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81" r:id="rId4"/>
    <p:sldId id="258" r:id="rId5"/>
    <p:sldId id="259" r:id="rId6"/>
    <p:sldId id="256" r:id="rId7"/>
    <p:sldId id="260" r:id="rId8"/>
    <p:sldId id="261" r:id="rId9"/>
    <p:sldId id="268" r:id="rId10"/>
    <p:sldId id="262" r:id="rId11"/>
    <p:sldId id="263" r:id="rId12"/>
    <p:sldId id="265" r:id="rId13"/>
    <p:sldId id="264" r:id="rId14"/>
    <p:sldId id="267" r:id="rId15"/>
    <p:sldId id="282" r:id="rId16"/>
    <p:sldId id="266" r:id="rId17"/>
    <p:sldId id="283" r:id="rId18"/>
    <p:sldId id="269" r:id="rId19"/>
    <p:sldId id="271" r:id="rId20"/>
    <p:sldId id="272" r:id="rId21"/>
    <p:sldId id="273" r:id="rId22"/>
    <p:sldId id="274" r:id="rId23"/>
    <p:sldId id="275" r:id="rId24"/>
    <p:sldId id="270" r:id="rId25"/>
    <p:sldId id="257"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6D"/>
    <a:srgbClr val="F9F9F7"/>
    <a:srgbClr val="D23347"/>
    <a:srgbClr val="3E84A6"/>
    <a:srgbClr val="255B01"/>
    <a:srgbClr val="FF3300"/>
    <a:srgbClr val="4EA9C8"/>
    <a:srgbClr val="014064"/>
    <a:srgbClr val="D86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10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E06D-1118-4EB4-87C4-E525D6A7A8BA}" type="datetimeFigureOut">
              <a:rPr lang="en-US" smtClean="0"/>
              <a:t>06/11/2022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E8EEC-BD65-4276-90FD-D0244BCBE44F}" type="slidenum">
              <a:rPr lang="en-US" smtClean="0"/>
              <a:t>‹#›</a:t>
            </a:fld>
            <a:endParaRPr lang="en-US"/>
          </a:p>
        </p:txBody>
      </p:sp>
    </p:spTree>
    <p:extLst>
      <p:ext uri="{BB962C8B-B14F-4D97-AF65-F5344CB8AC3E}">
        <p14:creationId xmlns:p14="http://schemas.microsoft.com/office/powerpoint/2010/main" val="265448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1B97-88C2-4F93-8AB1-DF3E89F92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698F8-4563-4A28-9D77-FF4E60C63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81274-46C3-4C2F-8B42-07F65BBE7EFE}"/>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C2195590-3003-4AA5-AE1A-D2F639336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D5477-263A-4A67-9A88-2D6D873B201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363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3287-930E-4805-8C76-4D84C3CBC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0EBBF-2869-41C6-BD59-BA164B202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6CF2-53DB-47F9-9C04-3E5E2C43E45D}"/>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B530874A-73FA-420B-B7BE-04BA05C6D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2337-9F6A-41C0-B2D0-6234C942F185}"/>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238919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F59F4-4AF0-40CA-AA86-2B08567D35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BF495-6F6E-4A9D-9D87-B538165E2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72757-7DD3-4092-8A97-C23B66651E4D}"/>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EA4482A6-14B9-4366-A25B-132841679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49D16-4130-43D2-B6BC-66B4F7B5FED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13338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06/11/2022</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50347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5035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823390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86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76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696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6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72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82F2-C0E9-47F2-8766-65BE3E9A2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D7720-4AC2-40C0-BA16-469990709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1A50D-A924-4528-8C23-593585C3C4ED}"/>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D2944846-66D8-4C33-BE4D-A2EE327DB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7AC6A-D908-48FC-B32D-FAA733F41BC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52194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98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06/11/2022</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8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8084"/>
      </p:ext>
    </p:extLst>
  </p:cSld>
  <p:clrMapOvr>
    <a:masterClrMapping/>
  </p:clrMapOvr>
  <p:transition spd="slow" advTm="3000">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76399"/>
      </p:ext>
    </p:extLst>
  </p:cSld>
  <p:clrMapOvr>
    <a:masterClrMapping/>
  </p:clrMapOvr>
  <p:transition spd="slow" advTm="3000">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04697"/>
      </p:ext>
    </p:extLst>
  </p:cSld>
  <p:clrMapOvr>
    <a:masterClrMapping/>
  </p:clrMapOvr>
  <p:transition spd="slow" advTm="3000">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239730"/>
      </p:ext>
    </p:extLst>
  </p:cSld>
  <p:clrMapOvr>
    <a:masterClrMapping/>
  </p:clrMapOvr>
  <p:transition spd="slow" advTm="3000">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5404"/>
      </p:ext>
    </p:extLst>
  </p:cSld>
  <p:clrMapOvr>
    <a:masterClrMapping/>
  </p:clrMapOvr>
  <p:transition spd="slow" advTm="3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0853"/>
      </p:ext>
    </p:extLst>
  </p:cSld>
  <p:clrMapOvr>
    <a:masterClrMapping/>
  </p:clrMapOvr>
  <p:transition spd="slow" advTm="3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2022/6/11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76475416"/>
      </p:ext>
    </p:extLst>
  </p:cSld>
  <p:clrMapOvr>
    <a:masterClrMapping/>
  </p:clrMapOvr>
  <p:transition spd="slow" advTm="3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AF11-0540-4A1B-B14B-BED9D2204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65010-70B3-4A7A-AA77-F37EAA168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B3D82-2141-4EAB-A23A-8BAEDACBF055}"/>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2EE95A69-E293-48E6-A838-BC5151021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ED6C0-BFAE-429A-9F75-9B45CA9D0B7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82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94A3-9266-47A4-B3F6-62E90DA87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A9651-E8FB-44FE-A981-C78478A9C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5AA9F9-7DB7-4923-8D74-605398463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04DC3-5FF3-49A7-A588-89EFFE9700AB}"/>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6" name="Footer Placeholder 5">
            <a:extLst>
              <a:ext uri="{FF2B5EF4-FFF2-40B4-BE49-F238E27FC236}">
                <a16:creationId xmlns:a16="http://schemas.microsoft.com/office/drawing/2014/main" id="{76677C18-FF6F-4433-AA03-8BD9FBFBA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588BF-3266-479E-8768-203AF59610A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6835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836D-8E43-44B9-9B57-7E6007F43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2E42BA-90EA-4E62-99F6-B097BF912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15431-355F-4E83-AC53-3CF780567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BC355-AD7D-44C3-8745-53CA149BC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021B7-AF54-4FD3-A2F9-5E6FAD080A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BB17F-4F12-4DE0-B384-D483F1CD3908}"/>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8" name="Footer Placeholder 7">
            <a:extLst>
              <a:ext uri="{FF2B5EF4-FFF2-40B4-BE49-F238E27FC236}">
                <a16:creationId xmlns:a16="http://schemas.microsoft.com/office/drawing/2014/main" id="{27D101F6-FB82-47E5-BA9A-23233E86AF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13CA5-BC00-4724-9FB2-3E878E70D2ED}"/>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0179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BAD3-55CE-4D1A-A09E-7ABF8A44A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F485F7-B84A-49A4-BE19-1C0CDDB2A24D}"/>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4" name="Footer Placeholder 3">
            <a:extLst>
              <a:ext uri="{FF2B5EF4-FFF2-40B4-BE49-F238E27FC236}">
                <a16:creationId xmlns:a16="http://schemas.microsoft.com/office/drawing/2014/main" id="{D8C40AB7-E7D2-4992-90DB-64A1EFFEB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1B9251-10A5-42E4-91C9-4BAB3BF2355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680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CB2CE-0990-4750-AAC0-1536AC0D5194}"/>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3" name="Footer Placeholder 2">
            <a:extLst>
              <a:ext uri="{FF2B5EF4-FFF2-40B4-BE49-F238E27FC236}">
                <a16:creationId xmlns:a16="http://schemas.microsoft.com/office/drawing/2014/main" id="{13DF9B0D-9F85-4E1E-BEA2-211322035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4CC3B-1853-4C23-BCB3-D195EED1E20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361412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004-3EB9-4448-9813-806D471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8E20A-CF4B-4876-95CC-F156F6572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61290-0DE1-47CD-B588-1E1669AB8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2A878-8FC2-4F66-9FDD-E3903EFB2B02}"/>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6" name="Footer Placeholder 5">
            <a:extLst>
              <a:ext uri="{FF2B5EF4-FFF2-40B4-BE49-F238E27FC236}">
                <a16:creationId xmlns:a16="http://schemas.microsoft.com/office/drawing/2014/main" id="{CFDCAFE3-EA17-40FE-9E81-1F0918E36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4BB87-2B74-4023-8F6B-0454737FD666}"/>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41530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F3A6-B12B-4AEF-BE96-2E5534A03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644B5-C0B6-496F-A60D-886E4DADD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10709-9DB0-4859-A967-5193BCB69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997A9-641D-4870-93B6-042A8BA1A945}"/>
              </a:ext>
            </a:extLst>
          </p:cNvPr>
          <p:cNvSpPr>
            <a:spLocks noGrp="1"/>
          </p:cNvSpPr>
          <p:nvPr>
            <p:ph type="dt" sz="half" idx="10"/>
          </p:nvPr>
        </p:nvSpPr>
        <p:spPr/>
        <p:txBody>
          <a:bodyPr/>
          <a:lstStyle/>
          <a:p>
            <a:fld id="{3D8347BD-82C6-466C-A6A8-ED0EFD84B673}" type="datetimeFigureOut">
              <a:rPr lang="en-US" smtClean="0"/>
              <a:t>06/11/2022</a:t>
            </a:fld>
            <a:endParaRPr lang="en-US"/>
          </a:p>
        </p:txBody>
      </p:sp>
      <p:sp>
        <p:nvSpPr>
          <p:cNvPr id="6" name="Footer Placeholder 5">
            <a:extLst>
              <a:ext uri="{FF2B5EF4-FFF2-40B4-BE49-F238E27FC236}">
                <a16:creationId xmlns:a16="http://schemas.microsoft.com/office/drawing/2014/main" id="{AB3C84B0-C548-4065-9E80-B08F37F8C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764E8-AC87-4F21-B377-F43CFFC33D38}"/>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9735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DFD04-455A-4622-A4EF-114DFBF19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5037D9-AAFF-4523-A366-06D04EDA1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AFBFD-7171-4264-999C-DA0E67EE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347BD-82C6-466C-A6A8-ED0EFD84B673}" type="datetimeFigureOut">
              <a:rPr lang="en-US" smtClean="0"/>
              <a:t>06/11/2022</a:t>
            </a:fld>
            <a:endParaRPr lang="en-US"/>
          </a:p>
        </p:txBody>
      </p:sp>
      <p:sp>
        <p:nvSpPr>
          <p:cNvPr id="5" name="Footer Placeholder 4">
            <a:extLst>
              <a:ext uri="{FF2B5EF4-FFF2-40B4-BE49-F238E27FC236}">
                <a16:creationId xmlns:a16="http://schemas.microsoft.com/office/drawing/2014/main" id="{572BFF58-7B10-4299-8A0E-A18C5559A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E5CFE-DD37-4D6D-A8FE-C4952245E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ACA9F-F809-4485-83FF-ADF0F504B487}" type="slidenum">
              <a:rPr lang="en-US" smtClean="0"/>
              <a:t>‹#›</a:t>
            </a:fld>
            <a:endParaRPr lang="en-US"/>
          </a:p>
        </p:txBody>
      </p:sp>
    </p:spTree>
    <p:extLst>
      <p:ext uri="{BB962C8B-B14F-4D97-AF65-F5344CB8AC3E}">
        <p14:creationId xmlns:p14="http://schemas.microsoft.com/office/powerpoint/2010/main" val="397668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06/11/2022</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77925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96811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p:transition spd="slow" advTm="3000">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16" name="Picture 3">
            <a:extLst>
              <a:ext uri="{FF2B5EF4-FFF2-40B4-BE49-F238E27FC236}">
                <a16:creationId xmlns:a16="http://schemas.microsoft.com/office/drawing/2014/main" id="{8D4417BB-AA15-8FA6-B246-5F32693F7D47}"/>
              </a:ext>
            </a:extLst>
          </p:cNvPr>
          <p:cNvPicPr>
            <a:picLocks noChangeAspect="1"/>
          </p:cNvPicPr>
          <p:nvPr/>
        </p:nvPicPr>
        <p:blipFill rotWithShape="1">
          <a:blip r:embed="rId2"/>
          <a:srcRect l="1495" r="9617"/>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13" name="Cross 12">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5" name="Rectangle 14">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 name="Title 1">
            <a:extLst>
              <a:ext uri="{FF2B5EF4-FFF2-40B4-BE49-F238E27FC236}">
                <a16:creationId xmlns:a16="http://schemas.microsoft.com/office/drawing/2014/main" id="{DC8D6B3E-84E7-3ED9-F7A6-01E67C3FBBB2}"/>
              </a:ext>
            </a:extLst>
          </p:cNvPr>
          <p:cNvSpPr>
            <a:spLocks noGrp="1"/>
          </p:cNvSpPr>
          <p:nvPr>
            <p:ph type="ctrTitle"/>
          </p:nvPr>
        </p:nvSpPr>
        <p:spPr>
          <a:xfrm>
            <a:off x="671332" y="1625608"/>
            <a:ext cx="9210227" cy="2722164"/>
          </a:xfrm>
        </p:spPr>
        <p:txBody>
          <a:bodyPr>
            <a:noAutofit/>
          </a:bodyPr>
          <a:lstStyle/>
          <a:p>
            <a:pPr>
              <a:lnSpc>
                <a:spcPct val="120000"/>
              </a:lnSpc>
            </a:pPr>
            <a:r>
              <a:rPr lang="vi-VN" sz="6600" b="1" dirty="0">
                <a:latin typeface="Arial" panose="020B0604020202020204" pitchFamily="34" charset="0"/>
                <a:cs typeface="Arial" panose="020B0604020202020204" pitchFamily="34" charset="0"/>
              </a:rPr>
              <a:t>CHÀO MỪNG CÁC EM ĐẾN VỚI BUỔI HỌC</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A147A5D-8248-17E0-7258-0588E16F9612}"/>
              </a:ext>
            </a:extLst>
          </p:cNvPr>
          <p:cNvSpPr>
            <a:spLocks noGrp="1"/>
          </p:cNvSpPr>
          <p:nvPr>
            <p:ph type="subTitle" idx="1"/>
          </p:nvPr>
        </p:nvSpPr>
        <p:spPr>
          <a:xfrm>
            <a:off x="797105" y="4466845"/>
            <a:ext cx="6696951" cy="882904"/>
          </a:xfrm>
        </p:spPr>
        <p:txBody>
          <a:bodyPr>
            <a:normAutofit/>
          </a:bodyPr>
          <a:lstStyle/>
          <a:p>
            <a:r>
              <a:rPr lang="vi-VN" b="1" dirty="0">
                <a:latin typeface="Arial" panose="020B0604020202020204" pitchFamily="34" charset="0"/>
                <a:cs typeface="Arial" panose="020B0604020202020204" pitchFamily="34" charset="0"/>
              </a:rPr>
              <a:t>Giáo viên:</a:t>
            </a:r>
            <a:endParaRPr lang="en-US"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298C68-DB4E-2221-A641-0BC1A0456915}"/>
              </a:ext>
            </a:extLst>
          </p:cNvPr>
          <p:cNvSpPr txBox="1"/>
          <p:nvPr/>
        </p:nvSpPr>
        <p:spPr>
          <a:xfrm>
            <a:off x="6078721" y="5197038"/>
            <a:ext cx="3415278" cy="946798"/>
          </a:xfrm>
          <a:prstGeom prst="rect">
            <a:avLst/>
          </a:prstGeom>
          <a:noFill/>
        </p:spPr>
        <p:txBody>
          <a:bodyPr wrap="square" rtlCol="0">
            <a:spAutoFit/>
          </a:bodyPr>
          <a:lstStyle/>
          <a:p>
            <a:pPr algn="r">
              <a:lnSpc>
                <a:spcPct val="120000"/>
              </a:lnSpc>
            </a:pPr>
            <a:r>
              <a:rPr lang="vi-VN" sz="2400" b="1" dirty="0">
                <a:latin typeface="Arial" panose="020B0604020202020204" pitchFamily="34" charset="0"/>
                <a:cs typeface="Arial" panose="020B0604020202020204" pitchFamily="34" charset="0"/>
              </a:rPr>
              <a:t>Khoa học tự nhiên 7</a:t>
            </a:r>
          </a:p>
          <a:p>
            <a:pPr algn="r">
              <a:lnSpc>
                <a:spcPct val="120000"/>
              </a:lnSpc>
            </a:pPr>
            <a:r>
              <a:rPr lang="vi-VN" sz="2400" b="1" dirty="0">
                <a:latin typeface="Arial" panose="020B0604020202020204" pitchFamily="34" charset="0"/>
                <a:cs typeface="Arial" panose="020B0604020202020204" pitchFamily="34" charset="0"/>
              </a:rPr>
              <a:t>Năm học: 2022 - 2023</a:t>
            </a:r>
            <a:endParaRPr lang="en-US" sz="2400" b="1" dirty="0">
              <a:latin typeface="Arial" panose="020B0604020202020204" pitchFamily="34" charset="0"/>
              <a:cs typeface="Arial" panose="020B0604020202020204" pitchFamily="34" charset="0"/>
            </a:endParaRPr>
          </a:p>
        </p:txBody>
      </p:sp>
      <p:pic>
        <p:nvPicPr>
          <p:cNvPr id="1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8B42D743-6C76-D30E-5BCB-0AE65B41F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31" y="225218"/>
            <a:ext cx="1743107" cy="174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028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solidFill>
                    <a:schemeClr val="bg2">
                      <a:lumMod val="25000"/>
                    </a:schemeClr>
                  </a:solidFill>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8246" y="5950866"/>
            <a:ext cx="7387019" cy="461665"/>
          </a:xfrm>
          <a:prstGeom prst="rect">
            <a:avLst/>
          </a:prstGeom>
          <a:noFill/>
        </p:spPr>
        <p:txBody>
          <a:bodyPr wrap="square" rtlCol="0">
            <a:spAutoFit/>
          </a:bodyPr>
          <a:lstStyle/>
          <a:p>
            <a:r>
              <a:rPr lang="vi-VN" sz="2400" b="1" dirty="0">
                <a:solidFill>
                  <a:srgbClr val="C00000"/>
                </a:solidFill>
              </a:rPr>
              <a:t>Mô tả quá trình hô hấp diễn ra ở tế bào?</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3287893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D7C85B-20CA-425D-B26C-A8D6217D2B7E}"/>
              </a:ext>
            </a:extLst>
          </p:cNvPr>
          <p:cNvGrpSpPr/>
          <p:nvPr/>
        </p:nvGrpSpPr>
        <p:grpSpPr>
          <a:xfrm>
            <a:off x="3067291" y="0"/>
            <a:ext cx="6057418" cy="897323"/>
            <a:chOff x="2588871" y="-1"/>
            <a:chExt cx="6057418" cy="897323"/>
          </a:xfrm>
        </p:grpSpPr>
        <p:sp>
          <p:nvSpPr>
            <p:cNvPr id="3" name="Trapezoid 2">
              <a:extLst>
                <a:ext uri="{FF2B5EF4-FFF2-40B4-BE49-F238E27FC236}">
                  <a16:creationId xmlns:a16="http://schemas.microsoft.com/office/drawing/2014/main" id="{1716F4A7-5519-4096-A1E5-63A30DBA7B1F}"/>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96E998-5EDF-4BED-87E7-D36CEB17390B}"/>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grpSp>
        <p:nvGrpSpPr>
          <p:cNvPr id="5" name="Group 4">
            <a:extLst>
              <a:ext uri="{FF2B5EF4-FFF2-40B4-BE49-F238E27FC236}">
                <a16:creationId xmlns:a16="http://schemas.microsoft.com/office/drawing/2014/main" id="{3C1DA2EC-D806-47EB-A77E-7E2FA16877CF}"/>
              </a:ext>
            </a:extLst>
          </p:cNvPr>
          <p:cNvGrpSpPr/>
          <p:nvPr/>
        </p:nvGrpSpPr>
        <p:grpSpPr>
          <a:xfrm>
            <a:off x="5147210" y="1029799"/>
            <a:ext cx="1897580" cy="611525"/>
            <a:chOff x="5000676" y="619760"/>
            <a:chExt cx="1897580" cy="611525"/>
          </a:xfrm>
          <a:solidFill>
            <a:srgbClr val="D23347"/>
          </a:solidFill>
        </p:grpSpPr>
        <p:sp>
          <p:nvSpPr>
            <p:cNvPr id="6" name="Rectangle: Rounded Corners 5">
              <a:extLst>
                <a:ext uri="{FF2B5EF4-FFF2-40B4-BE49-F238E27FC236}">
                  <a16:creationId xmlns:a16="http://schemas.microsoft.com/office/drawing/2014/main" id="{3A7B9035-ADE4-4748-912B-42BEFD5D521E}"/>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935492F0-7BFF-440B-BDD9-3D9C42CF1BE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AutoShape 2" descr="Lesson Explainer: Aerobic Respiration | Nagwa">
            <a:extLst>
              <a:ext uri="{FF2B5EF4-FFF2-40B4-BE49-F238E27FC236}">
                <a16:creationId xmlns:a16="http://schemas.microsoft.com/office/drawing/2014/main" id="{B11C8CB5-0759-C6BA-125A-FF1FE460C1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ow Much Do You Know About Cellular Respiration?">
            <a:extLst>
              <a:ext uri="{FF2B5EF4-FFF2-40B4-BE49-F238E27FC236}">
                <a16:creationId xmlns:a16="http://schemas.microsoft.com/office/drawing/2014/main" id="{3A709662-432F-2437-206A-4B38BE35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173" y="1756788"/>
            <a:ext cx="5933922" cy="3955948"/>
          </a:xfrm>
          <a:prstGeom prst="roundRect">
            <a:avLst>
              <a:gd name="adj" fmla="val 642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BBF846-B664-9D44-7A0E-F2679B49474D}"/>
              </a:ext>
            </a:extLst>
          </p:cNvPr>
          <p:cNvSpPr txBox="1"/>
          <p:nvPr/>
        </p:nvSpPr>
        <p:spPr>
          <a:xfrm>
            <a:off x="798653" y="5816626"/>
            <a:ext cx="10637134" cy="946798"/>
          </a:xfrm>
          <a:prstGeom prst="rect">
            <a:avLst/>
          </a:prstGeom>
          <a:noFill/>
        </p:spPr>
        <p:txBody>
          <a:bodyPr wrap="square" rtlCol="0">
            <a:spAutoFit/>
          </a:bodyPr>
          <a:lstStyle>
            <a:defPPr>
              <a:defRPr lang="en-US"/>
            </a:defPPr>
            <a:lvl1pPr>
              <a:defRPr sz="2400" b="1">
                <a:solidFill>
                  <a:srgbClr val="C00000"/>
                </a:solidFill>
              </a:defRPr>
            </a:lvl1pPr>
          </a:lstStyle>
          <a:p>
            <a:pPr algn="ctr">
              <a:lnSpc>
                <a:spcPct val="120000"/>
              </a:lnSpc>
            </a:pPr>
            <a:r>
              <a:rPr lang="vi-VN" b="0" dirty="0">
                <a:solidFill>
                  <a:schemeClr val="tx1"/>
                </a:solidFill>
              </a:rPr>
              <a:t>Khí </a:t>
            </a:r>
            <a:r>
              <a:rPr lang="vi-VN" dirty="0">
                <a:solidFill>
                  <a:schemeClr val="tx1"/>
                </a:solidFill>
              </a:rPr>
              <a:t>oxygen</a:t>
            </a:r>
            <a:r>
              <a:rPr lang="vi-VN" b="0" dirty="0">
                <a:solidFill>
                  <a:schemeClr val="tx1"/>
                </a:solidFill>
              </a:rPr>
              <a:t> phân giải các phân tử chất hữu cơ (chủ yếu là </a:t>
            </a:r>
            <a:r>
              <a:rPr lang="vi-VN" dirty="0">
                <a:solidFill>
                  <a:schemeClr val="tx1"/>
                </a:solidFill>
              </a:rPr>
              <a:t>glucose</a:t>
            </a:r>
            <a:r>
              <a:rPr lang="vi-VN" b="0" dirty="0">
                <a:solidFill>
                  <a:schemeClr val="tx1"/>
                </a:solidFill>
              </a:rPr>
              <a:t>) thành khí </a:t>
            </a:r>
            <a:r>
              <a:rPr lang="vi-VN" dirty="0">
                <a:solidFill>
                  <a:schemeClr val="tx1"/>
                </a:solidFill>
              </a:rPr>
              <a:t>carbon dioxide </a:t>
            </a:r>
            <a:r>
              <a:rPr lang="vi-VN" b="0" dirty="0">
                <a:solidFill>
                  <a:schemeClr val="tx1"/>
                </a:solidFill>
              </a:rPr>
              <a:t>và </a:t>
            </a:r>
            <a:r>
              <a:rPr lang="vi-VN" dirty="0">
                <a:solidFill>
                  <a:schemeClr val="tx1"/>
                </a:solidFill>
              </a:rPr>
              <a:t>nước</a:t>
            </a:r>
            <a:r>
              <a:rPr lang="vi-VN" b="0" dirty="0">
                <a:solidFill>
                  <a:schemeClr val="tx1"/>
                </a:solidFill>
              </a:rPr>
              <a:t>, đồng thời cũng tạo ra năng lượng </a:t>
            </a:r>
            <a:r>
              <a:rPr lang="vi-VN" dirty="0">
                <a:solidFill>
                  <a:schemeClr val="tx1"/>
                </a:solidFill>
              </a:rPr>
              <a:t>ATP</a:t>
            </a:r>
            <a:r>
              <a:rPr lang="vi-VN" b="0" dirty="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32083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0364" y="6017931"/>
            <a:ext cx="8749140" cy="461665"/>
          </a:xfrm>
          <a:prstGeom prst="rect">
            <a:avLst/>
          </a:prstGeom>
          <a:noFill/>
        </p:spPr>
        <p:txBody>
          <a:bodyPr wrap="square" rtlCol="0">
            <a:spAutoFit/>
          </a:bodyPr>
          <a:lstStyle/>
          <a:p>
            <a:r>
              <a:rPr lang="vi-VN" sz="2400" b="1" dirty="0">
                <a:solidFill>
                  <a:srgbClr val="C00000"/>
                </a:solidFill>
              </a:rPr>
              <a:t>Nêu vai trò của quá trình hô hấp tế bào đối với cơ thể?</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9913392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161510"/>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261905"/>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943996"/>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3633634"/>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415579"/>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077858"/>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3923845"/>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646404"/>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359037"/>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3759709"/>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2633679"/>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318668"/>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3845434"/>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35269021-F970-A5DE-230F-282D72DFCD92}"/>
              </a:ext>
            </a:extLst>
          </p:cNvPr>
          <p:cNvSpPr txBox="1"/>
          <p:nvPr/>
        </p:nvSpPr>
        <p:spPr>
          <a:xfrm>
            <a:off x="457647" y="5331212"/>
            <a:ext cx="10971691" cy="1391407"/>
          </a:xfrm>
          <a:prstGeom prst="rect">
            <a:avLst/>
          </a:prstGeom>
          <a:noFill/>
        </p:spPr>
        <p:txBody>
          <a:bodyPr wrap="square" rtlCol="0">
            <a:spAutoFit/>
          </a:bodyPr>
          <a:lstStyle>
            <a:defPPr>
              <a:defRPr lang="en-US"/>
            </a:defPPr>
            <a:lvl1pPr algn="ctr">
              <a:lnSpc>
                <a:spcPct val="120000"/>
              </a:lnSpc>
              <a:defRPr sz="2400" b="0"/>
            </a:lvl1pPr>
          </a:lstStyle>
          <a:p>
            <a:pPr algn="just"/>
            <a:r>
              <a:rPr lang="vi-VN" b="1" dirty="0">
                <a:solidFill>
                  <a:srgbClr val="FF0000"/>
                </a:solidFill>
              </a:rPr>
              <a:t>Vai trò: </a:t>
            </a:r>
            <a:r>
              <a:rPr lang="vi-VN" b="1" dirty="0"/>
              <a:t>Cung cấp O</a:t>
            </a:r>
            <a:r>
              <a:rPr lang="vi-VN" b="1" baseline="-25000" dirty="0"/>
              <a:t>2</a:t>
            </a:r>
            <a:r>
              <a:rPr lang="vi-VN" b="1" dirty="0"/>
              <a:t> cho các tế bào của cơ thể, từ đó oxi hóa các chất dinh dưỡng, tạo năng lượng cho các hoạt động sống của tế bào và cơ thể ngoài ra còn loại CO</a:t>
            </a:r>
            <a:r>
              <a:rPr lang="vi-VN" b="1" baseline="-25000" dirty="0"/>
              <a:t>2</a:t>
            </a:r>
            <a:r>
              <a:rPr lang="vi-VN" b="1" dirty="0"/>
              <a:t> do các tế bào thải ra khỏi cơ thể</a:t>
            </a:r>
            <a:endParaRPr lang="en-US" b="1" dirty="0"/>
          </a:p>
        </p:txBody>
      </p:sp>
    </p:spTree>
    <p:extLst>
      <p:ext uri="{BB962C8B-B14F-4D97-AF65-F5344CB8AC3E}">
        <p14:creationId xmlns:p14="http://schemas.microsoft.com/office/powerpoint/2010/main" val="4109903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7D1463-1B4B-40D2-A70B-42B4410D29D0}"/>
              </a:ext>
            </a:extLst>
          </p:cNvPr>
          <p:cNvGrpSpPr/>
          <p:nvPr/>
        </p:nvGrpSpPr>
        <p:grpSpPr>
          <a:xfrm>
            <a:off x="5160509" y="1724375"/>
            <a:ext cx="6759359" cy="4508957"/>
            <a:chOff x="2569836" y="1701225"/>
            <a:chExt cx="6759359" cy="4508957"/>
          </a:xfrm>
        </p:grpSpPr>
        <p:pic>
          <p:nvPicPr>
            <p:cNvPr id="2" name="Picture 1">
              <a:extLst>
                <a:ext uri="{FF2B5EF4-FFF2-40B4-BE49-F238E27FC236}">
                  <a16:creationId xmlns:a16="http://schemas.microsoft.com/office/drawing/2014/main" id="{4CEBC94F-77EE-4415-B1E8-AC0CBDDD1E84}"/>
                </a:ext>
              </a:extLst>
            </p:cNvPr>
            <p:cNvPicPr>
              <a:picLocks noChangeAspect="1"/>
            </p:cNvPicPr>
            <p:nvPr/>
          </p:nvPicPr>
          <p:blipFill>
            <a:blip r:embed="rId2"/>
            <a:stretch>
              <a:fillRect/>
            </a:stretch>
          </p:blipFill>
          <p:spPr>
            <a:xfrm>
              <a:off x="2569836" y="1701225"/>
              <a:ext cx="6759359" cy="4508957"/>
            </a:xfrm>
            <a:prstGeom prst="rect">
              <a:avLst/>
            </a:prstGeom>
          </p:spPr>
        </p:pic>
        <p:sp>
          <p:nvSpPr>
            <p:cNvPr id="3" name="Rectangle 2">
              <a:extLst>
                <a:ext uri="{FF2B5EF4-FFF2-40B4-BE49-F238E27FC236}">
                  <a16:creationId xmlns:a16="http://schemas.microsoft.com/office/drawing/2014/main" id="{EFE0378F-F064-414E-B987-1CC3DAB6B089}"/>
                </a:ext>
              </a:extLst>
            </p:cNvPr>
            <p:cNvSpPr/>
            <p:nvPr/>
          </p:nvSpPr>
          <p:spPr>
            <a:xfrm>
              <a:off x="4925568" y="1993392"/>
              <a:ext cx="3401568" cy="384048"/>
            </a:xfrm>
            <a:prstGeom prst="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F51BDC-79C5-4C85-878B-BD863B739FF2}"/>
                </a:ext>
              </a:extLst>
            </p:cNvPr>
            <p:cNvSpPr txBox="1"/>
            <p:nvPr/>
          </p:nvSpPr>
          <p:spPr>
            <a:xfrm>
              <a:off x="5525262" y="1977330"/>
              <a:ext cx="2202180" cy="400110"/>
            </a:xfrm>
            <a:prstGeom prst="rect">
              <a:avLst/>
            </a:prstGeom>
            <a:noFill/>
          </p:spPr>
          <p:txBody>
            <a:bodyPr wrap="square" rtlCol="0">
              <a:spAutoFit/>
            </a:bodyPr>
            <a:lstStyle/>
            <a:p>
              <a:r>
                <a:rPr lang="vi-VN" sz="2000" b="1">
                  <a:solidFill>
                    <a:schemeClr val="bg1"/>
                  </a:solidFill>
                </a:rPr>
                <a:t>HÔ HẤP TẾ BÀO</a:t>
              </a:r>
              <a:endParaRPr lang="en-US" sz="2000" b="1">
                <a:solidFill>
                  <a:schemeClr val="bg1"/>
                </a:solidFill>
              </a:endParaRPr>
            </a:p>
          </p:txBody>
        </p:sp>
        <p:sp>
          <p:nvSpPr>
            <p:cNvPr id="5" name="Rectangle 4">
              <a:extLst>
                <a:ext uri="{FF2B5EF4-FFF2-40B4-BE49-F238E27FC236}">
                  <a16:creationId xmlns:a16="http://schemas.microsoft.com/office/drawing/2014/main" id="{902ED0FB-868E-4F46-86AB-496CFB38E350}"/>
                </a:ext>
              </a:extLst>
            </p:cNvPr>
            <p:cNvSpPr/>
            <p:nvPr/>
          </p:nvSpPr>
          <p:spPr>
            <a:xfrm>
              <a:off x="3303270" y="1977330"/>
              <a:ext cx="430530" cy="16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76C43D-6A8D-4A97-BAE1-F8DB26E65529}"/>
                </a:ext>
              </a:extLst>
            </p:cNvPr>
            <p:cNvSpPr txBox="1"/>
            <p:nvPr/>
          </p:nvSpPr>
          <p:spPr>
            <a:xfrm>
              <a:off x="3067812" y="1854482"/>
              <a:ext cx="962025" cy="338554"/>
            </a:xfrm>
            <a:prstGeom prst="rect">
              <a:avLst/>
            </a:prstGeom>
            <a:noFill/>
          </p:spPr>
          <p:txBody>
            <a:bodyPr wrap="square" rtlCol="0">
              <a:spAutoFit/>
            </a:bodyPr>
            <a:lstStyle/>
            <a:p>
              <a:r>
                <a:rPr lang="vi-VN" sz="1600">
                  <a:solidFill>
                    <a:schemeClr val="bg2">
                      <a:lumMod val="25000"/>
                    </a:schemeClr>
                  </a:solidFill>
                </a:rPr>
                <a:t>Tế bào</a:t>
              </a:r>
              <a:endParaRPr lang="en-US" sz="1600">
                <a:solidFill>
                  <a:schemeClr val="bg2">
                    <a:lumMod val="25000"/>
                  </a:schemeClr>
                </a:solidFill>
              </a:endParaRPr>
            </a:p>
          </p:txBody>
        </p:sp>
        <p:sp>
          <p:nvSpPr>
            <p:cNvPr id="7" name="Rectangle 6">
              <a:extLst>
                <a:ext uri="{FF2B5EF4-FFF2-40B4-BE49-F238E27FC236}">
                  <a16:creationId xmlns:a16="http://schemas.microsoft.com/office/drawing/2014/main" id="{45353455-8A78-4398-91F7-A87DCDC75D66}"/>
                </a:ext>
              </a:extLst>
            </p:cNvPr>
            <p:cNvSpPr/>
            <p:nvPr/>
          </p:nvSpPr>
          <p:spPr>
            <a:xfrm>
              <a:off x="4189095" y="2592705"/>
              <a:ext cx="852805" cy="131445"/>
            </a:xfrm>
            <a:prstGeom prst="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E4DDD6-69B0-45D5-881C-930F4246C164}"/>
                </a:ext>
              </a:extLst>
            </p:cNvPr>
            <p:cNvSpPr txBox="1"/>
            <p:nvPr/>
          </p:nvSpPr>
          <p:spPr>
            <a:xfrm>
              <a:off x="4361496" y="2535316"/>
              <a:ext cx="508001" cy="246221"/>
            </a:xfrm>
            <a:prstGeom prst="rect">
              <a:avLst/>
            </a:prstGeom>
            <a:noFill/>
          </p:spPr>
          <p:txBody>
            <a:bodyPr wrap="square" rtlCol="0">
              <a:spAutoFit/>
            </a:bodyPr>
            <a:lstStyle/>
            <a:p>
              <a:r>
                <a:rPr lang="vi-VN" sz="1000">
                  <a:solidFill>
                    <a:schemeClr val="bg1"/>
                  </a:solidFill>
                </a:rPr>
                <a:t>Ti thể</a:t>
              </a:r>
              <a:endParaRPr lang="en-US" sz="1000">
                <a:solidFill>
                  <a:schemeClr val="bg1"/>
                </a:solidFill>
              </a:endParaRPr>
            </a:p>
          </p:txBody>
        </p:sp>
      </p:grpSp>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3" name="TextBox 12">
            <a:extLst>
              <a:ext uri="{FF2B5EF4-FFF2-40B4-BE49-F238E27FC236}">
                <a16:creationId xmlns:a16="http://schemas.microsoft.com/office/drawing/2014/main" id="{52668AC5-F28C-44DD-A2FC-1C9817CB15DF}"/>
              </a:ext>
            </a:extLst>
          </p:cNvPr>
          <p:cNvSpPr txBox="1"/>
          <p:nvPr/>
        </p:nvSpPr>
        <p:spPr>
          <a:xfrm>
            <a:off x="359127" y="1533154"/>
            <a:ext cx="4733246" cy="4196918"/>
          </a:xfrm>
          <a:prstGeom prst="rect">
            <a:avLst/>
          </a:prstGeom>
          <a:noFill/>
        </p:spPr>
        <p:txBody>
          <a:bodyPr wrap="square" rtlCol="0">
            <a:spAutoFit/>
          </a:bodyPr>
          <a:lstStyle/>
          <a:p>
            <a:pPr algn="just">
              <a:lnSpc>
                <a:spcPct val="120000"/>
              </a:lnSpc>
            </a:pPr>
            <a:r>
              <a:rPr lang="vi-VN" sz="3200" b="1" dirty="0"/>
              <a:t>Như vậy:</a:t>
            </a:r>
          </a:p>
          <a:p>
            <a:pPr algn="just">
              <a:lnSpc>
                <a:spcPct val="120000"/>
              </a:lnSpc>
            </a:pPr>
            <a:r>
              <a:rPr lang="vi-VN" sz="2400" dirty="0"/>
              <a:t>       Nhờ quá trình hô hấp tế bào với sự tham gia của khí </a:t>
            </a:r>
            <a:r>
              <a:rPr lang="vi-VN" sz="2400" b="1" dirty="0">
                <a:solidFill>
                  <a:srgbClr val="00486D"/>
                </a:solidFill>
              </a:rPr>
              <a:t>oxygen</a:t>
            </a:r>
            <a:r>
              <a:rPr lang="vi-VN" sz="2400" dirty="0">
                <a:solidFill>
                  <a:schemeClr val="bg2">
                    <a:lumMod val="25000"/>
                  </a:schemeClr>
                </a:solidFill>
              </a:rPr>
              <a:t> </a:t>
            </a:r>
            <a:r>
              <a:rPr lang="vi-VN" sz="2400" dirty="0"/>
              <a:t>mà các phân tử chất hữu cơ </a:t>
            </a:r>
            <a:r>
              <a:rPr lang="vi-VN" sz="2400" b="1" dirty="0">
                <a:solidFill>
                  <a:srgbClr val="D23347"/>
                </a:solidFill>
              </a:rPr>
              <a:t>(chủ yếu là glucose)</a:t>
            </a:r>
            <a:r>
              <a:rPr lang="vi-VN" sz="2400" dirty="0">
                <a:solidFill>
                  <a:schemeClr val="bg2">
                    <a:lumMod val="25000"/>
                  </a:schemeClr>
                </a:solidFill>
              </a:rPr>
              <a:t> </a:t>
            </a:r>
            <a:r>
              <a:rPr lang="vi-VN" sz="2400" dirty="0"/>
              <a:t>được phân giải thành khí </a:t>
            </a:r>
            <a:r>
              <a:rPr lang="vi-VN" sz="2400" b="1" dirty="0">
                <a:solidFill>
                  <a:srgbClr val="00486D"/>
                </a:solidFill>
              </a:rPr>
              <a:t>carbon dioxide và nước</a:t>
            </a:r>
            <a:r>
              <a:rPr lang="vi-VN" sz="2400" dirty="0">
                <a:solidFill>
                  <a:schemeClr val="bg2">
                    <a:lumMod val="25000"/>
                  </a:schemeClr>
                </a:solidFill>
              </a:rPr>
              <a:t>, </a:t>
            </a:r>
            <a:r>
              <a:rPr lang="vi-VN" sz="2400" dirty="0"/>
              <a:t>đồng thời </a:t>
            </a:r>
            <a:r>
              <a:rPr lang="vi-VN" sz="2400" b="1" dirty="0">
                <a:solidFill>
                  <a:srgbClr val="D23347"/>
                </a:solidFill>
              </a:rPr>
              <a:t>tạo ra năng lượng ATP</a:t>
            </a:r>
            <a:r>
              <a:rPr lang="vi-VN" sz="2400" dirty="0">
                <a:solidFill>
                  <a:schemeClr val="bg2">
                    <a:lumMod val="25000"/>
                  </a:schemeClr>
                </a:solidFill>
              </a:rPr>
              <a:t> </a:t>
            </a:r>
            <a:r>
              <a:rPr lang="vi-VN" sz="2400" dirty="0"/>
              <a:t>cung cấp cho các hoạt động của tế bào.</a:t>
            </a:r>
            <a:endParaRPr lang="en-US" sz="2400" dirty="0"/>
          </a:p>
        </p:txBody>
      </p:sp>
    </p:spTree>
    <p:extLst>
      <p:ext uri="{BB962C8B-B14F-4D97-AF65-F5344CB8AC3E}">
        <p14:creationId xmlns:p14="http://schemas.microsoft.com/office/powerpoint/2010/main" val="3473970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335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4" name="AutoShape 4" descr="Cellular Respiration in Humans | Download Scientific Diagram">
            <a:extLst>
              <a:ext uri="{FF2B5EF4-FFF2-40B4-BE49-F238E27FC236}">
                <a16:creationId xmlns:a16="http://schemas.microsoft.com/office/drawing/2014/main" id="{8F156605-ECF6-7393-9D7D-8C4CD2EB34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Difference Between Photosynthesis and Cellular Respiration - Pediaa.Com">
            <a:extLst>
              <a:ext uri="{FF2B5EF4-FFF2-40B4-BE49-F238E27FC236}">
                <a16:creationId xmlns:a16="http://schemas.microsoft.com/office/drawing/2014/main" id="{45A89CE9-7D11-BC6C-695D-39ECE9FD2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26" y="1371642"/>
            <a:ext cx="4695129" cy="3555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F53828-9117-C81B-6B9C-A3E3333B22C5}"/>
              </a:ext>
            </a:extLst>
          </p:cNvPr>
          <p:cNvSpPr txBox="1"/>
          <p:nvPr/>
        </p:nvSpPr>
        <p:spPr>
          <a:xfrm>
            <a:off x="524884" y="5149412"/>
            <a:ext cx="10837431" cy="1389996"/>
          </a:xfrm>
          <a:prstGeom prst="rect">
            <a:avLst/>
          </a:prstGeom>
          <a:noFill/>
        </p:spPr>
        <p:txBody>
          <a:bodyPr wrap="square" rtlCol="0">
            <a:spAutoFit/>
          </a:bodyPr>
          <a:lstStyle>
            <a:defPPr>
              <a:defRPr lang="en-US"/>
            </a:defPPr>
            <a:lvl1pPr algn="just">
              <a:lnSpc>
                <a:spcPct val="120000"/>
              </a:lnSpc>
              <a:defRPr sz="2400" b="1">
                <a:solidFill>
                  <a:srgbClr val="FF0000"/>
                </a:solidFill>
              </a:defRPr>
            </a:lvl1pPr>
          </a:lstStyle>
          <a:p>
            <a:pPr marL="342900" indent="-342900">
              <a:buFont typeface="Courier New" panose="02070309020205020404" pitchFamily="49" charset="0"/>
              <a:buChar char="o"/>
            </a:pPr>
            <a:r>
              <a:rPr lang="vi-VN" b="0" dirty="0">
                <a:solidFill>
                  <a:schemeClr val="tx1"/>
                </a:solidFill>
              </a:rPr>
              <a:t>Hô hấp tế bào xảy ra ở </a:t>
            </a:r>
            <a:r>
              <a:rPr lang="vi-VN" dirty="0">
                <a:solidFill>
                  <a:srgbClr val="C00000"/>
                </a:solidFill>
              </a:rPr>
              <a:t>ti thể.</a:t>
            </a:r>
          </a:p>
          <a:p>
            <a:pPr marL="342900" indent="-342900">
              <a:buFont typeface="Courier New" panose="02070309020205020404" pitchFamily="49" charset="0"/>
              <a:buChar char="o"/>
            </a:pPr>
            <a:r>
              <a:rPr lang="vi-VN" b="0" dirty="0">
                <a:solidFill>
                  <a:schemeClr val="tx1"/>
                </a:solidFill>
              </a:rPr>
              <a:t>Ở đa số </a:t>
            </a:r>
            <a:r>
              <a:rPr lang="vi-VN" dirty="0">
                <a:solidFill>
                  <a:schemeClr val="tx1"/>
                </a:solidFill>
              </a:rPr>
              <a:t>thực vật</a:t>
            </a:r>
            <a:r>
              <a:rPr lang="vi-VN" b="0" dirty="0">
                <a:solidFill>
                  <a:schemeClr val="tx1"/>
                </a:solidFill>
              </a:rPr>
              <a:t>, glucose được tổng hợp từ quá trình </a:t>
            </a:r>
            <a:r>
              <a:rPr lang="vi-VN" dirty="0">
                <a:solidFill>
                  <a:schemeClr val="tx1"/>
                </a:solidFill>
              </a:rPr>
              <a:t>quang hợp</a:t>
            </a:r>
            <a:r>
              <a:rPr lang="vi-VN" b="0" dirty="0">
                <a:solidFill>
                  <a:schemeClr val="tx1"/>
                </a:solidFill>
              </a:rPr>
              <a:t>; </a:t>
            </a:r>
          </a:p>
          <a:p>
            <a:pPr marL="342900" indent="-342900">
              <a:buFont typeface="Courier New" panose="02070309020205020404" pitchFamily="49" charset="0"/>
              <a:buChar char="o"/>
            </a:pPr>
            <a:r>
              <a:rPr lang="vi-VN" b="0" dirty="0">
                <a:solidFill>
                  <a:schemeClr val="tx1"/>
                </a:solidFill>
              </a:rPr>
              <a:t>Ở </a:t>
            </a:r>
            <a:r>
              <a:rPr lang="vi-VN" dirty="0">
                <a:solidFill>
                  <a:schemeClr val="tx1"/>
                </a:solidFill>
              </a:rPr>
              <a:t>động vật</a:t>
            </a:r>
            <a:r>
              <a:rPr lang="vi-VN" b="0" dirty="0">
                <a:solidFill>
                  <a:schemeClr val="tx1"/>
                </a:solidFill>
              </a:rPr>
              <a:t>, tế bào lấy glucose từ quá trình </a:t>
            </a:r>
            <a:r>
              <a:rPr lang="vi-VN" dirty="0">
                <a:solidFill>
                  <a:schemeClr val="tx1"/>
                </a:solidFill>
              </a:rPr>
              <a:t>phân giải thức ăn</a:t>
            </a:r>
            <a:r>
              <a:rPr lang="vi-VN" b="0" dirty="0">
                <a:solidFill>
                  <a:schemeClr val="tx1"/>
                </a:solidFill>
              </a:rPr>
              <a:t>.</a:t>
            </a:r>
            <a:endParaRPr lang="en-US" b="0" dirty="0">
              <a:solidFill>
                <a:schemeClr val="tx1"/>
              </a:solidFill>
            </a:endParaRPr>
          </a:p>
        </p:txBody>
      </p:sp>
      <p:pic>
        <p:nvPicPr>
          <p:cNvPr id="4106" name="Picture 10" descr="What is cellular respiration? | Socratic">
            <a:extLst>
              <a:ext uri="{FF2B5EF4-FFF2-40B4-BE49-F238E27FC236}">
                <a16:creationId xmlns:a16="http://schemas.microsoft.com/office/drawing/2014/main" id="{0E648ACD-53A0-AE7E-E20C-1692AC6D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392" y="1013590"/>
            <a:ext cx="5881233" cy="3920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C71A449-2A0C-9394-C279-2098E2F695EC}"/>
              </a:ext>
            </a:extLst>
          </p:cNvPr>
          <p:cNvSpPr txBox="1"/>
          <p:nvPr/>
        </p:nvSpPr>
        <p:spPr>
          <a:xfrm>
            <a:off x="9880756" y="4302511"/>
            <a:ext cx="1481559" cy="369332"/>
          </a:xfrm>
          <a:prstGeom prst="rect">
            <a:avLst/>
          </a:prstGeom>
          <a:noFill/>
        </p:spPr>
        <p:txBody>
          <a:bodyPr wrap="square" rtlCol="0">
            <a:spAutoFit/>
          </a:bodyPr>
          <a:lstStyle/>
          <a:p>
            <a:r>
              <a:rPr lang="vi-VN" b="1" dirty="0"/>
              <a:t>Ti thể</a:t>
            </a:r>
            <a:endParaRPr lang="en-US" b="1" dirty="0"/>
          </a:p>
        </p:txBody>
      </p:sp>
    </p:spTree>
    <p:extLst>
      <p:ext uri="{BB962C8B-B14F-4D97-AF65-F5344CB8AC3E}">
        <p14:creationId xmlns:p14="http://schemas.microsoft.com/office/powerpoint/2010/main" val="34957190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E9F61E-8548-4B86-A558-2E4632D5D223}"/>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0718CA1E-5A02-4601-9EC1-0690E7421103}"/>
              </a:ext>
            </a:extLst>
          </p:cNvPr>
          <p:cNvSpPr/>
          <p:nvPr/>
        </p:nvSpPr>
        <p:spPr>
          <a:xfrm>
            <a:off x="0" y="2961861"/>
            <a:ext cx="12188952" cy="15405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21FB1F-8460-4E9A-9648-F091ED3CBB15}"/>
              </a:ext>
            </a:extLst>
          </p:cNvPr>
          <p:cNvSpPr txBox="1"/>
          <p:nvPr/>
        </p:nvSpPr>
        <p:spPr>
          <a:xfrm>
            <a:off x="978143" y="3189641"/>
            <a:ext cx="10232666" cy="1231619"/>
          </a:xfrm>
          <a:prstGeom prst="rect">
            <a:avLst/>
          </a:prstGeom>
          <a:noFill/>
        </p:spPr>
        <p:txBody>
          <a:bodyPr wrap="square" rtlCol="0">
            <a:spAutoFit/>
          </a:bodyPr>
          <a:lstStyle/>
          <a:p>
            <a:pPr algn="ctr">
              <a:lnSpc>
                <a:spcPct val="120000"/>
              </a:lnSpc>
            </a:pPr>
            <a:r>
              <a:rPr lang="vi-VN" sz="3200" b="1" dirty="0">
                <a:solidFill>
                  <a:schemeClr val="bg1"/>
                </a:solidFill>
              </a:rPr>
              <a:t>MỐI QUAN HỆ GIỮA TỔNG HỢP VÀ PHÂN GIẢI CHẤT HỮU CƠ Ở TẾ BÀO</a:t>
            </a:r>
            <a:endParaRPr lang="en-US" sz="3200" b="1" dirty="0">
              <a:solidFill>
                <a:schemeClr val="bg1"/>
              </a:solidFill>
            </a:endParaRPr>
          </a:p>
        </p:txBody>
      </p:sp>
      <p:sp>
        <p:nvSpPr>
          <p:cNvPr id="6" name="Rectangle: Top Corners Snipped 5">
            <a:extLst>
              <a:ext uri="{FF2B5EF4-FFF2-40B4-BE49-F238E27FC236}">
                <a16:creationId xmlns:a16="http://schemas.microsoft.com/office/drawing/2014/main" id="{7E4FD048-9728-41C6-A65F-F8FFB39A704F}"/>
              </a:ext>
            </a:extLst>
          </p:cNvPr>
          <p:cNvSpPr/>
          <p:nvPr/>
        </p:nvSpPr>
        <p:spPr>
          <a:xfrm>
            <a:off x="5229098" y="2154368"/>
            <a:ext cx="1730756" cy="954107"/>
          </a:xfrm>
          <a:prstGeom prst="snip2SameRect">
            <a:avLst>
              <a:gd name="adj1" fmla="val 13472"/>
              <a:gd name="adj2" fmla="val 0"/>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Tree>
    <p:extLst>
      <p:ext uri="{BB962C8B-B14F-4D97-AF65-F5344CB8AC3E}">
        <p14:creationId xmlns:p14="http://schemas.microsoft.com/office/powerpoint/2010/main" val="419889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4E38D-DCAD-4EF3-90BA-51805352F205}"/>
              </a:ext>
            </a:extLst>
          </p:cNvPr>
          <p:cNvSpPr txBox="1"/>
          <p:nvPr/>
        </p:nvSpPr>
        <p:spPr>
          <a:xfrm>
            <a:off x="1329886" y="325898"/>
            <a:ext cx="10221648" cy="1389996"/>
          </a:xfrm>
          <a:prstGeom prst="rect">
            <a:avLst/>
          </a:prstGeom>
          <a:noFill/>
        </p:spPr>
        <p:txBody>
          <a:bodyPr wrap="square" rtlCol="0">
            <a:spAutoFit/>
          </a:bodyPr>
          <a:lstStyle/>
          <a:p>
            <a:pPr algn="just">
              <a:lnSpc>
                <a:spcPct val="120000"/>
              </a:lnSpc>
            </a:pPr>
            <a:r>
              <a:rPr lang="vi-VN" sz="2400" dirty="0"/>
              <a:t>Đọc thông tin trong mục II, sử dụng các cụm từ: </a:t>
            </a:r>
          </a:p>
          <a:p>
            <a:pPr algn="just">
              <a:lnSpc>
                <a:spcPct val="120000"/>
              </a:lnSpc>
            </a:pPr>
            <a:r>
              <a:rPr lang="vi-VN" sz="2400" b="1" dirty="0">
                <a:solidFill>
                  <a:srgbClr val="D23347"/>
                </a:solidFill>
              </a:rPr>
              <a:t>Glucose</a:t>
            </a:r>
            <a:r>
              <a:rPr lang="vi-VN" sz="2400" dirty="0">
                <a:solidFill>
                  <a:schemeClr val="bg2">
                    <a:lumMod val="25000"/>
                  </a:schemeClr>
                </a:solidFill>
              </a:rPr>
              <a:t>, </a:t>
            </a:r>
            <a:r>
              <a:rPr lang="vi-VN" sz="2400" b="1" dirty="0">
                <a:solidFill>
                  <a:srgbClr val="255B01"/>
                </a:solidFill>
              </a:rPr>
              <a:t>Carbon dioxide</a:t>
            </a:r>
            <a:r>
              <a:rPr lang="vi-VN" sz="2400" dirty="0">
                <a:solidFill>
                  <a:schemeClr val="bg2">
                    <a:lumMod val="25000"/>
                  </a:schemeClr>
                </a:solidFill>
              </a:rPr>
              <a:t>, </a:t>
            </a:r>
            <a:r>
              <a:rPr lang="vi-VN" sz="2400" b="1" dirty="0">
                <a:solidFill>
                  <a:srgbClr val="FF3300"/>
                </a:solidFill>
              </a:rPr>
              <a:t>ATP</a:t>
            </a:r>
            <a:r>
              <a:rPr lang="vi-VN" sz="2400" dirty="0">
                <a:solidFill>
                  <a:schemeClr val="bg2">
                    <a:lumMod val="25000"/>
                  </a:schemeClr>
                </a:solidFill>
              </a:rPr>
              <a:t>, </a:t>
            </a:r>
            <a:r>
              <a:rPr lang="vi-VN" sz="2400" b="1" dirty="0">
                <a:solidFill>
                  <a:srgbClr val="00486D"/>
                </a:solidFill>
              </a:rPr>
              <a:t>Nước</a:t>
            </a:r>
            <a:r>
              <a:rPr lang="vi-VN" sz="2400" dirty="0">
                <a:solidFill>
                  <a:srgbClr val="00486D"/>
                </a:solidFill>
              </a:rPr>
              <a:t>, </a:t>
            </a:r>
            <a:r>
              <a:rPr lang="vi-VN" sz="2400" b="1" dirty="0">
                <a:solidFill>
                  <a:srgbClr val="3E84A6"/>
                </a:solidFill>
              </a:rPr>
              <a:t>Oxygen</a:t>
            </a:r>
            <a:r>
              <a:rPr lang="vi-VN" sz="2400" dirty="0">
                <a:solidFill>
                  <a:srgbClr val="00486D"/>
                </a:solidFill>
              </a:rPr>
              <a:t> </a:t>
            </a:r>
            <a:r>
              <a:rPr lang="vi-VN" sz="2400" dirty="0">
                <a:solidFill>
                  <a:schemeClr val="bg2">
                    <a:lumMod val="25000"/>
                  </a:schemeClr>
                </a:solidFill>
              </a:rPr>
              <a:t>t</a:t>
            </a:r>
            <a:r>
              <a:rPr lang="vi-VN" sz="2400" dirty="0"/>
              <a:t>hay thế cho các dấu (?) trong các phương trình dưới đây.</a:t>
            </a:r>
            <a:endParaRPr lang="en-US" sz="2400" dirty="0"/>
          </a:p>
        </p:txBody>
      </p:sp>
      <p:pic>
        <p:nvPicPr>
          <p:cNvPr id="3" name="Picture 2" descr="A picture containing text, vector graphics, toy, doll&#10;&#10;Description automatically generated">
            <a:extLst>
              <a:ext uri="{FF2B5EF4-FFF2-40B4-BE49-F238E27FC236}">
                <a16:creationId xmlns:a16="http://schemas.microsoft.com/office/drawing/2014/main" id="{8F2EB2BA-BEB6-4060-8E83-F6D8218E531A}"/>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25898"/>
            <a:ext cx="915735" cy="1082372"/>
          </a:xfrm>
          <a:prstGeom prst="rect">
            <a:avLst/>
          </a:prstGeom>
        </p:spPr>
      </p:pic>
      <p:grpSp>
        <p:nvGrpSpPr>
          <p:cNvPr id="4" name="Group 3">
            <a:extLst>
              <a:ext uri="{FF2B5EF4-FFF2-40B4-BE49-F238E27FC236}">
                <a16:creationId xmlns:a16="http://schemas.microsoft.com/office/drawing/2014/main" id="{1063BF3A-1E5F-4FE2-8C11-63A1721ABD81}"/>
              </a:ext>
            </a:extLst>
          </p:cNvPr>
          <p:cNvGrpSpPr/>
          <p:nvPr/>
        </p:nvGrpSpPr>
        <p:grpSpPr>
          <a:xfrm>
            <a:off x="5146857" y="3425515"/>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A51FA549-ADEA-4584-9250-80FB2E5DA03A}"/>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F9F77A04-5495-47FC-BF18-C07F6E63290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7" name="Group 16">
            <a:extLst>
              <a:ext uri="{FF2B5EF4-FFF2-40B4-BE49-F238E27FC236}">
                <a16:creationId xmlns:a16="http://schemas.microsoft.com/office/drawing/2014/main" id="{603B3C27-1FA5-4214-8441-638D9F76E8C2}"/>
              </a:ext>
            </a:extLst>
          </p:cNvPr>
          <p:cNvGrpSpPr/>
          <p:nvPr/>
        </p:nvGrpSpPr>
        <p:grpSpPr>
          <a:xfrm>
            <a:off x="3543011" y="1812770"/>
            <a:ext cx="5051593" cy="1370888"/>
            <a:chOff x="3564337" y="1595315"/>
            <a:chExt cx="5051593" cy="1370888"/>
          </a:xfrm>
        </p:grpSpPr>
        <p:grpSp>
          <p:nvGrpSpPr>
            <p:cNvPr id="11" name="Group 10">
              <a:extLst>
                <a:ext uri="{FF2B5EF4-FFF2-40B4-BE49-F238E27FC236}">
                  <a16:creationId xmlns:a16="http://schemas.microsoft.com/office/drawing/2014/main" id="{34F617A3-BE41-4B69-9035-33DBDC80C306}"/>
                </a:ext>
              </a:extLst>
            </p:cNvPr>
            <p:cNvGrpSpPr/>
            <p:nvPr/>
          </p:nvGrpSpPr>
          <p:grpSpPr>
            <a:xfrm>
              <a:off x="3564337" y="1595315"/>
              <a:ext cx="5051593" cy="510599"/>
              <a:chOff x="2080727" y="1686560"/>
              <a:chExt cx="5051593" cy="510599"/>
            </a:xfrm>
          </p:grpSpPr>
          <p:sp>
            <p:nvSpPr>
              <p:cNvPr id="7" name="TextBox 6">
                <a:extLst>
                  <a:ext uri="{FF2B5EF4-FFF2-40B4-BE49-F238E27FC236}">
                    <a16:creationId xmlns:a16="http://schemas.microsoft.com/office/drawing/2014/main" id="{74A76F97-3FE8-4DB3-9A38-95D91BBA71D3}"/>
                  </a:ext>
                </a:extLst>
              </p:cNvPr>
              <p:cNvSpPr txBox="1"/>
              <p:nvPr/>
            </p:nvSpPr>
            <p:spPr>
              <a:xfrm>
                <a:off x="2080727" y="1735494"/>
                <a:ext cx="5051593" cy="461665"/>
              </a:xfrm>
              <a:prstGeom prst="rect">
                <a:avLst/>
              </a:prstGeom>
              <a:noFill/>
            </p:spPr>
            <p:txBody>
              <a:bodyPr wrap="square" rtlCol="0">
                <a:spAutoFit/>
              </a:bodyPr>
              <a:lstStyle/>
              <a:p>
                <a:r>
                  <a:rPr lang="vi-VN" sz="2400"/>
                  <a:t>(?) + (?)                      (?) + (?) + (?)</a:t>
                </a:r>
                <a:endParaRPr lang="en-US" sz="2400"/>
              </a:p>
            </p:txBody>
          </p:sp>
          <p:cxnSp>
            <p:nvCxnSpPr>
              <p:cNvPr id="9" name="Straight Arrow Connector 8">
                <a:extLst>
                  <a:ext uri="{FF2B5EF4-FFF2-40B4-BE49-F238E27FC236}">
                    <a16:creationId xmlns:a16="http://schemas.microsoft.com/office/drawing/2014/main" id="{78C0B20C-730B-47F7-BA78-9576EEA788C3}"/>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1E289C-43BC-4283-B25A-C6BA3053D911}"/>
                  </a:ext>
                </a:extLst>
              </p:cNvPr>
              <p:cNvSpPr txBox="1"/>
              <p:nvPr/>
            </p:nvSpPr>
            <p:spPr>
              <a:xfrm>
                <a:off x="3743960" y="1686560"/>
                <a:ext cx="1153160" cy="307777"/>
              </a:xfrm>
              <a:prstGeom prst="rect">
                <a:avLst/>
              </a:prstGeom>
              <a:noFill/>
            </p:spPr>
            <p:txBody>
              <a:bodyPr wrap="square" rtlCol="0">
                <a:spAutoFit/>
              </a:bodyPr>
              <a:lstStyle/>
              <a:p>
                <a:r>
                  <a:rPr lang="vi-VN" sz="1400"/>
                  <a:t>Phân giải </a:t>
                </a:r>
                <a:endParaRPr lang="en-US" sz="1400"/>
              </a:p>
            </p:txBody>
          </p:sp>
        </p:grpSp>
        <p:grpSp>
          <p:nvGrpSpPr>
            <p:cNvPr id="12" name="Group 11">
              <a:extLst>
                <a:ext uri="{FF2B5EF4-FFF2-40B4-BE49-F238E27FC236}">
                  <a16:creationId xmlns:a16="http://schemas.microsoft.com/office/drawing/2014/main" id="{B4001705-8FEF-4CC9-AF86-C49C51B48852}"/>
                </a:ext>
              </a:extLst>
            </p:cNvPr>
            <p:cNvGrpSpPr/>
            <p:nvPr/>
          </p:nvGrpSpPr>
          <p:grpSpPr>
            <a:xfrm>
              <a:off x="3564337" y="2309335"/>
              <a:ext cx="5051593" cy="656868"/>
              <a:chOff x="2080727" y="1686560"/>
              <a:chExt cx="5051593" cy="656868"/>
            </a:xfrm>
          </p:grpSpPr>
          <p:sp>
            <p:nvSpPr>
              <p:cNvPr id="13" name="TextBox 12">
                <a:extLst>
                  <a:ext uri="{FF2B5EF4-FFF2-40B4-BE49-F238E27FC236}">
                    <a16:creationId xmlns:a16="http://schemas.microsoft.com/office/drawing/2014/main" id="{40DA3417-2E15-4E73-BF44-B562A4DDFFB1}"/>
                  </a:ext>
                </a:extLst>
              </p:cNvPr>
              <p:cNvSpPr txBox="1"/>
              <p:nvPr/>
            </p:nvSpPr>
            <p:spPr>
              <a:xfrm>
                <a:off x="2080727" y="1735494"/>
                <a:ext cx="5051593" cy="461665"/>
              </a:xfrm>
              <a:prstGeom prst="rect">
                <a:avLst/>
              </a:prstGeom>
              <a:noFill/>
            </p:spPr>
            <p:txBody>
              <a:bodyPr wrap="square" rtlCol="0">
                <a:spAutoFit/>
              </a:bodyPr>
              <a:lstStyle/>
              <a:p>
                <a:r>
                  <a:rPr lang="vi-VN" sz="2400" dirty="0"/>
                  <a:t>(?) + (?)                      (?) + (?)</a:t>
                </a:r>
                <a:endParaRPr lang="en-US" sz="2400" dirty="0"/>
              </a:p>
            </p:txBody>
          </p:sp>
          <p:cxnSp>
            <p:nvCxnSpPr>
              <p:cNvPr id="14" name="Straight Arrow Connector 13">
                <a:extLst>
                  <a:ext uri="{FF2B5EF4-FFF2-40B4-BE49-F238E27FC236}">
                    <a16:creationId xmlns:a16="http://schemas.microsoft.com/office/drawing/2014/main" id="{0D75A958-6C68-4D22-821E-4044CB2D77BC}"/>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9A1B6D-0129-45DE-9B67-984E2D6A9186}"/>
                  </a:ext>
                </a:extLst>
              </p:cNvPr>
              <p:cNvSpPr txBox="1"/>
              <p:nvPr/>
            </p:nvSpPr>
            <p:spPr>
              <a:xfrm>
                <a:off x="3743960" y="1686560"/>
                <a:ext cx="982730" cy="307777"/>
              </a:xfrm>
              <a:prstGeom prst="rect">
                <a:avLst/>
              </a:prstGeom>
              <a:noFill/>
            </p:spPr>
            <p:txBody>
              <a:bodyPr wrap="square" rtlCol="0">
                <a:spAutoFit/>
              </a:bodyPr>
              <a:lstStyle/>
              <a:p>
                <a:r>
                  <a:rPr lang="vi-VN" sz="1400"/>
                  <a:t>Tổng hợp</a:t>
                </a:r>
                <a:endParaRPr lang="en-US" sz="1400"/>
              </a:p>
            </p:txBody>
          </p:sp>
          <p:sp>
            <p:nvSpPr>
              <p:cNvPr id="16" name="TextBox 15">
                <a:extLst>
                  <a:ext uri="{FF2B5EF4-FFF2-40B4-BE49-F238E27FC236}">
                    <a16:creationId xmlns:a16="http://schemas.microsoft.com/office/drawing/2014/main" id="{DFA79F74-F1CE-4B6E-939C-0E678C1F82A9}"/>
                  </a:ext>
                </a:extLst>
              </p:cNvPr>
              <p:cNvSpPr txBox="1"/>
              <p:nvPr/>
            </p:nvSpPr>
            <p:spPr>
              <a:xfrm>
                <a:off x="3686460" y="2035651"/>
                <a:ext cx="1144036" cy="307777"/>
              </a:xfrm>
              <a:prstGeom prst="rect">
                <a:avLst/>
              </a:prstGeom>
              <a:noFill/>
            </p:spPr>
            <p:txBody>
              <a:bodyPr wrap="square" rtlCol="0">
                <a:spAutoFit/>
              </a:bodyPr>
              <a:lstStyle/>
              <a:p>
                <a:r>
                  <a:rPr lang="vi-VN" sz="1400"/>
                  <a:t>Năng lượng</a:t>
                </a:r>
                <a:endParaRPr lang="en-US" sz="1400"/>
              </a:p>
            </p:txBody>
          </p:sp>
        </p:grpSp>
      </p:grpSp>
      <p:sp>
        <p:nvSpPr>
          <p:cNvPr id="18" name="TextBox 17">
            <a:extLst>
              <a:ext uri="{FF2B5EF4-FFF2-40B4-BE49-F238E27FC236}">
                <a16:creationId xmlns:a16="http://schemas.microsoft.com/office/drawing/2014/main" id="{6D444F75-7321-48D7-8804-093DD56E02E2}"/>
              </a:ext>
            </a:extLst>
          </p:cNvPr>
          <p:cNvSpPr txBox="1"/>
          <p:nvPr/>
        </p:nvSpPr>
        <p:spPr>
          <a:xfrm>
            <a:off x="845803" y="4426419"/>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19" name="TextBox 18">
            <a:extLst>
              <a:ext uri="{FF2B5EF4-FFF2-40B4-BE49-F238E27FC236}">
                <a16:creationId xmlns:a16="http://schemas.microsoft.com/office/drawing/2014/main" id="{26AAA09F-803C-4F2F-B0D9-6ECD58D36EE3}"/>
              </a:ext>
            </a:extLst>
          </p:cNvPr>
          <p:cNvSpPr txBox="1"/>
          <p:nvPr/>
        </p:nvSpPr>
        <p:spPr>
          <a:xfrm>
            <a:off x="2592621" y="4426418"/>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22" name="TextBox 21">
            <a:extLst>
              <a:ext uri="{FF2B5EF4-FFF2-40B4-BE49-F238E27FC236}">
                <a16:creationId xmlns:a16="http://schemas.microsoft.com/office/drawing/2014/main" id="{15BD1371-EE1E-434D-9619-B9C475FCB6B7}"/>
              </a:ext>
            </a:extLst>
          </p:cNvPr>
          <p:cNvSpPr txBox="1"/>
          <p:nvPr/>
        </p:nvSpPr>
        <p:spPr>
          <a:xfrm>
            <a:off x="6239151" y="4454430"/>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24" name="TextBox 23">
            <a:extLst>
              <a:ext uri="{FF2B5EF4-FFF2-40B4-BE49-F238E27FC236}">
                <a16:creationId xmlns:a16="http://schemas.microsoft.com/office/drawing/2014/main" id="{91DAFD79-1D97-4690-AC03-CB54679A5F00}"/>
              </a:ext>
            </a:extLst>
          </p:cNvPr>
          <p:cNvSpPr txBox="1"/>
          <p:nvPr/>
        </p:nvSpPr>
        <p:spPr>
          <a:xfrm>
            <a:off x="10868677" y="4426417"/>
            <a:ext cx="1127760" cy="461665"/>
          </a:xfrm>
          <a:prstGeom prst="rect">
            <a:avLst/>
          </a:prstGeom>
          <a:noFill/>
        </p:spPr>
        <p:txBody>
          <a:bodyPr wrap="square">
            <a:spAutoFit/>
          </a:bodyPr>
          <a:lstStyle/>
          <a:p>
            <a:r>
              <a:rPr lang="vi-VN" sz="2400" b="1">
                <a:solidFill>
                  <a:srgbClr val="FF3300"/>
                </a:solidFill>
              </a:rPr>
              <a:t>ATP</a:t>
            </a:r>
            <a:endParaRPr lang="en-US" sz="2400"/>
          </a:p>
        </p:txBody>
      </p:sp>
      <p:sp>
        <p:nvSpPr>
          <p:cNvPr id="26" name="TextBox 25">
            <a:extLst>
              <a:ext uri="{FF2B5EF4-FFF2-40B4-BE49-F238E27FC236}">
                <a16:creationId xmlns:a16="http://schemas.microsoft.com/office/drawing/2014/main" id="{36B3BCAA-EA84-4BA9-ACE4-B7BAB7117B07}"/>
              </a:ext>
            </a:extLst>
          </p:cNvPr>
          <p:cNvSpPr txBox="1"/>
          <p:nvPr/>
        </p:nvSpPr>
        <p:spPr>
          <a:xfrm>
            <a:off x="9121859" y="4426417"/>
            <a:ext cx="1127760" cy="461665"/>
          </a:xfrm>
          <a:prstGeom prst="rect">
            <a:avLst/>
          </a:prstGeom>
          <a:noFill/>
        </p:spPr>
        <p:txBody>
          <a:bodyPr wrap="square">
            <a:spAutoFit/>
          </a:bodyPr>
          <a:lstStyle/>
          <a:p>
            <a:r>
              <a:rPr lang="vi-VN" sz="2400" b="1">
                <a:solidFill>
                  <a:srgbClr val="00486D"/>
                </a:solidFill>
              </a:rPr>
              <a:t>Nước</a:t>
            </a:r>
            <a:endParaRPr lang="en-US" sz="2400"/>
          </a:p>
        </p:txBody>
      </p:sp>
      <p:grpSp>
        <p:nvGrpSpPr>
          <p:cNvPr id="29" name="Group 28">
            <a:extLst>
              <a:ext uri="{FF2B5EF4-FFF2-40B4-BE49-F238E27FC236}">
                <a16:creationId xmlns:a16="http://schemas.microsoft.com/office/drawing/2014/main" id="{EF3A19E0-8C86-4F5F-9C40-88778C8586E2}"/>
              </a:ext>
            </a:extLst>
          </p:cNvPr>
          <p:cNvGrpSpPr/>
          <p:nvPr/>
        </p:nvGrpSpPr>
        <p:grpSpPr>
          <a:xfrm>
            <a:off x="4334622" y="4356761"/>
            <a:ext cx="1586204" cy="310191"/>
            <a:chOff x="4334622" y="4217861"/>
            <a:chExt cx="1586204" cy="310191"/>
          </a:xfrm>
        </p:grpSpPr>
        <p:cxnSp>
          <p:nvCxnSpPr>
            <p:cNvPr id="27" name="Straight Arrow Connector 26">
              <a:extLst>
                <a:ext uri="{FF2B5EF4-FFF2-40B4-BE49-F238E27FC236}">
                  <a16:creationId xmlns:a16="http://schemas.microsoft.com/office/drawing/2014/main" id="{42A2262E-D67A-47DC-A160-85F92134D31F}"/>
                </a:ext>
              </a:extLst>
            </p:cNvPr>
            <p:cNvCxnSpPr/>
            <p:nvPr/>
          </p:nvCxnSpPr>
          <p:spPr>
            <a:xfrm>
              <a:off x="4334622" y="4528052"/>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AC3246-C184-43CF-A9FF-1DF726E68011}"/>
                </a:ext>
              </a:extLst>
            </p:cNvPr>
            <p:cNvSpPr txBox="1"/>
            <p:nvPr/>
          </p:nvSpPr>
          <p:spPr>
            <a:xfrm>
              <a:off x="4654247" y="4217861"/>
              <a:ext cx="1153160" cy="307777"/>
            </a:xfrm>
            <a:prstGeom prst="rect">
              <a:avLst/>
            </a:prstGeom>
            <a:noFill/>
          </p:spPr>
          <p:txBody>
            <a:bodyPr wrap="square" rtlCol="0">
              <a:spAutoFit/>
            </a:bodyPr>
            <a:lstStyle/>
            <a:p>
              <a:r>
                <a:rPr lang="vi-VN" sz="1400" dirty="0"/>
                <a:t>Phân giải </a:t>
              </a:r>
              <a:endParaRPr lang="en-US" sz="1400" dirty="0"/>
            </a:p>
          </p:txBody>
        </p:sp>
      </p:grpSp>
      <p:sp>
        <p:nvSpPr>
          <p:cNvPr id="30" name="Plus Sign 29">
            <a:extLst>
              <a:ext uri="{FF2B5EF4-FFF2-40B4-BE49-F238E27FC236}">
                <a16:creationId xmlns:a16="http://schemas.microsoft.com/office/drawing/2014/main" id="{7A431F8D-4882-4DAE-960D-1C720B5A1CC9}"/>
              </a:ext>
            </a:extLst>
          </p:cNvPr>
          <p:cNvSpPr/>
          <p:nvPr/>
        </p:nvSpPr>
        <p:spPr>
          <a:xfrm>
            <a:off x="2290639"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a16="http://schemas.microsoft.com/office/drawing/2014/main" id="{3E625F5A-0B53-4F8D-9806-560F28967776}"/>
              </a:ext>
            </a:extLst>
          </p:cNvPr>
          <p:cNvSpPr/>
          <p:nvPr/>
        </p:nvSpPr>
        <p:spPr>
          <a:xfrm>
            <a:off x="8746815"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Sign 31">
            <a:extLst>
              <a:ext uri="{FF2B5EF4-FFF2-40B4-BE49-F238E27FC236}">
                <a16:creationId xmlns:a16="http://schemas.microsoft.com/office/drawing/2014/main" id="{D1A605EB-6577-44F7-805C-B04C8021BC78}"/>
              </a:ext>
            </a:extLst>
          </p:cNvPr>
          <p:cNvSpPr/>
          <p:nvPr/>
        </p:nvSpPr>
        <p:spPr>
          <a:xfrm>
            <a:off x="10342178" y="451064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A7A3AD2-A56F-433E-B27B-961AC5E8F4D2}"/>
              </a:ext>
            </a:extLst>
          </p:cNvPr>
          <p:cNvGrpSpPr/>
          <p:nvPr/>
        </p:nvGrpSpPr>
        <p:grpSpPr>
          <a:xfrm>
            <a:off x="4919966" y="5364265"/>
            <a:ext cx="1586204" cy="656868"/>
            <a:chOff x="4563940" y="5178902"/>
            <a:chExt cx="1586204" cy="656868"/>
          </a:xfrm>
        </p:grpSpPr>
        <p:cxnSp>
          <p:nvCxnSpPr>
            <p:cNvPr id="33" name="Straight Arrow Connector 32">
              <a:extLst>
                <a:ext uri="{FF2B5EF4-FFF2-40B4-BE49-F238E27FC236}">
                  <a16:creationId xmlns:a16="http://schemas.microsoft.com/office/drawing/2014/main" id="{1F30A087-C472-4771-8DDA-2E7D98D31642}"/>
                </a:ext>
              </a:extLst>
            </p:cNvPr>
            <p:cNvCxnSpPr/>
            <p:nvPr/>
          </p:nvCxnSpPr>
          <p:spPr>
            <a:xfrm>
              <a:off x="4563940" y="5489093"/>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D45530-40ED-410A-ADF7-BF472EB11B0C}"/>
                </a:ext>
              </a:extLst>
            </p:cNvPr>
            <p:cNvSpPr txBox="1"/>
            <p:nvPr/>
          </p:nvSpPr>
          <p:spPr>
            <a:xfrm>
              <a:off x="4883565" y="5178902"/>
              <a:ext cx="982730" cy="307777"/>
            </a:xfrm>
            <a:prstGeom prst="rect">
              <a:avLst/>
            </a:prstGeom>
            <a:noFill/>
          </p:spPr>
          <p:txBody>
            <a:bodyPr wrap="square" rtlCol="0">
              <a:spAutoFit/>
            </a:bodyPr>
            <a:lstStyle/>
            <a:p>
              <a:r>
                <a:rPr lang="vi-VN" sz="1400"/>
                <a:t>Tổng hợp</a:t>
              </a:r>
              <a:endParaRPr lang="en-US" sz="1400"/>
            </a:p>
          </p:txBody>
        </p:sp>
        <p:sp>
          <p:nvSpPr>
            <p:cNvPr id="35" name="TextBox 34">
              <a:extLst>
                <a:ext uri="{FF2B5EF4-FFF2-40B4-BE49-F238E27FC236}">
                  <a16:creationId xmlns:a16="http://schemas.microsoft.com/office/drawing/2014/main" id="{47B8D5E9-DEF0-4F1E-9184-24BB6F4B97F6}"/>
                </a:ext>
              </a:extLst>
            </p:cNvPr>
            <p:cNvSpPr txBox="1"/>
            <p:nvPr/>
          </p:nvSpPr>
          <p:spPr>
            <a:xfrm>
              <a:off x="4826065" y="5527993"/>
              <a:ext cx="1144036" cy="307777"/>
            </a:xfrm>
            <a:prstGeom prst="rect">
              <a:avLst/>
            </a:prstGeom>
            <a:noFill/>
          </p:spPr>
          <p:txBody>
            <a:bodyPr wrap="square" rtlCol="0">
              <a:spAutoFit/>
            </a:bodyPr>
            <a:lstStyle/>
            <a:p>
              <a:r>
                <a:rPr lang="vi-VN" sz="1400"/>
                <a:t>Năng lượng</a:t>
              </a:r>
              <a:endParaRPr lang="en-US" sz="1400"/>
            </a:p>
          </p:txBody>
        </p:sp>
      </p:grpSp>
      <p:sp>
        <p:nvSpPr>
          <p:cNvPr id="40" name="TextBox 39">
            <a:extLst>
              <a:ext uri="{FF2B5EF4-FFF2-40B4-BE49-F238E27FC236}">
                <a16:creationId xmlns:a16="http://schemas.microsoft.com/office/drawing/2014/main" id="{D83E1F37-5BCF-46A5-816B-1DA3A6AC45A5}"/>
              </a:ext>
            </a:extLst>
          </p:cNvPr>
          <p:cNvSpPr txBox="1"/>
          <p:nvPr/>
        </p:nvSpPr>
        <p:spPr>
          <a:xfrm>
            <a:off x="845803" y="5452228"/>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41" name="TextBox 40">
            <a:extLst>
              <a:ext uri="{FF2B5EF4-FFF2-40B4-BE49-F238E27FC236}">
                <a16:creationId xmlns:a16="http://schemas.microsoft.com/office/drawing/2014/main" id="{3014FD22-EFA1-433F-BF7F-3B89DBCD7D8B}"/>
              </a:ext>
            </a:extLst>
          </p:cNvPr>
          <p:cNvSpPr txBox="1"/>
          <p:nvPr/>
        </p:nvSpPr>
        <p:spPr>
          <a:xfrm>
            <a:off x="3728511" y="5424215"/>
            <a:ext cx="1127760" cy="461665"/>
          </a:xfrm>
          <a:prstGeom prst="rect">
            <a:avLst/>
          </a:prstGeom>
          <a:noFill/>
        </p:spPr>
        <p:txBody>
          <a:bodyPr wrap="square">
            <a:spAutoFit/>
          </a:bodyPr>
          <a:lstStyle/>
          <a:p>
            <a:r>
              <a:rPr lang="vi-VN" sz="2400" b="1">
                <a:solidFill>
                  <a:srgbClr val="00486D"/>
                </a:solidFill>
              </a:rPr>
              <a:t>Nước</a:t>
            </a:r>
            <a:endParaRPr lang="en-US" sz="2400"/>
          </a:p>
        </p:txBody>
      </p:sp>
      <p:sp>
        <p:nvSpPr>
          <p:cNvPr id="42" name="Plus Sign 41">
            <a:extLst>
              <a:ext uri="{FF2B5EF4-FFF2-40B4-BE49-F238E27FC236}">
                <a16:creationId xmlns:a16="http://schemas.microsoft.com/office/drawing/2014/main" id="{2E84DFA0-331F-4BE0-BCB3-432590387339}"/>
              </a:ext>
            </a:extLst>
          </p:cNvPr>
          <p:cNvSpPr/>
          <p:nvPr/>
        </p:nvSpPr>
        <p:spPr>
          <a:xfrm>
            <a:off x="3353467" y="5521093"/>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9F0D471-17DE-4927-B67C-3DAE8621D3D2}"/>
              </a:ext>
            </a:extLst>
          </p:cNvPr>
          <p:cNvSpPr txBox="1"/>
          <p:nvPr/>
        </p:nvSpPr>
        <p:spPr>
          <a:xfrm>
            <a:off x="6730089" y="5418163"/>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44" name="TextBox 43">
            <a:extLst>
              <a:ext uri="{FF2B5EF4-FFF2-40B4-BE49-F238E27FC236}">
                <a16:creationId xmlns:a16="http://schemas.microsoft.com/office/drawing/2014/main" id="{E7B98299-46A0-4F2D-9DB7-08110CE33386}"/>
              </a:ext>
            </a:extLst>
          </p:cNvPr>
          <p:cNvSpPr txBox="1"/>
          <p:nvPr/>
        </p:nvSpPr>
        <p:spPr>
          <a:xfrm>
            <a:off x="8476907" y="5418162"/>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45" name="Plus Sign 44">
            <a:extLst>
              <a:ext uri="{FF2B5EF4-FFF2-40B4-BE49-F238E27FC236}">
                <a16:creationId xmlns:a16="http://schemas.microsoft.com/office/drawing/2014/main" id="{9674111C-9B58-46AA-AF25-DB3BA97F4DAC}"/>
              </a:ext>
            </a:extLst>
          </p:cNvPr>
          <p:cNvSpPr/>
          <p:nvPr/>
        </p:nvSpPr>
        <p:spPr>
          <a:xfrm>
            <a:off x="8174925" y="551503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9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26" grpId="0"/>
      <p:bldP spid="30" grpId="0" animBg="1"/>
      <p:bldP spid="31" grpId="0" animBg="1"/>
      <p:bldP spid="32" grpId="0" animBg="1"/>
      <p:bldP spid="40" grpId="0"/>
      <p:bldP spid="41" grpId="0"/>
      <p:bldP spid="42" grpId="0" animBg="1"/>
      <p:bldP spid="43"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4" y="354278"/>
            <a:ext cx="9469296" cy="946798"/>
          </a:xfrm>
          <a:prstGeom prst="rect">
            <a:avLst/>
          </a:prstGeom>
          <a:noFill/>
        </p:spPr>
        <p:txBody>
          <a:bodyPr wrap="square" rtlCol="0">
            <a:spAutoFit/>
          </a:bodyPr>
          <a:lstStyle/>
          <a:p>
            <a:pPr algn="just">
              <a:lnSpc>
                <a:spcPct val="120000"/>
              </a:lnSpc>
            </a:pPr>
            <a:r>
              <a:rPr lang="vi-VN" sz="2400" b="1"/>
              <a:t>Tại sao nói tổng hợp và phân giải chất hữu cơ có biểu hiện trái ngược nhau nhưng phụ thuộc lẫn nhau?</a:t>
            </a:r>
            <a:endParaRPr lang="en-US" sz="2400" b="1"/>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558212"/>
            <a:chOff x="503853" y="2369976"/>
            <a:chExt cx="11187404" cy="1558212"/>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558212"/>
            </a:xfrm>
            <a:prstGeom prst="round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2231" y="2458508"/>
              <a:ext cx="10499271" cy="1381147"/>
            </a:xfrm>
            <a:prstGeom prst="rect">
              <a:avLst/>
            </a:prstGeom>
            <a:noFill/>
          </p:spPr>
          <p:txBody>
            <a:bodyPr wrap="square">
              <a:spAutoFit/>
            </a:bodyPr>
            <a:lstStyle/>
            <a:p>
              <a:pPr algn="just">
                <a:lnSpc>
                  <a:spcPct val="120000"/>
                </a:lnSpc>
              </a:pPr>
              <a:r>
                <a:rPr lang="vi-VN" sz="2400" dirty="0">
                  <a:solidFill>
                    <a:schemeClr val="bg1"/>
                  </a:solidFill>
                </a:rPr>
                <a:t>Tổng hợp là quá trình các chất đơn giản được sử dụng làm nguyên liệu tổng hợp các chất hữu cơ phức tạp </a:t>
              </a:r>
              <a:r>
                <a:rPr lang="vi-VN" sz="2400" b="1" dirty="0">
                  <a:solidFill>
                    <a:srgbClr val="FFFF00"/>
                  </a:solidFill>
                </a:rPr>
                <a:t>(protein, carbohydrate, lipid,…)</a:t>
              </a:r>
              <a:r>
                <a:rPr lang="vi-VN" sz="2400" dirty="0">
                  <a:solidFill>
                    <a:srgbClr val="FFFF00"/>
                  </a:solidFill>
                </a:rPr>
                <a:t>, </a:t>
              </a:r>
              <a:r>
                <a:rPr lang="vi-VN" sz="2400" dirty="0">
                  <a:solidFill>
                    <a:schemeClr val="bg1"/>
                  </a:solidFill>
                </a:rPr>
                <a:t>đồng thời tích lũy năng lượng dưới dạng hóa năng</a:t>
              </a:r>
            </a:p>
          </p:txBody>
        </p:sp>
      </p:grpSp>
      <p:grpSp>
        <p:nvGrpSpPr>
          <p:cNvPr id="32" name="Group 31">
            <a:extLst>
              <a:ext uri="{FF2B5EF4-FFF2-40B4-BE49-F238E27FC236}">
                <a16:creationId xmlns:a16="http://schemas.microsoft.com/office/drawing/2014/main" id="{94DFE344-5DC7-43E1-BAC3-D2B168EC6B7E}"/>
              </a:ext>
            </a:extLst>
          </p:cNvPr>
          <p:cNvGrpSpPr/>
          <p:nvPr/>
        </p:nvGrpSpPr>
        <p:grpSpPr>
          <a:xfrm>
            <a:off x="685799" y="4144630"/>
            <a:ext cx="2905126" cy="2587337"/>
            <a:chOff x="685799" y="4144630"/>
            <a:chExt cx="2905126" cy="2587337"/>
          </a:xfrm>
        </p:grpSpPr>
        <p:grpSp>
          <p:nvGrpSpPr>
            <p:cNvPr id="14" name="Group 13">
              <a:extLst>
                <a:ext uri="{FF2B5EF4-FFF2-40B4-BE49-F238E27FC236}">
                  <a16:creationId xmlns:a16="http://schemas.microsoft.com/office/drawing/2014/main" id="{1C97F4CE-C534-42F6-8017-27E3D1602CA7}"/>
                </a:ext>
              </a:extLst>
            </p:cNvPr>
            <p:cNvGrpSpPr/>
            <p:nvPr/>
          </p:nvGrpSpPr>
          <p:grpSpPr>
            <a:xfrm>
              <a:off x="685799" y="4144630"/>
              <a:ext cx="2905126" cy="2023530"/>
              <a:chOff x="685799" y="4144630"/>
              <a:chExt cx="2905126" cy="2023530"/>
            </a:xfrm>
          </p:grpSpPr>
          <p:sp>
            <p:nvSpPr>
              <p:cNvPr id="11" name="Rectangle: Rounded Corners 10">
                <a:extLst>
                  <a:ext uri="{FF2B5EF4-FFF2-40B4-BE49-F238E27FC236}">
                    <a16:creationId xmlns:a16="http://schemas.microsoft.com/office/drawing/2014/main" id="{71DAA00A-60DB-40FD-956C-C0311B59035B}"/>
                  </a:ext>
                </a:extLst>
              </p:cNvPr>
              <p:cNvSpPr/>
              <p:nvPr/>
            </p:nvSpPr>
            <p:spPr>
              <a:xfrm>
                <a:off x="685799"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ackground pattern&#10;&#10;Description automatically generated with medium confidence">
                <a:extLst>
                  <a:ext uri="{FF2B5EF4-FFF2-40B4-BE49-F238E27FC236}">
                    <a16:creationId xmlns:a16="http://schemas.microsoft.com/office/drawing/2014/main" id="{3EAC629D-72FE-4AE8-B410-574C78F5C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907" y="4229432"/>
                <a:ext cx="2079742" cy="1853925"/>
              </a:xfrm>
              <a:prstGeom prst="rect">
                <a:avLst/>
              </a:prstGeom>
            </p:spPr>
          </p:pic>
        </p:grpSp>
        <p:sp>
          <p:nvSpPr>
            <p:cNvPr id="26" name="TextBox 25">
              <a:extLst>
                <a:ext uri="{FF2B5EF4-FFF2-40B4-BE49-F238E27FC236}">
                  <a16:creationId xmlns:a16="http://schemas.microsoft.com/office/drawing/2014/main" id="{C6184CBA-EC39-4FDA-B726-B7E67C2654E9}"/>
                </a:ext>
              </a:extLst>
            </p:cNvPr>
            <p:cNvSpPr txBox="1"/>
            <p:nvPr/>
          </p:nvSpPr>
          <p:spPr>
            <a:xfrm>
              <a:off x="1444186" y="6270302"/>
              <a:ext cx="1289490" cy="461665"/>
            </a:xfrm>
            <a:prstGeom prst="rect">
              <a:avLst/>
            </a:prstGeom>
            <a:noFill/>
          </p:spPr>
          <p:txBody>
            <a:bodyPr wrap="square" rtlCol="0">
              <a:spAutoFit/>
            </a:bodyPr>
            <a:lstStyle/>
            <a:p>
              <a:r>
                <a:rPr lang="vi-VN" sz="2400" b="1">
                  <a:solidFill>
                    <a:srgbClr val="D23347"/>
                  </a:solidFill>
                </a:rPr>
                <a:t>Protein</a:t>
              </a:r>
              <a:endParaRPr lang="en-US" sz="2400" b="1">
                <a:solidFill>
                  <a:srgbClr val="D23347"/>
                </a:solidFill>
              </a:endParaRPr>
            </a:p>
          </p:txBody>
        </p:sp>
      </p:grpSp>
      <p:grpSp>
        <p:nvGrpSpPr>
          <p:cNvPr id="31" name="Group 30">
            <a:extLst>
              <a:ext uri="{FF2B5EF4-FFF2-40B4-BE49-F238E27FC236}">
                <a16:creationId xmlns:a16="http://schemas.microsoft.com/office/drawing/2014/main" id="{BFA05B1B-7F28-4869-94F3-78A5C279834F}"/>
              </a:ext>
            </a:extLst>
          </p:cNvPr>
          <p:cNvGrpSpPr/>
          <p:nvPr/>
        </p:nvGrpSpPr>
        <p:grpSpPr>
          <a:xfrm>
            <a:off x="4898516" y="4144630"/>
            <a:ext cx="2905126" cy="2547004"/>
            <a:chOff x="4898516" y="4144630"/>
            <a:chExt cx="2905126" cy="2547004"/>
          </a:xfrm>
        </p:grpSpPr>
        <p:grpSp>
          <p:nvGrpSpPr>
            <p:cNvPr id="20" name="Group 19">
              <a:extLst>
                <a:ext uri="{FF2B5EF4-FFF2-40B4-BE49-F238E27FC236}">
                  <a16:creationId xmlns:a16="http://schemas.microsoft.com/office/drawing/2014/main" id="{092F2059-578F-4ACA-90CE-0706C923AA7E}"/>
                </a:ext>
              </a:extLst>
            </p:cNvPr>
            <p:cNvGrpSpPr/>
            <p:nvPr/>
          </p:nvGrpSpPr>
          <p:grpSpPr>
            <a:xfrm>
              <a:off x="4898516" y="4144630"/>
              <a:ext cx="2905126" cy="2023530"/>
              <a:chOff x="5038724" y="4229432"/>
              <a:chExt cx="2905126" cy="2023530"/>
            </a:xfrm>
          </p:grpSpPr>
          <p:sp>
            <p:nvSpPr>
              <p:cNvPr id="17" name="Rectangle: Rounded Corners 16">
                <a:extLst>
                  <a:ext uri="{FF2B5EF4-FFF2-40B4-BE49-F238E27FC236}">
                    <a16:creationId xmlns:a16="http://schemas.microsoft.com/office/drawing/2014/main" id="{49DC260C-126A-428F-9B39-12DEFC7F26AC}"/>
                  </a:ext>
                </a:extLst>
              </p:cNvPr>
              <p:cNvSpPr/>
              <p:nvPr/>
            </p:nvSpPr>
            <p:spPr>
              <a:xfrm>
                <a:off x="5038724" y="4229432"/>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0">
                <a:extLst>
                  <a:ext uri="{FF2B5EF4-FFF2-40B4-BE49-F238E27FC236}">
                    <a16:creationId xmlns:a16="http://schemas.microsoft.com/office/drawing/2014/main" id="{527416A1-CA74-4FC3-8421-4A2EDA0E2ACE}"/>
                  </a:ext>
                </a:extLst>
              </p:cNvPr>
              <p:cNvPicPr>
                <a:picLocks noChangeAspect="1"/>
              </p:cNvPicPr>
              <p:nvPr/>
            </p:nvPicPr>
            <p:blipFill rotWithShape="1">
              <a:blip r:embed="rId4"/>
              <a:srcRect t="9746" r="28144" b="5737"/>
              <a:stretch/>
            </p:blipFill>
            <p:spPr>
              <a:xfrm>
                <a:off x="5038724" y="4271833"/>
                <a:ext cx="2905126" cy="1938728"/>
              </a:xfrm>
              <a:prstGeom prst="rect">
                <a:avLst/>
              </a:prstGeom>
            </p:spPr>
          </p:pic>
        </p:grpSp>
        <p:sp>
          <p:nvSpPr>
            <p:cNvPr id="28" name="TextBox 27">
              <a:extLst>
                <a:ext uri="{FF2B5EF4-FFF2-40B4-BE49-F238E27FC236}">
                  <a16:creationId xmlns:a16="http://schemas.microsoft.com/office/drawing/2014/main" id="{63B0FDC0-5CF6-439B-84C9-6F3790505352}"/>
                </a:ext>
              </a:extLst>
            </p:cNvPr>
            <p:cNvSpPr txBox="1"/>
            <p:nvPr/>
          </p:nvSpPr>
          <p:spPr>
            <a:xfrm>
              <a:off x="5942651" y="6229969"/>
              <a:ext cx="818291" cy="461665"/>
            </a:xfrm>
            <a:prstGeom prst="rect">
              <a:avLst/>
            </a:prstGeom>
            <a:noFill/>
          </p:spPr>
          <p:txBody>
            <a:bodyPr wrap="square" rtlCol="0">
              <a:spAutoFit/>
            </a:bodyPr>
            <a:lstStyle/>
            <a:p>
              <a:r>
                <a:rPr lang="vi-VN" sz="2400" b="1">
                  <a:solidFill>
                    <a:srgbClr val="D23347"/>
                  </a:solidFill>
                </a:rPr>
                <a:t>lipid</a:t>
              </a:r>
              <a:endParaRPr lang="en-US" sz="2400" b="1">
                <a:solidFill>
                  <a:srgbClr val="D23347"/>
                </a:solidFill>
              </a:endParaRPr>
            </a:p>
          </p:txBody>
        </p:sp>
      </p:grpSp>
      <p:grpSp>
        <p:nvGrpSpPr>
          <p:cNvPr id="30" name="Group 29">
            <a:extLst>
              <a:ext uri="{FF2B5EF4-FFF2-40B4-BE49-F238E27FC236}">
                <a16:creationId xmlns:a16="http://schemas.microsoft.com/office/drawing/2014/main" id="{665D71B2-8EBB-419A-B9FD-1F382B139550}"/>
              </a:ext>
            </a:extLst>
          </p:cNvPr>
          <p:cNvGrpSpPr/>
          <p:nvPr/>
        </p:nvGrpSpPr>
        <p:grpSpPr>
          <a:xfrm>
            <a:off x="8438955" y="4133634"/>
            <a:ext cx="2905126" cy="2557999"/>
            <a:chOff x="8438955" y="4133634"/>
            <a:chExt cx="2905126" cy="2557999"/>
          </a:xfrm>
        </p:grpSpPr>
        <p:grpSp>
          <p:nvGrpSpPr>
            <p:cNvPr id="25" name="Group 24">
              <a:extLst>
                <a:ext uri="{FF2B5EF4-FFF2-40B4-BE49-F238E27FC236}">
                  <a16:creationId xmlns:a16="http://schemas.microsoft.com/office/drawing/2014/main" id="{47BC9437-B3F2-47E2-9E78-23AB63C7BA7C}"/>
                </a:ext>
              </a:extLst>
            </p:cNvPr>
            <p:cNvGrpSpPr/>
            <p:nvPr/>
          </p:nvGrpSpPr>
          <p:grpSpPr>
            <a:xfrm>
              <a:off x="8438955" y="4133634"/>
              <a:ext cx="2905126" cy="2034526"/>
              <a:chOff x="8438955" y="4133634"/>
              <a:chExt cx="2905126" cy="2034526"/>
            </a:xfrm>
          </p:grpSpPr>
          <p:sp>
            <p:nvSpPr>
              <p:cNvPr id="22" name="Rectangle: Rounded Corners 21">
                <a:extLst>
                  <a:ext uri="{FF2B5EF4-FFF2-40B4-BE49-F238E27FC236}">
                    <a16:creationId xmlns:a16="http://schemas.microsoft.com/office/drawing/2014/main" id="{28EF1198-FE16-45D8-A41E-F89FC1019E1C}"/>
                  </a:ext>
                </a:extLst>
              </p:cNvPr>
              <p:cNvSpPr/>
              <p:nvPr/>
            </p:nvSpPr>
            <p:spPr>
              <a:xfrm>
                <a:off x="8438955"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346DB65-04CC-4B24-A0EC-45EE3E4DF454}"/>
                  </a:ext>
                </a:extLst>
              </p:cNvPr>
              <p:cNvPicPr>
                <a:picLocks noChangeAspect="1"/>
              </p:cNvPicPr>
              <p:nvPr/>
            </p:nvPicPr>
            <p:blipFill>
              <a:blip r:embed="rId5"/>
              <a:srcRect l="19790" t="12963" r="15799" b="28713"/>
              <a:stretch>
                <a:fillRect/>
              </a:stretch>
            </p:blipFill>
            <p:spPr>
              <a:xfrm>
                <a:off x="8911207" y="4133634"/>
                <a:ext cx="2153161" cy="1949723"/>
              </a:xfrm>
              <a:prstGeom prst="rect">
                <a:avLst/>
              </a:prstGeom>
            </p:spPr>
          </p:pic>
        </p:grpSp>
        <p:sp>
          <p:nvSpPr>
            <p:cNvPr id="29" name="TextBox 28">
              <a:extLst>
                <a:ext uri="{FF2B5EF4-FFF2-40B4-BE49-F238E27FC236}">
                  <a16:creationId xmlns:a16="http://schemas.microsoft.com/office/drawing/2014/main" id="{8A7190A3-0349-4282-8891-2A1471D3B7BE}"/>
                </a:ext>
              </a:extLst>
            </p:cNvPr>
            <p:cNvSpPr txBox="1"/>
            <p:nvPr/>
          </p:nvSpPr>
          <p:spPr>
            <a:xfrm>
              <a:off x="8664634" y="6229968"/>
              <a:ext cx="2453768" cy="461665"/>
            </a:xfrm>
            <a:prstGeom prst="rect">
              <a:avLst/>
            </a:prstGeom>
            <a:noFill/>
          </p:spPr>
          <p:txBody>
            <a:bodyPr wrap="square" rtlCol="0">
              <a:spAutoFit/>
            </a:bodyPr>
            <a:lstStyle/>
            <a:p>
              <a:r>
                <a:rPr lang="vi-VN" sz="2400" b="1" dirty="0">
                  <a:solidFill>
                    <a:srgbClr val="D23347"/>
                  </a:solidFill>
                </a:rPr>
                <a:t>Carbohydrate</a:t>
              </a:r>
              <a:endParaRPr lang="en-US" sz="2400" b="1" dirty="0">
                <a:solidFill>
                  <a:srgbClr val="D23347"/>
                </a:solidFill>
              </a:endParaRPr>
            </a:p>
          </p:txBody>
        </p:sp>
      </p:grpSp>
    </p:spTree>
    <p:extLst>
      <p:ext uri="{BB962C8B-B14F-4D97-AF65-F5344CB8AC3E}">
        <p14:creationId xmlns:p14="http://schemas.microsoft.com/office/powerpoint/2010/main" val="21561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280932" y="341886"/>
            <a:ext cx="9862834"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259049"/>
            <a:chOff x="503853" y="2369976"/>
            <a:chExt cx="11187404" cy="1259049"/>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259049"/>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9948" y="2566002"/>
              <a:ext cx="10499271" cy="937949"/>
            </a:xfrm>
            <a:prstGeom prst="rect">
              <a:avLst/>
            </a:prstGeom>
            <a:noFill/>
          </p:spPr>
          <p:txBody>
            <a:bodyPr wrap="square">
              <a:spAutoFit/>
            </a:bodyPr>
            <a:lstStyle/>
            <a:p>
              <a:pPr algn="just">
                <a:lnSpc>
                  <a:spcPct val="120000"/>
                </a:lnSpc>
              </a:pPr>
              <a:r>
                <a:rPr lang="vi-VN" sz="2400" dirty="0">
                  <a:solidFill>
                    <a:schemeClr val="bg1"/>
                  </a:solidFill>
                </a:rPr>
                <a:t>Phân giải là quá trình biến đổi các chất hữu cơ thành </a:t>
              </a:r>
              <a:r>
                <a:rPr lang="vi-VN" sz="2400" b="1" dirty="0">
                  <a:solidFill>
                    <a:srgbClr val="FFFF00"/>
                  </a:solidFill>
                </a:rPr>
                <a:t>những chất đơn giản</a:t>
              </a:r>
              <a:r>
                <a:rPr lang="vi-VN" sz="2400" dirty="0">
                  <a:solidFill>
                    <a:schemeClr val="bg1"/>
                  </a:solidFill>
                </a:rPr>
                <a:t>, đồng thời </a:t>
              </a:r>
              <a:r>
                <a:rPr lang="vi-VN" sz="2400" b="1" dirty="0">
                  <a:solidFill>
                    <a:srgbClr val="FFFF00"/>
                  </a:solidFill>
                </a:rPr>
                <a:t>giải phóng năng lượng</a:t>
              </a:r>
            </a:p>
          </p:txBody>
        </p:sp>
      </p:grpSp>
      <p:grpSp>
        <p:nvGrpSpPr>
          <p:cNvPr id="12" name="Group 11">
            <a:extLst>
              <a:ext uri="{FF2B5EF4-FFF2-40B4-BE49-F238E27FC236}">
                <a16:creationId xmlns:a16="http://schemas.microsoft.com/office/drawing/2014/main" id="{47BDA48E-85E6-4BD6-A715-D91E54710CC1}"/>
              </a:ext>
            </a:extLst>
          </p:cNvPr>
          <p:cNvGrpSpPr/>
          <p:nvPr/>
        </p:nvGrpSpPr>
        <p:grpSpPr>
          <a:xfrm>
            <a:off x="1262158" y="4075029"/>
            <a:ext cx="5268875" cy="2472925"/>
            <a:chOff x="1262158" y="4075029"/>
            <a:chExt cx="5268875" cy="2472925"/>
          </a:xfrm>
        </p:grpSpPr>
        <p:pic>
          <p:nvPicPr>
            <p:cNvPr id="27" name="Picture 14">
              <a:extLst>
                <a:ext uri="{FF2B5EF4-FFF2-40B4-BE49-F238E27FC236}">
                  <a16:creationId xmlns:a16="http://schemas.microsoft.com/office/drawing/2014/main" id="{6764A003-BE84-4AD5-89C4-07C431DFD2C4}"/>
                </a:ext>
              </a:extLst>
            </p:cNvPr>
            <p:cNvPicPr>
              <a:picLocks noChangeAspect="1"/>
            </p:cNvPicPr>
            <p:nvPr/>
          </p:nvPicPr>
          <p:blipFill>
            <a:blip r:embed="rId3"/>
            <a:srcRect/>
            <a:stretch>
              <a:fillRect/>
            </a:stretch>
          </p:blipFill>
          <p:spPr>
            <a:xfrm>
              <a:off x="1262158" y="4075029"/>
              <a:ext cx="2773948" cy="1897380"/>
            </a:xfrm>
            <a:prstGeom prst="rect">
              <a:avLst/>
            </a:prstGeom>
          </p:spPr>
        </p:pic>
        <p:pic>
          <p:nvPicPr>
            <p:cNvPr id="33" name="Picture 15">
              <a:extLst>
                <a:ext uri="{FF2B5EF4-FFF2-40B4-BE49-F238E27FC236}">
                  <a16:creationId xmlns:a16="http://schemas.microsoft.com/office/drawing/2014/main" id="{52C78686-195C-4AD6-BA3C-B5D8AE496E4B}"/>
                </a:ext>
              </a:extLst>
            </p:cNvPr>
            <p:cNvPicPr>
              <a:picLocks noChangeAspect="1"/>
            </p:cNvPicPr>
            <p:nvPr/>
          </p:nvPicPr>
          <p:blipFill>
            <a:blip r:embed="rId4"/>
            <a:srcRect/>
            <a:stretch>
              <a:fillRect/>
            </a:stretch>
          </p:blipFill>
          <p:spPr>
            <a:xfrm>
              <a:off x="4473633" y="4075029"/>
              <a:ext cx="2057400" cy="1897380"/>
            </a:xfrm>
            <a:prstGeom prst="rect">
              <a:avLst/>
            </a:prstGeom>
          </p:spPr>
        </p:pic>
        <p:sp>
          <p:nvSpPr>
            <p:cNvPr id="35" name="TextBox 19">
              <a:extLst>
                <a:ext uri="{FF2B5EF4-FFF2-40B4-BE49-F238E27FC236}">
                  <a16:creationId xmlns:a16="http://schemas.microsoft.com/office/drawing/2014/main" id="{9181B18C-3FC4-4073-B75A-DD0E4A818749}"/>
                </a:ext>
              </a:extLst>
            </p:cNvPr>
            <p:cNvSpPr txBox="1"/>
            <p:nvPr/>
          </p:nvSpPr>
          <p:spPr>
            <a:xfrm>
              <a:off x="2649132" y="6006652"/>
              <a:ext cx="2885473" cy="541302"/>
            </a:xfrm>
            <a:prstGeom prst="rect">
              <a:avLst/>
            </a:prstGeom>
          </p:spPr>
          <p:txBody>
            <a:bodyPr wrap="square" lIns="0" tIns="0" rIns="0" bIns="0" rtlCol="0" anchor="t">
              <a:spAutoFit/>
            </a:bodyPr>
            <a:lstStyle/>
            <a:p>
              <a:pPr algn="ctr">
                <a:lnSpc>
                  <a:spcPts val="4900"/>
                </a:lnSpc>
              </a:pPr>
              <a:r>
                <a:rPr lang="en-US" sz="2400" b="1">
                  <a:latin typeface="Arial" pitchFamily="34" charset="0"/>
                </a:rPr>
                <a:t>Các chất đơn giản</a:t>
              </a:r>
            </a:p>
          </p:txBody>
        </p:sp>
      </p:grpSp>
      <p:grpSp>
        <p:nvGrpSpPr>
          <p:cNvPr id="7" name="Group 6">
            <a:extLst>
              <a:ext uri="{FF2B5EF4-FFF2-40B4-BE49-F238E27FC236}">
                <a16:creationId xmlns:a16="http://schemas.microsoft.com/office/drawing/2014/main" id="{B296C476-91AC-4C08-9751-F2FF2C749244}"/>
              </a:ext>
            </a:extLst>
          </p:cNvPr>
          <p:cNvGrpSpPr/>
          <p:nvPr/>
        </p:nvGrpSpPr>
        <p:grpSpPr>
          <a:xfrm>
            <a:off x="8327700" y="3912455"/>
            <a:ext cx="2165970" cy="2640533"/>
            <a:chOff x="8937300" y="3873178"/>
            <a:chExt cx="2165970" cy="2640533"/>
          </a:xfrm>
        </p:grpSpPr>
        <p:pic>
          <p:nvPicPr>
            <p:cNvPr id="34" name="Picture 16">
              <a:extLst>
                <a:ext uri="{FF2B5EF4-FFF2-40B4-BE49-F238E27FC236}">
                  <a16:creationId xmlns:a16="http://schemas.microsoft.com/office/drawing/2014/main" id="{4E52CB76-F43C-4D1B-A949-D1C3380D2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10729" y="3873178"/>
              <a:ext cx="1819113" cy="1897380"/>
            </a:xfrm>
            <a:prstGeom prst="rect">
              <a:avLst/>
            </a:prstGeom>
          </p:spPr>
        </p:pic>
        <p:sp>
          <p:nvSpPr>
            <p:cNvPr id="36" name="TextBox 20">
              <a:extLst>
                <a:ext uri="{FF2B5EF4-FFF2-40B4-BE49-F238E27FC236}">
                  <a16:creationId xmlns:a16="http://schemas.microsoft.com/office/drawing/2014/main" id="{40DA09E0-DCBB-472F-95A6-DC0A09438D8D}"/>
                </a:ext>
              </a:extLst>
            </p:cNvPr>
            <p:cNvSpPr txBox="1"/>
            <p:nvPr/>
          </p:nvSpPr>
          <p:spPr>
            <a:xfrm>
              <a:off x="8937300" y="5972409"/>
              <a:ext cx="2165970" cy="541302"/>
            </a:xfrm>
            <a:prstGeom prst="rect">
              <a:avLst/>
            </a:prstGeom>
          </p:spPr>
          <p:txBody>
            <a:bodyPr wrap="square" lIns="0" tIns="0" rIns="0" bIns="0" rtlCol="0" anchor="t">
              <a:spAutoFit/>
            </a:bodyPr>
            <a:lstStyle/>
            <a:p>
              <a:pPr algn="ctr">
                <a:lnSpc>
                  <a:spcPts val="4900"/>
                </a:lnSpc>
              </a:pPr>
              <a:r>
                <a:rPr lang="vi-VN" sz="2400" b="1">
                  <a:latin typeface="Arial" pitchFamily="34" charset="0"/>
                </a:rPr>
                <a:t>Năng lượng</a:t>
              </a:r>
            </a:p>
          </p:txBody>
        </p:sp>
      </p:grpSp>
    </p:spTree>
    <p:extLst>
      <p:ext uri="{BB962C8B-B14F-4D97-AF65-F5344CB8AC3E}">
        <p14:creationId xmlns:p14="http://schemas.microsoft.com/office/powerpoint/2010/main" val="22393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plant growing out of the ground&#10;&#10;Description automatically generated with low confidence">
            <a:extLst>
              <a:ext uri="{FF2B5EF4-FFF2-40B4-BE49-F238E27FC236}">
                <a16:creationId xmlns:a16="http://schemas.microsoft.com/office/drawing/2014/main" id="{27AFF3AB-E902-4FA4-9F8A-61907659D9EF}"/>
              </a:ext>
            </a:extLst>
          </p:cNvPr>
          <p:cNvPicPr>
            <a:picLocks noChangeAspect="1"/>
          </p:cNvPicPr>
          <p:nvPr/>
        </p:nvPicPr>
        <p:blipFill rotWithShape="1">
          <a:blip r:embed="rId2">
            <a:extLst>
              <a:ext uri="{28A0092B-C50C-407E-A947-70E740481C1C}">
                <a14:useLocalDpi xmlns:a14="http://schemas.microsoft.com/office/drawing/2010/main" val="0"/>
              </a:ext>
            </a:extLst>
          </a:blip>
          <a:srcRect t="7251" b="725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8F2788B-E440-44D0-AECF-C1946B73116B}"/>
              </a:ext>
            </a:extLst>
          </p:cNvPr>
          <p:cNvSpPr/>
          <p:nvPr/>
        </p:nvSpPr>
        <p:spPr>
          <a:xfrm>
            <a:off x="0" y="5833641"/>
            <a:ext cx="9931078" cy="10243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08ECCE-380B-4984-BE85-10537C2E4422}"/>
              </a:ext>
            </a:extLst>
          </p:cNvPr>
          <p:cNvSpPr txBox="1"/>
          <p:nvPr/>
        </p:nvSpPr>
        <p:spPr>
          <a:xfrm>
            <a:off x="491925" y="5884021"/>
            <a:ext cx="9126637" cy="946798"/>
          </a:xfrm>
          <a:prstGeom prst="rect">
            <a:avLst/>
          </a:prstGeom>
          <a:noFill/>
        </p:spPr>
        <p:txBody>
          <a:bodyPr wrap="square" rtlCol="0">
            <a:spAutoFit/>
          </a:bodyPr>
          <a:lstStyle/>
          <a:p>
            <a:pPr algn="just">
              <a:lnSpc>
                <a:spcPct val="120000"/>
              </a:lnSpc>
            </a:pPr>
            <a:r>
              <a:rPr lang="vi-VN" sz="2400" b="1" i="1" dirty="0">
                <a:solidFill>
                  <a:schemeClr val="bg1"/>
                </a:solidFill>
              </a:rPr>
              <a:t>Năng lượng cho các hoạt động sống của sinh vật được tạo ra như thế nào? </a:t>
            </a:r>
            <a:endParaRPr lang="en-US" sz="2400" b="1" i="1" dirty="0">
              <a:solidFill>
                <a:schemeClr val="bg1"/>
              </a:solidFill>
            </a:endParaRPr>
          </a:p>
        </p:txBody>
      </p:sp>
    </p:spTree>
    <p:extLst>
      <p:ext uri="{BB962C8B-B14F-4D97-AF65-F5344CB8AC3E}">
        <p14:creationId xmlns:p14="http://schemas.microsoft.com/office/powerpoint/2010/main" val="227445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5" y="398131"/>
            <a:ext cx="10231865"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TextBox 7">
            <a:extLst>
              <a:ext uri="{FF2B5EF4-FFF2-40B4-BE49-F238E27FC236}">
                <a16:creationId xmlns:a16="http://schemas.microsoft.com/office/drawing/2014/main" id="{5179A626-6ADC-4275-A370-10501066A62A}"/>
              </a:ext>
            </a:extLst>
          </p:cNvPr>
          <p:cNvSpPr txBox="1"/>
          <p:nvPr/>
        </p:nvSpPr>
        <p:spPr>
          <a:xfrm>
            <a:off x="618517" y="2228671"/>
            <a:ext cx="10943233" cy="1200329"/>
          </a:xfrm>
          <a:prstGeom prst="rect">
            <a:avLst/>
          </a:prstGeom>
          <a:noFill/>
        </p:spPr>
        <p:txBody>
          <a:bodyPr wrap="square" rtlCol="0">
            <a:spAutoFit/>
          </a:bodyPr>
          <a:lstStyle>
            <a:defPPr>
              <a:defRPr lang="en-US"/>
            </a:defPPr>
            <a:lvl1pPr>
              <a:lnSpc>
                <a:spcPct val="120000"/>
              </a:lnSpc>
              <a:defRPr sz="2400" b="1"/>
            </a:lvl1pPr>
          </a:lstStyle>
          <a:p>
            <a:pPr algn="just"/>
            <a:r>
              <a:rPr lang="vi-VN" b="0" dirty="0"/>
              <a:t>Trong các phản ứng chuyển hóa của tế bào, </a:t>
            </a:r>
            <a:r>
              <a:rPr lang="vi-VN" dirty="0">
                <a:solidFill>
                  <a:srgbClr val="FF0000"/>
                </a:solidFill>
              </a:rPr>
              <a:t>sản phẩm của quá trình tổng hợp cung cấp nguyên liệu cho quá trình phân giải</a:t>
            </a:r>
            <a:r>
              <a:rPr lang="vi-VN" b="0" dirty="0"/>
              <a:t>; ngược lại, quá trình </a:t>
            </a:r>
            <a:r>
              <a:rPr lang="vi-VN" dirty="0">
                <a:solidFill>
                  <a:srgbClr val="002060"/>
                </a:solidFill>
              </a:rPr>
              <a:t>phân giải cung cấp năng lượng và nguyên liệu cho quá trình tổng hợp</a:t>
            </a:r>
            <a:r>
              <a:rPr lang="vi-VN" b="0" dirty="0">
                <a:solidFill>
                  <a:srgbClr val="002060"/>
                </a:solidFill>
              </a:rPr>
              <a:t>.</a:t>
            </a:r>
          </a:p>
        </p:txBody>
      </p:sp>
      <p:grpSp>
        <p:nvGrpSpPr>
          <p:cNvPr id="14" name="Group 13">
            <a:extLst>
              <a:ext uri="{FF2B5EF4-FFF2-40B4-BE49-F238E27FC236}">
                <a16:creationId xmlns:a16="http://schemas.microsoft.com/office/drawing/2014/main" id="{BCBCCCFA-4CA5-4898-9157-50BCC36CE484}"/>
              </a:ext>
            </a:extLst>
          </p:cNvPr>
          <p:cNvGrpSpPr/>
          <p:nvPr/>
        </p:nvGrpSpPr>
        <p:grpSpPr>
          <a:xfrm>
            <a:off x="1149901" y="4145023"/>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042552" y="4145025"/>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361512" y="3899078"/>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410228" y="4951223"/>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Tree>
    <p:extLst>
      <p:ext uri="{BB962C8B-B14F-4D97-AF65-F5344CB8AC3E}">
        <p14:creationId xmlns:p14="http://schemas.microsoft.com/office/powerpoint/2010/main" val="396741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52155" y="358914"/>
            <a:ext cx="10254161" cy="946798"/>
          </a:xfrm>
          <a:prstGeom prst="rect">
            <a:avLst/>
          </a:prstGeom>
          <a:noFill/>
        </p:spPr>
        <p:txBody>
          <a:bodyPr wrap="square" rtlCol="0">
            <a:spAutoFit/>
          </a:bodyPr>
          <a:lstStyle>
            <a:defPPr>
              <a:defRPr lang="en-US"/>
            </a:defPPr>
            <a:lvl1pPr>
              <a:lnSpc>
                <a:spcPct val="120000"/>
              </a:lnSpc>
              <a:defRPr sz="2400" b="1"/>
            </a:lvl1pPr>
          </a:lstStyle>
          <a:p>
            <a:r>
              <a:rPr lang="vi-VN"/>
              <a:t>Tại sao nói tổng hợp và phân giải chất hữu cơ có biểu hiện trái ngược nhau nhưng phụ thuộc lẫn nhau?</a:t>
            </a:r>
            <a:endParaRPr lang="en-US"/>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4" name="Group 13">
            <a:extLst>
              <a:ext uri="{FF2B5EF4-FFF2-40B4-BE49-F238E27FC236}">
                <a16:creationId xmlns:a16="http://schemas.microsoft.com/office/drawing/2014/main" id="{BCBCCCFA-4CA5-4898-9157-50BCC36CE484}"/>
              </a:ext>
            </a:extLst>
          </p:cNvPr>
          <p:cNvGrpSpPr/>
          <p:nvPr/>
        </p:nvGrpSpPr>
        <p:grpSpPr>
          <a:xfrm>
            <a:off x="1540426" y="2477726"/>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433077" y="2477728"/>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752037" y="2231781"/>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800753" y="3283926"/>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
        <p:nvSpPr>
          <p:cNvPr id="7" name="Arrow: Curved Right 6">
            <a:extLst>
              <a:ext uri="{FF2B5EF4-FFF2-40B4-BE49-F238E27FC236}">
                <a16:creationId xmlns:a16="http://schemas.microsoft.com/office/drawing/2014/main" id="{FAC4E195-2320-4211-9F8B-2B7B2B6F551D}"/>
              </a:ext>
            </a:extLst>
          </p:cNvPr>
          <p:cNvSpPr/>
          <p:nvPr/>
        </p:nvSpPr>
        <p:spPr>
          <a:xfrm>
            <a:off x="159097" y="3808322"/>
            <a:ext cx="1193058" cy="1983459"/>
          </a:xfrm>
          <a:prstGeom prst="curvedRightArrow">
            <a:avLst>
              <a:gd name="adj1" fmla="val 25000"/>
              <a:gd name="adj2" fmla="val 47586"/>
              <a:gd name="adj3" fmla="val 32984"/>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D9746279-84FA-48A2-B5AC-AF0E3765DDA3}"/>
              </a:ext>
            </a:extLst>
          </p:cNvPr>
          <p:cNvGrpSpPr/>
          <p:nvPr/>
        </p:nvGrpSpPr>
        <p:grpSpPr>
          <a:xfrm>
            <a:off x="1447800" y="4972051"/>
            <a:ext cx="10325100" cy="1122722"/>
            <a:chOff x="1447800" y="4972051"/>
            <a:chExt cx="10325100" cy="1122722"/>
          </a:xfrm>
        </p:grpSpPr>
        <p:sp>
          <p:nvSpPr>
            <p:cNvPr id="8" name="TextBox 7">
              <a:extLst>
                <a:ext uri="{FF2B5EF4-FFF2-40B4-BE49-F238E27FC236}">
                  <a16:creationId xmlns:a16="http://schemas.microsoft.com/office/drawing/2014/main" id="{5179A626-6ADC-4275-A370-10501066A62A}"/>
                </a:ext>
              </a:extLst>
            </p:cNvPr>
            <p:cNvSpPr txBox="1"/>
            <p:nvPr/>
          </p:nvSpPr>
          <p:spPr>
            <a:xfrm>
              <a:off x="1636653" y="5094763"/>
              <a:ext cx="9947393" cy="937949"/>
            </a:xfrm>
            <a:prstGeom prst="rect">
              <a:avLst/>
            </a:prstGeom>
            <a:noFill/>
          </p:spPr>
          <p:txBody>
            <a:bodyPr wrap="square">
              <a:spAutoFit/>
            </a:bodyPr>
            <a:lstStyle/>
            <a:p>
              <a:pPr algn="just">
                <a:lnSpc>
                  <a:spcPct val="120000"/>
                </a:lnSpc>
              </a:pPr>
              <a:r>
                <a:rPr lang="vi-VN" sz="2400" dirty="0"/>
                <a:t>Tổng hợp và phân giải các chất trong tế bào là hai quá trình có biểu hiện </a:t>
              </a:r>
              <a:r>
                <a:rPr lang="vi-VN" sz="2400" b="1" dirty="0"/>
                <a:t>trái ngược nhưng có mối quan hệ mật thiết với nhau.</a:t>
              </a:r>
            </a:p>
          </p:txBody>
        </p:sp>
        <p:sp>
          <p:nvSpPr>
            <p:cNvPr id="9" name="Rectangle: Rounded Corners 8">
              <a:extLst>
                <a:ext uri="{FF2B5EF4-FFF2-40B4-BE49-F238E27FC236}">
                  <a16:creationId xmlns:a16="http://schemas.microsoft.com/office/drawing/2014/main" id="{5CA863DC-04FB-4176-BF5B-41CE255052CC}"/>
                </a:ext>
              </a:extLst>
            </p:cNvPr>
            <p:cNvSpPr/>
            <p:nvPr/>
          </p:nvSpPr>
          <p:spPr>
            <a:xfrm>
              <a:off x="1447800" y="4972051"/>
              <a:ext cx="10325100" cy="1122722"/>
            </a:xfrm>
            <a:prstGeom prst="roundRect">
              <a:avLst/>
            </a:prstGeom>
            <a:noFill/>
            <a:ln w="38100">
              <a:solidFill>
                <a:srgbClr val="D233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spTree>
    <p:extLst>
      <p:ext uri="{BB962C8B-B14F-4D97-AF65-F5344CB8AC3E}">
        <p14:creationId xmlns:p14="http://schemas.microsoft.com/office/powerpoint/2010/main" val="36991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CF5B90-61CF-47F3-9BA5-E883284B8207}"/>
              </a:ext>
            </a:extLst>
          </p:cNvPr>
          <p:cNvSpPr/>
          <p:nvPr/>
        </p:nvSpPr>
        <p:spPr>
          <a:xfrm>
            <a:off x="295276" y="285750"/>
            <a:ext cx="11601450" cy="6296025"/>
          </a:xfrm>
          <a:prstGeom prst="roundRect">
            <a:avLst>
              <a:gd name="adj" fmla="val 3505"/>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2F743E-A6D6-4512-9322-DF7070536253}"/>
              </a:ext>
            </a:extLst>
          </p:cNvPr>
          <p:cNvSpPr txBox="1"/>
          <p:nvPr/>
        </p:nvSpPr>
        <p:spPr>
          <a:xfrm>
            <a:off x="502728" y="1114425"/>
            <a:ext cx="6202680" cy="5324535"/>
          </a:xfrm>
          <a:prstGeom prst="rect">
            <a:avLst/>
          </a:prstGeom>
          <a:noFill/>
          <a:ln>
            <a:noFill/>
          </a:ln>
        </p:spPr>
        <p:txBody>
          <a:bodyPr wrap="square" rtlCol="0">
            <a:spAutoFit/>
          </a:bodyPr>
          <a:lstStyle/>
          <a:p>
            <a:pPr algn="just"/>
            <a:r>
              <a:rPr lang="vi-VN" sz="2000" dirty="0">
                <a:solidFill>
                  <a:schemeClr val="bg1"/>
                </a:solidFill>
              </a:rPr>
              <a:t>Quá trình đốt cháy nhiên liệu và hô hấp tế bào đều sử dụng khí oxygen, thải ra khí carbon dioxide và sản sinh ra năng lượng. Tuy nhiên, việc </a:t>
            </a:r>
            <a:r>
              <a:rPr lang="vi-VN" sz="2000" b="1" dirty="0">
                <a:solidFill>
                  <a:srgbClr val="FFFF00"/>
                </a:solidFill>
              </a:rPr>
              <a:t>đốt cháy nhiên liệu</a:t>
            </a:r>
            <a:r>
              <a:rPr lang="vi-VN" sz="2000" dirty="0">
                <a:solidFill>
                  <a:schemeClr val="bg1"/>
                </a:solidFill>
              </a:rPr>
              <a:t> chỉ giải phóng ra năng lượng dưới </a:t>
            </a:r>
            <a:r>
              <a:rPr lang="vi-VN" sz="2000" b="1" dirty="0">
                <a:solidFill>
                  <a:srgbClr val="FFFF00"/>
                </a:solidFill>
              </a:rPr>
              <a:t>dạng nhiệt năng</a:t>
            </a:r>
            <a:r>
              <a:rPr lang="vi-VN" sz="2000" dirty="0">
                <a:solidFill>
                  <a:schemeClr val="bg1"/>
                </a:solidFill>
              </a:rPr>
              <a:t> một cách ồ ạt, với hiệu suất thấp </a:t>
            </a:r>
            <a:r>
              <a:rPr lang="vi-VN" sz="2000" b="1" dirty="0">
                <a:solidFill>
                  <a:srgbClr val="FFFF00"/>
                </a:solidFill>
              </a:rPr>
              <a:t>(thường nhỏ hơn 25%)</a:t>
            </a:r>
            <a:r>
              <a:rPr lang="vi-VN" sz="2000" dirty="0">
                <a:solidFill>
                  <a:schemeClr val="bg1"/>
                </a:solidFill>
              </a:rPr>
              <a:t>; còn trong </a:t>
            </a:r>
            <a:r>
              <a:rPr lang="vi-VN" sz="2000" b="1" dirty="0">
                <a:solidFill>
                  <a:srgbClr val="FFFF00"/>
                </a:solidFill>
              </a:rPr>
              <a:t>hô hấp tế bào</a:t>
            </a:r>
            <a:r>
              <a:rPr lang="vi-VN" sz="2000" dirty="0">
                <a:solidFill>
                  <a:schemeClr val="bg1"/>
                </a:solidFill>
              </a:rPr>
              <a:t>, năng lượng được giải phóng từ từ qua từng giai đoạn hô hấp và phần lớn được tích lũy dưới </a:t>
            </a:r>
            <a:r>
              <a:rPr lang="vi-VN" sz="2000" b="1" dirty="0">
                <a:solidFill>
                  <a:srgbClr val="FFFF00"/>
                </a:solidFill>
              </a:rPr>
              <a:t>dạng hóa năng</a:t>
            </a:r>
            <a:r>
              <a:rPr lang="vi-VN" sz="2000" dirty="0">
                <a:solidFill>
                  <a:schemeClr val="bg1"/>
                </a:solidFill>
              </a:rPr>
              <a:t> dễ sử dụng để tế bào có thể dùng cho các hoạt động sống, hiệu suất sinh năng lượng cao hơn </a:t>
            </a:r>
            <a:r>
              <a:rPr lang="vi-VN" sz="2000" b="1" dirty="0">
                <a:solidFill>
                  <a:srgbClr val="FFFF00"/>
                </a:solidFill>
              </a:rPr>
              <a:t>(khoảng 40%)</a:t>
            </a:r>
            <a:r>
              <a:rPr lang="vi-VN" sz="2000" dirty="0">
                <a:solidFill>
                  <a:schemeClr val="bg1"/>
                </a:solidFill>
              </a:rPr>
              <a:t>. Chỉ một phần nhỏ năng lượng được giải phóng trong hô hấp dưới dạng nhiệt năng giúp duy trì thân nhiệt hoặc bị thất thoát ra môi trường. Như vậy, nhờ cách thức chuyển hóa năng lượng trong hô hấp mà tế bào thu được nhiều năng lượng hơn, đảm bảo cho tế bào có đủ năng lượng cung cấp cho các hoạt động sống.</a:t>
            </a:r>
            <a:endParaRPr lang="en-US" sz="2000"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FADF6121-5D94-4D84-AAF5-3B4AFDEC6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3" t="18195" r="9556" b="20554"/>
          <a:stretch/>
        </p:blipFill>
        <p:spPr>
          <a:xfrm flipH="1">
            <a:off x="617220" y="82625"/>
            <a:ext cx="1383220" cy="1031800"/>
          </a:xfrm>
          <a:prstGeom prst="rect">
            <a:avLst/>
          </a:prstGeom>
        </p:spPr>
      </p:pic>
      <p:sp>
        <p:nvSpPr>
          <p:cNvPr id="6" name="Rectangle: Rounded Corners 5">
            <a:extLst>
              <a:ext uri="{FF2B5EF4-FFF2-40B4-BE49-F238E27FC236}">
                <a16:creationId xmlns:a16="http://schemas.microsoft.com/office/drawing/2014/main" id="{E2924362-87A5-41DD-84B7-C91DC4FEAED4}"/>
              </a:ext>
            </a:extLst>
          </p:cNvPr>
          <p:cNvSpPr/>
          <p:nvPr/>
        </p:nvSpPr>
        <p:spPr>
          <a:xfrm>
            <a:off x="6919817" y="598525"/>
            <a:ext cx="4762500" cy="5531108"/>
          </a:xfrm>
          <a:prstGeom prst="roundRect">
            <a:avLst>
              <a:gd name="adj" fmla="val 3867"/>
            </a:avLst>
          </a:prstGeom>
          <a:blipFill dpi="0" rotWithShape="1">
            <a:blip r:embed="rId4"/>
            <a:srcRect/>
            <a:stretch>
              <a:fillRect l="-16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60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1909EF94-6866-4309-886D-17B17689A313}"/>
              </a:ext>
            </a:extLst>
          </p:cNvPr>
          <p:cNvSpPr/>
          <p:nvPr/>
        </p:nvSpPr>
        <p:spPr>
          <a:xfrm rot="5400000">
            <a:off x="5511799" y="-5511799"/>
            <a:ext cx="1168402" cy="12192000"/>
          </a:xfrm>
          <a:prstGeom prst="trapezoid">
            <a:avLst>
              <a:gd name="adj" fmla="val 0"/>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046E72-583C-4338-A7A4-F46E80B775AD}"/>
              </a:ext>
            </a:extLst>
          </p:cNvPr>
          <p:cNvSpPr txBox="1"/>
          <p:nvPr/>
        </p:nvSpPr>
        <p:spPr>
          <a:xfrm flipH="1">
            <a:off x="4373667" y="168702"/>
            <a:ext cx="3802391" cy="830997"/>
          </a:xfrm>
          <a:prstGeom prst="rect">
            <a:avLst/>
          </a:prstGeom>
          <a:noFill/>
        </p:spPr>
        <p:txBody>
          <a:bodyPr wrap="square" rtlCol="0">
            <a:spAutoFit/>
          </a:bodyPr>
          <a:lstStyle/>
          <a:p>
            <a:r>
              <a:rPr lang="vi-VN" sz="4800" b="1">
                <a:solidFill>
                  <a:schemeClr val="bg1"/>
                </a:solidFill>
              </a:rPr>
              <a:t>EM ĐÃ HỌC</a:t>
            </a:r>
            <a:endParaRPr lang="en-US" sz="4800" b="1">
              <a:solidFill>
                <a:schemeClr val="bg1"/>
              </a:solidFill>
            </a:endParaRPr>
          </a:p>
        </p:txBody>
      </p:sp>
      <p:sp>
        <p:nvSpPr>
          <p:cNvPr id="5" name="TextBox 4">
            <a:extLst>
              <a:ext uri="{FF2B5EF4-FFF2-40B4-BE49-F238E27FC236}">
                <a16:creationId xmlns:a16="http://schemas.microsoft.com/office/drawing/2014/main" id="{94D6366B-75F5-4A10-A888-3C9847323BB5}"/>
              </a:ext>
            </a:extLst>
          </p:cNvPr>
          <p:cNvSpPr txBox="1"/>
          <p:nvPr/>
        </p:nvSpPr>
        <p:spPr>
          <a:xfrm>
            <a:off x="1932264" y="1477667"/>
            <a:ext cx="10091036" cy="946798"/>
          </a:xfrm>
          <a:prstGeom prst="rect">
            <a:avLst/>
          </a:prstGeom>
          <a:noFill/>
        </p:spPr>
        <p:txBody>
          <a:bodyPr wrap="square" rtlCol="0">
            <a:spAutoFit/>
          </a:bodyPr>
          <a:lstStyle/>
          <a:p>
            <a:pPr>
              <a:lnSpc>
                <a:spcPct val="120000"/>
              </a:lnSpc>
            </a:pPr>
            <a:r>
              <a:rPr lang="vi-VN" sz="2400" dirty="0"/>
              <a:t>Hô hấp tế bào là quá trình phân giải các chất hữu cơ </a:t>
            </a:r>
            <a:r>
              <a:rPr lang="vi-VN" sz="2400" b="1" dirty="0">
                <a:solidFill>
                  <a:srgbClr val="00486D"/>
                </a:solidFill>
              </a:rPr>
              <a:t>tạo thành nước và carbon dioxide</a:t>
            </a:r>
            <a:r>
              <a:rPr lang="vi-VN" sz="2400" dirty="0"/>
              <a:t>, đồng thời giải phóng ra </a:t>
            </a:r>
            <a:r>
              <a:rPr lang="vi-VN" sz="2400" b="1" dirty="0">
                <a:solidFill>
                  <a:srgbClr val="FF3300"/>
                </a:solidFill>
              </a:rPr>
              <a:t>năng lượng.</a:t>
            </a:r>
            <a:endParaRPr lang="en-US" sz="2400" b="1" dirty="0">
              <a:solidFill>
                <a:srgbClr val="FF3300"/>
              </a:solidFill>
            </a:endParaRPr>
          </a:p>
        </p:txBody>
      </p:sp>
      <p:sp>
        <p:nvSpPr>
          <p:cNvPr id="8" name="TextBox 7">
            <a:extLst>
              <a:ext uri="{FF2B5EF4-FFF2-40B4-BE49-F238E27FC236}">
                <a16:creationId xmlns:a16="http://schemas.microsoft.com/office/drawing/2014/main" id="{4D6E468E-5A92-45A8-9946-C89ACCC80CF4}"/>
              </a:ext>
            </a:extLst>
          </p:cNvPr>
          <p:cNvSpPr txBox="1"/>
          <p:nvPr/>
        </p:nvSpPr>
        <p:spPr>
          <a:xfrm>
            <a:off x="1932264" y="2862122"/>
            <a:ext cx="3308143" cy="503599"/>
          </a:xfrm>
          <a:prstGeom prst="rect">
            <a:avLst/>
          </a:prstGeom>
          <a:noFill/>
        </p:spPr>
        <p:txBody>
          <a:bodyPr wrap="square" rtlCol="0">
            <a:spAutoFit/>
          </a:bodyPr>
          <a:lstStyle/>
          <a:p>
            <a:pPr>
              <a:lnSpc>
                <a:spcPct val="120000"/>
              </a:lnSpc>
            </a:pPr>
            <a:r>
              <a:rPr lang="vi-VN" sz="2400" dirty="0"/>
              <a:t>Phương trình hô hấp</a:t>
            </a:r>
            <a:endParaRPr lang="en-US" sz="2400" dirty="0"/>
          </a:p>
        </p:txBody>
      </p:sp>
      <p:grpSp>
        <p:nvGrpSpPr>
          <p:cNvPr id="11" name="Group 10">
            <a:extLst>
              <a:ext uri="{FF2B5EF4-FFF2-40B4-BE49-F238E27FC236}">
                <a16:creationId xmlns:a16="http://schemas.microsoft.com/office/drawing/2014/main" id="{A4C62EAA-EA58-4D4D-83BC-1A75A1F41627}"/>
              </a:ext>
            </a:extLst>
          </p:cNvPr>
          <p:cNvGrpSpPr/>
          <p:nvPr/>
        </p:nvGrpSpPr>
        <p:grpSpPr>
          <a:xfrm>
            <a:off x="585002" y="2751281"/>
            <a:ext cx="1168401" cy="1168401"/>
            <a:chOff x="1619456" y="1930399"/>
            <a:chExt cx="1168401" cy="1168401"/>
          </a:xfrm>
        </p:grpSpPr>
        <p:sp>
          <p:nvSpPr>
            <p:cNvPr id="7" name="Oval 6">
              <a:extLst>
                <a:ext uri="{FF2B5EF4-FFF2-40B4-BE49-F238E27FC236}">
                  <a16:creationId xmlns:a16="http://schemas.microsoft.com/office/drawing/2014/main" id="{0D145185-46CB-4C91-8F4E-002FA95D9FDF}"/>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02</a:t>
              </a:r>
              <a:endParaRPr lang="en-US" sz="4000" b="1">
                <a:solidFill>
                  <a:srgbClr val="3E84A6"/>
                </a:solidFill>
              </a:endParaRPr>
            </a:p>
          </p:txBody>
        </p:sp>
        <p:sp>
          <p:nvSpPr>
            <p:cNvPr id="9" name="Oval 8">
              <a:extLst>
                <a:ext uri="{FF2B5EF4-FFF2-40B4-BE49-F238E27FC236}">
                  <a16:creationId xmlns:a16="http://schemas.microsoft.com/office/drawing/2014/main" id="{1D7EE750-B6D5-4E22-AADB-B4FEF6BC1F40}"/>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2" name="Group 11">
            <a:extLst>
              <a:ext uri="{FF2B5EF4-FFF2-40B4-BE49-F238E27FC236}">
                <a16:creationId xmlns:a16="http://schemas.microsoft.com/office/drawing/2014/main" id="{A07514D3-74B7-43BB-BFC1-346600068A3C}"/>
              </a:ext>
            </a:extLst>
          </p:cNvPr>
          <p:cNvGrpSpPr/>
          <p:nvPr/>
        </p:nvGrpSpPr>
        <p:grpSpPr>
          <a:xfrm>
            <a:off x="585002" y="1308966"/>
            <a:ext cx="1168401" cy="1168401"/>
            <a:chOff x="1619457" y="436879"/>
            <a:chExt cx="1168401" cy="1168401"/>
          </a:xfrm>
        </p:grpSpPr>
        <p:sp>
          <p:nvSpPr>
            <p:cNvPr id="6" name="Oval 5">
              <a:extLst>
                <a:ext uri="{FF2B5EF4-FFF2-40B4-BE49-F238E27FC236}">
                  <a16:creationId xmlns:a16="http://schemas.microsoft.com/office/drawing/2014/main" id="{D1E659C8-844C-4168-94EE-2C0FC96096ED}"/>
                </a:ext>
              </a:extLst>
            </p:cNvPr>
            <p:cNvSpPr/>
            <p:nvPr/>
          </p:nvSpPr>
          <p:spPr>
            <a:xfrm>
              <a:off x="1619457" y="43687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01</a:t>
              </a:r>
              <a:endParaRPr lang="en-US" sz="4000" b="1">
                <a:solidFill>
                  <a:srgbClr val="3E84A6"/>
                </a:solidFill>
              </a:endParaRPr>
            </a:p>
          </p:txBody>
        </p:sp>
        <p:sp>
          <p:nvSpPr>
            <p:cNvPr id="10" name="Oval 9">
              <a:extLst>
                <a:ext uri="{FF2B5EF4-FFF2-40B4-BE49-F238E27FC236}">
                  <a16:creationId xmlns:a16="http://schemas.microsoft.com/office/drawing/2014/main" id="{FF4092C5-C513-47EC-B52B-078694D598E9}"/>
                </a:ext>
              </a:extLst>
            </p:cNvPr>
            <p:cNvSpPr/>
            <p:nvPr/>
          </p:nvSpPr>
          <p:spPr>
            <a:xfrm>
              <a:off x="1703592" y="521015"/>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6" name="Group 15">
            <a:extLst>
              <a:ext uri="{FF2B5EF4-FFF2-40B4-BE49-F238E27FC236}">
                <a16:creationId xmlns:a16="http://schemas.microsoft.com/office/drawing/2014/main" id="{32200815-00F2-4247-9BF4-F0D199A0B1B9}"/>
              </a:ext>
            </a:extLst>
          </p:cNvPr>
          <p:cNvGrpSpPr/>
          <p:nvPr/>
        </p:nvGrpSpPr>
        <p:grpSpPr>
          <a:xfrm>
            <a:off x="1837540" y="3544882"/>
            <a:ext cx="10185760" cy="446084"/>
            <a:chOff x="1837540" y="3538095"/>
            <a:chExt cx="10185760" cy="446084"/>
          </a:xfrm>
        </p:grpSpPr>
        <p:sp>
          <p:nvSpPr>
            <p:cNvPr id="13" name="TextBox 13">
              <a:extLst>
                <a:ext uri="{FF2B5EF4-FFF2-40B4-BE49-F238E27FC236}">
                  <a16:creationId xmlns:a16="http://schemas.microsoft.com/office/drawing/2014/main" id="{B0EF937D-0460-435C-B6A8-9BA6FA299A77}"/>
                </a:ext>
              </a:extLst>
            </p:cNvPr>
            <p:cNvSpPr txBox="1"/>
            <p:nvPr/>
          </p:nvSpPr>
          <p:spPr>
            <a:xfrm>
              <a:off x="1837540" y="3538095"/>
              <a:ext cx="2873356" cy="402418"/>
            </a:xfrm>
            <a:prstGeom prst="rect">
              <a:avLst/>
            </a:prstGeom>
          </p:spPr>
          <p:txBody>
            <a:bodyPr wrap="square" lIns="0" tIns="0" rIns="0" bIns="0" rtlCol="0" anchor="t">
              <a:spAutoFit/>
            </a:bodyPr>
            <a:lstStyle/>
            <a:p>
              <a:pPr algn="ctr">
                <a:lnSpc>
                  <a:spcPct val="120000"/>
                </a:lnSpc>
              </a:pPr>
              <a:r>
                <a:rPr lang="vi-VN" sz="2400" b="1">
                  <a:solidFill>
                    <a:srgbClr val="D23347"/>
                  </a:solidFill>
                  <a:latin typeface="Arial" pitchFamily="34" charset="0"/>
                </a:rPr>
                <a:t>Glucose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3E84A6"/>
                  </a:solidFill>
                  <a:latin typeface="Arial" pitchFamily="34" charset="0"/>
                </a:rPr>
                <a:t>Oxygen</a:t>
              </a:r>
              <a:r>
                <a:rPr lang="vi-VN" sz="2400" b="1">
                  <a:solidFill>
                    <a:srgbClr val="000000"/>
                  </a:solidFill>
                  <a:latin typeface="Arial" pitchFamily="34" charset="0"/>
                </a:rPr>
                <a:t> </a:t>
              </a:r>
            </a:p>
          </p:txBody>
        </p:sp>
        <p:sp>
          <p:nvSpPr>
            <p:cNvPr id="14" name="TextBox 15">
              <a:extLst>
                <a:ext uri="{FF2B5EF4-FFF2-40B4-BE49-F238E27FC236}">
                  <a16:creationId xmlns:a16="http://schemas.microsoft.com/office/drawing/2014/main" id="{C7D68D88-53CE-4E06-AF54-562065B4AF81}"/>
                </a:ext>
              </a:extLst>
            </p:cNvPr>
            <p:cNvSpPr txBox="1"/>
            <p:nvPr/>
          </p:nvSpPr>
          <p:spPr>
            <a:xfrm>
              <a:off x="5567424" y="3538095"/>
              <a:ext cx="6455876" cy="402418"/>
            </a:xfrm>
            <a:prstGeom prst="rect">
              <a:avLst/>
            </a:prstGeom>
          </p:spPr>
          <p:txBody>
            <a:bodyPr wrap="square" lIns="0" tIns="0" rIns="0" bIns="0" rtlCol="0" anchor="t">
              <a:spAutoFit/>
            </a:bodyPr>
            <a:lstStyle/>
            <a:p>
              <a:pPr algn="ctr">
                <a:lnSpc>
                  <a:spcPct val="120000"/>
                </a:lnSpc>
              </a:pPr>
              <a:r>
                <a:rPr lang="vi-VN" sz="2400" b="1">
                  <a:solidFill>
                    <a:srgbClr val="00486D"/>
                  </a:solidFill>
                  <a:latin typeface="Arial" pitchFamily="34" charset="0"/>
                </a:rPr>
                <a:t>Nước</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255B01"/>
                  </a:solidFill>
                  <a:latin typeface="Arial" pitchFamily="34" charset="0"/>
                </a:rPr>
                <a:t>Carbon dioxide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FF3300"/>
                  </a:solidFill>
                  <a:latin typeface="Arial" pitchFamily="34" charset="0"/>
                </a:rPr>
                <a:t>Năng lượng (ATP)</a:t>
              </a:r>
            </a:p>
          </p:txBody>
        </p:sp>
        <p:sp>
          <p:nvSpPr>
            <p:cNvPr id="15" name="Arrow: Right 14">
              <a:extLst>
                <a:ext uri="{FF2B5EF4-FFF2-40B4-BE49-F238E27FC236}">
                  <a16:creationId xmlns:a16="http://schemas.microsoft.com/office/drawing/2014/main" id="{2C2E22C3-5E9F-42DF-9086-2C1A43410D57}"/>
                </a:ext>
              </a:extLst>
            </p:cNvPr>
            <p:cNvSpPr/>
            <p:nvPr/>
          </p:nvSpPr>
          <p:spPr>
            <a:xfrm>
              <a:off x="4754270" y="3786867"/>
              <a:ext cx="723954" cy="197312"/>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b="1"/>
            </a:p>
          </p:txBody>
        </p:sp>
      </p:grpSp>
      <p:grpSp>
        <p:nvGrpSpPr>
          <p:cNvPr id="17" name="Group 16">
            <a:extLst>
              <a:ext uri="{FF2B5EF4-FFF2-40B4-BE49-F238E27FC236}">
                <a16:creationId xmlns:a16="http://schemas.microsoft.com/office/drawing/2014/main" id="{7B39C7FA-1DAE-4AF5-8C11-250537C2DF41}"/>
              </a:ext>
            </a:extLst>
          </p:cNvPr>
          <p:cNvGrpSpPr/>
          <p:nvPr/>
        </p:nvGrpSpPr>
        <p:grpSpPr>
          <a:xfrm>
            <a:off x="584998" y="4250746"/>
            <a:ext cx="1168401" cy="1168401"/>
            <a:chOff x="1619456" y="1930399"/>
            <a:chExt cx="1168401" cy="1168401"/>
          </a:xfrm>
        </p:grpSpPr>
        <p:sp>
          <p:nvSpPr>
            <p:cNvPr id="18" name="Oval 17">
              <a:extLst>
                <a:ext uri="{FF2B5EF4-FFF2-40B4-BE49-F238E27FC236}">
                  <a16:creationId xmlns:a16="http://schemas.microsoft.com/office/drawing/2014/main" id="{F234E730-169C-4E7E-80AE-7960EF4AE9D5}"/>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03</a:t>
              </a:r>
              <a:endParaRPr lang="en-US" sz="4000" b="1">
                <a:solidFill>
                  <a:srgbClr val="3E84A6"/>
                </a:solidFill>
              </a:endParaRPr>
            </a:p>
          </p:txBody>
        </p:sp>
        <p:sp>
          <p:nvSpPr>
            <p:cNvPr id="19" name="Oval 18">
              <a:extLst>
                <a:ext uri="{FF2B5EF4-FFF2-40B4-BE49-F238E27FC236}">
                  <a16:creationId xmlns:a16="http://schemas.microsoft.com/office/drawing/2014/main" id="{A317A874-82E0-4A84-81BE-2828FBAAAA2C}"/>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20" name="TextBox 19">
            <a:extLst>
              <a:ext uri="{FF2B5EF4-FFF2-40B4-BE49-F238E27FC236}">
                <a16:creationId xmlns:a16="http://schemas.microsoft.com/office/drawing/2014/main" id="{C80D931D-3443-405C-A299-30284EFEDE63}"/>
              </a:ext>
            </a:extLst>
          </p:cNvPr>
          <p:cNvSpPr txBox="1"/>
          <p:nvPr/>
        </p:nvSpPr>
        <p:spPr>
          <a:xfrm>
            <a:off x="1847913" y="4334883"/>
            <a:ext cx="10091036" cy="946798"/>
          </a:xfrm>
          <a:prstGeom prst="rect">
            <a:avLst/>
          </a:prstGeom>
          <a:noFill/>
        </p:spPr>
        <p:txBody>
          <a:bodyPr wrap="square" rtlCol="0">
            <a:spAutoFit/>
          </a:bodyPr>
          <a:lstStyle/>
          <a:p>
            <a:pPr>
              <a:lnSpc>
                <a:spcPct val="120000"/>
              </a:lnSpc>
            </a:pPr>
            <a:r>
              <a:rPr lang="vi-VN" sz="2400"/>
              <a:t>Quá trình tổng hợp và phân giải chất hữu cơ có biểu hiện trái ngược nhau nhưng phụ thuộc lẫn nhau</a:t>
            </a:r>
            <a:endParaRPr lang="en-US" sz="2400"/>
          </a:p>
        </p:txBody>
      </p:sp>
      <p:grpSp>
        <p:nvGrpSpPr>
          <p:cNvPr id="39" name="Group 38">
            <a:extLst>
              <a:ext uri="{FF2B5EF4-FFF2-40B4-BE49-F238E27FC236}">
                <a16:creationId xmlns:a16="http://schemas.microsoft.com/office/drawing/2014/main" id="{8F76E59A-5BF6-4D9F-A1A5-9A75C7DCF56C}"/>
              </a:ext>
            </a:extLst>
          </p:cNvPr>
          <p:cNvGrpSpPr/>
          <p:nvPr/>
        </p:nvGrpSpPr>
        <p:grpSpPr>
          <a:xfrm>
            <a:off x="3274218" y="5276139"/>
            <a:ext cx="5913743" cy="1374018"/>
            <a:chOff x="3267259" y="5194253"/>
            <a:chExt cx="5913743" cy="1374018"/>
          </a:xfrm>
        </p:grpSpPr>
        <p:grpSp>
          <p:nvGrpSpPr>
            <p:cNvPr id="21" name="Group 20">
              <a:extLst>
                <a:ext uri="{FF2B5EF4-FFF2-40B4-BE49-F238E27FC236}">
                  <a16:creationId xmlns:a16="http://schemas.microsoft.com/office/drawing/2014/main" id="{36903F19-C448-4FA4-AF1A-39F805C27EF1}"/>
                </a:ext>
              </a:extLst>
            </p:cNvPr>
            <p:cNvGrpSpPr/>
            <p:nvPr/>
          </p:nvGrpSpPr>
          <p:grpSpPr>
            <a:xfrm>
              <a:off x="3267259" y="5316722"/>
              <a:ext cx="1341811" cy="976700"/>
              <a:chOff x="997501" y="4155440"/>
              <a:chExt cx="2121619" cy="1544320"/>
            </a:xfrm>
          </p:grpSpPr>
          <p:sp>
            <p:nvSpPr>
              <p:cNvPr id="22" name="Rectangle: Rounded Corners 21">
                <a:extLst>
                  <a:ext uri="{FF2B5EF4-FFF2-40B4-BE49-F238E27FC236}">
                    <a16:creationId xmlns:a16="http://schemas.microsoft.com/office/drawing/2014/main" id="{AAD1FFAD-6155-4810-913C-62AECD37B2C0}"/>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3" name="TextBox 22">
                <a:extLst>
                  <a:ext uri="{FF2B5EF4-FFF2-40B4-BE49-F238E27FC236}">
                    <a16:creationId xmlns:a16="http://schemas.microsoft.com/office/drawing/2014/main" id="{A803A086-C3AC-4BEE-B1CF-823E53408A73}"/>
                  </a:ext>
                </a:extLst>
              </p:cNvPr>
              <p:cNvSpPr txBox="1"/>
              <p:nvPr/>
            </p:nvSpPr>
            <p:spPr>
              <a:xfrm>
                <a:off x="1201162" y="4512101"/>
                <a:ext cx="1836680" cy="1046589"/>
              </a:xfrm>
              <a:prstGeom prst="rect">
                <a:avLst/>
              </a:prstGeom>
              <a:noFill/>
            </p:spPr>
            <p:txBody>
              <a:bodyPr wrap="square" rtlCol="0">
                <a:spAutoFit/>
              </a:bodyPr>
              <a:lstStyle/>
              <a:p>
                <a:pPr>
                  <a:lnSpc>
                    <a:spcPct val="120000"/>
                  </a:lnSpc>
                </a:pPr>
                <a:r>
                  <a:rPr lang="vi-VN" sz="1600" b="1">
                    <a:solidFill>
                      <a:srgbClr val="FFFF00"/>
                    </a:solidFill>
                  </a:rPr>
                  <a:t>Các chất đơn giản</a:t>
                </a:r>
                <a:endParaRPr lang="en-US" sz="1600" b="1">
                  <a:solidFill>
                    <a:srgbClr val="FFFF00"/>
                  </a:solidFill>
                </a:endParaRPr>
              </a:p>
            </p:txBody>
          </p:sp>
        </p:grpSp>
        <p:grpSp>
          <p:nvGrpSpPr>
            <p:cNvPr id="24" name="Group 23">
              <a:extLst>
                <a:ext uri="{FF2B5EF4-FFF2-40B4-BE49-F238E27FC236}">
                  <a16:creationId xmlns:a16="http://schemas.microsoft.com/office/drawing/2014/main" id="{21244C1A-445D-45EB-B874-0F59E017C348}"/>
                </a:ext>
              </a:extLst>
            </p:cNvPr>
            <p:cNvGrpSpPr/>
            <p:nvPr/>
          </p:nvGrpSpPr>
          <p:grpSpPr>
            <a:xfrm>
              <a:off x="7629782" y="5310404"/>
              <a:ext cx="1551220" cy="976700"/>
              <a:chOff x="997501" y="4155440"/>
              <a:chExt cx="2452728" cy="1544320"/>
            </a:xfrm>
          </p:grpSpPr>
          <p:sp>
            <p:nvSpPr>
              <p:cNvPr id="25" name="Rectangle: Rounded Corners 24">
                <a:extLst>
                  <a:ext uri="{FF2B5EF4-FFF2-40B4-BE49-F238E27FC236}">
                    <a16:creationId xmlns:a16="http://schemas.microsoft.com/office/drawing/2014/main" id="{3005E741-9F82-4216-AF4A-A29956A89E3B}"/>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6" name="TextBox 25">
                <a:extLst>
                  <a:ext uri="{FF2B5EF4-FFF2-40B4-BE49-F238E27FC236}">
                    <a16:creationId xmlns:a16="http://schemas.microsoft.com/office/drawing/2014/main" id="{3C6851BC-C81D-4474-A4A3-7149070DD52B}"/>
                  </a:ext>
                </a:extLst>
              </p:cNvPr>
              <p:cNvSpPr txBox="1"/>
              <p:nvPr/>
            </p:nvSpPr>
            <p:spPr>
              <a:xfrm>
                <a:off x="1087493" y="4463434"/>
                <a:ext cx="2358228" cy="1046589"/>
              </a:xfrm>
              <a:prstGeom prst="rect">
                <a:avLst/>
              </a:prstGeom>
              <a:noFill/>
            </p:spPr>
            <p:txBody>
              <a:bodyPr wrap="square" rtlCol="0">
                <a:spAutoFit/>
              </a:bodyPr>
              <a:lstStyle/>
              <a:p>
                <a:pPr algn="ctr">
                  <a:lnSpc>
                    <a:spcPct val="120000"/>
                  </a:lnSpc>
                </a:pPr>
                <a:r>
                  <a:rPr lang="vi-VN" sz="1600" b="1">
                    <a:solidFill>
                      <a:schemeClr val="bg1"/>
                    </a:solidFill>
                  </a:rPr>
                  <a:t>Các chất hữu cơ phức tạp</a:t>
                </a:r>
                <a:endParaRPr lang="en-US" sz="1600" b="1">
                  <a:solidFill>
                    <a:schemeClr val="bg1"/>
                  </a:solidFill>
                </a:endParaRPr>
              </a:p>
            </p:txBody>
          </p:sp>
        </p:grpSp>
        <p:grpSp>
          <p:nvGrpSpPr>
            <p:cNvPr id="27" name="Group 26">
              <a:extLst>
                <a:ext uri="{FF2B5EF4-FFF2-40B4-BE49-F238E27FC236}">
                  <a16:creationId xmlns:a16="http://schemas.microsoft.com/office/drawing/2014/main" id="{4E00D924-E0B6-4A83-BA7B-B0A06FBC53E3}"/>
                </a:ext>
              </a:extLst>
            </p:cNvPr>
            <p:cNvGrpSpPr/>
            <p:nvPr/>
          </p:nvGrpSpPr>
          <p:grpSpPr>
            <a:xfrm>
              <a:off x="4706902" y="5194253"/>
              <a:ext cx="2841975" cy="579400"/>
              <a:chOff x="3361512" y="3932353"/>
              <a:chExt cx="4493616" cy="916124"/>
            </a:xfrm>
          </p:grpSpPr>
          <p:sp>
            <p:nvSpPr>
              <p:cNvPr id="28" name="Arrow: Left 27">
                <a:extLst>
                  <a:ext uri="{FF2B5EF4-FFF2-40B4-BE49-F238E27FC236}">
                    <a16:creationId xmlns:a16="http://schemas.microsoft.com/office/drawing/2014/main" id="{858BA0E2-10B8-4A4A-A333-45D05910205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29" name="TextBox 28">
                <a:extLst>
                  <a:ext uri="{FF2B5EF4-FFF2-40B4-BE49-F238E27FC236}">
                    <a16:creationId xmlns:a16="http://schemas.microsoft.com/office/drawing/2014/main" id="{BCDAC9A6-4B84-4F84-9E9E-BF564A9454AF}"/>
                  </a:ext>
                </a:extLst>
              </p:cNvPr>
              <p:cNvSpPr txBox="1"/>
              <p:nvPr/>
            </p:nvSpPr>
            <p:spPr>
              <a:xfrm>
                <a:off x="6028783" y="3932353"/>
                <a:ext cx="1586966" cy="471133"/>
              </a:xfrm>
              <a:prstGeom prst="rect">
                <a:avLst/>
              </a:prstGeom>
              <a:noFill/>
            </p:spPr>
            <p:txBody>
              <a:bodyPr wrap="square" rtlCol="0">
                <a:spAutoFit/>
              </a:bodyPr>
              <a:lstStyle/>
              <a:p>
                <a:pPr>
                  <a:lnSpc>
                    <a:spcPct val="120000"/>
                  </a:lnSpc>
                </a:pPr>
                <a:r>
                  <a:rPr lang="vi-VN" sz="1200" b="1">
                    <a:solidFill>
                      <a:srgbClr val="255B01"/>
                    </a:solidFill>
                  </a:rPr>
                  <a:t>Tổng hợp</a:t>
                </a:r>
                <a:endParaRPr lang="en-US" sz="1200" b="1">
                  <a:solidFill>
                    <a:srgbClr val="255B01"/>
                  </a:solidFill>
                </a:endParaRPr>
              </a:p>
            </p:txBody>
          </p:sp>
          <p:grpSp>
            <p:nvGrpSpPr>
              <p:cNvPr id="30" name="Group 29">
                <a:extLst>
                  <a:ext uri="{FF2B5EF4-FFF2-40B4-BE49-F238E27FC236}">
                    <a16:creationId xmlns:a16="http://schemas.microsoft.com/office/drawing/2014/main" id="{7B64F806-629D-4E08-B1A0-EDFC6A313FB2}"/>
                  </a:ext>
                </a:extLst>
              </p:cNvPr>
              <p:cNvGrpSpPr/>
              <p:nvPr/>
            </p:nvGrpSpPr>
            <p:grpSpPr>
              <a:xfrm>
                <a:off x="5147210" y="3992840"/>
                <a:ext cx="855637" cy="855637"/>
                <a:chOff x="5288788" y="3943662"/>
                <a:chExt cx="1014935" cy="1014935"/>
              </a:xfrm>
            </p:grpSpPr>
            <p:sp>
              <p:nvSpPr>
                <p:cNvPr id="31" name="Oval 30">
                  <a:extLst>
                    <a:ext uri="{FF2B5EF4-FFF2-40B4-BE49-F238E27FC236}">
                      <a16:creationId xmlns:a16="http://schemas.microsoft.com/office/drawing/2014/main" id="{F9981F4B-6E59-44ED-A21D-5DB1758CB748}"/>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2" name="Picture 25">
                  <a:extLst>
                    <a:ext uri="{FF2B5EF4-FFF2-40B4-BE49-F238E27FC236}">
                      <a16:creationId xmlns:a16="http://schemas.microsoft.com/office/drawing/2014/main" id="{D9216165-298D-411B-A4C3-AB75F0204A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nvGrpSpPr>
            <p:cNvPr id="33" name="Group 32">
              <a:extLst>
                <a:ext uri="{FF2B5EF4-FFF2-40B4-BE49-F238E27FC236}">
                  <a16:creationId xmlns:a16="http://schemas.microsoft.com/office/drawing/2014/main" id="{B0A9597D-136D-44DF-A0D3-1936D631644C}"/>
                </a:ext>
              </a:extLst>
            </p:cNvPr>
            <p:cNvGrpSpPr/>
            <p:nvPr/>
          </p:nvGrpSpPr>
          <p:grpSpPr>
            <a:xfrm>
              <a:off x="4713580" y="5907322"/>
              <a:ext cx="2841973" cy="660949"/>
              <a:chOff x="3410228" y="4984498"/>
              <a:chExt cx="4493616" cy="1045067"/>
            </a:xfrm>
          </p:grpSpPr>
          <p:sp>
            <p:nvSpPr>
              <p:cNvPr id="34" name="Arrow: Left 33">
                <a:extLst>
                  <a:ext uri="{FF2B5EF4-FFF2-40B4-BE49-F238E27FC236}">
                    <a16:creationId xmlns:a16="http://schemas.microsoft.com/office/drawing/2014/main" id="{15157EA3-5D28-4461-9181-D9EDBAFD00ED}"/>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35" name="TextBox 34">
                <a:extLst>
                  <a:ext uri="{FF2B5EF4-FFF2-40B4-BE49-F238E27FC236}">
                    <a16:creationId xmlns:a16="http://schemas.microsoft.com/office/drawing/2014/main" id="{4BF1FE8C-EC08-4A39-A6A7-0EA34DA3FF7E}"/>
                  </a:ext>
                </a:extLst>
              </p:cNvPr>
              <p:cNvSpPr txBox="1"/>
              <p:nvPr/>
            </p:nvSpPr>
            <p:spPr>
              <a:xfrm>
                <a:off x="3689635" y="5558431"/>
                <a:ext cx="1510766" cy="471134"/>
              </a:xfrm>
              <a:prstGeom prst="rect">
                <a:avLst/>
              </a:prstGeom>
              <a:noFill/>
            </p:spPr>
            <p:txBody>
              <a:bodyPr wrap="square" rtlCol="0">
                <a:spAutoFit/>
              </a:bodyPr>
              <a:lstStyle/>
              <a:p>
                <a:pPr>
                  <a:lnSpc>
                    <a:spcPct val="120000"/>
                  </a:lnSpc>
                </a:pPr>
                <a:r>
                  <a:rPr lang="vi-VN" sz="1200" b="1" dirty="0">
                    <a:solidFill>
                      <a:srgbClr val="3E84A6"/>
                    </a:solidFill>
                  </a:rPr>
                  <a:t>Phân giải</a:t>
                </a:r>
                <a:endParaRPr lang="en-US" sz="1200" b="1" dirty="0">
                  <a:solidFill>
                    <a:srgbClr val="3E84A6"/>
                  </a:solidFill>
                </a:endParaRPr>
              </a:p>
            </p:txBody>
          </p:sp>
          <p:grpSp>
            <p:nvGrpSpPr>
              <p:cNvPr id="36" name="Group 35">
                <a:extLst>
                  <a:ext uri="{FF2B5EF4-FFF2-40B4-BE49-F238E27FC236}">
                    <a16:creationId xmlns:a16="http://schemas.microsoft.com/office/drawing/2014/main" id="{16EBA9EB-17B9-41E8-8856-2DF14DE67DE7}"/>
                  </a:ext>
                </a:extLst>
              </p:cNvPr>
              <p:cNvGrpSpPr/>
              <p:nvPr/>
            </p:nvGrpSpPr>
            <p:grpSpPr>
              <a:xfrm>
                <a:off x="5158830" y="4984498"/>
                <a:ext cx="855637" cy="855637"/>
                <a:chOff x="5288788" y="3943662"/>
                <a:chExt cx="1014935" cy="1014935"/>
              </a:xfrm>
            </p:grpSpPr>
            <p:sp>
              <p:nvSpPr>
                <p:cNvPr id="37" name="Oval 36">
                  <a:extLst>
                    <a:ext uri="{FF2B5EF4-FFF2-40B4-BE49-F238E27FC236}">
                      <a16:creationId xmlns:a16="http://schemas.microsoft.com/office/drawing/2014/main" id="{60D81548-1555-49E9-8E20-26BEDE788841}"/>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8" name="Picture 25">
                  <a:extLst>
                    <a:ext uri="{FF2B5EF4-FFF2-40B4-BE49-F238E27FC236}">
                      <a16:creationId xmlns:a16="http://schemas.microsoft.com/office/drawing/2014/main" id="{FB851091-1C9D-4579-A9FB-5CE2765DA1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spTree>
    <p:extLst>
      <p:ext uri="{BB962C8B-B14F-4D97-AF65-F5344CB8AC3E}">
        <p14:creationId xmlns:p14="http://schemas.microsoft.com/office/powerpoint/2010/main" val="79690275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14:presetBounceEnd="70000">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14:bounceEnd="70000">
                                          <p:cBhvr additive="base">
                                            <p:cTn id="48" dur="500" fill="hold"/>
                                            <p:tgtEl>
                                              <p:spTgt spid="39"/>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smoke, weapon&#10;&#10;Description automatically generated">
            <a:extLst>
              <a:ext uri="{FF2B5EF4-FFF2-40B4-BE49-F238E27FC236}">
                <a16:creationId xmlns:a16="http://schemas.microsoft.com/office/drawing/2014/main" id="{731BC2BF-E5DE-40E2-A265-FB6E5EEA2F23}"/>
              </a:ext>
            </a:extLst>
          </p:cNvPr>
          <p:cNvPicPr>
            <a:picLocks noChangeAspect="1"/>
          </p:cNvPicPr>
          <p:nvPr/>
        </p:nvPicPr>
        <p:blipFill rotWithShape="1">
          <a:blip r:embed="rId2">
            <a:extLst>
              <a:ext uri="{28A0092B-C50C-407E-A947-70E740481C1C}">
                <a14:useLocalDpi xmlns:a14="http://schemas.microsoft.com/office/drawing/2010/main" val="0"/>
              </a:ext>
            </a:extLst>
          </a:blip>
          <a:srcRect t="15666" b="9348"/>
          <a:stretch/>
        </p:blipFill>
        <p:spPr>
          <a:xfrm>
            <a:off x="20" y="1282"/>
            <a:ext cx="12191980" cy="6856718"/>
          </a:xfrm>
          <a:prstGeom prst="rect">
            <a:avLst/>
          </a:prstGeom>
        </p:spPr>
      </p:pic>
      <p:sp>
        <p:nvSpPr>
          <p:cNvPr id="4" name="Oval 3">
            <a:extLst>
              <a:ext uri="{FF2B5EF4-FFF2-40B4-BE49-F238E27FC236}">
                <a16:creationId xmlns:a16="http://schemas.microsoft.com/office/drawing/2014/main" id="{F0665416-D763-4CF1-A554-02E0E02C35A5}"/>
              </a:ext>
            </a:extLst>
          </p:cNvPr>
          <p:cNvSpPr/>
          <p:nvPr/>
        </p:nvSpPr>
        <p:spPr>
          <a:xfrm>
            <a:off x="670560" y="1148080"/>
            <a:ext cx="3464560" cy="346456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BD2097-5413-40E4-9BA3-43CA7D0C53D8}"/>
              </a:ext>
            </a:extLst>
          </p:cNvPr>
          <p:cNvGrpSpPr/>
          <p:nvPr/>
        </p:nvGrpSpPr>
        <p:grpSpPr>
          <a:xfrm>
            <a:off x="6096000" y="3168874"/>
            <a:ext cx="5293880" cy="2887531"/>
            <a:chOff x="5384280" y="2407279"/>
            <a:chExt cx="5293880" cy="2887531"/>
          </a:xfrm>
        </p:grpSpPr>
        <p:sp>
          <p:nvSpPr>
            <p:cNvPr id="6" name="Rectangle 5">
              <a:extLst>
                <a:ext uri="{FF2B5EF4-FFF2-40B4-BE49-F238E27FC236}">
                  <a16:creationId xmlns:a16="http://schemas.microsoft.com/office/drawing/2014/main" id="{1B827ADB-1CD9-4DB6-970D-0F2C9E7EE0FA}"/>
                </a:ext>
              </a:extLst>
            </p:cNvPr>
            <p:cNvSpPr/>
            <p:nvPr/>
          </p:nvSpPr>
          <p:spPr>
            <a:xfrm>
              <a:off x="5384280" y="2926080"/>
              <a:ext cx="5293880" cy="23687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52EE0-2A12-4F6F-9D6F-5125E3D7F3A6}"/>
                </a:ext>
              </a:extLst>
            </p:cNvPr>
            <p:cNvSpPr txBox="1"/>
            <p:nvPr/>
          </p:nvSpPr>
          <p:spPr>
            <a:xfrm>
              <a:off x="5762134" y="3591546"/>
              <a:ext cx="4589496" cy="1381147"/>
            </a:xfrm>
            <a:prstGeom prst="rect">
              <a:avLst/>
            </a:prstGeom>
            <a:noFill/>
          </p:spPr>
          <p:txBody>
            <a:bodyPr wrap="square" rtlCol="0">
              <a:spAutoFit/>
            </a:bodyPr>
            <a:lstStyle/>
            <a:p>
              <a:pPr algn="just">
                <a:lnSpc>
                  <a:spcPct val="120000"/>
                </a:lnSpc>
              </a:pPr>
              <a:r>
                <a:rPr lang="vi-VN" sz="2400" b="1" i="1" kern="1200">
                  <a:solidFill>
                    <a:schemeClr val="bg1"/>
                  </a:solidFill>
                  <a:latin typeface="Arial" panose="020B0604020202020204" pitchFamily="34" charset="0"/>
                  <a:ea typeface="+mj-ea"/>
                  <a:cs typeface="Arial" panose="020B0604020202020204" pitchFamily="34" charset="0"/>
                </a:rPr>
                <a:t>Giải thích được vai trò của khí oxygen và khí carbon dioxide đối với cơ thể sống </a:t>
              </a:r>
            </a:p>
          </p:txBody>
        </p:sp>
        <p:sp>
          <p:nvSpPr>
            <p:cNvPr id="9" name="Rectangle 8">
              <a:extLst>
                <a:ext uri="{FF2B5EF4-FFF2-40B4-BE49-F238E27FC236}">
                  <a16:creationId xmlns:a16="http://schemas.microsoft.com/office/drawing/2014/main" id="{24A2C4A2-D5E1-4D94-B559-666CA254CDE5}"/>
                </a:ext>
              </a:extLst>
            </p:cNvPr>
            <p:cNvSpPr/>
            <p:nvPr/>
          </p:nvSpPr>
          <p:spPr>
            <a:xfrm>
              <a:off x="5527040" y="3048000"/>
              <a:ext cx="5039360" cy="2072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099661E-1765-4B5C-8608-46D6945A97D0}"/>
                </a:ext>
              </a:extLst>
            </p:cNvPr>
            <p:cNvSpPr/>
            <p:nvPr/>
          </p:nvSpPr>
          <p:spPr>
            <a:xfrm>
              <a:off x="5810480" y="2407279"/>
              <a:ext cx="4492804" cy="1036320"/>
            </a:xfrm>
            <a:prstGeom prst="roundRect">
              <a:avLst>
                <a:gd name="adj" fmla="val 0"/>
              </a:avLst>
            </a:prstGeom>
            <a:solidFill>
              <a:srgbClr val="F9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486D"/>
                  </a:solidFill>
                </a:rPr>
                <a:t>EM CÓ THỂ</a:t>
              </a:r>
              <a:endParaRPr lang="en-US" sz="4000" b="1">
                <a:solidFill>
                  <a:srgbClr val="00486D"/>
                </a:solidFill>
              </a:endParaRPr>
            </a:p>
          </p:txBody>
        </p:sp>
      </p:grpSp>
    </p:spTree>
    <p:extLst>
      <p:ext uri="{BB962C8B-B14F-4D97-AF65-F5344CB8AC3E}">
        <p14:creationId xmlns:p14="http://schemas.microsoft.com/office/powerpoint/2010/main" val="256611543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D7D5D-97F2-4729-9196-C7F261F08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80476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30CC718-226A-4732-B1CF-154623C7688E}"/>
              </a:ext>
            </a:extLst>
          </p:cNvPr>
          <p:cNvPicPr>
            <a:picLocks noChangeAspect="1"/>
          </p:cNvPicPr>
          <p:nvPr/>
        </p:nvPicPr>
        <p:blipFill>
          <a:blip r:embed="rId2"/>
          <a:srcRect/>
          <a:stretch>
            <a:fillRect/>
          </a:stretch>
        </p:blipFill>
        <p:spPr>
          <a:xfrm>
            <a:off x="-15763" y="1545041"/>
            <a:ext cx="5235396" cy="3930478"/>
          </a:xfrm>
          <a:prstGeom prst="rect">
            <a:avLst/>
          </a:prstGeom>
        </p:spPr>
      </p:pic>
      <p:pic>
        <p:nvPicPr>
          <p:cNvPr id="3" name="Picture 7">
            <a:extLst>
              <a:ext uri="{FF2B5EF4-FFF2-40B4-BE49-F238E27FC236}">
                <a16:creationId xmlns:a16="http://schemas.microsoft.com/office/drawing/2014/main" id="{BD00343F-3DDD-47CF-B3A9-DCFD022F4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31678" y="1752909"/>
            <a:ext cx="4491974" cy="3930478"/>
          </a:xfrm>
          <a:prstGeom prst="rect">
            <a:avLst/>
          </a:prstGeom>
        </p:spPr>
      </p:pic>
      <p:sp>
        <p:nvSpPr>
          <p:cNvPr id="4" name="Rectangle: Rounded Corners 3">
            <a:extLst>
              <a:ext uri="{FF2B5EF4-FFF2-40B4-BE49-F238E27FC236}">
                <a16:creationId xmlns:a16="http://schemas.microsoft.com/office/drawing/2014/main" id="{800BB29E-9D66-4106-9E13-4CF4A6DCBC14}"/>
              </a:ext>
            </a:extLst>
          </p:cNvPr>
          <p:cNvSpPr/>
          <p:nvPr/>
        </p:nvSpPr>
        <p:spPr>
          <a:xfrm>
            <a:off x="1112976" y="518160"/>
            <a:ext cx="9646920" cy="928929"/>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F91867-1798-40DC-8391-4FECE1C01E32}"/>
              </a:ext>
            </a:extLst>
          </p:cNvPr>
          <p:cNvSpPr txBox="1"/>
          <p:nvPr/>
        </p:nvSpPr>
        <p:spPr>
          <a:xfrm>
            <a:off x="1849120" y="721014"/>
            <a:ext cx="8707120" cy="523220"/>
          </a:xfrm>
          <a:prstGeom prst="rect">
            <a:avLst/>
          </a:prstGeom>
          <a:noFill/>
        </p:spPr>
        <p:txBody>
          <a:bodyPr wrap="square" rtlCol="0">
            <a:spAutoFit/>
          </a:bodyPr>
          <a:lstStyle/>
          <a:p>
            <a:r>
              <a:rPr lang="vi-VN" sz="2800" b="1" i="1" dirty="0">
                <a:solidFill>
                  <a:schemeClr val="bg1"/>
                </a:solidFill>
              </a:rPr>
              <a:t>Quá trình đó diễn ra ở đâu trong cơ thể sinh vật?</a:t>
            </a:r>
            <a:endParaRPr lang="en-US" sz="2800" b="1" i="1" dirty="0">
              <a:solidFill>
                <a:schemeClr val="bg1"/>
              </a:solidFill>
            </a:endParaRPr>
          </a:p>
        </p:txBody>
      </p:sp>
      <p:pic>
        <p:nvPicPr>
          <p:cNvPr id="6" name="Picture 18">
            <a:extLst>
              <a:ext uri="{FF2B5EF4-FFF2-40B4-BE49-F238E27FC236}">
                <a16:creationId xmlns:a16="http://schemas.microsoft.com/office/drawing/2014/main" id="{2D16DF74-A191-40B8-BCB9-51691808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73751" y="3502949"/>
            <a:ext cx="3565330" cy="2580407"/>
          </a:xfrm>
          <a:prstGeom prst="rect">
            <a:avLst/>
          </a:prstGeom>
        </p:spPr>
      </p:pic>
      <p:sp>
        <p:nvSpPr>
          <p:cNvPr id="7" name="TextBox 6">
            <a:extLst>
              <a:ext uri="{FF2B5EF4-FFF2-40B4-BE49-F238E27FC236}">
                <a16:creationId xmlns:a16="http://schemas.microsoft.com/office/drawing/2014/main" id="{9DBD1793-1B8B-6E0B-70F7-7041F7F11A84}"/>
              </a:ext>
            </a:extLst>
          </p:cNvPr>
          <p:cNvSpPr txBox="1"/>
          <p:nvPr/>
        </p:nvSpPr>
        <p:spPr>
          <a:xfrm>
            <a:off x="1540362" y="6136986"/>
            <a:ext cx="10111714" cy="523220"/>
          </a:xfrm>
          <a:prstGeom prst="rect">
            <a:avLst/>
          </a:prstGeom>
          <a:noFill/>
        </p:spPr>
        <p:txBody>
          <a:bodyPr wrap="square" rtlCol="0">
            <a:spAutoFit/>
          </a:bodyPr>
          <a:lstStyle/>
          <a:p>
            <a:r>
              <a:rPr lang="vi-VN" sz="2800" b="1" i="1" dirty="0"/>
              <a:t>Để hiểu rõ hơn, chúng ta cùng tìm hiểu qua bài sau đây!!</a:t>
            </a:r>
            <a:endParaRPr lang="en-US" sz="2800" b="1" i="1" dirty="0"/>
          </a:p>
        </p:txBody>
      </p:sp>
    </p:spTree>
    <p:extLst>
      <p:ext uri="{BB962C8B-B14F-4D97-AF65-F5344CB8AC3E}">
        <p14:creationId xmlns:p14="http://schemas.microsoft.com/office/powerpoint/2010/main" val="992311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5E36DD8-3177-4F11-AFF1-A20664D0765F}"/>
              </a:ext>
            </a:extLst>
          </p:cNvPr>
          <p:cNvGrpSpPr/>
          <p:nvPr/>
        </p:nvGrpSpPr>
        <p:grpSpPr>
          <a:xfrm>
            <a:off x="1" y="0"/>
            <a:ext cx="10103253" cy="5275826"/>
            <a:chOff x="1" y="0"/>
            <a:chExt cx="10103253" cy="5275826"/>
          </a:xfrm>
          <a:blipFill dpi="0" rotWithShape="1">
            <a:blip r:embed="rId2"/>
            <a:srcRect/>
            <a:stretch>
              <a:fillRect t="-8000" b="-8000"/>
            </a:stretch>
          </a:blipFill>
        </p:grpSpPr>
        <p:sp>
          <p:nvSpPr>
            <p:cNvPr id="11" name="Freeform: Shape 10">
              <a:extLst>
                <a:ext uri="{FF2B5EF4-FFF2-40B4-BE49-F238E27FC236}">
                  <a16:creationId xmlns:a16="http://schemas.microsoft.com/office/drawing/2014/main" id="{85F5F743-9006-4348-A3FD-D6986AC60D2B}"/>
                </a:ext>
              </a:extLst>
            </p:cNvPr>
            <p:cNvSpPr/>
            <p:nvPr/>
          </p:nvSpPr>
          <p:spPr>
            <a:xfrm>
              <a:off x="1" y="0"/>
              <a:ext cx="10103253" cy="5275826"/>
            </a:xfrm>
            <a:custGeom>
              <a:avLst/>
              <a:gdLst>
                <a:gd name="connsiteX0" fmla="*/ 0 w 10103253"/>
                <a:gd name="connsiteY0" fmla="*/ 0 h 5275826"/>
                <a:gd name="connsiteX1" fmla="*/ 10103253 w 10103253"/>
                <a:gd name="connsiteY1" fmla="*/ 0 h 5275826"/>
                <a:gd name="connsiteX2" fmla="*/ 4827427 w 10103253"/>
                <a:gd name="connsiteY2" fmla="*/ 5275826 h 5275826"/>
                <a:gd name="connsiteX3" fmla="*/ 0 w 10103253"/>
                <a:gd name="connsiteY3" fmla="*/ 448399 h 5275826"/>
              </a:gdLst>
              <a:ahLst/>
              <a:cxnLst>
                <a:cxn ang="0">
                  <a:pos x="connsiteX0" y="connsiteY0"/>
                </a:cxn>
                <a:cxn ang="0">
                  <a:pos x="connsiteX1" y="connsiteY1"/>
                </a:cxn>
                <a:cxn ang="0">
                  <a:pos x="connsiteX2" y="connsiteY2"/>
                </a:cxn>
                <a:cxn ang="0">
                  <a:pos x="connsiteX3" y="connsiteY3"/>
                </a:cxn>
              </a:cxnLst>
              <a:rect l="l" t="t" r="r" b="b"/>
              <a:pathLst>
                <a:path w="10103253" h="5275826">
                  <a:moveTo>
                    <a:pt x="0" y="0"/>
                  </a:moveTo>
                  <a:lnTo>
                    <a:pt x="10103253" y="0"/>
                  </a:lnTo>
                  <a:lnTo>
                    <a:pt x="4827427" y="5275826"/>
                  </a:lnTo>
                  <a:lnTo>
                    <a:pt x="0" y="4483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iamond 4">
              <a:extLst>
                <a:ext uri="{FF2B5EF4-FFF2-40B4-BE49-F238E27FC236}">
                  <a16:creationId xmlns:a16="http://schemas.microsoft.com/office/drawing/2014/main" id="{8BE5FA90-2278-4435-8B7C-90D87CA14AF1}"/>
                </a:ext>
              </a:extLst>
            </p:cNvPr>
            <p:cNvSpPr/>
            <p:nvPr/>
          </p:nvSpPr>
          <p:spPr>
            <a:xfrm>
              <a:off x="1435241" y="176919"/>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39BC2FB9-BE95-4264-9B47-534E0AA0D7C2}"/>
                </a:ext>
              </a:extLst>
            </p:cNvPr>
            <p:cNvSpPr/>
            <p:nvPr/>
          </p:nvSpPr>
          <p:spPr>
            <a:xfrm>
              <a:off x="3138911" y="1871034"/>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FFCDF3EE-0EB6-4184-855C-9BDC4FEC25D6}"/>
                </a:ext>
              </a:extLst>
            </p:cNvPr>
            <p:cNvSpPr/>
            <p:nvPr/>
          </p:nvSpPr>
          <p:spPr>
            <a:xfrm>
              <a:off x="4852413" y="186751"/>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iamond 12">
            <a:extLst>
              <a:ext uri="{FF2B5EF4-FFF2-40B4-BE49-F238E27FC236}">
                <a16:creationId xmlns:a16="http://schemas.microsoft.com/office/drawing/2014/main" id="{0C8A2CAB-F5F8-4E1F-A54D-63E85474A243}"/>
              </a:ext>
            </a:extLst>
          </p:cNvPr>
          <p:cNvSpPr/>
          <p:nvPr/>
        </p:nvSpPr>
        <p:spPr>
          <a:xfrm>
            <a:off x="-2527772" y="2669042"/>
            <a:ext cx="9233035" cy="9233035"/>
          </a:xfrm>
          <a:prstGeom prst="diamond">
            <a:avLst/>
          </a:prstGeom>
          <a:solidFill>
            <a:srgbClr val="4EA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F56EA85A-D2C0-4449-8013-CD7336635C3C}"/>
              </a:ext>
            </a:extLst>
          </p:cNvPr>
          <p:cNvSpPr/>
          <p:nvPr/>
        </p:nvSpPr>
        <p:spPr>
          <a:xfrm>
            <a:off x="1143313" y="3151431"/>
            <a:ext cx="9233035" cy="9233035"/>
          </a:xfrm>
          <a:prstGeom prst="diamond">
            <a:avLst/>
          </a:prstGeom>
          <a:solidFill>
            <a:srgbClr val="D8658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C9F050-5A5C-4A97-A8BE-C68E56209FC8}"/>
              </a:ext>
            </a:extLst>
          </p:cNvPr>
          <p:cNvSpPr txBox="1"/>
          <p:nvPr/>
        </p:nvSpPr>
        <p:spPr>
          <a:xfrm>
            <a:off x="10134035" y="1816030"/>
            <a:ext cx="2056968" cy="769441"/>
          </a:xfrm>
          <a:prstGeom prst="rect">
            <a:avLst/>
          </a:prstGeom>
          <a:solidFill>
            <a:srgbClr val="D23347"/>
          </a:solidFill>
        </p:spPr>
        <p:txBody>
          <a:bodyPr wrap="square" rtlCol="0">
            <a:spAutoFit/>
          </a:bodyPr>
          <a:lstStyle/>
          <a:p>
            <a:r>
              <a:rPr lang="vi-VN" sz="4400" b="1">
                <a:solidFill>
                  <a:schemeClr val="bg1"/>
                </a:solidFill>
              </a:rPr>
              <a:t>BÀI 25</a:t>
            </a:r>
            <a:endParaRPr lang="en-US" sz="4400" b="1">
              <a:solidFill>
                <a:schemeClr val="bg1"/>
              </a:solidFill>
            </a:endParaRPr>
          </a:p>
        </p:txBody>
      </p:sp>
      <p:sp>
        <p:nvSpPr>
          <p:cNvPr id="16" name="TextBox 15">
            <a:extLst>
              <a:ext uri="{FF2B5EF4-FFF2-40B4-BE49-F238E27FC236}">
                <a16:creationId xmlns:a16="http://schemas.microsoft.com/office/drawing/2014/main" id="{440DED8E-3043-4EFB-BC4C-00F2E3564E3E}"/>
              </a:ext>
            </a:extLst>
          </p:cNvPr>
          <p:cNvSpPr txBox="1"/>
          <p:nvPr/>
        </p:nvSpPr>
        <p:spPr>
          <a:xfrm>
            <a:off x="6556082" y="3297144"/>
            <a:ext cx="5635917" cy="923330"/>
          </a:xfrm>
          <a:prstGeom prst="rect">
            <a:avLst/>
          </a:prstGeom>
          <a:noFill/>
        </p:spPr>
        <p:txBody>
          <a:bodyPr wrap="square" rtlCol="0">
            <a:spAutoFit/>
          </a:bodyPr>
          <a:lstStyle/>
          <a:p>
            <a:pPr algn="ctr"/>
            <a:r>
              <a:rPr lang="vi-VN" sz="5400" b="1" dirty="0">
                <a:solidFill>
                  <a:srgbClr val="D23347"/>
                </a:solidFill>
              </a:rPr>
              <a:t>HÔ HẤP TẾ BÀO</a:t>
            </a:r>
            <a:endParaRPr lang="en-US" sz="5400" b="1" dirty="0">
              <a:solidFill>
                <a:srgbClr val="D23347"/>
              </a:solidFill>
            </a:endParaRPr>
          </a:p>
        </p:txBody>
      </p:sp>
      <p:sp>
        <p:nvSpPr>
          <p:cNvPr id="2" name="TextBox 1">
            <a:extLst>
              <a:ext uri="{FF2B5EF4-FFF2-40B4-BE49-F238E27FC236}">
                <a16:creationId xmlns:a16="http://schemas.microsoft.com/office/drawing/2014/main" id="{C881E327-42F4-89D8-C6F2-63699515C43D}"/>
              </a:ext>
            </a:extLst>
          </p:cNvPr>
          <p:cNvSpPr txBox="1"/>
          <p:nvPr/>
        </p:nvSpPr>
        <p:spPr>
          <a:xfrm>
            <a:off x="8391646" y="4375230"/>
            <a:ext cx="3415278" cy="946798"/>
          </a:xfrm>
          <a:prstGeom prst="rect">
            <a:avLst/>
          </a:prstGeom>
          <a:noFill/>
        </p:spPr>
        <p:txBody>
          <a:bodyPr wrap="square" rtlCol="0">
            <a:spAutoFit/>
          </a:bodyPr>
          <a:lstStyle/>
          <a:p>
            <a:pPr algn="r">
              <a:lnSpc>
                <a:spcPct val="120000"/>
              </a:lnSpc>
            </a:pPr>
            <a:r>
              <a:rPr lang="vi-VN" sz="2400" b="1" dirty="0"/>
              <a:t>Khoa học tự nhiên 7</a:t>
            </a:r>
          </a:p>
          <a:p>
            <a:pPr algn="r">
              <a:lnSpc>
                <a:spcPct val="120000"/>
              </a:lnSpc>
            </a:pPr>
            <a:r>
              <a:rPr lang="vi-VN" sz="2400" b="1" dirty="0"/>
              <a:t>Năm học: 2022 - 2023</a:t>
            </a:r>
            <a:endParaRPr lang="en-US" sz="2400" b="1"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7BB2E71A-9BA9-6421-A0B6-2FFCC642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24" y="4200760"/>
            <a:ext cx="1295737" cy="12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9842BF-63C3-471C-B710-D618ACBD282C}"/>
              </a:ext>
            </a:extLst>
          </p:cNvPr>
          <p:cNvSpPr/>
          <p:nvPr/>
        </p:nvSpPr>
        <p:spPr>
          <a:xfrm>
            <a:off x="0" y="0"/>
            <a:ext cx="12192000" cy="4999383"/>
          </a:xfrm>
          <a:prstGeom prst="rect">
            <a:avLst/>
          </a:prstGeom>
          <a:blipFill dpi="0" rotWithShape="1">
            <a:blip r:embed="rId2"/>
            <a:srcRect/>
            <a:stretch>
              <a:fillRect t="-10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056DA8-D3DD-4653-8CB3-F89819347DC4}"/>
              </a:ext>
            </a:extLst>
          </p:cNvPr>
          <p:cNvSpPr/>
          <p:nvPr/>
        </p:nvSpPr>
        <p:spPr>
          <a:xfrm>
            <a:off x="0" y="0"/>
            <a:ext cx="12192000" cy="49885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54508B-692D-4675-979C-825C1B02A8BC}"/>
              </a:ext>
            </a:extLst>
          </p:cNvPr>
          <p:cNvSpPr txBox="1"/>
          <p:nvPr/>
        </p:nvSpPr>
        <p:spPr>
          <a:xfrm>
            <a:off x="3345180" y="1941256"/>
            <a:ext cx="5501640" cy="769441"/>
          </a:xfrm>
          <a:prstGeom prst="rect">
            <a:avLst/>
          </a:prstGeom>
          <a:noFill/>
        </p:spPr>
        <p:txBody>
          <a:bodyPr wrap="square" rtlCol="0">
            <a:spAutoFit/>
          </a:bodyPr>
          <a:lstStyle/>
          <a:p>
            <a:r>
              <a:rPr lang="vi-VN" sz="4400" b="1">
                <a:solidFill>
                  <a:schemeClr val="bg1"/>
                </a:solidFill>
              </a:rPr>
              <a:t>NỘI DUNG BÀI HỌC</a:t>
            </a:r>
            <a:endParaRPr lang="en-US" sz="4400" b="1">
              <a:solidFill>
                <a:schemeClr val="bg1"/>
              </a:solidFill>
            </a:endParaRPr>
          </a:p>
        </p:txBody>
      </p:sp>
      <p:grpSp>
        <p:nvGrpSpPr>
          <p:cNvPr id="11" name="Group 10">
            <a:extLst>
              <a:ext uri="{FF2B5EF4-FFF2-40B4-BE49-F238E27FC236}">
                <a16:creationId xmlns:a16="http://schemas.microsoft.com/office/drawing/2014/main" id="{E8E70921-627D-470D-B9EC-9F352BF303DE}"/>
              </a:ext>
            </a:extLst>
          </p:cNvPr>
          <p:cNvGrpSpPr/>
          <p:nvPr/>
        </p:nvGrpSpPr>
        <p:grpSpPr>
          <a:xfrm>
            <a:off x="1287781" y="4033519"/>
            <a:ext cx="4114800" cy="2571143"/>
            <a:chOff x="1287781" y="4033519"/>
            <a:chExt cx="4114800" cy="2571143"/>
          </a:xfrm>
        </p:grpSpPr>
        <p:sp>
          <p:nvSpPr>
            <p:cNvPr id="4" name="Rectangle: Rounded Corners 3">
              <a:extLst>
                <a:ext uri="{FF2B5EF4-FFF2-40B4-BE49-F238E27FC236}">
                  <a16:creationId xmlns:a16="http://schemas.microsoft.com/office/drawing/2014/main" id="{CFAD6741-FFBB-4DD6-8059-7902CA188049}"/>
                </a:ext>
              </a:extLst>
            </p:cNvPr>
            <p:cNvSpPr/>
            <p:nvPr/>
          </p:nvSpPr>
          <p:spPr>
            <a:xfrm>
              <a:off x="1287781"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DA66273-3FA2-42E5-AAC0-BB6BE7E3DE45}"/>
                </a:ext>
              </a:extLst>
            </p:cNvPr>
            <p:cNvCxnSpPr/>
            <p:nvPr/>
          </p:nvCxnSpPr>
          <p:spPr>
            <a:xfrm>
              <a:off x="1287781" y="4563621"/>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93E416A-A61A-4E71-B0F6-F7184D6C7A3F}"/>
                </a:ext>
              </a:extLst>
            </p:cNvPr>
            <p:cNvSpPr/>
            <p:nvPr/>
          </p:nvSpPr>
          <p:spPr>
            <a:xfrm>
              <a:off x="2924556" y="4142997"/>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01</a:t>
              </a:r>
              <a:endParaRPr lang="en-US" sz="2800" b="1">
                <a:solidFill>
                  <a:srgbClr val="D23347"/>
                </a:solidFill>
              </a:endParaRPr>
            </a:p>
          </p:txBody>
        </p:sp>
        <p:sp>
          <p:nvSpPr>
            <p:cNvPr id="8" name="TextBox 7">
              <a:extLst>
                <a:ext uri="{FF2B5EF4-FFF2-40B4-BE49-F238E27FC236}">
                  <a16:creationId xmlns:a16="http://schemas.microsoft.com/office/drawing/2014/main" id="{8DFFA26C-5EC9-488D-A664-4EC2687946B3}"/>
                </a:ext>
              </a:extLst>
            </p:cNvPr>
            <p:cNvSpPr txBox="1"/>
            <p:nvPr/>
          </p:nvSpPr>
          <p:spPr>
            <a:xfrm>
              <a:off x="2023745" y="5405177"/>
              <a:ext cx="2642870" cy="461665"/>
            </a:xfrm>
            <a:prstGeom prst="rect">
              <a:avLst/>
            </a:prstGeom>
            <a:noFill/>
          </p:spPr>
          <p:txBody>
            <a:bodyPr wrap="square" rtlCol="0">
              <a:spAutoFit/>
            </a:bodyPr>
            <a:lstStyle/>
            <a:p>
              <a:r>
                <a:rPr lang="vi-VN" sz="2400" b="1">
                  <a:solidFill>
                    <a:schemeClr val="bg1"/>
                  </a:solidFill>
                </a:rPr>
                <a:t>HÔ HẤP TẾ BÀO</a:t>
              </a:r>
              <a:endParaRPr lang="en-US" sz="2400" b="1">
                <a:solidFill>
                  <a:schemeClr val="bg1"/>
                </a:solidFill>
              </a:endParaRPr>
            </a:p>
          </p:txBody>
        </p:sp>
      </p:grpSp>
      <p:grpSp>
        <p:nvGrpSpPr>
          <p:cNvPr id="14" name="Group 13">
            <a:extLst>
              <a:ext uri="{FF2B5EF4-FFF2-40B4-BE49-F238E27FC236}">
                <a16:creationId xmlns:a16="http://schemas.microsoft.com/office/drawing/2014/main" id="{4D8E023C-20C7-4838-AF0A-7BECEB8CC781}"/>
              </a:ext>
            </a:extLst>
          </p:cNvPr>
          <p:cNvGrpSpPr/>
          <p:nvPr/>
        </p:nvGrpSpPr>
        <p:grpSpPr>
          <a:xfrm>
            <a:off x="6789420" y="4033519"/>
            <a:ext cx="4114800" cy="2571143"/>
            <a:chOff x="6789420" y="4033519"/>
            <a:chExt cx="4114800" cy="2571143"/>
          </a:xfrm>
        </p:grpSpPr>
        <p:sp>
          <p:nvSpPr>
            <p:cNvPr id="6" name="Rectangle: Rounded Corners 5">
              <a:extLst>
                <a:ext uri="{FF2B5EF4-FFF2-40B4-BE49-F238E27FC236}">
                  <a16:creationId xmlns:a16="http://schemas.microsoft.com/office/drawing/2014/main" id="{8DFC0C54-398E-4D88-B50F-F6B0E20B2423}"/>
                </a:ext>
              </a:extLst>
            </p:cNvPr>
            <p:cNvSpPr/>
            <p:nvPr/>
          </p:nvSpPr>
          <p:spPr>
            <a:xfrm>
              <a:off x="6789420"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567B3A-5CD4-455D-AFAA-59867F03F3E5}"/>
                </a:ext>
              </a:extLst>
            </p:cNvPr>
            <p:cNvSpPr txBox="1"/>
            <p:nvPr/>
          </p:nvSpPr>
          <p:spPr>
            <a:xfrm>
              <a:off x="7113906" y="4988560"/>
              <a:ext cx="3547110" cy="1569660"/>
            </a:xfrm>
            <a:prstGeom prst="rect">
              <a:avLst/>
            </a:prstGeom>
            <a:noFill/>
          </p:spPr>
          <p:txBody>
            <a:bodyPr wrap="square" rtlCol="0">
              <a:spAutoFit/>
            </a:bodyPr>
            <a:lstStyle/>
            <a:p>
              <a:pPr algn="ctr"/>
              <a:r>
                <a:rPr lang="vi-VN" sz="2400" b="1">
                  <a:solidFill>
                    <a:schemeClr val="bg1"/>
                  </a:solidFill>
                </a:rPr>
                <a:t>MỐI QUAN HỆ GIỮA TỔNG HỢP VÀ PHÂN GIẢI CHẤT HỮU CƠ Ở TẾ BÀO</a:t>
              </a:r>
              <a:endParaRPr lang="en-US" sz="2400" b="1">
                <a:solidFill>
                  <a:schemeClr val="bg1"/>
                </a:solidFill>
              </a:endParaRPr>
            </a:p>
          </p:txBody>
        </p:sp>
        <p:cxnSp>
          <p:nvCxnSpPr>
            <p:cNvPr id="13" name="Straight Connector 12">
              <a:extLst>
                <a:ext uri="{FF2B5EF4-FFF2-40B4-BE49-F238E27FC236}">
                  <a16:creationId xmlns:a16="http://schemas.microsoft.com/office/drawing/2014/main" id="{9850E803-433B-4796-BE15-176FF755073A}"/>
                </a:ext>
              </a:extLst>
            </p:cNvPr>
            <p:cNvCxnSpPr/>
            <p:nvPr/>
          </p:nvCxnSpPr>
          <p:spPr>
            <a:xfrm>
              <a:off x="6789420" y="4568494"/>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2F159B2-0BAA-4D12-9D48-C5F4F7CA696B}"/>
                </a:ext>
              </a:extLst>
            </p:cNvPr>
            <p:cNvSpPr/>
            <p:nvPr/>
          </p:nvSpPr>
          <p:spPr>
            <a:xfrm>
              <a:off x="8466837" y="4147312"/>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02</a:t>
              </a:r>
              <a:endParaRPr lang="en-US" sz="2800" b="1">
                <a:solidFill>
                  <a:srgbClr val="D23347"/>
                </a:solidFill>
              </a:endParaRPr>
            </a:p>
          </p:txBody>
        </p:sp>
      </p:grpSp>
    </p:spTree>
    <p:extLst>
      <p:ext uri="{BB962C8B-B14F-4D97-AF65-F5344CB8AC3E}">
        <p14:creationId xmlns:p14="http://schemas.microsoft.com/office/powerpoint/2010/main" val="3759323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stic, eaten&#10;&#10;Description automatically generated">
            <a:extLst>
              <a:ext uri="{FF2B5EF4-FFF2-40B4-BE49-F238E27FC236}">
                <a16:creationId xmlns:a16="http://schemas.microsoft.com/office/drawing/2014/main" id="{672B3825-412C-4AA9-BDB9-901361F3DA1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2" name="Parallelogram 11">
            <a:extLst>
              <a:ext uri="{FF2B5EF4-FFF2-40B4-BE49-F238E27FC236}">
                <a16:creationId xmlns:a16="http://schemas.microsoft.com/office/drawing/2014/main" id="{7BB2017E-E37E-4B63-94AB-2EA7DE00C46E}"/>
              </a:ext>
            </a:extLst>
          </p:cNvPr>
          <p:cNvSpPr/>
          <p:nvPr/>
        </p:nvSpPr>
        <p:spPr>
          <a:xfrm>
            <a:off x="-1798320" y="0"/>
            <a:ext cx="8168640" cy="6858000"/>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481BC4-5F23-479B-B6CF-89B479B97643}"/>
              </a:ext>
            </a:extLst>
          </p:cNvPr>
          <p:cNvSpPr txBox="1"/>
          <p:nvPr/>
        </p:nvSpPr>
        <p:spPr>
          <a:xfrm>
            <a:off x="654556" y="3429000"/>
            <a:ext cx="4273044" cy="707886"/>
          </a:xfrm>
          <a:prstGeom prst="rect">
            <a:avLst/>
          </a:prstGeom>
          <a:noFill/>
        </p:spPr>
        <p:txBody>
          <a:bodyPr wrap="square" rtlCol="0">
            <a:spAutoFit/>
          </a:bodyPr>
          <a:lstStyle/>
          <a:p>
            <a:r>
              <a:rPr lang="vi-VN" sz="4000" b="1" dirty="0">
                <a:solidFill>
                  <a:schemeClr val="bg1"/>
                </a:solidFill>
              </a:rPr>
              <a:t>HÔ HẤP TẾ BÀO</a:t>
            </a:r>
            <a:endParaRPr lang="en-US" sz="4000" b="1" dirty="0">
              <a:solidFill>
                <a:schemeClr val="bg1"/>
              </a:solidFill>
            </a:endParaRPr>
          </a:p>
        </p:txBody>
      </p:sp>
      <p:grpSp>
        <p:nvGrpSpPr>
          <p:cNvPr id="15" name="Group 14">
            <a:extLst>
              <a:ext uri="{FF2B5EF4-FFF2-40B4-BE49-F238E27FC236}">
                <a16:creationId xmlns:a16="http://schemas.microsoft.com/office/drawing/2014/main" id="{AD1A0C75-74EB-4A9F-BAC7-D155812788BB}"/>
              </a:ext>
            </a:extLst>
          </p:cNvPr>
          <p:cNvGrpSpPr/>
          <p:nvPr/>
        </p:nvGrpSpPr>
        <p:grpSpPr>
          <a:xfrm>
            <a:off x="1463040" y="1026160"/>
            <a:ext cx="2296160" cy="1229360"/>
            <a:chOff x="1463040" y="1026160"/>
            <a:chExt cx="2296160" cy="1229360"/>
          </a:xfrm>
        </p:grpSpPr>
        <p:sp>
          <p:nvSpPr>
            <p:cNvPr id="13" name="Rectangle: Rounded Corners 12">
              <a:extLst>
                <a:ext uri="{FF2B5EF4-FFF2-40B4-BE49-F238E27FC236}">
                  <a16:creationId xmlns:a16="http://schemas.microsoft.com/office/drawing/2014/main" id="{F63773DF-BBAA-4FFC-8539-9720F012C577}"/>
                </a:ext>
              </a:extLst>
            </p:cNvPr>
            <p:cNvSpPr/>
            <p:nvPr/>
          </p:nvSpPr>
          <p:spPr>
            <a:xfrm>
              <a:off x="1463040" y="1026160"/>
              <a:ext cx="2296160" cy="1229360"/>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84B0DE-7EDC-45BF-AE72-7E3A6F381D56}"/>
                </a:ext>
              </a:extLst>
            </p:cNvPr>
            <p:cNvSpPr txBox="1"/>
            <p:nvPr/>
          </p:nvSpPr>
          <p:spPr>
            <a:xfrm>
              <a:off x="2097309" y="1133008"/>
              <a:ext cx="1047941" cy="1015663"/>
            </a:xfrm>
            <a:prstGeom prst="rect">
              <a:avLst/>
            </a:prstGeom>
            <a:noFill/>
          </p:spPr>
          <p:txBody>
            <a:bodyPr wrap="square" rtlCol="0">
              <a:spAutoFit/>
            </a:bodyPr>
            <a:lstStyle/>
            <a:p>
              <a:r>
                <a:rPr lang="vi-VN" sz="6000" b="1">
                  <a:solidFill>
                    <a:schemeClr val="bg1"/>
                  </a:solidFill>
                </a:rPr>
                <a:t>01</a:t>
              </a:r>
              <a:endParaRPr lang="en-US" sz="6000" b="1">
                <a:solidFill>
                  <a:schemeClr val="bg1"/>
                </a:solidFill>
              </a:endParaRPr>
            </a:p>
          </p:txBody>
        </p:sp>
        <p:sp>
          <p:nvSpPr>
            <p:cNvPr id="14" name="Rectangle: Rounded Corners 13">
              <a:extLst>
                <a:ext uri="{FF2B5EF4-FFF2-40B4-BE49-F238E27FC236}">
                  <a16:creationId xmlns:a16="http://schemas.microsoft.com/office/drawing/2014/main" id="{0262F0DB-6F22-4774-B096-12F5BC1CBA21}"/>
                </a:ext>
              </a:extLst>
            </p:cNvPr>
            <p:cNvSpPr/>
            <p:nvPr/>
          </p:nvSpPr>
          <p:spPr>
            <a:xfrm>
              <a:off x="1610360" y="1163655"/>
              <a:ext cx="1971040" cy="94200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0769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64416-F1C4-4BEA-9A1E-DC1A6731781D}"/>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A356A28-3ED7-40D6-8DEB-78E3399CCEC3}"/>
              </a:ext>
            </a:extLst>
          </p:cNvPr>
          <p:cNvSpPr txBox="1"/>
          <p:nvPr/>
        </p:nvSpPr>
        <p:spPr>
          <a:xfrm>
            <a:off x="513563" y="5289379"/>
            <a:ext cx="11420061" cy="1389996"/>
          </a:xfrm>
          <a:prstGeom prst="rect">
            <a:avLst/>
          </a:prstGeom>
          <a:noFill/>
        </p:spPr>
        <p:txBody>
          <a:bodyPr wrap="square" rtlCol="0">
            <a:spAutoFit/>
          </a:bodyPr>
          <a:lstStyle/>
          <a:p>
            <a:pPr algn="just">
              <a:lnSpc>
                <a:spcPct val="120000"/>
              </a:lnSpc>
            </a:pPr>
            <a:r>
              <a:rPr lang="vi-VN" sz="2400" b="1" i="1" dirty="0">
                <a:solidFill>
                  <a:schemeClr val="bg1"/>
                </a:solidFill>
              </a:rPr>
              <a:t>        Hầu hết các quá trình sống của tế bào như sinh trưởng, phát triển, trao đổi chất, sinh sản,... đều cần đến năng lượng. Tuy nhiên, phần lớn năng lượng trong tế bào ở dạng khó sử dụng.</a:t>
            </a:r>
            <a:endParaRPr lang="en-US" sz="2400" b="1" i="1" dirty="0">
              <a:solidFill>
                <a:schemeClr val="bg1"/>
              </a:solidFill>
            </a:endParaRPr>
          </a:p>
        </p:txBody>
      </p:sp>
    </p:spTree>
    <p:extLst>
      <p:ext uri="{BB962C8B-B14F-4D97-AF65-F5344CB8AC3E}">
        <p14:creationId xmlns:p14="http://schemas.microsoft.com/office/powerpoint/2010/main" val="275795724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66468" y="5754826"/>
            <a:ext cx="10716721" cy="946798"/>
          </a:xfrm>
          <a:prstGeom prst="rect">
            <a:avLst/>
          </a:prstGeom>
          <a:noFill/>
        </p:spPr>
        <p:txBody>
          <a:bodyPr wrap="square" rtlCol="0">
            <a:spAutoFit/>
          </a:bodyPr>
          <a:lstStyle/>
          <a:p>
            <a:pPr>
              <a:lnSpc>
                <a:spcPct val="120000"/>
              </a:lnSpc>
            </a:pPr>
            <a:r>
              <a:rPr lang="vi-VN" sz="2400" b="1">
                <a:solidFill>
                  <a:srgbClr val="C00000"/>
                </a:solidFill>
              </a:rPr>
              <a:t>Kể tên các chất tham gia vào quá trình hô hấp và các sản phẩm được tạo ra từ quá trình này</a:t>
            </a:r>
            <a:endParaRPr lang="en-US" sz="2400" b="1">
              <a:solidFill>
                <a:srgbClr val="C00000"/>
              </a:solidFill>
            </a:endParaRPr>
          </a:p>
        </p:txBody>
      </p:sp>
      <p:pic>
        <p:nvPicPr>
          <p:cNvPr id="52" name="Picture 51" descr="A picture containing text, vector graphics, toy, doll&#10;&#10;Description automatically generated">
            <a:extLst>
              <a:ext uri="{FF2B5EF4-FFF2-40B4-BE49-F238E27FC236}">
                <a16:creationId xmlns:a16="http://schemas.microsoft.com/office/drawing/2014/main" id="{6A27D2E6-08A8-49A1-976E-2DAC3BD9B39C}"/>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2030970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14:presetBounceEnd="60000">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14:bounceEnd="60000">
                                          <p:cBhvr additive="base">
                                            <p:cTn id="64" dur="500" fill="hold"/>
                                            <p:tgtEl>
                                              <p:spTgt spid="52"/>
                                            </p:tgtEl>
                                            <p:attrNameLst>
                                              <p:attrName>ppt_x</p:attrName>
                                            </p:attrNameLst>
                                          </p:cBhvr>
                                          <p:tavLst>
                                            <p:tav tm="0">
                                              <p:val>
                                                <p:strVal val="0-#ppt_w/2"/>
                                              </p:val>
                                            </p:tav>
                                            <p:tav tm="100000">
                                              <p:val>
                                                <p:strVal val="#ppt_x"/>
                                              </p:val>
                                            </p:tav>
                                          </p:tavLst>
                                        </p:anim>
                                        <p:anim calcmode="lin" valueType="num" p14:bounceEnd="60000">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1005127" y="1272975"/>
            <a:ext cx="3348005" cy="3073825"/>
            <a:chOff x="0" y="1983326"/>
            <a:chExt cx="4399051" cy="4038798"/>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768355"/>
            </a:xfrm>
            <a:prstGeom prst="rect">
              <a:avLst/>
            </a:prstGeom>
            <a:noFill/>
          </p:spPr>
          <p:txBody>
            <a:bodyPr wrap="square" rtlCol="0">
              <a:spAutoFit/>
            </a:bodyPr>
            <a:lstStyle/>
            <a:p>
              <a:r>
                <a:rPr lang="vi-VN" sz="1600" b="1"/>
                <a:t>Tế bào</a:t>
              </a:r>
              <a:endParaRPr lang="en-US" sz="16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463671" y="1360766"/>
            <a:ext cx="3012336" cy="2386714"/>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89" y="2378704"/>
              <a:ext cx="989487" cy="444837"/>
            </a:xfrm>
            <a:prstGeom prst="rect">
              <a:avLst/>
            </a:prstGeom>
            <a:noFill/>
          </p:spPr>
          <p:txBody>
            <a:bodyPr wrap="square" rtlCol="0">
              <a:spAutoFit/>
            </a:bodyPr>
            <a:lstStyle/>
            <a:p>
              <a:r>
                <a:rPr lang="vi-VN" sz="1600" b="1"/>
                <a:t>Ti thể</a:t>
              </a:r>
              <a:endParaRPr lang="en-US" sz="16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472077" y="1150104"/>
            <a:ext cx="836084" cy="1098204"/>
            <a:chOff x="4997442" y="3898430"/>
            <a:chExt cx="1098558" cy="1442965"/>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46986" y="3153701"/>
            <a:ext cx="961175" cy="1251923"/>
            <a:chOff x="5260303" y="5102278"/>
            <a:chExt cx="1262918" cy="1644941"/>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8834778" y="947130"/>
            <a:ext cx="1372691" cy="804330"/>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9213043" y="2001136"/>
            <a:ext cx="1534185" cy="902511"/>
            <a:chOff x="9943312" y="2776487"/>
            <a:chExt cx="2015815" cy="1185839"/>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9210010" y="3186682"/>
            <a:ext cx="753072" cy="1158161"/>
            <a:chOff x="10229570" y="4170729"/>
            <a:chExt cx="989485" cy="1521745"/>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35" name="Freeform: Shape 34">
            <a:extLst>
              <a:ext uri="{FF2B5EF4-FFF2-40B4-BE49-F238E27FC236}">
                <a16:creationId xmlns:a16="http://schemas.microsoft.com/office/drawing/2014/main" id="{3C03B192-8C43-4230-8C07-A455C4948916}"/>
              </a:ext>
            </a:extLst>
          </p:cNvPr>
          <p:cNvSpPr/>
          <p:nvPr/>
        </p:nvSpPr>
        <p:spPr>
          <a:xfrm>
            <a:off x="5265076" y="1536932"/>
            <a:ext cx="775185" cy="18828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276836" y="3066486"/>
            <a:ext cx="819164" cy="61618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a:cxnSpLocks/>
          </p:cNvCxnSpPr>
          <p:nvPr/>
        </p:nvCxnSpPr>
        <p:spPr>
          <a:xfrm flipV="1">
            <a:off x="8308432" y="2489745"/>
            <a:ext cx="661774" cy="312"/>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8086522" y="1471622"/>
            <a:ext cx="478450" cy="552952"/>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051926" y="3211038"/>
            <a:ext cx="848162" cy="405958"/>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4" name="TextBox 23">
            <a:extLst>
              <a:ext uri="{FF2B5EF4-FFF2-40B4-BE49-F238E27FC236}">
                <a16:creationId xmlns:a16="http://schemas.microsoft.com/office/drawing/2014/main" id="{193E5BBE-36D9-49FB-AF29-C74835B2E47B}"/>
              </a:ext>
            </a:extLst>
          </p:cNvPr>
          <p:cNvSpPr txBox="1"/>
          <p:nvPr/>
        </p:nvSpPr>
        <p:spPr>
          <a:xfrm>
            <a:off x="653049" y="4776395"/>
            <a:ext cx="2414242" cy="461665"/>
          </a:xfrm>
          <a:prstGeom prst="rect">
            <a:avLst/>
          </a:prstGeom>
          <a:noFill/>
        </p:spPr>
        <p:txBody>
          <a:bodyPr wrap="square" rtlCol="0">
            <a:spAutoFit/>
          </a:bodyPr>
          <a:lstStyle/>
          <a:p>
            <a:r>
              <a:rPr lang="vi-VN" sz="2400" b="1">
                <a:solidFill>
                  <a:srgbClr val="D23347"/>
                </a:solidFill>
              </a:rPr>
              <a:t>Chất tham gia:</a:t>
            </a:r>
            <a:endParaRPr lang="en-US" sz="2400" b="1">
              <a:solidFill>
                <a:srgbClr val="D23347"/>
              </a:solidFill>
            </a:endParaRPr>
          </a:p>
        </p:txBody>
      </p:sp>
      <p:grpSp>
        <p:nvGrpSpPr>
          <p:cNvPr id="37" name="Group 36">
            <a:extLst>
              <a:ext uri="{FF2B5EF4-FFF2-40B4-BE49-F238E27FC236}">
                <a16:creationId xmlns:a16="http://schemas.microsoft.com/office/drawing/2014/main" id="{7984A0FF-765B-45F8-B4B0-F93B91067DD3}"/>
              </a:ext>
            </a:extLst>
          </p:cNvPr>
          <p:cNvGrpSpPr/>
          <p:nvPr/>
        </p:nvGrpSpPr>
        <p:grpSpPr>
          <a:xfrm>
            <a:off x="4472077" y="1150104"/>
            <a:ext cx="836084" cy="1098204"/>
            <a:chOff x="4997442" y="3898430"/>
            <a:chExt cx="1098558" cy="1442965"/>
          </a:xfrm>
        </p:grpSpPr>
        <p:pic>
          <p:nvPicPr>
            <p:cNvPr id="45" name="Picture 10">
              <a:extLst>
                <a:ext uri="{FF2B5EF4-FFF2-40B4-BE49-F238E27FC236}">
                  <a16:creationId xmlns:a16="http://schemas.microsoft.com/office/drawing/2014/main" id="{85AAA42B-37C3-41DB-9DE3-C961CC894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46" name="TextBox 20">
              <a:extLst>
                <a:ext uri="{FF2B5EF4-FFF2-40B4-BE49-F238E27FC236}">
                  <a16:creationId xmlns:a16="http://schemas.microsoft.com/office/drawing/2014/main" id="{15E4462D-6895-4831-91EB-D4E4A45313EB}"/>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47" name="Group 46">
            <a:extLst>
              <a:ext uri="{FF2B5EF4-FFF2-40B4-BE49-F238E27FC236}">
                <a16:creationId xmlns:a16="http://schemas.microsoft.com/office/drawing/2014/main" id="{C3CE728B-C51C-4D97-B935-C9F96E67C655}"/>
              </a:ext>
            </a:extLst>
          </p:cNvPr>
          <p:cNvGrpSpPr/>
          <p:nvPr/>
        </p:nvGrpSpPr>
        <p:grpSpPr>
          <a:xfrm>
            <a:off x="4345376" y="3154123"/>
            <a:ext cx="961175" cy="1251923"/>
            <a:chOff x="5260303" y="5102278"/>
            <a:chExt cx="1262918" cy="1644941"/>
          </a:xfrm>
        </p:grpSpPr>
        <p:pic>
          <p:nvPicPr>
            <p:cNvPr id="48" name="Picture 15">
              <a:extLst>
                <a:ext uri="{FF2B5EF4-FFF2-40B4-BE49-F238E27FC236}">
                  <a16:creationId xmlns:a16="http://schemas.microsoft.com/office/drawing/2014/main" id="{B035B721-4432-49AE-B27B-A330481274B9}"/>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49" name="TextBox 21">
              <a:extLst>
                <a:ext uri="{FF2B5EF4-FFF2-40B4-BE49-F238E27FC236}">
                  <a16:creationId xmlns:a16="http://schemas.microsoft.com/office/drawing/2014/main" id="{5C10364D-FC82-4DCF-A02D-9C341881BCDE}"/>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sp>
        <p:nvSpPr>
          <p:cNvPr id="50" name="TextBox 49">
            <a:extLst>
              <a:ext uri="{FF2B5EF4-FFF2-40B4-BE49-F238E27FC236}">
                <a16:creationId xmlns:a16="http://schemas.microsoft.com/office/drawing/2014/main" id="{2CB91368-C143-4D6E-A962-58FA2751738A}"/>
              </a:ext>
            </a:extLst>
          </p:cNvPr>
          <p:cNvSpPr txBox="1"/>
          <p:nvPr/>
        </p:nvSpPr>
        <p:spPr>
          <a:xfrm>
            <a:off x="8329953" y="4776395"/>
            <a:ext cx="2414242" cy="461665"/>
          </a:xfrm>
          <a:prstGeom prst="rect">
            <a:avLst/>
          </a:prstGeom>
          <a:noFill/>
        </p:spPr>
        <p:txBody>
          <a:bodyPr wrap="square" rtlCol="0">
            <a:spAutoFit/>
          </a:bodyPr>
          <a:lstStyle/>
          <a:p>
            <a:r>
              <a:rPr lang="vi-VN" sz="2400" b="1" dirty="0">
                <a:solidFill>
                  <a:srgbClr val="255B01"/>
                </a:solidFill>
              </a:rPr>
              <a:t>Sản phẩm:</a:t>
            </a:r>
            <a:endParaRPr lang="en-US" sz="2400" b="1" dirty="0">
              <a:solidFill>
                <a:srgbClr val="255B01"/>
              </a:solidFill>
            </a:endParaRPr>
          </a:p>
        </p:txBody>
      </p:sp>
      <p:grpSp>
        <p:nvGrpSpPr>
          <p:cNvPr id="51" name="Group 50">
            <a:extLst>
              <a:ext uri="{FF2B5EF4-FFF2-40B4-BE49-F238E27FC236}">
                <a16:creationId xmlns:a16="http://schemas.microsoft.com/office/drawing/2014/main" id="{A07CC193-7C33-4C4C-BE56-11214426508A}"/>
              </a:ext>
            </a:extLst>
          </p:cNvPr>
          <p:cNvGrpSpPr/>
          <p:nvPr/>
        </p:nvGrpSpPr>
        <p:grpSpPr>
          <a:xfrm>
            <a:off x="8834778" y="947130"/>
            <a:ext cx="1372691" cy="804330"/>
            <a:chOff x="9726344" y="1237395"/>
            <a:chExt cx="1803623" cy="1056835"/>
          </a:xfrm>
        </p:grpSpPr>
        <p:pic>
          <p:nvPicPr>
            <p:cNvPr id="52" name="Picture 16">
              <a:extLst>
                <a:ext uri="{FF2B5EF4-FFF2-40B4-BE49-F238E27FC236}">
                  <a16:creationId xmlns:a16="http://schemas.microsoft.com/office/drawing/2014/main" id="{D408E107-6073-41D4-887E-5116CD3877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53" name="TextBox 22">
              <a:extLst>
                <a:ext uri="{FF2B5EF4-FFF2-40B4-BE49-F238E27FC236}">
                  <a16:creationId xmlns:a16="http://schemas.microsoft.com/office/drawing/2014/main" id="{E152AA1D-D634-41C0-9BF8-366028A5AFE8}"/>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54" name="Group 53">
            <a:extLst>
              <a:ext uri="{FF2B5EF4-FFF2-40B4-BE49-F238E27FC236}">
                <a16:creationId xmlns:a16="http://schemas.microsoft.com/office/drawing/2014/main" id="{1249BD7D-F5DB-413B-9060-E5C3FDF91150}"/>
              </a:ext>
            </a:extLst>
          </p:cNvPr>
          <p:cNvGrpSpPr/>
          <p:nvPr/>
        </p:nvGrpSpPr>
        <p:grpSpPr>
          <a:xfrm>
            <a:off x="9210010" y="1998464"/>
            <a:ext cx="1534185" cy="902511"/>
            <a:chOff x="9943312" y="2776487"/>
            <a:chExt cx="2015815" cy="1185839"/>
          </a:xfrm>
        </p:grpSpPr>
        <p:pic>
          <p:nvPicPr>
            <p:cNvPr id="55" name="Picture 17">
              <a:extLst>
                <a:ext uri="{FF2B5EF4-FFF2-40B4-BE49-F238E27FC236}">
                  <a16:creationId xmlns:a16="http://schemas.microsoft.com/office/drawing/2014/main" id="{3B76B573-B563-4AA7-99C0-DF99F426AFA2}"/>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56" name="TextBox 23">
              <a:extLst>
                <a:ext uri="{FF2B5EF4-FFF2-40B4-BE49-F238E27FC236}">
                  <a16:creationId xmlns:a16="http://schemas.microsoft.com/office/drawing/2014/main" id="{60AF7E07-A5BB-4A42-9B7B-33E7C5F373B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57" name="Group 56">
            <a:extLst>
              <a:ext uri="{FF2B5EF4-FFF2-40B4-BE49-F238E27FC236}">
                <a16:creationId xmlns:a16="http://schemas.microsoft.com/office/drawing/2014/main" id="{48E5C8C3-67FE-48CE-9CC4-8052EB179696}"/>
              </a:ext>
            </a:extLst>
          </p:cNvPr>
          <p:cNvGrpSpPr/>
          <p:nvPr/>
        </p:nvGrpSpPr>
        <p:grpSpPr>
          <a:xfrm>
            <a:off x="9210010" y="3186276"/>
            <a:ext cx="753072" cy="1158161"/>
            <a:chOff x="10229570" y="4170729"/>
            <a:chExt cx="989485" cy="1521745"/>
          </a:xfrm>
        </p:grpSpPr>
        <p:sp>
          <p:nvSpPr>
            <p:cNvPr id="58" name="TextBox 24">
              <a:extLst>
                <a:ext uri="{FF2B5EF4-FFF2-40B4-BE49-F238E27FC236}">
                  <a16:creationId xmlns:a16="http://schemas.microsoft.com/office/drawing/2014/main" id="{FB97CD5E-D770-42A0-9783-19453EF84311}"/>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59" name="Picture 16">
              <a:extLst>
                <a:ext uri="{FF2B5EF4-FFF2-40B4-BE49-F238E27FC236}">
                  <a16:creationId xmlns:a16="http://schemas.microsoft.com/office/drawing/2014/main" id="{B4DD1123-F9C2-4C14-971A-A4A98B55FD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spTree>
    <p:extLst>
      <p:ext uri="{BB962C8B-B14F-4D97-AF65-F5344CB8AC3E}">
        <p14:creationId xmlns:p14="http://schemas.microsoft.com/office/powerpoint/2010/main" val="3238263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rAng="0" ptsTypes="AA">
                                          <p:cBhvr>
                                            <p:cTn id="12" dur="1000" fill="hold"/>
                                            <p:tgtEl>
                                              <p:spTgt spid="37"/>
                                            </p:tgtEl>
                                            <p:attrNameLst>
                                              <p:attrName>ppt_x</p:attrName>
                                              <p:attrName>ppt_y</p:attrName>
                                            </p:attrNameLst>
                                          </p:cBhvr>
                                          <p:rCtr x="-14792" y="3213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6 L -0.18086 0.31273 " pathEditMode="relative" rAng="0" ptsTypes="AA">
                                          <p:cBhvr>
                                            <p:cTn id="16" dur="1000" fill="hold"/>
                                            <p:tgtEl>
                                              <p:spTgt spid="47"/>
                                            </p:tgtEl>
                                            <p:attrNameLst>
                                              <p:attrName>ppt_x</p:attrName>
                                              <p:attrName>ppt_y</p:attrName>
                                            </p:attrNameLst>
                                          </p:cBhvr>
                                          <p:rCtr x="-9219" y="16505"/>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6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60000">
                                          <p:cBhvr additive="base">
                                            <p:cTn id="21"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rAng="0" ptsTypes="AA">
                                          <p:cBhvr>
                                            <p:cTn id="34" dur="1000" fill="hold"/>
                                            <p:tgtEl>
                                              <p:spTgt spid="57"/>
                                            </p:tgtEl>
                                            <p:attrNameLst>
                                              <p:attrName>ppt_x</p:attrName>
                                              <p:attrName>ppt_y</p:attrName>
                                            </p:attrNameLst>
                                          </p:cBhvr>
                                          <p:rCtr x="4531" y="1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ptsTypes="AA">
                                          <p:cBhvr>
                                            <p:cTn id="12" dur="1000" fill="hold"/>
                                            <p:tgtEl>
                                              <p:spTgt spid="3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59 L -0.18086 0.31273 " pathEditMode="relative" ptsTypes="AA">
                                          <p:cBhvr>
                                            <p:cTn id="16" dur="1000" fill="hold"/>
                                            <p:tgtEl>
                                              <p:spTgt spid="4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ptsTypes="AA">
                                          <p:cBhvr>
                                            <p:cTn id="34" dur="1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ridVTI">
  <a:themeElements>
    <a:clrScheme name="AnalogousFromLightSeedRightStep">
      <a:dk1>
        <a:srgbClr val="000000"/>
      </a:dk1>
      <a:lt1>
        <a:srgbClr val="FFFFFF"/>
      </a:lt1>
      <a:dk2>
        <a:srgbClr val="233A3D"/>
      </a:dk2>
      <a:lt2>
        <a:srgbClr val="E2E5E8"/>
      </a:lt2>
      <a:accent1>
        <a:srgbClr val="BF9B76"/>
      </a:accent1>
      <a:accent2>
        <a:srgbClr val="A8A369"/>
      </a:accent2>
      <a:accent3>
        <a:srgbClr val="96A777"/>
      </a:accent3>
      <a:accent4>
        <a:srgbClr val="7DB06E"/>
      </a:accent4>
      <a:accent5>
        <a:srgbClr val="7AAE84"/>
      </a:accent5>
      <a:accent6>
        <a:srgbClr val="6DAD93"/>
      </a:accent6>
      <a:hlink>
        <a:srgbClr val="6084A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1175</Words>
  <Application>Microsoft Office PowerPoint</Application>
  <PresentationFormat>Widescreen</PresentationFormat>
  <Paragraphs>151</Paragraphs>
  <Slides>25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Courier New</vt:lpstr>
      <vt:lpstr>Seaford Display</vt:lpstr>
      <vt:lpstr>System Font Regular</vt:lpstr>
      <vt:lpstr>Tenorite</vt:lpstr>
      <vt:lpstr>Office Theme</vt:lpstr>
      <vt:lpstr>MadridVTI</vt:lpstr>
      <vt:lpstr>1_Office 主题</vt:lpstr>
      <vt:lpstr>CHÀO MỪNG CÁC EM ĐẾN VỚI BUỔI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DELL</cp:lastModifiedBy>
  <cp:revision>37</cp:revision>
  <dcterms:created xsi:type="dcterms:W3CDTF">2022-05-27T03:18:18Z</dcterms:created>
  <dcterms:modified xsi:type="dcterms:W3CDTF">2022-06-11T10:27:06Z</dcterms:modified>
</cp:coreProperties>
</file>