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9"/>
  </p:notesMasterIdLst>
  <p:sldIdLst>
    <p:sldId id="300" r:id="rId2"/>
    <p:sldId id="267" r:id="rId3"/>
    <p:sldId id="256" r:id="rId4"/>
    <p:sldId id="259" r:id="rId5"/>
    <p:sldId id="258" r:id="rId6"/>
    <p:sldId id="260" r:id="rId7"/>
    <p:sldId id="301" r:id="rId8"/>
    <p:sldId id="291" r:id="rId9"/>
    <p:sldId id="295" r:id="rId10"/>
    <p:sldId id="311" r:id="rId11"/>
    <p:sldId id="268" r:id="rId12"/>
    <p:sldId id="296" r:id="rId13"/>
    <p:sldId id="297" r:id="rId14"/>
    <p:sldId id="312" r:id="rId15"/>
    <p:sldId id="298" r:id="rId16"/>
    <p:sldId id="299" r:id="rId17"/>
    <p:sldId id="313" r:id="rId18"/>
    <p:sldId id="314" r:id="rId19"/>
    <p:sldId id="316" r:id="rId20"/>
    <p:sldId id="315" r:id="rId21"/>
    <p:sldId id="353" r:id="rId22"/>
    <p:sldId id="285" r:id="rId23"/>
    <p:sldId id="308" r:id="rId24"/>
    <p:sldId id="307" r:id="rId25"/>
    <p:sldId id="309" r:id="rId26"/>
    <p:sldId id="310" r:id="rId27"/>
    <p:sldId id="306" r:id="rId28"/>
    <p:sldId id="304" r:id="rId29"/>
    <p:sldId id="274" r:id="rId30"/>
    <p:sldId id="332" r:id="rId31"/>
    <p:sldId id="261" r:id="rId32"/>
    <p:sldId id="270" r:id="rId33"/>
    <p:sldId id="317" r:id="rId34"/>
    <p:sldId id="318" r:id="rId35"/>
    <p:sldId id="319" r:id="rId36"/>
    <p:sldId id="320" r:id="rId37"/>
    <p:sldId id="321" r:id="rId38"/>
    <p:sldId id="322" r:id="rId39"/>
    <p:sldId id="330" r:id="rId40"/>
    <p:sldId id="323" r:id="rId41"/>
    <p:sldId id="324" r:id="rId42"/>
    <p:sldId id="355" r:id="rId43"/>
    <p:sldId id="367" r:id="rId44"/>
    <p:sldId id="368" r:id="rId45"/>
    <p:sldId id="354" r:id="rId46"/>
    <p:sldId id="280" r:id="rId47"/>
    <p:sldId id="271" r:id="rId48"/>
    <p:sldId id="326" r:id="rId49"/>
    <p:sldId id="328" r:id="rId50"/>
    <p:sldId id="327" r:id="rId51"/>
    <p:sldId id="329" r:id="rId52"/>
    <p:sldId id="369" r:id="rId53"/>
    <p:sldId id="352" r:id="rId54"/>
    <p:sldId id="286" r:id="rId55"/>
    <p:sldId id="347" r:id="rId56"/>
    <p:sldId id="336" r:id="rId57"/>
    <p:sldId id="339" r:id="rId58"/>
    <p:sldId id="348" r:id="rId59"/>
    <p:sldId id="349" r:id="rId60"/>
    <p:sldId id="346" r:id="rId61"/>
    <p:sldId id="337" r:id="rId62"/>
    <p:sldId id="283" r:id="rId63"/>
    <p:sldId id="288" r:id="rId64"/>
    <p:sldId id="350" r:id="rId65"/>
    <p:sldId id="351" r:id="rId66"/>
    <p:sldId id="284" r:id="rId67"/>
    <p:sldId id="287" r:id="rId68"/>
  </p:sldIdLst>
  <p:sldSz cx="9144000" cy="5143500" type="screen16x9"/>
  <p:notesSz cx="6858000" cy="9144000"/>
  <p:embeddedFontLst>
    <p:embeddedFont>
      <p:font typeface="Mali Medium" charset="-34"/>
      <p:regular r:id="rId70"/>
      <p:bold r:id="rId71"/>
      <p:italic r:id="rId72"/>
      <p:boldItalic r:id="rId73"/>
    </p:embeddedFont>
    <p:embeddedFont>
      <p:font typeface="Comfortaa" charset="0"/>
      <p:regular r:id="rId74"/>
      <p:bold r:id="rId75"/>
    </p:embeddedFont>
    <p:embeddedFont>
      <p:font typeface="Comfortaa Medium" charset="0"/>
      <p:regular r:id="rId76"/>
      <p:bold r:id="rId77"/>
    </p:embeddedFont>
    <p:embeddedFont>
      <p:font typeface="Comfortaa Light" charset="0"/>
      <p:regular r:id="rId78"/>
      <p:bold r:id="rId79"/>
    </p:embeddedFont>
    <p:embeddedFont>
      <p:font typeface="Questrial" charset="0"/>
      <p:regular r:id="rId80"/>
    </p:embeddedFont>
    <p:embeddedFont>
      <p:font typeface="Calibri" pitchFamily="34" charset="0"/>
      <p:regular r:id="rId81"/>
      <p:bold r:id="rId82"/>
      <p:italic r:id="rId83"/>
      <p:boldItalic r:id="rId84"/>
    </p:embeddedFont>
    <p:embeddedFont>
      <p:font typeface="Comfortaa SemiBold" charset="0"/>
      <p:regular r:id="rId85"/>
      <p:bold r:id="rId86"/>
    </p:embeddedFont>
    <p:embeddedFont>
      <p:font typeface="Single Day" charset="-127"/>
      <p:regular r:id="rId87"/>
    </p:embeddedFont>
    <p:embeddedFont>
      <p:font typeface="Mali SemiBold" charset="-34"/>
      <p:regular r:id="rId88"/>
      <p:bold r:id="rId89"/>
      <p:italic r:id="rId90"/>
      <p:boldItalic r:id="rId91"/>
    </p:embeddedFont>
    <p:embeddedFont>
      <p:font typeface="Mali" charset="-34"/>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8C92A2"/>
    <a:srgbClr val="263E68"/>
    <a:srgbClr val="1953D6"/>
    <a:srgbClr val="FECA2A"/>
    <a:srgbClr val="ED510C"/>
    <a:srgbClr val="FCFCF0"/>
    <a:srgbClr val="FC9D82"/>
    <a:srgbClr val="4472C4"/>
    <a:srgbClr val="C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82" d="100"/>
          <a:sy n="82" d="100"/>
        </p:scale>
        <p:origin x="-372" y="-84"/>
      </p:cViewPr>
      <p:guideLst>
        <p:guide orient="horz" pos="2796"/>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font" Target="fonts/font20.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3.fntdata"/><Relationship Id="rId90" Type="http://schemas.openxmlformats.org/officeDocument/2006/relationships/font" Target="fonts/font21.fntdata"/><Relationship Id="rId95"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font" Target="fonts/font24.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07391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96088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22906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659813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 xmlns:p14="http://schemas.microsoft.com/office/powerpoint/2010/main" val="3000608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 xmlns:p14="http://schemas.microsoft.com/office/powerpoint/2010/main" val="1440886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961132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5" r:id="rId17"/>
    <p:sldLayoutId id="2147483676" r:id="rId18"/>
    <p:sldLayoutId id="2147483678" r:id="rId19"/>
    <p:sldLayoutId id="2147483679" r:id="rId20"/>
    <p:sldLayoutId id="2147483685" r:id="rId21"/>
    <p:sldLayoutId id="2147483686" r:id="rId22"/>
    <p:sldLayoutId id="2147483690"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3.xml"/><Relationship Id="rId4" Type="http://schemas.openxmlformats.org/officeDocument/2006/relationships/hyperlink" Target="bai%202%20s&#7917;a.mp4"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56.xml"/><Relationship Id="rId7" Type="http://schemas.openxmlformats.org/officeDocument/2006/relationships/slide" Target="slide59.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slide" Target="slide57.xm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61.xml"/></Relationships>
</file>

<file path=ppt/slides/_rels/slide5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55.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 xmlns:a16="http://schemas.microsoft.com/office/drawing/2014/main" id="{36B1BCD6-CB79-4889-8254-EF1B9D7D1E52}"/>
              </a:ext>
            </a:extLst>
          </p:cNvPr>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extLst>
      <p:ext uri="{BB962C8B-B14F-4D97-AF65-F5344CB8AC3E}">
        <p14:creationId xmlns="" xmlns:p14="http://schemas.microsoft.com/office/powerpoint/2010/main" val="59868911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15" descr="viet3"/>
          <p:cNvPicPr>
            <a:picLocks noChangeAspect="1" noChangeArrowheads="1" noCrop="1"/>
          </p:cNvPicPr>
          <p:nvPr/>
        </p:nvPicPr>
        <p:blipFill>
          <a:blip r:embed="rId2"/>
          <a:srcRect/>
          <a:stretch>
            <a:fillRect/>
          </a:stretch>
        </p:blipFill>
        <p:spPr bwMode="auto">
          <a:xfrm>
            <a:off x="970156" y="4081390"/>
            <a:ext cx="657921" cy="478488"/>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DFC967CE-563E-4238-B7A8-A28D1FC993FA}"/>
              </a:ext>
            </a:extLst>
          </p:cNvPr>
          <p:cNvSpPr txBox="1"/>
          <p:nvPr/>
        </p:nvSpPr>
        <p:spPr>
          <a:xfrm>
            <a:off x="329200" y="2437935"/>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 xmlns:a16="http://schemas.microsoft.com/office/drawing/2014/main" id="{4AFE8A30-DB11-45D4-801D-B8A5693C3127}"/>
              </a:ext>
            </a:extLst>
          </p:cNvPr>
          <p:cNvGrpSpPr/>
          <p:nvPr/>
        </p:nvGrpSpPr>
        <p:grpSpPr>
          <a:xfrm flipH="1">
            <a:off x="7645883" y="3863973"/>
            <a:ext cx="852496" cy="803258"/>
            <a:chOff x="6712725" y="1324325"/>
            <a:chExt cx="2861687" cy="2696400"/>
          </a:xfrm>
        </p:grpSpPr>
        <p:sp>
          <p:nvSpPr>
            <p:cNvPr id="142" name="Google Shape;197;p28">
              <a:extLst>
                <a:ext uri="{FF2B5EF4-FFF2-40B4-BE49-F238E27FC236}">
                  <a16:creationId xmlns=""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1" name="TextBox 210"/>
          <p:cNvSpPr txBox="1"/>
          <p:nvPr/>
        </p:nvSpPr>
        <p:spPr>
          <a:xfrm>
            <a:off x="2297151" y="4066282"/>
            <a:ext cx="5107259" cy="1077218"/>
          </a:xfrm>
          <a:prstGeom prst="rect">
            <a:avLst/>
          </a:prstGeom>
          <a:noFill/>
        </p:spPr>
        <p:txBody>
          <a:bodyPr wrap="square" rtlCol="0">
            <a:spAutoFit/>
          </a:bodyPr>
          <a:lstStyle/>
          <a:p>
            <a:pPr algn="l"/>
            <a:r>
              <a:rPr lang="en-US" sz="3200" dirty="0" err="1" smtClean="0">
                <a:solidFill>
                  <a:srgbClr val="FF0000"/>
                </a:solidFill>
                <a:latin typeface="Times New Roman" panose="02020603050405020304" pitchFamily="18" charset="0"/>
                <a:cs typeface="Times New Roman" panose="02020603050405020304" pitchFamily="18" charset="0"/>
              </a:rPr>
              <a:t>Nguyên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những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hạt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cực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kì</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nhỏ</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cấu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tạo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chất</a:t>
            </a:r>
            <a:r>
              <a:rPr lang="en-US" sz="3200" dirty="0" smtClean="0">
                <a:solidFill>
                  <a:srgbClr val="FF0000"/>
                </a:solidFill>
                <a:latin typeface="Times New Roman" panose="02020603050405020304" pitchFamily="18" charset="0"/>
                <a:cs typeface="Times New Roman" panose="02020603050405020304" pitchFamily="18" charset="0"/>
              </a:rPr>
              <a:t>.</a:t>
            </a:r>
          </a:p>
        </p:txBody>
      </p:sp>
      <p:sp>
        <p:nvSpPr>
          <p:cNvPr id="212" name="Right Arrow 211"/>
          <p:cNvSpPr/>
          <p:nvPr/>
        </p:nvSpPr>
        <p:spPr>
          <a:xfrm>
            <a:off x="1773044" y="4538546"/>
            <a:ext cx="334537" cy="245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12"/>
                                        </p:tgtEl>
                                        <p:attrNameLst>
                                          <p:attrName>style.visibility</p:attrName>
                                        </p:attrNameLst>
                                      </p:cBhvr>
                                      <p:to>
                                        <p:strVal val="visible"/>
                                      </p:to>
                                    </p:set>
                                    <p:animEffect transition="in" filter="box(in)">
                                      <p:cBhvr>
                                        <p:cTn id="21" dur="500"/>
                                        <p:tgtEl>
                                          <p:spTgt spid="2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11"/>
                                        </p:tgtEl>
                                        <p:attrNameLst>
                                          <p:attrName>style.visibility</p:attrName>
                                        </p:attrNameLst>
                                      </p:cBhvr>
                                      <p:to>
                                        <p:strVal val="visible"/>
                                      </p:to>
                                    </p:set>
                                    <p:animEffect transition="in" filter="blinds(horizontal)">
                                      <p:cBhvr>
                                        <p:cTn id="26" dur="500"/>
                                        <p:tgtEl>
                                          <p:spTgt spid="211"/>
                                        </p:tgtEl>
                                      </p:cBhvr>
                                    </p:animEffect>
                                  </p:childTnLst>
                                </p:cTn>
                              </p:par>
                              <p:par>
                                <p:cTn id="27" presetID="2" presetClass="entr" presetSubtype="4" fill="hold" nodeType="withEffect">
                                  <p:stCondLst>
                                    <p:cond delay="0"/>
                                  </p:stCondLst>
                                  <p:childTnLst>
                                    <p:set>
                                      <p:cBhvr>
                                        <p:cTn id="28" dur="1" fill="hold">
                                          <p:stCondLst>
                                            <p:cond delay="0"/>
                                          </p:stCondLst>
                                        </p:cTn>
                                        <p:tgtEl>
                                          <p:spTgt spid="210"/>
                                        </p:tgtEl>
                                        <p:attrNameLst>
                                          <p:attrName>style.visibility</p:attrName>
                                        </p:attrNameLst>
                                      </p:cBhvr>
                                      <p:to>
                                        <p:strVal val="visible"/>
                                      </p:to>
                                    </p:set>
                                    <p:anim calcmode="lin" valueType="num">
                                      <p:cBhvr additive="base">
                                        <p:cTn id="29" dur="500" fill="hold"/>
                                        <p:tgtEl>
                                          <p:spTgt spid="210"/>
                                        </p:tgtEl>
                                        <p:attrNameLst>
                                          <p:attrName>ppt_x</p:attrName>
                                        </p:attrNameLst>
                                      </p:cBhvr>
                                      <p:tavLst>
                                        <p:tav tm="0">
                                          <p:val>
                                            <p:strVal val="#ppt_x"/>
                                          </p:val>
                                        </p:tav>
                                        <p:tav tm="100000">
                                          <p:val>
                                            <p:strVal val="#ppt_x"/>
                                          </p:val>
                                        </p:tav>
                                      </p:tavLst>
                                    </p:anim>
                                    <p:anim calcmode="lin" valueType="num">
                                      <p:cBhvr additive="base">
                                        <p:cTn id="30"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10"/>
                                        </p:tgtEl>
                                        <p:attrNameLst>
                                          <p:attrName>style.visibility</p:attrName>
                                        </p:attrNameLst>
                                      </p:cBhvr>
                                      <p:to>
                                        <p:strVal val="visible"/>
                                      </p:to>
                                    </p:set>
                                    <p:animEffect transition="in" filter="box(in)">
                                      <p:cBhvr>
                                        <p:cTn id="35"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11" grpId="0"/>
      <p:bldP spid="2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B35176-068B-478B-B668-4C9A2B161BF1}"/>
              </a:ext>
            </a:extLst>
          </p:cNvPr>
          <p:cNvPicPr>
            <a:picLocks noChangeAspect="1"/>
          </p:cNvPicPr>
          <p:nvPr/>
        </p:nvPicPr>
        <p:blipFill>
          <a:blip r:embed="rId2"/>
          <a:stretch>
            <a:fillRect/>
          </a:stretch>
        </p:blipFill>
        <p:spPr>
          <a:xfrm>
            <a:off x="0" y="0"/>
            <a:ext cx="3810000" cy="5143500"/>
          </a:xfrm>
          <a:prstGeom prst="rect">
            <a:avLst/>
          </a:prstGeom>
        </p:spPr>
      </p:pic>
      <p:sp>
        <p:nvSpPr>
          <p:cNvPr id="6" name="TextBox 5">
            <a:extLst>
              <a:ext uri="{FF2B5EF4-FFF2-40B4-BE49-F238E27FC236}">
                <a16:creationId xmlns=""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
        <p:nvSpPr>
          <p:cNvPr id="4" name="TextBox 3"/>
          <p:cNvSpPr txBox="1"/>
          <p:nvPr/>
        </p:nvSpPr>
        <p:spPr>
          <a:xfrm>
            <a:off x="0" y="4558725"/>
            <a:ext cx="2442116" cy="584775"/>
          </a:xfrm>
          <a:prstGeom prst="rect">
            <a:avLst/>
          </a:prstGeom>
          <a:noFill/>
        </p:spPr>
        <p:txBody>
          <a:bodyPr wrap="square" rtlCol="0">
            <a:spAutoFit/>
          </a:bodyPr>
          <a:lstStyle/>
          <a:p>
            <a:pPr algn="l"/>
            <a:r>
              <a:rPr lang="en-US" sz="3200" b="1" dirty="0" err="1" smtClean="0">
                <a:solidFill>
                  <a:srgbClr val="263E68"/>
                </a:solidFill>
                <a:latin typeface="Times New Roman" panose="02020603050405020304" pitchFamily="18" charset="0"/>
                <a:cs typeface="Times New Roman" panose="02020603050405020304" pitchFamily="18" charset="0"/>
                <a:hlinkClick r:id="rId4" action="ppaction://hlinkfile"/>
              </a:rPr>
              <a:t>Nguyên</a:t>
            </a:r>
            <a:r>
              <a:rPr lang="en-US" sz="3200" b="1" dirty="0" smtClean="0">
                <a:solidFill>
                  <a:srgbClr val="263E68"/>
                </a:solidFill>
                <a:latin typeface="Times New Roman" panose="02020603050405020304" pitchFamily="18" charset="0"/>
                <a:cs typeface="Times New Roman" panose="02020603050405020304" pitchFamily="18" charset="0"/>
                <a:hlinkClick r:id="rId4" action="ppaction://hlinkfile"/>
              </a:rPr>
              <a:t> </a:t>
            </a:r>
            <a:r>
              <a:rPr lang="en-US" sz="3200" b="1" dirty="0" err="1" smtClean="0">
                <a:solidFill>
                  <a:srgbClr val="263E68"/>
                </a:solidFill>
                <a:latin typeface="Times New Roman" panose="02020603050405020304" pitchFamily="18" charset="0"/>
                <a:cs typeface="Times New Roman" panose="02020603050405020304" pitchFamily="18" charset="0"/>
                <a:hlinkClick r:id="rId4" action="ppaction://hlinkfile"/>
              </a:rPr>
              <a:t>tử</a:t>
            </a:r>
            <a:endParaRPr lang="en-US" sz="3200" b="1" dirty="0" smtClean="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23667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06A0C1-94E5-4809-A5E1-536CEF23EA4C}"/>
              </a:ext>
            </a:extLst>
          </p:cNvPr>
          <p:cNvSpPr txBox="1"/>
          <p:nvPr/>
        </p:nvSpPr>
        <p:spPr>
          <a:xfrm>
            <a:off x="1320799" y="151304"/>
            <a:ext cx="1174044" cy="461665"/>
          </a:xfrm>
          <a:prstGeom prst="rect">
            <a:avLst/>
          </a:prstGeom>
          <a:noFill/>
        </p:spPr>
        <p:txBody>
          <a:bodyPr wrap="square" rtlCol="0">
            <a:spAutoFit/>
          </a:bodyPr>
          <a:lstStyle/>
          <a:p>
            <a:pPr algn="l"/>
            <a:r>
              <a:rPr lang="en-US" sz="2400" dirty="0" err="1">
                <a:solidFill>
                  <a:srgbClr val="263E68"/>
                </a:solidFill>
                <a:latin typeface="Times New Roman" panose="02020603050405020304" pitchFamily="18" charset="0"/>
                <a:cs typeface="Times New Roman" panose="02020603050405020304" pitchFamily="18" charset="0"/>
              </a:rPr>
              <a:t>Bài</a:t>
            </a:r>
            <a:r>
              <a:rPr lang="en-US" sz="24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 xmlns:a16="http://schemas.microsoft.com/office/drawing/2014/main" id="{9926490F-7175-420A-8998-9745BE798C45}"/>
              </a:ext>
            </a:extLst>
          </p:cNvPr>
          <p:cNvSpPr txBox="1"/>
          <p:nvPr/>
        </p:nvSpPr>
        <p:spPr>
          <a:xfrm>
            <a:off x="3167944" y="133220"/>
            <a:ext cx="2731911" cy="461665"/>
          </a:xfrm>
          <a:prstGeom prst="rect">
            <a:avLst/>
          </a:prstGeom>
          <a:solidFill>
            <a:srgbClr val="FC9D82"/>
          </a:solid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 xmlns:a16="http://schemas.microsoft.com/office/drawing/2014/main" id="{5F5627AE-C8A4-42EC-A08F-E2B241F3AD79}"/>
              </a:ext>
            </a:extLst>
          </p:cNvPr>
          <p:cNvSpPr txBox="1"/>
          <p:nvPr/>
        </p:nvSpPr>
        <p:spPr>
          <a:xfrm>
            <a:off x="214489" y="736079"/>
            <a:ext cx="7495822" cy="461665"/>
          </a:xfrm>
          <a:prstGeom prst="rect">
            <a:avLst/>
          </a:prstGeom>
          <a:no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2. </a:t>
            </a:r>
            <a:r>
              <a:rPr lang="vi-VN" sz="24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97F2D86-6B41-4C44-A3F7-8AD8E9773042}"/>
              </a:ext>
            </a:extLst>
          </p:cNvPr>
          <p:cNvSpPr txBox="1"/>
          <p:nvPr/>
        </p:nvSpPr>
        <p:spPr>
          <a:xfrm>
            <a:off x="390293" y="1411596"/>
            <a:ext cx="8608741" cy="2677656"/>
          </a:xfrm>
          <a:prstGeom prst="rect">
            <a:avLst/>
          </a:prstGeom>
          <a:noFill/>
        </p:spPr>
        <p:txBody>
          <a:bodyPr wrap="square" rtlCol="0">
            <a:spAutoFit/>
          </a:bodyPr>
          <a:lstStyle/>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2400" dirty="0">
              <a:solidFill>
                <a:srgbClr val="263E68"/>
              </a:solidFill>
              <a:latin typeface="Times New Roman" panose="02020603050405020304" pitchFamily="18" charset="0"/>
              <a:cs typeface="Times New Roman" panose="02020603050405020304" pitchFamily="18" charset="0"/>
            </a:endParaRP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2400" dirty="0">
              <a:solidFill>
                <a:srgbClr val="263E68"/>
              </a:solidFill>
              <a:latin typeface="Times New Roman" panose="02020603050405020304" pitchFamily="18" charset="0"/>
              <a:cs typeface="Times New Roman" panose="02020603050405020304" pitchFamily="18" charset="0"/>
            </a:endParaRP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Cấu tạo nguyên tử:</a:t>
            </a:r>
          </a:p>
          <a:p>
            <a:r>
              <a:rPr lang="en-US" sz="2400" dirty="0">
                <a:solidFill>
                  <a:srgbClr val="263E68"/>
                </a:solidFill>
                <a:latin typeface="Times New Roman" panose="02020603050405020304" pitchFamily="18" charset="0"/>
                <a:cs typeface="Times New Roman" panose="02020603050405020304" pitchFamily="18" charset="0"/>
              </a:rPr>
              <a:t>+ H</a:t>
            </a:r>
            <a:r>
              <a:rPr lang="vi-VN" sz="24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2400" dirty="0">
                <a:solidFill>
                  <a:srgbClr val="263E68"/>
                </a:solidFill>
                <a:latin typeface="Times New Roman" panose="02020603050405020304" pitchFamily="18" charset="0"/>
                <a:cs typeface="Times New Roman" panose="02020603050405020304" pitchFamily="18" charset="0"/>
              </a:rPr>
              <a:t>+ E</a:t>
            </a:r>
            <a:r>
              <a:rPr lang="vi-VN" sz="24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2400" dirty="0">
                <a:solidFill>
                  <a:srgbClr val="263E68"/>
                </a:solidFill>
                <a:latin typeface="Times New Roman" panose="02020603050405020304" pitchFamily="18" charset="0"/>
                <a:cs typeface="Times New Roman" panose="02020603050405020304" pitchFamily="18" charset="0"/>
              </a:rPr>
              <a:t>+ E</a:t>
            </a:r>
            <a:r>
              <a:rPr lang="vi-VN" sz="2400" dirty="0">
                <a:solidFill>
                  <a:srgbClr val="263E68"/>
                </a:solidFill>
                <a:latin typeface="Times New Roman" panose="02020603050405020304" pitchFamily="18" charset="0"/>
                <a:cs typeface="Times New Roman" panose="02020603050405020304" pitchFamily="18" charset="0"/>
              </a:rPr>
              <a:t>lectron </a:t>
            </a:r>
            <a:r>
              <a:rPr lang="en-US" sz="2400" dirty="0" smtClean="0">
                <a:solidFill>
                  <a:srgbClr val="263E68"/>
                </a:solidFill>
                <a:latin typeface="Times New Roman" panose="02020603050405020304" pitchFamily="18" charset="0"/>
                <a:cs typeface="Times New Roman" panose="02020603050405020304" pitchFamily="18" charset="0"/>
              </a:rPr>
              <a:t>ở </a:t>
            </a:r>
            <a:r>
              <a:rPr lang="en-US" sz="2400" dirty="0" err="1" smtClean="0">
                <a:solidFill>
                  <a:srgbClr val="263E68"/>
                </a:solidFill>
                <a:latin typeface="Times New Roman" panose="02020603050405020304" pitchFamily="18" charset="0"/>
                <a:cs typeface="Times New Roman" panose="02020603050405020304" pitchFamily="18" charset="0"/>
              </a:rPr>
              <a:t>vỏ</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được</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xếp</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thành</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từng</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lớp</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và</a:t>
            </a:r>
            <a:r>
              <a:rPr lang="en-US" sz="2400" dirty="0" smtClean="0">
                <a:solidFill>
                  <a:srgbClr val="263E68"/>
                </a:solidFill>
                <a:latin typeface="Times New Roman" panose="02020603050405020304" pitchFamily="18" charset="0"/>
                <a:cs typeface="Times New Roman" panose="02020603050405020304" pitchFamily="18" charset="0"/>
              </a:rPr>
              <a:t> </a:t>
            </a:r>
            <a:r>
              <a:rPr lang="vi-VN" sz="2400" dirty="0" smtClean="0">
                <a:solidFill>
                  <a:srgbClr val="263E68"/>
                </a:solidFill>
                <a:latin typeface="Times New Roman" panose="02020603050405020304" pitchFamily="18" charset="0"/>
                <a:cs typeface="Times New Roman" panose="02020603050405020304" pitchFamily="18" charset="0"/>
              </a:rPr>
              <a:t>chuyển </a:t>
            </a:r>
            <a:r>
              <a:rPr lang="vi-VN" sz="2400" dirty="0">
                <a:solidFill>
                  <a:srgbClr val="263E68"/>
                </a:solidFill>
                <a:latin typeface="Times New Roman" panose="02020603050405020304" pitchFamily="18" charset="0"/>
                <a:cs typeface="Times New Roman" panose="02020603050405020304" pitchFamily="18" charset="0"/>
              </a:rPr>
              <a:t>động xung quanh hạt nhân như các hành tinh quay quanh Mặt Trời.</a:t>
            </a:r>
            <a:endParaRPr lang="en-US" sz="24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 xmlns:a16="http://schemas.microsoft.com/office/drawing/2014/main" id="{2F7A0C90-2C15-47E1-A95E-9BA47926D4B6}"/>
              </a:ext>
            </a:extLst>
          </p:cNvPr>
          <p:cNvCxnSpPr>
            <a:stCxn id="7" idx="1"/>
          </p:cNvCxnSpPr>
          <p:nvPr/>
        </p:nvCxnSpPr>
        <p:spPr>
          <a:xfrm rot="10800000" flipV="1">
            <a:off x="214489" y="966912"/>
            <a:ext cx="1588" cy="35034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812;p33">
              <a:extLst>
                <a:ext uri="{FF2B5EF4-FFF2-40B4-BE49-F238E27FC236}">
                  <a16:creationId xmlns=""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813;p33">
              <a:extLst>
                <a:ext uri="{FF2B5EF4-FFF2-40B4-BE49-F238E27FC236}">
                  <a16:creationId xmlns=""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814;p33">
              <a:extLst>
                <a:ext uri="{FF2B5EF4-FFF2-40B4-BE49-F238E27FC236}">
                  <a16:creationId xmlns=""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 name="Google Shape;815;p33">
              <a:extLst>
                <a:ext uri="{FF2B5EF4-FFF2-40B4-BE49-F238E27FC236}">
                  <a16:creationId xmlns=""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817;p33">
                <a:extLst>
                  <a:ext uri="{FF2B5EF4-FFF2-40B4-BE49-F238E27FC236}">
                    <a16:creationId xmlns=""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818;p33">
                <a:extLst>
                  <a:ext uri="{FF2B5EF4-FFF2-40B4-BE49-F238E27FC236}">
                    <a16:creationId xmlns=""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819;p33">
                <a:extLst>
                  <a:ext uri="{FF2B5EF4-FFF2-40B4-BE49-F238E27FC236}">
                    <a16:creationId xmlns=""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820;p33">
                <a:extLst>
                  <a:ext uri="{FF2B5EF4-FFF2-40B4-BE49-F238E27FC236}">
                    <a16:creationId xmlns=""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821;p33">
                <a:extLst>
                  <a:ext uri="{FF2B5EF4-FFF2-40B4-BE49-F238E27FC236}">
                    <a16:creationId xmlns=""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822;p33">
                <a:extLst>
                  <a:ext uri="{FF2B5EF4-FFF2-40B4-BE49-F238E27FC236}">
                    <a16:creationId xmlns=""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823;p33">
                <a:extLst>
                  <a:ext uri="{FF2B5EF4-FFF2-40B4-BE49-F238E27FC236}">
                    <a16:creationId xmlns=""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824;p33">
                <a:extLst>
                  <a:ext uri="{FF2B5EF4-FFF2-40B4-BE49-F238E27FC236}">
                    <a16:creationId xmlns=""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825;p33">
                <a:extLst>
                  <a:ext uri="{FF2B5EF4-FFF2-40B4-BE49-F238E27FC236}">
                    <a16:creationId xmlns=""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826;p33">
                <a:extLst>
                  <a:ext uri="{FF2B5EF4-FFF2-40B4-BE49-F238E27FC236}">
                    <a16:creationId xmlns=""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827;p33">
                <a:extLst>
                  <a:ext uri="{FF2B5EF4-FFF2-40B4-BE49-F238E27FC236}">
                    <a16:creationId xmlns=""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828;p33">
                <a:extLst>
                  <a:ext uri="{FF2B5EF4-FFF2-40B4-BE49-F238E27FC236}">
                    <a16:creationId xmlns=""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829;p33">
              <a:extLst>
                <a:ext uri="{FF2B5EF4-FFF2-40B4-BE49-F238E27FC236}">
                  <a16:creationId xmlns=""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 name="Google Shape;830;p33">
              <a:extLst>
                <a:ext uri="{FF2B5EF4-FFF2-40B4-BE49-F238E27FC236}">
                  <a16:creationId xmlns=""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832;p33">
                <a:extLst>
                  <a:ext uri="{FF2B5EF4-FFF2-40B4-BE49-F238E27FC236}">
                    <a16:creationId xmlns=""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833;p33">
                <a:extLst>
                  <a:ext uri="{FF2B5EF4-FFF2-40B4-BE49-F238E27FC236}">
                    <a16:creationId xmlns=""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834;p33">
                <a:extLst>
                  <a:ext uri="{FF2B5EF4-FFF2-40B4-BE49-F238E27FC236}">
                    <a16:creationId xmlns=""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835;p33">
                <a:extLst>
                  <a:ext uri="{FF2B5EF4-FFF2-40B4-BE49-F238E27FC236}">
                    <a16:creationId xmlns=""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836;p33">
                <a:extLst>
                  <a:ext uri="{FF2B5EF4-FFF2-40B4-BE49-F238E27FC236}">
                    <a16:creationId xmlns=""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837;p33">
                <a:extLst>
                  <a:ext uri="{FF2B5EF4-FFF2-40B4-BE49-F238E27FC236}">
                    <a16:creationId xmlns=""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838;p33">
                <a:extLst>
                  <a:ext uri="{FF2B5EF4-FFF2-40B4-BE49-F238E27FC236}">
                    <a16:creationId xmlns=""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839;p33">
                <a:extLst>
                  <a:ext uri="{FF2B5EF4-FFF2-40B4-BE49-F238E27FC236}">
                    <a16:creationId xmlns=""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840;p33">
                <a:extLst>
                  <a:ext uri="{FF2B5EF4-FFF2-40B4-BE49-F238E27FC236}">
                    <a16:creationId xmlns=""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841;p33">
                <a:extLst>
                  <a:ext uri="{FF2B5EF4-FFF2-40B4-BE49-F238E27FC236}">
                    <a16:creationId xmlns=""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842;p33">
                <a:extLst>
                  <a:ext uri="{FF2B5EF4-FFF2-40B4-BE49-F238E27FC236}">
                    <a16:creationId xmlns=""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843;p33">
                <a:extLst>
                  <a:ext uri="{FF2B5EF4-FFF2-40B4-BE49-F238E27FC236}">
                    <a16:creationId xmlns=""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844;p33">
              <a:extLst>
                <a:ext uri="{FF2B5EF4-FFF2-40B4-BE49-F238E27FC236}">
                  <a16:creationId xmlns=""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 name="Google Shape;845;p33">
              <a:extLst>
                <a:ext uri="{FF2B5EF4-FFF2-40B4-BE49-F238E27FC236}">
                  <a16:creationId xmlns=""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847;p33">
                <a:extLst>
                  <a:ext uri="{FF2B5EF4-FFF2-40B4-BE49-F238E27FC236}">
                    <a16:creationId xmlns=""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848;p33">
                <a:extLst>
                  <a:ext uri="{FF2B5EF4-FFF2-40B4-BE49-F238E27FC236}">
                    <a16:creationId xmlns=""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849;p33">
                <a:extLst>
                  <a:ext uri="{FF2B5EF4-FFF2-40B4-BE49-F238E27FC236}">
                    <a16:creationId xmlns=""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850;p33">
                <a:extLst>
                  <a:ext uri="{FF2B5EF4-FFF2-40B4-BE49-F238E27FC236}">
                    <a16:creationId xmlns=""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851;p33">
                <a:extLst>
                  <a:ext uri="{FF2B5EF4-FFF2-40B4-BE49-F238E27FC236}">
                    <a16:creationId xmlns=""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852;p33">
                <a:extLst>
                  <a:ext uri="{FF2B5EF4-FFF2-40B4-BE49-F238E27FC236}">
                    <a16:creationId xmlns=""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853;p33">
                <a:extLst>
                  <a:ext uri="{FF2B5EF4-FFF2-40B4-BE49-F238E27FC236}">
                    <a16:creationId xmlns=""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854;p33">
                <a:extLst>
                  <a:ext uri="{FF2B5EF4-FFF2-40B4-BE49-F238E27FC236}">
                    <a16:creationId xmlns=""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855;p33">
                <a:extLst>
                  <a:ext uri="{FF2B5EF4-FFF2-40B4-BE49-F238E27FC236}">
                    <a16:creationId xmlns=""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856;p33">
                <a:extLst>
                  <a:ext uri="{FF2B5EF4-FFF2-40B4-BE49-F238E27FC236}">
                    <a16:creationId xmlns=""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857;p33">
                <a:extLst>
                  <a:ext uri="{FF2B5EF4-FFF2-40B4-BE49-F238E27FC236}">
                    <a16:creationId xmlns=""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858;p33">
                <a:extLst>
                  <a:ext uri="{FF2B5EF4-FFF2-40B4-BE49-F238E27FC236}">
                    <a16:creationId xmlns=""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859;p33">
              <a:extLst>
                <a:ext uri="{FF2B5EF4-FFF2-40B4-BE49-F238E27FC236}">
                  <a16:creationId xmlns=""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860;p33">
              <a:extLst>
                <a:ext uri="{FF2B5EF4-FFF2-40B4-BE49-F238E27FC236}">
                  <a16:creationId xmlns=""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862;p33">
                <a:extLst>
                  <a:ext uri="{FF2B5EF4-FFF2-40B4-BE49-F238E27FC236}">
                    <a16:creationId xmlns=""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863;p33">
                <a:extLst>
                  <a:ext uri="{FF2B5EF4-FFF2-40B4-BE49-F238E27FC236}">
                    <a16:creationId xmlns=""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864;p33">
                <a:extLst>
                  <a:ext uri="{FF2B5EF4-FFF2-40B4-BE49-F238E27FC236}">
                    <a16:creationId xmlns=""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865;p33">
                <a:extLst>
                  <a:ext uri="{FF2B5EF4-FFF2-40B4-BE49-F238E27FC236}">
                    <a16:creationId xmlns=""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866;p33">
                <a:extLst>
                  <a:ext uri="{FF2B5EF4-FFF2-40B4-BE49-F238E27FC236}">
                    <a16:creationId xmlns=""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867;p33">
                <a:extLst>
                  <a:ext uri="{FF2B5EF4-FFF2-40B4-BE49-F238E27FC236}">
                    <a16:creationId xmlns=""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868;p33">
                <a:extLst>
                  <a:ext uri="{FF2B5EF4-FFF2-40B4-BE49-F238E27FC236}">
                    <a16:creationId xmlns=""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869;p33">
                <a:extLst>
                  <a:ext uri="{FF2B5EF4-FFF2-40B4-BE49-F238E27FC236}">
                    <a16:creationId xmlns=""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870;p33">
                <a:extLst>
                  <a:ext uri="{FF2B5EF4-FFF2-40B4-BE49-F238E27FC236}">
                    <a16:creationId xmlns=""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871;p33">
                <a:extLst>
                  <a:ext uri="{FF2B5EF4-FFF2-40B4-BE49-F238E27FC236}">
                    <a16:creationId xmlns=""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872;p33">
                <a:extLst>
                  <a:ext uri="{FF2B5EF4-FFF2-40B4-BE49-F238E27FC236}">
                    <a16:creationId xmlns=""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873;p33">
                <a:extLst>
                  <a:ext uri="{FF2B5EF4-FFF2-40B4-BE49-F238E27FC236}">
                    <a16:creationId xmlns=""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954;p33">
            <a:extLst>
              <a:ext uri="{FF2B5EF4-FFF2-40B4-BE49-F238E27FC236}">
                <a16:creationId xmlns=""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956;p33">
              <a:extLst>
                <a:ext uri="{FF2B5EF4-FFF2-40B4-BE49-F238E27FC236}">
                  <a16:creationId xmlns=""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958;p33">
                <a:extLst>
                  <a:ext uri="{FF2B5EF4-FFF2-40B4-BE49-F238E27FC236}">
                    <a16:creationId xmlns=""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959;p33">
                <a:extLst>
                  <a:ext uri="{FF2B5EF4-FFF2-40B4-BE49-F238E27FC236}">
                    <a16:creationId xmlns=""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960;p33">
                <a:extLst>
                  <a:ext uri="{FF2B5EF4-FFF2-40B4-BE49-F238E27FC236}">
                    <a16:creationId xmlns=""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961;p33">
                <a:extLst>
                  <a:ext uri="{FF2B5EF4-FFF2-40B4-BE49-F238E27FC236}">
                    <a16:creationId xmlns=""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962;p33">
                <a:extLst>
                  <a:ext uri="{FF2B5EF4-FFF2-40B4-BE49-F238E27FC236}">
                    <a16:creationId xmlns=""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963;p33">
                <a:extLst>
                  <a:ext uri="{FF2B5EF4-FFF2-40B4-BE49-F238E27FC236}">
                    <a16:creationId xmlns=""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964;p33">
                <a:extLst>
                  <a:ext uri="{FF2B5EF4-FFF2-40B4-BE49-F238E27FC236}">
                    <a16:creationId xmlns=""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965;p33">
                <a:extLst>
                  <a:ext uri="{FF2B5EF4-FFF2-40B4-BE49-F238E27FC236}">
                    <a16:creationId xmlns=""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966;p33">
                <a:extLst>
                  <a:ext uri="{FF2B5EF4-FFF2-40B4-BE49-F238E27FC236}">
                    <a16:creationId xmlns=""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67;p33">
                <a:extLst>
                  <a:ext uri="{FF2B5EF4-FFF2-40B4-BE49-F238E27FC236}">
                    <a16:creationId xmlns=""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68;p33">
                <a:extLst>
                  <a:ext uri="{FF2B5EF4-FFF2-40B4-BE49-F238E27FC236}">
                    <a16:creationId xmlns=""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69;p33">
                <a:extLst>
                  <a:ext uri="{FF2B5EF4-FFF2-40B4-BE49-F238E27FC236}">
                    <a16:creationId xmlns=""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3" name="Google Shape;970;p33">
            <a:extLst>
              <a:ext uri="{FF2B5EF4-FFF2-40B4-BE49-F238E27FC236}">
                <a16:creationId xmlns=""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 name="Google Shape;972;p33">
              <a:extLst>
                <a:ext uri="{FF2B5EF4-FFF2-40B4-BE49-F238E27FC236}">
                  <a16:creationId xmlns=""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4;p33">
                <a:extLst>
                  <a:ext uri="{FF2B5EF4-FFF2-40B4-BE49-F238E27FC236}">
                    <a16:creationId xmlns=""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75;p33">
                <a:extLst>
                  <a:ext uri="{FF2B5EF4-FFF2-40B4-BE49-F238E27FC236}">
                    <a16:creationId xmlns=""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76;p33">
                <a:extLst>
                  <a:ext uri="{FF2B5EF4-FFF2-40B4-BE49-F238E27FC236}">
                    <a16:creationId xmlns=""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977;p33">
                <a:extLst>
                  <a:ext uri="{FF2B5EF4-FFF2-40B4-BE49-F238E27FC236}">
                    <a16:creationId xmlns=""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978;p33">
                <a:extLst>
                  <a:ext uri="{FF2B5EF4-FFF2-40B4-BE49-F238E27FC236}">
                    <a16:creationId xmlns=""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979;p33">
                <a:extLst>
                  <a:ext uri="{FF2B5EF4-FFF2-40B4-BE49-F238E27FC236}">
                    <a16:creationId xmlns=""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980;p33">
                <a:extLst>
                  <a:ext uri="{FF2B5EF4-FFF2-40B4-BE49-F238E27FC236}">
                    <a16:creationId xmlns=""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981;p33">
                <a:extLst>
                  <a:ext uri="{FF2B5EF4-FFF2-40B4-BE49-F238E27FC236}">
                    <a16:creationId xmlns=""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982;p33">
                <a:extLst>
                  <a:ext uri="{FF2B5EF4-FFF2-40B4-BE49-F238E27FC236}">
                    <a16:creationId xmlns=""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983;p33">
                <a:extLst>
                  <a:ext uri="{FF2B5EF4-FFF2-40B4-BE49-F238E27FC236}">
                    <a16:creationId xmlns=""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984;p33">
                <a:extLst>
                  <a:ext uri="{FF2B5EF4-FFF2-40B4-BE49-F238E27FC236}">
                    <a16:creationId xmlns=""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985;p33">
                <a:extLst>
                  <a:ext uri="{FF2B5EF4-FFF2-40B4-BE49-F238E27FC236}">
                    <a16:creationId xmlns=""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9" name="Google Shape;1018;p33">
            <a:extLst>
              <a:ext uri="{FF2B5EF4-FFF2-40B4-BE49-F238E27FC236}">
                <a16:creationId xmlns=""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020;p33">
              <a:extLst>
                <a:ext uri="{FF2B5EF4-FFF2-40B4-BE49-F238E27FC236}">
                  <a16:creationId xmlns=""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022;p33">
                <a:extLst>
                  <a:ext uri="{FF2B5EF4-FFF2-40B4-BE49-F238E27FC236}">
                    <a16:creationId xmlns=""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023;p33">
                <a:extLst>
                  <a:ext uri="{FF2B5EF4-FFF2-40B4-BE49-F238E27FC236}">
                    <a16:creationId xmlns=""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024;p33">
                <a:extLst>
                  <a:ext uri="{FF2B5EF4-FFF2-40B4-BE49-F238E27FC236}">
                    <a16:creationId xmlns=""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025;p33">
                <a:extLst>
                  <a:ext uri="{FF2B5EF4-FFF2-40B4-BE49-F238E27FC236}">
                    <a16:creationId xmlns=""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026;p33">
                <a:extLst>
                  <a:ext uri="{FF2B5EF4-FFF2-40B4-BE49-F238E27FC236}">
                    <a16:creationId xmlns=""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027;p33">
                <a:extLst>
                  <a:ext uri="{FF2B5EF4-FFF2-40B4-BE49-F238E27FC236}">
                    <a16:creationId xmlns=""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028;p33">
                <a:extLst>
                  <a:ext uri="{FF2B5EF4-FFF2-40B4-BE49-F238E27FC236}">
                    <a16:creationId xmlns=""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029;p33">
                <a:extLst>
                  <a:ext uri="{FF2B5EF4-FFF2-40B4-BE49-F238E27FC236}">
                    <a16:creationId xmlns=""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030;p33">
                <a:extLst>
                  <a:ext uri="{FF2B5EF4-FFF2-40B4-BE49-F238E27FC236}">
                    <a16:creationId xmlns=""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031;p33">
                <a:extLst>
                  <a:ext uri="{FF2B5EF4-FFF2-40B4-BE49-F238E27FC236}">
                    <a16:creationId xmlns=""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032;p33">
                <a:extLst>
                  <a:ext uri="{FF2B5EF4-FFF2-40B4-BE49-F238E27FC236}">
                    <a16:creationId xmlns=""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033;p33">
                <a:extLst>
                  <a:ext uri="{FF2B5EF4-FFF2-40B4-BE49-F238E27FC236}">
                    <a16:creationId xmlns=""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018;p33">
            <a:extLst>
              <a:ext uri="{FF2B5EF4-FFF2-40B4-BE49-F238E27FC236}">
                <a16:creationId xmlns=""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 name="Google Shape;1020;p33">
              <a:extLst>
                <a:ext uri="{FF2B5EF4-FFF2-40B4-BE49-F238E27FC236}">
                  <a16:creationId xmlns=""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022;p33">
                <a:extLst>
                  <a:ext uri="{FF2B5EF4-FFF2-40B4-BE49-F238E27FC236}">
                    <a16:creationId xmlns=""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023;p33">
                <a:extLst>
                  <a:ext uri="{FF2B5EF4-FFF2-40B4-BE49-F238E27FC236}">
                    <a16:creationId xmlns=""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024;p33">
                <a:extLst>
                  <a:ext uri="{FF2B5EF4-FFF2-40B4-BE49-F238E27FC236}">
                    <a16:creationId xmlns=""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025;p33">
                <a:extLst>
                  <a:ext uri="{FF2B5EF4-FFF2-40B4-BE49-F238E27FC236}">
                    <a16:creationId xmlns=""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026;p33">
                <a:extLst>
                  <a:ext uri="{FF2B5EF4-FFF2-40B4-BE49-F238E27FC236}">
                    <a16:creationId xmlns=""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027;p33">
                <a:extLst>
                  <a:ext uri="{FF2B5EF4-FFF2-40B4-BE49-F238E27FC236}">
                    <a16:creationId xmlns=""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028;p33">
                <a:extLst>
                  <a:ext uri="{FF2B5EF4-FFF2-40B4-BE49-F238E27FC236}">
                    <a16:creationId xmlns=""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029;p33">
                <a:extLst>
                  <a:ext uri="{FF2B5EF4-FFF2-40B4-BE49-F238E27FC236}">
                    <a16:creationId xmlns=""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030;p33">
                <a:extLst>
                  <a:ext uri="{FF2B5EF4-FFF2-40B4-BE49-F238E27FC236}">
                    <a16:creationId xmlns=""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031;p33">
                <a:extLst>
                  <a:ext uri="{FF2B5EF4-FFF2-40B4-BE49-F238E27FC236}">
                    <a16:creationId xmlns=""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032;p33">
                <a:extLst>
                  <a:ext uri="{FF2B5EF4-FFF2-40B4-BE49-F238E27FC236}">
                    <a16:creationId xmlns=""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033;p33">
                <a:extLst>
                  <a:ext uri="{FF2B5EF4-FFF2-40B4-BE49-F238E27FC236}">
                    <a16:creationId xmlns=""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41" name="Picture 15" descr="viet3"/>
          <p:cNvPicPr>
            <a:picLocks noChangeAspect="1" noChangeArrowheads="1" noCrop="1"/>
          </p:cNvPicPr>
          <p:nvPr/>
        </p:nvPicPr>
        <p:blipFill>
          <a:blip r:embed="rId2"/>
          <a:srcRect/>
          <a:stretch>
            <a:fillRect/>
          </a:stretch>
        </p:blipFill>
        <p:spPr bwMode="auto">
          <a:xfrm>
            <a:off x="501805" y="1059409"/>
            <a:ext cx="535259" cy="389279"/>
          </a:xfrm>
          <a:prstGeom prst="rect">
            <a:avLst/>
          </a:prstGeom>
          <a:noFill/>
          <a:ln w="9525">
            <a:noFill/>
            <a:miter lim="800000"/>
            <a:headEnd/>
            <a:tailEnd/>
          </a:ln>
        </p:spPr>
      </p:pic>
    </p:spTree>
    <p:extLst>
      <p:ext uri="{BB962C8B-B14F-4D97-AF65-F5344CB8AC3E}">
        <p14:creationId xmlns=""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additive="base">
                                        <p:cTn id="12" dur="500" fill="hold"/>
                                        <p:tgtEl>
                                          <p:spTgt spid="141"/>
                                        </p:tgtEl>
                                        <p:attrNameLst>
                                          <p:attrName>ppt_x</p:attrName>
                                        </p:attrNameLst>
                                      </p:cBhvr>
                                      <p:tavLst>
                                        <p:tav tm="0">
                                          <p:val>
                                            <p:strVal val="#ppt_x"/>
                                          </p:val>
                                        </p:tav>
                                        <p:tav tm="100000">
                                          <p:val>
                                            <p:strVal val="#ppt_x"/>
                                          </p:val>
                                        </p:tav>
                                      </p:tavLst>
                                    </p:anim>
                                    <p:anim calcmode="lin" valueType="num">
                                      <p:cBhvr additive="base">
                                        <p:cTn id="13"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box(in)">
                                      <p:cBhvr>
                                        <p:cTn id="1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06A0C1-94E5-4809-A5E1-536CEF23EA4C}"/>
              </a:ext>
            </a:extLst>
          </p:cNvPr>
          <p:cNvSpPr txBox="1"/>
          <p:nvPr/>
        </p:nvSpPr>
        <p:spPr>
          <a:xfrm>
            <a:off x="1320799" y="151304"/>
            <a:ext cx="1174044" cy="461665"/>
          </a:xfrm>
          <a:prstGeom prst="rect">
            <a:avLst/>
          </a:prstGeom>
          <a:noFill/>
        </p:spPr>
        <p:txBody>
          <a:bodyPr wrap="square" rtlCol="0">
            <a:spAutoFit/>
          </a:bodyPr>
          <a:lstStyle/>
          <a:p>
            <a:pPr algn="l"/>
            <a:r>
              <a:rPr lang="en-US" sz="2400" dirty="0" err="1">
                <a:solidFill>
                  <a:srgbClr val="263E68"/>
                </a:solidFill>
                <a:latin typeface="Times New Roman" panose="02020603050405020304" pitchFamily="18" charset="0"/>
                <a:cs typeface="Times New Roman" panose="02020603050405020304" pitchFamily="18" charset="0"/>
              </a:rPr>
              <a:t>Bài</a:t>
            </a:r>
            <a:r>
              <a:rPr lang="en-US" sz="24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 xmlns:a16="http://schemas.microsoft.com/office/drawing/2014/main" id="{9926490F-7175-420A-8998-9745BE798C45}"/>
              </a:ext>
            </a:extLst>
          </p:cNvPr>
          <p:cNvSpPr txBox="1"/>
          <p:nvPr/>
        </p:nvSpPr>
        <p:spPr>
          <a:xfrm>
            <a:off x="3167944" y="133220"/>
            <a:ext cx="2731911" cy="461665"/>
          </a:xfrm>
          <a:prstGeom prst="rect">
            <a:avLst/>
          </a:prstGeom>
          <a:solidFill>
            <a:srgbClr val="FC9D82"/>
          </a:solid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 xmlns:a16="http://schemas.microsoft.com/office/drawing/2014/main" id="{5F5627AE-C8A4-42EC-A08F-E2B241F3AD79}"/>
              </a:ext>
            </a:extLst>
          </p:cNvPr>
          <p:cNvSpPr txBox="1"/>
          <p:nvPr/>
        </p:nvSpPr>
        <p:spPr>
          <a:xfrm>
            <a:off x="214489" y="736079"/>
            <a:ext cx="7495822" cy="461665"/>
          </a:xfrm>
          <a:prstGeom prst="rect">
            <a:avLst/>
          </a:prstGeom>
          <a:no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2. </a:t>
            </a:r>
            <a:r>
              <a:rPr lang="vi-VN" sz="24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97F2D86-6B41-4C44-A3F7-8AD8E9773042}"/>
              </a:ext>
            </a:extLst>
          </p:cNvPr>
          <p:cNvSpPr txBox="1"/>
          <p:nvPr/>
        </p:nvSpPr>
        <p:spPr>
          <a:xfrm>
            <a:off x="378350" y="1480123"/>
            <a:ext cx="8765650" cy="1938992"/>
          </a:xfrm>
          <a:prstGeom prst="rect">
            <a:avLst/>
          </a:prstGeom>
          <a:noFill/>
        </p:spPr>
        <p:txBody>
          <a:bodyPr wrap="square" rtlCol="0">
            <a:spAutoFit/>
          </a:bodyPr>
          <a:lstStyle/>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Mô hình nguyên tử của </a:t>
            </a:r>
            <a:r>
              <a:rPr lang="en-US" sz="2400" dirty="0">
                <a:solidFill>
                  <a:srgbClr val="263E68"/>
                </a:solidFill>
                <a:latin typeface="Times New Roman" panose="02020603050405020304" pitchFamily="18" charset="0"/>
                <a:cs typeface="Times New Roman" panose="02020603050405020304" pitchFamily="18" charset="0"/>
              </a:rPr>
              <a:t>Bo: </a:t>
            </a:r>
            <a:r>
              <a:rPr lang="vi-VN" sz="24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4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 xmlns:a16="http://schemas.microsoft.com/office/drawing/2014/main" id="{2F7A0C90-2C15-47E1-A95E-9BA47926D4B6}"/>
              </a:ext>
            </a:extLst>
          </p:cNvPr>
          <p:cNvCxnSpPr>
            <a:stCxn id="7" idx="1"/>
          </p:cNvCxnSpPr>
          <p:nvPr/>
        </p:nvCxnSpPr>
        <p:spPr>
          <a:xfrm rot="10800000" flipV="1">
            <a:off x="214489" y="966912"/>
            <a:ext cx="1588" cy="35034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812;p33">
              <a:extLst>
                <a:ext uri="{FF2B5EF4-FFF2-40B4-BE49-F238E27FC236}">
                  <a16:creationId xmlns=""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813;p33">
              <a:extLst>
                <a:ext uri="{FF2B5EF4-FFF2-40B4-BE49-F238E27FC236}">
                  <a16:creationId xmlns=""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814;p33">
              <a:extLst>
                <a:ext uri="{FF2B5EF4-FFF2-40B4-BE49-F238E27FC236}">
                  <a16:creationId xmlns=""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 name="Google Shape;815;p33">
              <a:extLst>
                <a:ext uri="{FF2B5EF4-FFF2-40B4-BE49-F238E27FC236}">
                  <a16:creationId xmlns=""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817;p33">
                <a:extLst>
                  <a:ext uri="{FF2B5EF4-FFF2-40B4-BE49-F238E27FC236}">
                    <a16:creationId xmlns=""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818;p33">
                <a:extLst>
                  <a:ext uri="{FF2B5EF4-FFF2-40B4-BE49-F238E27FC236}">
                    <a16:creationId xmlns=""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819;p33">
                <a:extLst>
                  <a:ext uri="{FF2B5EF4-FFF2-40B4-BE49-F238E27FC236}">
                    <a16:creationId xmlns=""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820;p33">
                <a:extLst>
                  <a:ext uri="{FF2B5EF4-FFF2-40B4-BE49-F238E27FC236}">
                    <a16:creationId xmlns=""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821;p33">
                <a:extLst>
                  <a:ext uri="{FF2B5EF4-FFF2-40B4-BE49-F238E27FC236}">
                    <a16:creationId xmlns=""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822;p33">
                <a:extLst>
                  <a:ext uri="{FF2B5EF4-FFF2-40B4-BE49-F238E27FC236}">
                    <a16:creationId xmlns=""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823;p33">
                <a:extLst>
                  <a:ext uri="{FF2B5EF4-FFF2-40B4-BE49-F238E27FC236}">
                    <a16:creationId xmlns=""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824;p33">
                <a:extLst>
                  <a:ext uri="{FF2B5EF4-FFF2-40B4-BE49-F238E27FC236}">
                    <a16:creationId xmlns=""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825;p33">
                <a:extLst>
                  <a:ext uri="{FF2B5EF4-FFF2-40B4-BE49-F238E27FC236}">
                    <a16:creationId xmlns=""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826;p33">
                <a:extLst>
                  <a:ext uri="{FF2B5EF4-FFF2-40B4-BE49-F238E27FC236}">
                    <a16:creationId xmlns=""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827;p33">
                <a:extLst>
                  <a:ext uri="{FF2B5EF4-FFF2-40B4-BE49-F238E27FC236}">
                    <a16:creationId xmlns=""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828;p33">
                <a:extLst>
                  <a:ext uri="{FF2B5EF4-FFF2-40B4-BE49-F238E27FC236}">
                    <a16:creationId xmlns=""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829;p33">
              <a:extLst>
                <a:ext uri="{FF2B5EF4-FFF2-40B4-BE49-F238E27FC236}">
                  <a16:creationId xmlns=""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 name="Google Shape;830;p33">
              <a:extLst>
                <a:ext uri="{FF2B5EF4-FFF2-40B4-BE49-F238E27FC236}">
                  <a16:creationId xmlns=""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832;p33">
                <a:extLst>
                  <a:ext uri="{FF2B5EF4-FFF2-40B4-BE49-F238E27FC236}">
                    <a16:creationId xmlns=""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833;p33">
                <a:extLst>
                  <a:ext uri="{FF2B5EF4-FFF2-40B4-BE49-F238E27FC236}">
                    <a16:creationId xmlns=""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834;p33">
                <a:extLst>
                  <a:ext uri="{FF2B5EF4-FFF2-40B4-BE49-F238E27FC236}">
                    <a16:creationId xmlns=""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835;p33">
                <a:extLst>
                  <a:ext uri="{FF2B5EF4-FFF2-40B4-BE49-F238E27FC236}">
                    <a16:creationId xmlns=""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836;p33">
                <a:extLst>
                  <a:ext uri="{FF2B5EF4-FFF2-40B4-BE49-F238E27FC236}">
                    <a16:creationId xmlns=""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837;p33">
                <a:extLst>
                  <a:ext uri="{FF2B5EF4-FFF2-40B4-BE49-F238E27FC236}">
                    <a16:creationId xmlns=""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838;p33">
                <a:extLst>
                  <a:ext uri="{FF2B5EF4-FFF2-40B4-BE49-F238E27FC236}">
                    <a16:creationId xmlns=""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839;p33">
                <a:extLst>
                  <a:ext uri="{FF2B5EF4-FFF2-40B4-BE49-F238E27FC236}">
                    <a16:creationId xmlns=""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840;p33">
                <a:extLst>
                  <a:ext uri="{FF2B5EF4-FFF2-40B4-BE49-F238E27FC236}">
                    <a16:creationId xmlns=""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841;p33">
                <a:extLst>
                  <a:ext uri="{FF2B5EF4-FFF2-40B4-BE49-F238E27FC236}">
                    <a16:creationId xmlns=""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842;p33">
                <a:extLst>
                  <a:ext uri="{FF2B5EF4-FFF2-40B4-BE49-F238E27FC236}">
                    <a16:creationId xmlns=""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843;p33">
                <a:extLst>
                  <a:ext uri="{FF2B5EF4-FFF2-40B4-BE49-F238E27FC236}">
                    <a16:creationId xmlns=""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844;p33">
              <a:extLst>
                <a:ext uri="{FF2B5EF4-FFF2-40B4-BE49-F238E27FC236}">
                  <a16:creationId xmlns=""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 name="Google Shape;845;p33">
              <a:extLst>
                <a:ext uri="{FF2B5EF4-FFF2-40B4-BE49-F238E27FC236}">
                  <a16:creationId xmlns=""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847;p33">
                <a:extLst>
                  <a:ext uri="{FF2B5EF4-FFF2-40B4-BE49-F238E27FC236}">
                    <a16:creationId xmlns=""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848;p33">
                <a:extLst>
                  <a:ext uri="{FF2B5EF4-FFF2-40B4-BE49-F238E27FC236}">
                    <a16:creationId xmlns=""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849;p33">
                <a:extLst>
                  <a:ext uri="{FF2B5EF4-FFF2-40B4-BE49-F238E27FC236}">
                    <a16:creationId xmlns=""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850;p33">
                <a:extLst>
                  <a:ext uri="{FF2B5EF4-FFF2-40B4-BE49-F238E27FC236}">
                    <a16:creationId xmlns=""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851;p33">
                <a:extLst>
                  <a:ext uri="{FF2B5EF4-FFF2-40B4-BE49-F238E27FC236}">
                    <a16:creationId xmlns=""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852;p33">
                <a:extLst>
                  <a:ext uri="{FF2B5EF4-FFF2-40B4-BE49-F238E27FC236}">
                    <a16:creationId xmlns=""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853;p33">
                <a:extLst>
                  <a:ext uri="{FF2B5EF4-FFF2-40B4-BE49-F238E27FC236}">
                    <a16:creationId xmlns=""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854;p33">
                <a:extLst>
                  <a:ext uri="{FF2B5EF4-FFF2-40B4-BE49-F238E27FC236}">
                    <a16:creationId xmlns=""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855;p33">
                <a:extLst>
                  <a:ext uri="{FF2B5EF4-FFF2-40B4-BE49-F238E27FC236}">
                    <a16:creationId xmlns=""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856;p33">
                <a:extLst>
                  <a:ext uri="{FF2B5EF4-FFF2-40B4-BE49-F238E27FC236}">
                    <a16:creationId xmlns=""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857;p33">
                <a:extLst>
                  <a:ext uri="{FF2B5EF4-FFF2-40B4-BE49-F238E27FC236}">
                    <a16:creationId xmlns=""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858;p33">
                <a:extLst>
                  <a:ext uri="{FF2B5EF4-FFF2-40B4-BE49-F238E27FC236}">
                    <a16:creationId xmlns=""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859;p33">
              <a:extLst>
                <a:ext uri="{FF2B5EF4-FFF2-40B4-BE49-F238E27FC236}">
                  <a16:creationId xmlns=""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860;p33">
              <a:extLst>
                <a:ext uri="{FF2B5EF4-FFF2-40B4-BE49-F238E27FC236}">
                  <a16:creationId xmlns=""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862;p33">
                <a:extLst>
                  <a:ext uri="{FF2B5EF4-FFF2-40B4-BE49-F238E27FC236}">
                    <a16:creationId xmlns=""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863;p33">
                <a:extLst>
                  <a:ext uri="{FF2B5EF4-FFF2-40B4-BE49-F238E27FC236}">
                    <a16:creationId xmlns=""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864;p33">
                <a:extLst>
                  <a:ext uri="{FF2B5EF4-FFF2-40B4-BE49-F238E27FC236}">
                    <a16:creationId xmlns=""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865;p33">
                <a:extLst>
                  <a:ext uri="{FF2B5EF4-FFF2-40B4-BE49-F238E27FC236}">
                    <a16:creationId xmlns=""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866;p33">
                <a:extLst>
                  <a:ext uri="{FF2B5EF4-FFF2-40B4-BE49-F238E27FC236}">
                    <a16:creationId xmlns=""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867;p33">
                <a:extLst>
                  <a:ext uri="{FF2B5EF4-FFF2-40B4-BE49-F238E27FC236}">
                    <a16:creationId xmlns=""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868;p33">
                <a:extLst>
                  <a:ext uri="{FF2B5EF4-FFF2-40B4-BE49-F238E27FC236}">
                    <a16:creationId xmlns=""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869;p33">
                <a:extLst>
                  <a:ext uri="{FF2B5EF4-FFF2-40B4-BE49-F238E27FC236}">
                    <a16:creationId xmlns=""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870;p33">
                <a:extLst>
                  <a:ext uri="{FF2B5EF4-FFF2-40B4-BE49-F238E27FC236}">
                    <a16:creationId xmlns=""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871;p33">
                <a:extLst>
                  <a:ext uri="{FF2B5EF4-FFF2-40B4-BE49-F238E27FC236}">
                    <a16:creationId xmlns=""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872;p33">
                <a:extLst>
                  <a:ext uri="{FF2B5EF4-FFF2-40B4-BE49-F238E27FC236}">
                    <a16:creationId xmlns=""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873;p33">
                <a:extLst>
                  <a:ext uri="{FF2B5EF4-FFF2-40B4-BE49-F238E27FC236}">
                    <a16:creationId xmlns=""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954;p33">
            <a:extLst>
              <a:ext uri="{FF2B5EF4-FFF2-40B4-BE49-F238E27FC236}">
                <a16:creationId xmlns=""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956;p33">
              <a:extLst>
                <a:ext uri="{FF2B5EF4-FFF2-40B4-BE49-F238E27FC236}">
                  <a16:creationId xmlns=""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958;p33">
                <a:extLst>
                  <a:ext uri="{FF2B5EF4-FFF2-40B4-BE49-F238E27FC236}">
                    <a16:creationId xmlns=""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959;p33">
                <a:extLst>
                  <a:ext uri="{FF2B5EF4-FFF2-40B4-BE49-F238E27FC236}">
                    <a16:creationId xmlns=""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960;p33">
                <a:extLst>
                  <a:ext uri="{FF2B5EF4-FFF2-40B4-BE49-F238E27FC236}">
                    <a16:creationId xmlns=""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961;p33">
                <a:extLst>
                  <a:ext uri="{FF2B5EF4-FFF2-40B4-BE49-F238E27FC236}">
                    <a16:creationId xmlns=""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962;p33">
                <a:extLst>
                  <a:ext uri="{FF2B5EF4-FFF2-40B4-BE49-F238E27FC236}">
                    <a16:creationId xmlns=""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963;p33">
                <a:extLst>
                  <a:ext uri="{FF2B5EF4-FFF2-40B4-BE49-F238E27FC236}">
                    <a16:creationId xmlns=""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964;p33">
                <a:extLst>
                  <a:ext uri="{FF2B5EF4-FFF2-40B4-BE49-F238E27FC236}">
                    <a16:creationId xmlns=""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965;p33">
                <a:extLst>
                  <a:ext uri="{FF2B5EF4-FFF2-40B4-BE49-F238E27FC236}">
                    <a16:creationId xmlns=""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966;p33">
                <a:extLst>
                  <a:ext uri="{FF2B5EF4-FFF2-40B4-BE49-F238E27FC236}">
                    <a16:creationId xmlns=""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67;p33">
                <a:extLst>
                  <a:ext uri="{FF2B5EF4-FFF2-40B4-BE49-F238E27FC236}">
                    <a16:creationId xmlns=""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68;p33">
                <a:extLst>
                  <a:ext uri="{FF2B5EF4-FFF2-40B4-BE49-F238E27FC236}">
                    <a16:creationId xmlns=""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69;p33">
                <a:extLst>
                  <a:ext uri="{FF2B5EF4-FFF2-40B4-BE49-F238E27FC236}">
                    <a16:creationId xmlns=""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3" name="Google Shape;970;p33">
            <a:extLst>
              <a:ext uri="{FF2B5EF4-FFF2-40B4-BE49-F238E27FC236}">
                <a16:creationId xmlns=""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 name="Google Shape;972;p33">
              <a:extLst>
                <a:ext uri="{FF2B5EF4-FFF2-40B4-BE49-F238E27FC236}">
                  <a16:creationId xmlns=""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4;p33">
                <a:extLst>
                  <a:ext uri="{FF2B5EF4-FFF2-40B4-BE49-F238E27FC236}">
                    <a16:creationId xmlns=""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75;p33">
                <a:extLst>
                  <a:ext uri="{FF2B5EF4-FFF2-40B4-BE49-F238E27FC236}">
                    <a16:creationId xmlns=""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76;p33">
                <a:extLst>
                  <a:ext uri="{FF2B5EF4-FFF2-40B4-BE49-F238E27FC236}">
                    <a16:creationId xmlns=""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977;p33">
                <a:extLst>
                  <a:ext uri="{FF2B5EF4-FFF2-40B4-BE49-F238E27FC236}">
                    <a16:creationId xmlns=""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978;p33">
                <a:extLst>
                  <a:ext uri="{FF2B5EF4-FFF2-40B4-BE49-F238E27FC236}">
                    <a16:creationId xmlns=""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979;p33">
                <a:extLst>
                  <a:ext uri="{FF2B5EF4-FFF2-40B4-BE49-F238E27FC236}">
                    <a16:creationId xmlns=""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980;p33">
                <a:extLst>
                  <a:ext uri="{FF2B5EF4-FFF2-40B4-BE49-F238E27FC236}">
                    <a16:creationId xmlns=""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981;p33">
                <a:extLst>
                  <a:ext uri="{FF2B5EF4-FFF2-40B4-BE49-F238E27FC236}">
                    <a16:creationId xmlns=""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982;p33">
                <a:extLst>
                  <a:ext uri="{FF2B5EF4-FFF2-40B4-BE49-F238E27FC236}">
                    <a16:creationId xmlns=""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983;p33">
                <a:extLst>
                  <a:ext uri="{FF2B5EF4-FFF2-40B4-BE49-F238E27FC236}">
                    <a16:creationId xmlns=""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984;p33">
                <a:extLst>
                  <a:ext uri="{FF2B5EF4-FFF2-40B4-BE49-F238E27FC236}">
                    <a16:creationId xmlns=""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985;p33">
                <a:extLst>
                  <a:ext uri="{FF2B5EF4-FFF2-40B4-BE49-F238E27FC236}">
                    <a16:creationId xmlns=""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9" name="Google Shape;1018;p33">
            <a:extLst>
              <a:ext uri="{FF2B5EF4-FFF2-40B4-BE49-F238E27FC236}">
                <a16:creationId xmlns=""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020;p33">
              <a:extLst>
                <a:ext uri="{FF2B5EF4-FFF2-40B4-BE49-F238E27FC236}">
                  <a16:creationId xmlns=""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022;p33">
                <a:extLst>
                  <a:ext uri="{FF2B5EF4-FFF2-40B4-BE49-F238E27FC236}">
                    <a16:creationId xmlns=""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023;p33">
                <a:extLst>
                  <a:ext uri="{FF2B5EF4-FFF2-40B4-BE49-F238E27FC236}">
                    <a16:creationId xmlns=""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024;p33">
                <a:extLst>
                  <a:ext uri="{FF2B5EF4-FFF2-40B4-BE49-F238E27FC236}">
                    <a16:creationId xmlns=""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025;p33">
                <a:extLst>
                  <a:ext uri="{FF2B5EF4-FFF2-40B4-BE49-F238E27FC236}">
                    <a16:creationId xmlns=""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026;p33">
                <a:extLst>
                  <a:ext uri="{FF2B5EF4-FFF2-40B4-BE49-F238E27FC236}">
                    <a16:creationId xmlns=""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027;p33">
                <a:extLst>
                  <a:ext uri="{FF2B5EF4-FFF2-40B4-BE49-F238E27FC236}">
                    <a16:creationId xmlns=""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028;p33">
                <a:extLst>
                  <a:ext uri="{FF2B5EF4-FFF2-40B4-BE49-F238E27FC236}">
                    <a16:creationId xmlns=""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029;p33">
                <a:extLst>
                  <a:ext uri="{FF2B5EF4-FFF2-40B4-BE49-F238E27FC236}">
                    <a16:creationId xmlns=""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030;p33">
                <a:extLst>
                  <a:ext uri="{FF2B5EF4-FFF2-40B4-BE49-F238E27FC236}">
                    <a16:creationId xmlns=""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031;p33">
                <a:extLst>
                  <a:ext uri="{FF2B5EF4-FFF2-40B4-BE49-F238E27FC236}">
                    <a16:creationId xmlns=""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032;p33">
                <a:extLst>
                  <a:ext uri="{FF2B5EF4-FFF2-40B4-BE49-F238E27FC236}">
                    <a16:creationId xmlns=""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033;p33">
                <a:extLst>
                  <a:ext uri="{FF2B5EF4-FFF2-40B4-BE49-F238E27FC236}">
                    <a16:creationId xmlns=""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018;p33">
            <a:extLst>
              <a:ext uri="{FF2B5EF4-FFF2-40B4-BE49-F238E27FC236}">
                <a16:creationId xmlns=""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 name="Google Shape;1020;p33">
              <a:extLst>
                <a:ext uri="{FF2B5EF4-FFF2-40B4-BE49-F238E27FC236}">
                  <a16:creationId xmlns=""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022;p33">
                <a:extLst>
                  <a:ext uri="{FF2B5EF4-FFF2-40B4-BE49-F238E27FC236}">
                    <a16:creationId xmlns=""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023;p33">
                <a:extLst>
                  <a:ext uri="{FF2B5EF4-FFF2-40B4-BE49-F238E27FC236}">
                    <a16:creationId xmlns=""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024;p33">
                <a:extLst>
                  <a:ext uri="{FF2B5EF4-FFF2-40B4-BE49-F238E27FC236}">
                    <a16:creationId xmlns=""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025;p33">
                <a:extLst>
                  <a:ext uri="{FF2B5EF4-FFF2-40B4-BE49-F238E27FC236}">
                    <a16:creationId xmlns=""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026;p33">
                <a:extLst>
                  <a:ext uri="{FF2B5EF4-FFF2-40B4-BE49-F238E27FC236}">
                    <a16:creationId xmlns=""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027;p33">
                <a:extLst>
                  <a:ext uri="{FF2B5EF4-FFF2-40B4-BE49-F238E27FC236}">
                    <a16:creationId xmlns=""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028;p33">
                <a:extLst>
                  <a:ext uri="{FF2B5EF4-FFF2-40B4-BE49-F238E27FC236}">
                    <a16:creationId xmlns=""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029;p33">
                <a:extLst>
                  <a:ext uri="{FF2B5EF4-FFF2-40B4-BE49-F238E27FC236}">
                    <a16:creationId xmlns=""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030;p33">
                <a:extLst>
                  <a:ext uri="{FF2B5EF4-FFF2-40B4-BE49-F238E27FC236}">
                    <a16:creationId xmlns=""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031;p33">
                <a:extLst>
                  <a:ext uri="{FF2B5EF4-FFF2-40B4-BE49-F238E27FC236}">
                    <a16:creationId xmlns=""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032;p33">
                <a:extLst>
                  <a:ext uri="{FF2B5EF4-FFF2-40B4-BE49-F238E27FC236}">
                    <a16:creationId xmlns=""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033;p33">
                <a:extLst>
                  <a:ext uri="{FF2B5EF4-FFF2-40B4-BE49-F238E27FC236}">
                    <a16:creationId xmlns=""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41" name="Picture 15" descr="viet3"/>
          <p:cNvPicPr>
            <a:picLocks noChangeAspect="1" noChangeArrowheads="1" noCrop="1"/>
          </p:cNvPicPr>
          <p:nvPr/>
        </p:nvPicPr>
        <p:blipFill>
          <a:blip r:embed="rId2"/>
          <a:srcRect/>
          <a:stretch>
            <a:fillRect/>
          </a:stretch>
        </p:blipFill>
        <p:spPr bwMode="auto">
          <a:xfrm>
            <a:off x="613317" y="1159770"/>
            <a:ext cx="579863" cy="421719"/>
          </a:xfrm>
          <a:prstGeom prst="rect">
            <a:avLst/>
          </a:prstGeom>
          <a:noFill/>
          <a:ln w="9525">
            <a:noFill/>
            <a:miter lim="800000"/>
            <a:headEnd/>
            <a:tailEnd/>
          </a:ln>
        </p:spPr>
      </p:pic>
    </p:spTree>
    <p:extLst>
      <p:ext uri="{BB962C8B-B14F-4D97-AF65-F5344CB8AC3E}">
        <p14:creationId xmlns=""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additive="base">
                                        <p:cTn id="12" dur="500" fill="hold"/>
                                        <p:tgtEl>
                                          <p:spTgt spid="141"/>
                                        </p:tgtEl>
                                        <p:attrNameLst>
                                          <p:attrName>ppt_x</p:attrName>
                                        </p:attrNameLst>
                                      </p:cBhvr>
                                      <p:tavLst>
                                        <p:tav tm="0">
                                          <p:val>
                                            <p:strVal val="#ppt_x"/>
                                          </p:val>
                                        </p:tav>
                                        <p:tav tm="100000">
                                          <p:val>
                                            <p:strVal val="#ppt_x"/>
                                          </p:val>
                                        </p:tav>
                                      </p:tavLst>
                                    </p:anim>
                                    <p:anim calcmode="lin" valueType="num">
                                      <p:cBhvr additive="base">
                                        <p:cTn id="13"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box(in)">
                                      <p:cBhvr>
                                        <p:cTn id="1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 xmlns:p14="http://schemas.microsoft.com/office/powerpoint/2010/main" val="181688238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4">
            <a:extLst>
              <a:ext uri="{FF2B5EF4-FFF2-40B4-BE49-F238E27FC236}">
                <a16:creationId xmlns=""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54">
            <a:extLst>
              <a:ext uri="{FF2B5EF4-FFF2-40B4-BE49-F238E27FC236}">
                <a16:creationId xmlns=""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2"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TextBox 49">
            <a:extLst>
              <a:ext uri="{FF2B5EF4-FFF2-40B4-BE49-F238E27FC236}">
                <a16:creationId xmlns="" xmlns:a16="http://schemas.microsoft.com/office/drawing/2014/main" id="{4B778E42-5DEC-4DFC-ADF1-F7970AC89220}"/>
              </a:ext>
            </a:extLst>
          </p:cNvPr>
          <p:cNvSpPr txBox="1"/>
          <p:nvPr/>
        </p:nvSpPr>
        <p:spPr>
          <a:xfrm>
            <a:off x="326061" y="245681"/>
            <a:ext cx="514918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a:solidFill>
                  <a:srgbClr val="263E68"/>
                </a:solidFill>
                <a:latin typeface="Times New Roman" panose="02020603050405020304" pitchFamily="18" charset="0"/>
                <a:cs typeface="Times New Roman" panose="02020603050405020304" pitchFamily="18" charset="0"/>
              </a:rPr>
              <a:t>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a:solidFill>
                  <a:srgbClr val="263E68"/>
                </a:solidFill>
                <a:latin typeface="Times New Roman" panose="02020603050405020304" pitchFamily="18" charset="0"/>
                <a:cs typeface="Times New Roman" panose="02020603050405020304" pitchFamily="18" charset="0"/>
              </a:rPr>
              <a:t>electron</a:t>
            </a:r>
          </a:p>
        </p:txBody>
      </p:sp>
      <p:grpSp>
        <p:nvGrpSpPr>
          <p:cNvPr id="78" name="Group 77"/>
          <p:cNvGrpSpPr/>
          <p:nvPr/>
        </p:nvGrpSpPr>
        <p:grpSpPr>
          <a:xfrm>
            <a:off x="5897253" y="146929"/>
            <a:ext cx="2599976" cy="2953110"/>
            <a:chOff x="3165205" y="615279"/>
            <a:chExt cx="2447672" cy="2804243"/>
          </a:xfrm>
        </p:grpSpPr>
        <p:sp>
          <p:nvSpPr>
            <p:cNvPr id="79" name="Google Shape;874;p52">
              <a:extLst>
                <a:ext uri="{FF2B5EF4-FFF2-40B4-BE49-F238E27FC236}">
                  <a16:creationId xmlns="" xmlns:a16="http://schemas.microsoft.com/office/drawing/2014/main" id="{59E1F984-580C-4824-9F00-98F60377777B}"/>
                </a:ext>
              </a:extLst>
            </p:cNvPr>
            <p:cNvSpPr/>
            <p:nvPr/>
          </p:nvSpPr>
          <p:spPr>
            <a:xfrm>
              <a:off x="3165205"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roup 60">
              <a:extLst>
                <a:ext uri="{FF2B5EF4-FFF2-40B4-BE49-F238E27FC236}">
                  <a16:creationId xmlns=""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82" name="Oval 81">
                <a:extLst>
                  <a:ext uri="{FF2B5EF4-FFF2-40B4-BE49-F238E27FC236}">
                    <a16:creationId xmlns=""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87" name="Oval 86">
                <a:extLst>
                  <a:ext uri="{FF2B5EF4-FFF2-40B4-BE49-F238E27FC236}">
                    <a16:creationId xmlns=""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grpSp>
      <p:sp>
        <p:nvSpPr>
          <p:cNvPr id="95" name="Google Shape;875;p52">
            <a:extLst>
              <a:ext uri="{FF2B5EF4-FFF2-40B4-BE49-F238E27FC236}">
                <a16:creationId xmlns="" xmlns:a16="http://schemas.microsoft.com/office/drawing/2014/main" id="{0A7C16B9-EC04-4EF4-942A-F33FC852AABF}"/>
              </a:ext>
            </a:extLst>
          </p:cNvPr>
          <p:cNvSpPr/>
          <p:nvPr/>
        </p:nvSpPr>
        <p:spPr>
          <a:xfrm>
            <a:off x="5938370" y="22302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roup 95">
            <a:extLst>
              <a:ext uri="{FF2B5EF4-FFF2-40B4-BE49-F238E27FC236}">
                <a16:creationId xmlns="" xmlns:a16="http://schemas.microsoft.com/office/drawing/2014/main" id="{398F4D6E-074C-4029-9806-A4D00CB8CEAC}"/>
              </a:ext>
            </a:extLst>
          </p:cNvPr>
          <p:cNvGrpSpPr/>
          <p:nvPr/>
        </p:nvGrpSpPr>
        <p:grpSpPr>
          <a:xfrm>
            <a:off x="6273052" y="412440"/>
            <a:ext cx="1666807" cy="1788309"/>
            <a:chOff x="6468201" y="1610612"/>
            <a:chExt cx="1666807" cy="1788309"/>
          </a:xfrm>
        </p:grpSpPr>
        <p:sp>
          <p:nvSpPr>
            <p:cNvPr id="97" name="Oval 96">
              <a:extLst>
                <a:ext uri="{FF2B5EF4-FFF2-40B4-BE49-F238E27FC236}">
                  <a16:creationId xmlns=""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102" name="Oval 101">
              <a:extLst>
                <a:ext uri="{FF2B5EF4-FFF2-40B4-BE49-F238E27FC236}">
                  <a16:creationId xmlns=""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a:extLst>
              <a:ext uri="{FF2B5EF4-FFF2-40B4-BE49-F238E27FC236}">
                <a16:creationId xmlns="" xmlns:a16="http://schemas.microsoft.com/office/drawing/2014/main" id="{64DEC67E-3924-416D-AB36-E505D43DFDF7}"/>
              </a:ext>
            </a:extLst>
          </p:cNvPr>
          <p:cNvSpPr txBox="1"/>
          <p:nvPr/>
        </p:nvSpPr>
        <p:spPr>
          <a:xfrm>
            <a:off x="6019799" y="217949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pic>
        <p:nvPicPr>
          <p:cNvPr id="110" name="Picture 109">
            <a:extLst>
              <a:ext uri="{FF2B5EF4-FFF2-40B4-BE49-F238E27FC236}">
                <a16:creationId xmlns="" xmlns:a16="http://schemas.microsoft.com/office/drawing/2014/main" id="{195C82A7-E615-4D5B-A6B1-D95843F3CAC4}"/>
              </a:ext>
            </a:extLst>
          </p:cNvPr>
          <p:cNvPicPr>
            <a:picLocks noChangeAspect="1"/>
          </p:cNvPicPr>
          <p:nvPr/>
        </p:nvPicPr>
        <p:blipFill rotWithShape="1">
          <a:blip r:embed="rId3"/>
          <a:srcRect l="54825" r="1119"/>
          <a:stretch/>
        </p:blipFill>
        <p:spPr>
          <a:xfrm>
            <a:off x="5845722" y="312516"/>
            <a:ext cx="2599266" cy="2544252"/>
          </a:xfrm>
          <a:prstGeom prst="rect">
            <a:avLst/>
          </a:prstGeom>
        </p:spPr>
      </p:pic>
      <p:sp>
        <p:nvSpPr>
          <p:cNvPr id="111" name="TextBox 110">
            <a:extLst>
              <a:ext uri="{FF2B5EF4-FFF2-40B4-BE49-F238E27FC236}">
                <a16:creationId xmlns="" xmlns:a16="http://schemas.microsoft.com/office/drawing/2014/main" id="{75F5A1EF-E4F9-41D8-A023-ED468817C1A9}"/>
              </a:ext>
            </a:extLst>
          </p:cNvPr>
          <p:cNvSpPr txBox="1"/>
          <p:nvPr/>
        </p:nvSpPr>
        <p:spPr>
          <a:xfrm>
            <a:off x="5672737" y="2738220"/>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blinds(horizontal)">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78"/>
                                        </p:tgtEl>
                                      </p:cBhvr>
                                    </p:animEffect>
                                    <p:set>
                                      <p:cBhvr>
                                        <p:cTn id="19" dur="1" fill="hold">
                                          <p:stCondLst>
                                            <p:cond delay="499"/>
                                          </p:stCondLst>
                                        </p:cTn>
                                        <p:tgtEl>
                                          <p:spTgt spid="7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blinds(horizontal)">
                                      <p:cBhvr>
                                        <p:cTn id="24" dur="500"/>
                                        <p:tgtEl>
                                          <p:spTgt spid="95"/>
                                        </p:tgtEl>
                                      </p:cBhvr>
                                    </p:animEffect>
                                  </p:childTnLst>
                                </p:cTn>
                              </p:par>
                              <p:par>
                                <p:cTn id="25" presetID="3" presetClass="entr" presetSubtype="1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blinds(horizontal)">
                                      <p:cBhvr>
                                        <p:cTn id="27" dur="500"/>
                                        <p:tgtEl>
                                          <p:spTgt spid="9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blinds(horizontal)">
                                      <p:cBhvr>
                                        <p:cTn id="30" dur="500"/>
                                        <p:tgtEl>
                                          <p:spTgt spid="10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5"/>
                                        </p:tgtEl>
                                      </p:cBhvr>
                                    </p:animEffect>
                                    <p:set>
                                      <p:cBhvr>
                                        <p:cTn id="35" dur="1" fill="hold">
                                          <p:stCondLst>
                                            <p:cond delay="499"/>
                                          </p:stCondLst>
                                        </p:cTn>
                                        <p:tgtEl>
                                          <p:spTgt spid="95"/>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96"/>
                                        </p:tgtEl>
                                      </p:cBhvr>
                                    </p:animEffect>
                                    <p:set>
                                      <p:cBhvr>
                                        <p:cTn id="38" dur="1" fill="hold">
                                          <p:stCondLst>
                                            <p:cond delay="499"/>
                                          </p:stCondLst>
                                        </p:cTn>
                                        <p:tgtEl>
                                          <p:spTgt spid="96"/>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109"/>
                                        </p:tgtEl>
                                      </p:cBhvr>
                                    </p:animEffect>
                                    <p:set>
                                      <p:cBhvr>
                                        <p:cTn id="41" dur="1" fill="hold">
                                          <p:stCondLst>
                                            <p:cond delay="499"/>
                                          </p:stCondLst>
                                        </p:cTn>
                                        <p:tgtEl>
                                          <p:spTgt spid="10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10"/>
                                        </p:tgtEl>
                                        <p:attrNameLst>
                                          <p:attrName>style.visibility</p:attrName>
                                        </p:attrNameLst>
                                      </p:cBhvr>
                                      <p:to>
                                        <p:strVal val="visible"/>
                                      </p:to>
                                    </p:set>
                                    <p:animEffect transition="in" filter="blinds(horizontal)">
                                      <p:cBhvr>
                                        <p:cTn id="46" dur="500"/>
                                        <p:tgtEl>
                                          <p:spTgt spid="11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blinds(horizontal)">
                                      <p:cBhvr>
                                        <p:cTn id="49" dur="500"/>
                                        <p:tgtEl>
                                          <p:spTgt spid="11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nodeType="clickEffect">
                                  <p:stCondLst>
                                    <p:cond delay="0"/>
                                  </p:stCondLst>
                                  <p:childTnLst>
                                    <p:animEffect transition="out" filter="blinds(horizontal)">
                                      <p:cBhvr>
                                        <p:cTn id="53" dur="500"/>
                                        <p:tgtEl>
                                          <p:spTgt spid="110"/>
                                        </p:tgtEl>
                                      </p:cBhvr>
                                    </p:animEffect>
                                    <p:set>
                                      <p:cBhvr>
                                        <p:cTn id="54" dur="1" fill="hold">
                                          <p:stCondLst>
                                            <p:cond delay="499"/>
                                          </p:stCondLst>
                                        </p:cTn>
                                        <p:tgtEl>
                                          <p:spTgt spid="110"/>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111"/>
                                        </p:tgtEl>
                                      </p:cBhvr>
                                    </p:animEffect>
                                    <p:set>
                                      <p:cBhvr>
                                        <p:cTn id="57"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95" grpId="0" animBg="1"/>
      <p:bldP spid="95" grpId="1" animBg="1"/>
      <p:bldP spid="109" grpId="0"/>
      <p:bldP spid="109" grpId="1"/>
      <p:bldP spid="111" grpId="0"/>
      <p:bldP spid="1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 name="Group 7">
            <a:extLst>
              <a:ext uri="{FF2B5EF4-FFF2-40B4-BE49-F238E27FC236}">
                <a16:creationId xmlns=""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 xmlns:a16="http://schemas.microsoft.com/office/drawing/2014/main" id="{F31F7958-0DE7-45DC-A01E-868B3D225307}"/>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 xmlns:a16="http://schemas.microsoft.com/office/drawing/2014/main" id="{0D0F8C88-3577-49B3-BB5E-E864E3B6F670}"/>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 xmlns:a16="http://schemas.microsoft.com/office/drawing/2014/main" id="{F5A9CF12-73D5-454C-A505-A4C8FEF1AE71}"/>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 xmlns:a16="http://schemas.microsoft.com/office/drawing/2014/main" id="{23A99947-257A-441D-8F06-0C8955D2C193}"/>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3B8378D6-A860-4198-8D46-F888E2C7A6A9}"/>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2D03C4A5-CFE5-4048-9AF1-A9E6E3384C7B}"/>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E031C0ED-1B63-4085-96E4-941E6EC4D561}"/>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6B74A67E-7914-4606-A9C3-91F16E205FF1}"/>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550849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7A49097-7C4A-422E-981D-0F6CFEB3AE69}"/>
              </a:ext>
            </a:extLst>
          </p:cNvPr>
          <p:cNvPicPr>
            <a:picLocks noChangeAspect="1"/>
          </p:cNvPicPr>
          <p:nvPr/>
        </p:nvPicPr>
        <p:blipFill>
          <a:blip r:embed="rId2"/>
          <a:stretch>
            <a:fillRect/>
          </a:stretch>
        </p:blipFill>
        <p:spPr>
          <a:xfrm>
            <a:off x="1400175" y="956734"/>
            <a:ext cx="6343650" cy="3771900"/>
          </a:xfrm>
          <a:prstGeom prst="rect">
            <a:avLst/>
          </a:prstGeom>
        </p:spPr>
      </p:pic>
      <p:sp>
        <p:nvSpPr>
          <p:cNvPr id="5" name="TextBox 4">
            <a:extLst>
              <a:ext uri="{FF2B5EF4-FFF2-40B4-BE49-F238E27FC236}">
                <a16:creationId xmlns=""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 xmlns:a16="http://schemas.microsoft.com/office/drawing/2014/main" id="{D04B03DD-75B1-43B5-92F0-CDF75B0D8EFB}"/>
              </a:ext>
            </a:extLst>
          </p:cNvPr>
          <p:cNvSpPr txBox="1"/>
          <p:nvPr/>
        </p:nvSpPr>
        <p:spPr>
          <a:xfrm>
            <a:off x="1277246" y="1200768"/>
            <a:ext cx="48001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là</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các</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hạt</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vô</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cùng</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nhỏ</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cấu</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tạo</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nên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các</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chất</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Nguyên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tử</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gồm</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hạt</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nhân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mang</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điện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tích</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dương</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và</a:t>
            </a:r>
            <a:r>
              <a:rPr lang="en-US" sz="3200" dirty="0" smtClean="0">
                <a:solidFill>
                  <a:srgbClr val="263E68"/>
                </a:solidFill>
                <a:latin typeface="Times New Roman" panose="02020603050405020304" pitchFamily="18" charset="0"/>
                <a:cs typeface="Times New Roman" panose="02020603050405020304" pitchFamily="18" charset="0"/>
              </a:rPr>
              <a:t> electron </a:t>
            </a:r>
            <a:r>
              <a:rPr lang="en-US" sz="3200" dirty="0" err="1" smtClean="0">
                <a:solidFill>
                  <a:srgbClr val="263E68"/>
                </a:solidFill>
                <a:latin typeface="Times New Roman" panose="02020603050405020304" pitchFamily="18" charset="0"/>
                <a:cs typeface="Times New Roman" panose="02020603050405020304" pitchFamily="18" charset="0"/>
              </a:rPr>
              <a:t>mang</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điện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tích</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âm</a:t>
            </a:r>
            <a:r>
              <a:rPr lang="en-US" sz="3200" dirty="0" smtClean="0">
                <a:solidFill>
                  <a:srgbClr val="263E68"/>
                </a:solidFill>
                <a:latin typeface="Times New Roman" panose="02020603050405020304" pitchFamily="18" charset="0"/>
                <a:cs typeface="Times New Roman" panose="02020603050405020304" pitchFamily="18" charset="0"/>
              </a:rPr>
              <a:t>.</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5" name="TextBox 124">
            <a:extLst>
              <a:ext uri="{FF2B5EF4-FFF2-40B4-BE49-F238E27FC236}">
                <a16:creationId xmlns="" xmlns:a16="http://schemas.microsoft.com/office/drawing/2014/main" id="{5F5627AE-C8A4-42EC-A08F-E2B241F3AD79}"/>
              </a:ext>
            </a:extLst>
          </p:cNvPr>
          <p:cNvSpPr txBox="1"/>
          <p:nvPr/>
        </p:nvSpPr>
        <p:spPr>
          <a:xfrm>
            <a:off x="1619542" y="524206"/>
            <a:ext cx="5216155" cy="584775"/>
          </a:xfrm>
          <a:prstGeom prst="rect">
            <a:avLst/>
          </a:prstGeom>
          <a:noFill/>
        </p:spPr>
        <p:txBody>
          <a:bodyPr wrap="square" rtlCol="0">
            <a:spAutoFit/>
          </a:bodyPr>
          <a:lstStyle/>
          <a:p>
            <a:pPr algn="l"/>
            <a:r>
              <a:rPr lang="en-US" sz="3200" b="1" dirty="0" smtClean="0">
                <a:solidFill>
                  <a:srgbClr val="263E68"/>
                </a:solidFill>
                <a:latin typeface="Times New Roman" panose="02020603050405020304" pitchFamily="18" charset="0"/>
                <a:cs typeface="Times New Roman" panose="02020603050405020304" pitchFamily="18" charset="0"/>
              </a:rPr>
              <a:t>3. </a:t>
            </a:r>
            <a:r>
              <a:rPr lang="en-US" sz="3200" b="1" dirty="0" err="1" smtClean="0">
                <a:solidFill>
                  <a:srgbClr val="263E68"/>
                </a:solidFill>
                <a:latin typeface="Times New Roman" panose="02020603050405020304" pitchFamily="18" charset="0"/>
                <a:cs typeface="Times New Roman" panose="02020603050405020304" pitchFamily="18" charset="0"/>
              </a:rPr>
              <a:t>Cấu</a:t>
            </a:r>
            <a:r>
              <a:rPr lang="en-US" sz="3200" b="1" dirty="0" smtClean="0">
                <a:solidFill>
                  <a:srgbClr val="263E68"/>
                </a:solidFill>
                <a:latin typeface="Times New Roman" panose="02020603050405020304" pitchFamily="18" charset="0"/>
                <a:cs typeface="Times New Roman" panose="02020603050405020304" pitchFamily="18" charset="0"/>
              </a:rPr>
              <a:t> </a:t>
            </a:r>
            <a:r>
              <a:rPr lang="en-US" sz="3200" b="1" dirty="0" err="1" smtClean="0">
                <a:solidFill>
                  <a:srgbClr val="263E68"/>
                </a:solidFill>
                <a:latin typeface="Times New Roman" panose="02020603050405020304" pitchFamily="18" charset="0"/>
                <a:cs typeface="Times New Roman" panose="02020603050405020304" pitchFamily="18" charset="0"/>
              </a:rPr>
              <a:t>tạo</a:t>
            </a:r>
            <a:r>
              <a:rPr lang="en-US" sz="3200" b="1" dirty="0" smtClean="0">
                <a:solidFill>
                  <a:srgbClr val="263E68"/>
                </a:solidFill>
                <a:latin typeface="Times New Roman" panose="02020603050405020304" pitchFamily="18" charset="0"/>
                <a:cs typeface="Times New Roman" panose="02020603050405020304" pitchFamily="18" charset="0"/>
              </a:rPr>
              <a:t> </a:t>
            </a:r>
            <a:r>
              <a:rPr lang="en-US" sz="3200" b="1" dirty="0" err="1" smtClean="0">
                <a:solidFill>
                  <a:srgbClr val="263E68"/>
                </a:solidFill>
                <a:latin typeface="Times New Roman" panose="02020603050405020304" pitchFamily="18" charset="0"/>
                <a:cs typeface="Times New Roman" panose="02020603050405020304" pitchFamily="18" charset="0"/>
              </a:rPr>
              <a:t>nguyên</a:t>
            </a:r>
            <a:r>
              <a:rPr lang="en-US" sz="3200" b="1" dirty="0" smtClean="0">
                <a:solidFill>
                  <a:srgbClr val="263E68"/>
                </a:solidFill>
                <a:latin typeface="Times New Roman" panose="02020603050405020304" pitchFamily="18" charset="0"/>
                <a:cs typeface="Times New Roman" panose="02020603050405020304" pitchFamily="18" charset="0"/>
              </a:rPr>
              <a:t> </a:t>
            </a:r>
            <a:r>
              <a:rPr lang="en-US" sz="3200" b="1" dirty="0" err="1" smtClean="0">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126" name="Picture 15" descr="viet3"/>
          <p:cNvPicPr>
            <a:picLocks noChangeAspect="1" noChangeArrowheads="1" noCrop="1"/>
          </p:cNvPicPr>
          <p:nvPr/>
        </p:nvPicPr>
        <p:blipFill>
          <a:blip r:embed="rId3"/>
          <a:srcRect/>
          <a:stretch>
            <a:fillRect/>
          </a:stretch>
        </p:blipFill>
        <p:spPr bwMode="auto">
          <a:xfrm>
            <a:off x="613317" y="1159770"/>
            <a:ext cx="657921" cy="478488"/>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 calcmode="lin" valueType="num">
                                      <p:cBhvr additive="base">
                                        <p:cTn id="15" dur="500" fill="hold"/>
                                        <p:tgtEl>
                                          <p:spTgt spid="126"/>
                                        </p:tgtEl>
                                        <p:attrNameLst>
                                          <p:attrName>ppt_x</p:attrName>
                                        </p:attrNameLst>
                                      </p:cBhvr>
                                      <p:tavLst>
                                        <p:tav tm="0">
                                          <p:val>
                                            <p:strVal val="#ppt_x"/>
                                          </p:val>
                                        </p:tav>
                                        <p:tav tm="100000">
                                          <p:val>
                                            <p:strVal val="#ppt_x"/>
                                          </p:val>
                                        </p:tav>
                                      </p:tavLst>
                                    </p:anim>
                                    <p:anim calcmode="lin" valueType="num">
                                      <p:cBhvr additive="base">
                                        <p:cTn id="16"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box(in)">
                                      <p:cBhvr>
                                        <p:cTn id="21"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 xmlns:p14="http://schemas.microsoft.com/office/powerpoint/2010/main" val="73857489"/>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06A0C1-94E5-4809-A5E1-536CEF23EA4C}"/>
              </a:ext>
            </a:extLst>
          </p:cNvPr>
          <p:cNvSpPr txBox="1"/>
          <p:nvPr/>
        </p:nvSpPr>
        <p:spPr>
          <a:xfrm>
            <a:off x="1320799" y="151304"/>
            <a:ext cx="1174044"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Bài</a:t>
            </a:r>
            <a:r>
              <a:rPr lang="en-US" sz="28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 xmlns:a16="http://schemas.microsoft.com/office/drawing/2014/main" id="{9926490F-7175-420A-8998-9745BE798C45}"/>
              </a:ext>
            </a:extLst>
          </p:cNvPr>
          <p:cNvSpPr txBox="1"/>
          <p:nvPr/>
        </p:nvSpPr>
        <p:spPr>
          <a:xfrm>
            <a:off x="3167944" y="133220"/>
            <a:ext cx="2731911" cy="523220"/>
          </a:xfrm>
          <a:prstGeom prst="rect">
            <a:avLst/>
          </a:prstGeom>
          <a:solidFill>
            <a:srgbClr val="FC9D82"/>
          </a:solid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 xmlns:a16="http://schemas.microsoft.com/office/drawing/2014/main" id="{5F5627AE-C8A4-42EC-A08F-E2B241F3AD79}"/>
              </a:ext>
            </a:extLst>
          </p:cNvPr>
          <p:cNvSpPr txBox="1"/>
          <p:nvPr/>
        </p:nvSpPr>
        <p:spPr>
          <a:xfrm>
            <a:off x="181035" y="624567"/>
            <a:ext cx="749582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3. </a:t>
            </a:r>
            <a:r>
              <a:rPr lang="en-US" sz="2800" b="1" dirty="0" err="1">
                <a:solidFill>
                  <a:srgbClr val="263E68"/>
                </a:solidFill>
                <a:latin typeface="Times New Roman" panose="02020603050405020304" pitchFamily="18" charset="0"/>
                <a:cs typeface="Times New Roman" panose="02020603050405020304" pitchFamily="18" charset="0"/>
              </a:rPr>
              <a:t>Cấu</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tạo</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nguyên</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tử</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97F2D86-6B41-4C44-A3F7-8AD8E9773042}"/>
              </a:ext>
            </a:extLst>
          </p:cNvPr>
          <p:cNvSpPr txBox="1"/>
          <p:nvPr/>
        </p:nvSpPr>
        <p:spPr>
          <a:xfrm>
            <a:off x="533502" y="1011772"/>
            <a:ext cx="4034996" cy="523220"/>
          </a:xfrm>
          <a:prstGeom prst="rect">
            <a:avLst/>
          </a:prstGeom>
          <a:noFill/>
        </p:spPr>
        <p:txBody>
          <a:bodyPr wrap="square" rtlCol="0">
            <a:spAutoFit/>
          </a:bodyPr>
          <a:lstStyle/>
          <a:p>
            <a:r>
              <a:rPr lang="en-US" sz="2800" dirty="0">
                <a:solidFill>
                  <a:srgbClr val="263E68"/>
                </a:solidFill>
                <a:latin typeface="Times New Roman" panose="02020603050405020304" pitchFamily="18" charset="0"/>
                <a:cs typeface="Times New Roman" panose="02020603050405020304" pitchFamily="18" charset="0"/>
              </a:rPr>
              <a:t>a.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 xmlns:a16="http://schemas.microsoft.com/office/drawing/2014/main" id="{2F7A0C90-2C15-47E1-A95E-9BA47926D4B6}"/>
              </a:ext>
            </a:extLst>
          </p:cNvPr>
          <p:cNvCxnSpPr>
            <a:stCxn id="7" idx="1"/>
          </p:cNvCxnSpPr>
          <p:nvPr/>
        </p:nvCxnSpPr>
        <p:spPr>
          <a:xfrm rot="10800000" flipV="1">
            <a:off x="181035" y="886176"/>
            <a:ext cx="1588" cy="347271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5" name="Google Shape;812;p33">
              <a:extLst>
                <a:ext uri="{FF2B5EF4-FFF2-40B4-BE49-F238E27FC236}">
                  <a16:creationId xmlns=""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6" name="Google Shape;813;p33">
              <a:extLst>
                <a:ext uri="{FF2B5EF4-FFF2-40B4-BE49-F238E27FC236}">
                  <a16:creationId xmlns=""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7" name="Google Shape;814;p33">
              <a:extLst>
                <a:ext uri="{FF2B5EF4-FFF2-40B4-BE49-F238E27FC236}">
                  <a16:creationId xmlns=""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8" name="Google Shape;815;p33">
              <a:extLst>
                <a:ext uri="{FF2B5EF4-FFF2-40B4-BE49-F238E27FC236}">
                  <a16:creationId xmlns=""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5" name="Google Shape;817;p33">
                <a:extLst>
                  <a:ext uri="{FF2B5EF4-FFF2-40B4-BE49-F238E27FC236}">
                    <a16:creationId xmlns=""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6" name="Google Shape;818;p33">
                <a:extLst>
                  <a:ext uri="{FF2B5EF4-FFF2-40B4-BE49-F238E27FC236}">
                    <a16:creationId xmlns=""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7" name="Google Shape;819;p33">
                <a:extLst>
                  <a:ext uri="{FF2B5EF4-FFF2-40B4-BE49-F238E27FC236}">
                    <a16:creationId xmlns=""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8" name="Google Shape;820;p33">
                <a:extLst>
                  <a:ext uri="{FF2B5EF4-FFF2-40B4-BE49-F238E27FC236}">
                    <a16:creationId xmlns=""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9" name="Google Shape;821;p33">
                <a:extLst>
                  <a:ext uri="{FF2B5EF4-FFF2-40B4-BE49-F238E27FC236}">
                    <a16:creationId xmlns=""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0" name="Google Shape;822;p33">
                <a:extLst>
                  <a:ext uri="{FF2B5EF4-FFF2-40B4-BE49-F238E27FC236}">
                    <a16:creationId xmlns=""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1" name="Google Shape;823;p33">
                <a:extLst>
                  <a:ext uri="{FF2B5EF4-FFF2-40B4-BE49-F238E27FC236}">
                    <a16:creationId xmlns=""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 name="Google Shape;824;p33">
                <a:extLst>
                  <a:ext uri="{FF2B5EF4-FFF2-40B4-BE49-F238E27FC236}">
                    <a16:creationId xmlns=""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3" name="Google Shape;825;p33">
                <a:extLst>
                  <a:ext uri="{FF2B5EF4-FFF2-40B4-BE49-F238E27FC236}">
                    <a16:creationId xmlns=""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4" name="Google Shape;826;p33">
                <a:extLst>
                  <a:ext uri="{FF2B5EF4-FFF2-40B4-BE49-F238E27FC236}">
                    <a16:creationId xmlns=""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5" name="Google Shape;827;p33">
                <a:extLst>
                  <a:ext uri="{FF2B5EF4-FFF2-40B4-BE49-F238E27FC236}">
                    <a16:creationId xmlns=""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6" name="Google Shape;828;p33">
                <a:extLst>
                  <a:ext uri="{FF2B5EF4-FFF2-40B4-BE49-F238E27FC236}">
                    <a16:creationId xmlns=""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9" name="Google Shape;829;p33">
              <a:extLst>
                <a:ext uri="{FF2B5EF4-FFF2-40B4-BE49-F238E27FC236}">
                  <a16:creationId xmlns=""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20" name="Google Shape;830;p33">
              <a:extLst>
                <a:ext uri="{FF2B5EF4-FFF2-40B4-BE49-F238E27FC236}">
                  <a16:creationId xmlns=""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 name="Google Shape;832;p33">
                <a:extLst>
                  <a:ext uri="{FF2B5EF4-FFF2-40B4-BE49-F238E27FC236}">
                    <a16:creationId xmlns=""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 name="Google Shape;833;p33">
                <a:extLst>
                  <a:ext uri="{FF2B5EF4-FFF2-40B4-BE49-F238E27FC236}">
                    <a16:creationId xmlns=""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4" name="Google Shape;834;p33">
                <a:extLst>
                  <a:ext uri="{FF2B5EF4-FFF2-40B4-BE49-F238E27FC236}">
                    <a16:creationId xmlns=""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5" name="Google Shape;835;p33">
                <a:extLst>
                  <a:ext uri="{FF2B5EF4-FFF2-40B4-BE49-F238E27FC236}">
                    <a16:creationId xmlns=""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6" name="Google Shape;836;p33">
                <a:extLst>
                  <a:ext uri="{FF2B5EF4-FFF2-40B4-BE49-F238E27FC236}">
                    <a16:creationId xmlns=""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7" name="Google Shape;837;p33">
                <a:extLst>
                  <a:ext uri="{FF2B5EF4-FFF2-40B4-BE49-F238E27FC236}">
                    <a16:creationId xmlns=""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8" name="Google Shape;838;p33">
                <a:extLst>
                  <a:ext uri="{FF2B5EF4-FFF2-40B4-BE49-F238E27FC236}">
                    <a16:creationId xmlns=""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9" name="Google Shape;839;p33">
                <a:extLst>
                  <a:ext uri="{FF2B5EF4-FFF2-40B4-BE49-F238E27FC236}">
                    <a16:creationId xmlns=""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0" name="Google Shape;840;p33">
                <a:extLst>
                  <a:ext uri="{FF2B5EF4-FFF2-40B4-BE49-F238E27FC236}">
                    <a16:creationId xmlns=""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1" name="Google Shape;841;p33">
                <a:extLst>
                  <a:ext uri="{FF2B5EF4-FFF2-40B4-BE49-F238E27FC236}">
                    <a16:creationId xmlns=""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2" name="Google Shape;842;p33">
                <a:extLst>
                  <a:ext uri="{FF2B5EF4-FFF2-40B4-BE49-F238E27FC236}">
                    <a16:creationId xmlns=""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3" name="Google Shape;843;p33">
                <a:extLst>
                  <a:ext uri="{FF2B5EF4-FFF2-40B4-BE49-F238E27FC236}">
                    <a16:creationId xmlns=""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1" name="Google Shape;844;p33">
              <a:extLst>
                <a:ext uri="{FF2B5EF4-FFF2-40B4-BE49-F238E27FC236}">
                  <a16:creationId xmlns=""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22" name="Google Shape;845;p33">
              <a:extLst>
                <a:ext uri="{FF2B5EF4-FFF2-40B4-BE49-F238E27FC236}">
                  <a16:creationId xmlns=""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9" name="Google Shape;847;p33">
                <a:extLst>
                  <a:ext uri="{FF2B5EF4-FFF2-40B4-BE49-F238E27FC236}">
                    <a16:creationId xmlns=""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0" name="Google Shape;848;p33">
                <a:extLst>
                  <a:ext uri="{FF2B5EF4-FFF2-40B4-BE49-F238E27FC236}">
                    <a16:creationId xmlns=""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1" name="Google Shape;849;p33">
                <a:extLst>
                  <a:ext uri="{FF2B5EF4-FFF2-40B4-BE49-F238E27FC236}">
                    <a16:creationId xmlns=""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2" name="Google Shape;850;p33">
                <a:extLst>
                  <a:ext uri="{FF2B5EF4-FFF2-40B4-BE49-F238E27FC236}">
                    <a16:creationId xmlns=""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3" name="Google Shape;851;p33">
                <a:extLst>
                  <a:ext uri="{FF2B5EF4-FFF2-40B4-BE49-F238E27FC236}">
                    <a16:creationId xmlns=""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 name="Google Shape;852;p33">
                <a:extLst>
                  <a:ext uri="{FF2B5EF4-FFF2-40B4-BE49-F238E27FC236}">
                    <a16:creationId xmlns=""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 name="Google Shape;853;p33">
                <a:extLst>
                  <a:ext uri="{FF2B5EF4-FFF2-40B4-BE49-F238E27FC236}">
                    <a16:creationId xmlns=""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6" name="Google Shape;854;p33">
                <a:extLst>
                  <a:ext uri="{FF2B5EF4-FFF2-40B4-BE49-F238E27FC236}">
                    <a16:creationId xmlns=""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7" name="Google Shape;855;p33">
                <a:extLst>
                  <a:ext uri="{FF2B5EF4-FFF2-40B4-BE49-F238E27FC236}">
                    <a16:creationId xmlns=""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8" name="Google Shape;856;p33">
                <a:extLst>
                  <a:ext uri="{FF2B5EF4-FFF2-40B4-BE49-F238E27FC236}">
                    <a16:creationId xmlns=""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9" name="Google Shape;857;p33">
                <a:extLst>
                  <a:ext uri="{FF2B5EF4-FFF2-40B4-BE49-F238E27FC236}">
                    <a16:creationId xmlns=""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0" name="Google Shape;858;p33">
                <a:extLst>
                  <a:ext uri="{FF2B5EF4-FFF2-40B4-BE49-F238E27FC236}">
                    <a16:creationId xmlns=""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3" name="Google Shape;859;p33">
              <a:extLst>
                <a:ext uri="{FF2B5EF4-FFF2-40B4-BE49-F238E27FC236}">
                  <a16:creationId xmlns=""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24" name="Google Shape;860;p33">
              <a:extLst>
                <a:ext uri="{FF2B5EF4-FFF2-40B4-BE49-F238E27FC236}">
                  <a16:creationId xmlns=""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6" name="Google Shape;862;p33">
                <a:extLst>
                  <a:ext uri="{FF2B5EF4-FFF2-40B4-BE49-F238E27FC236}">
                    <a16:creationId xmlns=""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7" name="Google Shape;863;p33">
                <a:extLst>
                  <a:ext uri="{FF2B5EF4-FFF2-40B4-BE49-F238E27FC236}">
                    <a16:creationId xmlns=""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8" name="Google Shape;864;p33">
                <a:extLst>
                  <a:ext uri="{FF2B5EF4-FFF2-40B4-BE49-F238E27FC236}">
                    <a16:creationId xmlns=""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9" name="Google Shape;865;p33">
                <a:extLst>
                  <a:ext uri="{FF2B5EF4-FFF2-40B4-BE49-F238E27FC236}">
                    <a16:creationId xmlns=""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0" name="Google Shape;866;p33">
                <a:extLst>
                  <a:ext uri="{FF2B5EF4-FFF2-40B4-BE49-F238E27FC236}">
                    <a16:creationId xmlns=""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1" name="Google Shape;867;p33">
                <a:extLst>
                  <a:ext uri="{FF2B5EF4-FFF2-40B4-BE49-F238E27FC236}">
                    <a16:creationId xmlns=""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2" name="Google Shape;868;p33">
                <a:extLst>
                  <a:ext uri="{FF2B5EF4-FFF2-40B4-BE49-F238E27FC236}">
                    <a16:creationId xmlns=""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3" name="Google Shape;869;p33">
                <a:extLst>
                  <a:ext uri="{FF2B5EF4-FFF2-40B4-BE49-F238E27FC236}">
                    <a16:creationId xmlns=""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4" name="Google Shape;870;p33">
                <a:extLst>
                  <a:ext uri="{FF2B5EF4-FFF2-40B4-BE49-F238E27FC236}">
                    <a16:creationId xmlns=""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5" name="Google Shape;871;p33">
                <a:extLst>
                  <a:ext uri="{FF2B5EF4-FFF2-40B4-BE49-F238E27FC236}">
                    <a16:creationId xmlns=""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6" name="Google Shape;872;p33">
                <a:extLst>
                  <a:ext uri="{FF2B5EF4-FFF2-40B4-BE49-F238E27FC236}">
                    <a16:creationId xmlns=""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7" name="Google Shape;873;p33">
                <a:extLst>
                  <a:ext uri="{FF2B5EF4-FFF2-40B4-BE49-F238E27FC236}">
                    <a16:creationId xmlns=""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77" name="Google Shape;954;p33">
            <a:extLst>
              <a:ext uri="{FF2B5EF4-FFF2-40B4-BE49-F238E27FC236}">
                <a16:creationId xmlns=""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79" name="Google Shape;956;p33">
              <a:extLst>
                <a:ext uri="{FF2B5EF4-FFF2-40B4-BE49-F238E27FC236}">
                  <a16:creationId xmlns=""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1" name="Google Shape;958;p33">
                <a:extLst>
                  <a:ext uri="{FF2B5EF4-FFF2-40B4-BE49-F238E27FC236}">
                    <a16:creationId xmlns=""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2" name="Google Shape;959;p33">
                <a:extLst>
                  <a:ext uri="{FF2B5EF4-FFF2-40B4-BE49-F238E27FC236}">
                    <a16:creationId xmlns=""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3" name="Google Shape;960;p33">
                <a:extLst>
                  <a:ext uri="{FF2B5EF4-FFF2-40B4-BE49-F238E27FC236}">
                    <a16:creationId xmlns=""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Google Shape;961;p33">
                <a:extLst>
                  <a:ext uri="{FF2B5EF4-FFF2-40B4-BE49-F238E27FC236}">
                    <a16:creationId xmlns=""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5" name="Google Shape;962;p33">
                <a:extLst>
                  <a:ext uri="{FF2B5EF4-FFF2-40B4-BE49-F238E27FC236}">
                    <a16:creationId xmlns=""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6" name="Google Shape;963;p33">
                <a:extLst>
                  <a:ext uri="{FF2B5EF4-FFF2-40B4-BE49-F238E27FC236}">
                    <a16:creationId xmlns=""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 name="Google Shape;964;p33">
                <a:extLst>
                  <a:ext uri="{FF2B5EF4-FFF2-40B4-BE49-F238E27FC236}">
                    <a16:creationId xmlns=""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 name="Google Shape;965;p33">
                <a:extLst>
                  <a:ext uri="{FF2B5EF4-FFF2-40B4-BE49-F238E27FC236}">
                    <a16:creationId xmlns=""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9" name="Google Shape;966;p33">
                <a:extLst>
                  <a:ext uri="{FF2B5EF4-FFF2-40B4-BE49-F238E27FC236}">
                    <a16:creationId xmlns=""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0" name="Google Shape;967;p33">
                <a:extLst>
                  <a:ext uri="{FF2B5EF4-FFF2-40B4-BE49-F238E27FC236}">
                    <a16:creationId xmlns=""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1" name="Google Shape;968;p33">
                <a:extLst>
                  <a:ext uri="{FF2B5EF4-FFF2-40B4-BE49-F238E27FC236}">
                    <a16:creationId xmlns=""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2" name="Google Shape;969;p33">
                <a:extLst>
                  <a:ext uri="{FF2B5EF4-FFF2-40B4-BE49-F238E27FC236}">
                    <a16:creationId xmlns=""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93" name="Google Shape;970;p33">
            <a:extLst>
              <a:ext uri="{FF2B5EF4-FFF2-40B4-BE49-F238E27FC236}">
                <a16:creationId xmlns=""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95" name="Google Shape;972;p33">
              <a:extLst>
                <a:ext uri="{FF2B5EF4-FFF2-40B4-BE49-F238E27FC236}">
                  <a16:creationId xmlns=""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7" name="Google Shape;974;p33">
                <a:extLst>
                  <a:ext uri="{FF2B5EF4-FFF2-40B4-BE49-F238E27FC236}">
                    <a16:creationId xmlns=""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8" name="Google Shape;975;p33">
                <a:extLst>
                  <a:ext uri="{FF2B5EF4-FFF2-40B4-BE49-F238E27FC236}">
                    <a16:creationId xmlns=""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9" name="Google Shape;976;p33">
                <a:extLst>
                  <a:ext uri="{FF2B5EF4-FFF2-40B4-BE49-F238E27FC236}">
                    <a16:creationId xmlns=""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0" name="Google Shape;977;p33">
                <a:extLst>
                  <a:ext uri="{FF2B5EF4-FFF2-40B4-BE49-F238E27FC236}">
                    <a16:creationId xmlns=""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1" name="Google Shape;978;p33">
                <a:extLst>
                  <a:ext uri="{FF2B5EF4-FFF2-40B4-BE49-F238E27FC236}">
                    <a16:creationId xmlns=""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2" name="Google Shape;979;p33">
                <a:extLst>
                  <a:ext uri="{FF2B5EF4-FFF2-40B4-BE49-F238E27FC236}">
                    <a16:creationId xmlns=""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3" name="Google Shape;980;p33">
                <a:extLst>
                  <a:ext uri="{FF2B5EF4-FFF2-40B4-BE49-F238E27FC236}">
                    <a16:creationId xmlns=""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4" name="Google Shape;981;p33">
                <a:extLst>
                  <a:ext uri="{FF2B5EF4-FFF2-40B4-BE49-F238E27FC236}">
                    <a16:creationId xmlns=""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5" name="Google Shape;982;p33">
                <a:extLst>
                  <a:ext uri="{FF2B5EF4-FFF2-40B4-BE49-F238E27FC236}">
                    <a16:creationId xmlns=""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6" name="Google Shape;983;p33">
                <a:extLst>
                  <a:ext uri="{FF2B5EF4-FFF2-40B4-BE49-F238E27FC236}">
                    <a16:creationId xmlns=""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7" name="Google Shape;984;p33">
                <a:extLst>
                  <a:ext uri="{FF2B5EF4-FFF2-40B4-BE49-F238E27FC236}">
                    <a16:creationId xmlns=""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8" name="Google Shape;985;p33">
                <a:extLst>
                  <a:ext uri="{FF2B5EF4-FFF2-40B4-BE49-F238E27FC236}">
                    <a16:creationId xmlns=""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109" name="Google Shape;1018;p33">
            <a:extLst>
              <a:ext uri="{FF2B5EF4-FFF2-40B4-BE49-F238E27FC236}">
                <a16:creationId xmlns=""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11" name="Google Shape;1020;p33">
              <a:extLst>
                <a:ext uri="{FF2B5EF4-FFF2-40B4-BE49-F238E27FC236}">
                  <a16:creationId xmlns=""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3" name="Google Shape;1022;p33">
                <a:extLst>
                  <a:ext uri="{FF2B5EF4-FFF2-40B4-BE49-F238E27FC236}">
                    <a16:creationId xmlns=""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4" name="Google Shape;1023;p33">
                <a:extLst>
                  <a:ext uri="{FF2B5EF4-FFF2-40B4-BE49-F238E27FC236}">
                    <a16:creationId xmlns=""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5" name="Google Shape;1024;p33">
                <a:extLst>
                  <a:ext uri="{FF2B5EF4-FFF2-40B4-BE49-F238E27FC236}">
                    <a16:creationId xmlns=""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6" name="Google Shape;1025;p33">
                <a:extLst>
                  <a:ext uri="{FF2B5EF4-FFF2-40B4-BE49-F238E27FC236}">
                    <a16:creationId xmlns=""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7" name="Google Shape;1026;p33">
                <a:extLst>
                  <a:ext uri="{FF2B5EF4-FFF2-40B4-BE49-F238E27FC236}">
                    <a16:creationId xmlns=""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8" name="Google Shape;1027;p33">
                <a:extLst>
                  <a:ext uri="{FF2B5EF4-FFF2-40B4-BE49-F238E27FC236}">
                    <a16:creationId xmlns=""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9" name="Google Shape;1028;p33">
                <a:extLst>
                  <a:ext uri="{FF2B5EF4-FFF2-40B4-BE49-F238E27FC236}">
                    <a16:creationId xmlns=""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0" name="Google Shape;1029;p33">
                <a:extLst>
                  <a:ext uri="{FF2B5EF4-FFF2-40B4-BE49-F238E27FC236}">
                    <a16:creationId xmlns=""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1" name="Google Shape;1030;p33">
                <a:extLst>
                  <a:ext uri="{FF2B5EF4-FFF2-40B4-BE49-F238E27FC236}">
                    <a16:creationId xmlns=""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2" name="Google Shape;1031;p33">
                <a:extLst>
                  <a:ext uri="{FF2B5EF4-FFF2-40B4-BE49-F238E27FC236}">
                    <a16:creationId xmlns=""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3" name="Google Shape;1032;p33">
                <a:extLst>
                  <a:ext uri="{FF2B5EF4-FFF2-40B4-BE49-F238E27FC236}">
                    <a16:creationId xmlns=""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4" name="Google Shape;1033;p33">
                <a:extLst>
                  <a:ext uri="{FF2B5EF4-FFF2-40B4-BE49-F238E27FC236}">
                    <a16:creationId xmlns=""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125" name="Google Shape;1018;p33">
            <a:extLst>
              <a:ext uri="{FF2B5EF4-FFF2-40B4-BE49-F238E27FC236}">
                <a16:creationId xmlns=""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27" name="Google Shape;1020;p33">
              <a:extLst>
                <a:ext uri="{FF2B5EF4-FFF2-40B4-BE49-F238E27FC236}">
                  <a16:creationId xmlns=""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 name="Google Shape;1022;p33">
                <a:extLst>
                  <a:ext uri="{FF2B5EF4-FFF2-40B4-BE49-F238E27FC236}">
                    <a16:creationId xmlns=""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 name="Google Shape;1023;p33">
                <a:extLst>
                  <a:ext uri="{FF2B5EF4-FFF2-40B4-BE49-F238E27FC236}">
                    <a16:creationId xmlns=""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 name="Google Shape;1024;p33">
                <a:extLst>
                  <a:ext uri="{FF2B5EF4-FFF2-40B4-BE49-F238E27FC236}">
                    <a16:creationId xmlns=""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2" name="Google Shape;1025;p33">
                <a:extLst>
                  <a:ext uri="{FF2B5EF4-FFF2-40B4-BE49-F238E27FC236}">
                    <a16:creationId xmlns=""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 name="Google Shape;1026;p33">
                <a:extLst>
                  <a:ext uri="{FF2B5EF4-FFF2-40B4-BE49-F238E27FC236}">
                    <a16:creationId xmlns=""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 name="Google Shape;1027;p33">
                <a:extLst>
                  <a:ext uri="{FF2B5EF4-FFF2-40B4-BE49-F238E27FC236}">
                    <a16:creationId xmlns=""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 name="Google Shape;1028;p33">
                <a:extLst>
                  <a:ext uri="{FF2B5EF4-FFF2-40B4-BE49-F238E27FC236}">
                    <a16:creationId xmlns=""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 name="Google Shape;1029;p33">
                <a:extLst>
                  <a:ext uri="{FF2B5EF4-FFF2-40B4-BE49-F238E27FC236}">
                    <a16:creationId xmlns=""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 name="Google Shape;1030;p33">
                <a:extLst>
                  <a:ext uri="{FF2B5EF4-FFF2-40B4-BE49-F238E27FC236}">
                    <a16:creationId xmlns=""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 name="Google Shape;1031;p33">
                <a:extLst>
                  <a:ext uri="{FF2B5EF4-FFF2-40B4-BE49-F238E27FC236}">
                    <a16:creationId xmlns=""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 name="Google Shape;1032;p33">
                <a:extLst>
                  <a:ext uri="{FF2B5EF4-FFF2-40B4-BE49-F238E27FC236}">
                    <a16:creationId xmlns=""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40" name="Google Shape;1033;p33">
                <a:extLst>
                  <a:ext uri="{FF2B5EF4-FFF2-40B4-BE49-F238E27FC236}">
                    <a16:creationId xmlns=""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sp>
        <p:nvSpPr>
          <p:cNvPr id="4" name="TextBox 3">
            <a:extLst>
              <a:ext uri="{FF2B5EF4-FFF2-40B4-BE49-F238E27FC236}">
                <a16:creationId xmlns="" xmlns:a16="http://schemas.microsoft.com/office/drawing/2014/main" id="{FECE14DC-1286-4284-90D7-6AC446E45DC8}"/>
              </a:ext>
            </a:extLst>
          </p:cNvPr>
          <p:cNvSpPr txBox="1"/>
          <p:nvPr/>
        </p:nvSpPr>
        <p:spPr>
          <a:xfrm>
            <a:off x="312483" y="1604070"/>
            <a:ext cx="8630184" cy="3539430"/>
          </a:xfrm>
          <a:prstGeom prst="rect">
            <a:avLst/>
          </a:prstGeom>
          <a:noFill/>
        </p:spPr>
        <p:txBody>
          <a:bodyPr wrap="square" rtlCol="0">
            <a:spAutoFit/>
          </a:bodyPr>
          <a:lstStyle/>
          <a:p>
            <a:pPr algn="l">
              <a:buFontTx/>
              <a:buChar char="-"/>
            </a:pPr>
            <a:r>
              <a:rPr lang="vi-VN" sz="2800" dirty="0" smtClean="0">
                <a:solidFill>
                  <a:srgbClr val="263E68"/>
                </a:solidFill>
                <a:latin typeface="Times New Roman" panose="02020603050405020304" pitchFamily="18" charset="0"/>
                <a:cs typeface="Times New Roman" panose="02020603050405020304" pitchFamily="18" charset="0"/>
              </a:rPr>
              <a:t>Hạt </a:t>
            </a:r>
            <a:r>
              <a:rPr lang="vi-VN" sz="2800" dirty="0">
                <a:solidFill>
                  <a:srgbClr val="263E68"/>
                </a:solidFill>
                <a:latin typeface="Times New Roman" panose="02020603050405020304" pitchFamily="18" charset="0"/>
                <a:cs typeface="Times New Roman" panose="02020603050405020304" pitchFamily="18" charset="0"/>
              </a:rPr>
              <a:t>nhân gồm 2 loại hạt </a:t>
            </a:r>
            <a:r>
              <a:rPr lang="vi-VN" sz="2800" dirty="0" smtClean="0">
                <a:solidFill>
                  <a:srgbClr val="263E68"/>
                </a:solidFill>
                <a:latin typeface="Times New Roman" panose="02020603050405020304" pitchFamily="18" charset="0"/>
                <a:cs typeface="Times New Roman" panose="02020603050405020304" pitchFamily="18" charset="0"/>
              </a:rPr>
              <a:t>là</a:t>
            </a:r>
            <a:r>
              <a:rPr lang="en-US" sz="2800" dirty="0" smtClean="0">
                <a:solidFill>
                  <a:srgbClr val="263E68"/>
                </a:solidFill>
                <a:latin typeface="Times New Roman" panose="02020603050405020304" pitchFamily="18" charset="0"/>
                <a:cs typeface="Times New Roman" panose="02020603050405020304" pitchFamily="18" charset="0"/>
              </a:rPr>
              <a:t>:</a:t>
            </a:r>
            <a:r>
              <a:rPr lang="vi-VN" sz="2800" dirty="0" smtClean="0">
                <a:solidFill>
                  <a:srgbClr val="263E68"/>
                </a:solidFill>
                <a:latin typeface="Times New Roman" panose="02020603050405020304" pitchFamily="18" charset="0"/>
                <a:cs typeface="Times New Roman" panose="02020603050405020304" pitchFamily="18" charset="0"/>
              </a:rPr>
              <a:t> </a:t>
            </a:r>
            <a:endParaRPr lang="en-US" sz="2800" dirty="0" smtClean="0">
              <a:solidFill>
                <a:srgbClr val="263E68"/>
              </a:solidFill>
              <a:latin typeface="Times New Roman" panose="02020603050405020304" pitchFamily="18" charset="0"/>
              <a:cs typeface="Times New Roman" panose="02020603050405020304" pitchFamily="18" charset="0"/>
            </a:endParaRPr>
          </a:p>
          <a:p>
            <a:pPr algn="l"/>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Hạt</a:t>
            </a:r>
            <a:r>
              <a:rPr lang="en-US" sz="2800" dirty="0" smtClean="0">
                <a:solidFill>
                  <a:srgbClr val="263E68"/>
                </a:solidFill>
                <a:latin typeface="Times New Roman" panose="02020603050405020304" pitchFamily="18" charset="0"/>
                <a:cs typeface="Times New Roman" panose="02020603050405020304" pitchFamily="18" charset="0"/>
              </a:rPr>
              <a:t> </a:t>
            </a:r>
            <a:r>
              <a:rPr lang="vi-VN" sz="2800" dirty="0" smtClean="0">
                <a:solidFill>
                  <a:srgbClr val="263E68"/>
                </a:solidFill>
                <a:latin typeface="Times New Roman" panose="02020603050405020304" pitchFamily="18" charset="0"/>
                <a:cs typeface="Times New Roman" panose="02020603050405020304" pitchFamily="18" charset="0"/>
              </a:rPr>
              <a:t>proton</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kí</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hiệu</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là</a:t>
            </a:r>
            <a:r>
              <a:rPr lang="en-US" sz="2800" dirty="0" smtClean="0">
                <a:solidFill>
                  <a:srgbClr val="263E68"/>
                </a:solidFill>
                <a:latin typeface="Times New Roman" panose="02020603050405020304" pitchFamily="18" charset="0"/>
                <a:cs typeface="Times New Roman" panose="02020603050405020304" pitchFamily="18" charset="0"/>
              </a:rPr>
              <a:t> p)</a:t>
            </a:r>
          </a:p>
          <a:p>
            <a:pPr algn="l"/>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Mỗi</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hạt</a:t>
            </a:r>
            <a:r>
              <a:rPr lang="en-US" sz="2800" dirty="0" smtClean="0">
                <a:solidFill>
                  <a:srgbClr val="263E68"/>
                </a:solidFill>
                <a:latin typeface="Times New Roman" panose="02020603050405020304" pitchFamily="18" charset="0"/>
                <a:cs typeface="Times New Roman" panose="02020603050405020304" pitchFamily="18" charset="0"/>
              </a:rPr>
              <a:t> p </a:t>
            </a:r>
            <a:r>
              <a:rPr lang="vi-VN" sz="2800" dirty="0" smtClean="0">
                <a:solidFill>
                  <a:srgbClr val="263E68"/>
                </a:solidFill>
                <a:latin typeface="Times New Roman" panose="02020603050405020304" pitchFamily="18" charset="0"/>
                <a:cs typeface="Times New Roman" panose="02020603050405020304" pitchFamily="18" charset="0"/>
              </a:rPr>
              <a:t>mang</a:t>
            </a:r>
            <a:r>
              <a:rPr lang="en-US" sz="2800" dirty="0" smtClean="0">
                <a:solidFill>
                  <a:srgbClr val="263E68"/>
                </a:solidFill>
                <a:latin typeface="Times New Roman" panose="02020603050405020304" pitchFamily="18" charset="0"/>
                <a:cs typeface="Times New Roman" panose="02020603050405020304" pitchFamily="18" charset="0"/>
              </a:rPr>
              <a:t> 1 </a:t>
            </a:r>
            <a:r>
              <a:rPr lang="en-US" sz="2800" dirty="0" err="1" smtClean="0">
                <a:solidFill>
                  <a:srgbClr val="263E68"/>
                </a:solidFill>
                <a:latin typeface="Times New Roman" panose="02020603050405020304" pitchFamily="18" charset="0"/>
                <a:cs typeface="Times New Roman" panose="02020603050405020304" pitchFamily="18" charset="0"/>
              </a:rPr>
              <a:t>đơn</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vị</a:t>
            </a:r>
            <a:r>
              <a:rPr lang="vi-VN" sz="2800" dirty="0" smtClean="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điện tích </a:t>
            </a:r>
            <a:r>
              <a:rPr lang="vi-VN" sz="2800" dirty="0" smtClean="0">
                <a:solidFill>
                  <a:srgbClr val="263E68"/>
                </a:solidFill>
                <a:latin typeface="Times New Roman" panose="02020603050405020304" pitchFamily="18" charset="0"/>
                <a:cs typeface="Times New Roman" panose="02020603050405020304" pitchFamily="18" charset="0"/>
              </a:rPr>
              <a:t>dương</a:t>
            </a:r>
            <a:r>
              <a:rPr lang="en-US" sz="2800" dirty="0" smtClean="0">
                <a:solidFill>
                  <a:srgbClr val="263E68"/>
                </a:solidFill>
                <a:latin typeface="Times New Roman" panose="02020603050405020304" pitchFamily="18" charset="0"/>
                <a:cs typeface="Times New Roman" panose="02020603050405020304" pitchFamily="18" charset="0"/>
              </a:rPr>
              <a:t> (+)</a:t>
            </a:r>
          </a:p>
          <a:p>
            <a:pPr algn="l"/>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Quy</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ước</a:t>
            </a:r>
            <a:r>
              <a:rPr lang="en-US" sz="2800" dirty="0" smtClean="0">
                <a:solidFill>
                  <a:srgbClr val="263E68"/>
                </a:solidFill>
                <a:latin typeface="Times New Roman" panose="02020603050405020304" pitchFamily="18" charset="0"/>
                <a:cs typeface="Times New Roman" panose="02020603050405020304" pitchFamily="18" charset="0"/>
              </a:rPr>
              <a:t>: +1</a:t>
            </a:r>
          </a:p>
          <a:p>
            <a:r>
              <a:rPr lang="vi-VN" sz="2800" dirty="0" smtClean="0">
                <a:solidFill>
                  <a:srgbClr val="263E68"/>
                </a:solidFill>
                <a:latin typeface="Times New Roman" panose="02020603050405020304" pitchFamily="18" charset="0"/>
                <a:cs typeface="Times New Roman" panose="02020603050405020304" pitchFamily="18" charset="0"/>
              </a:rPr>
              <a:t> </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Hạt</a:t>
            </a:r>
            <a:r>
              <a:rPr lang="en-US" sz="2800" dirty="0" smtClean="0">
                <a:solidFill>
                  <a:srgbClr val="263E68"/>
                </a:solidFill>
                <a:latin typeface="Times New Roman" panose="02020603050405020304" pitchFamily="18" charset="0"/>
                <a:cs typeface="Times New Roman" panose="02020603050405020304" pitchFamily="18" charset="0"/>
              </a:rPr>
              <a:t> </a:t>
            </a:r>
            <a:r>
              <a:rPr lang="vi-VN" sz="2800" dirty="0" smtClean="0">
                <a:solidFill>
                  <a:srgbClr val="263E68"/>
                </a:solidFill>
                <a:latin typeface="Times New Roman" panose="02020603050405020304" pitchFamily="18" charset="0"/>
                <a:cs typeface="Times New Roman" panose="02020603050405020304" pitchFamily="18" charset="0"/>
              </a:rPr>
              <a:t>neutron</a:t>
            </a:r>
            <a:r>
              <a:rPr lang="en-US" sz="2800" dirty="0" smtClean="0">
                <a:solidFill>
                  <a:srgbClr val="263E68"/>
                </a:solidFill>
                <a:latin typeface="Times New Roman" panose="02020603050405020304" pitchFamily="18" charset="0"/>
                <a:cs typeface="Times New Roman" panose="02020603050405020304" pitchFamily="18" charset="0"/>
              </a:rPr>
              <a:t> </a:t>
            </a:r>
            <a:r>
              <a:rPr lang="vi-VN" sz="2800" dirty="0" smtClean="0">
                <a:solidFill>
                  <a:srgbClr val="263E68"/>
                </a:solidFill>
                <a:latin typeface="Times New Roman" panose="02020603050405020304" pitchFamily="18" charset="0"/>
                <a:cs typeface="Times New Roman" panose="02020603050405020304" pitchFamily="18" charset="0"/>
              </a:rPr>
              <a:t>(</a:t>
            </a:r>
            <a:r>
              <a:rPr lang="en-US" sz="2800" dirty="0" err="1" smtClean="0">
                <a:solidFill>
                  <a:srgbClr val="263E68"/>
                </a:solidFill>
                <a:latin typeface="Times New Roman" panose="02020603050405020304" pitchFamily="18" charset="0"/>
                <a:cs typeface="Times New Roman" panose="02020603050405020304" pitchFamily="18" charset="0"/>
              </a:rPr>
              <a:t>kí</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hiệu</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là</a:t>
            </a:r>
            <a:r>
              <a:rPr lang="vi-VN" sz="2800" dirty="0" smtClean="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n) không mang điện.</a:t>
            </a:r>
          </a:p>
          <a:p>
            <a:pPr algn="l"/>
            <a:r>
              <a:rPr lang="vi-VN" sz="2800" dirty="0">
                <a:solidFill>
                  <a:srgbClr val="263E68"/>
                </a:solidFill>
                <a:latin typeface="Times New Roman" panose="02020603050405020304" pitchFamily="18" charset="0"/>
                <a:cs typeface="Times New Roman" panose="02020603050405020304" pitchFamily="18" charset="0"/>
              </a:rPr>
              <a:t>Vd: Hạt nhân nguyên t</a:t>
            </a:r>
            <a:r>
              <a:rPr lang="en-US" sz="2800" dirty="0">
                <a:solidFill>
                  <a:srgbClr val="263E68"/>
                </a:solidFill>
                <a:latin typeface="Times New Roman" panose="02020603050405020304" pitchFamily="18" charset="0"/>
                <a:cs typeface="Times New Roman" panose="02020603050405020304" pitchFamily="18" charset="0"/>
              </a:rPr>
              <a:t>ử</a:t>
            </a:r>
            <a:r>
              <a:rPr lang="vi-VN" sz="2800" dirty="0">
                <a:solidFill>
                  <a:srgbClr val="263E68"/>
                </a:solidFill>
                <a:latin typeface="Times New Roman" panose="02020603050405020304" pitchFamily="18" charset="0"/>
                <a:cs typeface="Times New Roman" panose="02020603050405020304" pitchFamily="18" charset="0"/>
              </a:rPr>
              <a:t> Heliu</a:t>
            </a:r>
            <a:r>
              <a:rPr lang="en-US" sz="2800" dirty="0">
                <a:solidFill>
                  <a:srgbClr val="263E68"/>
                </a:solidFill>
                <a:latin typeface="Times New Roman" panose="02020603050405020304" pitchFamily="18" charset="0"/>
                <a:cs typeface="Times New Roman" panose="02020603050405020304" pitchFamily="18" charset="0"/>
              </a:rPr>
              <a:t>m</a:t>
            </a:r>
            <a:r>
              <a:rPr lang="vi-VN" sz="2800" dirty="0">
                <a:solidFill>
                  <a:srgbClr val="263E68"/>
                </a:solidFill>
                <a:latin typeface="Times New Roman" panose="02020603050405020304" pitchFamily="18" charset="0"/>
                <a:cs typeface="Times New Roman" panose="02020603050405020304" pitchFamily="18" charset="0"/>
              </a:rPr>
              <a:t> gồm 2p và 2n</a:t>
            </a:r>
          </a:p>
          <a:p>
            <a:pPr algn="l"/>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Số</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đơn</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vị</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điện</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tích</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hạt</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nhân</a:t>
            </a:r>
            <a:r>
              <a:rPr lang="en-US" sz="2800" dirty="0" smtClean="0">
                <a:solidFill>
                  <a:srgbClr val="263E68"/>
                </a:solidFill>
                <a:latin typeface="Times New Roman" panose="02020603050405020304" pitchFamily="18" charset="0"/>
                <a:cs typeface="Times New Roman" panose="02020603050405020304" pitchFamily="18" charset="0"/>
              </a:rPr>
              <a:t> </a:t>
            </a:r>
            <a:r>
              <a:rPr lang="vi-VN" sz="2800" dirty="0" smtClean="0">
                <a:solidFill>
                  <a:srgbClr val="263E68"/>
                </a:solidFill>
                <a:latin typeface="Times New Roman" panose="02020603050405020304" pitchFamily="18" charset="0"/>
                <a:cs typeface="Times New Roman" panose="02020603050405020304" pitchFamily="18" charset="0"/>
              </a:rPr>
              <a:t>(kí </a:t>
            </a:r>
            <a:r>
              <a:rPr lang="vi-VN" sz="2800" dirty="0">
                <a:solidFill>
                  <a:srgbClr val="263E68"/>
                </a:solidFill>
                <a:latin typeface="Times New Roman" panose="02020603050405020304" pitchFamily="18" charset="0"/>
                <a:cs typeface="Times New Roman" panose="02020603050405020304" pitchFamily="18" charset="0"/>
              </a:rPr>
              <a:t>hiệu Z) bằng tổng số hạt </a:t>
            </a:r>
            <a:r>
              <a:rPr lang="vi-VN" sz="2800" dirty="0" smtClean="0">
                <a:solidFill>
                  <a:srgbClr val="263E68"/>
                </a:solidFill>
                <a:latin typeface="Times New Roman" panose="02020603050405020304" pitchFamily="18" charset="0"/>
                <a:cs typeface="Times New Roman" panose="02020603050405020304" pitchFamily="18" charset="0"/>
              </a:rPr>
              <a:t>proton</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có</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trong</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hạt</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dirty="0" err="1" smtClean="0">
                <a:solidFill>
                  <a:srgbClr val="263E68"/>
                </a:solidFill>
                <a:latin typeface="Times New Roman" panose="02020603050405020304" pitchFamily="18" charset="0"/>
                <a:cs typeface="Times New Roman" panose="02020603050405020304" pitchFamily="18" charset="0"/>
              </a:rPr>
              <a:t>nhân</a:t>
            </a:r>
            <a:r>
              <a:rPr lang="en-US" sz="2800" dirty="0" smtClean="0">
                <a:solidFill>
                  <a:srgbClr val="263E68"/>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a:t>
            </a:r>
            <a:r>
              <a:rPr lang="en-US" sz="2800" b="1" dirty="0" smtClean="0">
                <a:solidFill>
                  <a:srgbClr val="FF0000"/>
                </a:solidFill>
                <a:latin typeface="Times New Roman" panose="02020603050405020304" pitchFamily="18" charset="0"/>
                <a:cs typeface="Times New Roman" panose="02020603050405020304" pitchFamily="18" charset="0"/>
              </a:rPr>
              <a:t> Z = </a:t>
            </a:r>
            <a:r>
              <a:rPr lang="en-US" sz="2800" b="1" dirty="0" err="1" smtClean="0">
                <a:solidFill>
                  <a:srgbClr val="FF0000"/>
                </a:solidFill>
                <a:latin typeface="Times New Roman" panose="02020603050405020304" pitchFamily="18" charset="0"/>
                <a:cs typeface="Times New Roman" panose="02020603050405020304" pitchFamily="18" charset="0"/>
              </a:rPr>
              <a:t>Số</a:t>
            </a:r>
            <a:r>
              <a:rPr lang="en-US" sz="2800" b="1" dirty="0" smtClean="0">
                <a:solidFill>
                  <a:srgbClr val="FF0000"/>
                </a:solidFill>
                <a:latin typeface="Times New Roman" panose="02020603050405020304" pitchFamily="18" charset="0"/>
                <a:cs typeface="Times New Roman" panose="02020603050405020304" pitchFamily="18" charset="0"/>
              </a:rPr>
              <a:t> p</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141" name="Picture 15" descr="viet3"/>
          <p:cNvPicPr>
            <a:picLocks noChangeAspect="1" noChangeArrowheads="1" noCrop="1"/>
          </p:cNvPicPr>
          <p:nvPr/>
        </p:nvPicPr>
        <p:blipFill>
          <a:blip r:embed="rId2"/>
          <a:srcRect/>
          <a:stretch>
            <a:fillRect/>
          </a:stretch>
        </p:blipFill>
        <p:spPr bwMode="auto">
          <a:xfrm>
            <a:off x="133815" y="1071910"/>
            <a:ext cx="533400" cy="387927"/>
          </a:xfrm>
          <a:prstGeom prst="rect">
            <a:avLst/>
          </a:prstGeom>
          <a:noFill/>
          <a:ln w="9525">
            <a:noFill/>
            <a:miter lim="800000"/>
            <a:headEnd/>
            <a:tailEnd/>
          </a:ln>
        </p:spPr>
      </p:pic>
    </p:spTree>
    <p:extLst>
      <p:ext uri="{BB962C8B-B14F-4D97-AF65-F5344CB8AC3E}">
        <p14:creationId xmlns="" xmlns:p14="http://schemas.microsoft.com/office/powerpoint/2010/main" val="88190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box(in)">
                                      <p:cBhvr>
                                        <p:cTn id="13"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06A0C1-94E5-4809-A5E1-536CEF23EA4C}"/>
              </a:ext>
            </a:extLst>
          </p:cNvPr>
          <p:cNvSpPr txBox="1"/>
          <p:nvPr/>
        </p:nvSpPr>
        <p:spPr>
          <a:xfrm>
            <a:off x="1320799" y="151304"/>
            <a:ext cx="1174044" cy="461665"/>
          </a:xfrm>
          <a:prstGeom prst="rect">
            <a:avLst/>
          </a:prstGeom>
          <a:noFill/>
        </p:spPr>
        <p:txBody>
          <a:bodyPr wrap="square" rtlCol="0">
            <a:spAutoFit/>
          </a:bodyPr>
          <a:lstStyle/>
          <a:p>
            <a:pPr algn="l"/>
            <a:r>
              <a:rPr lang="en-US" sz="2400" dirty="0" err="1">
                <a:solidFill>
                  <a:srgbClr val="263E68"/>
                </a:solidFill>
                <a:latin typeface="Times New Roman" panose="02020603050405020304" pitchFamily="18" charset="0"/>
                <a:cs typeface="Times New Roman" panose="02020603050405020304" pitchFamily="18" charset="0"/>
              </a:rPr>
              <a:t>Bài</a:t>
            </a:r>
            <a:r>
              <a:rPr lang="en-US" sz="24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 xmlns:a16="http://schemas.microsoft.com/office/drawing/2014/main" id="{9926490F-7175-420A-8998-9745BE798C45}"/>
              </a:ext>
            </a:extLst>
          </p:cNvPr>
          <p:cNvSpPr txBox="1"/>
          <p:nvPr/>
        </p:nvSpPr>
        <p:spPr>
          <a:xfrm>
            <a:off x="3167944" y="133220"/>
            <a:ext cx="2731911" cy="461665"/>
          </a:xfrm>
          <a:prstGeom prst="rect">
            <a:avLst/>
          </a:prstGeom>
          <a:solidFill>
            <a:srgbClr val="FC9D82"/>
          </a:solid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 xmlns:a16="http://schemas.microsoft.com/office/drawing/2014/main" id="{5F5627AE-C8A4-42EC-A08F-E2B241F3AD79}"/>
              </a:ext>
            </a:extLst>
          </p:cNvPr>
          <p:cNvSpPr txBox="1"/>
          <p:nvPr/>
        </p:nvSpPr>
        <p:spPr>
          <a:xfrm>
            <a:off x="214489" y="646869"/>
            <a:ext cx="7495822" cy="461665"/>
          </a:xfrm>
          <a:prstGeom prst="rect">
            <a:avLst/>
          </a:prstGeom>
          <a:no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3. </a:t>
            </a:r>
            <a:r>
              <a:rPr lang="en-US" sz="2400" b="1" dirty="0" err="1">
                <a:solidFill>
                  <a:srgbClr val="263E68"/>
                </a:solidFill>
                <a:latin typeface="Times New Roman" panose="02020603050405020304" pitchFamily="18" charset="0"/>
                <a:cs typeface="Times New Roman" panose="02020603050405020304" pitchFamily="18" charset="0"/>
              </a:rPr>
              <a:t>Cấu</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tạo</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nguyên</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tử</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97F2D86-6B41-4C44-A3F7-8AD8E9773042}"/>
              </a:ext>
            </a:extLst>
          </p:cNvPr>
          <p:cNvSpPr txBox="1"/>
          <p:nvPr/>
        </p:nvSpPr>
        <p:spPr>
          <a:xfrm>
            <a:off x="912645" y="1000622"/>
            <a:ext cx="4034996" cy="461665"/>
          </a:xfrm>
          <a:prstGeom prst="rect">
            <a:avLst/>
          </a:prstGeom>
          <a:noFill/>
        </p:spPr>
        <p:txBody>
          <a:bodyPr wrap="square" rtlCol="0">
            <a:spAutoFit/>
          </a:bodyPr>
          <a:lstStyle/>
          <a:p>
            <a:r>
              <a:rPr lang="en-US" sz="2400" dirty="0">
                <a:solidFill>
                  <a:srgbClr val="263E68"/>
                </a:solidFill>
                <a:latin typeface="Times New Roman" panose="02020603050405020304" pitchFamily="18" charset="0"/>
                <a:cs typeface="Times New Roman" panose="02020603050405020304" pitchFamily="18" charset="0"/>
              </a:rPr>
              <a:t>b. </a:t>
            </a:r>
            <a:r>
              <a:rPr lang="en-US" sz="2400" dirty="0" err="1">
                <a:solidFill>
                  <a:srgbClr val="263E68"/>
                </a:solidFill>
                <a:latin typeface="Times New Roman" panose="02020603050405020304" pitchFamily="18" charset="0"/>
                <a:cs typeface="Times New Roman" panose="02020603050405020304" pitchFamily="18" charset="0"/>
              </a:rPr>
              <a:t>Vỏ</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nguyên</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tử</a:t>
            </a:r>
            <a:endParaRPr lang="en-US" sz="24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 xmlns:a16="http://schemas.microsoft.com/office/drawing/2014/main" id="{2F7A0C90-2C15-47E1-A95E-9BA47926D4B6}"/>
              </a:ext>
            </a:extLst>
          </p:cNvPr>
          <p:cNvCxnSpPr>
            <a:stCxn id="7" idx="1"/>
          </p:cNvCxnSpPr>
          <p:nvPr/>
        </p:nvCxnSpPr>
        <p:spPr>
          <a:xfrm rot="10800000" flipV="1">
            <a:off x="214489" y="877702"/>
            <a:ext cx="1588" cy="35034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812;p33">
              <a:extLst>
                <a:ext uri="{FF2B5EF4-FFF2-40B4-BE49-F238E27FC236}">
                  <a16:creationId xmlns=""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813;p33">
              <a:extLst>
                <a:ext uri="{FF2B5EF4-FFF2-40B4-BE49-F238E27FC236}">
                  <a16:creationId xmlns=""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814;p33">
              <a:extLst>
                <a:ext uri="{FF2B5EF4-FFF2-40B4-BE49-F238E27FC236}">
                  <a16:creationId xmlns=""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 name="Google Shape;815;p33">
              <a:extLst>
                <a:ext uri="{FF2B5EF4-FFF2-40B4-BE49-F238E27FC236}">
                  <a16:creationId xmlns=""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817;p33">
                <a:extLst>
                  <a:ext uri="{FF2B5EF4-FFF2-40B4-BE49-F238E27FC236}">
                    <a16:creationId xmlns=""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818;p33">
                <a:extLst>
                  <a:ext uri="{FF2B5EF4-FFF2-40B4-BE49-F238E27FC236}">
                    <a16:creationId xmlns=""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819;p33">
                <a:extLst>
                  <a:ext uri="{FF2B5EF4-FFF2-40B4-BE49-F238E27FC236}">
                    <a16:creationId xmlns=""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820;p33">
                <a:extLst>
                  <a:ext uri="{FF2B5EF4-FFF2-40B4-BE49-F238E27FC236}">
                    <a16:creationId xmlns=""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821;p33">
                <a:extLst>
                  <a:ext uri="{FF2B5EF4-FFF2-40B4-BE49-F238E27FC236}">
                    <a16:creationId xmlns=""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822;p33">
                <a:extLst>
                  <a:ext uri="{FF2B5EF4-FFF2-40B4-BE49-F238E27FC236}">
                    <a16:creationId xmlns=""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823;p33">
                <a:extLst>
                  <a:ext uri="{FF2B5EF4-FFF2-40B4-BE49-F238E27FC236}">
                    <a16:creationId xmlns=""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824;p33">
                <a:extLst>
                  <a:ext uri="{FF2B5EF4-FFF2-40B4-BE49-F238E27FC236}">
                    <a16:creationId xmlns=""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825;p33">
                <a:extLst>
                  <a:ext uri="{FF2B5EF4-FFF2-40B4-BE49-F238E27FC236}">
                    <a16:creationId xmlns=""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826;p33">
                <a:extLst>
                  <a:ext uri="{FF2B5EF4-FFF2-40B4-BE49-F238E27FC236}">
                    <a16:creationId xmlns=""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827;p33">
                <a:extLst>
                  <a:ext uri="{FF2B5EF4-FFF2-40B4-BE49-F238E27FC236}">
                    <a16:creationId xmlns=""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828;p33">
                <a:extLst>
                  <a:ext uri="{FF2B5EF4-FFF2-40B4-BE49-F238E27FC236}">
                    <a16:creationId xmlns=""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829;p33">
              <a:extLst>
                <a:ext uri="{FF2B5EF4-FFF2-40B4-BE49-F238E27FC236}">
                  <a16:creationId xmlns=""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 name="Google Shape;830;p33">
              <a:extLst>
                <a:ext uri="{FF2B5EF4-FFF2-40B4-BE49-F238E27FC236}">
                  <a16:creationId xmlns=""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832;p33">
                <a:extLst>
                  <a:ext uri="{FF2B5EF4-FFF2-40B4-BE49-F238E27FC236}">
                    <a16:creationId xmlns=""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833;p33">
                <a:extLst>
                  <a:ext uri="{FF2B5EF4-FFF2-40B4-BE49-F238E27FC236}">
                    <a16:creationId xmlns=""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834;p33">
                <a:extLst>
                  <a:ext uri="{FF2B5EF4-FFF2-40B4-BE49-F238E27FC236}">
                    <a16:creationId xmlns=""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835;p33">
                <a:extLst>
                  <a:ext uri="{FF2B5EF4-FFF2-40B4-BE49-F238E27FC236}">
                    <a16:creationId xmlns=""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836;p33">
                <a:extLst>
                  <a:ext uri="{FF2B5EF4-FFF2-40B4-BE49-F238E27FC236}">
                    <a16:creationId xmlns=""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837;p33">
                <a:extLst>
                  <a:ext uri="{FF2B5EF4-FFF2-40B4-BE49-F238E27FC236}">
                    <a16:creationId xmlns=""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838;p33">
                <a:extLst>
                  <a:ext uri="{FF2B5EF4-FFF2-40B4-BE49-F238E27FC236}">
                    <a16:creationId xmlns=""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839;p33">
                <a:extLst>
                  <a:ext uri="{FF2B5EF4-FFF2-40B4-BE49-F238E27FC236}">
                    <a16:creationId xmlns=""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840;p33">
                <a:extLst>
                  <a:ext uri="{FF2B5EF4-FFF2-40B4-BE49-F238E27FC236}">
                    <a16:creationId xmlns=""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841;p33">
                <a:extLst>
                  <a:ext uri="{FF2B5EF4-FFF2-40B4-BE49-F238E27FC236}">
                    <a16:creationId xmlns=""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842;p33">
                <a:extLst>
                  <a:ext uri="{FF2B5EF4-FFF2-40B4-BE49-F238E27FC236}">
                    <a16:creationId xmlns=""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843;p33">
                <a:extLst>
                  <a:ext uri="{FF2B5EF4-FFF2-40B4-BE49-F238E27FC236}">
                    <a16:creationId xmlns=""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844;p33">
              <a:extLst>
                <a:ext uri="{FF2B5EF4-FFF2-40B4-BE49-F238E27FC236}">
                  <a16:creationId xmlns=""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 name="Google Shape;845;p33">
              <a:extLst>
                <a:ext uri="{FF2B5EF4-FFF2-40B4-BE49-F238E27FC236}">
                  <a16:creationId xmlns=""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847;p33">
                <a:extLst>
                  <a:ext uri="{FF2B5EF4-FFF2-40B4-BE49-F238E27FC236}">
                    <a16:creationId xmlns=""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848;p33">
                <a:extLst>
                  <a:ext uri="{FF2B5EF4-FFF2-40B4-BE49-F238E27FC236}">
                    <a16:creationId xmlns=""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849;p33">
                <a:extLst>
                  <a:ext uri="{FF2B5EF4-FFF2-40B4-BE49-F238E27FC236}">
                    <a16:creationId xmlns=""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850;p33">
                <a:extLst>
                  <a:ext uri="{FF2B5EF4-FFF2-40B4-BE49-F238E27FC236}">
                    <a16:creationId xmlns=""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851;p33">
                <a:extLst>
                  <a:ext uri="{FF2B5EF4-FFF2-40B4-BE49-F238E27FC236}">
                    <a16:creationId xmlns=""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852;p33">
                <a:extLst>
                  <a:ext uri="{FF2B5EF4-FFF2-40B4-BE49-F238E27FC236}">
                    <a16:creationId xmlns=""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853;p33">
                <a:extLst>
                  <a:ext uri="{FF2B5EF4-FFF2-40B4-BE49-F238E27FC236}">
                    <a16:creationId xmlns=""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854;p33">
                <a:extLst>
                  <a:ext uri="{FF2B5EF4-FFF2-40B4-BE49-F238E27FC236}">
                    <a16:creationId xmlns=""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855;p33">
                <a:extLst>
                  <a:ext uri="{FF2B5EF4-FFF2-40B4-BE49-F238E27FC236}">
                    <a16:creationId xmlns=""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856;p33">
                <a:extLst>
                  <a:ext uri="{FF2B5EF4-FFF2-40B4-BE49-F238E27FC236}">
                    <a16:creationId xmlns=""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857;p33">
                <a:extLst>
                  <a:ext uri="{FF2B5EF4-FFF2-40B4-BE49-F238E27FC236}">
                    <a16:creationId xmlns=""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858;p33">
                <a:extLst>
                  <a:ext uri="{FF2B5EF4-FFF2-40B4-BE49-F238E27FC236}">
                    <a16:creationId xmlns=""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859;p33">
              <a:extLst>
                <a:ext uri="{FF2B5EF4-FFF2-40B4-BE49-F238E27FC236}">
                  <a16:creationId xmlns=""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860;p33">
              <a:extLst>
                <a:ext uri="{FF2B5EF4-FFF2-40B4-BE49-F238E27FC236}">
                  <a16:creationId xmlns=""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862;p33">
                <a:extLst>
                  <a:ext uri="{FF2B5EF4-FFF2-40B4-BE49-F238E27FC236}">
                    <a16:creationId xmlns=""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863;p33">
                <a:extLst>
                  <a:ext uri="{FF2B5EF4-FFF2-40B4-BE49-F238E27FC236}">
                    <a16:creationId xmlns=""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864;p33">
                <a:extLst>
                  <a:ext uri="{FF2B5EF4-FFF2-40B4-BE49-F238E27FC236}">
                    <a16:creationId xmlns=""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865;p33">
                <a:extLst>
                  <a:ext uri="{FF2B5EF4-FFF2-40B4-BE49-F238E27FC236}">
                    <a16:creationId xmlns=""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866;p33">
                <a:extLst>
                  <a:ext uri="{FF2B5EF4-FFF2-40B4-BE49-F238E27FC236}">
                    <a16:creationId xmlns=""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867;p33">
                <a:extLst>
                  <a:ext uri="{FF2B5EF4-FFF2-40B4-BE49-F238E27FC236}">
                    <a16:creationId xmlns=""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868;p33">
                <a:extLst>
                  <a:ext uri="{FF2B5EF4-FFF2-40B4-BE49-F238E27FC236}">
                    <a16:creationId xmlns=""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869;p33">
                <a:extLst>
                  <a:ext uri="{FF2B5EF4-FFF2-40B4-BE49-F238E27FC236}">
                    <a16:creationId xmlns=""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870;p33">
                <a:extLst>
                  <a:ext uri="{FF2B5EF4-FFF2-40B4-BE49-F238E27FC236}">
                    <a16:creationId xmlns=""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871;p33">
                <a:extLst>
                  <a:ext uri="{FF2B5EF4-FFF2-40B4-BE49-F238E27FC236}">
                    <a16:creationId xmlns=""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872;p33">
                <a:extLst>
                  <a:ext uri="{FF2B5EF4-FFF2-40B4-BE49-F238E27FC236}">
                    <a16:creationId xmlns=""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873;p33">
                <a:extLst>
                  <a:ext uri="{FF2B5EF4-FFF2-40B4-BE49-F238E27FC236}">
                    <a16:creationId xmlns=""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954;p33">
            <a:extLst>
              <a:ext uri="{FF2B5EF4-FFF2-40B4-BE49-F238E27FC236}">
                <a16:creationId xmlns=""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956;p33">
              <a:extLst>
                <a:ext uri="{FF2B5EF4-FFF2-40B4-BE49-F238E27FC236}">
                  <a16:creationId xmlns=""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958;p33">
                <a:extLst>
                  <a:ext uri="{FF2B5EF4-FFF2-40B4-BE49-F238E27FC236}">
                    <a16:creationId xmlns=""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959;p33">
                <a:extLst>
                  <a:ext uri="{FF2B5EF4-FFF2-40B4-BE49-F238E27FC236}">
                    <a16:creationId xmlns=""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960;p33">
                <a:extLst>
                  <a:ext uri="{FF2B5EF4-FFF2-40B4-BE49-F238E27FC236}">
                    <a16:creationId xmlns=""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961;p33">
                <a:extLst>
                  <a:ext uri="{FF2B5EF4-FFF2-40B4-BE49-F238E27FC236}">
                    <a16:creationId xmlns=""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962;p33">
                <a:extLst>
                  <a:ext uri="{FF2B5EF4-FFF2-40B4-BE49-F238E27FC236}">
                    <a16:creationId xmlns=""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963;p33">
                <a:extLst>
                  <a:ext uri="{FF2B5EF4-FFF2-40B4-BE49-F238E27FC236}">
                    <a16:creationId xmlns=""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964;p33">
                <a:extLst>
                  <a:ext uri="{FF2B5EF4-FFF2-40B4-BE49-F238E27FC236}">
                    <a16:creationId xmlns=""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965;p33">
                <a:extLst>
                  <a:ext uri="{FF2B5EF4-FFF2-40B4-BE49-F238E27FC236}">
                    <a16:creationId xmlns=""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966;p33">
                <a:extLst>
                  <a:ext uri="{FF2B5EF4-FFF2-40B4-BE49-F238E27FC236}">
                    <a16:creationId xmlns=""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67;p33">
                <a:extLst>
                  <a:ext uri="{FF2B5EF4-FFF2-40B4-BE49-F238E27FC236}">
                    <a16:creationId xmlns=""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68;p33">
                <a:extLst>
                  <a:ext uri="{FF2B5EF4-FFF2-40B4-BE49-F238E27FC236}">
                    <a16:creationId xmlns=""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69;p33">
                <a:extLst>
                  <a:ext uri="{FF2B5EF4-FFF2-40B4-BE49-F238E27FC236}">
                    <a16:creationId xmlns=""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3" name="Google Shape;970;p33">
            <a:extLst>
              <a:ext uri="{FF2B5EF4-FFF2-40B4-BE49-F238E27FC236}">
                <a16:creationId xmlns=""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 name="Google Shape;972;p33">
              <a:extLst>
                <a:ext uri="{FF2B5EF4-FFF2-40B4-BE49-F238E27FC236}">
                  <a16:creationId xmlns=""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4;p33">
                <a:extLst>
                  <a:ext uri="{FF2B5EF4-FFF2-40B4-BE49-F238E27FC236}">
                    <a16:creationId xmlns=""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75;p33">
                <a:extLst>
                  <a:ext uri="{FF2B5EF4-FFF2-40B4-BE49-F238E27FC236}">
                    <a16:creationId xmlns=""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76;p33">
                <a:extLst>
                  <a:ext uri="{FF2B5EF4-FFF2-40B4-BE49-F238E27FC236}">
                    <a16:creationId xmlns=""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977;p33">
                <a:extLst>
                  <a:ext uri="{FF2B5EF4-FFF2-40B4-BE49-F238E27FC236}">
                    <a16:creationId xmlns=""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978;p33">
                <a:extLst>
                  <a:ext uri="{FF2B5EF4-FFF2-40B4-BE49-F238E27FC236}">
                    <a16:creationId xmlns=""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979;p33">
                <a:extLst>
                  <a:ext uri="{FF2B5EF4-FFF2-40B4-BE49-F238E27FC236}">
                    <a16:creationId xmlns=""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980;p33">
                <a:extLst>
                  <a:ext uri="{FF2B5EF4-FFF2-40B4-BE49-F238E27FC236}">
                    <a16:creationId xmlns=""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981;p33">
                <a:extLst>
                  <a:ext uri="{FF2B5EF4-FFF2-40B4-BE49-F238E27FC236}">
                    <a16:creationId xmlns=""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982;p33">
                <a:extLst>
                  <a:ext uri="{FF2B5EF4-FFF2-40B4-BE49-F238E27FC236}">
                    <a16:creationId xmlns=""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983;p33">
                <a:extLst>
                  <a:ext uri="{FF2B5EF4-FFF2-40B4-BE49-F238E27FC236}">
                    <a16:creationId xmlns=""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984;p33">
                <a:extLst>
                  <a:ext uri="{FF2B5EF4-FFF2-40B4-BE49-F238E27FC236}">
                    <a16:creationId xmlns=""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985;p33">
                <a:extLst>
                  <a:ext uri="{FF2B5EF4-FFF2-40B4-BE49-F238E27FC236}">
                    <a16:creationId xmlns=""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9" name="Google Shape;1018;p33">
            <a:extLst>
              <a:ext uri="{FF2B5EF4-FFF2-40B4-BE49-F238E27FC236}">
                <a16:creationId xmlns=""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020;p33">
              <a:extLst>
                <a:ext uri="{FF2B5EF4-FFF2-40B4-BE49-F238E27FC236}">
                  <a16:creationId xmlns=""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022;p33">
                <a:extLst>
                  <a:ext uri="{FF2B5EF4-FFF2-40B4-BE49-F238E27FC236}">
                    <a16:creationId xmlns=""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023;p33">
                <a:extLst>
                  <a:ext uri="{FF2B5EF4-FFF2-40B4-BE49-F238E27FC236}">
                    <a16:creationId xmlns=""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024;p33">
                <a:extLst>
                  <a:ext uri="{FF2B5EF4-FFF2-40B4-BE49-F238E27FC236}">
                    <a16:creationId xmlns=""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025;p33">
                <a:extLst>
                  <a:ext uri="{FF2B5EF4-FFF2-40B4-BE49-F238E27FC236}">
                    <a16:creationId xmlns=""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026;p33">
                <a:extLst>
                  <a:ext uri="{FF2B5EF4-FFF2-40B4-BE49-F238E27FC236}">
                    <a16:creationId xmlns=""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027;p33">
                <a:extLst>
                  <a:ext uri="{FF2B5EF4-FFF2-40B4-BE49-F238E27FC236}">
                    <a16:creationId xmlns=""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028;p33">
                <a:extLst>
                  <a:ext uri="{FF2B5EF4-FFF2-40B4-BE49-F238E27FC236}">
                    <a16:creationId xmlns=""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029;p33">
                <a:extLst>
                  <a:ext uri="{FF2B5EF4-FFF2-40B4-BE49-F238E27FC236}">
                    <a16:creationId xmlns=""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030;p33">
                <a:extLst>
                  <a:ext uri="{FF2B5EF4-FFF2-40B4-BE49-F238E27FC236}">
                    <a16:creationId xmlns=""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031;p33">
                <a:extLst>
                  <a:ext uri="{FF2B5EF4-FFF2-40B4-BE49-F238E27FC236}">
                    <a16:creationId xmlns=""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032;p33">
                <a:extLst>
                  <a:ext uri="{FF2B5EF4-FFF2-40B4-BE49-F238E27FC236}">
                    <a16:creationId xmlns=""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033;p33">
                <a:extLst>
                  <a:ext uri="{FF2B5EF4-FFF2-40B4-BE49-F238E27FC236}">
                    <a16:creationId xmlns=""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018;p33">
            <a:extLst>
              <a:ext uri="{FF2B5EF4-FFF2-40B4-BE49-F238E27FC236}">
                <a16:creationId xmlns=""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 name="Google Shape;1020;p33">
              <a:extLst>
                <a:ext uri="{FF2B5EF4-FFF2-40B4-BE49-F238E27FC236}">
                  <a16:creationId xmlns=""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022;p33">
                <a:extLst>
                  <a:ext uri="{FF2B5EF4-FFF2-40B4-BE49-F238E27FC236}">
                    <a16:creationId xmlns=""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023;p33">
                <a:extLst>
                  <a:ext uri="{FF2B5EF4-FFF2-40B4-BE49-F238E27FC236}">
                    <a16:creationId xmlns=""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024;p33">
                <a:extLst>
                  <a:ext uri="{FF2B5EF4-FFF2-40B4-BE49-F238E27FC236}">
                    <a16:creationId xmlns=""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025;p33">
                <a:extLst>
                  <a:ext uri="{FF2B5EF4-FFF2-40B4-BE49-F238E27FC236}">
                    <a16:creationId xmlns=""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026;p33">
                <a:extLst>
                  <a:ext uri="{FF2B5EF4-FFF2-40B4-BE49-F238E27FC236}">
                    <a16:creationId xmlns=""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027;p33">
                <a:extLst>
                  <a:ext uri="{FF2B5EF4-FFF2-40B4-BE49-F238E27FC236}">
                    <a16:creationId xmlns=""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028;p33">
                <a:extLst>
                  <a:ext uri="{FF2B5EF4-FFF2-40B4-BE49-F238E27FC236}">
                    <a16:creationId xmlns=""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029;p33">
                <a:extLst>
                  <a:ext uri="{FF2B5EF4-FFF2-40B4-BE49-F238E27FC236}">
                    <a16:creationId xmlns=""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030;p33">
                <a:extLst>
                  <a:ext uri="{FF2B5EF4-FFF2-40B4-BE49-F238E27FC236}">
                    <a16:creationId xmlns=""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031;p33">
                <a:extLst>
                  <a:ext uri="{FF2B5EF4-FFF2-40B4-BE49-F238E27FC236}">
                    <a16:creationId xmlns=""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032;p33">
                <a:extLst>
                  <a:ext uri="{FF2B5EF4-FFF2-40B4-BE49-F238E27FC236}">
                    <a16:creationId xmlns=""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033;p33">
                <a:extLst>
                  <a:ext uri="{FF2B5EF4-FFF2-40B4-BE49-F238E27FC236}">
                    <a16:creationId xmlns=""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 name="TextBox 3">
            <a:extLst>
              <a:ext uri="{FF2B5EF4-FFF2-40B4-BE49-F238E27FC236}">
                <a16:creationId xmlns="" xmlns:a16="http://schemas.microsoft.com/office/drawing/2014/main" id="{FECE14DC-1286-4284-90D7-6AC446E45DC8}"/>
              </a:ext>
            </a:extLst>
          </p:cNvPr>
          <p:cNvSpPr txBox="1"/>
          <p:nvPr/>
        </p:nvSpPr>
        <p:spPr>
          <a:xfrm>
            <a:off x="243499" y="1543569"/>
            <a:ext cx="8900501" cy="3477875"/>
          </a:xfrm>
          <a:prstGeom prst="rect">
            <a:avLst/>
          </a:prstGeom>
          <a:noFill/>
        </p:spPr>
        <p:txBody>
          <a:bodyPr wrap="square" rtlCol="0">
            <a:spAutoFit/>
          </a:bodyPr>
          <a:lstStyle/>
          <a:p>
            <a:pPr algn="l">
              <a:buFontTx/>
              <a:buChar char="-"/>
            </a:pPr>
            <a:r>
              <a:rPr lang="vi-VN" sz="2400" dirty="0" smtClean="0">
                <a:solidFill>
                  <a:srgbClr val="263E68"/>
                </a:solidFill>
                <a:latin typeface="Times New Roman" panose="02020603050405020304" pitchFamily="18" charset="0"/>
                <a:cs typeface="Times New Roman" panose="02020603050405020304" pitchFamily="18" charset="0"/>
              </a:rPr>
              <a:t>Vỏ </a:t>
            </a:r>
            <a:r>
              <a:rPr lang="vi-VN" sz="2400" dirty="0">
                <a:solidFill>
                  <a:srgbClr val="263E68"/>
                </a:solidFill>
                <a:latin typeface="Times New Roman" panose="02020603050405020304" pitchFamily="18" charset="0"/>
                <a:cs typeface="Times New Roman" panose="02020603050405020304" pitchFamily="18" charset="0"/>
              </a:rPr>
              <a:t>nguyên tử được tạo nên bởi các electron (e</a:t>
            </a:r>
            <a:r>
              <a:rPr lang="vi-VN" sz="2400" dirty="0" smtClean="0">
                <a:solidFill>
                  <a:srgbClr val="263E68"/>
                </a:solidFill>
                <a:latin typeface="Times New Roman" panose="02020603050405020304" pitchFamily="18" charset="0"/>
                <a:cs typeface="Times New Roman" panose="02020603050405020304" pitchFamily="18" charset="0"/>
              </a:rPr>
              <a:t>). </a:t>
            </a:r>
            <a:endParaRPr lang="en-US" sz="2400" dirty="0" smtClean="0">
              <a:solidFill>
                <a:srgbClr val="263E68"/>
              </a:solidFill>
              <a:latin typeface="Times New Roman" panose="02020603050405020304" pitchFamily="18" charset="0"/>
              <a:cs typeface="Times New Roman" panose="02020603050405020304" pitchFamily="18" charset="0"/>
            </a:endParaRPr>
          </a:p>
          <a:p>
            <a:pPr algn="l"/>
            <a:r>
              <a:rPr lang="en-US" sz="2400" dirty="0" smtClean="0">
                <a:solidFill>
                  <a:srgbClr val="263E68"/>
                </a:solidFill>
                <a:latin typeface="Times New Roman" panose="02020603050405020304" pitchFamily="18" charset="0"/>
                <a:cs typeface="Times New Roman" panose="02020603050405020304" pitchFamily="18" charset="0"/>
              </a:rPr>
              <a:t>+ </a:t>
            </a:r>
            <a:r>
              <a:rPr lang="vi-VN" sz="2400" dirty="0" smtClean="0">
                <a:solidFill>
                  <a:srgbClr val="263E68"/>
                </a:solidFill>
                <a:latin typeface="Times New Roman" panose="02020603050405020304" pitchFamily="18" charset="0"/>
                <a:cs typeface="Times New Roman" panose="02020603050405020304" pitchFamily="18" charset="0"/>
              </a:rPr>
              <a:t>Mỗi </a:t>
            </a:r>
            <a:r>
              <a:rPr lang="vi-VN" sz="2400" dirty="0">
                <a:solidFill>
                  <a:srgbClr val="263E68"/>
                </a:solidFill>
                <a:latin typeface="Times New Roman" panose="02020603050405020304" pitchFamily="18" charset="0"/>
                <a:cs typeface="Times New Roman" panose="02020603050405020304" pitchFamily="18" charset="0"/>
              </a:rPr>
              <a:t>e mang 1 đơn vị điện tích </a:t>
            </a:r>
            <a:r>
              <a:rPr lang="vi-VN" sz="2400" dirty="0" smtClean="0">
                <a:solidFill>
                  <a:srgbClr val="263E68"/>
                </a:solidFill>
                <a:latin typeface="Times New Roman" panose="02020603050405020304" pitchFamily="18" charset="0"/>
                <a:cs typeface="Times New Roman" panose="02020603050405020304" pitchFamily="18" charset="0"/>
              </a:rPr>
              <a:t>âm</a:t>
            </a:r>
            <a:r>
              <a:rPr lang="en-US" sz="2400" dirty="0" smtClean="0">
                <a:solidFill>
                  <a:srgbClr val="263E68"/>
                </a:solidFill>
                <a:latin typeface="Times New Roman" panose="02020603050405020304" pitchFamily="18" charset="0"/>
                <a:cs typeface="Times New Roman" panose="02020603050405020304" pitchFamily="18" charset="0"/>
              </a:rPr>
              <a:t>.</a:t>
            </a:r>
          </a:p>
          <a:p>
            <a:pPr algn="l"/>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Quy</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ước</a:t>
            </a:r>
            <a:r>
              <a:rPr lang="en-US" sz="2400" dirty="0" smtClean="0">
                <a:solidFill>
                  <a:srgbClr val="263E68"/>
                </a:solidFill>
                <a:latin typeface="Times New Roman" panose="02020603050405020304" pitchFamily="18" charset="0"/>
                <a:cs typeface="Times New Roman" panose="02020603050405020304" pitchFamily="18" charset="0"/>
              </a:rPr>
              <a:t>: </a:t>
            </a:r>
            <a:r>
              <a:rPr lang="vi-VN" sz="2400" dirty="0" smtClean="0">
                <a:solidFill>
                  <a:srgbClr val="263E68"/>
                </a:solidFill>
                <a:latin typeface="Times New Roman" panose="02020603050405020304" pitchFamily="18" charset="0"/>
                <a:cs typeface="Times New Roman" panose="02020603050405020304" pitchFamily="18" charset="0"/>
              </a:rPr>
              <a:t>-1</a:t>
            </a:r>
            <a:r>
              <a:rPr lang="vi-VN" sz="2400" dirty="0">
                <a:solidFill>
                  <a:srgbClr val="263E68"/>
                </a:solidFill>
                <a:latin typeface="Times New Roman" panose="02020603050405020304" pitchFamily="18" charset="0"/>
                <a:cs typeface="Times New Roman" panose="02020603050405020304" pitchFamily="18" charset="0"/>
              </a:rPr>
              <a:t>.</a:t>
            </a:r>
          </a:p>
          <a:p>
            <a:pPr algn="l"/>
            <a:r>
              <a:rPr lang="vi-VN" sz="24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r>
              <a:rPr lang="vi-VN" sz="2400" dirty="0" smtClean="0">
                <a:solidFill>
                  <a:srgbClr val="263E68"/>
                </a:solidFill>
                <a:latin typeface="Times New Roman" panose="02020603050405020304" pitchFamily="18" charset="0"/>
                <a:cs typeface="Times New Roman" panose="02020603050405020304" pitchFamily="18" charset="0"/>
              </a:rPr>
              <a:t>...</a:t>
            </a:r>
            <a:r>
              <a:rPr lang="en-US" sz="2400" dirty="0" smtClean="0">
                <a:solidFill>
                  <a:srgbClr val="263E68"/>
                </a:solidFill>
                <a:latin typeface="Times New Roman" panose="02020603050405020304" pitchFamily="18" charset="0"/>
                <a:cs typeface="Times New Roman" panose="02020603050405020304" pitchFamily="18" charset="0"/>
              </a:rPr>
              <a:t>(2/8/8/18…)</a:t>
            </a:r>
            <a:endParaRPr lang="vi-VN" sz="2400" dirty="0">
              <a:solidFill>
                <a:srgbClr val="263E68"/>
              </a:solidFill>
              <a:latin typeface="Times New Roman" panose="02020603050405020304" pitchFamily="18" charset="0"/>
              <a:cs typeface="Times New Roman" panose="02020603050405020304" pitchFamily="18" charset="0"/>
            </a:endParaRPr>
          </a:p>
          <a:p>
            <a:pPr algn="l">
              <a:buFontTx/>
              <a:buChar char="-"/>
            </a:pPr>
            <a:r>
              <a:rPr lang="vi-VN" sz="2400" dirty="0" smtClean="0">
                <a:solidFill>
                  <a:srgbClr val="263E68"/>
                </a:solidFill>
                <a:latin typeface="Times New Roman" panose="02020603050405020304" pitchFamily="18" charset="0"/>
                <a:cs typeface="Times New Roman" panose="02020603050405020304" pitchFamily="18" charset="0"/>
              </a:rPr>
              <a:t>Các </a:t>
            </a:r>
            <a:r>
              <a:rPr lang="vi-VN" sz="2400" dirty="0">
                <a:solidFill>
                  <a:srgbClr val="263E68"/>
                </a:solidFill>
                <a:latin typeface="Times New Roman" panose="02020603050405020304" pitchFamily="18" charset="0"/>
                <a:cs typeface="Times New Roman" panose="02020603050405020304" pitchFamily="18" charset="0"/>
              </a:rPr>
              <a:t>e lớp ngoài cùng quyết định tính chất hóa học của </a:t>
            </a:r>
            <a:r>
              <a:rPr lang="en-US" sz="2400" dirty="0" err="1" smtClean="0">
                <a:solidFill>
                  <a:srgbClr val="263E68"/>
                </a:solidFill>
                <a:latin typeface="Times New Roman" panose="02020603050405020304" pitchFamily="18" charset="0"/>
                <a:cs typeface="Times New Roman" panose="02020603050405020304" pitchFamily="18" charset="0"/>
              </a:rPr>
              <a:t>nguyên</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tử</a:t>
            </a:r>
            <a:r>
              <a:rPr lang="vi-VN" sz="2400" dirty="0" smtClean="0">
                <a:solidFill>
                  <a:srgbClr val="263E68"/>
                </a:solidFill>
                <a:latin typeface="Times New Roman" panose="02020603050405020304" pitchFamily="18" charset="0"/>
                <a:cs typeface="Times New Roman" panose="02020603050405020304" pitchFamily="18" charset="0"/>
              </a:rPr>
              <a:t>.</a:t>
            </a:r>
            <a:endParaRPr lang="en-US" sz="2400" dirty="0" smtClean="0">
              <a:solidFill>
                <a:srgbClr val="263E68"/>
              </a:solidFill>
              <a:latin typeface="Times New Roman" panose="02020603050405020304" pitchFamily="18" charset="0"/>
              <a:cs typeface="Times New Roman" panose="02020603050405020304" pitchFamily="18" charset="0"/>
            </a:endParaRPr>
          </a:p>
          <a:p>
            <a:pPr algn="l">
              <a:buFontTx/>
              <a:buChar char="-"/>
            </a:pPr>
            <a:r>
              <a:rPr lang="en-US" sz="2400" dirty="0" err="1" smtClean="0">
                <a:solidFill>
                  <a:srgbClr val="263E68"/>
                </a:solidFill>
                <a:latin typeface="Times New Roman" panose="02020603050405020304" pitchFamily="18" charset="0"/>
                <a:cs typeface="Times New Roman" panose="02020603050405020304" pitchFamily="18" charset="0"/>
              </a:rPr>
              <a:t>Nguyên</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tử</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trung</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hòa</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về</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điện</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nên</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tổng</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số</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hạt</a:t>
            </a:r>
            <a:r>
              <a:rPr lang="en-US" sz="2400" dirty="0" smtClean="0">
                <a:solidFill>
                  <a:srgbClr val="263E68"/>
                </a:solidFill>
                <a:latin typeface="Times New Roman" panose="02020603050405020304" pitchFamily="18" charset="0"/>
                <a:cs typeface="Times New Roman" panose="02020603050405020304" pitchFamily="18" charset="0"/>
              </a:rPr>
              <a:t> p </a:t>
            </a:r>
            <a:r>
              <a:rPr lang="en-US" sz="2400" dirty="0" err="1" smtClean="0">
                <a:solidFill>
                  <a:srgbClr val="263E68"/>
                </a:solidFill>
                <a:latin typeface="Times New Roman" panose="02020603050405020304" pitchFamily="18" charset="0"/>
                <a:cs typeface="Times New Roman" panose="02020603050405020304" pitchFamily="18" charset="0"/>
              </a:rPr>
              <a:t>bằng</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tổng</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số</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hạt</a:t>
            </a:r>
            <a:r>
              <a:rPr lang="en-US" sz="2400" dirty="0" smtClean="0">
                <a:solidFill>
                  <a:srgbClr val="263E68"/>
                </a:solidFill>
                <a:latin typeface="Times New Roman" panose="02020603050405020304" pitchFamily="18" charset="0"/>
                <a:cs typeface="Times New Roman" panose="02020603050405020304" pitchFamily="18" charset="0"/>
              </a:rPr>
              <a:t> electron</a:t>
            </a:r>
          </a:p>
          <a:p>
            <a:pPr algn="ct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Z =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p =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e</a:t>
            </a:r>
            <a:endParaRPr lang="vi-VN" sz="2400" dirty="0">
              <a:solidFill>
                <a:srgbClr val="263E68"/>
              </a:solidFill>
              <a:latin typeface="Times New Roman" panose="02020603050405020304" pitchFamily="18" charset="0"/>
              <a:cs typeface="Times New Roman" panose="02020603050405020304" pitchFamily="18" charset="0"/>
            </a:endParaRPr>
          </a:p>
        </p:txBody>
      </p:sp>
      <p:pic>
        <p:nvPicPr>
          <p:cNvPr id="141" name="Picture 15" descr="viet3"/>
          <p:cNvPicPr>
            <a:picLocks noChangeAspect="1" noChangeArrowheads="1" noCrop="1"/>
          </p:cNvPicPr>
          <p:nvPr/>
        </p:nvPicPr>
        <p:blipFill>
          <a:blip r:embed="rId2"/>
          <a:srcRect/>
          <a:stretch>
            <a:fillRect/>
          </a:stretch>
        </p:blipFill>
        <p:spPr bwMode="auto">
          <a:xfrm>
            <a:off x="133815" y="1071910"/>
            <a:ext cx="533400" cy="387927"/>
          </a:xfrm>
          <a:prstGeom prst="rect">
            <a:avLst/>
          </a:prstGeom>
          <a:noFill/>
          <a:ln w="9525">
            <a:noFill/>
            <a:miter lim="800000"/>
            <a:headEnd/>
            <a:tailEnd/>
          </a:ln>
        </p:spPr>
      </p:pic>
    </p:spTree>
    <p:extLst>
      <p:ext uri="{BB962C8B-B14F-4D97-AF65-F5344CB8AC3E}">
        <p14:creationId xmlns=""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box(in)">
                                      <p:cBhvr>
                                        <p:cTn id="13"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 xmlns:a16="http://schemas.microsoft.com/office/drawing/2014/main" id="{2966C0B4-92AC-4034-B60B-A751D6AD1973}"/>
              </a:ext>
            </a:extLst>
          </p:cNvPr>
          <p:cNvGraphicFramePr>
            <a:graphicFrameLocks noGrp="1"/>
          </p:cNvGraphicFramePr>
          <p:nvPr>
            <p:extLst>
              <p:ext uri="{D42A27DB-BD31-4B8C-83A1-F6EECF244321}">
                <p14:modId xmlns="" xmlns:p14="http://schemas.microsoft.com/office/powerpoint/2010/main" val="377719639"/>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 xmlns:a16="http://schemas.microsoft.com/office/drawing/2014/main" val="3639028303"/>
                    </a:ext>
                  </a:extLst>
                </a:gridCol>
                <a:gridCol w="1761580">
                  <a:extLst>
                    <a:ext uri="{9D8B030D-6E8A-4147-A177-3AD203B41FA5}">
                      <a16:colId xmlns="" xmlns:a16="http://schemas.microsoft.com/office/drawing/2014/main" val="1566248493"/>
                    </a:ext>
                  </a:extLst>
                </a:gridCol>
                <a:gridCol w="1761580">
                  <a:extLst>
                    <a:ext uri="{9D8B030D-6E8A-4147-A177-3AD203B41FA5}">
                      <a16:colId xmlns="" xmlns:a16="http://schemas.microsoft.com/office/drawing/2014/main" val="1628781081"/>
                    </a:ext>
                  </a:extLst>
                </a:gridCol>
                <a:gridCol w="1762788">
                  <a:extLst>
                    <a:ext uri="{9D8B030D-6E8A-4147-A177-3AD203B41FA5}">
                      <a16:colId xmlns="" xmlns:a16="http://schemas.microsoft.com/office/drawing/2014/main" val="3273989929"/>
                    </a:ext>
                  </a:extLst>
                </a:gridCol>
                <a:gridCol w="1762788">
                  <a:extLst>
                    <a:ext uri="{9D8B030D-6E8A-4147-A177-3AD203B41FA5}">
                      <a16:colId xmlns=""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91091419"/>
                  </a:ext>
                </a:extLst>
              </a:tr>
            </a:tbl>
          </a:graphicData>
        </a:graphic>
      </p:graphicFrame>
      <p:sp>
        <p:nvSpPr>
          <p:cNvPr id="47" name="Google Shape;873;p52">
            <a:extLst>
              <a:ext uri="{FF2B5EF4-FFF2-40B4-BE49-F238E27FC236}">
                <a16:creationId xmlns=""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grpSp>
        <p:nvGrpSpPr>
          <p:cNvPr id="46" name="Group 45"/>
          <p:cNvGrpSpPr/>
          <p:nvPr/>
        </p:nvGrpSpPr>
        <p:grpSpPr>
          <a:xfrm>
            <a:off x="5737652" y="0"/>
            <a:ext cx="2426927" cy="2787468"/>
            <a:chOff x="5737652" y="0"/>
            <a:chExt cx="2426927" cy="2787468"/>
          </a:xfrm>
        </p:grpSpPr>
        <p:sp>
          <p:nvSpPr>
            <p:cNvPr id="49" name="Google Shape;875;p52">
              <a:extLst>
                <a:ext uri="{FF2B5EF4-FFF2-40B4-BE49-F238E27FC236}">
                  <a16:creationId xmlns=""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a:extLst>
                <a:ext uri="{FF2B5EF4-FFF2-40B4-BE49-F238E27FC236}">
                  <a16:creationId xmlns=""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grpSp>
      <p:sp>
        <p:nvSpPr>
          <p:cNvPr id="89" name="Google Shape;883;p52">
            <a:extLst>
              <a:ext uri="{FF2B5EF4-FFF2-40B4-BE49-F238E27FC236}">
                <a16:creationId xmlns=""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 xmlns:p14="http://schemas.microsoft.com/office/powerpoint/2010/main" val="350190423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 xmlns:a16="http://schemas.microsoft.com/office/drawing/2014/main" id="{2966C0B4-92AC-4034-B60B-A751D6AD1973}"/>
              </a:ext>
            </a:extLst>
          </p:cNvPr>
          <p:cNvGraphicFramePr>
            <a:graphicFrameLocks noGrp="1"/>
          </p:cNvGraphicFramePr>
          <p:nvPr>
            <p:extLst>
              <p:ext uri="{D42A27DB-BD31-4B8C-83A1-F6EECF244321}">
                <p14:modId xmlns="" xmlns:p14="http://schemas.microsoft.com/office/powerpoint/2010/main" val="3216523362"/>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 xmlns:a16="http://schemas.microsoft.com/office/drawing/2014/main" val="3639028303"/>
                    </a:ext>
                  </a:extLst>
                </a:gridCol>
                <a:gridCol w="1761580">
                  <a:extLst>
                    <a:ext uri="{9D8B030D-6E8A-4147-A177-3AD203B41FA5}">
                      <a16:colId xmlns="" xmlns:a16="http://schemas.microsoft.com/office/drawing/2014/main" val="1566248493"/>
                    </a:ext>
                  </a:extLst>
                </a:gridCol>
                <a:gridCol w="1761580">
                  <a:extLst>
                    <a:ext uri="{9D8B030D-6E8A-4147-A177-3AD203B41FA5}">
                      <a16:colId xmlns="" xmlns:a16="http://schemas.microsoft.com/office/drawing/2014/main" val="1628781081"/>
                    </a:ext>
                  </a:extLst>
                </a:gridCol>
                <a:gridCol w="1762788">
                  <a:extLst>
                    <a:ext uri="{9D8B030D-6E8A-4147-A177-3AD203B41FA5}">
                      <a16:colId xmlns="" xmlns:a16="http://schemas.microsoft.com/office/drawing/2014/main" val="3273989929"/>
                    </a:ext>
                  </a:extLst>
                </a:gridCol>
                <a:gridCol w="1762788">
                  <a:extLst>
                    <a:ext uri="{9D8B030D-6E8A-4147-A177-3AD203B41FA5}">
                      <a16:colId xmlns=""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91091419"/>
                  </a:ext>
                </a:extLst>
              </a:tr>
            </a:tbl>
          </a:graphicData>
        </a:graphic>
      </p:graphicFrame>
      <p:sp>
        <p:nvSpPr>
          <p:cNvPr id="47" name="Google Shape;873;p52">
            <a:extLst>
              <a:ext uri="{FF2B5EF4-FFF2-40B4-BE49-F238E27FC236}">
                <a16:creationId xmlns=""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grpSp>
        <p:nvGrpSpPr>
          <p:cNvPr id="45" name="Group 44"/>
          <p:cNvGrpSpPr/>
          <p:nvPr/>
        </p:nvGrpSpPr>
        <p:grpSpPr>
          <a:xfrm>
            <a:off x="3165205" y="615279"/>
            <a:ext cx="2447672" cy="2804243"/>
            <a:chOff x="3165205" y="615279"/>
            <a:chExt cx="2447672" cy="2804243"/>
          </a:xfrm>
        </p:grpSpPr>
        <p:sp>
          <p:nvSpPr>
            <p:cNvPr id="48" name="Google Shape;874;p52">
              <a:extLst>
                <a:ext uri="{FF2B5EF4-FFF2-40B4-BE49-F238E27FC236}">
                  <a16:creationId xmlns="" xmlns:a16="http://schemas.microsoft.com/office/drawing/2014/main" id="{59E1F984-580C-4824-9F00-98F60377777B}"/>
                </a:ext>
              </a:extLst>
            </p:cNvPr>
            <p:cNvSpPr/>
            <p:nvPr/>
          </p:nvSpPr>
          <p:spPr>
            <a:xfrm>
              <a:off x="3165205"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roup 60">
              <a:extLst>
                <a:ext uri="{FF2B5EF4-FFF2-40B4-BE49-F238E27FC236}">
                  <a16:creationId xmlns=""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a:extLst>
                <a:ext uri="{FF2B5EF4-FFF2-40B4-BE49-F238E27FC236}">
                  <a16:creationId xmlns=""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grpSp>
      <p:grpSp>
        <p:nvGrpSpPr>
          <p:cNvPr id="46" name="Group 45"/>
          <p:cNvGrpSpPr/>
          <p:nvPr/>
        </p:nvGrpSpPr>
        <p:grpSpPr>
          <a:xfrm>
            <a:off x="5804300" y="615279"/>
            <a:ext cx="2426927" cy="2787468"/>
            <a:chOff x="5804300" y="615279"/>
            <a:chExt cx="2426927" cy="2787468"/>
          </a:xfrm>
        </p:grpSpPr>
        <p:sp>
          <p:nvSpPr>
            <p:cNvPr id="49" name="Google Shape;875;p52">
              <a:extLst>
                <a:ext uri="{FF2B5EF4-FFF2-40B4-BE49-F238E27FC236}">
                  <a16:creationId xmlns=""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a:extLst>
                <a:ext uri="{FF2B5EF4-FFF2-40B4-BE49-F238E27FC236}">
                  <a16:creationId xmlns=""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grpSp>
      <p:sp>
        <p:nvSpPr>
          <p:cNvPr id="2" name="TextBox 1">
            <a:extLst>
              <a:ext uri="{FF2B5EF4-FFF2-40B4-BE49-F238E27FC236}">
                <a16:creationId xmlns=""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4211441" y="3798849"/>
            <a:ext cx="334537" cy="356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22585" y="2349191"/>
            <a:ext cx="334537" cy="356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5256" y="1616927"/>
            <a:ext cx="334537" cy="356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
          <p:cNvSpPr>
            <a:spLocks noChangeArrowheads="1"/>
          </p:cNvSpPr>
          <p:nvPr/>
        </p:nvSpPr>
        <p:spPr bwMode="auto">
          <a:xfrm>
            <a:off x="11152" y="802952"/>
            <a:ext cx="9143999"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tab pos="2463800" algn="l"/>
              </a:tabLst>
            </a:pPr>
            <a:r>
              <a:rPr kumimoji="0" lang="en-US" sz="2400" b="1" i="1" u="sng" strike="noStrike" cap="none" normalizeH="0" baseline="0" dirty="0" err="1" smtClean="0">
                <a:ln>
                  <a:noFill/>
                </a:ln>
                <a:effectLst/>
                <a:latin typeface="Times New Roman" pitchFamily="18" charset="0"/>
                <a:ea typeface="Times New Roman" pitchFamily="18" charset="0"/>
                <a:cs typeface="Times New Roman" pitchFamily="18" charset="0"/>
              </a:rPr>
              <a:t>Câu</a:t>
            </a:r>
            <a:r>
              <a:rPr kumimoji="0" lang="en-US" sz="2400" b="1" i="1" u="sng" strike="noStrike" cap="none" normalizeH="0" baseline="0" dirty="0" smtClean="0">
                <a:ln>
                  <a:noFill/>
                </a:ln>
                <a:effectLst/>
                <a:latin typeface="Times New Roman" pitchFamily="18" charset="0"/>
                <a:ea typeface="Times New Roman" pitchFamily="18" charset="0"/>
                <a:cs typeface="Times New Roman" pitchFamily="18" charset="0"/>
              </a:rPr>
              <a:t> 1:</a:t>
            </a: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Trong</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nguyên</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tử</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hạt</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nào</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mang</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điện</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dương</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 A. Neutron.                            B. Electron.          </a:t>
            </a: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0" i="0" strike="noStrike" cap="none" normalizeH="0" baseline="0" dirty="0" smtClean="0">
                <a:ln>
                  <a:noFill/>
                </a:ln>
                <a:effectLst/>
                <a:latin typeface="Times New Roman" pitchFamily="18" charset="0"/>
                <a:ea typeface="Times New Roman" pitchFamily="18" charset="0"/>
                <a:cs typeface="Times New Roman" pitchFamily="18" charset="0"/>
              </a:rPr>
              <a:t>C. </a:t>
            </a: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Proton                                D. Proton </a:t>
            </a:r>
            <a:r>
              <a:rPr kumimoji="0" lang="en-US" sz="2400" b="0" i="0" u="none" strike="noStrike" cap="none" normalizeH="0" baseline="0" dirty="0" err="1" smtClean="0">
                <a:ln>
                  <a:noFill/>
                </a:ln>
                <a:effectLst/>
                <a:latin typeface="Times New Roman" pitchFamily="18" charset="0"/>
                <a:ea typeface="Times New Roman" pitchFamily="18" charset="0"/>
                <a:cs typeface="Times New Roman" pitchFamily="18" charset="0"/>
              </a:rPr>
              <a:t>và</a:t>
            </a: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 neutron.</a:t>
            </a:r>
            <a:endParaRPr kumimoji="0" lang="en-US" sz="24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2463800" algn="l"/>
              </a:tabLst>
            </a:pPr>
            <a:r>
              <a:rPr kumimoji="0" lang="en-US" sz="2400" b="1" i="1" u="sng" strike="noStrike" cap="none" normalizeH="0" baseline="0" dirty="0" err="1" smtClean="0">
                <a:ln>
                  <a:noFill/>
                </a:ln>
                <a:effectLst/>
                <a:latin typeface="Times New Roman" pitchFamily="18" charset="0"/>
                <a:ea typeface="Times New Roman" pitchFamily="18" charset="0"/>
                <a:cs typeface="Times New Roman" pitchFamily="18" charset="0"/>
              </a:rPr>
              <a:t>Câu</a:t>
            </a:r>
            <a:r>
              <a:rPr kumimoji="0" lang="en-US" sz="2400" b="1" i="1" u="sng" strike="noStrike" cap="none" normalizeH="0" baseline="0" dirty="0" smtClean="0">
                <a:ln>
                  <a:noFill/>
                </a:ln>
                <a:effectLst/>
                <a:latin typeface="Times New Roman" pitchFamily="18" charset="0"/>
                <a:ea typeface="Times New Roman" pitchFamily="18" charset="0"/>
                <a:cs typeface="Times New Roman" pitchFamily="18" charset="0"/>
              </a:rPr>
              <a:t> 2:</a:t>
            </a: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Số</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electron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tối</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đa</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ở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lớp</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thứ</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nhất</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smtClean="0">
                <a:ln>
                  <a:noFill/>
                </a:ln>
                <a:effectLst/>
                <a:latin typeface="Times New Roman" pitchFamily="18" charset="0"/>
                <a:ea typeface="Times New Roman" pitchFamily="18" charset="0"/>
                <a:cs typeface="Times New Roman" pitchFamily="18" charset="0"/>
              </a:rPr>
              <a:t>là</a:t>
            </a:r>
            <a:r>
              <a:rPr kumimoji="0" lang="en-US" sz="2400" b="1" i="1" u="none" strike="noStrike" cap="none" normalizeH="0" baseline="0" dirty="0" smtClean="0">
                <a:ln>
                  <a:noFill/>
                </a:ln>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A.1 electron.                             </a:t>
            </a:r>
            <a:r>
              <a:rPr kumimoji="0" lang="en-US" sz="2400" b="0" i="0" strike="noStrike" cap="none" normalizeH="0" baseline="0" dirty="0" smtClean="0">
                <a:ln>
                  <a:noFill/>
                </a:ln>
                <a:effectLst/>
                <a:latin typeface="Times New Roman" pitchFamily="18" charset="0"/>
                <a:ea typeface="Times New Roman" pitchFamily="18" charset="0"/>
                <a:cs typeface="Times New Roman" pitchFamily="18" charset="0"/>
              </a:rPr>
              <a:t>B.</a:t>
            </a: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 2 electron.         </a:t>
            </a: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smtClean="0">
                <a:ln>
                  <a:noFill/>
                </a:ln>
                <a:effectLst/>
                <a:latin typeface="Times New Roman" pitchFamily="18" charset="0"/>
                <a:ea typeface="Times New Roman" pitchFamily="18" charset="0"/>
                <a:cs typeface="Times New Roman" pitchFamily="18" charset="0"/>
              </a:rPr>
              <a:t>C. 6 electron.                            D. 8 electron.</a:t>
            </a:r>
          </a:p>
          <a:p>
            <a:pPr lvl="0" indent="457200" algn="just" eaLnBrk="0" fontAlgn="base" hangingPunct="0">
              <a:spcBef>
                <a:spcPct val="0"/>
              </a:spcBef>
              <a:spcAft>
                <a:spcPct val="0"/>
              </a:spcAft>
              <a:buClrTx/>
              <a:tabLst>
                <a:tab pos="2463800" algn="l"/>
              </a:tabLst>
            </a:pPr>
            <a:r>
              <a:rPr lang="en-US" sz="2400" b="1" i="1" u="sng" dirty="0" err="1" smtClean="0">
                <a:latin typeface="Times New Roman" pitchFamily="18" charset="0"/>
                <a:ea typeface="Times New Roman" pitchFamily="18" charset="0"/>
                <a:cs typeface="Times New Roman" pitchFamily="18" charset="0"/>
              </a:rPr>
              <a:t>Câu</a:t>
            </a:r>
            <a:r>
              <a:rPr lang="en-US" sz="2400" b="1" i="1" u="sng" dirty="0" smtClean="0">
                <a:latin typeface="Times New Roman" pitchFamily="18" charset="0"/>
                <a:ea typeface="Times New Roman" pitchFamily="18" charset="0"/>
                <a:cs typeface="Times New Roman" pitchFamily="18" charset="0"/>
              </a:rPr>
              <a:t> 3:</a:t>
            </a:r>
            <a:r>
              <a:rPr lang="en-US" sz="2400"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Số</a:t>
            </a:r>
            <a:r>
              <a:rPr lang="en-US" sz="2400" b="1" i="1" dirty="0" smtClean="0">
                <a:latin typeface="Times New Roman" pitchFamily="18" charset="0"/>
                <a:ea typeface="Times New Roman" pitchFamily="18" charset="0"/>
                <a:cs typeface="Times New Roman" pitchFamily="18" charset="0"/>
              </a:rPr>
              <a:t> electron </a:t>
            </a:r>
            <a:r>
              <a:rPr lang="en-US" sz="2400" b="1" i="1" dirty="0" err="1" smtClean="0">
                <a:latin typeface="Times New Roman" pitchFamily="18" charset="0"/>
                <a:ea typeface="Times New Roman" pitchFamily="18" charset="0"/>
                <a:cs typeface="Times New Roman" pitchFamily="18" charset="0"/>
              </a:rPr>
              <a:t>tối</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đa</a:t>
            </a:r>
            <a:r>
              <a:rPr lang="en-US" sz="2400" b="1" i="1" dirty="0" smtClean="0">
                <a:latin typeface="Times New Roman" pitchFamily="18" charset="0"/>
                <a:ea typeface="Times New Roman" pitchFamily="18" charset="0"/>
                <a:cs typeface="Times New Roman" pitchFamily="18" charset="0"/>
              </a:rPr>
              <a:t> ở </a:t>
            </a:r>
            <a:r>
              <a:rPr lang="en-US" sz="2400" b="1" i="1" dirty="0" err="1" smtClean="0">
                <a:latin typeface="Times New Roman" pitchFamily="18" charset="0"/>
                <a:ea typeface="Times New Roman" pitchFamily="18" charset="0"/>
                <a:cs typeface="Times New Roman" pitchFamily="18" charset="0"/>
              </a:rPr>
              <a:t>lớp</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thứ</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hai</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là</a:t>
            </a:r>
            <a:r>
              <a:rPr lang="en-US" sz="2400" b="1" i="1" dirty="0" smtClean="0">
                <a:latin typeface="Times New Roman" pitchFamily="18" charset="0"/>
                <a:ea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lvl="0" indent="457200" algn="just" eaLnBrk="0" fontAlgn="base" hangingPunct="0">
              <a:spcBef>
                <a:spcPct val="0"/>
              </a:spcBef>
              <a:spcAft>
                <a:spcPct val="0"/>
              </a:spcAft>
              <a:buClrTx/>
              <a:tabLst>
                <a:tab pos="2463800" algn="l"/>
              </a:tabLst>
            </a:pPr>
            <a:r>
              <a:rPr lang="en-US" sz="2400" dirty="0" smtClean="0">
                <a:latin typeface="Times New Roman" pitchFamily="18" charset="0"/>
                <a:ea typeface="Times New Roman" pitchFamily="18" charset="0"/>
                <a:cs typeface="Times New Roman" pitchFamily="18" charset="0"/>
              </a:rPr>
              <a:t>A.  electron.                              B. 2 electron.         </a:t>
            </a:r>
          </a:p>
          <a:p>
            <a:pPr lvl="0" indent="457200" algn="just" eaLnBrk="0" fontAlgn="base" hangingPunct="0">
              <a:spcBef>
                <a:spcPct val="0"/>
              </a:spcBef>
              <a:spcAft>
                <a:spcPct val="0"/>
              </a:spcAft>
              <a:buClrTx/>
              <a:tabLst>
                <a:tab pos="2463800" algn="l"/>
              </a:tabLst>
            </a:pPr>
            <a:r>
              <a:rPr lang="en-US" sz="2400" dirty="0" smtClean="0">
                <a:latin typeface="Times New Roman" pitchFamily="18" charset="0"/>
                <a:ea typeface="Times New Roman" pitchFamily="18" charset="0"/>
                <a:cs typeface="Times New Roman" pitchFamily="18" charset="0"/>
              </a:rPr>
              <a:t>C. 6 electron.                            D. 8 electron</a:t>
            </a:r>
          </a:p>
          <a:p>
            <a:pPr lvl="0" indent="457200" algn="ctr" eaLnBrk="0" fontAlgn="base" hangingPunct="0">
              <a:spcBef>
                <a:spcPct val="0"/>
              </a:spcBef>
              <a:spcAft>
                <a:spcPct val="0"/>
              </a:spcAft>
              <a:buClrTx/>
              <a:tabLst>
                <a:tab pos="2463800" algn="l"/>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Bài</a:t>
            </a:r>
            <a:r>
              <a:rPr kumimoji="0" lang="en-US" sz="2400" b="1" i="0" u="none" strike="noStrike" cap="none" normalizeH="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dirty="0" err="1" smtClean="0">
                <a:ln>
                  <a:noFill/>
                </a:ln>
                <a:solidFill>
                  <a:srgbClr val="FF0000"/>
                </a:solidFill>
                <a:effectLst/>
                <a:latin typeface="Times New Roman" pitchFamily="18" charset="0"/>
                <a:cs typeface="Times New Roman" pitchFamily="18" charset="0"/>
              </a:rPr>
              <a:t>tập</a:t>
            </a:r>
            <a:r>
              <a:rPr kumimoji="0" lang="en-US" sz="2400" b="1" i="0" u="none" strike="noStrike" cap="none" normalizeH="0" dirty="0" smtClean="0">
                <a:ln>
                  <a:noFill/>
                </a:ln>
                <a:solidFill>
                  <a:srgbClr val="FF0000"/>
                </a:solidFill>
                <a:effectLst/>
                <a:latin typeface="Times New Roman" pitchFamily="18" charset="0"/>
                <a:cs typeface="Times New Roman" pitchFamily="18" charset="0"/>
              </a:rPr>
              <a:t> 2.11 </a:t>
            </a:r>
            <a:r>
              <a:rPr kumimoji="0" lang="en-US" sz="2400" b="1" i="0" u="none" strike="noStrike" cap="none" normalizeH="0" dirty="0" err="1" smtClean="0">
                <a:ln>
                  <a:noFill/>
                </a:ln>
                <a:solidFill>
                  <a:srgbClr val="FF0000"/>
                </a:solidFill>
                <a:effectLst/>
                <a:latin typeface="Times New Roman" pitchFamily="18" charset="0"/>
                <a:cs typeface="Times New Roman" pitchFamily="18" charset="0"/>
              </a:rPr>
              <a:t>đến</a:t>
            </a:r>
            <a:r>
              <a:rPr kumimoji="0" lang="en-US" sz="2400" b="1" i="0" u="none" strike="noStrike" cap="none" normalizeH="0" dirty="0" smtClean="0">
                <a:ln>
                  <a:noFill/>
                </a:ln>
                <a:solidFill>
                  <a:srgbClr val="FF0000"/>
                </a:solidFill>
                <a:effectLst/>
                <a:latin typeface="Times New Roman" pitchFamily="18" charset="0"/>
                <a:cs typeface="Times New Roman" pitchFamily="18" charset="0"/>
              </a:rPr>
              <a:t> 2.20 </a:t>
            </a:r>
            <a:r>
              <a:rPr kumimoji="0" lang="en-US" sz="2400" b="1" i="0" u="none" strike="noStrike" cap="none" normalizeH="0" dirty="0" err="1" smtClean="0">
                <a:ln>
                  <a:noFill/>
                </a:ln>
                <a:solidFill>
                  <a:srgbClr val="FF0000"/>
                </a:solidFill>
                <a:effectLst/>
                <a:latin typeface="Times New Roman" pitchFamily="18" charset="0"/>
                <a:cs typeface="Times New Roman" pitchFamily="18" charset="0"/>
              </a:rPr>
              <a:t>Sách</a:t>
            </a:r>
            <a:r>
              <a:rPr kumimoji="0" lang="en-US" sz="2400" b="1" i="0" u="none" strike="noStrike" cap="none" normalizeH="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dirty="0" err="1" smtClean="0">
                <a:ln>
                  <a:noFill/>
                </a:ln>
                <a:solidFill>
                  <a:srgbClr val="FF0000"/>
                </a:solidFill>
                <a:effectLst/>
                <a:latin typeface="Times New Roman" pitchFamily="18" charset="0"/>
                <a:cs typeface="Times New Roman" pitchFamily="18" charset="0"/>
              </a:rPr>
              <a:t>bài</a:t>
            </a:r>
            <a:r>
              <a:rPr kumimoji="0" lang="en-US" sz="2400" b="1" i="0" u="none" strike="noStrike" cap="none" normalizeH="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dirty="0" err="1" smtClean="0">
                <a:ln>
                  <a:noFill/>
                </a:ln>
                <a:solidFill>
                  <a:srgbClr val="FF0000"/>
                </a:solidFill>
                <a:effectLst/>
                <a:latin typeface="Times New Roman" pitchFamily="18" charset="0"/>
                <a:cs typeface="Times New Roman" pitchFamily="18" charset="0"/>
              </a:rPr>
              <a:t>tập</a:t>
            </a:r>
            <a:endParaRPr kumimoji="0" lang="en-US" sz="2400" b="1" i="0" u="none" strike="noStrike" cap="none" normalizeH="0" baseline="0" dirty="0" smtClean="0">
              <a:ln>
                <a:noFill/>
              </a:ln>
              <a:solidFill>
                <a:srgbClr val="FF0000"/>
              </a:solidFill>
              <a:effectLst/>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ox(in)">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0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4783" y="0"/>
            <a:ext cx="5004896" cy="461665"/>
          </a:xfrm>
          <a:prstGeom prst="rect">
            <a:avLst/>
          </a:prstGeom>
        </p:spPr>
        <p:txBody>
          <a:bodyPr wrap="none">
            <a:spAutoFit/>
          </a:bodyPr>
          <a:lstStyle/>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1:</a:t>
            </a:r>
            <a:r>
              <a:rPr lang="en-US" sz="2400" dirty="0" smtClean="0">
                <a:latin typeface="Times New Roman" pitchFamily="18" charset="0"/>
                <a:cs typeface="Times New Roman" pitchFamily="18" charset="0"/>
              </a:rPr>
              <a:t> Ai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hạt</a:t>
            </a:r>
            <a:r>
              <a:rPr lang="en-US" sz="2400" dirty="0" smtClean="0">
                <a:latin typeface="Times New Roman" pitchFamily="18" charset="0"/>
                <a:cs typeface="Times New Roman" pitchFamily="18" charset="0"/>
              </a:rPr>
              <a:t> electron?</a:t>
            </a:r>
            <a:endParaRPr lang="en-US" sz="2400" dirty="0">
              <a:latin typeface="Times New Roman" pitchFamily="18" charset="0"/>
              <a:cs typeface="Times New Roman" pitchFamily="18" charset="0"/>
            </a:endParaRPr>
          </a:p>
        </p:txBody>
      </p:sp>
      <p:sp>
        <p:nvSpPr>
          <p:cNvPr id="2049" name="Rectangle 1"/>
          <p:cNvSpPr>
            <a:spLocks noChangeArrowheads="1"/>
          </p:cNvSpPr>
          <p:nvPr/>
        </p:nvSpPr>
        <p:spPr bwMode="auto">
          <a:xfrm>
            <a:off x="5408623" y="178420"/>
            <a:ext cx="325051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J.Jthomson</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(1856-1940)</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
        <p:nvSpPr>
          <p:cNvPr id="12" name="Rectangle 11"/>
          <p:cNvSpPr/>
          <p:nvPr/>
        </p:nvSpPr>
        <p:spPr>
          <a:xfrm>
            <a:off x="203827" y="727231"/>
            <a:ext cx="4819585" cy="830997"/>
          </a:xfrm>
          <a:prstGeom prst="rect">
            <a:avLst/>
          </a:prstGeom>
        </p:spPr>
        <p:txBody>
          <a:bodyPr wrap="square">
            <a:spAutoFit/>
          </a:bodyPr>
          <a:lstStyle/>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2: </a:t>
            </a:r>
            <a:r>
              <a:rPr lang="en-US" sz="2400" dirty="0" err="1" smtClean="0">
                <a:latin typeface="Times New Roman" pitchFamily="18" charset="0"/>
                <a:cs typeface="Times New Roman" pitchFamily="18" charset="0"/>
              </a:rPr>
              <a:t>Mỗi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vòng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tròn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gọi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gì</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3" name="Rectangle 12"/>
          <p:cNvSpPr/>
          <p:nvPr/>
        </p:nvSpPr>
        <p:spPr>
          <a:xfrm>
            <a:off x="5466911" y="788091"/>
            <a:ext cx="2242922" cy="461665"/>
          </a:xfrm>
          <a:prstGeom prst="rect">
            <a:avLst/>
          </a:prstGeom>
        </p:spPr>
        <p:txBody>
          <a:bodyPr wrap="none">
            <a:spAutoFit/>
          </a:bodyPr>
          <a:lstStyle/>
          <a:p>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r>
              <a:rPr lang="en-US" sz="2400" dirty="0" smtClean="0">
                <a:latin typeface="Times New Roman" pitchFamily="18" charset="0"/>
                <a:cs typeface="Times New Roman" pitchFamily="18" charset="0"/>
              </a:rPr>
              <a:t> electron</a:t>
            </a:r>
            <a:endParaRPr lang="en-US" sz="2400" dirty="0">
              <a:latin typeface="Times New Roman" pitchFamily="18" charset="0"/>
              <a:cs typeface="Times New Roman" pitchFamily="18" charset="0"/>
            </a:endParaRPr>
          </a:p>
        </p:txBody>
      </p:sp>
      <p:sp>
        <p:nvSpPr>
          <p:cNvPr id="14" name="Rectangle 13"/>
          <p:cNvSpPr/>
          <p:nvPr/>
        </p:nvSpPr>
        <p:spPr>
          <a:xfrm>
            <a:off x="215824" y="1602532"/>
            <a:ext cx="4934909" cy="1200329"/>
          </a:xfrm>
          <a:prstGeom prst="rect">
            <a:avLst/>
          </a:prstGeom>
        </p:spPr>
        <p:txBody>
          <a:bodyPr wrap="square">
            <a:spAutoFit/>
          </a:bodyPr>
          <a:lstStyle/>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3:</a:t>
            </a:r>
            <a:r>
              <a:rPr lang="en-US" sz="2400" dirty="0" smtClean="0">
                <a:latin typeface="Times New Roman" pitchFamily="18" charset="0"/>
                <a:cs typeface="Times New Roman" pitchFamily="18" charset="0"/>
              </a:rPr>
              <a:t> So </a:t>
            </a:r>
            <a:r>
              <a:rPr lang="en-US" sz="2400" dirty="0" err="1" smtClean="0">
                <a:latin typeface="Times New Roman" pitchFamily="18" charset="0"/>
                <a:cs typeface="Times New Roman" pitchFamily="18" charset="0"/>
              </a:rPr>
              <a:t>sánh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tử</a:t>
            </a:r>
            <a:r>
              <a:rPr lang="en-US" sz="2400" dirty="0" smtClean="0">
                <a:latin typeface="Times New Roman" pitchFamily="18" charset="0"/>
                <a:cs typeface="Times New Roman" pitchFamily="18" charset="0"/>
              </a:rPr>
              <a:t> hydrogen (H)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carbon (C) </a:t>
            </a:r>
            <a:r>
              <a:rPr lang="en-US" sz="2400" dirty="0" err="1" smtClean="0">
                <a:latin typeface="Times New Roman" pitchFamily="18" charset="0"/>
                <a:cs typeface="Times New Roman" pitchFamily="18" charset="0"/>
              </a:rPr>
              <a:t>dựa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hạt</a:t>
            </a:r>
            <a:r>
              <a:rPr lang="en-US" sz="2400" dirty="0" smtClean="0">
                <a:latin typeface="Times New Roman" pitchFamily="18" charset="0"/>
                <a:cs typeface="Times New Roman" pitchFamily="18" charset="0"/>
              </a:rPr>
              <a:t> proton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5" name="Rectangle 14"/>
          <p:cNvSpPr/>
          <p:nvPr/>
        </p:nvSpPr>
        <p:spPr>
          <a:xfrm>
            <a:off x="5468589" y="1824307"/>
            <a:ext cx="2965403" cy="830997"/>
          </a:xfrm>
          <a:prstGeom prst="rect">
            <a:avLst/>
          </a:prstGeom>
        </p:spPr>
        <p:txBody>
          <a:bodyPr wrap="square">
            <a:spAutoFit/>
          </a:bodyPr>
          <a:lstStyle/>
          <a:p>
            <a:r>
              <a:rPr lang="en-US" sz="2400" dirty="0" err="1" smtClean="0">
                <a:latin typeface="Times New Roman" pitchFamily="18" charset="0"/>
                <a:cs typeface="Times New Roman" pitchFamily="18" charset="0"/>
              </a:rPr>
              <a:t>Khối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tử</a:t>
            </a:r>
            <a:r>
              <a:rPr lang="en-US" sz="2400" dirty="0" smtClean="0">
                <a:latin typeface="Times New Roman" pitchFamily="18" charset="0"/>
                <a:cs typeface="Times New Roman" pitchFamily="18" charset="0"/>
              </a:rPr>
              <a:t> carbon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6" name="Rectangle 15"/>
          <p:cNvSpPr/>
          <p:nvPr/>
        </p:nvSpPr>
        <p:spPr>
          <a:xfrm>
            <a:off x="213053" y="2930818"/>
            <a:ext cx="4548517" cy="830997"/>
          </a:xfrm>
          <a:prstGeom prst="rect">
            <a:avLst/>
          </a:prstGeom>
        </p:spPr>
        <p:txBody>
          <a:bodyPr wrap="square">
            <a:spAutoFit/>
          </a:bodyPr>
          <a:lstStyle/>
          <a:p>
            <a:r>
              <a:rPr lang="vi-VN" sz="2400" b="1" dirty="0" smtClean="0">
                <a:latin typeface="Times New Roman" pitchFamily="18" charset="0"/>
                <a:cs typeface="Times New Roman" pitchFamily="18" charset="0"/>
              </a:rPr>
              <a:t>Câu </a:t>
            </a:r>
            <a:r>
              <a:rPr lang="en-US" sz="2400" b="1" dirty="0" smtClean="0">
                <a:latin typeface="Times New Roman" pitchFamily="18" charset="0"/>
                <a:cs typeface="Times New Roman" pitchFamily="18" charset="0"/>
              </a:rPr>
              <a:t>4</a:t>
            </a:r>
            <a:r>
              <a:rPr lang="vi-VN" sz="2400" b="1"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gọi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gì</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7" name="Rectangle 16"/>
          <p:cNvSpPr/>
          <p:nvPr/>
        </p:nvSpPr>
        <p:spPr>
          <a:xfrm>
            <a:off x="5499336" y="3020028"/>
            <a:ext cx="1303562" cy="461665"/>
          </a:xfrm>
          <a:prstGeom prst="rect">
            <a:avLst/>
          </a:prstGeom>
        </p:spPr>
        <p:txBody>
          <a:bodyPr wrap="none">
            <a:spAutoFit/>
          </a:bodyPr>
          <a:lstStyle/>
          <a:p>
            <a:r>
              <a:rPr lang="en-US" sz="2400" dirty="0" err="1" smtClean="0">
                <a:latin typeface="Times New Roman" pitchFamily="18" charset="0"/>
                <a:cs typeface="Times New Roman" pitchFamily="18" charset="0"/>
              </a:rPr>
              <a:t>Hạt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endParaRPr lang="en-US" sz="2400" dirty="0">
              <a:latin typeface="Times New Roman" pitchFamily="18" charset="0"/>
              <a:cs typeface="Times New Roman" pitchFamily="18" charset="0"/>
            </a:endParaRPr>
          </a:p>
        </p:txBody>
      </p:sp>
      <p:cxnSp>
        <p:nvCxnSpPr>
          <p:cNvPr id="20" name="Straight Connector 19"/>
          <p:cNvCxnSpPr>
            <a:stCxn id="10" idx="3"/>
          </p:cNvCxnSpPr>
          <p:nvPr/>
        </p:nvCxnSpPr>
        <p:spPr>
          <a:xfrm>
            <a:off x="5159679" y="230833"/>
            <a:ext cx="14487" cy="464225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blinds(horizontal)">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ox(i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49" grpId="0"/>
      <p:bldP spid="12" grpId="0"/>
      <p:bldP spid="13" grpId="0"/>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13459" y="196770"/>
            <a:ext cx="799810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Câu</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sơ</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đồ</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sau</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đây</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sơ</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đồ</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nào</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biểu</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diễn</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đúng</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cấu</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tạo</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một</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nguyên</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tử</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Picture 10"/>
          <p:cNvPicPr/>
          <p:nvPr/>
        </p:nvPicPr>
        <p:blipFill>
          <a:blip r:embed="rId2"/>
          <a:srcRect/>
          <a:stretch>
            <a:fillRect/>
          </a:stretch>
        </p:blipFill>
        <p:spPr bwMode="auto">
          <a:xfrm>
            <a:off x="583250" y="1331089"/>
            <a:ext cx="7750521" cy="2685326"/>
          </a:xfrm>
          <a:prstGeom prst="rect">
            <a:avLst/>
          </a:prstGeom>
          <a:noFill/>
          <a:ln w="9525">
            <a:noFill/>
            <a:miter lim="800000"/>
            <a:headEnd/>
            <a:tailEnd/>
          </a:ln>
        </p:spPr>
      </p:pic>
      <p:sp>
        <p:nvSpPr>
          <p:cNvPr id="12" name="Rectangle 11"/>
          <p:cNvSpPr/>
          <p:nvPr/>
        </p:nvSpPr>
        <p:spPr>
          <a:xfrm>
            <a:off x="4147529" y="4620280"/>
            <a:ext cx="1252266" cy="523220"/>
          </a:xfrm>
          <a:prstGeom prst="rect">
            <a:avLst/>
          </a:prstGeom>
        </p:spPr>
        <p:txBody>
          <a:bodyPr wrap="none">
            <a:spAutoFit/>
          </a:bodyPr>
          <a:lstStyle/>
          <a:p>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D</a:t>
            </a:r>
            <a:endParaRPr lang="en-US" sz="2800" dirty="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ox(in)">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3746" y="2871447"/>
            <a:ext cx="8095785" cy="1569660"/>
          </a:xfrm>
          <a:prstGeom prst="rect">
            <a:avLst/>
          </a:prstGeom>
        </p:spPr>
        <p:txBody>
          <a:bodyPr wrap="square">
            <a:spAutoFit/>
          </a:bodyPr>
          <a:lstStyle/>
          <a:p>
            <a:r>
              <a:rPr lang="vi-VN" sz="2400" b="1" dirty="0" smtClean="0">
                <a:latin typeface="+mj-lt"/>
              </a:rPr>
              <a:t>Câu </a:t>
            </a:r>
            <a:r>
              <a:rPr lang="en-US" sz="2400" b="1" dirty="0" smtClean="0">
                <a:latin typeface="+mj-lt"/>
              </a:rPr>
              <a:t>3</a:t>
            </a:r>
            <a:r>
              <a:rPr lang="vi-VN" sz="2400" b="1" dirty="0" smtClean="0">
                <a:latin typeface="+mj-lt"/>
              </a:rPr>
              <a:t>:</a:t>
            </a:r>
            <a:r>
              <a:rPr lang="vi-VN" sz="2400" dirty="0" smtClean="0">
                <a:latin typeface="+mj-lt"/>
              </a:rPr>
              <a:t> </a:t>
            </a:r>
            <a:r>
              <a:rPr lang="en-US" sz="2400" dirty="0" smtClean="0">
                <a:latin typeface="+mj-lt"/>
              </a:rPr>
              <a:t>T</a:t>
            </a:r>
            <a:r>
              <a:rPr lang="vi-VN" sz="2400" dirty="0" smtClean="0">
                <a:latin typeface="+mj-lt"/>
              </a:rPr>
              <a:t>ổng </a:t>
            </a:r>
            <a:r>
              <a:rPr lang="vi-VN" sz="2400" dirty="0" smtClean="0">
                <a:latin typeface="+mj-lt"/>
              </a:rPr>
              <a:t>số p, neutron, e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loại</a:t>
            </a:r>
            <a:r>
              <a:rPr lang="en-US" sz="2400" dirty="0" smtClean="0">
                <a:latin typeface="Times New Roman" pitchFamily="18" charset="0"/>
                <a:cs typeface="Times New Roman" pitchFamily="18" charset="0"/>
              </a:rPr>
              <a:t> A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B </a:t>
            </a:r>
            <a:r>
              <a:rPr lang="vi-VN" sz="2400" dirty="0" smtClean="0">
                <a:latin typeface="Times New Roman" pitchFamily="18" charset="0"/>
                <a:cs typeface="Times New Roman" pitchFamily="18" charset="0"/>
              </a:rPr>
              <a:t>là 1</a:t>
            </a:r>
            <a:r>
              <a:rPr lang="en-US" sz="2400" dirty="0" smtClean="0">
                <a:latin typeface="Times New Roman" pitchFamily="18" charset="0"/>
                <a:cs typeface="Times New Roman" pitchFamily="18" charset="0"/>
              </a:rPr>
              <a:t>77</a:t>
            </a:r>
            <a:r>
              <a:rPr lang="vi-VN"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trong đó số hạt mang điện nhiều hơn số hạt không mang điện là </a:t>
            </a:r>
            <a:r>
              <a:rPr lang="en-US" sz="2400" dirty="0" smtClean="0">
                <a:latin typeface="Times New Roman" pitchFamily="18" charset="0"/>
                <a:cs typeface="Times New Roman" pitchFamily="18" charset="0"/>
              </a:rPr>
              <a:t>47</a:t>
            </a:r>
            <a:r>
              <a:rPr lang="vi-VN"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S</a:t>
            </a:r>
            <a:r>
              <a:rPr lang="vi-VN" sz="2400" dirty="0" smtClean="0">
                <a:latin typeface="Times New Roman" pitchFamily="18" charset="0"/>
                <a:cs typeface="Times New Roman" pitchFamily="18" charset="0"/>
              </a:rPr>
              <a:t>ố </a:t>
            </a:r>
            <a:r>
              <a:rPr lang="vi-VN" sz="2400" dirty="0" smtClean="0">
                <a:latin typeface="Times New Roman" pitchFamily="18" charset="0"/>
                <a:cs typeface="Times New Roman" pitchFamily="18" charset="0"/>
              </a:rPr>
              <a:t>hạt mang </a:t>
            </a:r>
            <a:r>
              <a:rPr lang="vi-VN" sz="2400" dirty="0" smtClean="0">
                <a:latin typeface="Times New Roman" pitchFamily="18" charset="0"/>
                <a:cs typeface="Times New Roman" pitchFamily="18" charset="0"/>
              </a:rPr>
              <a:t>điện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B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số hạt mang </a:t>
            </a:r>
            <a:r>
              <a:rPr lang="vi-VN" sz="2400" dirty="0" smtClean="0">
                <a:latin typeface="Times New Roman" pitchFamily="18" charset="0"/>
                <a:cs typeface="Times New Roman" pitchFamily="18" charset="0"/>
              </a:rPr>
              <a:t>điện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8.</a:t>
            </a:r>
            <a:r>
              <a:rPr lang="vi-VN"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Xác định số hạt </a:t>
            </a:r>
            <a:r>
              <a:rPr lang="en-US" sz="2400" dirty="0" smtClean="0">
                <a:latin typeface="Times New Roman" pitchFamily="18" charset="0"/>
                <a:cs typeface="Times New Roman" pitchFamily="18" charset="0"/>
              </a:rPr>
              <a:t>p </a:t>
            </a:r>
            <a:r>
              <a:rPr lang="en-US" sz="2400" dirty="0" err="1" smtClean="0">
                <a:latin typeface="Times New Roman" pitchFamily="18" charset="0"/>
                <a:cs typeface="Times New Roman" pitchFamily="18" charset="0"/>
              </a:rPr>
              <a:t>mỗi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tố</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1" name="TextBox 10"/>
          <p:cNvSpPr txBox="1"/>
          <p:nvPr/>
        </p:nvSpPr>
        <p:spPr>
          <a:xfrm>
            <a:off x="356838" y="1717288"/>
            <a:ext cx="8095785" cy="830997"/>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2:</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tử</a:t>
            </a:r>
            <a:r>
              <a:rPr lang="en-US" sz="2400" dirty="0" smtClean="0">
                <a:latin typeface="Times New Roman" pitchFamily="18" charset="0"/>
                <a:cs typeface="Times New Roman" pitchFamily="18" charset="0"/>
              </a:rPr>
              <a:t> Y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21.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chiếm</a:t>
            </a:r>
            <a:r>
              <a:rPr lang="en-US" sz="2400" dirty="0" smtClean="0">
                <a:latin typeface="Times New Roman" pitchFamily="18" charset="0"/>
                <a:cs typeface="Times New Roman" pitchFamily="18" charset="0"/>
              </a:rPr>
              <a:t> 33,33%. </a:t>
            </a:r>
            <a:r>
              <a:rPr lang="en-US" sz="2400" dirty="0" err="1" smtClean="0">
                <a:latin typeface="Times New Roman" pitchFamily="18" charset="0"/>
                <a:cs typeface="Times New Roman" pitchFamily="18" charset="0"/>
              </a:rPr>
              <a:t>Xác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proton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tử</a:t>
            </a:r>
            <a:r>
              <a:rPr lang="en-US" sz="2400" dirty="0" smtClean="0">
                <a:latin typeface="Times New Roman" pitchFamily="18" charset="0"/>
                <a:cs typeface="Times New Roman" pitchFamily="18" charset="0"/>
              </a:rPr>
              <a:t> Y.</a:t>
            </a:r>
            <a:endParaRPr lang="en-US" sz="2400" dirty="0" smtClean="0">
              <a:solidFill>
                <a:srgbClr val="263E68"/>
              </a:solidFill>
              <a:latin typeface="Times New Roman" pitchFamily="18" charset="0"/>
              <a:cs typeface="Times New Roman" pitchFamily="18" charset="0"/>
            </a:endParaRPr>
          </a:p>
        </p:txBody>
      </p:sp>
      <p:sp>
        <p:nvSpPr>
          <p:cNvPr id="4" name="Rectangle 3"/>
          <p:cNvSpPr/>
          <p:nvPr/>
        </p:nvSpPr>
        <p:spPr>
          <a:xfrm>
            <a:off x="420031" y="381051"/>
            <a:ext cx="7861610" cy="1200329"/>
          </a:xfrm>
          <a:prstGeom prst="rect">
            <a:avLst/>
          </a:prstGeom>
        </p:spPr>
        <p:txBody>
          <a:bodyPr wrap="square">
            <a:spAutoFit/>
          </a:bodyPr>
          <a:lstStyle/>
          <a:p>
            <a:r>
              <a:rPr lang="vi-VN" sz="2400" b="1" dirty="0" smtClean="0">
                <a:latin typeface="+mj-lt"/>
              </a:rPr>
              <a:t>Câu </a:t>
            </a:r>
            <a:r>
              <a:rPr lang="en-US" sz="2400" b="1" dirty="0" smtClean="0">
                <a:latin typeface="+mj-lt"/>
              </a:rPr>
              <a:t>1</a:t>
            </a:r>
            <a:r>
              <a:rPr lang="vi-VN" sz="2400" b="1" dirty="0" smtClean="0">
                <a:latin typeface="+mj-lt"/>
              </a:rPr>
              <a:t>:</a:t>
            </a:r>
            <a:r>
              <a:rPr lang="vi-VN" sz="2400" dirty="0" smtClean="0">
                <a:latin typeface="+mj-lt"/>
              </a:rPr>
              <a:t> Ng.tử X có tổng số p, neutron, e là 116 trong đó số hạt mang điện nhiều hơn số hạt không mang điện là 24. Xác định số hạt </a:t>
            </a:r>
            <a:r>
              <a:rPr lang="en-US" sz="2400" dirty="0" err="1" smtClean="0">
                <a:latin typeface="Times New Roman" pitchFamily="18" charset="0"/>
                <a:cs typeface="Times New Roman" pitchFamily="18" charset="0"/>
              </a:rPr>
              <a:t>mỗi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loại</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562A6D4B-AAA4-4BF6-A989-6181ACCE6225}"/>
              </a:ext>
            </a:extLst>
          </p:cNvPr>
          <p:cNvSpPr txBox="1"/>
          <p:nvPr/>
        </p:nvSpPr>
        <p:spPr>
          <a:xfrm>
            <a:off x="4357511" y="1317422"/>
            <a:ext cx="4409440" cy="353943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lần</a:t>
            </a:r>
            <a:endParaRPr lang="en-US" sz="3200" dirty="0" smtClean="0">
              <a:solidFill>
                <a:srgbClr val="263E68"/>
              </a:solidFill>
              <a:latin typeface="Times New Roman" panose="02020603050405020304" pitchFamily="18" charset="0"/>
              <a:cs typeface="Times New Roman" panose="02020603050405020304" pitchFamily="18" charset="0"/>
            </a:endParaRPr>
          </a:p>
          <a:p>
            <a:r>
              <a:rPr lang="en-US" sz="3200" dirty="0" smtClean="0">
                <a:solidFill>
                  <a:srgbClr val="263E68"/>
                </a:solidFill>
                <a:latin typeface="Times New Roman" panose="02020603050405020304" pitchFamily="18" charset="0"/>
                <a:cs typeface="Times New Roman" panose="02020603050405020304" pitchFamily="18" charset="0"/>
              </a:rPr>
              <a:t>m</a:t>
            </a:r>
            <a:r>
              <a:rPr lang="en-US" sz="3200" baseline="-25000" dirty="0" smtClean="0">
                <a:solidFill>
                  <a:srgbClr val="263E68"/>
                </a:solidFill>
                <a:latin typeface="Times New Roman" panose="02020603050405020304" pitchFamily="18" charset="0"/>
                <a:cs typeface="Times New Roman" panose="02020603050405020304" pitchFamily="18" charset="0"/>
              </a:rPr>
              <a:t>1p</a:t>
            </a:r>
            <a:r>
              <a:rPr lang="en-US" sz="3200" baseline="-25000" dirty="0" smtClean="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m</a:t>
            </a:r>
            <a:r>
              <a:rPr lang="en-US" sz="3200" baseline="-25000" dirty="0" smtClean="0">
                <a:solidFill>
                  <a:srgbClr val="263E68"/>
                </a:solidFill>
                <a:latin typeface="Times New Roman" panose="02020603050405020304" pitchFamily="18" charset="0"/>
                <a:cs typeface="Times New Roman" panose="02020603050405020304" pitchFamily="18" charset="0"/>
              </a:rPr>
              <a:t>1n</a:t>
            </a:r>
            <a:r>
              <a:rPr lang="en-US" sz="3200" dirty="0" smtClean="0">
                <a:solidFill>
                  <a:srgbClr val="263E68"/>
                </a:solidFill>
                <a:latin typeface="Times New Roman" panose="02020603050405020304" pitchFamily="18" charset="0"/>
                <a:cs typeface="Times New Roman" panose="02020603050405020304" pitchFamily="18" charset="0"/>
              </a:rPr>
              <a:t>= 1amu, </a:t>
            </a:r>
          </a:p>
          <a:p>
            <a:r>
              <a:rPr lang="en-US" sz="3200" dirty="0" smtClean="0">
                <a:solidFill>
                  <a:srgbClr val="263E68"/>
                </a:solidFill>
                <a:latin typeface="Times New Roman" panose="02020603050405020304" pitchFamily="18" charset="0"/>
                <a:cs typeface="Times New Roman" panose="02020603050405020304" pitchFamily="18" charset="0"/>
              </a:rPr>
              <a:t>m</a:t>
            </a:r>
            <a:r>
              <a:rPr lang="en-US" sz="3200" baseline="-25000" dirty="0" smtClean="0">
                <a:solidFill>
                  <a:srgbClr val="263E68"/>
                </a:solidFill>
                <a:latin typeface="Times New Roman" panose="02020603050405020304" pitchFamily="18" charset="0"/>
                <a:cs typeface="Times New Roman" panose="02020603050405020304" pitchFamily="18" charset="0"/>
              </a:rPr>
              <a:t>e</a:t>
            </a:r>
            <a:r>
              <a:rPr lang="en-US" sz="3200" dirty="0" smtClean="0">
                <a:solidFill>
                  <a:srgbClr val="263E68"/>
                </a:solidFill>
                <a:latin typeface="Times New Roman" panose="02020603050405020304" pitchFamily="18" charset="0"/>
                <a:cs typeface="Times New Roman" panose="02020603050405020304" pitchFamily="18" charset="0"/>
              </a:rPr>
              <a:t> = </a:t>
            </a:r>
            <a:r>
              <a:rPr lang="en-US" sz="3200" dirty="0" smtClean="0">
                <a:solidFill>
                  <a:srgbClr val="263E68"/>
                </a:solidFill>
                <a:latin typeface="Times New Roman" panose="02020603050405020304" pitchFamily="18" charset="0"/>
                <a:cs typeface="Times New Roman" panose="02020603050405020304" pitchFamily="18" charset="0"/>
              </a:rPr>
              <a:t>55.10</a:t>
            </a:r>
            <a:r>
              <a:rPr lang="en-US" sz="3200" baseline="30000" dirty="0" smtClean="0">
                <a:solidFill>
                  <a:srgbClr val="263E68"/>
                </a:solidFill>
                <a:latin typeface="Times New Roman" panose="02020603050405020304" pitchFamily="18" charset="0"/>
                <a:cs typeface="Times New Roman" panose="02020603050405020304" pitchFamily="18" charset="0"/>
              </a:rPr>
              <a:t>-5</a:t>
            </a:r>
            <a:r>
              <a:rPr lang="en-US" sz="3200" dirty="0" smtClean="0">
                <a:solidFill>
                  <a:srgbClr val="263E68"/>
                </a:solidFill>
                <a:latin typeface="Times New Roman" panose="02020603050405020304" pitchFamily="18" charset="0"/>
                <a:cs typeface="Times New Roman" panose="02020603050405020304" pitchFamily="18" charset="0"/>
              </a:rPr>
              <a:t>amu</a:t>
            </a:r>
            <a:endParaRPr lang="en-US" sz="3200" baseline="-250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a:t>
            </a:r>
            <a:r>
              <a:rPr lang="vi-VN" sz="320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 </a:t>
            </a:r>
            <a:r>
              <a:rPr lang="vi-VN" sz="3200" smtClean="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(aum</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86437001"/>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4108" y="557561"/>
            <a:ext cx="8017726" cy="2554545"/>
          </a:xfrm>
          <a:prstGeom prst="rect">
            <a:avLst/>
          </a:prstGeom>
          <a:noFill/>
        </p:spPr>
        <p:txBody>
          <a:bodyPr wrap="square" rtlCol="0">
            <a:spAutoFit/>
          </a:bodyPr>
          <a:lstStyle/>
          <a:p>
            <a:pPr algn="l"/>
            <a:r>
              <a:rPr lang="en-US" sz="3200" dirty="0" smtClean="0">
                <a:solidFill>
                  <a:srgbClr val="263E68"/>
                </a:solidFill>
                <a:latin typeface="Times New Roman" panose="02020603050405020304" pitchFamily="18" charset="0"/>
                <a:cs typeface="Times New Roman" panose="02020603050405020304" pitchFamily="18" charset="0"/>
              </a:rPr>
              <a:t>a. </a:t>
            </a:r>
            <a:r>
              <a:rPr lang="en-US" sz="3200" dirty="0" err="1" smtClean="0">
                <a:solidFill>
                  <a:srgbClr val="263E68"/>
                </a:solidFill>
                <a:latin typeface="Times New Roman" panose="02020603050405020304" pitchFamily="18" charset="0"/>
                <a:cs typeface="Times New Roman" panose="02020603050405020304" pitchFamily="18" charset="0"/>
              </a:rPr>
              <a:t>Nguyên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tử</a:t>
            </a:r>
            <a:r>
              <a:rPr lang="en-US" sz="3200" dirty="0" smtClean="0">
                <a:solidFill>
                  <a:srgbClr val="263E68"/>
                </a:solidFill>
                <a:latin typeface="Times New Roman" panose="02020603050405020304" pitchFamily="18" charset="0"/>
                <a:cs typeface="Times New Roman" panose="02020603050405020304" pitchFamily="18" charset="0"/>
              </a:rPr>
              <a:t> X </a:t>
            </a:r>
            <a:r>
              <a:rPr lang="en-US" sz="3200" dirty="0" err="1" smtClean="0">
                <a:solidFill>
                  <a:srgbClr val="263E68"/>
                </a:solidFill>
                <a:latin typeface="Times New Roman" panose="02020603050405020304" pitchFamily="18" charset="0"/>
                <a:cs typeface="Times New Roman" panose="02020603050405020304" pitchFamily="18" charset="0"/>
              </a:rPr>
              <a:t>nặng</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gấp</a:t>
            </a:r>
            <a:r>
              <a:rPr lang="en-US" sz="3200" dirty="0" smtClean="0">
                <a:solidFill>
                  <a:srgbClr val="263E68"/>
                </a:solidFill>
                <a:latin typeface="Times New Roman" panose="02020603050405020304" pitchFamily="18" charset="0"/>
                <a:cs typeface="Times New Roman" panose="02020603050405020304" pitchFamily="18" charset="0"/>
              </a:rPr>
              <a:t> 2 </a:t>
            </a:r>
            <a:r>
              <a:rPr lang="en-US" sz="3200" dirty="0" err="1" smtClean="0">
                <a:solidFill>
                  <a:srgbClr val="263E68"/>
                </a:solidFill>
                <a:latin typeface="Times New Roman" panose="02020603050405020304" pitchFamily="18" charset="0"/>
                <a:cs typeface="Times New Roman" panose="02020603050405020304" pitchFamily="18" charset="0"/>
              </a:rPr>
              <a:t>lần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nguyên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tử</a:t>
            </a:r>
            <a:r>
              <a:rPr lang="en-US" sz="3200" dirty="0" smtClean="0">
                <a:solidFill>
                  <a:srgbClr val="263E68"/>
                </a:solidFill>
                <a:latin typeface="Times New Roman" panose="02020603050405020304" pitchFamily="18" charset="0"/>
                <a:cs typeface="Times New Roman" panose="02020603050405020304" pitchFamily="18" charset="0"/>
              </a:rPr>
              <a:t> oxygen.</a:t>
            </a:r>
          </a:p>
          <a:p>
            <a:r>
              <a:rPr lang="en-US" sz="3200" dirty="0" smtClean="0">
                <a:solidFill>
                  <a:srgbClr val="263E68"/>
                </a:solidFill>
                <a:latin typeface="Times New Roman" panose="02020603050405020304" pitchFamily="18" charset="0"/>
                <a:cs typeface="Times New Roman" panose="02020603050405020304" pitchFamily="18" charset="0"/>
              </a:rPr>
              <a:t>b. </a:t>
            </a:r>
            <a:r>
              <a:rPr lang="en-US" sz="3200" dirty="0" err="1" smtClean="0">
                <a:solidFill>
                  <a:srgbClr val="263E68"/>
                </a:solidFill>
                <a:latin typeface="Times New Roman" panose="02020603050405020304" pitchFamily="18" charset="0"/>
                <a:cs typeface="Times New Roman" panose="02020603050405020304" pitchFamily="18" charset="0"/>
              </a:rPr>
              <a:t>Nguyên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tử</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Z </a:t>
            </a:r>
            <a:r>
              <a:rPr lang="en-US" sz="3200" dirty="0" err="1" smtClean="0">
                <a:solidFill>
                  <a:srgbClr val="263E68"/>
                </a:solidFill>
                <a:latin typeface="Times New Roman" panose="02020603050405020304" pitchFamily="18" charset="0"/>
                <a:cs typeface="Times New Roman" panose="02020603050405020304" pitchFamily="18" charset="0"/>
              </a:rPr>
              <a:t>nặng</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hơn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nguyên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tử</a:t>
            </a:r>
            <a:r>
              <a:rPr lang="en-US" sz="3200" dirty="0" smtClean="0">
                <a:solidFill>
                  <a:srgbClr val="263E68"/>
                </a:solidFill>
                <a:latin typeface="Times New Roman" panose="02020603050405020304" pitchFamily="18" charset="0"/>
                <a:cs typeface="Times New Roman" panose="02020603050405020304" pitchFamily="18" charset="0"/>
              </a:rPr>
              <a:t> Na 17 </a:t>
            </a:r>
            <a:r>
              <a:rPr lang="en-US" sz="3200" dirty="0" err="1" smtClean="0">
                <a:solidFill>
                  <a:srgbClr val="263E68"/>
                </a:solidFill>
                <a:latin typeface="Times New Roman" panose="02020603050405020304" pitchFamily="18" charset="0"/>
                <a:cs typeface="Times New Roman" panose="02020603050405020304" pitchFamily="18" charset="0"/>
              </a:rPr>
              <a:t>amu</a:t>
            </a:r>
            <a:r>
              <a:rPr lang="en-US" sz="3200" dirty="0" smtClean="0">
                <a:solidFill>
                  <a:srgbClr val="263E68"/>
                </a:solidFill>
                <a:latin typeface="Times New Roman" panose="02020603050405020304" pitchFamily="18" charset="0"/>
                <a:cs typeface="Times New Roman" panose="02020603050405020304" pitchFamily="18" charset="0"/>
              </a:rPr>
              <a:t>.</a:t>
            </a:r>
          </a:p>
          <a:p>
            <a:r>
              <a:rPr lang="en-US" sz="3200" dirty="0" err="1" smtClean="0">
                <a:solidFill>
                  <a:srgbClr val="263E68"/>
                </a:solidFill>
                <a:latin typeface="Times New Roman" panose="02020603050405020304" pitchFamily="18" charset="0"/>
                <a:cs typeface="Times New Roman" panose="02020603050405020304" pitchFamily="18" charset="0"/>
              </a:rPr>
              <a:t>Hãy</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tính</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nguyên</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tử</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khối</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của</a:t>
            </a:r>
            <a:r>
              <a:rPr lang="en-US" sz="3200" dirty="0" smtClean="0">
                <a:solidFill>
                  <a:srgbClr val="263E68"/>
                </a:solidFill>
                <a:latin typeface="Times New Roman" panose="02020603050405020304" pitchFamily="18" charset="0"/>
                <a:cs typeface="Times New Roman" panose="02020603050405020304" pitchFamily="18" charset="0"/>
              </a:rPr>
              <a:t> X, Z?</a:t>
            </a:r>
          </a:p>
          <a:p>
            <a:pPr algn="l"/>
            <a:endParaRPr lang="en-US" sz="3200" dirty="0" err="1" smtClean="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srcRect/>
          <a:stretch>
            <a:fillRect/>
          </a:stretch>
        </p:blipFill>
        <p:spPr bwMode="auto">
          <a:xfrm>
            <a:off x="3621088" y="3362325"/>
            <a:ext cx="4140200" cy="1771650"/>
          </a:xfrm>
          <a:prstGeom prst="rect">
            <a:avLst/>
          </a:prstGeom>
          <a:noFill/>
        </p:spPr>
      </p:pic>
      <p:pic>
        <p:nvPicPr>
          <p:cNvPr id="21519" name="Picture 15" descr="Cover"/>
          <p:cNvPicPr>
            <a:picLocks noChangeAspect="1" noChangeArrowheads="1"/>
          </p:cNvPicPr>
          <p:nvPr/>
        </p:nvPicPr>
        <p:blipFill>
          <a:blip r:embed="rId3"/>
          <a:srcRect/>
          <a:stretch>
            <a:fillRect/>
          </a:stretch>
        </p:blipFill>
        <p:spPr bwMode="auto">
          <a:xfrm>
            <a:off x="3621088" y="3348037"/>
            <a:ext cx="3581400" cy="1109663"/>
          </a:xfrm>
          <a:prstGeom prst="rect">
            <a:avLst/>
          </a:prstGeom>
          <a:noFill/>
        </p:spPr>
      </p:pic>
      <p:pic>
        <p:nvPicPr>
          <p:cNvPr id="21518" name="Picture 14" descr="Cover"/>
          <p:cNvPicPr>
            <a:picLocks noChangeAspect="1" noChangeArrowheads="1"/>
          </p:cNvPicPr>
          <p:nvPr/>
        </p:nvPicPr>
        <p:blipFill>
          <a:blip r:embed="rId4"/>
          <a:srcRect/>
          <a:stretch>
            <a:fillRect/>
          </a:stretch>
        </p:blipFill>
        <p:spPr bwMode="auto">
          <a:xfrm>
            <a:off x="1778000" y="1464469"/>
            <a:ext cx="2108200" cy="2097881"/>
          </a:xfrm>
          <a:prstGeom prst="rect">
            <a:avLst/>
          </a:prstGeom>
          <a:noFill/>
        </p:spPr>
      </p:pic>
      <p:pic>
        <p:nvPicPr>
          <p:cNvPr id="21517" name="Picture 13" descr="Cover"/>
          <p:cNvPicPr>
            <a:picLocks noChangeAspect="1" noChangeArrowheads="1"/>
          </p:cNvPicPr>
          <p:nvPr/>
        </p:nvPicPr>
        <p:blipFill>
          <a:blip r:embed="rId5"/>
          <a:srcRect/>
          <a:stretch>
            <a:fillRect/>
          </a:stretch>
        </p:blipFill>
        <p:spPr bwMode="auto">
          <a:xfrm>
            <a:off x="4457701" y="2462213"/>
            <a:ext cx="2809875" cy="1075135"/>
          </a:xfrm>
          <a:prstGeom prst="rect">
            <a:avLst/>
          </a:prstGeom>
          <a:noFill/>
        </p:spPr>
      </p:pic>
      <p:pic>
        <p:nvPicPr>
          <p:cNvPr id="21516" name="Picture 12" descr="Cover"/>
          <p:cNvPicPr>
            <a:picLocks noChangeAspect="1" noChangeArrowheads="1"/>
          </p:cNvPicPr>
          <p:nvPr/>
        </p:nvPicPr>
        <p:blipFill>
          <a:blip r:embed="rId6"/>
          <a:srcRect/>
          <a:stretch>
            <a:fillRect/>
          </a:stretch>
        </p:blipFill>
        <p:spPr bwMode="auto">
          <a:xfrm>
            <a:off x="4457701" y="2447925"/>
            <a:ext cx="3444875" cy="695325"/>
          </a:xfrm>
          <a:prstGeom prst="rect">
            <a:avLst/>
          </a:prstGeom>
          <a:noFill/>
        </p:spPr>
      </p:pic>
      <p:pic>
        <p:nvPicPr>
          <p:cNvPr id="21515" name="Picture 11" descr="Cover"/>
          <p:cNvPicPr>
            <a:picLocks noChangeAspect="1" noChangeArrowheads="1"/>
          </p:cNvPicPr>
          <p:nvPr/>
        </p:nvPicPr>
        <p:blipFill>
          <a:blip r:embed="rId7"/>
          <a:srcRect/>
          <a:stretch>
            <a:fillRect/>
          </a:stretch>
        </p:blipFill>
        <p:spPr bwMode="auto">
          <a:xfrm>
            <a:off x="4359275" y="2072879"/>
            <a:ext cx="3062288" cy="520303"/>
          </a:xfrm>
          <a:prstGeom prst="rect">
            <a:avLst/>
          </a:prstGeom>
          <a:noFill/>
        </p:spPr>
      </p:pic>
      <p:pic>
        <p:nvPicPr>
          <p:cNvPr id="21514" name="Picture 10" descr="Cover"/>
          <p:cNvPicPr>
            <a:picLocks noChangeAspect="1" noChangeArrowheads="1"/>
          </p:cNvPicPr>
          <p:nvPr/>
        </p:nvPicPr>
        <p:blipFill>
          <a:blip r:embed="rId8"/>
          <a:srcRect/>
          <a:stretch>
            <a:fillRect/>
          </a:stretch>
        </p:blipFill>
        <p:spPr bwMode="auto">
          <a:xfrm>
            <a:off x="4314826" y="1634729"/>
            <a:ext cx="3730625" cy="953690"/>
          </a:xfrm>
          <a:prstGeom prst="rect">
            <a:avLst/>
          </a:prstGeom>
          <a:noFill/>
        </p:spPr>
      </p:pic>
      <p:pic>
        <p:nvPicPr>
          <p:cNvPr id="21513" name="Picture 9" descr="Cover"/>
          <p:cNvPicPr>
            <a:picLocks noChangeAspect="1" noChangeArrowheads="1"/>
          </p:cNvPicPr>
          <p:nvPr/>
        </p:nvPicPr>
        <p:blipFill>
          <a:blip r:embed="rId9"/>
          <a:srcRect/>
          <a:stretch>
            <a:fillRect/>
          </a:stretch>
        </p:blipFill>
        <p:spPr bwMode="auto">
          <a:xfrm>
            <a:off x="1778000" y="1431132"/>
            <a:ext cx="2946400" cy="1231106"/>
          </a:xfrm>
          <a:prstGeom prst="rect">
            <a:avLst/>
          </a:prstGeom>
          <a:noFill/>
        </p:spPr>
      </p:pic>
      <p:pic>
        <p:nvPicPr>
          <p:cNvPr id="21512" name="Picture 8" descr="Cover"/>
          <p:cNvPicPr>
            <a:picLocks noChangeAspect="1" noChangeArrowheads="1"/>
          </p:cNvPicPr>
          <p:nvPr/>
        </p:nvPicPr>
        <p:blipFill>
          <a:blip r:embed="rId10"/>
          <a:srcRect/>
          <a:stretch>
            <a:fillRect/>
          </a:stretch>
        </p:blipFill>
        <p:spPr bwMode="auto">
          <a:xfrm>
            <a:off x="4178301" y="715567"/>
            <a:ext cx="2938463" cy="1012031"/>
          </a:xfrm>
          <a:prstGeom prst="rect">
            <a:avLst/>
          </a:prstGeom>
          <a:noFill/>
        </p:spPr>
      </p:pic>
      <p:pic>
        <p:nvPicPr>
          <p:cNvPr id="21511" name="Picture 7" descr="Cover"/>
          <p:cNvPicPr>
            <a:picLocks noChangeAspect="1" noChangeArrowheads="1"/>
          </p:cNvPicPr>
          <p:nvPr/>
        </p:nvPicPr>
        <p:blipFill>
          <a:blip r:embed="rId11"/>
          <a:srcRect/>
          <a:stretch>
            <a:fillRect/>
          </a:stretch>
        </p:blipFill>
        <p:spPr bwMode="auto">
          <a:xfrm>
            <a:off x="4178301" y="515541"/>
            <a:ext cx="2932113" cy="769144"/>
          </a:xfrm>
          <a:prstGeom prst="rect">
            <a:avLst/>
          </a:prstGeom>
          <a:noFill/>
        </p:spPr>
      </p:pic>
      <p:pic>
        <p:nvPicPr>
          <p:cNvPr id="21510" name="Picture 6" descr="Cover"/>
          <p:cNvPicPr>
            <a:picLocks noChangeAspect="1" noChangeArrowheads="1"/>
          </p:cNvPicPr>
          <p:nvPr/>
        </p:nvPicPr>
        <p:blipFill>
          <a:blip r:embed="rId12"/>
          <a:srcRect/>
          <a:stretch>
            <a:fillRect/>
          </a:stretch>
        </p:blipFill>
        <p:spPr bwMode="auto">
          <a:xfrm>
            <a:off x="4010025" y="0"/>
            <a:ext cx="3087688" cy="846535"/>
          </a:xfrm>
          <a:prstGeom prst="rect">
            <a:avLst/>
          </a:prstGeom>
          <a:noFill/>
        </p:spPr>
      </p:pic>
      <p:pic>
        <p:nvPicPr>
          <p:cNvPr id="21509" name="Picture 5" descr="Cover"/>
          <p:cNvPicPr>
            <a:picLocks noChangeAspect="1" noChangeArrowheads="1"/>
          </p:cNvPicPr>
          <p:nvPr/>
        </p:nvPicPr>
        <p:blipFill>
          <a:blip r:embed="rId13"/>
          <a:srcRect/>
          <a:stretch>
            <a:fillRect/>
          </a:stretch>
        </p:blipFill>
        <p:spPr bwMode="auto">
          <a:xfrm>
            <a:off x="1778000" y="564356"/>
            <a:ext cx="2667000" cy="1172766"/>
          </a:xfrm>
          <a:prstGeom prst="rect">
            <a:avLst/>
          </a:prstGeom>
          <a:noFill/>
        </p:spPr>
      </p:pic>
      <p:pic>
        <p:nvPicPr>
          <p:cNvPr id="21508" name="Picture 4" descr="Cover"/>
          <p:cNvPicPr>
            <a:picLocks noChangeAspect="1" noChangeArrowheads="1"/>
          </p:cNvPicPr>
          <p:nvPr/>
        </p:nvPicPr>
        <p:blipFill>
          <a:blip r:embed="rId14"/>
          <a:srcRect/>
          <a:stretch>
            <a:fillRect/>
          </a:stretch>
        </p:blipFill>
        <p:spPr bwMode="auto">
          <a:xfrm>
            <a:off x="1084263" y="1114425"/>
            <a:ext cx="1731962" cy="963216"/>
          </a:xfrm>
          <a:prstGeom prst="rect">
            <a:avLst/>
          </a:prstGeom>
          <a:no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 xmlns:p14="http://schemas.microsoft.com/office/powerpoint/2010/main" val="3143853768"/>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 xmlns:a16="http://schemas.microsoft.com/office/drawing/2014/main" id="{6A1E1E41-2481-40B3-9775-636AFE3C3AE5}"/>
              </a:ext>
            </a:extLst>
          </p:cNvPr>
          <p:cNvGraphicFramePr>
            <a:graphicFrameLocks noGrp="1"/>
          </p:cNvGraphicFramePr>
          <p:nvPr>
            <p:extLst>
              <p:ext uri="{D42A27DB-BD31-4B8C-83A1-F6EECF244321}">
                <p14:modId xmlns=""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 xmlns:a16="http://schemas.microsoft.com/office/drawing/2014/main" val="3033725985"/>
                    </a:ext>
                  </a:extLst>
                </a:gridCol>
                <a:gridCol w="1607687">
                  <a:extLst>
                    <a:ext uri="{9D8B030D-6E8A-4147-A177-3AD203B41FA5}">
                      <a16:colId xmlns="" xmlns:a16="http://schemas.microsoft.com/office/drawing/2014/main" val="3031951559"/>
                    </a:ext>
                  </a:extLst>
                </a:gridCol>
                <a:gridCol w="1607687">
                  <a:extLst>
                    <a:ext uri="{9D8B030D-6E8A-4147-A177-3AD203B41FA5}">
                      <a16:colId xmlns="" xmlns:a16="http://schemas.microsoft.com/office/drawing/2014/main" val="467995819"/>
                    </a:ext>
                  </a:extLst>
                </a:gridCol>
                <a:gridCol w="1607687">
                  <a:extLst>
                    <a:ext uri="{9D8B030D-6E8A-4147-A177-3AD203B41FA5}">
                      <a16:colId xmlns="" xmlns:a16="http://schemas.microsoft.com/office/drawing/2014/main" val="3196604251"/>
                    </a:ext>
                  </a:extLst>
                </a:gridCol>
                <a:gridCol w="1607687">
                  <a:extLst>
                    <a:ext uri="{9D8B030D-6E8A-4147-A177-3AD203B41FA5}">
                      <a16:colId xmlns=""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74374808"/>
                  </a:ext>
                </a:extLst>
              </a:tr>
            </a:tbl>
          </a:graphicData>
        </a:graphic>
      </p:graphicFrame>
      <p:grpSp>
        <p:nvGrpSpPr>
          <p:cNvPr id="4" name="Group 3">
            <a:extLst>
              <a:ext uri="{FF2B5EF4-FFF2-40B4-BE49-F238E27FC236}">
                <a16:creationId xmlns=""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 xmlns:a16="http://schemas.microsoft.com/office/drawing/2014/main" id="{0512C66B-C5A8-4182-AAA8-08FA6CA1898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114800" y="4347735"/>
            <a:ext cx="914400" cy="914400"/>
          </a:xfrm>
          <a:prstGeom prst="rect">
            <a:avLst/>
          </a:prstGeom>
        </p:spPr>
      </p:pic>
    </p:spTree>
    <p:extLst>
      <p:ext uri="{BB962C8B-B14F-4D97-AF65-F5344CB8AC3E}">
        <p14:creationId xmlns=""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 xmlns:a16="http://schemas.microsoft.com/office/drawing/2014/main" id="{D8E7147D-8436-46E2-8D64-F6CDF32645D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 xmlns:a16="http://schemas.microsoft.com/office/drawing/2014/main" id="{00FBD9A8-4C03-42ED-9D84-4F01B963D10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 xmlns:a16="http://schemas.microsoft.com/office/drawing/2014/main" id="{10A87A54-ECD5-4A20-893C-BB5C01AA69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 xmlns:a16="http://schemas.microsoft.com/office/drawing/2014/main" id="{172A2154-B0FD-42E4-AE21-75ABBBD12FE6}"/>
              </a:ext>
            </a:extLst>
          </p:cNvPr>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 xmlns:a16="http://schemas.microsoft.com/office/drawing/2014/main" id="{07A13673-72A2-477D-ADF6-B6449AB48E02}"/>
              </a:ext>
            </a:extLst>
          </p:cNvPr>
          <p:cNvPicPr>
            <a:picLocks noChangeAspect="1"/>
          </p:cNvPicPr>
          <p:nvPr/>
        </p:nvPicPr>
        <p:blipFill>
          <a:blip r:embed="rId2"/>
          <a:stretch>
            <a:fillRect/>
          </a:stretch>
        </p:blipFill>
        <p:spPr>
          <a:xfrm>
            <a:off x="2582527" y="1470678"/>
            <a:ext cx="3757765" cy="2505177"/>
          </a:xfrm>
          <a:prstGeom prst="rect">
            <a:avLst/>
          </a:prstGeom>
        </p:spPr>
      </p:pic>
      <p:pic>
        <p:nvPicPr>
          <p:cNvPr id="8" name="Picture 7">
            <a:extLst>
              <a:ext uri="{FF2B5EF4-FFF2-40B4-BE49-F238E27FC236}">
                <a16:creationId xmlns="" xmlns:a16="http://schemas.microsoft.com/office/drawing/2014/main" id="{47656790-D028-42C1-83BF-9414D697836A}"/>
              </a:ext>
            </a:extLst>
          </p:cNvPr>
          <p:cNvPicPr>
            <a:picLocks noChangeAspect="1"/>
          </p:cNvPicPr>
          <p:nvPr/>
        </p:nvPicPr>
        <p:blipFill>
          <a:blip r:embed="rId3"/>
          <a:stretch>
            <a:fillRect/>
          </a:stretch>
        </p:blipFill>
        <p:spPr>
          <a:xfrm>
            <a:off x="0" y="1374598"/>
            <a:ext cx="3469759" cy="2697339"/>
          </a:xfrm>
          <a:prstGeom prst="rect">
            <a:avLst/>
          </a:prstGeom>
        </p:spPr>
      </p:pic>
      <p:sp>
        <p:nvSpPr>
          <p:cNvPr id="9" name="Google Shape;2181;p73">
            <a:extLst>
              <a:ext uri="{FF2B5EF4-FFF2-40B4-BE49-F238E27FC236}">
                <a16:creationId xmlns="" xmlns:a16="http://schemas.microsoft.com/office/drawing/2014/main" id="{7C91D1DE-433B-42D4-95CA-A24925B2C709}"/>
              </a:ext>
            </a:extLst>
          </p:cNvPr>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 xmlns:a16="http://schemas.microsoft.com/office/drawing/2014/main" id="{20918CB6-E619-40D9-8742-10D3E6382DFD}"/>
              </a:ext>
            </a:extLst>
          </p:cNvPr>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8B1E1ED3-4419-43AE-A5EA-C1B5EC83ADBC}"/>
              </a:ext>
            </a:extLst>
          </p:cNvPr>
          <p:cNvSpPr txBox="1"/>
          <p:nvPr/>
        </p:nvSpPr>
        <p:spPr>
          <a:xfrm>
            <a:off x="6281103" y="1540698"/>
            <a:ext cx="2614541" cy="206210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Nhóm nào cắt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534792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p:spPr>
      </p:pic>
      <p:sp>
        <p:nvSpPr>
          <p:cNvPr id="54" name="TextBox 53">
            <a:extLst>
              <a:ext uri="{FF2B5EF4-FFF2-40B4-BE49-F238E27FC236}">
                <a16:creationId xmlns=""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 xmlns:a16="http://schemas.microsoft.com/office/drawing/2014/main" id="{A826664C-ABB0-494E-A528-AD25EAD466B2}"/>
              </a:ext>
            </a:extLst>
          </p:cNvPr>
          <p:cNvPicPr>
            <a:picLocks noChangeAspect="1"/>
          </p:cNvPicPr>
          <p:nvPr/>
        </p:nvPicPr>
        <p:blipFill>
          <a:blip r:embed="rId2"/>
          <a:stretch>
            <a:fillRect/>
          </a:stretch>
        </p:blipFill>
        <p:spPr>
          <a:xfrm>
            <a:off x="0" y="38100"/>
            <a:ext cx="4164980" cy="5143500"/>
          </a:xfrm>
          <a:prstGeom prst="rect">
            <a:avLst/>
          </a:prstGeom>
        </p:spPr>
      </p:pic>
      <p:sp>
        <p:nvSpPr>
          <p:cNvPr id="6" name="TextBox 5">
            <a:extLst>
              <a:ext uri="{FF2B5EF4-FFF2-40B4-BE49-F238E27FC236}">
                <a16:creationId xmlns=""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2802</Words>
  <Application>Microsoft Office PowerPoint</Application>
  <PresentationFormat>On-screen Show (16:9)</PresentationFormat>
  <Paragraphs>326</Paragraphs>
  <Slides>67</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67</vt:i4>
      </vt:variant>
    </vt:vector>
  </HeadingPairs>
  <TitlesOfParts>
    <vt:vector size="81" baseType="lpstr">
      <vt:lpstr>Arial</vt:lpstr>
      <vt:lpstr>Times New Roman</vt:lpstr>
      <vt:lpstr>Mali Medium</vt:lpstr>
      <vt:lpstr>Comfortaa</vt:lpstr>
      <vt:lpstr>Comfortaa Medium</vt:lpstr>
      <vt:lpstr>Comfortaa Light</vt:lpstr>
      <vt:lpstr>Questrial</vt:lpstr>
      <vt:lpstr>Calibri</vt:lpstr>
      <vt:lpstr>Wingdings</vt:lpstr>
      <vt:lpstr>Comfortaa SemiBold</vt:lpstr>
      <vt:lpstr>Single Day</vt:lpstr>
      <vt:lpstr>Mali SemiBold</vt:lpstr>
      <vt:lpstr>Mali</vt:lpstr>
      <vt:lpstr>Basic Chemistry for Pre-K by Slidesgo</vt:lpstr>
      <vt:lpstr>Slide 1</vt:lpstr>
      <vt:lpstr>Slide 2</vt:lpstr>
      <vt:lpstr>NGUYÊN TỬ.  SƠ  LƯỢC VỀ BẢNG TUẦN HOÀN CÁC NGUYÊN TỐ HOÁ HỌC </vt:lpstr>
      <vt:lpstr>NGUYÊN TỬ</vt:lpstr>
      <vt:lpstr>03</vt:lpstr>
      <vt:lpstr>01</vt:lpstr>
      <vt:lpstr>Slide 7</vt:lpstr>
      <vt:lpstr>Slide 8</vt:lpstr>
      <vt:lpstr>Slide 9</vt:lpstr>
      <vt:lpstr>Slide 10</vt:lpstr>
      <vt:lpstr>Mô hình nguyên tử của Rơ-dơ-pho - Bo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03</vt:lpstr>
      <vt:lpstr>Slide 30</vt:lpstr>
      <vt:lpstr>Slide 31</vt:lpstr>
      <vt:lpstr>Hoạt động cặp đôi</vt:lpstr>
      <vt:lpstr>Hoạt động cặp đôi</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Khối lượng nguyên tử</vt:lpstr>
      <vt:lpstr>Khối lượng nguyên tử</vt:lpstr>
      <vt:lpstr>Nghiên cứu sách giáo khoa trả lời</vt:lpstr>
      <vt:lpstr>Slide 49</vt:lpstr>
      <vt:lpstr>Slide 50</vt:lpstr>
      <vt:lpstr>Slide 51</vt:lpstr>
      <vt:lpstr>Slide 52</vt:lpstr>
      <vt:lpstr>Slide 53</vt:lpstr>
      <vt:lpstr>LUYỆN TẬP</vt:lpstr>
      <vt:lpstr>Slide 55</vt:lpstr>
      <vt:lpstr>Hoàn thành thông tin trong bảng sau</vt:lpstr>
      <vt:lpstr>Slide 57</vt:lpstr>
      <vt:lpstr>Slide 58</vt:lpstr>
      <vt:lpstr>Slide 59</vt:lpstr>
      <vt:lpstr>Slide 60</vt:lpstr>
      <vt:lpstr>Slide 61</vt:lpstr>
      <vt:lpstr>VẬN DỤNG</vt:lpstr>
      <vt:lpstr>Slide 63</vt:lpstr>
      <vt:lpstr>Slide 64</vt:lpstr>
      <vt:lpstr>Slide 65</vt:lpstr>
      <vt:lpstr>Slide 66</vt:lpstr>
      <vt:lpstr>Về nhà</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TT</cp:lastModifiedBy>
  <cp:revision>31</cp:revision>
  <dcterms:modified xsi:type="dcterms:W3CDTF">2022-09-14T16:10:14Z</dcterms:modified>
</cp:coreProperties>
</file>