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Lst>
  <p:notesMasterIdLst>
    <p:notesMasterId r:id="rId35"/>
  </p:notesMasterIdLst>
  <p:sldIdLst>
    <p:sldId id="258" r:id="rId4"/>
    <p:sldId id="280" r:id="rId5"/>
    <p:sldId id="281" r:id="rId6"/>
    <p:sldId id="282" r:id="rId7"/>
    <p:sldId id="304" r:id="rId8"/>
    <p:sldId id="270" r:id="rId9"/>
    <p:sldId id="305" r:id="rId10"/>
    <p:sldId id="262" r:id="rId11"/>
    <p:sldId id="276" r:id="rId12"/>
    <p:sldId id="277" r:id="rId13"/>
    <p:sldId id="291" r:id="rId14"/>
    <p:sldId id="264" r:id="rId15"/>
    <p:sldId id="266" r:id="rId16"/>
    <p:sldId id="293" r:id="rId17"/>
    <p:sldId id="289" r:id="rId18"/>
    <p:sldId id="303" r:id="rId19"/>
    <p:sldId id="294" r:id="rId20"/>
    <p:sldId id="279" r:id="rId21"/>
    <p:sldId id="272" r:id="rId22"/>
    <p:sldId id="307" r:id="rId23"/>
    <p:sldId id="315" r:id="rId24"/>
    <p:sldId id="308" r:id="rId25"/>
    <p:sldId id="316" r:id="rId26"/>
    <p:sldId id="310" r:id="rId27"/>
    <p:sldId id="317" r:id="rId28"/>
    <p:sldId id="311" r:id="rId29"/>
    <p:sldId id="320" r:id="rId30"/>
    <p:sldId id="318" r:id="rId31"/>
    <p:sldId id="321" r:id="rId32"/>
    <p:sldId id="313" r:id="rId33"/>
    <p:sldId id="28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53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t>10/4/2023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t>‹#›</a:t>
            </a:fld>
            <a:endParaRPr lang="en-US"/>
          </a:p>
        </p:txBody>
      </p:sp>
    </p:spTree>
    <p:extLst>
      <p:ext uri="{BB962C8B-B14F-4D97-AF65-F5344CB8AC3E}">
        <p14:creationId xmlns:p14="http://schemas.microsoft.com/office/powerpoint/2010/main" val="18414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6061"/>
      </p:ext>
    </p:extLst>
  </p:cSld>
  <p:clrMapOvr>
    <a:masterClrMapping/>
  </p:clrMapOvr>
  <p:transition spd="slow">
    <p:wip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782507"/>
      </p:ext>
    </p:extLst>
  </p:cSld>
  <p:clrMapOvr>
    <a:masterClrMapping/>
  </p:clrMapOvr>
  <p:transition spd="slow">
    <p:wip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58255"/>
      </p:ext>
    </p:extLst>
  </p:cSld>
  <p:clrMapOvr>
    <a:masterClrMapping/>
  </p:clrMapOvr>
  <p:transition spd="slow">
    <p:wip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D1233-67FE-4915-8844-7E1829DF3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2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8CEDA-2A08-43B6-9CD5-988115023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1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EC1D46-E848-43DC-A6D5-E99232557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66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2E2A7-231F-442E-9F20-018A5C035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76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D4CE83-1923-4349-AD6A-453A59FE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57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98C2C-65A5-4D33-A023-8D1084D6F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36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B6BDF-BED1-4108-B2A1-07BC5BB58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4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ADF77-37E5-4CBA-81EC-865F49F26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09200"/>
      </p:ext>
    </p:extLst>
  </p:cSld>
  <p:clrMapOvr>
    <a:masterClrMapping/>
  </p:clrMapOvr>
  <p:transition spd="slow">
    <p:wipe/>
    <p:sndAc>
      <p:stSnd>
        <p:snd r:embed="rId1"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892F4A-43FF-4D38-8D78-722399F2B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6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09FC6-BC00-450C-8A16-F908ABA59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57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09A44-2A0F-4A90-A41B-A4E99CAA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65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D9D98-B958-4567-A4B1-FC197F859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12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27718"/>
      </p:ext>
    </p:extLst>
  </p:cSld>
  <p:clrMapOvr>
    <a:masterClrMapping/>
  </p:clrMapOvr>
  <p:transition spd="slow">
    <p:wipe/>
    <p:sndAc>
      <p:stSnd>
        <p:snd r:embed="rId1"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77976"/>
      </p:ext>
    </p:extLst>
  </p:cSld>
  <p:clrMapOvr>
    <a:masterClrMapping/>
  </p:clrMapOvr>
  <p:transition spd="slow">
    <p:wipe/>
    <p:sndAc>
      <p:stSnd>
        <p:snd r:embed="rId1"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657606"/>
      </p:ext>
    </p:extLst>
  </p:cSld>
  <p:clrMapOvr>
    <a:masterClrMapping/>
  </p:clrMapOvr>
  <p:transition spd="slow">
    <p:wipe/>
    <p:sndAc>
      <p:stSnd>
        <p:snd r:embed="rId1"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04620"/>
      </p:ext>
    </p:extLst>
  </p:cSld>
  <p:clrMapOvr>
    <a:masterClrMapping/>
  </p:clrMapOvr>
  <p:transition spd="slow">
    <p:wipe/>
    <p:sndAc>
      <p:stSnd>
        <p:snd r:embed="rId1"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24900"/>
      </p:ext>
    </p:extLst>
  </p:cSld>
  <p:clrMapOvr>
    <a:masterClrMapping/>
  </p:clrMapOvr>
  <p:transition spd="slow">
    <p:wipe/>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68233"/>
      </p:ext>
    </p:extLst>
  </p:cSld>
  <p:clrMapOvr>
    <a:masterClrMapping/>
  </p:clrMapOvr>
  <p:transition spd="slow">
    <p:wip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76459"/>
      </p:ext>
    </p:extLst>
  </p:cSld>
  <p:clrMapOvr>
    <a:masterClrMapping/>
  </p:clrMapOvr>
  <p:transition spd="slow">
    <p:wipe/>
    <p:sndAc>
      <p:stSnd>
        <p:snd r:embed="rId1"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533"/>
      </p:ext>
    </p:extLst>
  </p:cSld>
  <p:clrMapOvr>
    <a:masterClrMapping/>
  </p:clrMapOvr>
  <p:transition spd="slow">
    <p:wipe/>
    <p:sndAc>
      <p:stSnd>
        <p:snd r:embed="rId1"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16343"/>
      </p:ext>
    </p:extLst>
  </p:cSld>
  <p:clrMapOvr>
    <a:masterClrMapping/>
  </p:clrMapOvr>
  <p:transition spd="slow">
    <p:wipe/>
    <p:sndAc>
      <p:stSnd>
        <p:snd r:embed="rId1"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37340"/>
      </p:ext>
    </p:extLst>
  </p:cSld>
  <p:clrMapOvr>
    <a:masterClrMapping/>
  </p:clrMapOvr>
  <p:transition spd="slow">
    <p:wipe/>
    <p:sndAc>
      <p:stSnd>
        <p:snd r:embed="rId1"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87636"/>
      </p:ext>
    </p:extLst>
  </p:cSld>
  <p:clrMapOvr>
    <a:masterClrMapping/>
  </p:clrMapOvr>
  <p:transition spd="slow">
    <p:wipe/>
    <p:sndAc>
      <p:stSnd>
        <p:snd r:embed="rId1"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7474"/>
      </p:ext>
    </p:extLst>
  </p:cSld>
  <p:clrMapOvr>
    <a:masterClrMapping/>
  </p:clrMapOvr>
  <p:transition spd="slow">
    <p:wipe/>
    <p:sndAc>
      <p:stSnd>
        <p:snd r:embed="rId1" name="breez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96968"/>
      </p:ext>
    </p:extLst>
  </p:cSld>
  <p:clrMapOvr>
    <a:masterClrMapping/>
  </p:clrMapOvr>
  <p:transition spd="slow">
    <p:wipe/>
    <p:sndAc>
      <p:stSnd>
        <p:snd r:embed="rId1" name="breez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5829"/>
      </p:ext>
    </p:extLst>
  </p:cSld>
  <p:clrMapOvr>
    <a:masterClrMapping/>
  </p:clrMapOvr>
  <p:transition spd="slow">
    <p:wip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45671"/>
      </p:ext>
    </p:extLst>
  </p:cSld>
  <p:clrMapOvr>
    <a:masterClrMapping/>
  </p:clrMapOvr>
  <p:transition spd="slow">
    <p:wip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76013"/>
      </p:ext>
    </p:extLst>
  </p:cSld>
  <p:clrMapOvr>
    <a:masterClrMapping/>
  </p:clrMapOvr>
  <p:transition spd="slow">
    <p:wip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928376"/>
      </p:ext>
    </p:extLst>
  </p:cSld>
  <p:clrMapOvr>
    <a:masterClrMapping/>
  </p:clrMapOvr>
  <p:transition spd="slow">
    <p:wip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48470"/>
      </p:ext>
    </p:extLst>
  </p:cSld>
  <p:clrMapOvr>
    <a:masterClrMapping/>
  </p:clrMapOvr>
  <p:transition spd="slow">
    <p:wip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4871A4D-2E49-4E3D-A472-DB68414756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94509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5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CHỦ ĐỀ</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BIỂU CẢM CỦA MÀU SẮC </a:t>
            </a:r>
            <a:r>
              <a:rPr lang="en-US" sz="4800" b="1" dirty="0">
                <a:solidFill>
                  <a:srgbClr val="FF0000"/>
                </a:solidFill>
                <a:latin typeface="Times New Roman" panose="02020603050405020304" pitchFamily="18" charset="0"/>
                <a:cs typeface="Times New Roman" panose="02020603050405020304" pitchFamily="18" charset="0"/>
              </a:rPr>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dirty="0"/>
          </a:p>
        </p:txBody>
      </p:sp>
    </p:spTree>
    <p:extLst>
      <p:ext uri="{BB962C8B-B14F-4D97-AF65-F5344CB8AC3E}">
        <p14:creationId xmlns:p14="http://schemas.microsoft.com/office/powerpoint/2010/main" val="217476039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572491" y="1143000"/>
            <a:ext cx="2743200"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133109" y="1143000"/>
            <a:ext cx="2687782"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04800" y="10953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077189" y="4800600"/>
            <a:ext cx="7391399" cy="166199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Những bức tranh này có ý nghĩa như thế nào trong đời sống hằng ngày?</a:t>
            </a:r>
          </a:p>
          <a:p>
            <a:pPr lvl="0" indent="457200" algn="just" fontAlgn="base">
              <a:lnSpc>
                <a:spcPct val="115000"/>
              </a:lnSpc>
              <a:spcBef>
                <a:spcPts val="600"/>
              </a:spcBef>
              <a:spcAft>
                <a:spcPts val="600"/>
              </a:spcAft>
            </a:pPr>
            <a:r>
              <a:rPr lang="fr-FR" sz="2000" b="1">
                <a:latin typeface="Times New Roman" pitchFamily="18" charset="0"/>
                <a:ea typeface="Calibri" pitchFamily="34" charset="0"/>
                <a:cs typeface="Times New Roman" pitchFamily="18" charset="0"/>
              </a:rPr>
              <a:t>TL: </a:t>
            </a:r>
            <a:r>
              <a:rPr lang="fr-FR" sz="2000">
                <a:solidFill>
                  <a:srgbClr val="000000"/>
                </a:solidFill>
                <a:latin typeface="Times New Roman"/>
                <a:ea typeface="Times New Roman"/>
              </a:rPr>
              <a:t>Cảm nhận vẻ đẹp của thiên nhiên, từ đó ứng dụng vào trang trí ,tạo ra nhiều sản phẩm  cho  cuộc sống </a:t>
            </a:r>
            <a:endParaRPr lang="fr-FR" sz="2000" b="1">
              <a:latin typeface="Times New Roman" pitchFamily="18" charset="0"/>
              <a:cs typeface="Times New Roman" pitchFamily="18" charset="0"/>
            </a:endParaRPr>
          </a:p>
        </p:txBody>
      </p:sp>
    </p:spTree>
    <p:extLst>
      <p:ext uri="{BB962C8B-B14F-4D97-AF65-F5344CB8AC3E}">
        <p14:creationId xmlns:p14="http://schemas.microsoft.com/office/powerpoint/2010/main" val="16127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7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6670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smtClean="0">
                <a:solidFill>
                  <a:srgbClr val="FF0000"/>
                </a:solidFill>
                <a:latin typeface="Times New Roman"/>
                <a:ea typeface="Times New Roman"/>
                <a:cs typeface="Times New Roman"/>
              </a:rPr>
              <a:t>Nhiệm vụ  </a:t>
            </a:r>
            <a:r>
              <a:rPr lang="en-US" sz="2400" b="1">
                <a:solidFill>
                  <a:srgbClr val="FF0000"/>
                </a:solidFill>
                <a:latin typeface="Times New Roman"/>
                <a:ea typeface="Times New Roman"/>
                <a:cs typeface="Times New Roman"/>
              </a:rPr>
              <a:t>học tập</a:t>
            </a:r>
            <a:endParaRPr lang="en-US" sz="2400">
              <a:solidFill>
                <a:srgbClr val="FF0000"/>
              </a:solidFill>
              <a:latin typeface="Times New Roman"/>
              <a:ea typeface="Calibri"/>
              <a:cs typeface="Times New Roman"/>
            </a:endParaRPr>
          </a:p>
          <a:p>
            <a:pPr indent="457200" algn="just">
              <a:lnSpc>
                <a:spcPct val="115000"/>
              </a:lnSpc>
              <a:spcBef>
                <a:spcPts val="600"/>
              </a:spcBef>
              <a:spcAft>
                <a:spcPts val="600"/>
              </a:spcAft>
            </a:pPr>
            <a:r>
              <a:rPr lang="nl-NL" sz="2400">
                <a:solidFill>
                  <a:srgbClr val="000000"/>
                </a:solidFill>
                <a:latin typeface="Times New Roman"/>
                <a:ea typeface="Times New Roman"/>
                <a:cs typeface="Times New Roman"/>
              </a:rPr>
              <a:t>+ Có thể tạo khuôn in bằng vật liệu gì?</a:t>
            </a:r>
            <a:r>
              <a:rPr lang="nl-NL" sz="2400" i="1">
                <a:solidFill>
                  <a:srgbClr val="000000"/>
                </a:solidFill>
                <a:latin typeface="Times New Roman"/>
                <a:ea typeface="Times New Roman"/>
                <a:cs typeface="Times New Roman"/>
              </a:rPr>
              <a:t> </a:t>
            </a:r>
            <a:endParaRPr lang="en-US" sz="240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a:ea typeface="Times New Roman"/>
                <a:cs typeface="Times New Roman"/>
              </a:rPr>
              <a:t>+ Tạo hình từ khuôn in được thực hiện như thế nào?</a:t>
            </a:r>
            <a:endParaRPr lang="en-US" sz="2400">
              <a:latin typeface="Times New Roman"/>
              <a:ea typeface="Calibri"/>
              <a:cs typeface="Times New Roman"/>
            </a:endParaRPr>
          </a:p>
          <a:p>
            <a:r>
              <a:rPr lang="nl-NL" sz="2400">
                <a:solidFill>
                  <a:srgbClr val="000000"/>
                </a:solidFill>
                <a:latin typeface="Times New Roman"/>
                <a:ea typeface="Times New Roman"/>
              </a:rPr>
              <a:t>      + Tạo bức tranh in màu như thế nào để có nhịp điệu và sự   hài hoà?</a:t>
            </a:r>
            <a:endParaRPr lang="en-US" sz="2400"/>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a:t>
            </a:r>
            <a:r>
              <a:rPr lang="fr-FR" sz="2800" b="1" smtClean="0">
                <a:solidFill>
                  <a:srgbClr val="FF0000"/>
                </a:solidFill>
                <a:latin typeface="Times New Roman"/>
                <a:ea typeface="Times New Roman"/>
                <a:cs typeface="Times New Roman"/>
              </a:rPr>
              <a:t>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7946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Administrator\Downloads\49c8fefa7d228a7cd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a:ea typeface="Times New Roman"/>
                <a:cs typeface="Times New Roman"/>
              </a:rPr>
              <a:t>+ Có thể tạo khuôn in bằng vật liệu gì?</a:t>
            </a:r>
            <a:r>
              <a:rPr lang="nl-NL" sz="2400" i="1">
                <a:solidFill>
                  <a:srgbClr val="FF0000"/>
                </a:solidFill>
                <a:latin typeface="Times New Roman"/>
                <a:ea typeface="Times New Roman"/>
                <a:cs typeface="Times New Roman"/>
              </a:rPr>
              <a:t> </a:t>
            </a:r>
            <a:endParaRPr lang="en-US" sz="2400">
              <a:solidFill>
                <a:srgbClr val="FF0000"/>
              </a:solidFill>
              <a:latin typeface="Times New Roman"/>
              <a:ea typeface="Calibri"/>
              <a:cs typeface="Times New Roman"/>
            </a:endParaRPr>
          </a:p>
        </p:txBody>
      </p:sp>
      <p:pic>
        <p:nvPicPr>
          <p:cNvPr id="4" name="Picture 2" descr="C:\Users\Administrator\Downloads\IMG_1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8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21336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a:ea typeface="Times New Roman"/>
                <a:cs typeface="Times New Roman"/>
              </a:rPr>
              <a:t>+ Tạo hình từ khuôn in được thực hiện như thế nào?</a:t>
            </a: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B1: Lựa chọn hoặc tạo những vật liệu có bề mặt nổi làm khuôn in.</a:t>
            </a:r>
            <a:endParaRPr lang="en-US" sz="2400">
              <a:solidFill>
                <a:srgbClr val="0070C0"/>
              </a:solidFill>
              <a:latin typeface="Times New Roman"/>
              <a:ea typeface="Times New Roman"/>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a:ea typeface="Times New Roman"/>
                <a:cs typeface="Times New Roman"/>
              </a:rPr>
              <a:t>B2: Bôi màu vào khuôn và in hình</a:t>
            </a:r>
            <a:r>
              <a:rPr lang="en-US" sz="2400">
                <a:solidFill>
                  <a:srgbClr val="7030A0"/>
                </a:solidFill>
                <a:latin typeface="Times New Roman"/>
                <a:ea typeface="Times New Roman"/>
                <a:cs typeface="Times New Roman"/>
              </a:rPr>
              <a:t> l</a:t>
            </a:r>
            <a:r>
              <a:rPr lang="fr-FR" sz="2400">
                <a:solidFill>
                  <a:srgbClr val="7030A0"/>
                </a:solidFill>
                <a:latin typeface="Times New Roman"/>
                <a:ea typeface="Times New Roman"/>
                <a:cs typeface="Times New Roman"/>
              </a:rPr>
              <a:t>ên giấy để tạo bức tranh.</a:t>
            </a:r>
            <a:endParaRPr lang="en-US" sz="2400">
              <a:solidFill>
                <a:srgbClr val="7030A0"/>
              </a:solidFill>
              <a:latin typeface="Times New Roman"/>
              <a:ea typeface="Calibri"/>
              <a:cs typeface="Times New Roman"/>
            </a:endParaRPr>
          </a:p>
          <a:p>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a:t>
            </a:r>
            <a:r>
              <a:rPr lang="fr-FR" sz="2800" b="1" smtClean="0">
                <a:solidFill>
                  <a:srgbClr val="FF0000"/>
                </a:solidFill>
                <a:latin typeface="Times New Roman"/>
                <a:ea typeface="Times New Roman"/>
                <a:cs typeface="Times New Roman"/>
              </a:rPr>
              <a:t>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48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30222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985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a:ea typeface="Times New Roman"/>
              </a:rPr>
              <a:t>+ Tạo bức tranh in màu như thế nào để có nhịp điệu và sự   hài hoà?</a:t>
            </a: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a:ea typeface="Times New Roman"/>
                <a:cs typeface="Times New Roman"/>
              </a:rPr>
              <a:t> </a:t>
            </a:r>
            <a:r>
              <a:rPr lang="fr-FR" sz="2400">
                <a:solidFill>
                  <a:srgbClr val="00B0F0"/>
                </a:solidFill>
                <a:latin typeface="Times New Roman"/>
                <a:ea typeface="Times New Roman"/>
                <a:cs typeface="Times New Roman"/>
              </a:rPr>
              <a:t>B3: In thêm hình, màu tạo sự hài hoà và nhịp điệu cho bức tranh.</a:t>
            </a:r>
            <a:endParaRPr lang="en-US" sz="2400">
              <a:solidFill>
                <a:srgbClr val="00B0F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B4: Hoàn thiện bức tranh.</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a:t>
            </a:r>
            <a:r>
              <a:rPr lang="fr-FR" sz="2800" b="1" smtClean="0">
                <a:solidFill>
                  <a:srgbClr val="FF0000"/>
                </a:solidFill>
                <a:latin typeface="Times New Roman"/>
                <a:ea typeface="Times New Roman"/>
                <a:cs typeface="Times New Roman"/>
              </a:rPr>
              <a:t>KIẾN TẠO KIẾN THỨC - KĨ 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241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822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27143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8100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a:ea typeface="Times New Roman"/>
                <a:cs typeface="Times New Roman"/>
              </a:rPr>
              <a:t>I. MỤC TIÊU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1. Mức độ, yêu cầu cần đạt</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Chỉ ra được một số kĩ thuật in từ các vật liệu khác nhau.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Tạo được bức tranh in hoa, lá.</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Nhận biết được biểu cảm và nét đẹp tạo hình của hoa, lá trong sản phẩm in. Biết được cách vận dụng kĩ thuật in trong học tập và sáng tạo mĩ thuật.</a:t>
            </a:r>
            <a:endParaRPr lang="en-US" sz="2400">
              <a:latin typeface="Times New Roman"/>
              <a:ea typeface="Calibri"/>
              <a:cs typeface="Times New Roman"/>
            </a:endParaRPr>
          </a:p>
        </p:txBody>
      </p:sp>
    </p:spTree>
    <p:extLst>
      <p:ext uri="{BB962C8B-B14F-4D97-AF65-F5344CB8AC3E}">
        <p14:creationId xmlns:p14="http://schemas.microsoft.com/office/powerpoint/2010/main" val="43855297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804062" y="1812708"/>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a:ea typeface="Calibri"/>
                <a:cs typeface="Times New Roman"/>
              </a:rPr>
              <a:t>+ Có thể chọn những vật liệu nào để làm khuôn in?</a:t>
            </a:r>
            <a:endParaRPr lang="en-US" sz="2200">
              <a:solidFill>
                <a:srgbClr val="0070C0"/>
              </a:solidFill>
              <a:ea typeface="Calibri"/>
              <a:cs typeface="Times New Roman"/>
            </a:endParaRPr>
          </a:p>
          <a:p>
            <a:pPr algn="just">
              <a:lnSpc>
                <a:spcPct val="115000"/>
              </a:lnSpc>
              <a:spcAft>
                <a:spcPts val="800"/>
              </a:spcAft>
            </a:pPr>
            <a:r>
              <a:rPr lang="fr-FR" sz="2200">
                <a:solidFill>
                  <a:schemeClr val="accent2"/>
                </a:solidFill>
                <a:latin typeface="Times New Roman"/>
                <a:ea typeface="Calibri"/>
                <a:cs typeface="Times New Roman"/>
              </a:rPr>
              <a:t>+ Khi in, cần sử dụng loại màu nào?</a:t>
            </a:r>
            <a:endParaRPr lang="en-US" sz="2200">
              <a:solidFill>
                <a:schemeClr val="accent2"/>
              </a:solidFill>
              <a:ea typeface="Calibri"/>
              <a:cs typeface="Times New Roman"/>
            </a:endParaRPr>
          </a:p>
          <a:p>
            <a:pPr algn="just">
              <a:lnSpc>
                <a:spcPct val="115000"/>
              </a:lnSpc>
              <a:spcAft>
                <a:spcPts val="800"/>
              </a:spcAft>
            </a:pPr>
            <a:r>
              <a:rPr lang="fr-FR" sz="2200">
                <a:solidFill>
                  <a:srgbClr val="000000"/>
                </a:solidFill>
                <a:latin typeface="Times New Roman"/>
                <a:ea typeface="Calibri"/>
                <a:cs typeface="Times New Roman"/>
              </a:rPr>
              <a:t>+ Khi thực hiện in, mức độ màu phải như thế nào để in được hình rõ nét?</a:t>
            </a:r>
            <a:endParaRPr lang="en-US" sz="2200">
              <a:ea typeface="Calibri"/>
              <a:cs typeface="Times New Roman"/>
            </a:endParaRPr>
          </a:p>
          <a:p>
            <a:pPr algn="just">
              <a:lnSpc>
                <a:spcPct val="115000"/>
              </a:lnSpc>
              <a:spcAft>
                <a:spcPts val="800"/>
              </a:spcAft>
            </a:pPr>
            <a:r>
              <a:rPr lang="fr-FR" sz="2200">
                <a:solidFill>
                  <a:schemeClr val="accent2">
                    <a:lumMod val="75000"/>
                  </a:schemeClr>
                </a:solidFill>
                <a:latin typeface="Times New Roman"/>
                <a:ea typeface="Calibri"/>
                <a:cs typeface="Times New Roman"/>
              </a:rPr>
              <a:t>+ Bố cục các hình in mong bức tranh phải như thế nào để tạo được bức tranh hài hoà về nét, hình, màu?</a:t>
            </a:r>
            <a:endParaRPr lang="en-US" sz="2200">
              <a:solidFill>
                <a:schemeClr val="accent2">
                  <a:lumMod val="75000"/>
                </a:schemeClr>
              </a:solidFill>
              <a:ea typeface="Calibri"/>
              <a:cs typeface="Times New Roman"/>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smtClean="0">
                <a:solidFill>
                  <a:srgbClr val="FF0000"/>
                </a:solidFill>
                <a:latin typeface="Times New Roman"/>
                <a:ea typeface="Calibri"/>
                <a:cs typeface="Times New Roman"/>
              </a:rPr>
              <a:t>3. LUYỆN TẬP - SÁNG TẠO </a:t>
            </a:r>
          </a:p>
          <a:p>
            <a:pPr lvl="0"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a:solidFill>
                  <a:srgbClr val="C00000"/>
                </a:solidFill>
                <a:latin typeface="Times New Roman"/>
                <a:ea typeface="Calibri"/>
                <a:cs typeface="Times New Roman"/>
              </a:rPr>
              <a:t>bức tranh in hoa, lá</a:t>
            </a:r>
            <a:endParaRPr lang="en-US" sz="2800" b="1" kern="0"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709684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a:ea typeface="Calibri"/>
                <a:cs typeface="Times New Roman"/>
              </a:rPr>
              <a:t>3</a:t>
            </a:r>
            <a:r>
              <a:rPr lang="en-US" sz="3200" b="1" kern="0">
                <a:solidFill>
                  <a:srgbClr val="FF0000"/>
                </a:solidFill>
                <a:latin typeface="Times New Roman"/>
                <a:ea typeface="Calibri"/>
                <a:cs typeface="Times New Roman"/>
              </a:rPr>
              <a:t>. </a:t>
            </a:r>
            <a:r>
              <a:rPr lang="en-US" sz="3200" b="1" kern="0" smtClean="0">
                <a:solidFill>
                  <a:srgbClr val="FF0000"/>
                </a:solidFill>
                <a:latin typeface="Times New Roman"/>
                <a:ea typeface="Calibri"/>
                <a:cs typeface="Times New Roman"/>
              </a:rPr>
              <a:t>LUYỆN TẬP – SÁNG TẠO</a:t>
            </a:r>
          </a:p>
          <a:p>
            <a:pPr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dirty="0" err="1">
                <a:solidFill>
                  <a:srgbClr val="C00000"/>
                </a:solidFill>
                <a:latin typeface="Times New Roman"/>
                <a:ea typeface="Calibri"/>
                <a:cs typeface="Times New Roman"/>
              </a:rPr>
              <a:t>bức</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tranh</a:t>
            </a:r>
            <a:r>
              <a:rPr lang="en-US" sz="2800" b="1" kern="0" dirty="0">
                <a:solidFill>
                  <a:srgbClr val="C00000"/>
                </a:solidFill>
                <a:latin typeface="Times New Roman"/>
                <a:ea typeface="Calibri"/>
                <a:cs typeface="Times New Roman"/>
              </a:rPr>
              <a:t> in </a:t>
            </a:r>
            <a:r>
              <a:rPr lang="en-US" sz="2800" b="1" kern="0" dirty="0" err="1">
                <a:solidFill>
                  <a:srgbClr val="C00000"/>
                </a:solidFill>
                <a:latin typeface="Times New Roman"/>
                <a:ea typeface="Calibri"/>
                <a:cs typeface="Times New Roman"/>
              </a:rPr>
              <a:t>hoa</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lá</a:t>
            </a:r>
            <a:endParaRPr lang="en-US" sz="2800" b="1" kern="0" dirty="0">
              <a:solidFill>
                <a:srgbClr val="C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Chọn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khuôn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bằng</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sẵn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có</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hoặc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tự</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tạo</a:t>
            </a:r>
            <a:endParaRPr lang="en-US" sz="2400" b="1" kern="0" dirty="0">
              <a:solidFill>
                <a:sysClr val="windowText" lastClr="0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Thực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hiện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tranh</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lá</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theo</a:t>
            </a:r>
            <a:r>
              <a:rPr lang="en-US" sz="2400" b="1" kern="0" dirty="0">
                <a:solidFill>
                  <a:sysClr val="windowText" lastClr="000000"/>
                </a:solidFill>
                <a:latin typeface="Times New Roman"/>
                <a:ea typeface="Calibri"/>
                <a:cs typeface="Times New Roman"/>
              </a:rPr>
              <a:t> ý </a:t>
            </a:r>
            <a:r>
              <a:rPr lang="en-US" sz="2400" b="1" kern="0" dirty="0" err="1">
                <a:solidFill>
                  <a:sysClr val="windowText" lastClr="000000"/>
                </a:solidFill>
                <a:latin typeface="Times New Roman"/>
                <a:ea typeface="Calibri"/>
                <a:cs typeface="Times New Roman"/>
              </a:rPr>
              <a:t>thích</a:t>
            </a:r>
            <a:endParaRPr lang="en-US" sz="2400" b="1" kern="0" dirty="0">
              <a:solidFill>
                <a:sysClr val="windowText" lastClr="000000"/>
              </a:solidFill>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0825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KHUÔN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884060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C:\Users\Administrator\Downloads\5eb4ce36c9843eda67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Administrator\Downloads\0050c7c8c07a37246e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a:ea typeface="Calibri"/>
                <a:cs typeface="Times New Roman"/>
              </a:rPr>
              <a:t>KHUÔN IN TỰ LÀM</a:t>
            </a:r>
            <a:endParaRPr lang="en-US" sz="2400" b="1" kern="0" dirty="0">
              <a:solidFill>
                <a:sysClr val="windowText" lastClr="000000"/>
              </a:solidFill>
              <a:latin typeface="Times New Roman"/>
              <a:ea typeface="Calibri"/>
              <a:cs typeface="Times New Roman"/>
            </a:endParaRPr>
          </a:p>
        </p:txBody>
      </p:sp>
      <p:pic>
        <p:nvPicPr>
          <p:cNvPr id="1031" name="Picture 7" descr="C:\Users\Administrator\Downloads\abab83cc877e7020296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C:\Users\Administrator\Downloads\8305360e79bc8ee2d7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5572627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tabLst/>
              <a:defRPr/>
            </a:pPr>
            <a:r>
              <a:rPr lang="en-US" sz="2200" b="1" kern="0" dirty="0">
                <a:solidFill>
                  <a:sysClr val="windowText" lastClr="000000"/>
                </a:solidFill>
                <a:latin typeface="Times New Roman"/>
                <a:ea typeface="Calibri"/>
                <a:cs typeface="Times New Roman"/>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35879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546640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FF0000"/>
                </a:solidFill>
                <a:latin typeface="Times New Roman"/>
                <a:ea typeface="Calibri"/>
                <a:cs typeface="Times New Roman"/>
              </a:rPr>
              <a:t>4. PHÂN TÍCH – ĐÁNH GIÁ</a:t>
            </a:r>
          </a:p>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C00000"/>
                </a:solidFill>
                <a:latin typeface="Times New Roman"/>
                <a:ea typeface="Calibri"/>
                <a:cs typeface="Times New Roman"/>
              </a:rPr>
              <a:t>Trưng bày sản phẩm và chia sẻ</a:t>
            </a:r>
            <a:endParaRPr lang="en-US" sz="2400" b="1" kern="0" dirty="0">
              <a:solidFill>
                <a:srgbClr val="C00000"/>
              </a:solidFill>
              <a:latin typeface="Times New Roman"/>
              <a:ea typeface="Calibri"/>
              <a:cs typeface="Times New Roman"/>
            </a:endParaRPr>
          </a:p>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Nêu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nhận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phân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tích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dirty="0" err="1">
                <a:solidFill>
                  <a:sysClr val="windowText" lastClr="000000"/>
                </a:solidFill>
                <a:latin typeface="Times New Roman"/>
                <a:ea typeface="Calibri"/>
                <a:cs typeface="Times New Roman"/>
              </a:rPr>
              <a:t>Bài</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r>
              <a:rPr lang="en-US" sz="2400" kern="0" dirty="0">
                <a:solidFill>
                  <a:sysClr val="windowText" lastClr="000000"/>
                </a:solidFill>
                <a:latin typeface="Times New Roman"/>
                <a:ea typeface="Calibri"/>
                <a:cs typeface="Times New Roman"/>
              </a:rPr>
              <a:t> in </a:t>
            </a:r>
            <a:r>
              <a:rPr lang="en-US" sz="2400" kern="0" dirty="0" err="1">
                <a:solidFill>
                  <a:sysClr val="windowText" lastClr="000000"/>
                </a:solidFill>
                <a:latin typeface="Times New Roman"/>
                <a:ea typeface="Calibri"/>
                <a:cs typeface="Times New Roman"/>
              </a:rPr>
              <a:t>hoa</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lá</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em</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yêu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thích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Biểu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của</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nét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màu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trong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Kĩ</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thuật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chất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lượng</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baseline="0" dirty="0" err="1">
                <a:solidFill>
                  <a:sysClr val="windowText" lastClr="000000"/>
                </a:solidFill>
                <a:latin typeface="Times New Roman"/>
                <a:ea typeface="Calibri"/>
                <a:cs typeface="Times New Roman"/>
              </a:rPr>
              <a:t>Cách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điều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chỉnh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để</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hoàn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thiện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và</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nâng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cao</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tính</a:t>
            </a:r>
            <a:r>
              <a:rPr lang="en-US" sz="24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thẩm</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mĩ</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cho</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bức</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tranh</a:t>
            </a:r>
            <a:r>
              <a:rPr lang="en-US" sz="2200" kern="0" dirty="0">
                <a:solidFill>
                  <a:sysClr val="windowText" lastClr="000000"/>
                </a:solidFill>
                <a:latin typeface="Times New Roman"/>
                <a:ea typeface="Calibri"/>
                <a:cs typeface="Times New Roman"/>
              </a:rPr>
              <a:t> </a:t>
            </a:r>
            <a:endParaRPr kumimoji="0" lang="en-US" sz="220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21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p>
          <a:p>
            <a:pPr indent="457200" algn="just">
              <a:lnSpc>
                <a:spcPct val="115000"/>
              </a:lnSpc>
              <a:spcBef>
                <a:spcPts val="600"/>
              </a:spcBef>
              <a:spcAft>
                <a:spcPts val="600"/>
              </a:spcAft>
              <a:defRPr/>
            </a:pPr>
            <a:r>
              <a:rPr lang="en-US" sz="2800" b="1" kern="0" smtClean="0">
                <a:solidFill>
                  <a:srgbClr val="0070C0"/>
                </a:solidFill>
                <a:latin typeface="Times New Roman"/>
                <a:ea typeface="Calibri"/>
                <a:cs typeface="Times New Roman"/>
              </a:rPr>
              <a:t>* Quan sát 2 tác phẩm tranh in </a:t>
            </a:r>
            <a:endParaRPr lang="en-US" sz="2000" b="1" kern="0" dirty="0">
              <a:solidFill>
                <a:srgbClr val="0070C0"/>
              </a:solidFill>
              <a:latin typeface="Times New Roman"/>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Em thích tác phẩm tranh in nào? Vì sao?</a:t>
            </a:r>
            <a:endParaRPr lang="en-US" sz="2400">
              <a:solidFill>
                <a:prstClr val="black"/>
              </a:solidFill>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Theo em, kĩ thuật in có thể ứng dụng trong đời sống như thế nào</a:t>
            </a:r>
            <a:r>
              <a:rPr lang="fr-FR" sz="2400" smtClean="0">
                <a:solidFill>
                  <a:srgbClr val="000000"/>
                </a:solidFill>
                <a:latin typeface="Times New Roman"/>
                <a:ea typeface="Calibri"/>
                <a:cs typeface="Times New Roman"/>
              </a:rPr>
              <a:t>?</a:t>
            </a:r>
            <a:endParaRPr lang="en-US" sz="2400">
              <a:solidFill>
                <a:prstClr val="black"/>
              </a:solidFill>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04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endParaRPr lang="en-US" sz="2800" b="1" kern="0" dirty="0">
              <a:solidFill>
                <a:srgbClr val="C00000"/>
              </a:solidFill>
              <a:latin typeface="Times New Roman"/>
              <a:ea typeface="Calibri"/>
              <a:cs typeface="Times New Roman"/>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a:ea typeface="Calibri"/>
                <a:cs typeface="Times New Roman"/>
              </a:rPr>
              <a:t>Quan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sát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chỉ</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ra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ảnh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trong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sắc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a:t>
            </a: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thuộc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đồ</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được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bằng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tiếp</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chấm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từ</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một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khuôn</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lên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mặt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a:t>
            </a:r>
            <a:r>
              <a:rPr lang="en-US" sz="2200" b="1" kern="0" dirty="0" err="1">
                <a:solidFill>
                  <a:sysClr val="windowText" lastClr="000000"/>
                </a:solidFill>
                <a:latin typeface="Times New Roman"/>
                <a:ea typeface="Calibri"/>
                <a:cs typeface="Times New Roman"/>
              </a:rPr>
              <a:t>để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ý </a:t>
            </a:r>
            <a:r>
              <a:rPr lang="en-US" sz="2200" b="1" kern="0" dirty="0" err="1">
                <a:solidFill>
                  <a:sysClr val="windowText" lastClr="000000"/>
                </a:solidFill>
                <a:latin typeface="Times New Roman"/>
                <a:ea typeface="Calibri"/>
                <a:cs typeface="Times New Roman"/>
              </a:rPr>
              <a:t>tưởng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của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sĩ</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9678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có</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ứng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nhiều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loại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phục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vụ</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đời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sống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như</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gói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hàng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váy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lô</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giày</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6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2. Năng lực</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chung</a:t>
            </a:r>
            <a:r>
              <a:rPr lang="en-US" sz="2000" b="1">
                <a:latin typeface="Times New Roman"/>
                <a:ea typeface="Times New Roman"/>
                <a:cs typeface="Times New Roman"/>
              </a:rPr>
              <a:t>:</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a:latin typeface="Times New Roman"/>
                <a:ea typeface="Times New Roman"/>
                <a:cs typeface="Times New Roman"/>
              </a:rPr>
              <a:t>- </a:t>
            </a:r>
            <a:r>
              <a:rPr lang="fr-FR" sz="2000">
                <a:solidFill>
                  <a:srgbClr val="000000"/>
                </a:solidFill>
                <a:latin typeface="Times New Roman"/>
                <a:ea typeface="Times New Roman"/>
                <a:cs typeface="Times New Roman"/>
              </a:rPr>
              <a:t>Tự chủ và tự học : Biết chuẩn bị đồ dùng, vật liệu để học tập, tạo ra sản phẩm theo ý thích.</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 Năng lực giao tiếp và hợp tác: Vận dụng để trao đổi thông tin giữa cá nhân, nhóm, lớp cùng thực hành trưng bày, nhận xét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đặc thù:</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thẩm mĩ: Biết cách phân tích vẻ đẹp của một bức tranh và sử dụng chất liệu thực hiện được một sản phẩm mĩ thuật.</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ngôn ngữ: +Biết vận dụng kĩ năng nói, thuyết trình để giới thiệu trình bày, phản biện, tranh luận về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Biết nhận xét, đánh giá sản phẩm mĩ thuật của cá nhân, nhóm.</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200" b="1" i="0" u="none" strike="noStrike" kern="0" cap="none" spc="0" normalizeH="0" smtClean="0">
                <a:ln>
                  <a:noFill/>
                </a:ln>
                <a:solidFill>
                  <a:sysClr val="windowText" lastClr="000000"/>
                </a:solidFill>
                <a:effectLst/>
                <a:uLnTx/>
                <a:uFillTx/>
                <a:latin typeface="Times New Roman"/>
                <a:ea typeface="Calibri"/>
                <a:cs typeface="Times New Roman"/>
              </a:rPr>
              <a:t>Kĩ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in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đồ</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họa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dụng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khá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phổ</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biến</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trong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đời</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sống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coa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thể</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tác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phẩm</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mĩ</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nâng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cao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giá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trị</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tính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extLst>
      <p:ext uri="{BB962C8B-B14F-4D97-AF65-F5344CB8AC3E}">
        <p14:creationId xmlns:p14="http://schemas.microsoft.com/office/powerpoint/2010/main" val="685858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a:ea typeface="Times New Roman"/>
                <a:cs typeface="Times New Roman"/>
              </a:rPr>
              <a:t>*Hướng dẫn HS chuẩn </a:t>
            </a:r>
            <a:r>
              <a:rPr lang="nl-NL" sz="3200" b="1">
                <a:solidFill>
                  <a:srgbClr val="FF0000"/>
                </a:solidFill>
                <a:latin typeface="Times New Roman"/>
                <a:ea typeface="Times New Roman"/>
                <a:cs typeface="Times New Roman"/>
              </a:rPr>
              <a:t>bị  </a:t>
            </a:r>
            <a:r>
              <a:rPr lang="nl-NL" sz="3200" b="1" smtClean="0">
                <a:solidFill>
                  <a:srgbClr val="FF0000"/>
                </a:solidFill>
                <a:latin typeface="Times New Roman"/>
                <a:ea typeface="Times New Roman"/>
                <a:cs typeface="Times New Roman"/>
              </a:rPr>
              <a:t>bài </a:t>
            </a:r>
            <a:r>
              <a:rPr lang="nl-NL" sz="3200" b="1" dirty="0">
                <a:solidFill>
                  <a:srgbClr val="FF0000"/>
                </a:solidFill>
                <a:latin typeface="Times New Roman"/>
                <a:ea typeface="Times New Roman"/>
                <a:cs typeface="Times New Roman"/>
              </a:rPr>
              <a:t>học sau</a:t>
            </a:r>
            <a:r>
              <a:rPr lang="nl-NL" sz="3200" dirty="0">
                <a:solidFill>
                  <a:srgbClr val="FF0000"/>
                </a:solidFill>
                <a:latin typeface="Times New Roman"/>
                <a:ea typeface="Times New Roman"/>
                <a:cs typeface="Times New Roman"/>
              </a:rPr>
              <a:t>:</a:t>
            </a:r>
            <a:endParaRPr lang="en-US" sz="3200" dirty="0">
              <a:solidFill>
                <a:srgbClr val="FF000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Xem trước bài học “ Thiệp chúc mừng ”</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Chuẩn bị các học liệu liên quan đến nội dung bài học</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Chuẩn bị bút chì, màu vẽ, giấy, bìa màu, keo, hồ dán...</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Sản phẩm mĩ thuật của bài học trước.</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Giấy  khổ A3, A4(giấy trắng hoặc giấy màu) màu vẽ ( màu nước, wat</a:t>
            </a:r>
            <a:r>
              <a:rPr lang="nl-NL" sz="2400">
                <a:solidFill>
                  <a:srgbClr val="000000"/>
                </a:solidFill>
                <a:latin typeface="Times New Roman"/>
                <a:ea typeface="Times New Roman"/>
                <a:cs typeface="Times New Roman"/>
              </a:rPr>
              <a:t>, </a:t>
            </a:r>
            <a:r>
              <a:rPr lang="fr-FR" sz="2400" smtClean="0">
                <a:solidFill>
                  <a:srgbClr val="000000"/>
                </a:solidFill>
                <a:latin typeface="Times New Roman"/>
                <a:ea typeface="Calibri"/>
                <a:cs typeface="Times New Roman"/>
              </a:rPr>
              <a:t>acrylic.)</a:t>
            </a:r>
            <a:endParaRPr lang="en-US" sz="2400" dirty="0">
              <a:effectLst/>
              <a:latin typeface="Times New Roman"/>
              <a:ea typeface="Calibri"/>
              <a:cs typeface="Times New Roman"/>
            </a:endParaRPr>
          </a:p>
        </p:txBody>
      </p:sp>
    </p:spTree>
    <p:extLst>
      <p:ext uri="{BB962C8B-B14F-4D97-AF65-F5344CB8AC3E}">
        <p14:creationId xmlns:p14="http://schemas.microsoft.com/office/powerpoint/2010/main" val="69498485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0070C0"/>
                </a:solidFill>
                <a:latin typeface="Times New Roman"/>
                <a:ea typeface="Times New Roman"/>
                <a:cs typeface="Times New Roman"/>
              </a:rPr>
              <a:t>3. Phẩm chất</a:t>
            </a:r>
            <a:endParaRPr lang="en-US" sz="3200">
              <a:solidFill>
                <a:srgbClr val="0070C0"/>
              </a:solidFill>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Bài học góp phần hình thành những phẩm chất: Chăm chỉ, trung thực, trách nhiệm</a:t>
            </a:r>
            <a:endParaRPr lang="en-US" sz="3200">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 Có hiểu biết và yêu thích thể loại  đồ họa tranh in.</a:t>
            </a:r>
            <a:endParaRPr lang="en-US" sz="32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dirty="0">
                <a:solidFill>
                  <a:sysClr val="windowText" lastClr="000000"/>
                </a:solidFill>
                <a:latin typeface="Times New Roman"/>
                <a:ea typeface="Calibri"/>
                <a:cs typeface="Times New Roman"/>
              </a:rPr>
              <a:t>II. </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CHUẨN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BỊ</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b="1" kern="0" dirty="0" err="1">
                <a:solidFill>
                  <a:schemeClr val="accent2">
                    <a:lumMod val="50000"/>
                  </a:schemeClr>
                </a:solidFill>
                <a:latin typeface="Times New Roman"/>
                <a:ea typeface="Calibri"/>
                <a:cs typeface="Times New Roman"/>
              </a:rPr>
              <a:t>Đồ</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vật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phần</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bề</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mặt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nổi</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nắp</a:t>
            </a:r>
            <a:r>
              <a:rPr lang="en-US" sz="2400" b="1" kern="0" dirty="0">
                <a:solidFill>
                  <a:schemeClr val="accent2">
                    <a:lumMod val="50000"/>
                  </a:schemeClr>
                </a:solidFill>
                <a:latin typeface="Times New Roman"/>
                <a:ea typeface="Calibri"/>
                <a:cs typeface="Times New Roman"/>
              </a:rPr>
              <a:t> chai, </a:t>
            </a:r>
            <a:r>
              <a:rPr lang="en-US" sz="2400" b="1" kern="0" dirty="0" err="1">
                <a:solidFill>
                  <a:schemeClr val="accent2">
                    <a:lumMod val="50000"/>
                  </a:schemeClr>
                </a:solidFill>
                <a:latin typeface="Times New Roman"/>
                <a:ea typeface="Calibri"/>
                <a:cs typeface="Times New Roman"/>
              </a:rPr>
              <a:t>tăm</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bông</a:t>
            </a:r>
            <a:r>
              <a:rPr lang="en-US" sz="2400" b="1" kern="0" dirty="0">
                <a:solidFill>
                  <a:schemeClr val="accent2">
                    <a:lumMod val="50000"/>
                  </a:schemeClr>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rPr>
              <a:t>Rau,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củ</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quả</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lá</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cây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hoa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bìa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thể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dùng</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để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tạo</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khuôn</a:t>
            </a:r>
            <a:r>
              <a:rPr lang="en-US" sz="2400" b="1" kern="0" dirty="0">
                <a:solidFill>
                  <a:schemeClr val="accent2">
                    <a:lumMod val="50000"/>
                  </a:schemeClr>
                </a:solidFill>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chemeClr val="accent2">
                    <a:lumMod val="50000"/>
                  </a:schemeClr>
                </a:solidFill>
                <a:effectLst/>
                <a:uLnTx/>
                <a:uFillTx/>
                <a:latin typeface="Times New Roman"/>
                <a:ea typeface="Calibri"/>
                <a:cs typeface="Times New Roman"/>
              </a:rPr>
              <a:t>Màu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nước</a:t>
            </a:r>
            <a:r>
              <a:rPr lang="en-US" sz="2400" b="1" kern="0" dirty="0">
                <a:solidFill>
                  <a:schemeClr val="accent2">
                    <a:lumMod val="50000"/>
                  </a:schemeClr>
                </a:solidFill>
                <a:latin typeface="Times New Roman"/>
                <a:ea typeface="Calibri"/>
                <a:cs typeface="Times New Roman"/>
              </a:rPr>
              <a:t>, acrylic, </a:t>
            </a:r>
            <a:r>
              <a:rPr lang="en-US" sz="2400" b="1" kern="0" dirty="0" err="1">
                <a:solidFill>
                  <a:schemeClr val="accent2">
                    <a:lumMod val="50000"/>
                  </a:schemeClr>
                </a:solidFill>
                <a:latin typeface="Times New Roman"/>
                <a:ea typeface="Calibri"/>
                <a:cs typeface="Times New Roman"/>
              </a:rPr>
              <a:t>màu</a:t>
            </a:r>
            <a:r>
              <a:rPr lang="en-US" sz="2400" b="1" kern="0" dirty="0">
                <a:solidFill>
                  <a:schemeClr val="accent2">
                    <a:lumMod val="50000"/>
                  </a:schemeClr>
                </a:solidFill>
                <a:latin typeface="Times New Roman"/>
                <a:ea typeface="Calibri"/>
                <a:cs typeface="Times New Roman"/>
              </a:rPr>
              <a:t> gouache,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vẽ</a:t>
            </a:r>
            <a:r>
              <a:rPr lang="en-US" sz="2400" b="1" kern="0" dirty="0">
                <a:solidFill>
                  <a:schemeClr val="accent2">
                    <a:lumMod val="50000"/>
                  </a:schemeClr>
                </a:solidFill>
                <a:latin typeface="Times New Roman"/>
                <a:ea typeface="Calibri"/>
                <a:cs typeface="Times New Roman"/>
              </a:rPr>
              <a:t>.</a:t>
            </a:r>
            <a:endPar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endParaRPr>
          </a:p>
        </p:txBody>
      </p:sp>
    </p:spTree>
    <p:extLst>
      <p:ext uri="{BB962C8B-B14F-4D97-AF65-F5344CB8AC3E}">
        <p14:creationId xmlns:p14="http://schemas.microsoft.com/office/powerpoint/2010/main" val="76339241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itchFamily="18" charset="0"/>
                <a:cs typeface="Times New Roman" pitchFamily="18" charset="0"/>
              </a:rPr>
              <a:t>1</a:t>
            </a:r>
            <a:r>
              <a:rPr lang="en-US" sz="2800" b="1">
                <a:solidFill>
                  <a:srgbClr val="FF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KHÁM  PHÁ</a:t>
            </a:r>
            <a:endParaRPr lang="en-US" sz="2800" b="1" dirty="0">
              <a:solidFill>
                <a:srgbClr val="FF0000"/>
              </a:solidFill>
              <a:latin typeface="Times New Roman" pitchFamily="18" charset="0"/>
              <a:cs typeface="Times New Roman" pitchFamily="18" charset="0"/>
            </a:endParaRPr>
          </a:p>
        </p:txBody>
      </p:sp>
      <p:pic>
        <p:nvPicPr>
          <p:cNvPr id="1026" name="Picture 2" descr="C:\Users\Administrator\Desktop\39315988-green-leaf-of-acacia-tree-isolate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96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tabLst/>
              <a:defRPr/>
            </a:pPr>
            <a:r>
              <a:rPr kumimoji="0" lang="en-US" sz="2400" b="1" i="0" u="none" strike="noStrike" kern="0" cap="none" spc="0" normalizeH="0" baseline="0" noProof="0" smtClean="0">
                <a:ln>
                  <a:noFill/>
                </a:ln>
                <a:solidFill>
                  <a:srgbClr val="FF0000"/>
                </a:solidFill>
                <a:effectLst/>
                <a:uLnTx/>
                <a:uFillTx/>
                <a:latin typeface="Times New Roman"/>
                <a:ea typeface="Calibri"/>
                <a:cs typeface="Times New Roman"/>
              </a:rPr>
              <a:t>KHÁM</a:t>
            </a:r>
            <a:r>
              <a:rPr kumimoji="0" lang="en-US" sz="2400" b="1" i="0" u="none" strike="noStrike" kern="0" cap="none" spc="0" normalizeH="0" noProof="0" smtClean="0">
                <a:ln>
                  <a:noFill/>
                </a:ln>
                <a:solidFill>
                  <a:srgbClr val="FF0000"/>
                </a:solidFill>
                <a:effectLst/>
                <a:uLnTx/>
                <a:uFillTx/>
                <a:latin typeface="Times New Roman"/>
                <a:ea typeface="Calibri"/>
                <a:cs typeface="Times New Roman"/>
              </a:rPr>
              <a:t> PHÁ</a:t>
            </a:r>
            <a:endParaRPr kumimoji="0" lang="en-US" sz="2400" b="1" i="0" u="none" strike="noStrike" kern="0" cap="none" spc="0" normalizeH="0" noProof="0" dirty="0">
              <a:ln>
                <a:noFill/>
              </a:ln>
              <a:solidFill>
                <a:srgbClr val="FF0000"/>
              </a:solidFill>
              <a:effectLst/>
              <a:uLnTx/>
              <a:uFillTx/>
              <a:latin typeface="Times New Roman"/>
              <a:ea typeface="Calibri"/>
              <a:cs typeface="Times New Roman"/>
            </a:endParaRPr>
          </a:p>
          <a:p>
            <a:pPr marR="0" lvl="0" algn="just" defTabSz="914400" eaLnBrk="1" fontAlgn="auto" latinLnBrk="0" hangingPunct="1">
              <a:lnSpc>
                <a:spcPct val="115000"/>
              </a:lnSpc>
              <a:spcBef>
                <a:spcPts val="600"/>
              </a:spcBef>
              <a:spcAft>
                <a:spcPts val="600"/>
              </a:spcAft>
              <a:buClrTx/>
              <a:buSzTx/>
              <a:tabLst/>
              <a:defRPr/>
            </a:pPr>
            <a:r>
              <a:rPr lang="en-US" sz="2400" b="1" kern="0" baseline="0" dirty="0" err="1">
                <a:solidFill>
                  <a:sysClr val="windowText" lastClr="000000"/>
                </a:solidFill>
                <a:latin typeface="Times New Roman"/>
                <a:ea typeface="Calibri"/>
                <a:cs typeface="Times New Roman"/>
              </a:rPr>
              <a:t>Quan</a:t>
            </a:r>
            <a:r>
              <a:rPr lang="en-US" sz="2400" b="1" kern="0" baseline="0" dirty="0">
                <a:solidFill>
                  <a:sysClr val="windowText" lastClr="000000"/>
                </a:solidFill>
                <a:latin typeface="Times New Roman"/>
                <a:ea typeface="Calibri"/>
                <a:cs typeface="Times New Roman"/>
              </a:rPr>
              <a:t> </a:t>
            </a:r>
            <a:r>
              <a:rPr lang="en-US" sz="2400" b="1" kern="0" baseline="0" dirty="0" err="1">
                <a:solidFill>
                  <a:sysClr val="windowText" lastClr="000000"/>
                </a:solidFill>
                <a:latin typeface="Times New Roman"/>
                <a:ea typeface="Calibri"/>
                <a:cs typeface="Times New Roman"/>
              </a:rPr>
              <a:t>sát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và</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cho</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biết</a:t>
            </a:r>
            <a:r>
              <a:rPr lang="en-US" sz="2400" b="1" kern="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ysClr val="windowText" lastClr="000000"/>
                </a:solidFill>
                <a:effectLst/>
                <a:uLnTx/>
                <a:uFillTx/>
                <a:latin typeface="Times New Roman"/>
                <a:ea typeface="Calibri"/>
                <a:cs typeface="Times New Roman"/>
              </a:rPr>
              <a:t>Nét</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màu</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trong</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thể</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hiện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như</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thế</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nào</a:t>
            </a:r>
            <a:r>
              <a:rPr lang="en-US" sz="2400" b="1" kern="0" noProof="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bằng</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cách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nào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13" descr="C:\Users\Administrator\Downloads\37f6c7994f44b81ae155.jpg"/>
          <p:cNvPicPr>
            <a:picLocks noChangeAspect="1" noChangeArrowheads="1"/>
          </p:cNvPicPr>
          <p:nvPr/>
        </p:nvPicPr>
        <p:blipFill>
          <a:blip r:embed="rId3"/>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4"/>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3649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Nét</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hình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màu</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trong</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bức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tranh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được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thể</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hiện</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như</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thế</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nào</a:t>
            </a:r>
            <a:r>
              <a:rPr lang="fr-FR" sz="2000" b="1" dirty="0">
                <a:solidFill>
                  <a:srgbClr val="FF0000"/>
                </a:solidFill>
                <a:latin typeface="Times New Roman" pitchFamily="18" charset="0"/>
                <a:cs typeface="Times New Roman" pitchFamily="18" charset="0"/>
              </a:rPr>
              <a:t>?</a:t>
            </a: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trong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bằng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đan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xen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yếu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tố</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sắc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đậm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nhạt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hòa</a:t>
            </a:r>
            <a:r>
              <a:rPr lang="fr-FR" sz="2000" dirty="0">
                <a:solidFill>
                  <a:srgbClr val="000000"/>
                </a:solidFill>
                <a:latin typeface="Times New Roman"/>
                <a:ea typeface="Times New Roman"/>
                <a:cs typeface="Times New Roman"/>
              </a:rPr>
              <a:t>. Hai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đều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gam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đỏ</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làm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đạo</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lvl="0" indent="457200" algn="just" fontAlgn="base">
              <a:lnSpc>
                <a:spcPct val="115000"/>
              </a:lnSpc>
              <a:spcBef>
                <a:spcPts val="600"/>
              </a:spcBef>
              <a:spcAft>
                <a:spcPts val="600"/>
              </a:spcAft>
            </a:pPr>
            <a:endParaRPr lang="fr-FR"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4443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143000" y="4648200"/>
            <a:ext cx="739139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Bức tranh được tạo ra bằng cách nào?</a:t>
            </a: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Bức tranh được tạo ra bằng cách bôi, chấm màu lên lá, hoa  sau đó in lên giấy.</a:t>
            </a:r>
            <a:endParaRPr lang="en-US" sz="2000">
              <a:latin typeface="Times New Roman"/>
              <a:ea typeface="Calibri"/>
              <a:cs typeface="Times New Roman"/>
            </a:endParaRPr>
          </a:p>
          <a:p>
            <a:pPr lvl="0" indent="457200" algn="just" fontAlgn="base">
              <a:lnSpc>
                <a:spcPct val="115000"/>
              </a:lnSpc>
              <a:spcBef>
                <a:spcPts val="600"/>
              </a:spcBef>
              <a:spcAft>
                <a:spcPts val="600"/>
              </a:spcAft>
            </a:pPr>
            <a:endParaRPr lang="fr-FR"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1697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1063</Words>
  <Application>Microsoft Office PowerPoint</Application>
  <PresentationFormat>On-screen Show (4:3)</PresentationFormat>
  <Paragraphs>90</Paragraphs>
  <Slides>31</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Calibri</vt:lpstr>
      <vt:lpstr>Calibri Light</vt:lpstr>
      <vt:lpstr>Times New Roman</vt:lpstr>
      <vt:lpstr>1_Office Theme</vt:lpstr>
      <vt:lpstr>Default Design</vt:lpstr>
      <vt:lpstr>6_Office Theme</vt:lpstr>
      <vt:lpstr>               CHỦ ĐỀ       BIỂU CẢM CỦA MÀU SẮC          Bài 3: Tranh in hoa lá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170</cp:revision>
  <dcterms:created xsi:type="dcterms:W3CDTF">2021-08-09T06:40:00Z</dcterms:created>
  <dcterms:modified xsi:type="dcterms:W3CDTF">2023-10-04T02:34:55Z</dcterms:modified>
</cp:coreProperties>
</file>