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530" r:id="rId4"/>
    <p:sldId id="259" r:id="rId5"/>
    <p:sldId id="529" r:id="rId6"/>
    <p:sldId id="538" r:id="rId7"/>
    <p:sldId id="260" r:id="rId8"/>
    <p:sldId id="539" r:id="rId9"/>
    <p:sldId id="532" r:id="rId10"/>
    <p:sldId id="546" r:id="rId11"/>
    <p:sldId id="540" r:id="rId12"/>
    <p:sldId id="541" r:id="rId13"/>
    <p:sldId id="542" r:id="rId14"/>
    <p:sldId id="535" r:id="rId15"/>
    <p:sldId id="545" r:id="rId16"/>
    <p:sldId id="552" r:id="rId17"/>
    <p:sldId id="534" r:id="rId18"/>
    <p:sldId id="54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E3CF"/>
    <a:srgbClr val="FFD3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13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9C355-E11D-4696-833C-5FB1071D7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62A534-38A5-453B-B5E0-E92B33E3FC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87517-3F96-448D-8CD4-02D1F0625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BF14-2AB7-45DF-BC51-41956294AABC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9986B-E7EF-465D-89A7-5B1EE2FA3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89B0B-26BC-4E4B-BF5D-D667E69B8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FED8-1B22-4B97-9450-FCC9DB88E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809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EB81B-26C1-454B-A234-A953E4244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C39BF1-D4E9-4674-AD75-AEBA164955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70809-C5AE-41BA-B14B-5CAC070DB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BF14-2AB7-45DF-BC51-41956294AABC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24FFC-EDEC-48F7-BE43-937A97E18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8E931-69C2-41B9-8DA0-7DC04AC47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FED8-1B22-4B97-9450-FCC9DB88E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13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C7648E-22B9-4DE3-BFF5-5D9D725D91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F7CC2D-3C6B-4EDD-A00E-3AB8CBBF43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E13BC-70E6-49E6-A52B-B983FFE5D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BF14-2AB7-45DF-BC51-41956294AABC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3E3C0-F18E-422C-8C53-ED45326D3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D36EF-4A81-476B-9DCE-054394356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FED8-1B22-4B97-9450-FCC9DB88E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50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3FAAD-2C0F-4C38-B4A6-EF9276F52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1B005-3E63-4E82-9BC1-5BA192221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FC2BC-E5AB-4FF3-97AF-70D3C589F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BF14-2AB7-45DF-BC51-41956294AABC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CA86CE-3779-4109-BB8A-A6ACAFAA0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DCC51A-710A-4B77-BCB5-2E1F75C28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FED8-1B22-4B97-9450-FCC9DB88E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042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E70D1-C64C-4848-B65E-A892E2033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D22B61-DEAE-451B-9013-F6EED77EB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18DF1-2EF9-4CFD-BA59-D30E83E31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BF14-2AB7-45DF-BC51-41956294AABC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2E4BA-2D89-4378-A3A1-4AF2617B5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D6E4B-E855-4D4E-B22E-BFDD71493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FED8-1B22-4B97-9450-FCC9DB88E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10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A9031-451E-4A4F-9D9B-A7E8640F9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82B9B-88F1-499C-BC9F-12E1B7EB2C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A77512-1408-4BCF-8F09-7F2A0EF29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84C89-F68A-4E92-A82E-B9D7A8B40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BF14-2AB7-45DF-BC51-41956294AABC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EF65BD-391F-4532-85E3-68E6BD07C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4817AE-8541-4B02-B5F9-6F021DCF7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FED8-1B22-4B97-9450-FCC9DB88E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60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5C640-99EA-4568-AC87-9674E55A0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23F956-D86A-4A78-A69B-B9EE75990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19C617-D65B-4F95-BDD2-DDEA5C3BA4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5074AC-0400-4975-9B25-BEB78B32B9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B2A2FE-C0B0-4806-8FC7-8FEEF53E90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F29871-62D7-43AA-A40F-D88F65B02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BF14-2AB7-45DF-BC51-41956294AABC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DE2167-3BFB-41AF-A6AC-ECAC26926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54B6F3-3051-4329-8C46-31A9EE0B3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FED8-1B22-4B97-9450-FCC9DB88E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604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D59C1-1030-4293-9BB9-96DEB244C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684E24-E84D-411E-B93F-650250A76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BF14-2AB7-45DF-BC51-41956294AABC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8A9FA7-6715-49B4-B8CE-352FFB72F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D1023B-F693-4CAD-901B-1CE025DB8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FED8-1B22-4B97-9450-FCC9DB88E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823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7BAC13-23FC-4ACA-B381-75719B6C6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BF14-2AB7-45DF-BC51-41956294AABC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D62577-882A-4BC8-A2E1-11B4E9D90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AAE93-B551-4795-8AA7-166D281BB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FED8-1B22-4B97-9450-FCC9DB88E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956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6912A-544E-4864-B971-DA8C13DA0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EDA7B-6052-437E-89CD-33C8E2EA9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72309-9FF2-41AD-8FE8-1D7EF1E830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E29B6-7269-4E73-90B5-DC197AFF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BF14-2AB7-45DF-BC51-41956294AABC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40ACCA-9475-46BE-A58E-AA25AFCD2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71C0A-A40F-41F5-AAD3-BE48F4AFC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FED8-1B22-4B97-9450-FCC9DB88E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0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37C55-3E79-4FEE-A762-6EA023F3F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5AAEBE-EC08-4882-8DFC-9F42A0211C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A9D772-9150-419D-862E-3372894D04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A749B3-2AB3-4DFB-B19B-2B1563E01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BF14-2AB7-45DF-BC51-41956294AABC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2CDE41-0128-4918-B52B-2AA85BC4D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7943D-A335-46AF-87D3-A145DA90A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FED8-1B22-4B97-9450-FCC9DB88E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070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593387-6144-498F-8FE4-7C9A068CF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549A39-00FA-48C2-AB82-8A5A32110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3B008-71FA-4CA3-BD89-119B3D12F5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ABF14-2AB7-45DF-BC51-41956294AABC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CEB1E3-DC0F-4A5D-9C95-C844D76040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AED6F-AFD2-4ED5-B763-0701A81B79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BFED8-1B22-4B97-9450-FCC9DB88E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455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7924B1A-27FF-4130-BE27-0EE8BBA7C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A52D3F-3375-4754-93AB-72A58C67D806}"/>
              </a:ext>
            </a:extLst>
          </p:cNvPr>
          <p:cNvSpPr txBox="1"/>
          <p:nvPr/>
        </p:nvSpPr>
        <p:spPr>
          <a:xfrm>
            <a:off x="1691723" y="519714"/>
            <a:ext cx="8808554" cy="1191816"/>
          </a:xfrm>
          <a:prstGeom prst="roundRect">
            <a:avLst/>
          </a:prstGeom>
          <a:solidFill>
            <a:schemeClr val="bg1">
              <a:alpha val="9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dàng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7AA9D2-41F9-4BE1-B1AD-EBF5FC82DBDA}"/>
              </a:ext>
            </a:extLst>
          </p:cNvPr>
          <p:cNvSpPr txBox="1"/>
          <p:nvPr/>
        </p:nvSpPr>
        <p:spPr>
          <a:xfrm>
            <a:off x="3132070" y="792129"/>
            <a:ext cx="6097656" cy="646986"/>
          </a:xfrm>
          <a:prstGeom prst="roundRect">
            <a:avLst/>
          </a:prstGeom>
          <a:solidFill>
            <a:schemeClr val="bg1">
              <a:alpha val="94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7316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0238A2-E341-48AF-9FEB-8E6099C2D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526" y="256425"/>
            <a:ext cx="11486948" cy="107721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F747D46C-05BE-4A81-8BF3-EC5AD8645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673" y="1549086"/>
            <a:ext cx="5229859" cy="348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2B7C70-B394-4DC3-BE6B-15A7FE8C9CBE}"/>
              </a:ext>
            </a:extLst>
          </p:cNvPr>
          <p:cNvSpPr txBox="1"/>
          <p:nvPr/>
        </p:nvSpPr>
        <p:spPr>
          <a:xfrm>
            <a:off x="2631532" y="5130592"/>
            <a:ext cx="60941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Ong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Apis</a:t>
            </a:r>
            <a:r>
              <a:rPr kumimoji="0" lang="en-US" altLang="en-US" sz="2800" b="1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cerana</a:t>
            </a:r>
            <a:endParaRPr kumimoji="0" lang="en-US" altLang="en-US" sz="4000" b="1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BA2B58-99A0-4F67-8047-2EE598184209}"/>
              </a:ext>
            </a:extLst>
          </p:cNvPr>
          <p:cNvSpPr txBox="1"/>
          <p:nvPr/>
        </p:nvSpPr>
        <p:spPr>
          <a:xfrm>
            <a:off x="4616328" y="5561479"/>
            <a:ext cx="10497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Apis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0E94CE-F4C2-4DF7-8A21-A0B4A18358C7}"/>
              </a:ext>
            </a:extLst>
          </p:cNvPr>
          <p:cNvSpPr txBox="1"/>
          <p:nvPr/>
        </p:nvSpPr>
        <p:spPr>
          <a:xfrm>
            <a:off x="712253" y="4144678"/>
            <a:ext cx="221909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8CA29E-B49D-4ECE-898F-71AC385CC7D5}"/>
              </a:ext>
            </a:extLst>
          </p:cNvPr>
          <p:cNvSpPr txBox="1"/>
          <p:nvPr/>
        </p:nvSpPr>
        <p:spPr>
          <a:xfrm>
            <a:off x="5412524" y="5561479"/>
            <a:ext cx="12777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cerana</a:t>
            </a:r>
            <a:endParaRPr lang="en-US" sz="28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8041CB-25CD-4D5F-8D17-7DF2373E4053}"/>
              </a:ext>
            </a:extLst>
          </p:cNvPr>
          <p:cNvSpPr txBox="1"/>
          <p:nvPr/>
        </p:nvSpPr>
        <p:spPr>
          <a:xfrm>
            <a:off x="9184886" y="4144677"/>
            <a:ext cx="243282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9152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-0.26888 -0.2946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51" y="-1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0.36446 -0.2898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16" y="-1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9" grpId="0"/>
      <p:bldP spid="9" grpId="1"/>
      <p:bldP spid="11" grpId="0"/>
      <p:bldP spid="13" grpId="0"/>
      <p:bldP spid="13" grpId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AF36D4-49AF-49D1-9108-79B5A5B5B9ED}"/>
              </a:ext>
            </a:extLst>
          </p:cNvPr>
          <p:cNvSpPr txBox="1"/>
          <p:nvPr/>
        </p:nvSpPr>
        <p:spPr>
          <a:xfrm>
            <a:off x="116783" y="217975"/>
            <a:ext cx="8798615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#9Slide03 Noto Sans" panose="020B0502040504020204" pitchFamily="34" charset="0"/>
                <a:cs typeface="Times New Roman" panose="02020603050405020304" pitchFamily="18" charset="0"/>
                <a:sym typeface="+mn-lt"/>
              </a:rPr>
              <a:t>III. GIỚI VÀ HỆ THỐNG PHÂN LOẠI 5 GIỚI</a:t>
            </a:r>
            <a:endParaRPr lang="en-AU" sz="3200" b="1" dirty="0">
              <a:solidFill>
                <a:srgbClr val="002060"/>
              </a:solidFill>
              <a:latin typeface="Times New Roman" panose="02020603050405020304" pitchFamily="18" charset="0"/>
              <a:ea typeface="#9Slide03 Noto Sans" panose="020B0502040504020204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D91064-132F-4DF7-B961-CA5ED1BF76DD}"/>
              </a:ext>
            </a:extLst>
          </p:cNvPr>
          <p:cNvSpPr txBox="1"/>
          <p:nvPr/>
        </p:nvSpPr>
        <p:spPr>
          <a:xfrm>
            <a:off x="298173" y="1006351"/>
            <a:ext cx="5883965" cy="55659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Giới sinh vật </a:t>
            </a:r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 coi là đơn vị phân loại lớn nhất, bao gồm các ngành sinh vật với những đặc điểm nhất định.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 nhà khoa học đã phân chia sinh vật ra thành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.(1)..</a:t>
            </a:r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+………(2)…………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+………(3)…………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+………(4)…………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+………(5)…………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+………(6)…………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FCA762-A56A-4717-B1B4-E2E671DA7330}"/>
              </a:ext>
            </a:extLst>
          </p:cNvPr>
          <p:cNvSpPr txBox="1"/>
          <p:nvPr/>
        </p:nvSpPr>
        <p:spPr>
          <a:xfrm>
            <a:off x="6406828" y="1006351"/>
            <a:ext cx="533813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tr88-SGK,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25.4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2" name="Picture 2" descr="BÀI 2 :CÁC GIỚI SINH VẬT">
            <a:extLst>
              <a:ext uri="{FF2B5EF4-FFF2-40B4-BE49-F238E27FC236}">
                <a16:creationId xmlns:a16="http://schemas.microsoft.com/office/drawing/2014/main" id="{9C2FC066-E23B-4673-91D1-4B9AA537A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828" y="2393700"/>
            <a:ext cx="525780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D04AFB-9666-4305-AABC-E7773EA1D782}"/>
              </a:ext>
            </a:extLst>
          </p:cNvPr>
          <p:cNvSpPr txBox="1"/>
          <p:nvPr/>
        </p:nvSpPr>
        <p:spPr>
          <a:xfrm>
            <a:off x="1126029" y="3304821"/>
            <a:ext cx="6804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D4BB37-CCF7-4D65-80C7-E95005CAF644}"/>
              </a:ext>
            </a:extLst>
          </p:cNvPr>
          <p:cNvSpPr txBox="1"/>
          <p:nvPr/>
        </p:nvSpPr>
        <p:spPr>
          <a:xfrm>
            <a:off x="718121" y="3811090"/>
            <a:ext cx="236591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4F9463-AA02-4935-9192-6DC2CEB5D656}"/>
              </a:ext>
            </a:extLst>
          </p:cNvPr>
          <p:cNvSpPr txBox="1"/>
          <p:nvPr/>
        </p:nvSpPr>
        <p:spPr>
          <a:xfrm>
            <a:off x="734122" y="4370720"/>
            <a:ext cx="25220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6AB1F9-6758-4A49-B7BF-BB476780A462}"/>
              </a:ext>
            </a:extLst>
          </p:cNvPr>
          <p:cNvSpPr txBox="1"/>
          <p:nvPr/>
        </p:nvSpPr>
        <p:spPr>
          <a:xfrm>
            <a:off x="718121" y="4901454"/>
            <a:ext cx="25220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D3D5B2-4CA0-4DDC-A123-FF1D368DA2DA}"/>
              </a:ext>
            </a:extLst>
          </p:cNvPr>
          <p:cNvSpPr txBox="1"/>
          <p:nvPr/>
        </p:nvSpPr>
        <p:spPr>
          <a:xfrm>
            <a:off x="718121" y="6019751"/>
            <a:ext cx="25220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453C66-4D65-4EBF-B955-3BF9B8D2518A}"/>
              </a:ext>
            </a:extLst>
          </p:cNvPr>
          <p:cNvSpPr txBox="1"/>
          <p:nvPr/>
        </p:nvSpPr>
        <p:spPr>
          <a:xfrm>
            <a:off x="739970" y="5447770"/>
            <a:ext cx="25220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NINA Irregular Verbs | Baamboozle">
            <a:extLst>
              <a:ext uri="{FF2B5EF4-FFF2-40B4-BE49-F238E27FC236}">
                <a16:creationId xmlns:a16="http://schemas.microsoft.com/office/drawing/2014/main" id="{5EB68DC8-0FA2-487E-9B36-B236EE5C32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155" y="4272755"/>
            <a:ext cx="2836813" cy="283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2046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9" grpId="0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0A6084-1199-4C10-B630-11CC0E215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201" y="1851102"/>
            <a:ext cx="9136364" cy="47857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CD3CD0-D2F1-49B4-A247-85304EDCC616}"/>
              </a:ext>
            </a:extLst>
          </p:cNvPr>
          <p:cNvSpPr txBox="1"/>
          <p:nvPr/>
        </p:nvSpPr>
        <p:spPr>
          <a:xfrm>
            <a:off x="297772" y="221184"/>
            <a:ext cx="11059223" cy="1547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450215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hãy sắp xếp các loài trong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25.5 – SGK/89 </a:t>
            </a: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vào các giới Nấm, giới Động vật, Giới thực vật sao cho phù hợp. Nêu lí do vì sao 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sắp xếp như vậy?</a:t>
            </a:r>
            <a:endParaRPr lang="en-US" sz="1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77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63DB417-C161-4736-8E44-E4DAA50EA53B}"/>
              </a:ext>
            </a:extLst>
          </p:cNvPr>
          <p:cNvSpPr txBox="1"/>
          <p:nvPr/>
        </p:nvSpPr>
        <p:spPr>
          <a:xfrm>
            <a:off x="924339" y="433530"/>
            <a:ext cx="2057400" cy="51077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Giới Nấm</a:t>
            </a:r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C35F9D-85C3-4264-B177-8E9AEB34D647}"/>
              </a:ext>
            </a:extLst>
          </p:cNvPr>
          <p:cNvSpPr txBox="1"/>
          <p:nvPr/>
        </p:nvSpPr>
        <p:spPr>
          <a:xfrm>
            <a:off x="8678149" y="423582"/>
            <a:ext cx="2589512" cy="51077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AF1EBF-0A6B-449A-AE23-49E26DF5B094}"/>
              </a:ext>
            </a:extLst>
          </p:cNvPr>
          <p:cNvSpPr txBox="1"/>
          <p:nvPr/>
        </p:nvSpPr>
        <p:spPr>
          <a:xfrm>
            <a:off x="4335533" y="418493"/>
            <a:ext cx="2988821" cy="51077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74EF52-B703-4859-A5E4-28C822BBFD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0" r="67222" b="52753"/>
          <a:stretch/>
        </p:blipFill>
        <p:spPr>
          <a:xfrm>
            <a:off x="4686942" y="1286314"/>
            <a:ext cx="2286000" cy="16693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8E5C91-39EA-484D-A69F-3A6A88D373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236" r="67222" b="11748"/>
          <a:stretch/>
        </p:blipFill>
        <p:spPr>
          <a:xfrm>
            <a:off x="8829905" y="1197989"/>
            <a:ext cx="2286000" cy="15348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A13E7C-8CEC-4DCA-8AEF-317C1254A8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79" r="33259" b="52999"/>
          <a:stretch/>
        </p:blipFill>
        <p:spPr>
          <a:xfrm>
            <a:off x="768757" y="1238707"/>
            <a:ext cx="2368564" cy="17169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8803F2-36F6-42E6-94A4-E3F291BA95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79" t="45995" r="33259" b="11989"/>
          <a:stretch/>
        </p:blipFill>
        <p:spPr>
          <a:xfrm>
            <a:off x="8829905" y="2899045"/>
            <a:ext cx="2299933" cy="14904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FCEDA8-E9DA-4A2B-8B7C-EE5796B637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222" t="977" b="53214"/>
          <a:stretch/>
        </p:blipFill>
        <p:spPr>
          <a:xfrm>
            <a:off x="4686942" y="3065582"/>
            <a:ext cx="2286001" cy="16734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E69395-A570-499B-8D7E-0F1A77B790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222" t="46746" b="11958"/>
          <a:stretch/>
        </p:blipFill>
        <p:spPr>
          <a:xfrm>
            <a:off x="8829904" y="4555626"/>
            <a:ext cx="2286001" cy="15085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35CFF12-CAEB-4A81-89F1-63F6D2178E99}"/>
              </a:ext>
            </a:extLst>
          </p:cNvPr>
          <p:cNvSpPr txBox="1"/>
          <p:nvPr/>
        </p:nvSpPr>
        <p:spPr>
          <a:xfrm>
            <a:off x="0" y="5024739"/>
            <a:ext cx="7509214" cy="1189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tabLst>
                <a:tab pos="450215" algn="l"/>
              </a:tabLst>
            </a:pP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Em hãy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chool Student">
            <a:extLst>
              <a:ext uri="{FF2B5EF4-FFF2-40B4-BE49-F238E27FC236}">
                <a16:creationId xmlns:a16="http://schemas.microsoft.com/office/drawing/2014/main" id="{6CA4F929-4D3E-4E43-9FD6-E5A80BBB0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68" b="98919" l="1778" r="99778">
                        <a14:foregroundMark x1="23556" y1="20811" x2="13667" y2="9054"/>
                        <a14:foregroundMark x1="13667" y1="9054" x2="21111" y2="7297"/>
                        <a14:foregroundMark x1="21111" y1="7297" x2="21111" y2="16622"/>
                        <a14:foregroundMark x1="21111" y1="16622" x2="20000" y2="17703"/>
                        <a14:foregroundMark x1="22111" y1="25541" x2="10444" y2="15405"/>
                        <a14:foregroundMark x1="10444" y1="15405" x2="15222" y2="3243"/>
                        <a14:foregroundMark x1="15222" y1="3243" x2="22667" y2="4595"/>
                        <a14:foregroundMark x1="22667" y1="4595" x2="24111" y2="17838"/>
                        <a14:foregroundMark x1="24111" y1="17838" x2="17444" y2="25000"/>
                        <a14:foregroundMark x1="27889" y1="21486" x2="23222" y2="26351"/>
                        <a14:foregroundMark x1="23222" y1="26351" x2="11000" y2="26892"/>
                        <a14:foregroundMark x1="11000" y1="26892" x2="6444" y2="12027"/>
                        <a14:foregroundMark x1="6444" y1="12027" x2="15000" y2="2568"/>
                        <a14:foregroundMark x1="15000" y1="2568" x2="30000" y2="11351"/>
                        <a14:foregroundMark x1="30000" y1="11351" x2="26222" y2="23919"/>
                        <a14:foregroundMark x1="26222" y1="23919" x2="24889" y2="25000"/>
                        <a14:foregroundMark x1="9444" y1="70946" x2="8667" y2="88649"/>
                        <a14:foregroundMark x1="8667" y1="88649" x2="26667" y2="90270"/>
                        <a14:foregroundMark x1="26667" y1="90270" x2="29333" y2="89865"/>
                        <a14:foregroundMark x1="30000" y1="78649" x2="30000" y2="84865"/>
                        <a14:foregroundMark x1="4000" y1="68784" x2="5778" y2="97162"/>
                        <a14:foregroundMark x1="5778" y1="97162" x2="31111" y2="98784"/>
                        <a14:foregroundMark x1="31111" y1="98784" x2="81000" y2="96216"/>
                        <a14:foregroundMark x1="81000" y1="96216" x2="94333" y2="74324"/>
                        <a14:foregroundMark x1="85556" y1="47297" x2="86889" y2="39459"/>
                        <a14:foregroundMark x1="86889" y1="39459" x2="94778" y2="43243"/>
                        <a14:foregroundMark x1="94778" y1="43243" x2="99778" y2="59865"/>
                        <a14:foregroundMark x1="95556" y1="79189" x2="96889" y2="87838"/>
                        <a14:foregroundMark x1="96889" y1="87838" x2="81222" y2="97027"/>
                        <a14:foregroundMark x1="81222" y1="97027" x2="57222" y2="92432"/>
                        <a14:foregroundMark x1="57222" y1="92432" x2="44556" y2="96216"/>
                        <a14:foregroundMark x1="37778" y1="98919" x2="47444" y2="90541"/>
                        <a14:foregroundMark x1="47444" y1="90541" x2="77444" y2="85946"/>
                        <a14:foregroundMark x1="77444" y1="85946" x2="77000" y2="88784"/>
                        <a14:foregroundMark x1="36444" y1="95135" x2="48333" y2="82027"/>
                        <a14:foregroundMark x1="48333" y1="82027" x2="79444" y2="76486"/>
                        <a14:foregroundMark x1="79444" y1="76486" x2="80111" y2="80946"/>
                        <a14:foregroundMark x1="67000" y1="77568" x2="56111" y2="78108"/>
                        <a14:foregroundMark x1="56111" y1="78108" x2="32222" y2="87703"/>
                        <a14:foregroundMark x1="32222" y1="87703" x2="29556" y2="92297"/>
                        <a14:foregroundMark x1="44444" y1="80270" x2="12222" y2="94324"/>
                        <a14:foregroundMark x1="28667" y1="79459" x2="15111" y2="83649"/>
                        <a14:foregroundMark x1="15111" y1="83649" x2="19889" y2="77027"/>
                        <a14:foregroundMark x1="19889" y1="77027" x2="19667" y2="76757"/>
                        <a14:foregroundMark x1="10111" y1="72703" x2="32778" y2="73649"/>
                        <a14:foregroundMark x1="29000" y1="75676" x2="29000" y2="89595"/>
                        <a14:foregroundMark x1="32111" y1="73784" x2="33222" y2="83243"/>
                        <a14:foregroundMark x1="31778" y1="73649" x2="34222" y2="86351"/>
                        <a14:foregroundMark x1="32556" y1="81892" x2="44444" y2="77297"/>
                        <a14:foregroundMark x1="59667" y1="86216" x2="91444" y2="71757"/>
                        <a14:foregroundMark x1="3333" y1="72838" x2="6222" y2="92973"/>
                        <a14:foregroundMark x1="6222" y1="92973" x2="6222" y2="92973"/>
                        <a14:foregroundMark x1="2000" y1="71757" x2="1778" y2="97838"/>
                        <a14:foregroundMark x1="1778" y1="97838" x2="1778" y2="97838"/>
                        <a14:foregroundMark x1="96667" y1="72973" x2="99556" y2="95000"/>
                        <a14:foregroundMark x1="87333" y1="96892" x2="96444" y2="96622"/>
                        <a14:foregroundMark x1="74889" y1="70676" x2="94111" y2="69865"/>
                        <a14:foregroundMark x1="94111" y1="69865" x2="96667" y2="69865"/>
                        <a14:foregroundMark x1="90111" y1="35811" x2="95556" y2="409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0"/>
            <a:ext cx="8340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01070A-7FDA-4048-82FA-3B1FCC52EB77}"/>
              </a:ext>
            </a:extLst>
          </p:cNvPr>
          <p:cNvSpPr txBox="1"/>
          <p:nvPr/>
        </p:nvSpPr>
        <p:spPr>
          <a:xfrm>
            <a:off x="0" y="1683365"/>
            <a:ext cx="5252223" cy="284836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</a:p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56274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673F544-74BD-46E3-8257-A051ECDF2366}"/>
              </a:ext>
            </a:extLst>
          </p:cNvPr>
          <p:cNvSpPr/>
          <p:nvPr/>
        </p:nvSpPr>
        <p:spPr>
          <a:xfrm>
            <a:off x="8394667" y="734740"/>
            <a:ext cx="83792" cy="59732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EA119F-0417-43A5-8EFC-14B9EC4CC7D3}"/>
              </a:ext>
            </a:extLst>
          </p:cNvPr>
          <p:cNvSpPr txBox="1"/>
          <p:nvPr/>
        </p:nvSpPr>
        <p:spPr>
          <a:xfrm>
            <a:off x="5073235" y="734741"/>
            <a:ext cx="3338651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 vật được chia thành những giới nào?</a:t>
            </a:r>
          </a:p>
          <a:p>
            <a:pPr algn="l"/>
            <a: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 giới: Thực vật và Động vật.</a:t>
            </a:r>
          </a:p>
          <a:p>
            <a:pPr algn="l"/>
            <a: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 giới: Khởi sinh và Nguyên sinh.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 giới: Khởi sinh, Nguyên sinh, Thực vật, Nấm và Động vật.</a:t>
            </a:r>
          </a:p>
          <a:p>
            <a:pPr algn="l"/>
            <a: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 giới: Khởi sinh, Nguyên sinh, Thực vật và Động vật.</a:t>
            </a:r>
            <a:endParaRPr lang="en-US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9BAEDE-515C-4134-BC52-0C9AEC5EED5A}"/>
              </a:ext>
            </a:extLst>
          </p:cNvPr>
          <p:cNvSpPr txBox="1"/>
          <p:nvPr/>
        </p:nvSpPr>
        <p:spPr>
          <a:xfrm>
            <a:off x="1568370" y="149966"/>
            <a:ext cx="90507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HOÀN THÀNH BÀI TẬP TRẮC NGHIỆM</a:t>
            </a:r>
            <a:endParaRPr lang="en-US" sz="3200" dirty="0"/>
          </a:p>
        </p:txBody>
      </p:sp>
      <p:pic>
        <p:nvPicPr>
          <p:cNvPr id="1028" name="Picture 4" descr="Các bằng cấp tiếng Nhật">
            <a:extLst>
              <a:ext uri="{FF2B5EF4-FFF2-40B4-BE49-F238E27FC236}">
                <a16:creationId xmlns:a16="http://schemas.microsoft.com/office/drawing/2014/main" id="{0596E46D-CC04-4C00-A389-CAB651AF9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728" y="3898834"/>
            <a:ext cx="3338651" cy="295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0403071A-F550-435F-816B-156470E9FA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53084" y="5490843"/>
            <a:ext cx="2248590" cy="1264832"/>
          </a:xfrm>
          <a:prstGeom prst="roundRect">
            <a:avLst>
              <a:gd name="adj" fmla="val 3010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0BAC68-4BB5-4E02-BDD8-C6485825F9E2}"/>
              </a:ext>
            </a:extLst>
          </p:cNvPr>
          <p:cNvSpPr txBox="1"/>
          <p:nvPr/>
        </p:nvSpPr>
        <p:spPr>
          <a:xfrm>
            <a:off x="232637" y="706390"/>
            <a:ext cx="448845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B.Phân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C.Phân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D.Phân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41A6AA-0277-42E8-B633-119D23F003C6}"/>
              </a:ext>
            </a:extLst>
          </p:cNvPr>
          <p:cNvSpPr txBox="1"/>
          <p:nvPr/>
        </p:nvSpPr>
        <p:spPr>
          <a:xfrm>
            <a:off x="8651287" y="734741"/>
            <a:ext cx="351175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0FD7CE-C3B8-41FC-B679-3BBBC61111E9}"/>
              </a:ext>
            </a:extLst>
          </p:cNvPr>
          <p:cNvSpPr/>
          <p:nvPr/>
        </p:nvSpPr>
        <p:spPr>
          <a:xfrm>
            <a:off x="4721087" y="734741"/>
            <a:ext cx="83792" cy="59732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81798F-401A-4BA6-917C-B271C00737DE}"/>
              </a:ext>
            </a:extLst>
          </p:cNvPr>
          <p:cNvSpPr txBox="1"/>
          <p:nvPr/>
        </p:nvSpPr>
        <p:spPr>
          <a:xfrm>
            <a:off x="8886513" y="4418209"/>
            <a:ext cx="2553014" cy="2145268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1: A</a:t>
            </a:r>
          </a:p>
          <a:p>
            <a:pPr algn="ctr"/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2: D </a:t>
            </a:r>
          </a:p>
          <a:p>
            <a:pPr algn="ctr"/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3: A</a:t>
            </a:r>
          </a:p>
        </p:txBody>
      </p:sp>
    </p:spTree>
    <p:extLst>
      <p:ext uri="{BB962C8B-B14F-4D97-AF65-F5344CB8AC3E}">
        <p14:creationId xmlns:p14="http://schemas.microsoft.com/office/powerpoint/2010/main" val="106605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05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1" grpId="0" animBg="1"/>
      <p:bldP spid="3" grpId="0"/>
      <p:bldP spid="5" grpId="0"/>
      <p:bldP spid="7" grpId="0"/>
      <p:bldP spid="9" grpId="0"/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Child, Students, group of children studying illustration, class, reading,  people png | PNGWing">
            <a:extLst>
              <a:ext uri="{FF2B5EF4-FFF2-40B4-BE49-F238E27FC236}">
                <a16:creationId xmlns:a16="http://schemas.microsoft.com/office/drawing/2014/main" id="{9E332007-459C-4B54-8943-A39B45E9F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23" b="98287" l="435" r="95870">
                        <a14:foregroundMark x1="4714" y1="65743" x2="5870" y2="85867"/>
                        <a14:foregroundMark x1="2653" y1="29842" x2="4042" y2="54039"/>
                        <a14:foregroundMark x1="5870" y1="85867" x2="34457" y2="91221"/>
                        <a14:foregroundMark x1="34457" y1="91221" x2="56087" y2="90364"/>
                        <a14:foregroundMark x1="56087" y1="90364" x2="75652" y2="92077"/>
                        <a14:foregroundMark x1="75652" y1="92077" x2="90435" y2="91221"/>
                        <a14:foregroundMark x1="90435" y1="91221" x2="93152" y2="68737"/>
                        <a14:foregroundMark x1="93152" y1="68737" x2="92424" y2="50750"/>
                        <a14:foregroundMark x1="37010" y1="7609" x2="28839" y2="7872"/>
                        <a14:foregroundMark x1="43203" y1="7409" x2="37037" y2="7608"/>
                        <a14:foregroundMark x1="73231" y1="6442" x2="60143" y2="6863"/>
                        <a14:foregroundMark x1="44655" y1="37687" x2="36304" y2="41328"/>
                        <a14:foregroundMark x1="36304" y1="41328" x2="45435" y2="85011"/>
                        <a14:foregroundMark x1="45435" y1="85011" x2="57717" y2="41542"/>
                        <a14:foregroundMark x1="44397" y1="29252" x2="40543" y2="25696"/>
                        <a14:foregroundMark x1="57717" y1="41542" x2="51941" y2="36212"/>
                        <a14:foregroundMark x1="77609" y1="52034" x2="67935" y2="62741"/>
                        <a14:foregroundMark x1="67935" y1="62741" x2="75000" y2="85225"/>
                        <a14:foregroundMark x1="75000" y1="85225" x2="89022" y2="72805"/>
                        <a14:foregroundMark x1="89022" y1="72805" x2="74130" y2="61242"/>
                        <a14:foregroundMark x1="74130" y1="61242" x2="69565" y2="61242"/>
                        <a14:foregroundMark x1="65217" y1="45182" x2="58261" y2="64668"/>
                        <a14:foregroundMark x1="58261" y1="64668" x2="65435" y2="90578"/>
                        <a14:foregroundMark x1="65435" y1="90578" x2="68043" y2="49251"/>
                        <a14:foregroundMark x1="68043" y1="49251" x2="50744" y2="39891"/>
                        <a14:foregroundMark x1="78913" y1="33619" x2="73478" y2="25910"/>
                        <a14:foregroundMark x1="73478" y1="25910" x2="63696" y2="49465"/>
                        <a14:foregroundMark x1="63696" y1="49465" x2="87283" y2="65096"/>
                        <a14:foregroundMark x1="87283" y1="65096" x2="77609" y2="37687"/>
                        <a14:foregroundMark x1="77609" y1="37687" x2="68913" y2="34261"/>
                        <a14:foregroundMark x1="73478" y1="44540" x2="67500" y2="52891"/>
                        <a14:foregroundMark x1="67500" y1="52891" x2="67500" y2="52891"/>
                        <a14:foregroundMark x1="62283" y1="37901" x2="64348" y2="35118"/>
                        <a14:foregroundMark x1="56304" y1="76874" x2="61196" y2="85225"/>
                        <a14:foregroundMark x1="59674" y1="70021" x2="56630" y2="70450"/>
                        <a14:foregroundMark x1="30217" y1="72163" x2="24130" y2="77944"/>
                        <a14:foregroundMark x1="24130" y1="77944" x2="21848" y2="96574"/>
                        <a14:foregroundMark x1="21848" y1="96574" x2="32826" y2="82655"/>
                        <a14:foregroundMark x1="32826" y1="82655" x2="31304" y2="75375"/>
                        <a14:foregroundMark x1="79022" y1="76017" x2="77065" y2="75161"/>
                        <a14:foregroundMark x1="93043" y1="78587" x2="92283" y2="84368"/>
                        <a14:foregroundMark x1="94348" y1="63597" x2="95870" y2="88223"/>
                        <a14:foregroundMark x1="95870" y1="88223" x2="94565" y2="92505"/>
                        <a14:foregroundMark x1="68587" y1="47537" x2="77065" y2="38758"/>
                        <a14:foregroundMark x1="83587" y1="97216" x2="61957" y2="98287"/>
                        <a14:foregroundMark x1="69130" y1="85867" x2="71087" y2="92719"/>
                        <a14:foregroundMark x1="12717" y1="53105" x2="17717" y2="53533"/>
                        <a14:foregroundMark x1="6957" y1="68308" x2="9239" y2="95075"/>
                        <a14:foregroundMark x1="9565" y1="96574" x2="33370" y2="93790"/>
                        <a14:foregroundMark x1="31957" y1="98287" x2="55761" y2="97645"/>
                        <a14:foregroundMark x1="47826" y1="93576" x2="60435" y2="85439"/>
                        <a14:foregroundMark x1="43478" y1="88865" x2="31848" y2="88865"/>
                        <a14:foregroundMark x1="24674" y1="74732" x2="27174" y2="87366"/>
                        <a14:foregroundMark x1="28261" y1="50535" x2="35435" y2="47537"/>
                        <a14:foregroundMark x1="35435" y1="47537" x2="34891" y2="46253"/>
                        <a14:foregroundMark x1="31087" y1="45182" x2="30652" y2="61884"/>
                        <a14:foregroundMark x1="30652" y1="61884" x2="28913" y2="49893"/>
                        <a14:foregroundMark x1="36413" y1="52463" x2="38370" y2="61242"/>
                        <a14:foregroundMark x1="27174" y1="46681" x2="28587" y2="63812"/>
                        <a14:foregroundMark x1="25761" y1="45824" x2="32717" y2="43683"/>
                        <a14:foregroundMark x1="47717" y1="56745" x2="52283" y2="49893"/>
                        <a14:foregroundMark x1="52283" y1="49893" x2="52500" y2="47966"/>
                        <a14:backgroundMark x1="79348" y1="3426" x2="92935" y2="28908"/>
                        <a14:backgroundMark x1="92935" y1="28908" x2="90978" y2="11135"/>
                        <a14:backgroundMark x1="90978" y1="11135" x2="87717" y2="9850"/>
                        <a14:backgroundMark x1="54457" y1="15203" x2="48696" y2="6424"/>
                        <a14:backgroundMark x1="19891" y1="10278" x2="1196" y2="16702"/>
                        <a14:backgroundMark x1="1739" y1="11991" x2="6087" y2="4925"/>
                        <a14:backgroundMark x1="6087" y1="4925" x2="7174" y2="6210"/>
                        <a14:backgroundMark x1="7065" y1="13062" x2="435" y2="26552"/>
                        <a14:backgroundMark x1="10978" y1="7281" x2="543" y2="5567"/>
                        <a14:backgroundMark x1="3043" y1="11349" x2="870" y2="7923"/>
                        <a14:backgroundMark x1="18370" y1="9422" x2="27500" y2="7495"/>
                        <a14:backgroundMark x1="27500" y1="7495" x2="27500" y2="7495"/>
                        <a14:backgroundMark x1="46087" y1="5567" x2="56304" y2="7066"/>
                        <a14:backgroundMark x1="56304" y1="7066" x2="49783" y2="3212"/>
                        <a14:backgroundMark x1="49783" y1="3212" x2="45870" y2="5782"/>
                        <a14:backgroundMark x1="85326" y1="8351" x2="95217" y2="47109"/>
                        <a14:backgroundMark x1="91739" y1="42827" x2="92826" y2="50535"/>
                        <a14:backgroundMark x1="78696" y1="8351" x2="74348" y2="6210"/>
                        <a14:backgroundMark x1="58696" y1="4283" x2="55652" y2="8994"/>
                        <a14:backgroundMark x1="43913" y1="6210" x2="45543" y2="8994"/>
                        <a14:backgroundMark x1="49565" y1="33405" x2="47099" y2="40986"/>
                        <a14:backgroundMark x1="47065" y1="30835" x2="45978" y2="35974"/>
                        <a14:backgroundMark x1="4348" y1="61670" x2="6522" y2="60814"/>
                        <a14:backgroundMark x1="3804" y1="57602" x2="4783" y2="59101"/>
                        <a14:backgroundMark x1="3261" y1="54604" x2="4891" y2="62955"/>
                        <a14:backgroundMark x1="543" y1="8351" x2="1304" y2="12206"/>
                        <a14:backgroundMark x1="26630" y1="9850" x2="29130" y2="6638"/>
                        <a14:backgroundMark x1="36196" y1="2570" x2="36196" y2="1285"/>
                        <a14:backgroundMark x1="73587" y1="5782" x2="74783" y2="7495"/>
                        <a14:backgroundMark x1="99783" y1="89936" x2="98913" y2="98287"/>
                        <a14:backgroundMark x1="44130" y1="40257" x2="45543" y2="36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543" y="2163337"/>
            <a:ext cx="9248587" cy="469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717468-0B9A-4EEE-8734-E9D501630FC5}"/>
              </a:ext>
            </a:extLst>
          </p:cNvPr>
          <p:cNvSpPr txBox="1"/>
          <p:nvPr/>
        </p:nvSpPr>
        <p:spPr>
          <a:xfrm>
            <a:off x="1569534" y="423277"/>
            <a:ext cx="9146788" cy="145096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28271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0741BFEF-9BC8-435E-87E8-976B59B73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830" y="3307006"/>
            <a:ext cx="4177370" cy="4001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63480" bIns="0" numCol="2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AF18ED-ED93-4490-99CF-D0FC82793ABD}"/>
              </a:ext>
            </a:extLst>
          </p:cNvPr>
          <p:cNvGrpSpPr/>
          <p:nvPr/>
        </p:nvGrpSpPr>
        <p:grpSpPr>
          <a:xfrm>
            <a:off x="4991167" y="1581159"/>
            <a:ext cx="6966657" cy="4884233"/>
            <a:chOff x="5225343" y="1392844"/>
            <a:chExt cx="6966657" cy="4884233"/>
          </a:xfrm>
        </p:grpSpPr>
        <p:pic>
          <p:nvPicPr>
            <p:cNvPr id="4098" name="Picture 2" descr="BÀI 2 :CÁC GIỚI SINH VẬT">
              <a:extLst>
                <a:ext uri="{FF2B5EF4-FFF2-40B4-BE49-F238E27FC236}">
                  <a16:creationId xmlns:a16="http://schemas.microsoft.com/office/drawing/2014/main" id="{AD0FDC8D-99BC-49ED-B32A-49C452E60F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5343" y="1392844"/>
              <a:ext cx="6966657" cy="4884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AB0F30B-327A-4083-9870-4A181B1D4965}"/>
                </a:ext>
              </a:extLst>
            </p:cNvPr>
            <p:cNvSpPr txBox="1"/>
            <p:nvPr/>
          </p:nvSpPr>
          <p:spPr>
            <a:xfrm>
              <a:off x="7504770" y="5366193"/>
              <a:ext cx="2199835" cy="4433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sz="2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endPara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819B114-4269-4FD7-8DF1-62F69A8F8172}"/>
                </a:ext>
              </a:extLst>
            </p:cNvPr>
            <p:cNvSpPr txBox="1"/>
            <p:nvPr/>
          </p:nvSpPr>
          <p:spPr>
            <a:xfrm>
              <a:off x="7389595" y="4699281"/>
              <a:ext cx="2292708" cy="4433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2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endPara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6A8DAE8-BCC7-4AA7-B3C2-86D3FFF64447}"/>
                </a:ext>
              </a:extLst>
            </p:cNvPr>
            <p:cNvSpPr txBox="1"/>
            <p:nvPr/>
          </p:nvSpPr>
          <p:spPr>
            <a:xfrm>
              <a:off x="7828546" y="1715380"/>
              <a:ext cx="1556727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Nấm</a:t>
              </a:r>
              <a:endPara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3F52FD8-1A1C-4626-85FE-36AC7F18ACCD}"/>
                </a:ext>
              </a:extLst>
            </p:cNvPr>
            <p:cNvSpPr txBox="1"/>
            <p:nvPr/>
          </p:nvSpPr>
          <p:spPr>
            <a:xfrm>
              <a:off x="9995714" y="1675606"/>
              <a:ext cx="1585845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68110B5-9E81-40BD-BBD7-A1A77E3154F4}"/>
                </a:ext>
              </a:extLst>
            </p:cNvPr>
            <p:cNvSpPr txBox="1"/>
            <p:nvPr/>
          </p:nvSpPr>
          <p:spPr>
            <a:xfrm>
              <a:off x="5798535" y="1669380"/>
              <a:ext cx="1456820" cy="4433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F17E1F5-9BDC-42EF-BA96-41E132C04097}"/>
              </a:ext>
            </a:extLst>
          </p:cNvPr>
          <p:cNvSpPr txBox="1"/>
          <p:nvPr/>
        </p:nvSpPr>
        <p:spPr>
          <a:xfrm>
            <a:off x="999131" y="1391786"/>
            <a:ext cx="432681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xỉ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Rêu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lam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đốm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086B57-9477-45D3-887A-3687936FC05E}"/>
              </a:ext>
            </a:extLst>
          </p:cNvPr>
          <p:cNvSpPr txBox="1"/>
          <p:nvPr/>
        </p:nvSpPr>
        <p:spPr>
          <a:xfrm>
            <a:off x="465785" y="272660"/>
            <a:ext cx="905076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sắp xếp các loài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vào các giới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vật sao cho phù hợp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/>
          </a:p>
        </p:txBody>
      </p:sp>
      <p:pic>
        <p:nvPicPr>
          <p:cNvPr id="13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5D25EDD4-2F42-47FE-BC3D-02C9432AEE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54900" y="131203"/>
            <a:ext cx="2409366" cy="1355269"/>
          </a:xfrm>
          <a:prstGeom prst="roundRect">
            <a:avLst>
              <a:gd name="adj" fmla="val 2983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854465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Jungle Animal Border Stock Illustrations – 1,845 Jungle Animal Border Stock  Illustrations, Vectors &amp;amp; Clipart - Dreamstime">
            <a:extLst>
              <a:ext uri="{FF2B5EF4-FFF2-40B4-BE49-F238E27FC236}">
                <a16:creationId xmlns:a16="http://schemas.microsoft.com/office/drawing/2014/main" id="{17039138-5E4C-484D-B3BF-C310092C14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63" b="6377"/>
          <a:stretch/>
        </p:blipFill>
        <p:spPr bwMode="auto">
          <a:xfrm>
            <a:off x="-78547" y="4354803"/>
            <a:ext cx="6413500" cy="261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C881CF9-BCAC-4012-8126-E70CD2C3E9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4875170"/>
              </p:ext>
            </p:extLst>
          </p:nvPr>
        </p:nvGraphicFramePr>
        <p:xfrm>
          <a:off x="576470" y="1150085"/>
          <a:ext cx="11300790" cy="3388094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452646">
                  <a:extLst>
                    <a:ext uri="{9D8B030D-6E8A-4147-A177-3AD203B41FA5}">
                      <a16:colId xmlns:a16="http://schemas.microsoft.com/office/drawing/2014/main" val="2759560982"/>
                    </a:ext>
                  </a:extLst>
                </a:gridCol>
                <a:gridCol w="2113763">
                  <a:extLst>
                    <a:ext uri="{9D8B030D-6E8A-4147-A177-3AD203B41FA5}">
                      <a16:colId xmlns:a16="http://schemas.microsoft.com/office/drawing/2014/main" val="269545601"/>
                    </a:ext>
                  </a:extLst>
                </a:gridCol>
                <a:gridCol w="2228104">
                  <a:extLst>
                    <a:ext uri="{9D8B030D-6E8A-4147-A177-3AD203B41FA5}">
                      <a16:colId xmlns:a16="http://schemas.microsoft.com/office/drawing/2014/main" val="3206970469"/>
                    </a:ext>
                  </a:extLst>
                </a:gridCol>
                <a:gridCol w="1699591">
                  <a:extLst>
                    <a:ext uri="{9D8B030D-6E8A-4147-A177-3AD203B41FA5}">
                      <a16:colId xmlns:a16="http://schemas.microsoft.com/office/drawing/2014/main" val="1614205280"/>
                    </a:ext>
                  </a:extLst>
                </a:gridCol>
                <a:gridCol w="1933300">
                  <a:extLst>
                    <a:ext uri="{9D8B030D-6E8A-4147-A177-3AD203B41FA5}">
                      <a16:colId xmlns:a16="http://schemas.microsoft.com/office/drawing/2014/main" val="258369573"/>
                    </a:ext>
                  </a:extLst>
                </a:gridCol>
                <a:gridCol w="1873386">
                  <a:extLst>
                    <a:ext uri="{9D8B030D-6E8A-4147-A177-3AD203B41FA5}">
                      <a16:colId xmlns:a16="http://schemas.microsoft.com/office/drawing/2014/main" val="3307862213"/>
                    </a:ext>
                  </a:extLst>
                </a:gridCol>
              </a:tblGrid>
              <a:tr h="682930">
                <a:tc>
                  <a:txBody>
                    <a:bodyPr/>
                    <a:lstStyle/>
                    <a:p>
                      <a:pPr marL="60325" indent="0" algn="ctr">
                        <a:lnSpc>
                          <a:spcPct val="115000"/>
                        </a:lnSpc>
                        <a:tabLst/>
                      </a:pPr>
                      <a:r>
                        <a:rPr lang="en-US" sz="2600" dirty="0" err="1">
                          <a:effectLst/>
                        </a:rPr>
                        <a:t>Giới</a:t>
                      </a:r>
                      <a:endParaRPr lang="en-US" sz="2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en-US" sz="2600" dirty="0" err="1">
                          <a:effectLst/>
                        </a:rPr>
                        <a:t>Khởi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sinh</a:t>
                      </a:r>
                      <a:endParaRPr lang="en-US" sz="2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en-US" sz="2600" dirty="0" err="1">
                          <a:effectLst/>
                        </a:rPr>
                        <a:t>Nguyên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sinh</a:t>
                      </a:r>
                      <a:endParaRPr lang="en-US" sz="2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396875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en-US" sz="2600" dirty="0" err="1">
                          <a:effectLst/>
                        </a:rPr>
                        <a:t>Nấm</a:t>
                      </a:r>
                      <a:endParaRPr lang="en-US" sz="2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en-US" sz="2600" dirty="0" err="1">
                          <a:effectLst/>
                        </a:rPr>
                        <a:t>Thực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vật</a:t>
                      </a:r>
                      <a:endParaRPr lang="en-US" sz="2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15000"/>
                        </a:lnSpc>
                        <a:tabLst>
                          <a:tab pos="517525" algn="l"/>
                        </a:tabLst>
                      </a:pPr>
                      <a:r>
                        <a:rPr lang="en-US" sz="2600" dirty="0" err="1">
                          <a:effectLst/>
                        </a:rPr>
                        <a:t>Động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vật</a:t>
                      </a:r>
                      <a:endParaRPr lang="en-US" sz="2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57070931"/>
                  </a:ext>
                </a:extLst>
              </a:tr>
              <a:tr h="2105793">
                <a:tc>
                  <a:txBody>
                    <a:bodyPr/>
                    <a:lstStyle/>
                    <a:p>
                      <a:pPr marL="457200" indent="-457200" algn="l">
                        <a:lnSpc>
                          <a:spcPct val="115000"/>
                        </a:lnSpc>
                        <a:tabLst/>
                      </a:pPr>
                      <a:r>
                        <a:rPr lang="en-US" sz="2600" dirty="0" err="1">
                          <a:effectLst/>
                        </a:rPr>
                        <a:t>Sinh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vật</a:t>
                      </a:r>
                      <a:endParaRPr lang="en-US" sz="2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tabLst>
                          <a:tab pos="540385" algn="l"/>
                          <a:tab pos="948690" algn="l"/>
                        </a:tabLst>
                      </a:pPr>
                      <a:r>
                        <a:rPr lang="en-US" sz="2600">
                          <a:effectLst/>
                        </a:rPr>
                        <a:t>-Vi khuẩn lam</a:t>
                      </a:r>
                    </a:p>
                    <a:p>
                      <a:pPr algn="l">
                        <a:lnSpc>
                          <a:spcPct val="115000"/>
                        </a:lnSpc>
                        <a:tabLst>
                          <a:tab pos="540385" algn="l"/>
                          <a:tab pos="948690" algn="l"/>
                        </a:tabLst>
                      </a:pPr>
                      <a:r>
                        <a:rPr lang="en-US" sz="2600">
                          <a:effectLst/>
                        </a:rPr>
                        <a:t>-Vi khuẩn</a:t>
                      </a:r>
                    </a:p>
                    <a:p>
                      <a:pPr marL="457200" algn="l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vi-VN" sz="2600">
                          <a:effectLst/>
                        </a:rPr>
                        <a:t> </a:t>
                      </a:r>
                      <a:endParaRPr lang="en-US" sz="2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tabLst>
                          <a:tab pos="540385" algn="l"/>
                          <a:tab pos="948690" algn="l"/>
                        </a:tabLst>
                      </a:pPr>
                      <a:r>
                        <a:rPr lang="en-US" sz="2600">
                          <a:effectLst/>
                        </a:rPr>
                        <a:t>-Trùng biến hình</a:t>
                      </a:r>
                    </a:p>
                    <a:p>
                      <a:pPr algn="l">
                        <a:lnSpc>
                          <a:spcPct val="115000"/>
                        </a:lnSpc>
                        <a:tabLst>
                          <a:tab pos="540385" algn="l"/>
                          <a:tab pos="948690" algn="l"/>
                        </a:tabLst>
                      </a:pPr>
                      <a:r>
                        <a:rPr lang="en-US" sz="2600">
                          <a:effectLst/>
                        </a:rPr>
                        <a:t>-Tảo lục đơn bào</a:t>
                      </a:r>
                      <a:endParaRPr lang="en-US" sz="2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tabLst>
                          <a:tab pos="540385" algn="l"/>
                          <a:tab pos="948690" algn="l"/>
                        </a:tabLst>
                      </a:pPr>
                      <a:r>
                        <a:rPr lang="en-US" sz="2600">
                          <a:effectLst/>
                        </a:rPr>
                        <a:t>-Nấm báo mưa</a:t>
                      </a:r>
                    </a:p>
                    <a:p>
                      <a:pPr algn="l">
                        <a:lnSpc>
                          <a:spcPct val="115000"/>
                        </a:lnSpc>
                        <a:tabLst>
                          <a:tab pos="540385" algn="l"/>
                          <a:tab pos="948690" algn="l"/>
                        </a:tabLst>
                      </a:pPr>
                      <a:r>
                        <a:rPr lang="en-US" sz="2600">
                          <a:effectLst/>
                        </a:rPr>
                        <a:t>-Nấm hương</a:t>
                      </a:r>
                    </a:p>
                    <a:p>
                      <a:pPr algn="l">
                        <a:lnSpc>
                          <a:spcPct val="115000"/>
                        </a:lnSpc>
                        <a:tabLst>
                          <a:tab pos="540385" algn="l"/>
                          <a:tab pos="948690" algn="l"/>
                        </a:tabLst>
                      </a:pPr>
                      <a:r>
                        <a:rPr lang="en-US" sz="2600">
                          <a:effectLst/>
                        </a:rPr>
                        <a:t>-Nấm bụng dê</a:t>
                      </a:r>
                      <a:endParaRPr lang="en-US" sz="2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tabLst>
                          <a:tab pos="540385" algn="l"/>
                          <a:tab pos="948690" algn="l"/>
                        </a:tabLst>
                      </a:pPr>
                      <a:r>
                        <a:rPr lang="en-US" sz="2600" dirty="0">
                          <a:effectLst/>
                        </a:rPr>
                        <a:t>-</a:t>
                      </a:r>
                      <a:r>
                        <a:rPr lang="en-US" sz="2600" dirty="0" err="1">
                          <a:effectLst/>
                        </a:rPr>
                        <a:t>Rêu</a:t>
                      </a:r>
                      <a:endParaRPr lang="en-US" sz="26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tabLst>
                          <a:tab pos="540385" algn="l"/>
                          <a:tab pos="948690" algn="l"/>
                        </a:tabLst>
                      </a:pPr>
                      <a:r>
                        <a:rPr lang="en-US" sz="2600" dirty="0">
                          <a:effectLst/>
                        </a:rPr>
                        <a:t>-</a:t>
                      </a:r>
                      <a:r>
                        <a:rPr lang="en-US" sz="2600" dirty="0" err="1">
                          <a:effectLst/>
                        </a:rPr>
                        <a:t>Cây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xoài</a:t>
                      </a:r>
                      <a:endParaRPr lang="en-US" sz="26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tabLst>
                          <a:tab pos="540385" algn="l"/>
                          <a:tab pos="948690" algn="l"/>
                        </a:tabLst>
                      </a:pPr>
                      <a:r>
                        <a:rPr lang="en-US" sz="2600" dirty="0">
                          <a:effectLst/>
                        </a:rPr>
                        <a:t>-</a:t>
                      </a:r>
                      <a:r>
                        <a:rPr lang="en-US" sz="2600" dirty="0" err="1">
                          <a:effectLst/>
                        </a:rPr>
                        <a:t>Dương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xỉ</a:t>
                      </a:r>
                      <a:endParaRPr lang="en-US" sz="2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tabLst>
                          <a:tab pos="540385" algn="l"/>
                          <a:tab pos="948690" algn="l"/>
                        </a:tabLst>
                      </a:pPr>
                      <a:r>
                        <a:rPr lang="en-US" sz="2600" dirty="0">
                          <a:effectLst/>
                        </a:rPr>
                        <a:t>-</a:t>
                      </a:r>
                      <a:r>
                        <a:rPr lang="en-US" sz="2600" dirty="0" err="1">
                          <a:effectLst/>
                        </a:rPr>
                        <a:t>Chó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đốm</a:t>
                      </a:r>
                      <a:endParaRPr lang="en-US" sz="26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tabLst>
                          <a:tab pos="540385" algn="l"/>
                          <a:tab pos="948690" algn="l"/>
                        </a:tabLst>
                      </a:pPr>
                      <a:r>
                        <a:rPr lang="en-US" sz="2600" dirty="0">
                          <a:effectLst/>
                        </a:rPr>
                        <a:t>-</a:t>
                      </a:r>
                      <a:r>
                        <a:rPr lang="en-US" sz="2600" dirty="0" err="1">
                          <a:effectLst/>
                        </a:rPr>
                        <a:t>Hươu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sao</a:t>
                      </a:r>
                      <a:endParaRPr lang="en-US" sz="26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tabLst>
                          <a:tab pos="540385" algn="l"/>
                          <a:tab pos="948690" algn="l"/>
                        </a:tabLst>
                      </a:pPr>
                      <a:r>
                        <a:rPr lang="en-US" sz="2600" dirty="0">
                          <a:effectLst/>
                        </a:rPr>
                        <a:t>-</a:t>
                      </a:r>
                      <a:r>
                        <a:rPr lang="en-US" sz="2600" dirty="0" err="1">
                          <a:effectLst/>
                        </a:rPr>
                        <a:t>Cú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mèo</a:t>
                      </a:r>
                      <a:endParaRPr lang="en-US" sz="2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8920540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9D27AFF-94DF-4DAF-9BB3-FC1128CC76F3}"/>
              </a:ext>
            </a:extLst>
          </p:cNvPr>
          <p:cNvSpPr/>
          <p:nvPr/>
        </p:nvSpPr>
        <p:spPr>
          <a:xfrm>
            <a:off x="2057400" y="1921164"/>
            <a:ext cx="2027583" cy="725557"/>
          </a:xfrm>
          <a:prstGeom prst="rect">
            <a:avLst/>
          </a:prstGeom>
          <a:solidFill>
            <a:srgbClr val="D5E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1185AC-06E9-44B6-A862-64136711FE4F}"/>
              </a:ext>
            </a:extLst>
          </p:cNvPr>
          <p:cNvSpPr/>
          <p:nvPr/>
        </p:nvSpPr>
        <p:spPr>
          <a:xfrm>
            <a:off x="4199282" y="1921163"/>
            <a:ext cx="2027583" cy="1679714"/>
          </a:xfrm>
          <a:prstGeom prst="rect">
            <a:avLst/>
          </a:prstGeom>
          <a:solidFill>
            <a:srgbClr val="D5E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0326AF-80F0-4EBC-B08E-FFFE36F1561B}"/>
              </a:ext>
            </a:extLst>
          </p:cNvPr>
          <p:cNvSpPr/>
          <p:nvPr/>
        </p:nvSpPr>
        <p:spPr>
          <a:xfrm>
            <a:off x="6443041" y="1921163"/>
            <a:ext cx="1502465" cy="2617016"/>
          </a:xfrm>
          <a:prstGeom prst="rect">
            <a:avLst/>
          </a:prstGeom>
          <a:solidFill>
            <a:srgbClr val="D5E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171584-0F14-45D9-A395-15DA83E207F6}"/>
              </a:ext>
            </a:extLst>
          </p:cNvPr>
          <p:cNvSpPr/>
          <p:nvPr/>
        </p:nvSpPr>
        <p:spPr>
          <a:xfrm>
            <a:off x="8161682" y="1921163"/>
            <a:ext cx="1502465" cy="2617016"/>
          </a:xfrm>
          <a:prstGeom prst="rect">
            <a:avLst/>
          </a:prstGeom>
          <a:solidFill>
            <a:srgbClr val="D5E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A485EE-A22C-4761-9AEF-0A2EEC92AE37}"/>
              </a:ext>
            </a:extLst>
          </p:cNvPr>
          <p:cNvSpPr/>
          <p:nvPr/>
        </p:nvSpPr>
        <p:spPr>
          <a:xfrm>
            <a:off x="10019471" y="1917705"/>
            <a:ext cx="1502465" cy="2617016"/>
          </a:xfrm>
          <a:prstGeom prst="rect">
            <a:avLst/>
          </a:prstGeom>
          <a:solidFill>
            <a:srgbClr val="D5E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EEE221-FEEB-4D50-902B-57CFC741D41C}"/>
              </a:ext>
            </a:extLst>
          </p:cNvPr>
          <p:cNvSpPr txBox="1"/>
          <p:nvPr/>
        </p:nvSpPr>
        <p:spPr>
          <a:xfrm>
            <a:off x="1161410" y="212783"/>
            <a:ext cx="98691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BẢNG KẾT QUẢ</a:t>
            </a:r>
            <a:endParaRPr lang="en-US" sz="4000" dirty="0"/>
          </a:p>
        </p:txBody>
      </p:sp>
      <p:pic>
        <p:nvPicPr>
          <p:cNvPr id="1026" name="Picture 2" descr="Jungle Animal Border Stock Illustrations – 1,845 Jungle Animal Border Stock  Illustrations, Vectors &amp;amp; Clipart - Dreamstime">
            <a:extLst>
              <a:ext uri="{FF2B5EF4-FFF2-40B4-BE49-F238E27FC236}">
                <a16:creationId xmlns:a16="http://schemas.microsoft.com/office/drawing/2014/main" id="{A7F1ACF8-284D-4FF5-8347-B0F7A493A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" b="61840"/>
          <a:stretch/>
        </p:blipFill>
        <p:spPr bwMode="auto">
          <a:xfrm>
            <a:off x="6215714" y="4534720"/>
            <a:ext cx="6413500" cy="251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45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ÁO SÀI GÒN GIẢI PHÓNG">
            <a:extLst>
              <a:ext uri="{FF2B5EF4-FFF2-40B4-BE49-F238E27FC236}">
                <a16:creationId xmlns:a16="http://schemas.microsoft.com/office/drawing/2014/main" id="{E4EA377C-00F3-4F4F-87D9-542F04580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9" y="224252"/>
            <a:ext cx="5524500" cy="4143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FAHASA khai trương Hội sách giá đặc biệt - Báo Người lao động">
            <a:extLst>
              <a:ext uri="{FF2B5EF4-FFF2-40B4-BE49-F238E27FC236}">
                <a16:creationId xmlns:a16="http://schemas.microsoft.com/office/drawing/2014/main" id="{11207C42-4B56-4073-862B-8BF16BED8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893" y="1997764"/>
            <a:ext cx="5234609" cy="39259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5B1A18-450F-4B09-A714-966658D52A65}"/>
              </a:ext>
            </a:extLst>
          </p:cNvPr>
          <p:cNvSpPr txBox="1"/>
          <p:nvPr/>
        </p:nvSpPr>
        <p:spPr>
          <a:xfrm>
            <a:off x="6925919" y="395670"/>
            <a:ext cx="4154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3B9F91-B7D9-45FF-AC74-7E725848D62A}"/>
              </a:ext>
            </a:extLst>
          </p:cNvPr>
          <p:cNvSpPr txBox="1"/>
          <p:nvPr/>
        </p:nvSpPr>
        <p:spPr>
          <a:xfrm>
            <a:off x="281609" y="5428399"/>
            <a:ext cx="5524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1259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gày Môi trường thế giới 2020: Bảo vệ đa dạng sinh học, hệ thống hỗ trợ sự  sống – Cổng thông tin ABS Việt Nam">
            <a:extLst>
              <a:ext uri="{FF2B5EF4-FFF2-40B4-BE49-F238E27FC236}">
                <a16:creationId xmlns:a16="http://schemas.microsoft.com/office/drawing/2014/main" id="{187868F9-DC5B-4474-A593-214F81072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9F956C-C1B9-4B05-ACB0-3A0F94801F28}"/>
              </a:ext>
            </a:extLst>
          </p:cNvPr>
          <p:cNvSpPr txBox="1"/>
          <p:nvPr/>
        </p:nvSpPr>
        <p:spPr>
          <a:xfrm>
            <a:off x="907774" y="4495423"/>
            <a:ext cx="10376452" cy="1942163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tabLst>
                <a:tab pos="450215" algn="l"/>
              </a:tabLst>
            </a:pP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Để dễ dàng tìm ra một loài sinh vật trong vô số các loài sinh vật trong tự nhiên, các nhà khoa học đã phân loại thế giới sống như thế nào?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9056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CA4685D3-86BD-4B22-BABF-054C1526BEE5}"/>
              </a:ext>
            </a:extLst>
          </p:cNvPr>
          <p:cNvSpPr txBox="1"/>
          <p:nvPr/>
        </p:nvSpPr>
        <p:spPr>
          <a:xfrm>
            <a:off x="7044654" y="1704771"/>
            <a:ext cx="5065643" cy="1839414"/>
          </a:xfrm>
          <a:prstGeom prst="rect">
            <a:avLst/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HỆ THỐNG 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 LOẠI SINH VẬT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AE17DC3-4372-46AC-9711-9C607A8D1CE8}"/>
              </a:ext>
            </a:extLst>
          </p:cNvPr>
          <p:cNvGrpSpPr/>
          <p:nvPr/>
        </p:nvGrpSpPr>
        <p:grpSpPr>
          <a:xfrm>
            <a:off x="800414" y="89663"/>
            <a:ext cx="8212091" cy="7635903"/>
            <a:chOff x="800414" y="89663"/>
            <a:chExt cx="8212091" cy="7635903"/>
          </a:xfrm>
        </p:grpSpPr>
        <p:pic>
          <p:nvPicPr>
            <p:cNvPr id="26" name="Picture 25" descr="Thực vật cũng nhận biết được &amp;#39;anh chị em ruột&amp;#39; của chúng">
              <a:extLst>
                <a:ext uri="{FF2B5EF4-FFF2-40B4-BE49-F238E27FC236}">
                  <a16:creationId xmlns:a16="http://schemas.microsoft.com/office/drawing/2014/main" id="{9A8C6884-0A05-4F64-A440-6A324E42D5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37" t="1141" r="29198"/>
            <a:stretch>
              <a:fillRect/>
            </a:stretch>
          </p:blipFill>
          <p:spPr bwMode="auto">
            <a:xfrm>
              <a:off x="2938093" y="89663"/>
              <a:ext cx="3747051" cy="3230217"/>
            </a:xfrm>
            <a:custGeom>
              <a:avLst/>
              <a:gdLst>
                <a:gd name="connsiteX0" fmla="*/ 1873526 w 3747051"/>
                <a:gd name="connsiteY0" fmla="*/ 0 h 3230217"/>
                <a:gd name="connsiteX1" fmla="*/ 3747051 w 3747051"/>
                <a:gd name="connsiteY1" fmla="*/ 3230217 h 3230217"/>
                <a:gd name="connsiteX2" fmla="*/ 0 w 3747051"/>
                <a:gd name="connsiteY2" fmla="*/ 3230217 h 3230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47051" h="3230217">
                  <a:moveTo>
                    <a:pt x="1873526" y="0"/>
                  </a:moveTo>
                  <a:lnTo>
                    <a:pt x="3747051" y="3230217"/>
                  </a:lnTo>
                  <a:lnTo>
                    <a:pt x="0" y="3230217"/>
                  </a:lnTo>
                  <a:close/>
                </a:path>
              </a:pathLst>
            </a:custGeom>
            <a:noFill/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7" descr="Hải quan tạm dừng thủ tục nhập khẩu động vật hoang dã">
              <a:extLst>
                <a:ext uri="{FF2B5EF4-FFF2-40B4-BE49-F238E27FC236}">
                  <a16:creationId xmlns:a16="http://schemas.microsoft.com/office/drawing/2014/main" id="{D74D410D-FBDC-45BC-9F5C-530180BCD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5" r="8085"/>
            <a:stretch>
              <a:fillRect/>
            </a:stretch>
          </p:blipFill>
          <p:spPr bwMode="auto">
            <a:xfrm>
              <a:off x="800414" y="151789"/>
              <a:ext cx="3747051" cy="3230217"/>
            </a:xfrm>
            <a:custGeom>
              <a:avLst/>
              <a:gdLst>
                <a:gd name="connsiteX0" fmla="*/ 0 w 3747051"/>
                <a:gd name="connsiteY0" fmla="*/ 0 h 3230217"/>
                <a:gd name="connsiteX1" fmla="*/ 3747051 w 3747051"/>
                <a:gd name="connsiteY1" fmla="*/ 0 h 3230217"/>
                <a:gd name="connsiteX2" fmla="*/ 1873525 w 3747051"/>
                <a:gd name="connsiteY2" fmla="*/ 3230217 h 3230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47051" h="3230217">
                  <a:moveTo>
                    <a:pt x="0" y="0"/>
                  </a:moveTo>
                  <a:lnTo>
                    <a:pt x="3747051" y="0"/>
                  </a:lnTo>
                  <a:lnTo>
                    <a:pt x="1873525" y="3230217"/>
                  </a:lnTo>
                  <a:close/>
                </a:path>
              </a:pathLst>
            </a:custGeom>
            <a:noFill/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 descr="Điều trị ngộ độc nấm độc | Vinmec">
              <a:extLst>
                <a:ext uri="{FF2B5EF4-FFF2-40B4-BE49-F238E27FC236}">
                  <a16:creationId xmlns:a16="http://schemas.microsoft.com/office/drawing/2014/main" id="{9F7A927F-F7F9-4573-8067-4EBBF05FB3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25"/>
            <a:stretch>
              <a:fillRect/>
            </a:stretch>
          </p:blipFill>
          <p:spPr bwMode="auto">
            <a:xfrm>
              <a:off x="2938093" y="3497445"/>
              <a:ext cx="3747051" cy="3123589"/>
            </a:xfrm>
            <a:custGeom>
              <a:avLst/>
              <a:gdLst>
                <a:gd name="connsiteX0" fmla="*/ 0 w 3747051"/>
                <a:gd name="connsiteY0" fmla="*/ 0 h 3123589"/>
                <a:gd name="connsiteX1" fmla="*/ 3747051 w 3747051"/>
                <a:gd name="connsiteY1" fmla="*/ 0 h 3123589"/>
                <a:gd name="connsiteX2" fmla="*/ 1935369 w 3747051"/>
                <a:gd name="connsiteY2" fmla="*/ 3123589 h 3123589"/>
                <a:gd name="connsiteX3" fmla="*/ 1811681 w 3747051"/>
                <a:gd name="connsiteY3" fmla="*/ 3123589 h 3123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7051" h="3123589">
                  <a:moveTo>
                    <a:pt x="0" y="0"/>
                  </a:moveTo>
                  <a:lnTo>
                    <a:pt x="3747051" y="0"/>
                  </a:lnTo>
                  <a:lnTo>
                    <a:pt x="1935369" y="3123589"/>
                  </a:lnTo>
                  <a:lnTo>
                    <a:pt x="1811681" y="3123589"/>
                  </a:lnTo>
                  <a:close/>
                </a:path>
              </a:pathLst>
            </a:custGeom>
            <a:noFill/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 descr="Vi khuẩn hiếu khí là gì và cách diệt vi khuẩn hiếu khí trên thực phẩm">
              <a:extLst>
                <a:ext uri="{FF2B5EF4-FFF2-40B4-BE49-F238E27FC236}">
                  <a16:creationId xmlns:a16="http://schemas.microsoft.com/office/drawing/2014/main" id="{5575070C-D238-4123-B1C3-85C46C362D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93" r="16189" b="17127"/>
            <a:stretch>
              <a:fillRect/>
            </a:stretch>
          </p:blipFill>
          <p:spPr bwMode="auto">
            <a:xfrm>
              <a:off x="800414" y="3444132"/>
              <a:ext cx="3747051" cy="3230217"/>
            </a:xfrm>
            <a:custGeom>
              <a:avLst/>
              <a:gdLst>
                <a:gd name="connsiteX0" fmla="*/ 1873526 w 3747051"/>
                <a:gd name="connsiteY0" fmla="*/ 0 h 3230217"/>
                <a:gd name="connsiteX1" fmla="*/ 3747051 w 3747051"/>
                <a:gd name="connsiteY1" fmla="*/ 3230217 h 3230217"/>
                <a:gd name="connsiteX2" fmla="*/ 0 w 3747051"/>
                <a:gd name="connsiteY2" fmla="*/ 3230217 h 3230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47051" h="3230217">
                  <a:moveTo>
                    <a:pt x="1873526" y="0"/>
                  </a:moveTo>
                  <a:lnTo>
                    <a:pt x="3747051" y="3230217"/>
                  </a:lnTo>
                  <a:lnTo>
                    <a:pt x="0" y="3230217"/>
                  </a:lnTo>
                  <a:close/>
                </a:path>
              </a:pathLst>
            </a:custGeom>
            <a:noFill/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4" descr="Nội dung tin KHCN ngoài nước">
              <a:extLst>
                <a:ext uri="{FF2B5EF4-FFF2-40B4-BE49-F238E27FC236}">
                  <a16:creationId xmlns:a16="http://schemas.microsoft.com/office/drawing/2014/main" id="{E80F9914-B876-4323-BE13-7700B25DFB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59" r="9157"/>
            <a:stretch>
              <a:fillRect/>
            </a:stretch>
          </p:blipFill>
          <p:spPr bwMode="auto">
            <a:xfrm rot="17988161">
              <a:off x="5529783" y="4242844"/>
              <a:ext cx="3747051" cy="3218393"/>
            </a:xfrm>
            <a:custGeom>
              <a:avLst/>
              <a:gdLst>
                <a:gd name="connsiteX0" fmla="*/ 0 w 3747051"/>
                <a:gd name="connsiteY0" fmla="*/ 0 h 3218393"/>
                <a:gd name="connsiteX1" fmla="*/ 3747051 w 3747051"/>
                <a:gd name="connsiteY1" fmla="*/ 0 h 3218393"/>
                <a:gd name="connsiteX2" fmla="*/ 1880383 w 3747051"/>
                <a:gd name="connsiteY2" fmla="*/ 3218393 h 3218393"/>
                <a:gd name="connsiteX3" fmla="*/ 1866667 w 3747051"/>
                <a:gd name="connsiteY3" fmla="*/ 3218393 h 321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7051" h="3218393">
                  <a:moveTo>
                    <a:pt x="0" y="0"/>
                  </a:moveTo>
                  <a:lnTo>
                    <a:pt x="3747051" y="0"/>
                  </a:lnTo>
                  <a:lnTo>
                    <a:pt x="1880383" y="3218393"/>
                  </a:lnTo>
                  <a:lnTo>
                    <a:pt x="1866667" y="3218393"/>
                  </a:lnTo>
                  <a:close/>
                </a:path>
              </a:pathLst>
            </a:custGeom>
            <a:noFill/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EB4CD33-E18A-4A6F-BAB1-2896A63CB7ED}"/>
              </a:ext>
            </a:extLst>
          </p:cNvPr>
          <p:cNvSpPr txBox="1"/>
          <p:nvPr/>
        </p:nvSpPr>
        <p:spPr>
          <a:xfrm rot="16200000">
            <a:off x="-717295" y="2818430"/>
            <a:ext cx="3230215" cy="1251406"/>
          </a:xfrm>
          <a:prstGeom prst="roundRect">
            <a:avLst>
              <a:gd name="adj" fmla="val 32923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KHTN 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72AE6FC-850D-4FAE-A8AC-04380BA9F577}"/>
              </a:ext>
            </a:extLst>
          </p:cNvPr>
          <p:cNvSpPr txBox="1"/>
          <p:nvPr/>
        </p:nvSpPr>
        <p:spPr>
          <a:xfrm>
            <a:off x="6329882" y="421464"/>
            <a:ext cx="2146851" cy="796350"/>
          </a:xfrm>
          <a:prstGeom prst="roundRect">
            <a:avLst>
              <a:gd name="adj" fmla="val 32923"/>
            </a:avLst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25</a:t>
            </a:r>
            <a:endParaRPr lang="en-US" sz="48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4758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2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59">
            <a:extLst>
              <a:ext uri="{FF2B5EF4-FFF2-40B4-BE49-F238E27FC236}">
                <a16:creationId xmlns:a16="http://schemas.microsoft.com/office/drawing/2014/main" id="{94D727E6-6316-4E06-BA62-C11656337F87}"/>
              </a:ext>
            </a:extLst>
          </p:cNvPr>
          <p:cNvGrpSpPr/>
          <p:nvPr/>
        </p:nvGrpSpPr>
        <p:grpSpPr>
          <a:xfrm>
            <a:off x="5975680" y="5118963"/>
            <a:ext cx="4483447" cy="1425409"/>
            <a:chOff x="6361675" y="3092115"/>
            <a:chExt cx="2515805" cy="589758"/>
          </a:xfrm>
        </p:grpSpPr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B0D96417-A935-49B1-83FC-1778AA468DD9}"/>
                </a:ext>
              </a:extLst>
            </p:cNvPr>
            <p:cNvSpPr/>
            <p:nvPr/>
          </p:nvSpPr>
          <p:spPr bwMode="auto">
            <a:xfrm flipH="1">
              <a:off x="6361675" y="3092115"/>
              <a:ext cx="2515805" cy="589758"/>
            </a:xfrm>
            <a:custGeom>
              <a:avLst/>
              <a:gdLst>
                <a:gd name="T0" fmla="*/ 3799 w 3804"/>
                <a:gd name="T1" fmla="*/ 0 h 1355"/>
                <a:gd name="T2" fmla="*/ 372 w 3804"/>
                <a:gd name="T3" fmla="*/ 0 h 1355"/>
                <a:gd name="T4" fmla="*/ 0 w 3804"/>
                <a:gd name="T5" fmla="*/ 679 h 1355"/>
                <a:gd name="T6" fmla="*/ 372 w 3804"/>
                <a:gd name="T7" fmla="*/ 1355 h 1355"/>
                <a:gd name="T8" fmla="*/ 3804 w 3804"/>
                <a:gd name="T9" fmla="*/ 1355 h 1355"/>
                <a:gd name="T10" fmla="*/ 3799 w 3804"/>
                <a:gd name="T11" fmla="*/ 0 h 1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4" h="1355">
                  <a:moveTo>
                    <a:pt x="3799" y="0"/>
                  </a:moveTo>
                  <a:lnTo>
                    <a:pt x="372" y="0"/>
                  </a:lnTo>
                  <a:lnTo>
                    <a:pt x="0" y="679"/>
                  </a:lnTo>
                  <a:lnTo>
                    <a:pt x="372" y="1355"/>
                  </a:lnTo>
                  <a:lnTo>
                    <a:pt x="3804" y="1355"/>
                  </a:lnTo>
                  <a:lnTo>
                    <a:pt x="37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33" tIns="45716" rIns="91433" bIns="45716" numCol="1" anchor="t" anchorCtr="0" compatLnSpc="1"/>
            <a:lstStyle/>
            <a:p>
              <a:endParaRPr lang="id-ID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3D67AC5F-1C6B-4A7B-BE85-D661B9D78ABB}"/>
                </a:ext>
              </a:extLst>
            </p:cNvPr>
            <p:cNvSpPr txBox="1"/>
            <p:nvPr/>
          </p:nvSpPr>
          <p:spPr>
            <a:xfrm>
              <a:off x="6404127" y="3107417"/>
              <a:ext cx="2336239" cy="378571"/>
            </a:xfrm>
            <a:prstGeom prst="rect">
              <a:avLst/>
            </a:prstGeom>
          </p:spPr>
          <p:txBody>
            <a:bodyPr vert="horz" lIns="91433" tIns="45716" rIns="91433" bIns="45716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  <a:spcBef>
                  <a:spcPts val="0"/>
                </a:spcBef>
              </a:pPr>
              <a:r>
                <a:rPr lang="en-US" altLang="zh-CN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Giới</a:t>
              </a:r>
              <a:r>
                <a:rPr lang="en-US" altLang="zh-CN" sz="32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và</a:t>
              </a:r>
              <a:r>
                <a:rPr lang="en-US" altLang="zh-CN" sz="32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hệ</a:t>
              </a:r>
              <a:r>
                <a:rPr lang="en-US" altLang="zh-CN" sz="32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thống</a:t>
              </a:r>
              <a:r>
                <a:rPr lang="en-US" altLang="zh-CN" sz="32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 </a:t>
              </a:r>
            </a:p>
            <a:p>
              <a:pPr algn="ctr">
                <a:lnSpc>
                  <a:spcPct val="130000"/>
                </a:lnSpc>
                <a:spcBef>
                  <a:spcPts val="0"/>
                </a:spcBef>
              </a:pPr>
              <a:r>
                <a:rPr lang="en-US" altLang="zh-CN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phân</a:t>
              </a:r>
              <a:r>
                <a:rPr lang="en-US" altLang="zh-CN" sz="32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loại</a:t>
              </a:r>
              <a:r>
                <a:rPr lang="en-US" altLang="zh-CN" sz="32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 5 </a:t>
              </a:r>
              <a:r>
                <a:rPr lang="en-US" altLang="zh-CN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giới</a:t>
              </a:r>
              <a:endParaRPr lang="en-AU" sz="3200" b="1" dirty="0">
                <a:solidFill>
                  <a:prstClr val="white"/>
                </a:solidFill>
                <a:latin typeface="Times New Roman" panose="02020603050405020304" pitchFamily="18" charset="0"/>
                <a:ea typeface="#9Slide03 Noto Sans" panose="020B0502040504020204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5" name="Group 21">
            <a:extLst>
              <a:ext uri="{FF2B5EF4-FFF2-40B4-BE49-F238E27FC236}">
                <a16:creationId xmlns:a16="http://schemas.microsoft.com/office/drawing/2014/main" id="{E59B0C5B-E340-4B60-8A72-90A98E5B8B80}"/>
              </a:ext>
            </a:extLst>
          </p:cNvPr>
          <p:cNvGrpSpPr/>
          <p:nvPr/>
        </p:nvGrpSpPr>
        <p:grpSpPr>
          <a:xfrm>
            <a:off x="4812700" y="1655105"/>
            <a:ext cx="1396720" cy="5130628"/>
            <a:chOff x="4156961" y="1319474"/>
            <a:chExt cx="880187" cy="2347565"/>
          </a:xfrm>
        </p:grpSpPr>
        <p:grpSp>
          <p:nvGrpSpPr>
            <p:cNvPr id="6" name="Group 22">
              <a:extLst>
                <a:ext uri="{FF2B5EF4-FFF2-40B4-BE49-F238E27FC236}">
                  <a16:creationId xmlns:a16="http://schemas.microsoft.com/office/drawing/2014/main" id="{C5F6E47B-7406-44DA-9A7D-3EA334D40189}"/>
                </a:ext>
              </a:extLst>
            </p:cNvPr>
            <p:cNvGrpSpPr/>
            <p:nvPr/>
          </p:nvGrpSpPr>
          <p:grpSpPr>
            <a:xfrm>
              <a:off x="4293709" y="1319474"/>
              <a:ext cx="621191" cy="1626036"/>
              <a:chOff x="4293709" y="1319474"/>
              <a:chExt cx="1052370" cy="2754694"/>
            </a:xfrm>
          </p:grpSpPr>
          <p:grpSp>
            <p:nvGrpSpPr>
              <p:cNvPr id="16" name="Group 32">
                <a:extLst>
                  <a:ext uri="{FF2B5EF4-FFF2-40B4-BE49-F238E27FC236}">
                    <a16:creationId xmlns:a16="http://schemas.microsoft.com/office/drawing/2014/main" id="{85339EF0-DBD7-4208-BB9A-347E84196E26}"/>
                  </a:ext>
                </a:extLst>
              </p:cNvPr>
              <p:cNvGrpSpPr/>
              <p:nvPr/>
            </p:nvGrpSpPr>
            <p:grpSpPr>
              <a:xfrm>
                <a:off x="4293709" y="1319474"/>
                <a:ext cx="1051608" cy="1576761"/>
                <a:chOff x="3531837" y="2075264"/>
                <a:chExt cx="1051608" cy="1576761"/>
              </a:xfrm>
            </p:grpSpPr>
            <p:sp>
              <p:nvSpPr>
                <p:cNvPr id="21" name="Freeform 37">
                  <a:extLst>
                    <a:ext uri="{FF2B5EF4-FFF2-40B4-BE49-F238E27FC236}">
                      <a16:creationId xmlns:a16="http://schemas.microsoft.com/office/drawing/2014/main" id="{313BEFF3-0C72-491A-9EC6-BD6828A45FF5}"/>
                    </a:ext>
                  </a:extLst>
                </p:cNvPr>
                <p:cNvSpPr/>
                <p:nvPr/>
              </p:nvSpPr>
              <p:spPr>
                <a:xfrm>
                  <a:off x="3531837" y="2075266"/>
                  <a:ext cx="304800" cy="1576759"/>
                </a:xfrm>
                <a:custGeom>
                  <a:avLst/>
                  <a:gdLst>
                    <a:gd name="connsiteX0" fmla="*/ 303644 w 304800"/>
                    <a:gd name="connsiteY0" fmla="*/ 0 h 1576759"/>
                    <a:gd name="connsiteX1" fmla="*/ 304800 w 304800"/>
                    <a:gd name="connsiteY1" fmla="*/ 0 h 1576759"/>
                    <a:gd name="connsiteX2" fmla="*/ 304800 w 304800"/>
                    <a:gd name="connsiteY2" fmla="*/ 1192125 h 1576759"/>
                    <a:gd name="connsiteX3" fmla="*/ 0 w 304800"/>
                    <a:gd name="connsiteY3" fmla="*/ 1576759 h 1576759"/>
                    <a:gd name="connsiteX4" fmla="*/ 0 w 304800"/>
                    <a:gd name="connsiteY4" fmla="*/ 375069 h 1576759"/>
                    <a:gd name="connsiteX5" fmla="*/ 3947 w 304800"/>
                    <a:gd name="connsiteY5" fmla="*/ 378196 h 1576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4800" h="1576759">
                      <a:moveTo>
                        <a:pt x="303644" y="0"/>
                      </a:moveTo>
                      <a:lnTo>
                        <a:pt x="304800" y="0"/>
                      </a:lnTo>
                      <a:lnTo>
                        <a:pt x="304800" y="1192125"/>
                      </a:lnTo>
                      <a:lnTo>
                        <a:pt x="0" y="1576759"/>
                      </a:lnTo>
                      <a:lnTo>
                        <a:pt x="0" y="375069"/>
                      </a:lnTo>
                      <a:lnTo>
                        <a:pt x="3947" y="378196"/>
                      </a:lnTo>
                      <a:close/>
                    </a:path>
                  </a:pathLst>
                </a:custGeom>
                <a:solidFill>
                  <a:srgbClr val="6DD9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32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22" name="Freeform 38">
                  <a:extLst>
                    <a:ext uri="{FF2B5EF4-FFF2-40B4-BE49-F238E27FC236}">
                      <a16:creationId xmlns:a16="http://schemas.microsoft.com/office/drawing/2014/main" id="{E9F9F6A4-02E0-49D9-A21D-B81EFAEC5C21}"/>
                    </a:ext>
                  </a:extLst>
                </p:cNvPr>
                <p:cNvSpPr/>
                <p:nvPr/>
              </p:nvSpPr>
              <p:spPr>
                <a:xfrm>
                  <a:off x="3832013" y="2075265"/>
                  <a:ext cx="445945" cy="1194737"/>
                </a:xfrm>
                <a:custGeom>
                  <a:avLst/>
                  <a:gdLst>
                    <a:gd name="connsiteX0" fmla="*/ 0 w 445945"/>
                    <a:gd name="connsiteY0" fmla="*/ 0 h 1194737"/>
                    <a:gd name="connsiteX1" fmla="*/ 445945 w 445945"/>
                    <a:gd name="connsiteY1" fmla="*/ 0 h 1194737"/>
                    <a:gd name="connsiteX2" fmla="*/ 445945 w 445945"/>
                    <a:gd name="connsiteY2" fmla="*/ 1194737 h 1194737"/>
                    <a:gd name="connsiteX3" fmla="*/ 0 w 445945"/>
                    <a:gd name="connsiteY3" fmla="*/ 1194737 h 1194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5945" h="1194737">
                      <a:moveTo>
                        <a:pt x="0" y="0"/>
                      </a:moveTo>
                      <a:lnTo>
                        <a:pt x="445945" y="0"/>
                      </a:lnTo>
                      <a:lnTo>
                        <a:pt x="445945" y="1194737"/>
                      </a:lnTo>
                      <a:lnTo>
                        <a:pt x="0" y="1194737"/>
                      </a:lnTo>
                      <a:close/>
                    </a:path>
                  </a:pathLst>
                </a:custGeom>
                <a:solidFill>
                  <a:srgbClr val="6DD9FF"/>
                </a:solid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3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23" name="Freeform 39">
                  <a:extLst>
                    <a:ext uri="{FF2B5EF4-FFF2-40B4-BE49-F238E27FC236}">
                      <a16:creationId xmlns:a16="http://schemas.microsoft.com/office/drawing/2014/main" id="{E9716F0D-00D0-4381-85FF-D61C6EC5AD9D}"/>
                    </a:ext>
                  </a:extLst>
                </p:cNvPr>
                <p:cNvSpPr/>
                <p:nvPr/>
              </p:nvSpPr>
              <p:spPr>
                <a:xfrm flipH="1">
                  <a:off x="4278645" y="2075264"/>
                  <a:ext cx="304800" cy="1576759"/>
                </a:xfrm>
                <a:custGeom>
                  <a:avLst/>
                  <a:gdLst>
                    <a:gd name="connsiteX0" fmla="*/ 303644 w 304800"/>
                    <a:gd name="connsiteY0" fmla="*/ 0 h 1576759"/>
                    <a:gd name="connsiteX1" fmla="*/ 304800 w 304800"/>
                    <a:gd name="connsiteY1" fmla="*/ 0 h 1576759"/>
                    <a:gd name="connsiteX2" fmla="*/ 304800 w 304800"/>
                    <a:gd name="connsiteY2" fmla="*/ 1192125 h 1576759"/>
                    <a:gd name="connsiteX3" fmla="*/ 0 w 304800"/>
                    <a:gd name="connsiteY3" fmla="*/ 1576759 h 1576759"/>
                    <a:gd name="connsiteX4" fmla="*/ 0 w 304800"/>
                    <a:gd name="connsiteY4" fmla="*/ 375069 h 1576759"/>
                    <a:gd name="connsiteX5" fmla="*/ 3947 w 304800"/>
                    <a:gd name="connsiteY5" fmla="*/ 378196 h 1576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4800" h="1576759">
                      <a:moveTo>
                        <a:pt x="303644" y="0"/>
                      </a:moveTo>
                      <a:lnTo>
                        <a:pt x="304800" y="0"/>
                      </a:lnTo>
                      <a:lnTo>
                        <a:pt x="304800" y="1192125"/>
                      </a:lnTo>
                      <a:lnTo>
                        <a:pt x="0" y="1576759"/>
                      </a:lnTo>
                      <a:lnTo>
                        <a:pt x="0" y="375069"/>
                      </a:lnTo>
                      <a:lnTo>
                        <a:pt x="3947" y="378196"/>
                      </a:lnTo>
                      <a:close/>
                    </a:path>
                  </a:pathLst>
                </a:custGeom>
                <a:solidFill>
                  <a:srgbClr val="6DD9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32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grpSp>
            <p:nvGrpSpPr>
              <p:cNvPr id="17" name="Group 33">
                <a:extLst>
                  <a:ext uri="{FF2B5EF4-FFF2-40B4-BE49-F238E27FC236}">
                    <a16:creationId xmlns:a16="http://schemas.microsoft.com/office/drawing/2014/main" id="{02C980BA-E629-499B-930B-B31D538DEE07}"/>
                  </a:ext>
                </a:extLst>
              </p:cNvPr>
              <p:cNvGrpSpPr/>
              <p:nvPr/>
            </p:nvGrpSpPr>
            <p:grpSpPr>
              <a:xfrm>
                <a:off x="4294471" y="2497407"/>
                <a:ext cx="1051608" cy="1576761"/>
                <a:chOff x="3531837" y="2075264"/>
                <a:chExt cx="1051608" cy="1576761"/>
              </a:xfrm>
            </p:grpSpPr>
            <p:sp>
              <p:nvSpPr>
                <p:cNvPr id="18" name="Freeform 34">
                  <a:extLst>
                    <a:ext uri="{FF2B5EF4-FFF2-40B4-BE49-F238E27FC236}">
                      <a16:creationId xmlns:a16="http://schemas.microsoft.com/office/drawing/2014/main" id="{3E62885A-2ACB-4A91-BCA1-C0794F38DAB7}"/>
                    </a:ext>
                  </a:extLst>
                </p:cNvPr>
                <p:cNvSpPr/>
                <p:nvPr/>
              </p:nvSpPr>
              <p:spPr>
                <a:xfrm>
                  <a:off x="3531837" y="2075266"/>
                  <a:ext cx="304800" cy="1576759"/>
                </a:xfrm>
                <a:custGeom>
                  <a:avLst/>
                  <a:gdLst>
                    <a:gd name="connsiteX0" fmla="*/ 303644 w 304800"/>
                    <a:gd name="connsiteY0" fmla="*/ 0 h 1576759"/>
                    <a:gd name="connsiteX1" fmla="*/ 304800 w 304800"/>
                    <a:gd name="connsiteY1" fmla="*/ 0 h 1576759"/>
                    <a:gd name="connsiteX2" fmla="*/ 304800 w 304800"/>
                    <a:gd name="connsiteY2" fmla="*/ 1192125 h 1576759"/>
                    <a:gd name="connsiteX3" fmla="*/ 0 w 304800"/>
                    <a:gd name="connsiteY3" fmla="*/ 1576759 h 1576759"/>
                    <a:gd name="connsiteX4" fmla="*/ 0 w 304800"/>
                    <a:gd name="connsiteY4" fmla="*/ 375069 h 1576759"/>
                    <a:gd name="connsiteX5" fmla="*/ 3947 w 304800"/>
                    <a:gd name="connsiteY5" fmla="*/ 378196 h 1576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4800" h="1576759">
                      <a:moveTo>
                        <a:pt x="303644" y="0"/>
                      </a:moveTo>
                      <a:lnTo>
                        <a:pt x="304800" y="0"/>
                      </a:lnTo>
                      <a:lnTo>
                        <a:pt x="304800" y="1192125"/>
                      </a:lnTo>
                      <a:lnTo>
                        <a:pt x="0" y="1576759"/>
                      </a:lnTo>
                      <a:lnTo>
                        <a:pt x="0" y="375069"/>
                      </a:lnTo>
                      <a:lnTo>
                        <a:pt x="3947" y="378196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  <a:gs pos="35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32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19" name="Freeform 35">
                  <a:extLst>
                    <a:ext uri="{FF2B5EF4-FFF2-40B4-BE49-F238E27FC236}">
                      <a16:creationId xmlns:a16="http://schemas.microsoft.com/office/drawing/2014/main" id="{3207F67E-3FEA-4679-A687-EAED0C357682}"/>
                    </a:ext>
                  </a:extLst>
                </p:cNvPr>
                <p:cNvSpPr/>
                <p:nvPr/>
              </p:nvSpPr>
              <p:spPr>
                <a:xfrm>
                  <a:off x="3832013" y="2075265"/>
                  <a:ext cx="445945" cy="1194737"/>
                </a:xfrm>
                <a:custGeom>
                  <a:avLst/>
                  <a:gdLst>
                    <a:gd name="connsiteX0" fmla="*/ 0 w 445945"/>
                    <a:gd name="connsiteY0" fmla="*/ 0 h 1194737"/>
                    <a:gd name="connsiteX1" fmla="*/ 445945 w 445945"/>
                    <a:gd name="connsiteY1" fmla="*/ 0 h 1194737"/>
                    <a:gd name="connsiteX2" fmla="*/ 445945 w 445945"/>
                    <a:gd name="connsiteY2" fmla="*/ 1194737 h 1194737"/>
                    <a:gd name="connsiteX3" fmla="*/ 0 w 445945"/>
                    <a:gd name="connsiteY3" fmla="*/ 1194737 h 1194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5945" h="1194737">
                      <a:moveTo>
                        <a:pt x="0" y="0"/>
                      </a:moveTo>
                      <a:lnTo>
                        <a:pt x="445945" y="0"/>
                      </a:lnTo>
                      <a:lnTo>
                        <a:pt x="445945" y="1194737"/>
                      </a:lnTo>
                      <a:lnTo>
                        <a:pt x="0" y="1194737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2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32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20" name="Freeform 36">
                  <a:extLst>
                    <a:ext uri="{FF2B5EF4-FFF2-40B4-BE49-F238E27FC236}">
                      <a16:creationId xmlns:a16="http://schemas.microsoft.com/office/drawing/2014/main" id="{FDAC4B51-1783-4C98-AE51-260471E0B6F0}"/>
                    </a:ext>
                  </a:extLst>
                </p:cNvPr>
                <p:cNvSpPr/>
                <p:nvPr/>
              </p:nvSpPr>
              <p:spPr>
                <a:xfrm flipH="1">
                  <a:off x="4278645" y="2075264"/>
                  <a:ext cx="304800" cy="1576759"/>
                </a:xfrm>
                <a:custGeom>
                  <a:avLst/>
                  <a:gdLst>
                    <a:gd name="connsiteX0" fmla="*/ 303644 w 304800"/>
                    <a:gd name="connsiteY0" fmla="*/ 0 h 1576759"/>
                    <a:gd name="connsiteX1" fmla="*/ 304800 w 304800"/>
                    <a:gd name="connsiteY1" fmla="*/ 0 h 1576759"/>
                    <a:gd name="connsiteX2" fmla="*/ 304800 w 304800"/>
                    <a:gd name="connsiteY2" fmla="*/ 1192125 h 1576759"/>
                    <a:gd name="connsiteX3" fmla="*/ 0 w 304800"/>
                    <a:gd name="connsiteY3" fmla="*/ 1576759 h 1576759"/>
                    <a:gd name="connsiteX4" fmla="*/ 0 w 304800"/>
                    <a:gd name="connsiteY4" fmla="*/ 375069 h 1576759"/>
                    <a:gd name="connsiteX5" fmla="*/ 3947 w 304800"/>
                    <a:gd name="connsiteY5" fmla="*/ 378196 h 1576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4800" h="1576759">
                      <a:moveTo>
                        <a:pt x="303644" y="0"/>
                      </a:moveTo>
                      <a:lnTo>
                        <a:pt x="304800" y="0"/>
                      </a:lnTo>
                      <a:lnTo>
                        <a:pt x="304800" y="1192125"/>
                      </a:lnTo>
                      <a:lnTo>
                        <a:pt x="0" y="1576759"/>
                      </a:lnTo>
                      <a:lnTo>
                        <a:pt x="0" y="375069"/>
                      </a:lnTo>
                      <a:lnTo>
                        <a:pt x="3947" y="378196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2"/>
                    </a:gs>
                    <a:gs pos="100000">
                      <a:schemeClr val="accent2"/>
                    </a:gs>
                    <a:gs pos="35000">
                      <a:schemeClr val="accent2">
                        <a:lumMod val="60000"/>
                        <a:lumOff val="40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32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</p:grpSp>
        <p:grpSp>
          <p:nvGrpSpPr>
            <p:cNvPr id="10" name="Group 26">
              <a:extLst>
                <a:ext uri="{FF2B5EF4-FFF2-40B4-BE49-F238E27FC236}">
                  <a16:creationId xmlns:a16="http://schemas.microsoft.com/office/drawing/2014/main" id="{752B0DCB-6014-49A7-93ED-C08EF6018231}"/>
                </a:ext>
              </a:extLst>
            </p:cNvPr>
            <p:cNvGrpSpPr/>
            <p:nvPr/>
          </p:nvGrpSpPr>
          <p:grpSpPr>
            <a:xfrm>
              <a:off x="4470931" y="2711050"/>
              <a:ext cx="269539" cy="955989"/>
              <a:chOff x="4470931" y="2711050"/>
              <a:chExt cx="269539" cy="955989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15" name="Freeform 31">
                <a:extLst>
                  <a:ext uri="{FF2B5EF4-FFF2-40B4-BE49-F238E27FC236}">
                    <a16:creationId xmlns:a16="http://schemas.microsoft.com/office/drawing/2014/main" id="{EE0D2226-17D4-421A-8C5D-803F114C87A4}"/>
                  </a:ext>
                </a:extLst>
              </p:cNvPr>
              <p:cNvSpPr/>
              <p:nvPr/>
            </p:nvSpPr>
            <p:spPr>
              <a:xfrm>
                <a:off x="4477239" y="3614596"/>
                <a:ext cx="263231" cy="52443"/>
              </a:xfrm>
              <a:custGeom>
                <a:avLst/>
                <a:gdLst>
                  <a:gd name="connsiteX0" fmla="*/ 0 w 413533"/>
                  <a:gd name="connsiteY0" fmla="*/ 0 h 82388"/>
                  <a:gd name="connsiteX1" fmla="*/ 413533 w 413533"/>
                  <a:gd name="connsiteY1" fmla="*/ 0 h 82388"/>
                  <a:gd name="connsiteX2" fmla="*/ 410293 w 413533"/>
                  <a:gd name="connsiteY2" fmla="*/ 4444 h 82388"/>
                  <a:gd name="connsiteX3" fmla="*/ 206766 w 413533"/>
                  <a:gd name="connsiteY3" fmla="*/ 82388 h 82388"/>
                  <a:gd name="connsiteX4" fmla="*/ 3240 w 413533"/>
                  <a:gd name="connsiteY4" fmla="*/ 4444 h 82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3533" h="82388">
                    <a:moveTo>
                      <a:pt x="0" y="0"/>
                    </a:moveTo>
                    <a:lnTo>
                      <a:pt x="413533" y="0"/>
                    </a:lnTo>
                    <a:lnTo>
                      <a:pt x="410293" y="4444"/>
                    </a:lnTo>
                    <a:cubicBezTo>
                      <a:pt x="358206" y="52602"/>
                      <a:pt x="286248" y="82388"/>
                      <a:pt x="206766" y="82388"/>
                    </a:cubicBezTo>
                    <a:cubicBezTo>
                      <a:pt x="127284" y="82388"/>
                      <a:pt x="55327" y="52602"/>
                      <a:pt x="3240" y="44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3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4" name="Freeform 30">
                <a:extLst>
                  <a:ext uri="{FF2B5EF4-FFF2-40B4-BE49-F238E27FC236}">
                    <a16:creationId xmlns:a16="http://schemas.microsoft.com/office/drawing/2014/main" id="{B8974B3D-6EE9-42B6-8ABD-7B3D53CA315D}"/>
                  </a:ext>
                </a:extLst>
              </p:cNvPr>
              <p:cNvSpPr/>
              <p:nvPr/>
            </p:nvSpPr>
            <p:spPr>
              <a:xfrm>
                <a:off x="4470931" y="2711050"/>
                <a:ext cx="263230" cy="760238"/>
              </a:xfrm>
              <a:custGeom>
                <a:avLst/>
                <a:gdLst>
                  <a:gd name="connsiteX0" fmla="*/ 0 w 445945"/>
                  <a:gd name="connsiteY0" fmla="*/ 0 h 1194737"/>
                  <a:gd name="connsiteX1" fmla="*/ 445945 w 445945"/>
                  <a:gd name="connsiteY1" fmla="*/ 0 h 1194737"/>
                  <a:gd name="connsiteX2" fmla="*/ 445945 w 445945"/>
                  <a:gd name="connsiteY2" fmla="*/ 1194737 h 1194737"/>
                  <a:gd name="connsiteX3" fmla="*/ 0 w 445945"/>
                  <a:gd name="connsiteY3" fmla="*/ 1194737 h 1194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5945" h="1194737">
                    <a:moveTo>
                      <a:pt x="0" y="0"/>
                    </a:moveTo>
                    <a:lnTo>
                      <a:pt x="445945" y="0"/>
                    </a:lnTo>
                    <a:lnTo>
                      <a:pt x="445945" y="1194737"/>
                    </a:lnTo>
                    <a:lnTo>
                      <a:pt x="0" y="1194737"/>
                    </a:lnTo>
                    <a:close/>
                  </a:path>
                </a:pathLst>
              </a:custGeom>
              <a:solidFill>
                <a:srgbClr val="C2C2C2"/>
              </a:solidFill>
              <a:ln>
                <a:solidFill>
                  <a:srgbClr val="8C8C8C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3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sp>
          <p:nvSpPr>
            <p:cNvPr id="11" name="Freeform 27">
              <a:extLst>
                <a:ext uri="{FF2B5EF4-FFF2-40B4-BE49-F238E27FC236}">
                  <a16:creationId xmlns:a16="http://schemas.microsoft.com/office/drawing/2014/main" id="{ACEE9272-03E6-47D8-A335-5231DDD3D0A9}"/>
                </a:ext>
              </a:extLst>
            </p:cNvPr>
            <p:cNvSpPr/>
            <p:nvPr/>
          </p:nvSpPr>
          <p:spPr>
            <a:xfrm rot="20839285">
              <a:off x="4156961" y="2755758"/>
              <a:ext cx="442752" cy="781729"/>
            </a:xfrm>
            <a:custGeom>
              <a:avLst/>
              <a:gdLst>
                <a:gd name="connsiteX0" fmla="*/ 398565 w 399216"/>
                <a:gd name="connsiteY0" fmla="*/ 0 h 720509"/>
                <a:gd name="connsiteX1" fmla="*/ 399216 w 399216"/>
                <a:gd name="connsiteY1" fmla="*/ 203 h 720509"/>
                <a:gd name="connsiteX2" fmla="*/ 189700 w 399216"/>
                <a:gd name="connsiteY2" fmla="*/ 671975 h 720509"/>
                <a:gd name="connsiteX3" fmla="*/ 187218 w 399216"/>
                <a:gd name="connsiteY3" fmla="*/ 673667 h 720509"/>
                <a:gd name="connsiteX4" fmla="*/ 189945 w 399216"/>
                <a:gd name="connsiteY4" fmla="*/ 673667 h 720509"/>
                <a:gd name="connsiteX5" fmla="*/ 188471 w 399216"/>
                <a:gd name="connsiteY5" fmla="*/ 676194 h 720509"/>
                <a:gd name="connsiteX6" fmla="*/ 95893 w 399216"/>
                <a:gd name="connsiteY6" fmla="*/ 720509 h 720509"/>
                <a:gd name="connsiteX7" fmla="*/ 3316 w 399216"/>
                <a:gd name="connsiteY7" fmla="*/ 676194 h 720509"/>
                <a:gd name="connsiteX8" fmla="*/ 3158 w 399216"/>
                <a:gd name="connsiteY8" fmla="*/ 675923 h 720509"/>
                <a:gd name="connsiteX9" fmla="*/ 0 w 399216"/>
                <a:gd name="connsiteY9" fmla="*/ 675934 h 720509"/>
                <a:gd name="connsiteX10" fmla="*/ 161540 w 399216"/>
                <a:gd name="connsiteY10" fmla="*/ 157989 h 720509"/>
                <a:gd name="connsiteX11" fmla="*/ 163215 w 399216"/>
                <a:gd name="connsiteY11" fmla="*/ 160445 h 72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9216" h="720509">
                  <a:moveTo>
                    <a:pt x="398565" y="0"/>
                  </a:moveTo>
                  <a:lnTo>
                    <a:pt x="399216" y="203"/>
                  </a:lnTo>
                  <a:lnTo>
                    <a:pt x="189700" y="671975"/>
                  </a:lnTo>
                  <a:lnTo>
                    <a:pt x="187218" y="673667"/>
                  </a:lnTo>
                  <a:lnTo>
                    <a:pt x="189945" y="673667"/>
                  </a:lnTo>
                  <a:lnTo>
                    <a:pt x="188471" y="676194"/>
                  </a:lnTo>
                  <a:cubicBezTo>
                    <a:pt x="164779" y="703574"/>
                    <a:pt x="132047" y="720509"/>
                    <a:pt x="95893" y="720509"/>
                  </a:cubicBezTo>
                  <a:cubicBezTo>
                    <a:pt x="59739" y="720509"/>
                    <a:pt x="27009" y="703574"/>
                    <a:pt x="3316" y="676194"/>
                  </a:cubicBezTo>
                  <a:lnTo>
                    <a:pt x="3158" y="675923"/>
                  </a:lnTo>
                  <a:lnTo>
                    <a:pt x="0" y="675934"/>
                  </a:lnTo>
                  <a:lnTo>
                    <a:pt x="161540" y="157989"/>
                  </a:lnTo>
                  <a:lnTo>
                    <a:pt x="163215" y="160445"/>
                  </a:lnTo>
                  <a:close/>
                </a:path>
              </a:pathLst>
            </a:custGeom>
            <a:solidFill>
              <a:srgbClr val="C2C2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2" name="Freeform 28">
              <a:extLst>
                <a:ext uri="{FF2B5EF4-FFF2-40B4-BE49-F238E27FC236}">
                  <a16:creationId xmlns:a16="http://schemas.microsoft.com/office/drawing/2014/main" id="{DD0C92BB-9F22-496D-88C7-CE65AA2ADD0C}"/>
                </a:ext>
              </a:extLst>
            </p:cNvPr>
            <p:cNvSpPr/>
            <p:nvPr/>
          </p:nvSpPr>
          <p:spPr>
            <a:xfrm rot="859247" flipH="1">
              <a:off x="4564816" y="2717064"/>
              <a:ext cx="472332" cy="809703"/>
            </a:xfrm>
            <a:custGeom>
              <a:avLst/>
              <a:gdLst>
                <a:gd name="connsiteX0" fmla="*/ 398565 w 399216"/>
                <a:gd name="connsiteY0" fmla="*/ 0 h 720509"/>
                <a:gd name="connsiteX1" fmla="*/ 399216 w 399216"/>
                <a:gd name="connsiteY1" fmla="*/ 203 h 720509"/>
                <a:gd name="connsiteX2" fmla="*/ 189700 w 399216"/>
                <a:gd name="connsiteY2" fmla="*/ 671975 h 720509"/>
                <a:gd name="connsiteX3" fmla="*/ 187218 w 399216"/>
                <a:gd name="connsiteY3" fmla="*/ 673667 h 720509"/>
                <a:gd name="connsiteX4" fmla="*/ 189945 w 399216"/>
                <a:gd name="connsiteY4" fmla="*/ 673667 h 720509"/>
                <a:gd name="connsiteX5" fmla="*/ 188471 w 399216"/>
                <a:gd name="connsiteY5" fmla="*/ 676194 h 720509"/>
                <a:gd name="connsiteX6" fmla="*/ 95893 w 399216"/>
                <a:gd name="connsiteY6" fmla="*/ 720509 h 720509"/>
                <a:gd name="connsiteX7" fmla="*/ 3316 w 399216"/>
                <a:gd name="connsiteY7" fmla="*/ 676194 h 720509"/>
                <a:gd name="connsiteX8" fmla="*/ 3158 w 399216"/>
                <a:gd name="connsiteY8" fmla="*/ 675923 h 720509"/>
                <a:gd name="connsiteX9" fmla="*/ 0 w 399216"/>
                <a:gd name="connsiteY9" fmla="*/ 675934 h 720509"/>
                <a:gd name="connsiteX10" fmla="*/ 161540 w 399216"/>
                <a:gd name="connsiteY10" fmla="*/ 157989 h 720509"/>
                <a:gd name="connsiteX11" fmla="*/ 163215 w 399216"/>
                <a:gd name="connsiteY11" fmla="*/ 160445 h 72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9216" h="720509">
                  <a:moveTo>
                    <a:pt x="398565" y="0"/>
                  </a:moveTo>
                  <a:lnTo>
                    <a:pt x="399216" y="203"/>
                  </a:lnTo>
                  <a:lnTo>
                    <a:pt x="189700" y="671975"/>
                  </a:lnTo>
                  <a:lnTo>
                    <a:pt x="187218" y="673667"/>
                  </a:lnTo>
                  <a:lnTo>
                    <a:pt x="189945" y="673667"/>
                  </a:lnTo>
                  <a:lnTo>
                    <a:pt x="188471" y="676194"/>
                  </a:lnTo>
                  <a:cubicBezTo>
                    <a:pt x="164779" y="703574"/>
                    <a:pt x="132047" y="720509"/>
                    <a:pt x="95893" y="720509"/>
                  </a:cubicBezTo>
                  <a:cubicBezTo>
                    <a:pt x="59739" y="720509"/>
                    <a:pt x="27009" y="703574"/>
                    <a:pt x="3316" y="676194"/>
                  </a:cubicBezTo>
                  <a:lnTo>
                    <a:pt x="3158" y="675923"/>
                  </a:lnTo>
                  <a:lnTo>
                    <a:pt x="0" y="675934"/>
                  </a:lnTo>
                  <a:lnTo>
                    <a:pt x="161540" y="157989"/>
                  </a:lnTo>
                  <a:lnTo>
                    <a:pt x="163215" y="160445"/>
                  </a:lnTo>
                  <a:close/>
                </a:path>
              </a:pathLst>
            </a:custGeom>
            <a:solidFill>
              <a:srgbClr val="C2C2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3" name="Oval 29">
              <a:extLst>
                <a:ext uri="{FF2B5EF4-FFF2-40B4-BE49-F238E27FC236}">
                  <a16:creationId xmlns:a16="http://schemas.microsoft.com/office/drawing/2014/main" id="{7BA33880-D980-441E-808C-32F5284029FF}"/>
                </a:ext>
              </a:extLst>
            </p:cNvPr>
            <p:cNvSpPr/>
            <p:nvPr/>
          </p:nvSpPr>
          <p:spPr>
            <a:xfrm>
              <a:off x="4277435" y="3420898"/>
              <a:ext cx="612415" cy="244248"/>
            </a:xfrm>
            <a:prstGeom prst="ellipse">
              <a:avLst/>
            </a:prstGeom>
            <a:solidFill>
              <a:srgbClr val="F2A1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24" name="Group 40">
            <a:extLst>
              <a:ext uri="{FF2B5EF4-FFF2-40B4-BE49-F238E27FC236}">
                <a16:creationId xmlns:a16="http://schemas.microsoft.com/office/drawing/2014/main" id="{FF22A703-0F98-412C-8388-DA6937CC532E}"/>
              </a:ext>
            </a:extLst>
          </p:cNvPr>
          <p:cNvGrpSpPr/>
          <p:nvPr/>
        </p:nvGrpSpPr>
        <p:grpSpPr>
          <a:xfrm>
            <a:off x="6001657" y="2057095"/>
            <a:ext cx="4262797" cy="1477179"/>
            <a:chOff x="6361675" y="1939003"/>
            <a:chExt cx="2515805" cy="589758"/>
          </a:xfrm>
          <a:solidFill>
            <a:srgbClr val="00B0F0"/>
          </a:solidFill>
        </p:grpSpPr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id="{EC47B15A-C10E-4E4B-B671-17087CD44426}"/>
                </a:ext>
              </a:extLst>
            </p:cNvPr>
            <p:cNvSpPr/>
            <p:nvPr/>
          </p:nvSpPr>
          <p:spPr bwMode="auto">
            <a:xfrm flipH="1">
              <a:off x="6361675" y="1939003"/>
              <a:ext cx="2515805" cy="589758"/>
            </a:xfrm>
            <a:custGeom>
              <a:avLst/>
              <a:gdLst>
                <a:gd name="T0" fmla="*/ 3799 w 3804"/>
                <a:gd name="T1" fmla="*/ 0 h 1355"/>
                <a:gd name="T2" fmla="*/ 372 w 3804"/>
                <a:gd name="T3" fmla="*/ 0 h 1355"/>
                <a:gd name="T4" fmla="*/ 0 w 3804"/>
                <a:gd name="T5" fmla="*/ 679 h 1355"/>
                <a:gd name="T6" fmla="*/ 372 w 3804"/>
                <a:gd name="T7" fmla="*/ 1355 h 1355"/>
                <a:gd name="T8" fmla="*/ 3804 w 3804"/>
                <a:gd name="T9" fmla="*/ 1355 h 1355"/>
                <a:gd name="T10" fmla="*/ 3799 w 3804"/>
                <a:gd name="T11" fmla="*/ 0 h 1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4" h="1355">
                  <a:moveTo>
                    <a:pt x="3799" y="0"/>
                  </a:moveTo>
                  <a:lnTo>
                    <a:pt x="372" y="0"/>
                  </a:lnTo>
                  <a:lnTo>
                    <a:pt x="0" y="679"/>
                  </a:lnTo>
                  <a:lnTo>
                    <a:pt x="372" y="1355"/>
                  </a:lnTo>
                  <a:lnTo>
                    <a:pt x="3804" y="1355"/>
                  </a:lnTo>
                  <a:lnTo>
                    <a:pt x="379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33" tIns="45716" rIns="91433" bIns="45716" numCol="1" anchor="t" anchorCtr="0" compatLnSpc="1"/>
            <a:lstStyle/>
            <a:p>
              <a:endParaRPr lang="id-ID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E6DD1E42-DF96-43C9-8CAA-A3261F5BEB73}"/>
                </a:ext>
              </a:extLst>
            </p:cNvPr>
            <p:cNvSpPr txBox="1"/>
            <p:nvPr/>
          </p:nvSpPr>
          <p:spPr>
            <a:xfrm>
              <a:off x="6444432" y="1968374"/>
              <a:ext cx="2161912" cy="295172"/>
            </a:xfrm>
            <a:prstGeom prst="rect">
              <a:avLst/>
            </a:prstGeom>
            <a:noFill/>
          </p:spPr>
          <p:txBody>
            <a:bodyPr vert="horz" lIns="91433" tIns="45716" rIns="91433" bIns="45716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30000"/>
                </a:lnSpc>
                <a:spcBef>
                  <a:spcPts val="0"/>
                </a:spcBef>
              </a:pPr>
              <a:r>
                <a:rPr lang="en-US" sz="28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Sự</a:t>
              </a:r>
              <a:r>
                <a:rPr lang="en-US" sz="28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cần</a:t>
              </a:r>
              <a:r>
                <a:rPr lang="en-US" sz="28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thiết</a:t>
              </a:r>
              <a:r>
                <a:rPr lang="en-US" sz="28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của</a:t>
              </a:r>
              <a:r>
                <a:rPr lang="en-US" sz="28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 việc </a:t>
              </a:r>
              <a:r>
                <a:rPr lang="en-US" sz="28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phân</a:t>
              </a:r>
              <a:r>
                <a:rPr lang="en-US" sz="28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loại</a:t>
              </a:r>
              <a:r>
                <a:rPr lang="en-US" sz="28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thế</a:t>
              </a:r>
              <a:r>
                <a:rPr lang="en-US" sz="28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giới</a:t>
              </a:r>
              <a:r>
                <a:rPr lang="en-US" sz="28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sống</a:t>
              </a:r>
              <a:endParaRPr lang="en-AU" sz="2800" b="1" dirty="0">
                <a:solidFill>
                  <a:prstClr val="white"/>
                </a:solidFill>
                <a:latin typeface="Times New Roman" panose="02020603050405020304" pitchFamily="18" charset="0"/>
                <a:ea typeface="#9Slide03 Noto Sans" panose="020B0502040504020204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27" name="Group 56">
            <a:extLst>
              <a:ext uri="{FF2B5EF4-FFF2-40B4-BE49-F238E27FC236}">
                <a16:creationId xmlns:a16="http://schemas.microsoft.com/office/drawing/2014/main" id="{C592F491-2A82-424C-906B-CB659D9D1F27}"/>
              </a:ext>
            </a:extLst>
          </p:cNvPr>
          <p:cNvGrpSpPr/>
          <p:nvPr/>
        </p:nvGrpSpPr>
        <p:grpSpPr>
          <a:xfrm>
            <a:off x="775703" y="3563458"/>
            <a:ext cx="4262796" cy="1477179"/>
            <a:chOff x="3314519" y="2544196"/>
            <a:chExt cx="2515805" cy="589758"/>
          </a:xfrm>
        </p:grpSpPr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id="{E8BA27E0-838B-433D-B6D5-16774F9BDB69}"/>
                </a:ext>
              </a:extLst>
            </p:cNvPr>
            <p:cNvSpPr/>
            <p:nvPr/>
          </p:nvSpPr>
          <p:spPr bwMode="auto">
            <a:xfrm>
              <a:off x="3314519" y="2544196"/>
              <a:ext cx="2515805" cy="589758"/>
            </a:xfrm>
            <a:custGeom>
              <a:avLst/>
              <a:gdLst>
                <a:gd name="T0" fmla="*/ 3799 w 3804"/>
                <a:gd name="T1" fmla="*/ 0 h 1355"/>
                <a:gd name="T2" fmla="*/ 372 w 3804"/>
                <a:gd name="T3" fmla="*/ 0 h 1355"/>
                <a:gd name="T4" fmla="*/ 0 w 3804"/>
                <a:gd name="T5" fmla="*/ 679 h 1355"/>
                <a:gd name="T6" fmla="*/ 372 w 3804"/>
                <a:gd name="T7" fmla="*/ 1355 h 1355"/>
                <a:gd name="T8" fmla="*/ 3804 w 3804"/>
                <a:gd name="T9" fmla="*/ 1355 h 1355"/>
                <a:gd name="T10" fmla="*/ 3799 w 3804"/>
                <a:gd name="T11" fmla="*/ 0 h 1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4" h="1355">
                  <a:moveTo>
                    <a:pt x="3799" y="0"/>
                  </a:moveTo>
                  <a:lnTo>
                    <a:pt x="372" y="0"/>
                  </a:lnTo>
                  <a:lnTo>
                    <a:pt x="0" y="679"/>
                  </a:lnTo>
                  <a:lnTo>
                    <a:pt x="372" y="1355"/>
                  </a:lnTo>
                  <a:lnTo>
                    <a:pt x="3804" y="1355"/>
                  </a:lnTo>
                  <a:lnTo>
                    <a:pt x="37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33" tIns="45716" rIns="91433" bIns="45716" numCol="1" anchor="t" anchorCtr="0" compatLnSpc="1"/>
            <a:lstStyle/>
            <a:p>
              <a:endParaRPr lang="id-ID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8543199F-68CE-4221-9AB4-67AD81A6CBD2}"/>
                </a:ext>
              </a:extLst>
            </p:cNvPr>
            <p:cNvSpPr txBox="1"/>
            <p:nvPr/>
          </p:nvSpPr>
          <p:spPr>
            <a:xfrm>
              <a:off x="3627877" y="2544196"/>
              <a:ext cx="1883473" cy="328948"/>
            </a:xfrm>
            <a:prstGeom prst="rect">
              <a:avLst/>
            </a:prstGeom>
          </p:spPr>
          <p:txBody>
            <a:bodyPr vert="horz" lIns="91433" tIns="45716" rIns="91433" bIns="45716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  <a:spcBef>
                  <a:spcPts val="0"/>
                </a:spcBef>
              </a:pP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Hệ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thống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phân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loại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sinh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vật</a:t>
              </a:r>
              <a:endParaRPr lang="en-AU" sz="3200" b="1" dirty="0">
                <a:solidFill>
                  <a:prstClr val="white"/>
                </a:solidFill>
                <a:latin typeface="Times New Roman" panose="02020603050405020304" pitchFamily="18" charset="0"/>
                <a:ea typeface="#9Slide03 Noto Sans" panose="020B0502040504020204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35" name="图片 3">
            <a:extLst>
              <a:ext uri="{FF2B5EF4-FFF2-40B4-BE49-F238E27FC236}">
                <a16:creationId xmlns:a16="http://schemas.microsoft.com/office/drawing/2014/main" id="{194C624A-BA4D-471C-949D-BFFBEE096A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0"/>
          <a:stretch/>
        </p:blipFill>
        <p:spPr>
          <a:xfrm>
            <a:off x="2656114" y="-513451"/>
            <a:ext cx="6691087" cy="208697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F4D00FF-ADE0-41BC-B57D-0C8C8BB822B5}"/>
              </a:ext>
            </a:extLst>
          </p:cNvPr>
          <p:cNvSpPr txBox="1"/>
          <p:nvPr/>
        </p:nvSpPr>
        <p:spPr>
          <a:xfrm>
            <a:off x="3486772" y="454580"/>
            <a:ext cx="51291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CHÍNH</a:t>
            </a:r>
          </a:p>
        </p:txBody>
      </p:sp>
      <p:pic>
        <p:nvPicPr>
          <p:cNvPr id="2052" name="Picture 4" descr="Data classification - Free miscellaneous icons">
            <a:extLst>
              <a:ext uri="{FF2B5EF4-FFF2-40B4-BE49-F238E27FC236}">
                <a16:creationId xmlns:a16="http://schemas.microsoft.com/office/drawing/2014/main" id="{AF1BE73F-FC81-4721-8505-2FBED4C55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428" y="1782828"/>
            <a:ext cx="1612443" cy="161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lassification - Free maps and location icons">
            <a:extLst>
              <a:ext uri="{FF2B5EF4-FFF2-40B4-BE49-F238E27FC236}">
                <a16:creationId xmlns:a16="http://schemas.microsoft.com/office/drawing/2014/main" id="{8E676D55-A75C-4506-8B56-770C18BF0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579" y="3085700"/>
            <a:ext cx="1607523" cy="160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0356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2a!" descr="Ngày Môi trường thế giới 2020: Bảo vệ đa dạng sinh học, hệ thống hỗ trợ sự  sống – Cổng thông tin ABS Việt Nam">
            <a:extLst>
              <a:ext uri="{FF2B5EF4-FFF2-40B4-BE49-F238E27FC236}">
                <a16:creationId xmlns:a16="http://schemas.microsoft.com/office/drawing/2014/main" id="{187868F9-DC5B-4474-A593-214F81072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785" y="218661"/>
            <a:ext cx="7315200" cy="41148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9F956C-C1B9-4B05-ACB0-3A0F94801F28}"/>
              </a:ext>
            </a:extLst>
          </p:cNvPr>
          <p:cNvSpPr txBox="1"/>
          <p:nvPr/>
        </p:nvSpPr>
        <p:spPr>
          <a:xfrm>
            <a:off x="639417" y="798067"/>
            <a:ext cx="3505200" cy="3207119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tabLst>
                <a:tab pos="450215" algn="l"/>
              </a:tabLst>
            </a:pPr>
            <a:r>
              <a:rPr lang="en-US" sz="5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5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5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5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5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5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4B2C80-A5C0-4759-BC34-EF20368DC97E}"/>
              </a:ext>
            </a:extLst>
          </p:cNvPr>
          <p:cNvSpPr txBox="1"/>
          <p:nvPr/>
        </p:nvSpPr>
        <p:spPr>
          <a:xfrm>
            <a:off x="249721" y="4791528"/>
            <a:ext cx="116925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/>
          </a:p>
        </p:txBody>
      </p:sp>
      <p:pic>
        <p:nvPicPr>
          <p:cNvPr id="6" name="Picture 2" descr="NINA Irregular Verbs | Baamboozle">
            <a:extLst>
              <a:ext uri="{FF2B5EF4-FFF2-40B4-BE49-F238E27FC236}">
                <a16:creationId xmlns:a16="http://schemas.microsoft.com/office/drawing/2014/main" id="{7152E188-2D17-445E-B020-8F2B6E2C9E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028" y="4665815"/>
            <a:ext cx="2836813" cy="283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5156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L -0.16003 0.0143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8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8840B44-371A-45D7-A484-B80D639D4C97}"/>
              </a:ext>
            </a:extLst>
          </p:cNvPr>
          <p:cNvSpPr txBox="1"/>
          <p:nvPr/>
        </p:nvSpPr>
        <p:spPr>
          <a:xfrm>
            <a:off x="544741" y="1954038"/>
            <a:ext cx="38806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Phân loại sinh học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ý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nghĩa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C1214A20-A3C6-476E-929E-BFAFA01E0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232" y="747930"/>
            <a:ext cx="4802271" cy="506025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17400" tIns="158700" rIns="0" bIns="15870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1!a" descr="Đa dạng sinh học ở Việt Nam đang bị suy thoái trầm trọng | VTV.VN">
            <a:extLst>
              <a:ext uri="{FF2B5EF4-FFF2-40B4-BE49-F238E27FC236}">
                <a16:creationId xmlns:a16="http://schemas.microsoft.com/office/drawing/2014/main" id="{2BEAE5F7-872D-48B5-A151-90B5E2430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620" y="1063486"/>
            <a:ext cx="5803519" cy="4016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NINA Irregular Verbs | Baamboozle">
            <a:extLst>
              <a:ext uri="{FF2B5EF4-FFF2-40B4-BE49-F238E27FC236}">
                <a16:creationId xmlns:a16="http://schemas.microsoft.com/office/drawing/2014/main" id="{C4D41BFF-1EB5-49DE-A200-06DDDDA564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364" y="4621452"/>
            <a:ext cx="2836813" cy="283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6590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!a" descr="Ngày Môi trường thế giới 2020: Bảo vệ đa dạng sinh học, hệ thống hỗ trợ sự  sống – Cổng thông tin ABS Việt Nam">
            <a:extLst>
              <a:ext uri="{FF2B5EF4-FFF2-40B4-BE49-F238E27FC236}">
                <a16:creationId xmlns:a16="http://schemas.microsoft.com/office/drawing/2014/main" id="{2CB114FA-79D7-4FC4-8C35-620EFA849C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0" b="3870"/>
          <a:stretch/>
        </p:blipFill>
        <p:spPr bwMode="auto">
          <a:xfrm>
            <a:off x="217450" y="1091470"/>
            <a:ext cx="7315200" cy="4114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824939-C3E7-4837-876F-9128BB12EC58}"/>
              </a:ext>
            </a:extLst>
          </p:cNvPr>
          <p:cNvSpPr txBox="1"/>
          <p:nvPr/>
        </p:nvSpPr>
        <p:spPr>
          <a:xfrm>
            <a:off x="252838" y="279016"/>
            <a:ext cx="8835405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#9Slide03 Noto Sans" panose="020B0502040504020204" pitchFamily="34" charset="0"/>
                <a:cs typeface="Times New Roman" panose="02020603050405020304" pitchFamily="18" charset="0"/>
                <a:sym typeface="+mn-lt"/>
              </a:rPr>
              <a:t>II. HỆ THỐNG PHÂN LOẠI SINH VẬT</a:t>
            </a:r>
            <a:endParaRPr lang="en-AU" sz="3200" b="1" dirty="0">
              <a:solidFill>
                <a:srgbClr val="002060"/>
              </a:solidFill>
              <a:latin typeface="Times New Roman" panose="02020603050405020304" pitchFamily="18" charset="0"/>
              <a:ea typeface="#9Slide03 Noto Sans" panose="020B0502040504020204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4F7CE2-F39B-4DE6-A34A-5BEC65D237B3}"/>
              </a:ext>
            </a:extLst>
          </p:cNvPr>
          <p:cNvSpPr txBox="1"/>
          <p:nvPr/>
        </p:nvSpPr>
        <p:spPr>
          <a:xfrm>
            <a:off x="7696281" y="1255652"/>
            <a:ext cx="3995775" cy="3529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Tx/>
              <a:buChar char="-"/>
              <a:tabLst>
                <a:tab pos="540385" algn="l"/>
              </a:tabLst>
            </a:pPr>
            <a:r>
              <a:rPr lang="vi-VN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Các nhà khoa học đã dựa vào các tiêu chí để phân loại sinh vật như:</a:t>
            </a:r>
            <a:endParaRPr lang="en-US" sz="28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tabLst>
                <a:tab pos="540385" algn="l"/>
              </a:tabLs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vi-VN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đặc điểm tế bào</a:t>
            </a:r>
            <a:endParaRPr lang="en-US" sz="28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tabLst>
                <a:tab pos="540385" algn="l"/>
              </a:tabLs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vi-VN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mức độ tổ chức cơ thể</a:t>
            </a:r>
            <a:endParaRPr lang="en-US" sz="28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tabLst>
                <a:tab pos="540385" algn="l"/>
              </a:tabLs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vi-VN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môi trường sống</a:t>
            </a:r>
            <a:endParaRPr lang="en-US" sz="28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tabLst>
                <a:tab pos="540385" algn="l"/>
              </a:tabLs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vi-VN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kiểu dinh dưỡng…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806D88-6038-430F-9E7E-7BB65FB7BEAD}"/>
              </a:ext>
            </a:extLst>
          </p:cNvPr>
          <p:cNvSpPr txBox="1"/>
          <p:nvPr/>
        </p:nvSpPr>
        <p:spPr>
          <a:xfrm>
            <a:off x="7354232" y="1998932"/>
            <a:ext cx="4215161" cy="21137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450215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ác nhà khoa học dựa vào những </a:t>
            </a:r>
            <a:r>
              <a:rPr lang="vi-VN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tiêu chí </a:t>
            </a: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nào để phân loại các loài sinh vật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B78BD4-E0B6-4409-91E9-99722A9BEE55}"/>
              </a:ext>
            </a:extLst>
          </p:cNvPr>
          <p:cNvSpPr txBox="1"/>
          <p:nvPr/>
        </p:nvSpPr>
        <p:spPr>
          <a:xfrm>
            <a:off x="518534" y="5206270"/>
            <a:ext cx="62000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en-US" sz="280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NINA Irregular Verbs | Baamboozle">
            <a:extLst>
              <a:ext uri="{FF2B5EF4-FFF2-40B4-BE49-F238E27FC236}">
                <a16:creationId xmlns:a16="http://schemas.microsoft.com/office/drawing/2014/main" id="{DAAF64EC-090B-40F1-8FAF-F3943939D3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314" y="4326472"/>
            <a:ext cx="2836813" cy="283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9059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6" grpId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5E4AEC-569C-4351-8D0D-E61BC3A8875D}"/>
              </a:ext>
            </a:extLst>
          </p:cNvPr>
          <p:cNvSpPr txBox="1"/>
          <p:nvPr/>
        </p:nvSpPr>
        <p:spPr>
          <a:xfrm>
            <a:off x="7092253" y="1388159"/>
            <a:ext cx="4382351" cy="3025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540385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(ở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hoặc 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giống (ở động vật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D18A0B-18ED-4EB5-A0EF-FF1AAEC22872}"/>
              </a:ext>
            </a:extLst>
          </p:cNvPr>
          <p:cNvSpPr txBox="1"/>
          <p:nvPr/>
        </p:nvSpPr>
        <p:spPr>
          <a:xfrm>
            <a:off x="6322741" y="1155146"/>
            <a:ext cx="4995747" cy="1745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450215" algn="l"/>
                <a:tab pos="540385" algn="l"/>
              </a:tabLst>
            </a:pP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 nhà khoa học phân loại sinh vật thành các đơn vị phân loại nào?</a:t>
            </a:r>
            <a:endParaRPr 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8BCABA-B2BF-40C2-9AAE-E3C63818B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38" y="1379149"/>
            <a:ext cx="6228774" cy="35029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DE5C544-1D04-4C35-B480-8D9D03235548}"/>
              </a:ext>
            </a:extLst>
          </p:cNvPr>
          <p:cNvSpPr txBox="1"/>
          <p:nvPr/>
        </p:nvSpPr>
        <p:spPr>
          <a:xfrm>
            <a:off x="252838" y="279016"/>
            <a:ext cx="8835405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#9Slide03 Noto Sans" panose="020B0502040504020204" pitchFamily="34" charset="0"/>
                <a:cs typeface="Times New Roman" panose="02020603050405020304" pitchFamily="18" charset="0"/>
                <a:sym typeface="+mn-lt"/>
              </a:rPr>
              <a:t>II. HỆ THỐNG PHÂN LOẠI SINH VẬT</a:t>
            </a:r>
            <a:endParaRPr lang="en-AU" sz="3200" b="1" dirty="0">
              <a:solidFill>
                <a:srgbClr val="002060"/>
              </a:solidFill>
              <a:latin typeface="Times New Roman" panose="02020603050405020304" pitchFamily="18" charset="0"/>
              <a:ea typeface="#9Slide03 Noto Sans" panose="020B0502040504020204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3" name="Picture 2" descr="Bài 25. Hệ thống phân loại sinh vật - Hoc24">
            <a:extLst>
              <a:ext uri="{FF2B5EF4-FFF2-40B4-BE49-F238E27FC236}">
                <a16:creationId xmlns:a16="http://schemas.microsoft.com/office/drawing/2014/main" id="{900A2C3B-CD05-40B3-A381-4E0E283C3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6768"/>
            <a:ext cx="6839415" cy="512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NINA Irregular Verbs | Baamboozle">
            <a:extLst>
              <a:ext uri="{FF2B5EF4-FFF2-40B4-BE49-F238E27FC236}">
                <a16:creationId xmlns:a16="http://schemas.microsoft.com/office/drawing/2014/main" id="{3089CB3E-BB51-47B7-9C92-2829E6FEDB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211" y="3998623"/>
            <a:ext cx="2837845" cy="283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1646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9" grpId="1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890</Words>
  <Application>Microsoft Office PowerPoint</Application>
  <PresentationFormat>Widescreen</PresentationFormat>
  <Paragraphs>124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#9Slide03 Noto Sans</vt:lpstr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NHUNG HONG</dc:creator>
  <cp:lastModifiedBy>ADMIN</cp:lastModifiedBy>
  <cp:revision>66</cp:revision>
  <dcterms:created xsi:type="dcterms:W3CDTF">2021-08-08T13:09:21Z</dcterms:created>
  <dcterms:modified xsi:type="dcterms:W3CDTF">2022-12-21T08:35:29Z</dcterms:modified>
</cp:coreProperties>
</file>