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57" r:id="rId3"/>
    <p:sldId id="271" r:id="rId4"/>
    <p:sldId id="272" r:id="rId5"/>
    <p:sldId id="273" r:id="rId6"/>
    <p:sldId id="258" r:id="rId7"/>
    <p:sldId id="259" r:id="rId8"/>
    <p:sldId id="260" r:id="rId9"/>
    <p:sldId id="261" r:id="rId10"/>
    <p:sldId id="262" r:id="rId11"/>
    <p:sldId id="269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7EDB7-4E22-4EFA-B42D-1F8A040726CF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0F392-FC46-43A0-9C4C-62E7EF6EB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8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3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57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63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77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8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7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7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3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64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6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6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83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0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1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D4161-8E7A-477B-99ED-07BBEE7E4A8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3D46-904F-4945-A0F9-B323F0E99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1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6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Korea_CG_Art_design_greeny_sk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2446986" y="2154797"/>
            <a:ext cx="8133009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MỪNG QUÝ THẦY CÔ VỀ  DỰ GIỜ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4771646" y="3766959"/>
            <a:ext cx="37719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500" smtClean="0">
                <a:solidFill>
                  <a:srgbClr val="CC0099"/>
                </a:solidFill>
                <a:latin typeface=".VnTifani HeavyH" panose="020B7200000000000000" pitchFamily="34" charset="0"/>
              </a:rPr>
              <a:t>L</a:t>
            </a:r>
            <a:r>
              <a:rPr lang="en-US" altLang="en-US" sz="4800" b="1" smtClean="0">
                <a:solidFill>
                  <a:srgbClr val="CC0099"/>
                </a:solidFill>
                <a:latin typeface=".VnTifani HeavyH" panose="020B7200000000000000" pitchFamily="34" charset="0"/>
              </a:rPr>
              <a:t>Ớ</a:t>
            </a:r>
            <a:r>
              <a:rPr lang="en-US" altLang="en-US" sz="4500" smtClean="0">
                <a:solidFill>
                  <a:srgbClr val="CC0099"/>
                </a:solidFill>
                <a:latin typeface=".VnTifani HeavyH" panose="020B7200000000000000" pitchFamily="34" charset="0"/>
              </a:rPr>
              <a:t>P 6A6</a:t>
            </a:r>
            <a:endParaRPr lang="en-US" altLang="en-US" sz="4500">
              <a:solidFill>
                <a:srgbClr val="CC0099"/>
              </a:solidFill>
              <a:latin typeface=".VnTifani HeavyH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1918" y="101770"/>
            <a:ext cx="3419526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 (SGK/tr97)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399" y="528051"/>
            <a:ext cx="4110773" cy="4483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6703" y="760605"/>
            <a:ext cx="70894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a) 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vườn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2011681" y="1876882"/>
          <a:ext cx="330653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" imgW="1371600" imgH="266400" progId="Equation.DSMT4">
                  <p:embed/>
                </p:oleObj>
              </mc:Choice>
              <mc:Fallback>
                <p:oleObj name="Equation" r:id="rId4" imgW="13716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1681" y="1876882"/>
                        <a:ext cx="3306533" cy="642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01918" y="2539961"/>
            <a:ext cx="7089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Diện tích phần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vườn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trồng rau là: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1882644" y="3028613"/>
          <a:ext cx="3677599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6" imgW="1485720" imgH="317160" progId="Equation.DSMT4">
                  <p:embed/>
                </p:oleObj>
              </mc:Choice>
              <mc:Fallback>
                <p:oleObj name="Equation" r:id="rId6" imgW="14857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82644" y="3028613"/>
                        <a:ext cx="3677599" cy="785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301918" y="3570042"/>
            <a:ext cx="70894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vi-VN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Chu vi phần vườn trồng rau là: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2011681" y="4558511"/>
          <a:ext cx="2970315" cy="636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8" imgW="1244520" imgH="266400" progId="Equation.DSMT4">
                  <p:embed/>
                </p:oleObj>
              </mc:Choice>
              <mc:Fallback>
                <p:oleObj name="Equation" r:id="rId8" imgW="12445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11681" y="4558511"/>
                        <a:ext cx="2970315" cy="636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301917" y="5109282"/>
            <a:ext cx="7089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Độ dài của hàng rào là</a:t>
            </a:r>
            <a:r>
              <a:rPr lang="vi-VN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1935868" y="5658206"/>
          <a:ext cx="3443852" cy="695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0" imgW="1320480" imgH="266400" progId="Equation.DSMT4">
                  <p:embed/>
                </p:oleObj>
              </mc:Choice>
              <mc:Fallback>
                <p:oleObj name="Equation" r:id="rId10" imgW="13204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35868" y="5658206"/>
                        <a:ext cx="3443852" cy="695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696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72440" y="1471690"/>
            <a:ext cx="1124712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sz="320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endParaRPr lang="en-US" sz="3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thuộc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biết </a:t>
            </a:r>
            <a:r>
              <a:rPr lang="en-US" sz="320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3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hình vuông</a:t>
            </a:r>
            <a:endParaRPr lang="en-US" sz="3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Đọc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0437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005-C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85725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WordArt 6"/>
          <p:cNvSpPr>
            <a:spLocks noChangeArrowheads="1" noChangeShapeType="1" noTextEdit="1"/>
          </p:cNvSpPr>
          <p:nvPr/>
        </p:nvSpPr>
        <p:spPr bwMode="auto">
          <a:xfrm>
            <a:off x="3467100" y="2114550"/>
            <a:ext cx="5257800" cy="2343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TimeH" panose="020B7200000000000000" pitchFamily="34" charset="0"/>
              </a:rPr>
              <a:t>ch©n thµnh c¶m ¬n c¸c thÇy c« gi¸o </a:t>
            </a:r>
          </a:p>
          <a:p>
            <a:pPr algn="ctr"/>
            <a:r>
              <a:rPr lang="pt-BR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TimeH" panose="020B7200000000000000" pitchFamily="34" charset="0"/>
              </a:rPr>
              <a:t>vµ c¸c em häc sinh.</a:t>
            </a:r>
            <a:endParaRPr lang="en-US" b="1" kern="1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220244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§1.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 ĐỀU. HÌNH VUÔNG. LỤC GIÁC ĐỀU</a:t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2)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262360" y="2433179"/>
            <a:ext cx="118098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III. HÌNH HỌC TRỰC QUAN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611816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52763" y="247036"/>
            <a:ext cx="341397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HÌNH VUÔNG</a:t>
            </a:r>
            <a:endParaRPr lang="en-US" sz="3600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C4DC24F-C11D-4CFB-8147-3B7B57785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300937"/>
            <a:ext cx="3181350" cy="2524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9158D7F-9CB4-44A5-BA2D-5168D35AD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1085850"/>
            <a:ext cx="3905250" cy="23431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8803E70-58BE-467B-A5E6-B926FFACB0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4310109"/>
            <a:ext cx="3676650" cy="21240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C3BF1C22-1938-43A4-9722-1A85F51200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1" y="3813965"/>
            <a:ext cx="2847975" cy="2695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546" y="347730"/>
            <a:ext cx="2614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96450" y="1841679"/>
            <a:ext cx="16627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cho biết những hình ảnh sau gợi nên hình gì?</a:t>
            </a:r>
            <a:endParaRPr lang="en-US" sz="28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14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52401"/>
            <a:ext cx="281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II. HÌNH VUÔNG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742665"/>
            <a:ext cx="48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vuông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2600" y="1437281"/>
            <a:ext cx="4953000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Hoạt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động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4: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Với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hình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vuông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HKLM ở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hình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5,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thực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hiện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hoạt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động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sau</a:t>
            </a:r>
            <a:endParaRPr lang="en-US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1400" dirty="0">
              <a:ea typeface="Calibri"/>
              <a:cs typeface="Times New Roman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6869906" y="732367"/>
            <a:ext cx="3328988" cy="3200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52600" y="2400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a)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Đếm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số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ô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vuông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để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so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sánh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độ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dài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bốn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cạnh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HK, KL, LM, MH.</a:t>
            </a:r>
            <a:endParaRPr lang="en-US" sz="1400" dirty="0">
              <a:solidFill>
                <a:srgbClr val="0000CC"/>
              </a:solidFill>
              <a:ea typeface="Calibri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52600" y="3276879"/>
            <a:ext cx="4572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b)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Quan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sát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xem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các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cạnh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đối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HK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ML; HM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KL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của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hình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vuông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HKLM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có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song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song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với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nhau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không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? </a:t>
            </a:r>
            <a:endParaRPr lang="en-US" sz="1400" dirty="0">
              <a:solidFill>
                <a:srgbClr val="0000CC"/>
              </a:solidFill>
              <a:ea typeface="Calibri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52600" y="458997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c)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Đếm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số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ô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vuông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để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so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sánh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độ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dài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hai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đường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chéo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KM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HL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en-US" sz="1400" dirty="0">
              <a:ea typeface="Calibri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52600" y="5513302"/>
            <a:ext cx="4724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d)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Nêu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đặc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điểm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bốn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góc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ở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các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đỉnh</a:t>
            </a:r>
            <a:r>
              <a:rPr lang="en-US" dirty="0">
                <a:solidFill>
                  <a:srgbClr val="0000CC"/>
                </a:solidFill>
                <a:latin typeface="Times New Roman"/>
                <a:ea typeface="Calibri"/>
                <a:cs typeface="Times New Roman"/>
              </a:rPr>
              <a:t> H, K, L, M.</a:t>
            </a:r>
            <a:endParaRPr lang="en-US" sz="1400" dirty="0">
              <a:solidFill>
                <a:srgbClr val="0000CC"/>
              </a:solidFill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52600" y="2362201"/>
            <a:ext cx="48768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a)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Bốn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cạnh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bằng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nhau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: HK=KL=LM=MH</a:t>
            </a:r>
            <a:endParaRPr lang="en-US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52600" y="3276600"/>
            <a:ext cx="472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b)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Hai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cạnh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đối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HK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ML; HM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KL song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song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với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nhau</a:t>
            </a:r>
            <a:endParaRPr lang="en-US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52600" y="4419601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c)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Hai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đường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chéo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bằng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nhau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: KM= HL</a:t>
            </a:r>
            <a:endParaRPr lang="en-US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52600" y="5486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d)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Bốn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góc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ở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đỉnh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H, K, L, M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là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bốn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góc</a:t>
            </a:r>
            <a:r>
              <a:rPr lang="en-US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vuông</a:t>
            </a:r>
            <a:endParaRPr lang="en-US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668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9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ông thức tính chu vi hình vuông đơn giản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960" y="1295400"/>
            <a:ext cx="522224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8153400" y="1752600"/>
            <a:ext cx="2133600" cy="1828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8153400" y="1752600"/>
            <a:ext cx="2133600" cy="1828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33600" y="604164"/>
            <a:ext cx="708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sát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hình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vuông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ABCD 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hãy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nêu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đặc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điểm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về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cạnh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đường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chéo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các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góc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của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hình</a:t>
            </a:r>
            <a:r>
              <a:rPr lang="en-US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? </a:t>
            </a:r>
            <a:endParaRPr lang="en-US" sz="1400" dirty="0">
              <a:ea typeface="Calibri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00200" y="152401"/>
            <a:ext cx="281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II. HÌNH VUÔNG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52600" y="742665"/>
            <a:ext cx="48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vuông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00200" y="1746354"/>
            <a:ext cx="7086600" cy="2811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000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Nhận</a:t>
            </a:r>
            <a:r>
              <a:rPr lang="en-US" sz="20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xét</a:t>
            </a:r>
            <a:r>
              <a:rPr lang="en-US" sz="20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: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Hình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vuông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ABCD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có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Bốn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cạnh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bằng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nhau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: AB=BC=CD=DA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Hai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cạnh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đối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AB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CD; AD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BC song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song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với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nhau</a:t>
            </a:r>
            <a:endParaRPr lang="en-US" sz="2000" i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Hai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đường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cheo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bằng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nhau</a:t>
            </a:r>
            <a:r>
              <a:rPr lang="en-US" sz="2000" dirty="0">
                <a:ea typeface="Calibri"/>
                <a:cs typeface="Times New Roman"/>
              </a:rPr>
              <a:t>: AC= BD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Bốn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góc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ở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các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đỉnh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A, B, C, D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là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góc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vuông</a:t>
            </a:r>
            <a:endParaRPr lang="en-US" sz="2000" i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641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333117" y="1559420"/>
            <a:ext cx="6595178" cy="3841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836" y="3064847"/>
            <a:ext cx="6595178" cy="3841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214448" y="167307"/>
            <a:ext cx="6595178" cy="3841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Straight Connector 16"/>
          <p:cNvCxnSpPr/>
          <p:nvPr/>
        </p:nvCxnSpPr>
        <p:spPr>
          <a:xfrm flipV="1">
            <a:off x="8616119" y="3069259"/>
            <a:ext cx="0" cy="2331720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631836" y="5385612"/>
            <a:ext cx="2306921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0938757" y="3069387"/>
            <a:ext cx="0" cy="2331720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596911" y="3059133"/>
            <a:ext cx="2359152" cy="0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080780" y="5400853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112982" y="5367782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017732" y="2535913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80780" y="2535913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314952" y="5442054"/>
            <a:ext cx="1131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7cm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" y="708071"/>
            <a:ext cx="3794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HÌNH VUÔNG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560" y="1231291"/>
            <a:ext cx="5577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274521" y="1916092"/>
            <a:ext cx="10445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ê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ABCD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7 cm.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" y="1870372"/>
            <a:ext cx="984961" cy="567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69934" y="2651025"/>
            <a:ext cx="68404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góc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ê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thẳng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AB = 7cm.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39454" y="3631882"/>
            <a:ext cx="71605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đỉnh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góc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ê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trùng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ê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nằm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AB,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kia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ê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thẳng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AD = 7cm.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69934" y="5004613"/>
            <a:ext cx="74500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Xoay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ê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tương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BC = 7cm.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69934" y="6117074"/>
            <a:ext cx="74500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thẳng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CD.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6905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7" grpId="0"/>
      <p:bldP spid="28" grpId="0"/>
      <p:bldP spid="32" grpId="0"/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36306" y="-15177"/>
            <a:ext cx="6595178" cy="3841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644" y="3206213"/>
            <a:ext cx="6595178" cy="3841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2706975" y="1376936"/>
            <a:ext cx="6595178" cy="3841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69" y="99749"/>
            <a:ext cx="841113" cy="77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274521" y="352941"/>
            <a:ext cx="10445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ê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EGHI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6 cm.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937977" y="3209925"/>
            <a:ext cx="0" cy="2005395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20352" y="5207891"/>
            <a:ext cx="202996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927205" y="3205296"/>
            <a:ext cx="1858" cy="2006977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20352" y="3205296"/>
            <a:ext cx="2029968" cy="0"/>
          </a:xfrm>
          <a:prstGeom prst="line">
            <a:avLst/>
          </a:prstGeom>
          <a:ln w="3810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02638" y="5218369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84320" y="5203128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84320" y="2686705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57908" y="2692518"/>
            <a:ext cx="51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36810" y="5259570"/>
            <a:ext cx="1131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6cm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280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9560" y="203267"/>
            <a:ext cx="6051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Chu vi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118624" y="730785"/>
            <a:ext cx="101132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Tiểu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19" y="730785"/>
            <a:ext cx="1071562" cy="107156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322" y="1684892"/>
            <a:ext cx="4451739" cy="383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509024" y="2087145"/>
            <a:ext cx="65537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Cho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a 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89560" y="2887384"/>
            <a:ext cx="65537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Chu vi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 = 4a</a:t>
            </a:r>
            <a:endParaRPr lang="en-US" sz="28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89560" y="3724780"/>
            <a:ext cx="69037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8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a.a</a:t>
            </a:r>
            <a:r>
              <a:rPr lang="en-US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a</a:t>
            </a:r>
            <a:r>
              <a:rPr lang="en-US" sz="2800" i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8385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5" grpId="0"/>
      <p:bldP spid="46" grpId="0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98120" y="253731"/>
            <a:ext cx="70866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 (SGK/tr97)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mảnh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vườn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25m.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mảnh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vường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lối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2m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10,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lphaLcPeriod"/>
            </a:pP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vườn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lphaLcPeriod"/>
            </a:pP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vườn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góc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vườn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cửa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2m.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198611"/>
            <a:ext cx="4110773" cy="4483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81847" y="90153"/>
            <a:ext cx="2614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32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8559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663</Words>
  <Application>Microsoft Office PowerPoint</Application>
  <PresentationFormat>Widescreen</PresentationFormat>
  <Paragraphs>76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.VnTifani HeavyH</vt:lpstr>
      <vt:lpstr>.VnTimeH</vt:lpstr>
      <vt:lpstr>Arial</vt:lpstr>
      <vt:lpstr>Calibri</vt:lpstr>
      <vt:lpstr>Calibri Light</vt:lpstr>
      <vt:lpstr>Tahoma</vt:lpstr>
      <vt:lpstr>Times New Roman</vt:lpstr>
      <vt:lpstr>Office Theme</vt:lpstr>
      <vt:lpstr>Equation</vt:lpstr>
      <vt:lpstr>PowerPoint Presentation</vt:lpstr>
      <vt:lpstr>§1. TAM GIÁC ĐỀU. HÌNH VUÔNG. LỤC GIÁC ĐỀU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5</cp:revision>
  <dcterms:created xsi:type="dcterms:W3CDTF">2023-09-13T05:28:16Z</dcterms:created>
  <dcterms:modified xsi:type="dcterms:W3CDTF">2023-09-13T12:49:31Z</dcterms:modified>
</cp:coreProperties>
</file>