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0174F-B5A7-4259-91D1-677653FA2FE5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C8B30-5A51-4969-A9D6-5A91E35B1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0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48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73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69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97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42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67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7796-8547-4C20-9AF0-1B6FCC2AFC6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7CDE-ACA7-4D6D-BDC2-56273189B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7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7796-8547-4C20-9AF0-1B6FCC2AFC6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7CDE-ACA7-4D6D-BDC2-56273189B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3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7796-8547-4C20-9AF0-1B6FCC2AFC6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7CDE-ACA7-4D6D-BDC2-56273189B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0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7796-8547-4C20-9AF0-1B6FCC2AFC6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7CDE-ACA7-4D6D-BDC2-56273189B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1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7796-8547-4C20-9AF0-1B6FCC2AFC6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7CDE-ACA7-4D6D-BDC2-56273189B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6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7796-8547-4C20-9AF0-1B6FCC2AFC6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7CDE-ACA7-4D6D-BDC2-56273189B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2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7796-8547-4C20-9AF0-1B6FCC2AFC6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7CDE-ACA7-4D6D-BDC2-56273189B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9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7796-8547-4C20-9AF0-1B6FCC2AFC6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7CDE-ACA7-4D6D-BDC2-56273189B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80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7796-8547-4C20-9AF0-1B6FCC2AFC6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7CDE-ACA7-4D6D-BDC2-56273189B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7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7796-8547-4C20-9AF0-1B6FCC2AFC6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7CDE-ACA7-4D6D-BDC2-56273189B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0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7796-8547-4C20-9AF0-1B6FCC2AFC6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7CDE-ACA7-4D6D-BDC2-56273189B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9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F7796-8547-4C20-9AF0-1B6FCC2AFC6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07CDE-ACA7-4D6D-BDC2-56273189B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1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2.xml"/><Relationship Id="rId7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3.xml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slide" Target="slide11.xml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Korea_CG_Art_design_greeny_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446986" y="2154797"/>
            <a:ext cx="8133009" cy="154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 MỪNG QUÝ THẦY CÔ VỀ  DỰ GIỜ</a:t>
            </a:r>
            <a:r>
              <a:rPr lang="en-US" sz="2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771646" y="3766959"/>
            <a:ext cx="3771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500" smtClean="0">
                <a:solidFill>
                  <a:srgbClr val="CC0099"/>
                </a:solidFill>
                <a:latin typeface=".VnTifani HeavyH" panose="020B7200000000000000" pitchFamily="34" charset="0"/>
              </a:rPr>
              <a:t>L</a:t>
            </a:r>
            <a:r>
              <a:rPr lang="en-US" altLang="en-US" sz="4800" b="1" smtClean="0">
                <a:solidFill>
                  <a:srgbClr val="CC0099"/>
                </a:solidFill>
                <a:latin typeface=".VnTifani HeavyH" panose="020B7200000000000000" pitchFamily="34" charset="0"/>
              </a:rPr>
              <a:t>Ớ</a:t>
            </a:r>
            <a:r>
              <a:rPr lang="en-US" altLang="en-US" sz="4500" smtClean="0">
                <a:solidFill>
                  <a:srgbClr val="CC0099"/>
                </a:solidFill>
                <a:latin typeface=".VnTifani HeavyH" panose="020B7200000000000000" pitchFamily="34" charset="0"/>
              </a:rPr>
              <a:t>P 6A1</a:t>
            </a:r>
            <a:endParaRPr lang="en-US" altLang="en-US" sz="4500">
              <a:solidFill>
                <a:srgbClr val="CC0099"/>
              </a:solidFill>
              <a:latin typeface=".VnTifani Heavy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0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=""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7873351" y="3344218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846835" y="877247"/>
            <a:ext cx="9542641" cy="954107"/>
          </a:xfrm>
          <a:prstGeom prst="rect">
            <a:avLst/>
          </a:prstGeom>
          <a:noFill/>
          <a:ln>
            <a:solidFill>
              <a:srgbClr val="15142A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EGH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4cm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Graphic 31" descr="Pencil">
            <a:extLst>
              <a:ext uri="{FF2B5EF4-FFF2-40B4-BE49-F238E27FC236}">
                <a16:creationId xmlns=""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1180" y="3939943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83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ìm hiểu ý nghĩa Tết Trung Thu cổ truyền qua trưng bày trực tuyến | Văn hóa  | Vietnam+ (VietnamPlus)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7"/>
          <a:stretch/>
        </p:blipFill>
        <p:spPr bwMode="auto">
          <a:xfrm>
            <a:off x="4107641" y="953474"/>
            <a:ext cx="4256117" cy="54395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4116105" y="953473"/>
            <a:ext cx="2111131" cy="2719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6235700" y="953473"/>
            <a:ext cx="2111131" cy="2719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124569" y="3673229"/>
            <a:ext cx="2111131" cy="2719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6235700" y="3673229"/>
            <a:ext cx="2111131" cy="2719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319869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1876" y="566730"/>
            <a:ext cx="3273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Lật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8592" y="3917562"/>
            <a:ext cx="1674695" cy="1524763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="" xmlns:a16="http://schemas.microsoft.com/office/drawing/2014/main" id="{B8E33643-9A68-44BC-BBB2-F59BAB6766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86" y="4180751"/>
            <a:ext cx="1644869" cy="164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7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0263" y="204952"/>
            <a:ext cx="10421006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998" y="888508"/>
            <a:ext cx="6145571" cy="51812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54813" y="2513247"/>
            <a:ext cx="3105807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</a:t>
            </a:r>
            <a:r>
              <a:rPr lang="en-US" sz="28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DEF </a:t>
            </a:r>
            <a:r>
              <a:rPr lang="en-US" sz="28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88933" y="5684712"/>
            <a:ext cx="1026695" cy="77002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6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883" y="427297"/>
            <a:ext cx="10160000" cy="107721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Tam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 = 7cm, NP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MP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0799" y="2223473"/>
            <a:ext cx="55844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NP = 7cm, MP = 6cm</a:t>
            </a:r>
            <a:r>
              <a:rPr lang="en-US" dirty="0" smtClean="0">
                <a:solidFill>
                  <a:prstClr val="black"/>
                </a:solidFill>
              </a:rPr>
              <a:t>				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1148187" y="4985729"/>
            <a:ext cx="711200" cy="533400"/>
          </a:xfrm>
          <a:prstGeom prst="flowChartConnector">
            <a:avLst/>
          </a:prstGeom>
          <a:noFill/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0799" y="3181757"/>
            <a:ext cx="4887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NP = 6 cm, MP = 7 cm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20798" y="4042907"/>
            <a:ext cx="4887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 = 6 cm, MP =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20798" y="4957552"/>
            <a:ext cx="4887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 =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cm, MP = 7 cm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ction Button: Home 8">
            <a:hlinkClick r:id="rId2" action="ppaction://hlinksldjump" highlightClick="1"/>
          </p:cNvPr>
          <p:cNvSpPr/>
          <p:nvPr/>
        </p:nvSpPr>
        <p:spPr>
          <a:xfrm>
            <a:off x="58522" y="5644606"/>
            <a:ext cx="1026695" cy="77002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31" y="359088"/>
            <a:ext cx="10160000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Cho tam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HIK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 = IK = HK. So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HIK?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8678333" y="3355975"/>
          <a:ext cx="254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3" imgW="457677" imgH="793306" progId="Equation.DSMT4">
                  <p:embed/>
                </p:oleObj>
              </mc:Choice>
              <mc:Fallback>
                <p:oleObj name="Equation" r:id="rId3" imgW="457677" imgH="7933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8333" y="3355975"/>
                        <a:ext cx="254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82530" y="2229296"/>
            <a:ext cx="4317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solidFill>
                  <a:prstClr val="black"/>
                </a:solidFill>
                <a:latin typeface="Time new roman"/>
              </a:rPr>
              <a:t>. </a:t>
            </a:r>
            <a:r>
              <a:rPr lang="en-US" sz="2800" dirty="0" err="1" smtClean="0">
                <a:solidFill>
                  <a:prstClr val="black"/>
                </a:solidFill>
                <a:latin typeface="Time new roman"/>
              </a:rPr>
              <a:t>Góc</a:t>
            </a:r>
            <a:r>
              <a:rPr lang="en-US" sz="2800" dirty="0" smtClean="0">
                <a:solidFill>
                  <a:prstClr val="black"/>
                </a:solidFill>
                <a:latin typeface="Time new roman"/>
              </a:rPr>
              <a:t> H &lt; </a:t>
            </a:r>
            <a:r>
              <a:rPr lang="en-US" sz="2800" dirty="0" err="1" smtClean="0">
                <a:solidFill>
                  <a:prstClr val="black"/>
                </a:solidFill>
                <a:latin typeface="Time new roman"/>
              </a:rPr>
              <a:t>góc</a:t>
            </a:r>
            <a:r>
              <a:rPr lang="en-US" sz="2800" dirty="0" smtClean="0">
                <a:solidFill>
                  <a:prstClr val="black"/>
                </a:solidFill>
                <a:latin typeface="Time new roman"/>
              </a:rPr>
              <a:t> I &lt; </a:t>
            </a:r>
            <a:r>
              <a:rPr lang="en-US" sz="2800" dirty="0" err="1" smtClean="0">
                <a:solidFill>
                  <a:prstClr val="black"/>
                </a:solidFill>
                <a:latin typeface="Time new roman"/>
              </a:rPr>
              <a:t>góc</a:t>
            </a:r>
            <a:r>
              <a:rPr lang="en-US" sz="2800" dirty="0" smtClean="0">
                <a:solidFill>
                  <a:prstClr val="black"/>
                </a:solidFill>
                <a:latin typeface="Time new roman"/>
              </a:rPr>
              <a:t> K</a:t>
            </a:r>
            <a:endParaRPr lang="en-US" sz="2800" dirty="0">
              <a:solidFill>
                <a:prstClr val="black"/>
              </a:solidFill>
              <a:latin typeface="Time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0533" y="3219313"/>
            <a:ext cx="5563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 &gt;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&lt;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2800" dirty="0" smtClean="0">
                <a:solidFill>
                  <a:prstClr val="black"/>
                </a:solidFill>
                <a:latin typeface="Time new roman"/>
              </a:rPr>
              <a:t> </a:t>
            </a:r>
            <a:endParaRPr lang="en-US" sz="2800" dirty="0">
              <a:solidFill>
                <a:prstClr val="black"/>
              </a:solidFill>
              <a:latin typeface="Time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3109" y="4037142"/>
            <a:ext cx="4846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 =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=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1535845" y="4071666"/>
            <a:ext cx="711200" cy="533400"/>
          </a:xfrm>
          <a:prstGeom prst="flowChartConnector">
            <a:avLst/>
          </a:prstGeom>
          <a:noFill/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2531" y="4961026"/>
            <a:ext cx="4509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 &gt;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 &gt;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19" name="Action Button: Home 18">
            <a:hlinkClick r:id="rId5" action="ppaction://hlinksldjump" highlightClick="1"/>
          </p:cNvPr>
          <p:cNvSpPr/>
          <p:nvPr/>
        </p:nvSpPr>
        <p:spPr>
          <a:xfrm>
            <a:off x="230306" y="5521746"/>
            <a:ext cx="1026695" cy="77002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6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2399" y="762000"/>
            <a:ext cx="9149347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tam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PQR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 =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 =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                          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PQ, QR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RP?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1847517" y="3118572"/>
            <a:ext cx="711200" cy="533400"/>
          </a:xfrm>
          <a:prstGeom prst="flowChartConnector">
            <a:avLst/>
          </a:prstGeom>
          <a:noFill/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2799" y="2288397"/>
            <a:ext cx="3363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A. PQ &lt; QR &lt; RP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2797" y="3946096"/>
            <a:ext cx="3363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PQ &gt; QR &gt; RP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2797" y="3084340"/>
            <a:ext cx="3363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PQ = QR = RP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82800" y="4729209"/>
            <a:ext cx="3363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PQ &lt; QR &gt; RP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ction Button: Home 12">
            <a:hlinkClick r:id="rId2" action="ppaction://hlinksldjump" highlightClick="1"/>
          </p:cNvPr>
          <p:cNvSpPr/>
          <p:nvPr/>
        </p:nvSpPr>
        <p:spPr>
          <a:xfrm>
            <a:off x="114101" y="5484185"/>
            <a:ext cx="1026695" cy="77002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2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070100" y="1690724"/>
            <a:ext cx="96012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nl-NL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bài theo SGK và vở ghi.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-Học thuộc: các đặc điểm của tam giác đều, chú ý về kí hiệu các đoạn thẳng bằng nhau, các góc bằng nhau.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nội dung phần II. Hình vuông.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24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005-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WordArt 6"/>
          <p:cNvSpPr>
            <a:spLocks noChangeArrowheads="1" noChangeShapeType="1" noTextEdit="1"/>
          </p:cNvSpPr>
          <p:nvPr/>
        </p:nvSpPr>
        <p:spPr bwMode="auto">
          <a:xfrm>
            <a:off x="3467100" y="2114550"/>
            <a:ext cx="5257800" cy="2343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 panose="020B7200000000000000" pitchFamily="34" charset="0"/>
              </a:rPr>
              <a:t>ch©n thµnh c¶m ¬n c¸c thÇy c« gi¸o </a:t>
            </a:r>
          </a:p>
          <a:p>
            <a:pPr algn="ctr"/>
            <a:r>
              <a:rPr lang="pt-BR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 panose="020B7200000000000000" pitchFamily="34" charset="0"/>
              </a:rPr>
              <a:t>vµ c¸c em häc sinh.</a:t>
            </a:r>
            <a:endParaRPr lang="en-US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5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873761"/>
            <a:ext cx="11952372" cy="867197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GIÁC ĐỀU, HÌNH VUÔNG, LỤC GIÁC ĐỀU </a:t>
            </a:r>
            <a:endParaRPr lang="en-US" sz="36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4" name="!!1">
            <a:extLst>
              <a:ext uri="{FF2B5EF4-FFF2-40B4-BE49-F238E27FC236}">
                <a16:creationId xmlns=""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1987101" y="1942122"/>
            <a:ext cx="81000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6-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3-Tiết 1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994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75186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2800">
              <a:solidFill>
                <a:srgbClr val="C55A11"/>
              </a:solidFill>
            </a:endParaRPr>
          </a:p>
        </p:txBody>
      </p:sp>
      <p:pic>
        <p:nvPicPr>
          <p:cNvPr id="1026" name="Picture 0" descr="gach-lat-san-hinh-tam-g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" y="1530621"/>
            <a:ext cx="4648489" cy="297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gach-the-op-tuong-hinh-vuong-mau-trang-de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834" y="1530620"/>
            <a:ext cx="3810340" cy="297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3" descr="map-gach-luc-giac-bong-op-tu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885" y="1530620"/>
            <a:ext cx="3144115" cy="304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75347" y="655944"/>
            <a:ext cx="9352547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866" y="5746819"/>
            <a:ext cx="1507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1621" y="5746819"/>
            <a:ext cx="1363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49860" y="5746819"/>
            <a:ext cx="141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0020" y="4748463"/>
            <a:ext cx="350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09937" y="4720942"/>
            <a:ext cx="3208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47885" y="4748463"/>
            <a:ext cx="3529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574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4" t="21750" r="5021" b="19834"/>
          <a:stretch/>
        </p:blipFill>
        <p:spPr>
          <a:xfrm>
            <a:off x="1652337" y="882317"/>
            <a:ext cx="8453563" cy="5159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3844" y="1543796"/>
            <a:ext cx="52845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!!3" descr="Wondering | Grappige gezichten, Smiley, Grappige plaatjes">
            <a:extLst>
              <a:ext uri="{FF2B5EF4-FFF2-40B4-BE49-F238E27FC236}">
                <a16:creationId xmlns=""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2" y="1794858"/>
            <a:ext cx="1959275" cy="234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865489" y="615566"/>
            <a:ext cx="70336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0192" y="5421313"/>
            <a:ext cx="5904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668" y="1823692"/>
            <a:ext cx="4955177" cy="299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579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57339" y="49378"/>
            <a:ext cx="8425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4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055440" y="2060522"/>
            <a:ext cx="5165665" cy="1916858"/>
            <a:chOff x="3734496" y="1527383"/>
            <a:chExt cx="5636801" cy="2200553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4496" y="1527383"/>
              <a:ext cx="5636801" cy="2200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8" name="Straight Arrow Connector 17"/>
            <p:cNvCxnSpPr/>
            <p:nvPr/>
          </p:nvCxnSpPr>
          <p:spPr>
            <a:xfrm>
              <a:off x="5736993" y="2627659"/>
              <a:ext cx="1456287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146574" y="4792780"/>
            <a:ext cx="5095735" cy="2115502"/>
            <a:chOff x="4370787" y="4391978"/>
            <a:chExt cx="5095735" cy="2115502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787" y="4391978"/>
              <a:ext cx="5095735" cy="2115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1" name="Straight Arrow Connector 20"/>
            <p:cNvCxnSpPr/>
            <p:nvPr/>
          </p:nvCxnSpPr>
          <p:spPr>
            <a:xfrm>
              <a:off x="6151847" y="5425627"/>
              <a:ext cx="1456287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3042853" y="3821960"/>
            <a:ext cx="83902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ABC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BC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BA,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A. So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BC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BA;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BCA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BAC.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7388" y="880375"/>
            <a:ext cx="7671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ABC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AC,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C. So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AC;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ABC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ACB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825" y="884596"/>
            <a:ext cx="1040130" cy="56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3662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21467" y="2456795"/>
            <a:ext cx="10854989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PHIẾU HỌC TẬP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:……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………………………………………………………………………........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AB, BC, CA ……………….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A, B, C …………….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276781"/>
            <a:ext cx="5165665" cy="1916858"/>
            <a:chOff x="3734496" y="1527383"/>
            <a:chExt cx="5636801" cy="2200553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4496" y="1527383"/>
              <a:ext cx="5636801" cy="2200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8" name="Straight Arrow Connector 17"/>
            <p:cNvCxnSpPr/>
            <p:nvPr/>
          </p:nvCxnSpPr>
          <p:spPr>
            <a:xfrm>
              <a:off x="5736993" y="2627659"/>
              <a:ext cx="1456287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786051" y="99749"/>
            <a:ext cx="5095735" cy="2115502"/>
            <a:chOff x="4370787" y="4391978"/>
            <a:chExt cx="5095735" cy="2115502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787" y="4391978"/>
              <a:ext cx="5095735" cy="2115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1" name="Straight Arrow Connector 20"/>
            <p:cNvCxnSpPr/>
            <p:nvPr/>
          </p:nvCxnSpPr>
          <p:spPr>
            <a:xfrm>
              <a:off x="6151847" y="5425627"/>
              <a:ext cx="1456287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835124" y="4134177"/>
            <a:ext cx="806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8379" y="5403273"/>
            <a:ext cx="2310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ằng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49039" y="5811559"/>
            <a:ext cx="2310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ằng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496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=""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95" y="0"/>
            <a:ext cx="2857500" cy="257175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136267" y="464877"/>
            <a:ext cx="6964135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= BC = CA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!!3" descr="Icon&#10;&#10;Description automatically generated with low confidence">
            <a:extLst>
              <a:ext uri="{FF2B5EF4-FFF2-40B4-BE49-F238E27FC236}">
                <a16:creationId xmlns=""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8264" y="3561996"/>
            <a:ext cx="34290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4715" y="4065634"/>
            <a:ext cx="5373014" cy="267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tam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hay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259" y="2476678"/>
            <a:ext cx="2781910" cy="250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8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=""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229" y="653125"/>
            <a:ext cx="5712854" cy="303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038" y="3619500"/>
            <a:ext cx="5694090" cy="307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1994"/>
            <a:ext cx="5317852" cy="27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354702" y="175116"/>
            <a:ext cx="7016928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3cm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676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36195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72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687</Words>
  <Application>Microsoft Office PowerPoint</Application>
  <PresentationFormat>Widescreen</PresentationFormat>
  <Paragraphs>75</Paragraphs>
  <Slides>17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.VnTifani HeavyH</vt:lpstr>
      <vt:lpstr>.VnTimeH</vt:lpstr>
      <vt:lpstr>Arial</vt:lpstr>
      <vt:lpstr>Calibri</vt:lpstr>
      <vt:lpstr>Calibri Light</vt:lpstr>
      <vt:lpstr>Time new roman</vt:lpstr>
      <vt:lpstr>Times New Roman</vt:lpstr>
      <vt:lpstr>Office Theme</vt:lpstr>
      <vt:lpstr>Equation</vt:lpstr>
      <vt:lpstr>PowerPoint Presentation</vt:lpstr>
      <vt:lpstr>Bài 1: TAM GIÁC ĐỀU, HÌNH VUÔNG, LỤC GIÁC ĐỀU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4</cp:revision>
  <dcterms:created xsi:type="dcterms:W3CDTF">2023-09-08T12:56:07Z</dcterms:created>
  <dcterms:modified xsi:type="dcterms:W3CDTF">2023-09-15T07:21:11Z</dcterms:modified>
</cp:coreProperties>
</file>