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8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D596-B5AB-4E35-BC12-2ED6A875145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94FB0-E23F-4504-8843-347605A0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84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Phần này GV cho hai HS thảo luận để tìm hướng giải quyết. Phần xác định điểm biểu diễn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/>
                  <a:t> Gv cho HS lên</a:t>
                </a:r>
                <a:r>
                  <a:rPr lang="en-US" baseline="0"/>
                  <a:t> bảng chỉ.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Phần này GV cho hai HS thảo luận để tìm hướng giải quyết. Phần xác định điểm biểu diễn của 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b="0" i="0">
                    <a:latin typeface="Cambria Math" panose="02040503050406030204" pitchFamily="18" charset="0"/>
                  </a:rPr>
                  <a:t>−3)/2</a:t>
                </a:r>
                <a:r>
                  <a:rPr lang="en-US"/>
                  <a:t> Gv cho HS lên</a:t>
                </a:r>
                <a:r>
                  <a:rPr lang="en-US" baseline="0"/>
                  <a:t> bảng chỉ.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90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8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7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1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4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14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để nguyên máy hút con vật. Khi nào HS trả lời đúng thì nhấp vào chữ GIẢI CỨU để thả con vật 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1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5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5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2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8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53F5C-5FA9-4787-9C59-9F62CF4021C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D6904-4190-4EF2-B80A-FBAF95C29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1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63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5.png"/><Relationship Id="rId7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70.png"/><Relationship Id="rId4" Type="http://schemas.openxmlformats.org/officeDocument/2006/relationships/image" Target="../media/image41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0.png"/><Relationship Id="rId7" Type="http://schemas.openxmlformats.org/officeDocument/2006/relationships/image" Target="../media/image7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670.png"/><Relationship Id="rId10" Type="http://schemas.openxmlformats.org/officeDocument/2006/relationships/image" Target="../media/image74.png"/><Relationship Id="rId4" Type="http://schemas.openxmlformats.org/officeDocument/2006/relationships/image" Target="../media/image700.png"/><Relationship Id="rId9" Type="http://schemas.openxmlformats.org/officeDocument/2006/relationships/image" Target="../media/image7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media1.mp3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86.png"/><Relationship Id="rId17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7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90.png"/><Relationship Id="rId23" Type="http://schemas.openxmlformats.org/officeDocument/2006/relationships/audio" Target="NULL"/><Relationship Id="rId10" Type="http://schemas.openxmlformats.org/officeDocument/2006/relationships/image" Target="../media/image85.emf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4.png"/><Relationship Id="rId14" Type="http://schemas.openxmlformats.org/officeDocument/2006/relationships/image" Target="../media/image89.emf"/><Relationship Id="rId22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9.emf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5" Type="http://schemas.openxmlformats.org/officeDocument/2006/relationships/image" Target="../media/image91.png"/><Relationship Id="rId23" Type="http://schemas.openxmlformats.org/officeDocument/2006/relationships/audio" Target="NULL"/><Relationship Id="rId10" Type="http://schemas.openxmlformats.org/officeDocument/2006/relationships/image" Target="../media/image85.emf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Relationship Id="rId14" Type="http://schemas.openxmlformats.org/officeDocument/2006/relationships/image" Target="../media/image90.png"/><Relationship Id="rId22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1.png"/><Relationship Id="rId7" Type="http://schemas.openxmlformats.org/officeDocument/2006/relationships/audio" Target="../media/audio3.wav"/><Relationship Id="rId12" Type="http://schemas.openxmlformats.org/officeDocument/2006/relationships/image" Target="../media/image86.png"/><Relationship Id="rId17" Type="http://schemas.openxmlformats.org/officeDocument/2006/relationships/image" Target="../media/image82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91.png"/><Relationship Id="rId20" Type="http://schemas.openxmlformats.org/officeDocument/2006/relationships/image" Target="../media/image9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90.png"/><Relationship Id="rId23" Type="http://schemas.openxmlformats.org/officeDocument/2006/relationships/audio" Target="NULL"/><Relationship Id="rId10" Type="http://schemas.openxmlformats.org/officeDocument/2006/relationships/image" Target="../media/image85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4.png"/><Relationship Id="rId14" Type="http://schemas.openxmlformats.org/officeDocument/2006/relationships/image" Target="../media/image89.emf"/><Relationship Id="rId22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9.emf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image" Target="../media/image10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86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91.png"/><Relationship Id="rId23" Type="http://schemas.openxmlformats.org/officeDocument/2006/relationships/audio" Target="NULL"/><Relationship Id="rId10" Type="http://schemas.openxmlformats.org/officeDocument/2006/relationships/image" Target="../media/image85.emf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4.png"/><Relationship Id="rId14" Type="http://schemas.openxmlformats.org/officeDocument/2006/relationships/image" Target="../media/image90.png"/><Relationship Id="rId22" Type="http://schemas.openxmlformats.org/officeDocument/2006/relationships/audio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19.png"/><Relationship Id="rId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orea_CG_Art_design_greeny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446986" y="2154797"/>
            <a:ext cx="8133009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 DỰ GIỜ</a:t>
            </a:r>
            <a:r>
              <a:rPr lang="en-US" sz="2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771646" y="3766959"/>
            <a:ext cx="3771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500" smtClean="0">
                <a:solidFill>
                  <a:srgbClr val="CC0099"/>
                </a:solidFill>
                <a:latin typeface=".VnTifani HeavyH" panose="020B7200000000000000" pitchFamily="34" charset="0"/>
              </a:rPr>
              <a:t>L</a:t>
            </a:r>
            <a:r>
              <a:rPr lang="en-US" altLang="en-US" sz="4800" b="1" smtClean="0">
                <a:solidFill>
                  <a:srgbClr val="CC0099"/>
                </a:solidFill>
                <a:latin typeface=".VnTifani HeavyH" panose="020B7200000000000000" pitchFamily="34" charset="0"/>
              </a:rPr>
              <a:t>Ớ</a:t>
            </a:r>
            <a:r>
              <a:rPr lang="en-US" altLang="en-US" sz="4500" smtClean="0">
                <a:solidFill>
                  <a:srgbClr val="CC0099"/>
                </a:solidFill>
                <a:latin typeface=".VnTifani HeavyH" panose="020B7200000000000000" pitchFamily="34" charset="0"/>
              </a:rPr>
              <a:t>P 7A4</a:t>
            </a:r>
            <a:endParaRPr lang="en-US" altLang="en-US" sz="4500">
              <a:solidFill>
                <a:srgbClr val="CC0099"/>
              </a:solidFill>
              <a:latin typeface=".VnTifani Heavy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1" y="105630"/>
            <a:ext cx="2077139" cy="17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0C73BCE-3A26-1750-7374-A17F61025DE3}"/>
              </a:ext>
            </a:extLst>
          </p:cNvPr>
          <p:cNvGrpSpPr/>
          <p:nvPr/>
        </p:nvGrpSpPr>
        <p:grpSpPr>
          <a:xfrm>
            <a:off x="2701536" y="610761"/>
            <a:ext cx="8192272" cy="1035808"/>
            <a:chOff x="2713713" y="214521"/>
            <a:chExt cx="8192272" cy="1035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xmlns="" id="{3EB32F49-3D44-4F28-BF72-F7004207C04D}"/>
                    </a:ext>
                  </a:extLst>
                </p:cNvPr>
                <p:cNvSpPr txBox="1"/>
                <p:nvPr/>
              </p:nvSpPr>
              <p:spPr>
                <a:xfrm>
                  <a:off x="2713713" y="214521"/>
                  <a:ext cx="7873007" cy="9848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Bài tập 2: </a:t>
                  </a:r>
                </a:p>
                <a:p>
                  <a:r>
                    <a:rPr lang="en-US" sz="3200">
                      <a:latin typeface="Arial" panose="020B0604020202020204" pitchFamily="34" charset="0"/>
                      <a:cs typeface="Arial" panose="020B0604020202020204" pitchFamily="34" charset="0"/>
                    </a:rPr>
                    <a:t>Chọn kí hiệu “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∈";"</m:t>
                      </m:r>
                      <m:r>
                        <a:rPr lang="en-US" sz="3200" b="0">
                          <a:latin typeface="Cambria Math" panose="02040503050406030204" pitchFamily="18" charset="0"/>
                        </a:rPr>
                        <m:t>∉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“</m:t>
                      </m:r>
                    </m:oMath>
                  </a14:m>
                  <a:r>
                    <a:rPr lang="en-US" sz="3200">
                      <a:latin typeface="Arial" panose="020B0604020202020204" pitchFamily="34" charset="0"/>
                      <a:cs typeface="Arial" panose="020B0604020202020204" pitchFamily="34" charset="0"/>
                    </a:rPr>
                    <a:t> thích hợp điền cho 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EB32F49-3D44-4F28-BF72-F7004207C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3713" y="214521"/>
                  <a:ext cx="7873007" cy="984885"/>
                </a:xfrm>
                <a:prstGeom prst="rect">
                  <a:avLst/>
                </a:prstGeom>
                <a:blipFill>
                  <a:blip r:embed="rId4"/>
                  <a:stretch>
                    <a:fillRect l="-3096" t="-12346" b="-240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9ABAC82-9788-E6EE-924E-890D3E029E73}"/>
                </a:ext>
              </a:extLst>
            </p:cNvPr>
            <p:cNvSpPr/>
            <p:nvPr/>
          </p:nvSpPr>
          <p:spPr>
            <a:xfrm>
              <a:off x="10397985" y="766886"/>
              <a:ext cx="508000" cy="48344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A42E700-352E-551C-462D-29BF0CB941E8}"/>
                  </a:ext>
                </a:extLst>
              </p:cNvPr>
              <p:cNvSpPr txBox="1"/>
              <p:nvPr/>
            </p:nvSpPr>
            <p:spPr>
              <a:xfrm>
                <a:off x="1320800" y="2576190"/>
                <a:ext cx="319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42E700-352E-551C-462D-29BF0CB9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2576190"/>
                <a:ext cx="3190240" cy="523220"/>
              </a:xfrm>
              <a:prstGeom prst="rect">
                <a:avLst/>
              </a:prstGeom>
              <a:blipFill>
                <a:blip r:embed="rId5"/>
                <a:stretch>
                  <a:fillRect l="-401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2A79D67-91DA-9808-7DD0-D7C038D3242A}"/>
              </a:ext>
            </a:extLst>
          </p:cNvPr>
          <p:cNvSpPr/>
          <p:nvPr/>
        </p:nvSpPr>
        <p:spPr>
          <a:xfrm>
            <a:off x="2267968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45B8458-0E82-11EC-481F-B0859C5D3ABA}"/>
                  </a:ext>
                </a:extLst>
              </p:cNvPr>
              <p:cNvSpPr txBox="1"/>
              <p:nvPr/>
            </p:nvSpPr>
            <p:spPr>
              <a:xfrm>
                <a:off x="4968765" y="2561149"/>
                <a:ext cx="3077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5B8458-0E82-11EC-481F-B0859C5D3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65" y="2561149"/>
                <a:ext cx="3077955" cy="523220"/>
              </a:xfrm>
              <a:prstGeom prst="rect">
                <a:avLst/>
              </a:prstGeom>
              <a:blipFill>
                <a:blip r:embed="rId6"/>
                <a:stretch>
                  <a:fillRect l="-39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7823A1D-5531-BA0D-681D-F816EC03C4E5}"/>
              </a:ext>
            </a:extLst>
          </p:cNvPr>
          <p:cNvSpPr/>
          <p:nvPr/>
        </p:nvSpPr>
        <p:spPr>
          <a:xfrm>
            <a:off x="6058173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502394EA-CF6B-ADCB-F05F-8349287780D3}"/>
                  </a:ext>
                </a:extLst>
              </p:cNvPr>
              <p:cNvSpPr txBox="1"/>
              <p:nvPr/>
            </p:nvSpPr>
            <p:spPr>
              <a:xfrm>
                <a:off x="8193472" y="2468880"/>
                <a:ext cx="3077955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2394EA-CF6B-ADCB-F05F-834928778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472" y="2468880"/>
                <a:ext cx="3077955" cy="707758"/>
              </a:xfrm>
              <a:prstGeom prst="rect">
                <a:avLst/>
              </a:prstGeom>
              <a:blipFill>
                <a:blip r:embed="rId7"/>
                <a:stretch>
                  <a:fillRect l="-3960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EC129FA-7A85-D47E-2B96-37FB09CC1229}"/>
              </a:ext>
            </a:extLst>
          </p:cNvPr>
          <p:cNvSpPr/>
          <p:nvPr/>
        </p:nvSpPr>
        <p:spPr>
          <a:xfrm>
            <a:off x="9150800" y="2596079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153C274-B639-525F-12D2-54AC24D778BB}"/>
                  </a:ext>
                </a:extLst>
              </p:cNvPr>
              <p:cNvSpPr txBox="1"/>
              <p:nvPr/>
            </p:nvSpPr>
            <p:spPr>
              <a:xfrm>
                <a:off x="1320800" y="3779314"/>
                <a:ext cx="319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53C274-B639-525F-12D2-54AC24D7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3779314"/>
                <a:ext cx="3190240" cy="523220"/>
              </a:xfrm>
              <a:prstGeom prst="rect">
                <a:avLst/>
              </a:prstGeom>
              <a:blipFill>
                <a:blip r:embed="rId8"/>
                <a:stretch>
                  <a:fillRect l="-401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098D90B-7CA2-9B0C-C422-23FD963E298E}"/>
              </a:ext>
            </a:extLst>
          </p:cNvPr>
          <p:cNvSpPr/>
          <p:nvPr/>
        </p:nvSpPr>
        <p:spPr>
          <a:xfrm>
            <a:off x="2267968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16B4E11-4D67-E68E-33F2-0D9BE89194C5}"/>
                  </a:ext>
                </a:extLst>
              </p:cNvPr>
              <p:cNvSpPr txBox="1"/>
              <p:nvPr/>
            </p:nvSpPr>
            <p:spPr>
              <a:xfrm>
                <a:off x="4968765" y="3764273"/>
                <a:ext cx="3077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,3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6B4E11-4D67-E68E-33F2-0D9BE891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765" y="3764273"/>
                <a:ext cx="3077955" cy="523220"/>
              </a:xfrm>
              <a:prstGeom prst="rect">
                <a:avLst/>
              </a:prstGeom>
              <a:blipFill>
                <a:blip r:embed="rId9"/>
                <a:stretch>
                  <a:fillRect l="-396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7C4E018-0A06-8CC2-62E9-7587BEC9C388}"/>
              </a:ext>
            </a:extLst>
          </p:cNvPr>
          <p:cNvSpPr/>
          <p:nvPr/>
        </p:nvSpPr>
        <p:spPr>
          <a:xfrm>
            <a:off x="6291853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18F47D3-CBAA-05BA-AD93-F7709B839AA4}"/>
                  </a:ext>
                </a:extLst>
              </p:cNvPr>
              <p:cNvSpPr txBox="1"/>
              <p:nvPr/>
            </p:nvSpPr>
            <p:spPr>
              <a:xfrm>
                <a:off x="8193472" y="3672004"/>
                <a:ext cx="3077955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8F47D3-CBAA-05BA-AD93-F7709B839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472" y="3672004"/>
                <a:ext cx="3077955" cy="702244"/>
              </a:xfrm>
              <a:prstGeom prst="rect">
                <a:avLst/>
              </a:prstGeom>
              <a:blipFill>
                <a:blip r:embed="rId10"/>
                <a:stretch>
                  <a:fillRect l="-3960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3B590A0-7BD5-7920-7FA7-ACD04CA8E02A}"/>
              </a:ext>
            </a:extLst>
          </p:cNvPr>
          <p:cNvSpPr/>
          <p:nvPr/>
        </p:nvSpPr>
        <p:spPr>
          <a:xfrm>
            <a:off x="9232080" y="3799203"/>
            <a:ext cx="508000" cy="4834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D7091226-A49E-38FC-9F26-E346CB664ACF}"/>
                  </a:ext>
                </a:extLst>
              </p:cNvPr>
              <p:cNvSpPr/>
              <p:nvPr/>
            </p:nvSpPr>
            <p:spPr>
              <a:xfrm>
                <a:off x="2267968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7091226-A49E-38FC-9F26-E346CB664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968" y="2606023"/>
                <a:ext cx="508000" cy="48344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959418E0-3676-76E4-DB0F-8E8395589DDC}"/>
                  </a:ext>
                </a:extLst>
              </p:cNvPr>
              <p:cNvSpPr/>
              <p:nvPr/>
            </p:nvSpPr>
            <p:spPr>
              <a:xfrm>
                <a:off x="6058173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59418E0-3676-76E4-DB0F-8E8395589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173" y="2606023"/>
                <a:ext cx="508000" cy="48344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CC5EB99E-7B44-AED9-F7EF-8F25B8AC416A}"/>
                  </a:ext>
                </a:extLst>
              </p:cNvPr>
              <p:cNvSpPr/>
              <p:nvPr/>
            </p:nvSpPr>
            <p:spPr>
              <a:xfrm>
                <a:off x="9156448" y="2606023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C5EB99E-7B44-AED9-F7EF-8F25B8AC4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448" y="2606023"/>
                <a:ext cx="508000" cy="48344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104D6F9E-2827-71A7-147F-167FB2DEDA5E}"/>
                  </a:ext>
                </a:extLst>
              </p:cNvPr>
              <p:cNvSpPr/>
              <p:nvPr/>
            </p:nvSpPr>
            <p:spPr>
              <a:xfrm>
                <a:off x="2267968" y="3798771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04D6F9E-2827-71A7-147F-167FB2DED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968" y="3798771"/>
                <a:ext cx="508000" cy="483443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4566B6EA-B043-6B59-C1F3-06BC82A57C3B}"/>
                  </a:ext>
                </a:extLst>
              </p:cNvPr>
              <p:cNvSpPr/>
              <p:nvPr/>
            </p:nvSpPr>
            <p:spPr>
              <a:xfrm>
                <a:off x="6291853" y="3801724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4566B6EA-B043-6B59-C1F3-06BC82A57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853" y="3801724"/>
                <a:ext cx="508000" cy="483443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0B49EFE1-2366-DA62-1C02-E289ED520C43}"/>
                  </a:ext>
                </a:extLst>
              </p:cNvPr>
              <p:cNvSpPr/>
              <p:nvPr/>
            </p:nvSpPr>
            <p:spPr>
              <a:xfrm>
                <a:off x="9234899" y="3799202"/>
                <a:ext cx="508000" cy="483443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49EFE1-2366-DA62-1C02-E289ED520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899" y="3799202"/>
                <a:ext cx="508000" cy="48344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764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721AC1-5D30-4EEB-9041-19D01D7E42D0}"/>
              </a:ext>
            </a:extLst>
          </p:cNvPr>
          <p:cNvSpPr txBox="1"/>
          <p:nvPr/>
        </p:nvSpPr>
        <p:spPr>
          <a:xfrm>
            <a:off x="228042" y="489263"/>
            <a:ext cx="8575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II. BIỂU DIỄN SỐ HỮU TỈ TRÊN TRỤC SỐ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C2E7A5F-5E29-8416-DCAA-CA50EBF2CFEA}"/>
              </a:ext>
            </a:extLst>
          </p:cNvPr>
          <p:cNvGrpSpPr/>
          <p:nvPr/>
        </p:nvGrpSpPr>
        <p:grpSpPr>
          <a:xfrm>
            <a:off x="416228" y="3760761"/>
            <a:ext cx="1310010" cy="720000"/>
            <a:chOff x="746760" y="1249680"/>
            <a:chExt cx="1310010" cy="720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4BF7CCE-737B-250F-9911-902EFE65BDFF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2F29A4B-09F9-BC54-9F4D-9BAE37261AD4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C1B8289-EE51-A6F6-ADA5-5DA671AC1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5E174E5-E278-F485-187D-C091E1898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E8BEEB8-FD97-F8FD-4F07-6906AD2DB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F9EA15F-7725-98E6-CD89-7ED7D6DC7689}"/>
                  </a:ext>
                </a:extLst>
              </p:cNvPr>
              <p:cNvSpPr txBox="1"/>
              <p:nvPr/>
            </p:nvSpPr>
            <p:spPr>
              <a:xfrm>
                <a:off x="1884291" y="3735741"/>
                <a:ext cx="6388852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9EA15F-7725-98E6-CD89-7ED7D6DC7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291" y="3735741"/>
                <a:ext cx="6388852" cy="712631"/>
              </a:xfrm>
              <a:prstGeom prst="rect">
                <a:avLst/>
              </a:prstGeom>
              <a:blipFill>
                <a:blip r:embed="rId8"/>
                <a:stretch>
                  <a:fillRect l="-1908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74ED158-4481-1262-AEF4-ADC011B92AD7}"/>
                  </a:ext>
                </a:extLst>
              </p:cNvPr>
              <p:cNvSpPr txBox="1"/>
              <p:nvPr/>
            </p:nvSpPr>
            <p:spPr>
              <a:xfrm>
                <a:off x="416228" y="1310811"/>
                <a:ext cx="101484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- Trên trục số, điểm biểu diễn số hữu tỉ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được gọi là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4ED158-4481-1262-AEF4-ADC011B9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28" y="1310811"/>
                <a:ext cx="10148422" cy="523220"/>
              </a:xfrm>
              <a:prstGeom prst="rect">
                <a:avLst/>
              </a:prstGeom>
              <a:blipFill>
                <a:blip r:embed="rId9"/>
                <a:stretch>
                  <a:fillRect l="-120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889D2F-3892-5AA8-FADB-EBD6A0EA8314}"/>
              </a:ext>
            </a:extLst>
          </p:cNvPr>
          <p:cNvSpPr txBox="1"/>
          <p:nvPr/>
        </p:nvSpPr>
        <p:spPr>
          <a:xfrm>
            <a:off x="416228" y="2001806"/>
            <a:ext cx="10966880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Ta thường chọn phân số tối giản để biểu diễn số hữu tỉ đó.</a:t>
            </a:r>
            <a:endParaRPr lang="en-US" sz="3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B428F2-04E7-2652-5D46-E5B4C5BDEDC4}"/>
              </a:ext>
            </a:extLst>
          </p:cNvPr>
          <p:cNvSpPr txBox="1"/>
          <p:nvPr/>
        </p:nvSpPr>
        <p:spPr>
          <a:xfrm>
            <a:off x="416228" y="2796713"/>
            <a:ext cx="897684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Biểu diễn số hữu tỉ lớn hơn 0 trên trục số</a:t>
            </a:r>
            <a:endParaRPr lang="en-US" sz="32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47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30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A4A23B9-FDDD-6CAF-ABA0-98AC8858AA0D}"/>
              </a:ext>
            </a:extLst>
          </p:cNvPr>
          <p:cNvGrpSpPr/>
          <p:nvPr/>
        </p:nvGrpSpPr>
        <p:grpSpPr>
          <a:xfrm>
            <a:off x="1032080" y="5208606"/>
            <a:ext cx="9767100" cy="1052371"/>
            <a:chOff x="1032080" y="5208606"/>
            <a:chExt cx="9767100" cy="105237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BCE472A1-4715-8B53-27EB-BC237B8318BD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ACA84DEE-6E38-D265-EBD0-90B13473239F}"/>
                </a:ext>
              </a:extLst>
            </p:cNvPr>
            <p:cNvCxnSpPr/>
            <p:nvPr/>
          </p:nvCxnSpPr>
          <p:spPr>
            <a:xfrm>
              <a:off x="20810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8C0ADFE4-F96A-54E9-2F54-9B7EA1DE3101}"/>
                </a:ext>
              </a:extLst>
            </p:cNvPr>
            <p:cNvCxnSpPr/>
            <p:nvPr/>
          </p:nvCxnSpPr>
          <p:spPr>
            <a:xfrm>
              <a:off x="74246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BDCF7050-FE1F-0A38-2A8C-A6A15557AF21}"/>
                    </a:ext>
                  </a:extLst>
                </p:cNvPr>
                <p:cNvSpPr txBox="1"/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DCF7050-FE1F-0A38-2A8C-A6A15557A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BDF88F8-AB94-23F4-B560-7AFE4B317DAF}"/>
                    </a:ext>
                  </a:extLst>
                </p:cNvPr>
                <p:cNvSpPr txBox="1"/>
                <p:nvPr/>
              </p:nvSpPr>
              <p:spPr>
                <a:xfrm>
                  <a:off x="7100608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DF88F8-AB94-23F4-B560-7AFE4B317D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608" y="5676202"/>
                  <a:ext cx="648182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117B045-DD2B-9036-F0CB-87A9A5428462}"/>
              </a:ext>
            </a:extLst>
          </p:cNvPr>
          <p:cNvGrpSpPr/>
          <p:nvPr/>
        </p:nvGrpSpPr>
        <p:grpSpPr>
          <a:xfrm>
            <a:off x="703529" y="310952"/>
            <a:ext cx="1310010" cy="720000"/>
            <a:chOff x="746760" y="1249680"/>
            <a:chExt cx="1310010" cy="720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B71DE89-170E-1264-5DF5-4A0341D2BA26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5410D61F-6B19-604A-7FCD-E7C210958D96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458011C-CDE7-8B39-0AB2-3C2DFD2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D3F165E-63E0-6774-4389-FACB33100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F6C77B5-2F4B-5459-FA9C-99DE79B4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4853BB6-A46A-CE9A-6C77-D62A9A073A0C}"/>
                  </a:ext>
                </a:extLst>
              </p:cNvPr>
              <p:cNvSpPr txBox="1"/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blipFill>
                <a:blip r:embed="rId9"/>
                <a:stretch>
                  <a:fillRect l="-1908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4B25923-181A-B58E-A573-1D9CBF37DF9F}"/>
                  </a:ext>
                </a:extLst>
              </p:cNvPr>
              <p:cNvSpPr txBox="1"/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đoạn thẳng đơn vị (chẳng hạn từ điểm 0 đến điểm 1) thành mười phần bằng nhau. Lấy một đoạn thẳng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đơn vị cũ);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blipFill>
                <a:blip r:embed="rId10"/>
                <a:stretch>
                  <a:fillRect l="-1093" t="-4280" r="-1093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3591317-6154-8A15-91BC-9F252419B8A2}"/>
                  </a:ext>
                </a:extLst>
              </p:cNvPr>
              <p:cNvSpPr txBox="1"/>
              <p:nvPr/>
            </p:nvSpPr>
            <p:spPr>
              <a:xfrm>
                <a:off x="752509" y="3194643"/>
                <a:ext cx="11145575" cy="1132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 theo chiều dương của trục số, bắt đầu từ điểm 0, ta lấy 7 đơn vị mới đến điểm A. Điểm A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3194643"/>
                <a:ext cx="11145575" cy="1132746"/>
              </a:xfrm>
              <a:prstGeom prst="rect">
                <a:avLst/>
              </a:prstGeom>
              <a:blipFill>
                <a:blip r:embed="rId11"/>
                <a:stretch>
                  <a:fillRect l="-1093" t="-5376" r="-1093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5B91264-54C3-7AB3-49A7-053149CE243B}"/>
              </a:ext>
            </a:extLst>
          </p:cNvPr>
          <p:cNvCxnSpPr/>
          <p:nvPr/>
        </p:nvCxnSpPr>
        <p:spPr>
          <a:xfrm>
            <a:off x="261542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CF700F3-F22F-3243-A87C-B68B7BE74B9B}"/>
              </a:ext>
            </a:extLst>
          </p:cNvPr>
          <p:cNvCxnSpPr/>
          <p:nvPr/>
        </p:nvCxnSpPr>
        <p:spPr>
          <a:xfrm>
            <a:off x="314978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B9D0AAF-C93C-6B8E-AD0F-21D3E946E67C}"/>
              </a:ext>
            </a:extLst>
          </p:cNvPr>
          <p:cNvCxnSpPr/>
          <p:nvPr/>
        </p:nvCxnSpPr>
        <p:spPr>
          <a:xfrm>
            <a:off x="3684151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C4B6CE8-706C-7B70-5505-550BF397106B}"/>
              </a:ext>
            </a:extLst>
          </p:cNvPr>
          <p:cNvCxnSpPr/>
          <p:nvPr/>
        </p:nvCxnSpPr>
        <p:spPr>
          <a:xfrm>
            <a:off x="4218515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5B81C4F-3B80-1376-2965-F1EB29249FC5}"/>
              </a:ext>
            </a:extLst>
          </p:cNvPr>
          <p:cNvCxnSpPr/>
          <p:nvPr/>
        </p:nvCxnSpPr>
        <p:spPr>
          <a:xfrm>
            <a:off x="4752879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A8A5D95-9FCD-D9F3-BC61-DFABBB209938}"/>
              </a:ext>
            </a:extLst>
          </p:cNvPr>
          <p:cNvCxnSpPr/>
          <p:nvPr/>
        </p:nvCxnSpPr>
        <p:spPr>
          <a:xfrm>
            <a:off x="528724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4A690D3-F0A8-BF1E-EAC0-9296FA113688}"/>
              </a:ext>
            </a:extLst>
          </p:cNvPr>
          <p:cNvCxnSpPr/>
          <p:nvPr/>
        </p:nvCxnSpPr>
        <p:spPr>
          <a:xfrm>
            <a:off x="582160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10BF475-6E63-6D05-7365-62A7650A38ED}"/>
              </a:ext>
            </a:extLst>
          </p:cNvPr>
          <p:cNvCxnSpPr/>
          <p:nvPr/>
        </p:nvCxnSpPr>
        <p:spPr>
          <a:xfrm>
            <a:off x="6355971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097ABE8-A3EC-A5AB-3365-D7CF0484B87D}"/>
              </a:ext>
            </a:extLst>
          </p:cNvPr>
          <p:cNvCxnSpPr/>
          <p:nvPr/>
        </p:nvCxnSpPr>
        <p:spPr>
          <a:xfrm>
            <a:off x="6890335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3988187D-0250-23ED-DF0B-D1A5DB523A4D}"/>
              </a:ext>
            </a:extLst>
          </p:cNvPr>
          <p:cNvSpPr/>
          <p:nvPr/>
        </p:nvSpPr>
        <p:spPr>
          <a:xfrm>
            <a:off x="2069774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xmlns="" id="{F9FD369F-FA08-B9F3-7D6D-13D19705B537}"/>
              </a:ext>
            </a:extLst>
          </p:cNvPr>
          <p:cNvSpPr/>
          <p:nvPr/>
        </p:nvSpPr>
        <p:spPr>
          <a:xfrm>
            <a:off x="260725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9F58CBDE-CBE5-2DC7-365A-553ADD2BDFCA}"/>
              </a:ext>
            </a:extLst>
          </p:cNvPr>
          <p:cNvSpPr/>
          <p:nvPr/>
        </p:nvSpPr>
        <p:spPr>
          <a:xfrm>
            <a:off x="314837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EF8A0A05-FE7B-DD00-3199-7AEEAC8E6FE9}"/>
              </a:ext>
            </a:extLst>
          </p:cNvPr>
          <p:cNvSpPr/>
          <p:nvPr/>
        </p:nvSpPr>
        <p:spPr>
          <a:xfrm>
            <a:off x="368950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78CC400E-5F9D-29AE-9A93-3339837B1604}"/>
              </a:ext>
            </a:extLst>
          </p:cNvPr>
          <p:cNvSpPr/>
          <p:nvPr/>
        </p:nvSpPr>
        <p:spPr>
          <a:xfrm>
            <a:off x="423062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xmlns="" id="{8C95CD11-F7CB-99C4-14E7-FB01BC13B5BE}"/>
              </a:ext>
            </a:extLst>
          </p:cNvPr>
          <p:cNvSpPr/>
          <p:nvPr/>
        </p:nvSpPr>
        <p:spPr>
          <a:xfrm>
            <a:off x="477175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xmlns="" id="{7DC3E63F-278A-4A65-DE5A-74627E2132CC}"/>
              </a:ext>
            </a:extLst>
          </p:cNvPr>
          <p:cNvSpPr/>
          <p:nvPr/>
        </p:nvSpPr>
        <p:spPr>
          <a:xfrm>
            <a:off x="531287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401387A-D57E-BBBE-0FF8-85811653401D}"/>
              </a:ext>
            </a:extLst>
          </p:cNvPr>
          <p:cNvSpPr/>
          <p:nvPr/>
        </p:nvSpPr>
        <p:spPr>
          <a:xfrm>
            <a:off x="5775887" y="529977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CCC4B1B8-F262-A824-EA9B-1042E4F468CC}"/>
                  </a:ext>
                </a:extLst>
              </p:cNvPr>
              <p:cNvSpPr txBox="1"/>
              <p:nvPr/>
            </p:nvSpPr>
            <p:spPr>
              <a:xfrm>
                <a:off x="5524866" y="5549720"/>
                <a:ext cx="648182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C4B1B8-F262-A824-EA9B-1042E4F46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866" y="5549720"/>
                <a:ext cx="648182" cy="7837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8B532C8-E4DB-AA80-034D-A1738D1FDE6B}"/>
                  </a:ext>
                </a:extLst>
              </p:cNvPr>
              <p:cNvSpPr txBox="1"/>
              <p:nvPr/>
            </p:nvSpPr>
            <p:spPr>
              <a:xfrm>
                <a:off x="5714817" y="4744804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B532C8-E4DB-AA80-034D-A1738D1FD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17" y="4744804"/>
                <a:ext cx="64818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xmlns="" id="{B97DF229-E09E-B159-174D-724AE35886D0}"/>
                  </a:ext>
                </a:extLst>
              </p:cNvPr>
              <p:cNvSpPr/>
              <p:nvPr/>
            </p:nvSpPr>
            <p:spPr>
              <a:xfrm>
                <a:off x="7248202" y="3814622"/>
                <a:ext cx="4088761" cy="1173948"/>
              </a:xfrm>
              <a:prstGeom prst="wedgeRoundRectCallout">
                <a:avLst>
                  <a:gd name="adj1" fmla="val -82763"/>
                  <a:gd name="adj2" fmla="val 77417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C55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en-US" sz="240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55A1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40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id="{B97DF229-E09E-B159-174D-724AE3588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202" y="3814622"/>
                <a:ext cx="4088761" cy="1173948"/>
              </a:xfrm>
              <a:prstGeom prst="wedgeRoundRectCallout">
                <a:avLst>
                  <a:gd name="adj1" fmla="val -82763"/>
                  <a:gd name="adj2" fmla="val 7741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rgbClr val="C55A1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76EAE16-AB5A-89EA-6BEC-A50197704FD5}"/>
              </a:ext>
            </a:extLst>
          </p:cNvPr>
          <p:cNvSpPr txBox="1"/>
          <p:nvPr/>
        </p:nvSpPr>
        <p:spPr>
          <a:xfrm>
            <a:off x="6204809" y="959828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1698163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CE472A1-4715-8B53-27EB-BC237B8318BD}"/>
              </a:ext>
            </a:extLst>
          </p:cNvPr>
          <p:cNvCxnSpPr/>
          <p:nvPr/>
        </p:nvCxnSpPr>
        <p:spPr>
          <a:xfrm>
            <a:off x="1009220" y="5292603"/>
            <a:ext cx="7194622" cy="115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DCF7050-FE1F-0A38-2A8C-A6A15557AF21}"/>
                  </a:ext>
                </a:extLst>
              </p:cNvPr>
              <p:cNvSpPr txBox="1"/>
              <p:nvPr/>
            </p:nvSpPr>
            <p:spPr>
              <a:xfrm>
                <a:off x="3940145" y="5466194"/>
                <a:ext cx="648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DCF7050-FE1F-0A38-2A8C-A6A15557A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145" y="5466194"/>
                <a:ext cx="648182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BDF88F8-AB94-23F4-B560-7AFE4B317DAF}"/>
                  </a:ext>
                </a:extLst>
              </p:cNvPr>
              <p:cNvSpPr txBox="1"/>
              <p:nvPr/>
            </p:nvSpPr>
            <p:spPr>
              <a:xfrm>
                <a:off x="5511573" y="5593545"/>
                <a:ext cx="648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DF88F8-AB94-23F4-B560-7AFE4B317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573" y="5593545"/>
                <a:ext cx="648182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B71DE89-170E-1264-5DF5-4A0341D2BA26}"/>
              </a:ext>
            </a:extLst>
          </p:cNvPr>
          <p:cNvSpPr/>
          <p:nvPr/>
        </p:nvSpPr>
        <p:spPr>
          <a:xfrm>
            <a:off x="437882" y="392745"/>
            <a:ext cx="1575657" cy="731438"/>
          </a:xfrm>
          <a:prstGeom prst="roundRect">
            <a:avLst/>
          </a:prstGeom>
          <a:solidFill>
            <a:srgbClr val="00B0F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VD2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4853BB6-A46A-CE9A-6C77-D62A9A073A0C}"/>
                  </a:ext>
                </a:extLst>
              </p:cNvPr>
              <p:cNvSpPr txBox="1"/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4853BB6-A46A-CE9A-6C77-D62A9A0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592" y="285932"/>
                <a:ext cx="6388852" cy="712631"/>
              </a:xfrm>
              <a:prstGeom prst="rect">
                <a:avLst/>
              </a:prstGeom>
              <a:blipFill rotWithShape="0">
                <a:blip r:embed="rId4"/>
                <a:stretch>
                  <a:fillRect l="-190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4B25923-181A-B58E-A573-1D9CBF37DF9F}"/>
                  </a:ext>
                </a:extLst>
              </p:cNvPr>
              <p:cNvSpPr txBox="1"/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đoạn thẳng đơn vị (chẳng hạn từ điểm 0 đến điểm 1) </a:t>
                </a:r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ba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 bằng nhau. Lấy một đoạn thẳng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đơn vị cũ);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B25923-181A-B58E-A573-1D9CBF37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1541598"/>
                <a:ext cx="11145575" cy="1565172"/>
              </a:xfrm>
              <a:prstGeom prst="rect">
                <a:avLst/>
              </a:prstGeom>
              <a:blipFill rotWithShape="0">
                <a:blip r:embed="rId5"/>
                <a:stretch>
                  <a:fillRect l="-1093" t="-4280" r="-1093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3591317-6154-8A15-91BC-9F252419B8A2}"/>
                  </a:ext>
                </a:extLst>
              </p:cNvPr>
              <p:cNvSpPr txBox="1"/>
              <p:nvPr/>
            </p:nvSpPr>
            <p:spPr>
              <a:xfrm>
                <a:off x="752509" y="3194643"/>
                <a:ext cx="11145575" cy="1135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 </a:t>
                </a:r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theo chiều ngược với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chiều dương của trục số, bắt đầu từ điểm 0, ta lấy </a:t>
                </a:r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2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đơn vị mới đến điểm </a:t>
                </a:r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B.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Điểm </a:t>
                </a:r>
                <a:r>
                  <a:rPr lang="en-US" sz="2800" smtClean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B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3591317-6154-8A15-91BC-9F252419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09" y="3194643"/>
                <a:ext cx="11145575" cy="1135183"/>
              </a:xfrm>
              <a:prstGeom prst="rect">
                <a:avLst/>
              </a:prstGeom>
              <a:blipFill rotWithShape="0">
                <a:blip r:embed="rId6"/>
                <a:stretch>
                  <a:fillRect l="-1093" t="-5376" r="-109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5B91264-54C3-7AB3-49A7-053149CE243B}"/>
              </a:ext>
            </a:extLst>
          </p:cNvPr>
          <p:cNvCxnSpPr/>
          <p:nvPr/>
        </p:nvCxnSpPr>
        <p:spPr>
          <a:xfrm>
            <a:off x="261542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CF700F3-F22F-3243-A87C-B68B7BE74B9B}"/>
              </a:ext>
            </a:extLst>
          </p:cNvPr>
          <p:cNvCxnSpPr/>
          <p:nvPr/>
        </p:nvCxnSpPr>
        <p:spPr>
          <a:xfrm>
            <a:off x="314978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B9D0AAF-C93C-6B8E-AD0F-21D3E946E67C}"/>
              </a:ext>
            </a:extLst>
          </p:cNvPr>
          <p:cNvCxnSpPr/>
          <p:nvPr/>
        </p:nvCxnSpPr>
        <p:spPr>
          <a:xfrm>
            <a:off x="3684151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C4B6CE8-706C-7B70-5505-550BF397106B}"/>
              </a:ext>
            </a:extLst>
          </p:cNvPr>
          <p:cNvCxnSpPr/>
          <p:nvPr/>
        </p:nvCxnSpPr>
        <p:spPr>
          <a:xfrm>
            <a:off x="4218515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5B81C4F-3B80-1376-2965-F1EB29249FC5}"/>
              </a:ext>
            </a:extLst>
          </p:cNvPr>
          <p:cNvCxnSpPr/>
          <p:nvPr/>
        </p:nvCxnSpPr>
        <p:spPr>
          <a:xfrm>
            <a:off x="4752879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A8A5D95-9FCD-D9F3-BC61-DFABBB209938}"/>
              </a:ext>
            </a:extLst>
          </p:cNvPr>
          <p:cNvCxnSpPr/>
          <p:nvPr/>
        </p:nvCxnSpPr>
        <p:spPr>
          <a:xfrm>
            <a:off x="5287243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4A690D3-F0A8-BF1E-EAC0-9296FA113688}"/>
              </a:ext>
            </a:extLst>
          </p:cNvPr>
          <p:cNvCxnSpPr/>
          <p:nvPr/>
        </p:nvCxnSpPr>
        <p:spPr>
          <a:xfrm>
            <a:off x="5821607" y="520860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xmlns="" id="{F9FD369F-FA08-B9F3-7D6D-13D19705B537}"/>
              </a:ext>
            </a:extLst>
          </p:cNvPr>
          <p:cNvSpPr/>
          <p:nvPr/>
        </p:nvSpPr>
        <p:spPr>
          <a:xfrm>
            <a:off x="260725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9F58CBDE-CBE5-2DC7-365A-553ADD2BDFCA}"/>
              </a:ext>
            </a:extLst>
          </p:cNvPr>
          <p:cNvSpPr/>
          <p:nvPr/>
        </p:nvSpPr>
        <p:spPr>
          <a:xfrm>
            <a:off x="3148375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EF8A0A05-FE7B-DD00-3199-7AEEAC8E6FE9}"/>
              </a:ext>
            </a:extLst>
          </p:cNvPr>
          <p:cNvSpPr/>
          <p:nvPr/>
        </p:nvSpPr>
        <p:spPr>
          <a:xfrm>
            <a:off x="3689500" y="4988570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401387A-D57E-BBBE-0FF8-85811653401D}"/>
              </a:ext>
            </a:extLst>
          </p:cNvPr>
          <p:cNvSpPr/>
          <p:nvPr/>
        </p:nvSpPr>
        <p:spPr>
          <a:xfrm>
            <a:off x="3109844" y="525017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CCC4B1B8-F262-A824-EA9B-1042E4F468CC}"/>
                  </a:ext>
                </a:extLst>
              </p:cNvPr>
              <p:cNvSpPr txBox="1"/>
              <p:nvPr/>
            </p:nvSpPr>
            <p:spPr>
              <a:xfrm>
                <a:off x="2868644" y="5578129"/>
                <a:ext cx="648182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C4B1B8-F262-A824-EA9B-1042E4F46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644" y="5578129"/>
                <a:ext cx="648182" cy="7837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8B532C8-E4DB-AA80-034D-A1738D1FDE6B}"/>
                  </a:ext>
                </a:extLst>
              </p:cNvPr>
              <p:cNvSpPr txBox="1"/>
              <p:nvPr/>
            </p:nvSpPr>
            <p:spPr>
              <a:xfrm>
                <a:off x="2868644" y="4383850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28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B532C8-E4DB-AA80-034D-A1738D1FD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644" y="4383850"/>
                <a:ext cx="648182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xmlns="" id="{B97DF229-E09E-B159-174D-724AE35886D0}"/>
                  </a:ext>
                </a:extLst>
              </p:cNvPr>
              <p:cNvSpPr/>
              <p:nvPr/>
            </p:nvSpPr>
            <p:spPr>
              <a:xfrm>
                <a:off x="7248744" y="3087396"/>
                <a:ext cx="4088761" cy="1173948"/>
              </a:xfrm>
              <a:prstGeom prst="wedgeRoundRectCallout">
                <a:avLst>
                  <a:gd name="adj1" fmla="val -145130"/>
                  <a:gd name="adj2" fmla="val 8619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C55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en-US" sz="240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smtClean="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 là điểm biểu diễn số hữu tỉ </a:t>
                </a:r>
                <a:r>
                  <a:rPr lang="en-US" sz="2400" smtClean="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C55A1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55A1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55A1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endParaRPr lang="en-US" sz="240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7DF229-E09E-B159-174D-724AE3588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744" y="3087396"/>
                <a:ext cx="4088761" cy="1173948"/>
              </a:xfrm>
              <a:prstGeom prst="wedgeRoundRectCallout">
                <a:avLst>
                  <a:gd name="adj1" fmla="val -145130"/>
                  <a:gd name="adj2" fmla="val 86193"/>
                  <a:gd name="adj3" fmla="val 16667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 w="19050">
                <a:solidFill>
                  <a:srgbClr val="C55A1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76EAE16-AB5A-89EA-6BEC-A50197704FD5}"/>
              </a:ext>
            </a:extLst>
          </p:cNvPr>
          <p:cNvSpPr txBox="1"/>
          <p:nvPr/>
        </p:nvSpPr>
        <p:spPr>
          <a:xfrm>
            <a:off x="6204809" y="959828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401387A-D57E-BBBE-0FF8-85811653401D}"/>
              </a:ext>
            </a:extLst>
          </p:cNvPr>
          <p:cNvSpPr/>
          <p:nvPr/>
        </p:nvSpPr>
        <p:spPr>
          <a:xfrm>
            <a:off x="4175906" y="522402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3BDF88F8-AB94-23F4-B560-7AFE4B317DAF}"/>
                  </a:ext>
                </a:extLst>
              </p:cNvPr>
              <p:cNvSpPr txBox="1"/>
              <p:nvPr/>
            </p:nvSpPr>
            <p:spPr>
              <a:xfrm>
                <a:off x="2169257" y="5547332"/>
                <a:ext cx="6481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DF88F8-AB94-23F4-B560-7AFE4B317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257" y="5547332"/>
                <a:ext cx="648182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387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1" grpId="0" animBg="1"/>
      <p:bldP spid="32" grpId="0" animBg="1"/>
      <p:bldP spid="33" grpId="0" animBg="1"/>
      <p:bldP spid="37" grpId="0" animBg="1"/>
      <p:bldP spid="38" grpId="0"/>
      <p:bldP spid="39" grpId="0"/>
      <p:bldP spid="41" grpId="0" animBg="1"/>
      <p:bldP spid="42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BC3751-7A53-B11D-40B3-FC009354A1A3}"/>
              </a:ext>
            </a:extLst>
          </p:cNvPr>
          <p:cNvGrpSpPr/>
          <p:nvPr/>
        </p:nvGrpSpPr>
        <p:grpSpPr>
          <a:xfrm>
            <a:off x="1032080" y="5447366"/>
            <a:ext cx="9767100" cy="1052371"/>
            <a:chOff x="1032080" y="5208606"/>
            <a:chExt cx="9767100" cy="1052371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E6721713-6E4A-CADC-BED8-30D5A28724A1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5BB82259-F551-DAFB-F2AC-66B3F617E229}"/>
                </a:ext>
              </a:extLst>
            </p:cNvPr>
            <p:cNvCxnSpPr/>
            <p:nvPr/>
          </p:nvCxnSpPr>
          <p:spPr>
            <a:xfrm>
              <a:off x="20810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A1F26EF8-6C50-0506-143A-268FE492758B}"/>
                    </a:ext>
                  </a:extLst>
                </p:cNvPr>
                <p:cNvSpPr txBox="1"/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1F26EF8-6C50-0506-143A-268FE4927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543" y="5676202"/>
                  <a:ext cx="648182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0FA573BF-959D-EA1E-0E49-63DC99AAE20F}"/>
                    </a:ext>
                  </a:extLst>
                </p:cNvPr>
                <p:cNvSpPr txBox="1"/>
                <p:nvPr/>
              </p:nvSpPr>
              <p:spPr>
                <a:xfrm>
                  <a:off x="4614468" y="5648446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FA573BF-959D-EA1E-0E49-63DC99AAE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4468" y="5648446"/>
                  <a:ext cx="648182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68144BDF-26F7-EF03-E0E9-4816A612260A}"/>
                </a:ext>
              </a:extLst>
            </p:cNvPr>
            <p:cNvCxnSpPr/>
            <p:nvPr/>
          </p:nvCxnSpPr>
          <p:spPr>
            <a:xfrm>
              <a:off x="493855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99AACAF9-7322-7B5A-C963-00369AC46B89}"/>
                </a:ext>
              </a:extLst>
            </p:cNvPr>
            <p:cNvCxnSpPr/>
            <p:nvPr/>
          </p:nvCxnSpPr>
          <p:spPr>
            <a:xfrm>
              <a:off x="77350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EE312DD7-CDE8-BDFD-0215-03AEFCC81CD7}"/>
                    </a:ext>
                  </a:extLst>
                </p:cNvPr>
                <p:cNvSpPr txBox="1"/>
                <p:nvPr/>
              </p:nvSpPr>
              <p:spPr>
                <a:xfrm>
                  <a:off x="7460393" y="5672543"/>
                  <a:ext cx="6481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E312DD7-CDE8-BDFD-0215-03AEFCC81C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0393" y="5672543"/>
                  <a:ext cx="648182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4853BB6-A46A-CE9A-6C77-D62A9A073A0C}"/>
                  </a:ext>
                </a:extLst>
              </p:cNvPr>
              <p:cNvSpPr txBox="1"/>
              <p:nvPr/>
            </p:nvSpPr>
            <p:spPr>
              <a:xfrm>
                <a:off x="3458633" y="481241"/>
                <a:ext cx="63888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hữu tỉ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trục số.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853BB6-A46A-CE9A-6C77-D62A9A073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633" y="481241"/>
                <a:ext cx="6388852" cy="523220"/>
              </a:xfrm>
              <a:prstGeom prst="rect">
                <a:avLst/>
              </a:prstGeom>
              <a:blipFill>
                <a:blip r:embed="rId5"/>
                <a:stretch>
                  <a:fillRect l="-190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4B25923-181A-B58E-A573-1D9CBF37DF9F}"/>
                  </a:ext>
                </a:extLst>
              </p:cNvPr>
              <p:cNvSpPr txBox="1"/>
              <p:nvPr/>
            </p:nvSpPr>
            <p:spPr>
              <a:xfrm>
                <a:off x="767748" y="2260086"/>
                <a:ext cx="10810599" cy="15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Chia đoạn thẳng đơn vị (chẳng hạn từ điểm 0 đến điểm 1) thành năm phần bằng nhau. Lấy một đoạn thẳng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đơn vị cũ);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B25923-181A-B58E-A573-1D9CBF37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2260086"/>
                <a:ext cx="10810599" cy="1565172"/>
              </a:xfrm>
              <a:prstGeom prst="rect">
                <a:avLst/>
              </a:prstGeom>
              <a:blipFill>
                <a:blip r:embed="rId6"/>
                <a:stretch>
                  <a:fillRect l="-1184" t="-4280" r="-1128" b="-3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43591317-6154-8A15-91BC-9F252419B8A2}"/>
                  </a:ext>
                </a:extLst>
              </p:cNvPr>
              <p:cNvSpPr txBox="1"/>
              <p:nvPr/>
            </p:nvSpPr>
            <p:spPr>
              <a:xfrm>
                <a:off x="767748" y="3913131"/>
                <a:ext cx="1081059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 theo chiều dương của trục số, bắt đầu từ điểm 0, ta lấy 7 đơn vị mới đến điểm A. Điểm A biểu diễn số hữu tỉ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591317-6154-8A15-91BC-9F252419B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3913131"/>
                <a:ext cx="10810599" cy="954107"/>
              </a:xfrm>
              <a:prstGeom prst="rect">
                <a:avLst/>
              </a:prstGeom>
              <a:blipFill>
                <a:blip r:embed="rId7"/>
                <a:stretch>
                  <a:fillRect l="-1184" t="-7051" r="-1128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2711A0A-3AE6-A6D8-9216-172A4DEDA82F}"/>
                  </a:ext>
                </a:extLst>
              </p:cNvPr>
              <p:cNvSpPr txBox="1"/>
              <p:nvPr/>
            </p:nvSpPr>
            <p:spPr>
              <a:xfrm>
                <a:off x="767748" y="1556135"/>
                <a:ext cx="9649467" cy="703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 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,4=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711A0A-3AE6-A6D8-9216-172A4DEDA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48" y="1556135"/>
                <a:ext cx="9649467" cy="703398"/>
              </a:xfrm>
              <a:prstGeom prst="rect">
                <a:avLst/>
              </a:prstGeom>
              <a:blipFill>
                <a:blip r:embed="rId8"/>
                <a:stretch>
                  <a:fillRect l="-1327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B9426A7-C92D-B617-2222-4608A04563F2}"/>
              </a:ext>
            </a:extLst>
          </p:cNvPr>
          <p:cNvSpPr txBox="1"/>
          <p:nvPr/>
        </p:nvSpPr>
        <p:spPr>
          <a:xfrm>
            <a:off x="83415" y="1204762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9116DD1A-C52B-E1DE-7332-978190629C2A}"/>
              </a:ext>
            </a:extLst>
          </p:cNvPr>
          <p:cNvCxnSpPr/>
          <p:nvPr/>
        </p:nvCxnSpPr>
        <p:spPr>
          <a:xfrm>
            <a:off x="2652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A110CF5E-DB52-1988-79D6-1F20DF4CFD45}"/>
              </a:ext>
            </a:extLst>
          </p:cNvPr>
          <p:cNvCxnSpPr/>
          <p:nvPr/>
        </p:nvCxnSpPr>
        <p:spPr>
          <a:xfrm>
            <a:off x="3224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5AF8F55-DB52-1794-C9A9-AB91CE9C08E7}"/>
              </a:ext>
            </a:extLst>
          </p:cNvPr>
          <p:cNvCxnSpPr/>
          <p:nvPr/>
        </p:nvCxnSpPr>
        <p:spPr>
          <a:xfrm>
            <a:off x="3795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A52C023E-CFE1-4DFF-8628-851FD2E8BB88}"/>
              </a:ext>
            </a:extLst>
          </p:cNvPr>
          <p:cNvCxnSpPr/>
          <p:nvPr/>
        </p:nvCxnSpPr>
        <p:spPr>
          <a:xfrm>
            <a:off x="4367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9FE8A43-F0F0-6CCB-9406-8C6C9B1C3C57}"/>
              </a:ext>
            </a:extLst>
          </p:cNvPr>
          <p:cNvCxnSpPr/>
          <p:nvPr/>
        </p:nvCxnSpPr>
        <p:spPr>
          <a:xfrm>
            <a:off x="5510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471B9D54-ABCA-F807-E5D6-18440644A682}"/>
              </a:ext>
            </a:extLst>
          </p:cNvPr>
          <p:cNvCxnSpPr/>
          <p:nvPr/>
        </p:nvCxnSpPr>
        <p:spPr>
          <a:xfrm>
            <a:off x="6081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E4BCCAA8-E02B-E5C9-D919-6E0E8288A2D7}"/>
              </a:ext>
            </a:extLst>
          </p:cNvPr>
          <p:cNvCxnSpPr/>
          <p:nvPr/>
        </p:nvCxnSpPr>
        <p:spPr>
          <a:xfrm>
            <a:off x="66530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B6733E8D-AECD-F0C4-FF5F-C37F4585593D}"/>
              </a:ext>
            </a:extLst>
          </p:cNvPr>
          <p:cNvCxnSpPr/>
          <p:nvPr/>
        </p:nvCxnSpPr>
        <p:spPr>
          <a:xfrm>
            <a:off x="7224559" y="5447366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rc 74">
            <a:extLst>
              <a:ext uri="{FF2B5EF4-FFF2-40B4-BE49-F238E27FC236}">
                <a16:creationId xmlns:a16="http://schemas.microsoft.com/office/drawing/2014/main" xmlns="" id="{A57FAF6C-9BA0-D824-FC98-8AA39B6BCCC9}"/>
              </a:ext>
            </a:extLst>
          </p:cNvPr>
          <p:cNvSpPr/>
          <p:nvPr/>
        </p:nvSpPr>
        <p:spPr>
          <a:xfrm>
            <a:off x="2117607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xmlns="" id="{DDB1832F-2E44-BE35-2DD0-8806CF89E8BC}"/>
              </a:ext>
            </a:extLst>
          </p:cNvPr>
          <p:cNvSpPr/>
          <p:nvPr/>
        </p:nvSpPr>
        <p:spPr>
          <a:xfrm>
            <a:off x="2676698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xmlns="" id="{A0D9CBB4-1170-5AC1-4D59-9B711427DB8C}"/>
              </a:ext>
            </a:extLst>
          </p:cNvPr>
          <p:cNvSpPr/>
          <p:nvPr/>
        </p:nvSpPr>
        <p:spPr>
          <a:xfrm>
            <a:off x="3240869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xmlns="" id="{03A08597-672F-FC7B-3623-F59E0C6F4AD2}"/>
              </a:ext>
            </a:extLst>
          </p:cNvPr>
          <p:cNvSpPr/>
          <p:nvPr/>
        </p:nvSpPr>
        <p:spPr>
          <a:xfrm>
            <a:off x="3840600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xmlns="" id="{E4D88499-6E2B-2E85-104E-22BB582D183E}"/>
              </a:ext>
            </a:extLst>
          </p:cNvPr>
          <p:cNvSpPr/>
          <p:nvPr/>
        </p:nvSpPr>
        <p:spPr>
          <a:xfrm>
            <a:off x="4394611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xmlns="" id="{15A43714-1F40-AD7D-3DCB-63783060BEC9}"/>
              </a:ext>
            </a:extLst>
          </p:cNvPr>
          <p:cNvSpPr/>
          <p:nvPr/>
        </p:nvSpPr>
        <p:spPr>
          <a:xfrm>
            <a:off x="4968942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xmlns="" id="{EA1F5903-7764-D6F9-B9D7-DA9A502822ED}"/>
              </a:ext>
            </a:extLst>
          </p:cNvPr>
          <p:cNvSpPr/>
          <p:nvPr/>
        </p:nvSpPr>
        <p:spPr>
          <a:xfrm>
            <a:off x="5522953" y="5214077"/>
            <a:ext cx="522789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82535F7-4F24-FD53-3969-F0B55DE64C66}"/>
              </a:ext>
            </a:extLst>
          </p:cNvPr>
          <p:cNvSpPr/>
          <p:nvPr/>
        </p:nvSpPr>
        <p:spPr>
          <a:xfrm>
            <a:off x="6031919" y="551618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56A01A20-1944-4206-2913-C0B117E8A486}"/>
                  </a:ext>
                </a:extLst>
              </p:cNvPr>
              <p:cNvSpPr txBox="1"/>
              <p:nvPr/>
            </p:nvSpPr>
            <p:spPr>
              <a:xfrm>
                <a:off x="5762610" y="5766128"/>
                <a:ext cx="6481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1,4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6A01A20-1944-4206-2913-C0B117E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610" y="5766128"/>
                <a:ext cx="648182" cy="461665"/>
              </a:xfrm>
              <a:prstGeom prst="rect">
                <a:avLst/>
              </a:prstGeom>
              <a:blipFill>
                <a:blip r:embed="rId9"/>
                <a:stretch>
                  <a:fillRect l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62E5DCD7-932A-FD29-2327-1F5B2D992963}"/>
                  </a:ext>
                </a:extLst>
              </p:cNvPr>
              <p:cNvSpPr txBox="1"/>
              <p:nvPr/>
            </p:nvSpPr>
            <p:spPr>
              <a:xfrm>
                <a:off x="5952561" y="4961212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2E5DCD7-932A-FD29-2327-1F5B2D99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561" y="4961212"/>
                <a:ext cx="64818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513C7F1-5758-0CD0-88AB-E9E5ECE4DF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11" y="5447366"/>
            <a:ext cx="1180531" cy="1214261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xmlns="" id="{7B71DE89-170E-1264-5DF5-4A0341D2BA26}"/>
              </a:ext>
            </a:extLst>
          </p:cNvPr>
          <p:cNvSpPr/>
          <p:nvPr/>
        </p:nvSpPr>
        <p:spPr>
          <a:xfrm>
            <a:off x="437882" y="392745"/>
            <a:ext cx="1575657" cy="731438"/>
          </a:xfrm>
          <a:prstGeom prst="roundRect">
            <a:avLst/>
          </a:prstGeom>
          <a:solidFill>
            <a:srgbClr val="00B0F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VD3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4" grpId="0"/>
      <p:bldP spid="45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BC4F2A1-4306-300B-B343-E22870183920}"/>
              </a:ext>
            </a:extLst>
          </p:cNvPr>
          <p:cNvGrpSpPr/>
          <p:nvPr/>
        </p:nvGrpSpPr>
        <p:grpSpPr>
          <a:xfrm>
            <a:off x="0" y="133283"/>
            <a:ext cx="3523723" cy="1280704"/>
            <a:chOff x="-1207328" y="386050"/>
            <a:chExt cx="3523723" cy="1280704"/>
          </a:xfrm>
        </p:grpSpPr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xmlns="" id="{7DF12583-9EFA-71EE-ACDA-03A19101DA08}"/>
                </a:ext>
              </a:extLst>
            </p:cNvPr>
            <p:cNvSpPr/>
            <p:nvPr/>
          </p:nvSpPr>
          <p:spPr>
            <a:xfrm>
              <a:off x="-1207328" y="386050"/>
              <a:ext cx="3523723" cy="128070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FDCB166-A31A-2931-912D-4F7FE3AE6BD1}"/>
                </a:ext>
              </a:extLst>
            </p:cNvPr>
            <p:cNvSpPr txBox="1"/>
            <p:nvPr/>
          </p:nvSpPr>
          <p:spPr>
            <a:xfrm>
              <a:off x="-375335" y="713072"/>
              <a:ext cx="2593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Luyện tập </a:t>
              </a:r>
              <a:r>
                <a:rPr lang="en-US" sz="3200" b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2:</a:t>
              </a:r>
              <a:endParaRPr lang="en-US" sz="32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50504" y="2001078"/>
            <a:ext cx="925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số hữu tỉ -0,3 trên trục số.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2552952" y="697125"/>
            <a:ext cx="6821047" cy="2154091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335237" y="3647555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CẢ LỚP CÙNG CHƠI TRÒ CHƠI NHÉ!</a:t>
            </a:r>
            <a:endParaRPr lang="en-US" sz="3200"/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29798" y="0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6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2578354"/>
            <a:chOff x="2434106" y="246186"/>
            <a:chExt cx="9486901" cy="25783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25783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62850" y="734152"/>
                  <a:ext cx="9029103" cy="17153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200" b="1">
                      <a:solidFill>
                        <a:srgbClr val="1514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</a:t>
                  </a:r>
                  <a:r>
                    <a:rPr lang="en-US" sz="3200">
                      <a:solidFill>
                        <a:srgbClr val="1514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các số sau, số nào là số hữu tỉ? Vì sao?</a:t>
                  </a:r>
                </a:p>
                <a:p>
                  <a:pPr algn="ctr">
                    <a:lnSpc>
                      <a:spcPct val="121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15142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;1,5 ; 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15142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;2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15142A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850" y="734152"/>
                  <a:ext cx="9029103" cy="1715341"/>
                </a:xfrm>
                <a:prstGeom prst="rect">
                  <a:avLst/>
                </a:prstGeom>
                <a:blipFill>
                  <a:blip r:embed="rId11"/>
                  <a:stretch>
                    <a:fillRect l="-1553" t="-4255" r="-16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9328" y="2938266"/>
            <a:ext cx="9486901" cy="276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645999" y="3181242"/>
                <a:ext cx="9039795" cy="1135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en-US" sz="2800" b="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;1,5 ;2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là số hữu tỉ vì mỗi số đó đều viết được dưới dạng phân số.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999" y="3181242"/>
                <a:ext cx="9039795" cy="1135183"/>
              </a:xfrm>
              <a:prstGeom prst="rect">
                <a:avLst/>
              </a:prstGeom>
              <a:blipFill>
                <a:blip r:embed="rId19"/>
                <a:stretch>
                  <a:fillRect l="-134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B9E2C95-491E-7016-87EE-BF6F68113131}"/>
                  </a:ext>
                </a:extLst>
              </p:cNvPr>
              <p:cNvSpPr txBox="1"/>
              <p:nvPr/>
            </p:nvSpPr>
            <p:spPr>
              <a:xfrm>
                <a:off x="2617531" y="4339220"/>
                <a:ext cx="9039795" cy="1135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phải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viết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dưới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phân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với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mẫu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 0.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B9E2C95-491E-7016-87EE-BF6F68113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531" y="4339220"/>
                <a:ext cx="9039795" cy="1135183"/>
              </a:xfrm>
              <a:prstGeom prst="rect">
                <a:avLst/>
              </a:prstGeom>
              <a:blipFill>
                <a:blip r:embed="rId20"/>
                <a:stretch>
                  <a:fillRect l="-134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52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17058"/>
            <a:chOff x="2434106" y="246186"/>
            <a:chExt cx="9486901" cy="311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311705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62850" y="734152"/>
              <a:ext cx="9029103" cy="2330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pt-BR" sz="3200" b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. Cho hình vẽ. </a:t>
              </a:r>
            </a:p>
            <a:p>
              <a:pPr>
                <a:lnSpc>
                  <a:spcPct val="121000"/>
                </a:lnSpc>
              </a:pPr>
              <a:endParaRPr lang="pt-BR" sz="3200"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endParaRPr lang="pt-BR" sz="320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Điểm A biểu diễn số hữu tỉ nào trên trục số?</a:t>
              </a:r>
              <a:endParaRPr lang="en-US" sz="3200" i="1">
                <a:solidFill>
                  <a:srgbClr val="15142A"/>
                </a:solidFill>
                <a:latin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4106" y="3806016"/>
            <a:ext cx="9486901" cy="218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792436" y="4417380"/>
                <a:ext cx="9039795" cy="701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Điểm A biểu diễn số hữu tỉ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436" y="4417380"/>
                <a:ext cx="9039795" cy="701602"/>
              </a:xfrm>
              <a:prstGeom prst="rect">
                <a:avLst/>
              </a:prstGeom>
              <a:blipFill>
                <a:blip r:embed="rId18"/>
                <a:stretch>
                  <a:fillRect l="-1349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DAFEF6-8D41-50A6-3095-57320E29BE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0303" y="1274766"/>
            <a:ext cx="7768257" cy="12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3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2">
                <a:extLst>
                  <a:ext uri="{FF2B5EF4-FFF2-40B4-BE49-F238E27FC236}">
                    <a16:creationId xmlns:a16="http://schemas.microsoft.com/office/drawing/2014/main" xmlns="" id="{F4B5F415-7490-4054-85B4-10F7AE6D338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0941" y="2876370"/>
                <a:ext cx="11952372" cy="1417123"/>
              </a:xfrm>
            </p:spPr>
            <p:txBody>
              <a:bodyPr>
                <a:noAutofit/>
              </a:bodyPr>
              <a:lstStyle/>
              <a:p>
                <a:r>
                  <a:rPr lang="en-US" sz="5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5000" b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iết 1 - TẬP </a:t>
                </a:r>
                <a:r>
                  <a:rPr lang="en-US" sz="5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ℚ</m:t>
                    </m:r>
                  </m:oMath>
                </a14:m>
                <a:r>
                  <a:rPr lang="en-US" sz="50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CÁC SỐ HỮU </a:t>
                </a:r>
                <a:r>
                  <a:rPr lang="en-US" sz="5000" b="1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endParaRPr lang="en-US" sz="5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!!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B5F415-7490-4054-85B4-10F7AE6D33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0941" y="2876370"/>
                <a:ext cx="11952372" cy="1417123"/>
              </a:xfrm>
              <a:blipFill rotWithShape="0">
                <a:blip r:embed="rId2"/>
                <a:stretch>
                  <a:fillRect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378847" y="4177297"/>
            <a:ext cx="2777669" cy="2777669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2555572" y="697831"/>
            <a:ext cx="6762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SỐ 7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2267387" y="2019660"/>
            <a:ext cx="7358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 – SỐ HỮU TỈ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78546" y="4738251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</a:rPr>
              <a:t>GV: LÊ THỊ LAN ANH</a:t>
            </a:r>
            <a:endParaRPr lang="en-US" sz="40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17058"/>
            <a:chOff x="2434106" y="246186"/>
            <a:chExt cx="9486901" cy="311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3117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62850" y="734152"/>
                  <a:ext cx="9029103" cy="13894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1000"/>
                    </a:lnSpc>
                  </a:pPr>
                  <a:r>
                    <a:rPr lang="pt-BR" sz="3200" b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3</a:t>
                  </a:r>
                  <a:r>
                    <a:rPr lang="pt-BR" sz="3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Tìm điểm biểu diễn số hữu tỉ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t-BR" sz="3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trên trục số.</a:t>
                  </a:r>
                </a:p>
                <a:p>
                  <a:pPr>
                    <a:lnSpc>
                      <a:spcPct val="121000"/>
                    </a:lnSpc>
                  </a:pPr>
                  <a:endParaRPr lang="pt-BR" sz="3200">
                    <a:latin typeface="Arial" panose="020B0604020202020204" pitchFamily="34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2850" y="734152"/>
                  <a:ext cx="9029103" cy="1389483"/>
                </a:xfrm>
                <a:prstGeom prst="rect">
                  <a:avLst/>
                </a:prstGeom>
                <a:blipFill>
                  <a:blip r:embed="rId11"/>
                  <a:stretch>
                    <a:fillRect l="-27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353824C-BF69-8199-1275-41934FFEA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4106" y="3806016"/>
            <a:ext cx="9486901" cy="1452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F0992745-CDA3-258E-9454-660100221D9F}"/>
                  </a:ext>
                </a:extLst>
              </p:cNvPr>
              <p:cNvSpPr txBox="1"/>
              <p:nvPr/>
            </p:nvSpPr>
            <p:spPr>
              <a:xfrm>
                <a:off x="2820490" y="4114919"/>
                <a:ext cx="1716786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</a:t>
                </a:r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992745-CDA3-258E-9454-660100221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490" y="4114919"/>
                <a:ext cx="1716786" cy="704295"/>
              </a:xfrm>
              <a:prstGeom prst="rect">
                <a:avLst/>
              </a:prstGeom>
              <a:blipFill>
                <a:blip r:embed="rId19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79C5AB-3F45-3ABE-3DFD-5D5D614B809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7078" y="2102577"/>
            <a:ext cx="8781791" cy="931813"/>
          </a:xfrm>
          <a:prstGeom prst="rect">
            <a:avLst/>
          </a:pr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xmlns="" id="{D9703876-688E-936A-C26B-7380BEA634A9}"/>
              </a:ext>
            </a:extLst>
          </p:cNvPr>
          <p:cNvSpPr/>
          <p:nvPr/>
        </p:nvSpPr>
        <p:spPr>
          <a:xfrm>
            <a:off x="3753690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xmlns="" id="{A50BCD54-2D52-747C-859E-F83D22C9A5AE}"/>
              </a:ext>
            </a:extLst>
          </p:cNvPr>
          <p:cNvSpPr/>
          <p:nvPr/>
        </p:nvSpPr>
        <p:spPr>
          <a:xfrm>
            <a:off x="4273157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3D018D01-E2C8-C6F2-BC3E-4C2F3F65EF49}"/>
              </a:ext>
            </a:extLst>
          </p:cNvPr>
          <p:cNvSpPr/>
          <p:nvPr/>
        </p:nvSpPr>
        <p:spPr>
          <a:xfrm>
            <a:off x="4779416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xmlns="" id="{EFCAD8E9-E9F5-66C7-0683-01AA3CA85F0B}"/>
              </a:ext>
            </a:extLst>
          </p:cNvPr>
          <p:cNvSpPr/>
          <p:nvPr/>
        </p:nvSpPr>
        <p:spPr>
          <a:xfrm>
            <a:off x="5280849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F32460D3-2B31-2EF6-780F-275A0105A5B1}"/>
              </a:ext>
            </a:extLst>
          </p:cNvPr>
          <p:cNvSpPr/>
          <p:nvPr/>
        </p:nvSpPr>
        <p:spPr>
          <a:xfrm>
            <a:off x="5805904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5ECCBD7F-153A-DEFB-976D-B75675E7430B}"/>
              </a:ext>
            </a:extLst>
          </p:cNvPr>
          <p:cNvSpPr/>
          <p:nvPr/>
        </p:nvSpPr>
        <p:spPr>
          <a:xfrm>
            <a:off x="6326895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xmlns="" id="{D6DB4657-3ACC-48B8-5BA8-6AAC086894F9}"/>
              </a:ext>
            </a:extLst>
          </p:cNvPr>
          <p:cNvSpPr/>
          <p:nvPr/>
        </p:nvSpPr>
        <p:spPr>
          <a:xfrm>
            <a:off x="6830868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53F2456C-0D04-7004-84DB-3E871A886EBA}"/>
              </a:ext>
            </a:extLst>
          </p:cNvPr>
          <p:cNvSpPr/>
          <p:nvPr/>
        </p:nvSpPr>
        <p:spPr>
          <a:xfrm>
            <a:off x="7343985" y="1884379"/>
            <a:ext cx="479146" cy="338726"/>
          </a:xfrm>
          <a:prstGeom prst="arc">
            <a:avLst>
              <a:gd name="adj1" fmla="val 11348465"/>
              <a:gd name="adj2" fmla="val 0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91A3513-8639-4E11-E145-9DBD85BDDBA2}"/>
              </a:ext>
            </a:extLst>
          </p:cNvPr>
          <p:cNvSpPr/>
          <p:nvPr/>
        </p:nvSpPr>
        <p:spPr>
          <a:xfrm>
            <a:off x="7773497" y="215454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1DF5CB92-37FB-F1FB-D021-2C4C90F2B13E}"/>
                  </a:ext>
                </a:extLst>
              </p:cNvPr>
              <p:cNvSpPr txBox="1"/>
              <p:nvPr/>
            </p:nvSpPr>
            <p:spPr>
              <a:xfrm>
                <a:off x="7694139" y="1599571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F5CB92-37FB-F1FB-D021-2C4C90F2B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139" y="1599571"/>
                <a:ext cx="648182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DC424F87-7EA4-D9E2-694F-B4ACD9DF564B}"/>
                  </a:ext>
                </a:extLst>
              </p:cNvPr>
              <p:cNvSpPr txBox="1"/>
              <p:nvPr/>
            </p:nvSpPr>
            <p:spPr>
              <a:xfrm>
                <a:off x="4078320" y="4140249"/>
                <a:ext cx="6398162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Điểm A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424F87-7EA4-D9E2-694F-B4ACD9DF5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320" y="4140249"/>
                <a:ext cx="6398162" cy="704295"/>
              </a:xfrm>
              <a:prstGeom prst="rect">
                <a:avLst/>
              </a:prstGeom>
              <a:blipFill>
                <a:blip r:embed="rId22"/>
                <a:stretch>
                  <a:fillRect l="-1905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22" grpId="0" animBg="1"/>
          <p:bldP spid="23" grpId="0" animBg="1"/>
          <p:bldP spid="25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22" grpId="0" animBg="1"/>
          <p:bldP spid="23" grpId="0" animBg="1"/>
          <p:bldP spid="25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5" grpId="0"/>
          <p:bldP spid="3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999AC9D-6E4D-329F-F75B-D99E6E5A7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6" y="824435"/>
            <a:ext cx="12205896" cy="609601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1810650"/>
            <a:chOff x="2434106" y="246186"/>
            <a:chExt cx="9486901" cy="1810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6"/>
              <a:ext cx="9486901" cy="18106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62850" y="734152"/>
              <a:ext cx="9029103" cy="11389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</a:pPr>
              <a:r>
                <a:rPr lang="pt-BR" sz="3200" b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4</a:t>
              </a:r>
              <a:r>
                <a:rPr lang="pt-BR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. </a:t>
              </a:r>
              <a:r>
                <a:rPr lang="en-US" sz="320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Xác định điểm biểu diễn số 0,3 trên trục số.</a:t>
              </a:r>
              <a:endParaRPr lang="pt-BR" sz="320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>
                <a:lnSpc>
                  <a:spcPct val="121000"/>
                </a:lnSpc>
              </a:pPr>
              <a:endParaRPr lang="pt-BR" sz="3200"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9301265" y="5852675"/>
            <a:ext cx="2890735" cy="878855"/>
            <a:chOff x="7144988" y="5759358"/>
            <a:chExt cx="2890735" cy="87885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415022" y="5806389"/>
              <a:ext cx="2620701" cy="8250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759358"/>
              <a:ext cx="540069" cy="87885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7896980" y="6003453"/>
              <a:ext cx="16062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cứu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953384E-757B-6255-0733-A49E3263C8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62149" y="3159469"/>
            <a:ext cx="5305012" cy="18391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4EA70C6-F6AB-D0C9-0704-BF46AD3A4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499448" y="3684371"/>
            <a:ext cx="4934641" cy="7072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83D3F22-140E-452F-1BEB-91F04947A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7848" y="2588852"/>
            <a:ext cx="6964105" cy="1452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6D4AE222-F5B6-B883-92E4-D1BF0699BD44}"/>
                  </a:ext>
                </a:extLst>
              </p:cNvPr>
              <p:cNvSpPr txBox="1"/>
              <p:nvPr/>
            </p:nvSpPr>
            <p:spPr>
              <a:xfrm>
                <a:off x="5214232" y="2897755"/>
                <a:ext cx="6398162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0,3=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.</a:t>
                </a:r>
                <a:r>
                  <a:rPr lang="en-US" sz="2800">
                    <a:solidFill>
                      <a:srgbClr val="0000CC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Điểm B biểu diễn số hữu tỉ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endParaRPr lang="en-US" sz="2800">
                  <a:solidFill>
                    <a:srgbClr val="0000CC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AE222-F5B6-B883-92E4-D1BF0699B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232" y="2897755"/>
                <a:ext cx="6398162" cy="704295"/>
              </a:xfrm>
              <a:prstGeom prst="rect">
                <a:avLst/>
              </a:prstGeom>
              <a:blipFill>
                <a:blip r:embed="rId19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B858929-5BC1-3B40-1AB4-99104256C5D7}"/>
              </a:ext>
            </a:extLst>
          </p:cNvPr>
          <p:cNvSpPr/>
          <p:nvPr/>
        </p:nvSpPr>
        <p:spPr>
          <a:xfrm>
            <a:off x="3639176" y="503129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ACD4DFA1-2059-52A9-0D77-1E0F14AA4A0C}"/>
                  </a:ext>
                </a:extLst>
              </p:cNvPr>
              <p:cNvSpPr txBox="1"/>
              <p:nvPr/>
            </p:nvSpPr>
            <p:spPr>
              <a:xfrm>
                <a:off x="3744852" y="4801165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D4DFA1-2059-52A9-0D77-1E0F14AA4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852" y="4801165"/>
                <a:ext cx="648182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4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 animBg="1"/>
          <p:bldP spid="4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1072701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34BB2B0-0CEF-96A7-FF15-EB951310630F}"/>
                  </a:ext>
                </a:extLst>
              </p:cNvPr>
              <p:cNvSpPr txBox="1"/>
              <p:nvPr/>
            </p:nvSpPr>
            <p:spPr>
              <a:xfrm>
                <a:off x="1552551" y="1591498"/>
                <a:ext cx="9571832" cy="792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Dự đoán cách biểu diễn số hữu tỉ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0,4 </m:t>
                    </m:r>
                  </m:oMath>
                </a14:m>
                <a:r>
                  <a:rPr lang="en-US" sz="32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 trục số.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4BB2B0-0CEF-96A7-FF15-EB9513106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551" y="1591498"/>
                <a:ext cx="9571832" cy="792974"/>
              </a:xfrm>
              <a:prstGeom prst="rect">
                <a:avLst/>
              </a:prstGeom>
              <a:blipFill>
                <a:blip r:embed="rId3"/>
                <a:stretch>
                  <a:fillRect l="-1338" b="-1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28">
            <a:extLst>
              <a:ext uri="{FF2B5EF4-FFF2-40B4-BE49-F238E27FC236}">
                <a16:creationId xmlns:a16="http://schemas.microsoft.com/office/drawing/2014/main" xmlns="" id="{11C16972-6544-51D0-CE9F-F23B082B3662}"/>
              </a:ext>
            </a:extLst>
          </p:cNvPr>
          <p:cNvGrpSpPr/>
          <p:nvPr/>
        </p:nvGrpSpPr>
        <p:grpSpPr>
          <a:xfrm>
            <a:off x="1665126" y="3634824"/>
            <a:ext cx="9767100" cy="812466"/>
            <a:chOff x="1032080" y="5208606"/>
            <a:chExt cx="9767100" cy="812466"/>
          </a:xfrm>
        </p:grpSpPr>
        <p:cxnSp>
          <p:nvCxnSpPr>
            <p:cNvPr id="9" name="Straight Arrow Connector 11">
              <a:extLst>
                <a:ext uri="{FF2B5EF4-FFF2-40B4-BE49-F238E27FC236}">
                  <a16:creationId xmlns:a16="http://schemas.microsoft.com/office/drawing/2014/main" xmlns="" id="{787923AB-1906-8062-25CE-535CA3E3F067}"/>
                </a:ext>
              </a:extLst>
            </p:cNvPr>
            <p:cNvCxnSpPr/>
            <p:nvPr/>
          </p:nvCxnSpPr>
          <p:spPr>
            <a:xfrm>
              <a:off x="1032080" y="5347504"/>
              <a:ext cx="9767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25">
              <a:extLst>
                <a:ext uri="{FF2B5EF4-FFF2-40B4-BE49-F238E27FC236}">
                  <a16:creationId xmlns:a16="http://schemas.microsoft.com/office/drawing/2014/main" xmlns="" id="{097A0126-6798-A959-F615-40A31DE9237F}"/>
                </a:ext>
              </a:extLst>
            </p:cNvPr>
            <p:cNvCxnSpPr/>
            <p:nvPr/>
          </p:nvCxnSpPr>
          <p:spPr>
            <a:xfrm>
              <a:off x="7424699" y="5208606"/>
              <a:ext cx="0" cy="300942"/>
            </a:xfrm>
            <a:prstGeom prst="line">
              <a:avLst/>
            </a:prstGeom>
            <a:ln w="38100">
              <a:solidFill>
                <a:srgbClr val="1514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26">
                  <a:extLst>
                    <a:ext uri="{FF2B5EF4-FFF2-40B4-BE49-F238E27FC236}">
                      <a16:creationId xmlns:a16="http://schemas.microsoft.com/office/drawing/2014/main" xmlns="" id="{DCA6D586-0F3B-6987-2221-2188366135F9}"/>
                    </a:ext>
                  </a:extLst>
                </p:cNvPr>
                <p:cNvSpPr txBox="1"/>
                <p:nvPr/>
              </p:nvSpPr>
              <p:spPr>
                <a:xfrm>
                  <a:off x="5591539" y="5497852"/>
                  <a:ext cx="6481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2" name="TextBox 26">
                  <a:extLst>
                    <a:ext uri="{FF2B5EF4-FFF2-40B4-BE49-F238E27FC236}">
                      <a16:creationId xmlns:a16="http://schemas.microsoft.com/office/drawing/2014/main" id="{DCA6D586-0F3B-6987-2221-218836613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1539" y="5497852"/>
                  <a:ext cx="648182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27">
                  <a:extLst>
                    <a:ext uri="{FF2B5EF4-FFF2-40B4-BE49-F238E27FC236}">
                      <a16:creationId xmlns:a16="http://schemas.microsoft.com/office/drawing/2014/main" xmlns="" id="{FA4EBFBF-6B63-6EFC-51FE-F66BB798276E}"/>
                    </a:ext>
                  </a:extLst>
                </p:cNvPr>
                <p:cNvSpPr txBox="1"/>
                <p:nvPr/>
              </p:nvSpPr>
              <p:spPr>
                <a:xfrm>
                  <a:off x="6647832" y="5450145"/>
                  <a:ext cx="6481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3" name="TextBox 27">
                  <a:extLst>
                    <a:ext uri="{FF2B5EF4-FFF2-40B4-BE49-F238E27FC236}">
                      <a16:creationId xmlns:a16="http://schemas.microsoft.com/office/drawing/2014/main" id="{FA4EBFBF-6B63-6EFC-51FE-F66BB7982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7832" y="5450145"/>
                  <a:ext cx="648182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xmlns="" id="{C7E67C01-E22F-5AA9-7D11-3285E5281C60}"/>
              </a:ext>
            </a:extLst>
          </p:cNvPr>
          <p:cNvCxnSpPr/>
          <p:nvPr/>
        </p:nvCxnSpPr>
        <p:spPr>
          <a:xfrm>
            <a:off x="3248469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xmlns="" id="{86609582-FE55-DA28-9BA0-A80CE7A68A5A}"/>
              </a:ext>
            </a:extLst>
          </p:cNvPr>
          <p:cNvCxnSpPr/>
          <p:nvPr/>
        </p:nvCxnSpPr>
        <p:spPr>
          <a:xfrm>
            <a:off x="3782833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xmlns="" id="{7D17F499-0ECE-294C-6C12-4FAF2EA33B59}"/>
              </a:ext>
            </a:extLst>
          </p:cNvPr>
          <p:cNvCxnSpPr/>
          <p:nvPr/>
        </p:nvCxnSpPr>
        <p:spPr>
          <a:xfrm>
            <a:off x="431719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xmlns="" id="{266627BA-9345-50AD-4111-7670D2E6B103}"/>
              </a:ext>
            </a:extLst>
          </p:cNvPr>
          <p:cNvCxnSpPr/>
          <p:nvPr/>
        </p:nvCxnSpPr>
        <p:spPr>
          <a:xfrm>
            <a:off x="485156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xmlns="" id="{C7B491FF-96C6-84C7-BEF6-15D2697ECB81}"/>
              </a:ext>
            </a:extLst>
          </p:cNvPr>
          <p:cNvCxnSpPr/>
          <p:nvPr/>
        </p:nvCxnSpPr>
        <p:spPr>
          <a:xfrm>
            <a:off x="5385925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xmlns="" id="{FF5E5F15-F482-5BA3-1537-75195433D415}"/>
              </a:ext>
            </a:extLst>
          </p:cNvPr>
          <p:cNvCxnSpPr/>
          <p:nvPr/>
        </p:nvCxnSpPr>
        <p:spPr>
          <a:xfrm>
            <a:off x="5920289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2">
            <a:extLst>
              <a:ext uri="{FF2B5EF4-FFF2-40B4-BE49-F238E27FC236}">
                <a16:creationId xmlns:a16="http://schemas.microsoft.com/office/drawing/2014/main" xmlns="" id="{BE3E65B9-F400-6FD6-DD78-9A1671DF57A6}"/>
              </a:ext>
            </a:extLst>
          </p:cNvPr>
          <p:cNvCxnSpPr/>
          <p:nvPr/>
        </p:nvCxnSpPr>
        <p:spPr>
          <a:xfrm>
            <a:off x="6454653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xmlns="" id="{3AD9C8CB-7364-E2CD-FB3D-6633950AFA91}"/>
              </a:ext>
            </a:extLst>
          </p:cNvPr>
          <p:cNvCxnSpPr/>
          <p:nvPr/>
        </p:nvCxnSpPr>
        <p:spPr>
          <a:xfrm>
            <a:off x="698901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4">
            <a:extLst>
              <a:ext uri="{FF2B5EF4-FFF2-40B4-BE49-F238E27FC236}">
                <a16:creationId xmlns:a16="http://schemas.microsoft.com/office/drawing/2014/main" xmlns="" id="{DD67E967-B8D2-2B81-C694-E9D2EA6B0801}"/>
              </a:ext>
            </a:extLst>
          </p:cNvPr>
          <p:cNvCxnSpPr/>
          <p:nvPr/>
        </p:nvCxnSpPr>
        <p:spPr>
          <a:xfrm>
            <a:off x="752338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6">
            <a:extLst>
              <a:ext uri="{FF2B5EF4-FFF2-40B4-BE49-F238E27FC236}">
                <a16:creationId xmlns:a16="http://schemas.microsoft.com/office/drawing/2014/main" xmlns="" id="{A1C461F4-FF10-B9C5-45FE-97A96C7EF439}"/>
              </a:ext>
            </a:extLst>
          </p:cNvPr>
          <p:cNvSpPr/>
          <p:nvPr/>
        </p:nvSpPr>
        <p:spPr>
          <a:xfrm>
            <a:off x="7996718" y="374178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xmlns="" id="{1AB0DA6D-AAA8-B268-7B1B-8B973EA5FFFE}"/>
                  </a:ext>
                </a:extLst>
              </p:cNvPr>
              <p:cNvSpPr txBox="1"/>
              <p:nvPr/>
            </p:nvSpPr>
            <p:spPr>
              <a:xfrm>
                <a:off x="7780627" y="3079173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id="{1AB0DA6D-AAA8-B268-7B1B-8B973EA5F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627" y="3079173"/>
                <a:ext cx="64818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xmlns="" id="{2266AAA3-9713-8F6B-084A-3B4C10683C8A}"/>
              </a:ext>
            </a:extLst>
          </p:cNvPr>
          <p:cNvCxnSpPr/>
          <p:nvPr/>
        </p:nvCxnSpPr>
        <p:spPr>
          <a:xfrm>
            <a:off x="8561837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3">
            <a:extLst>
              <a:ext uri="{FF2B5EF4-FFF2-40B4-BE49-F238E27FC236}">
                <a16:creationId xmlns:a16="http://schemas.microsoft.com/office/drawing/2014/main" xmlns="" id="{AC7DDDEF-2E5D-584C-C1F6-9445B9EE1A07}"/>
              </a:ext>
            </a:extLst>
          </p:cNvPr>
          <p:cNvCxnSpPr/>
          <p:nvPr/>
        </p:nvCxnSpPr>
        <p:spPr>
          <a:xfrm>
            <a:off x="9099171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xmlns="" id="{FF43F56B-74FE-986E-FF19-B1F989CE303D}"/>
              </a:ext>
            </a:extLst>
          </p:cNvPr>
          <p:cNvCxnSpPr/>
          <p:nvPr/>
        </p:nvCxnSpPr>
        <p:spPr>
          <a:xfrm>
            <a:off x="9633535" y="3634824"/>
            <a:ext cx="0" cy="300942"/>
          </a:xfrm>
          <a:prstGeom prst="line">
            <a:avLst/>
          </a:prstGeom>
          <a:ln w="38100">
            <a:solidFill>
              <a:srgbClr val="151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7">
            <a:extLst>
              <a:ext uri="{FF2B5EF4-FFF2-40B4-BE49-F238E27FC236}">
                <a16:creationId xmlns:a16="http://schemas.microsoft.com/office/drawing/2014/main" xmlns="" id="{72CADA67-DA18-08F3-BD11-568EDF5B3A9A}"/>
              </a:ext>
            </a:extLst>
          </p:cNvPr>
          <p:cNvSpPr txBox="1"/>
          <p:nvPr/>
        </p:nvSpPr>
        <p:spPr>
          <a:xfrm>
            <a:off x="2959506" y="3887644"/>
            <a:ext cx="64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-3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7">
                <a:extLst>
                  <a:ext uri="{FF2B5EF4-FFF2-40B4-BE49-F238E27FC236}">
                    <a16:creationId xmlns:a16="http://schemas.microsoft.com/office/drawing/2014/main" xmlns="" id="{BB722A4A-CD00-B066-3D53-E7FADA6A72B3}"/>
                  </a:ext>
                </a:extLst>
              </p:cNvPr>
              <p:cNvSpPr txBox="1"/>
              <p:nvPr/>
            </p:nvSpPr>
            <p:spPr>
              <a:xfrm>
                <a:off x="9360513" y="3935337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8" name="TextBox 27">
                <a:extLst>
                  <a:ext uri="{FF2B5EF4-FFF2-40B4-BE49-F238E27FC236}">
                    <a16:creationId xmlns:a16="http://schemas.microsoft.com/office/drawing/2014/main" id="{BB722A4A-CD00-B066-3D53-E7FADA6A7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513" y="3935337"/>
                <a:ext cx="64818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m mây 3">
            <a:extLst>
              <a:ext uri="{FF2B5EF4-FFF2-40B4-BE49-F238E27FC236}">
                <a16:creationId xmlns:a16="http://schemas.microsoft.com/office/drawing/2014/main" xmlns="" id="{083E861F-4E3D-1B41-8632-1C6CF97DA05C}"/>
              </a:ext>
            </a:extLst>
          </p:cNvPr>
          <p:cNvSpPr/>
          <p:nvPr/>
        </p:nvSpPr>
        <p:spPr>
          <a:xfrm>
            <a:off x="8719224" y="377236"/>
            <a:ext cx="3845168" cy="2428523"/>
          </a:xfrm>
          <a:prstGeom prst="cloud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CE3B79F8-321C-7138-76A5-B03B4374A205}"/>
                  </a:ext>
                </a:extLst>
              </p:cNvPr>
              <p:cNvSpPr txBox="1"/>
              <p:nvPr/>
            </p:nvSpPr>
            <p:spPr>
              <a:xfrm>
                <a:off x="9251362" y="922613"/>
                <a:ext cx="2828096" cy="113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+mj-lt"/>
                  </a:rPr>
                  <a:t> trên trục số 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E3B79F8-321C-7138-76A5-B03B4374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62" y="922613"/>
                <a:ext cx="2828096" cy="1132490"/>
              </a:xfrm>
              <a:prstGeom prst="rect">
                <a:avLst/>
              </a:prstGeom>
              <a:blipFill>
                <a:blip r:embed="rId8"/>
                <a:stretch>
                  <a:fillRect l="-4526" r="-7759" b="-1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DF20AB25-D8E0-5000-9F3A-760F34B12888}"/>
                  </a:ext>
                </a:extLst>
              </p:cNvPr>
              <p:cNvSpPr txBox="1"/>
              <p:nvPr/>
            </p:nvSpPr>
            <p:spPr>
              <a:xfrm>
                <a:off x="9131816" y="932156"/>
                <a:ext cx="313280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số đối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biểu diễn trên trục số </a:t>
                </a: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DF20AB25-D8E0-5000-9F3A-760F34B12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816" y="932156"/>
                <a:ext cx="3132807" cy="1384995"/>
              </a:xfrm>
              <a:prstGeom prst="rect">
                <a:avLst/>
              </a:prstGeom>
              <a:blipFill>
                <a:blip r:embed="rId9"/>
                <a:stretch>
                  <a:fillRect l="-3891" t="-4846" r="-408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xmlns="" id="{9DA688FD-DB84-307B-3F8C-B935179A89CE}"/>
                  </a:ext>
                </a:extLst>
              </p:cNvPr>
              <p:cNvSpPr txBox="1"/>
              <p:nvPr/>
            </p:nvSpPr>
            <p:spPr>
              <a:xfrm>
                <a:off x="9136849" y="997787"/>
                <a:ext cx="3465222" cy="113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Dự đoán điểm biểu diễn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latin typeface="+mj-lt"/>
                  </a:rPr>
                  <a:t> 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9DA688FD-DB84-307B-3F8C-B935179A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849" y="997787"/>
                <a:ext cx="3465222" cy="1132490"/>
              </a:xfrm>
              <a:prstGeom prst="rect">
                <a:avLst/>
              </a:prstGeom>
              <a:blipFill>
                <a:blip r:embed="rId10"/>
                <a:stretch>
                  <a:fillRect l="-3697" t="-5946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36">
            <a:extLst>
              <a:ext uri="{FF2B5EF4-FFF2-40B4-BE49-F238E27FC236}">
                <a16:creationId xmlns:a16="http://schemas.microsoft.com/office/drawing/2014/main" xmlns="" id="{E580C3EB-68C0-7D97-DEEC-24653195E4DF}"/>
              </a:ext>
            </a:extLst>
          </p:cNvPr>
          <p:cNvSpPr/>
          <p:nvPr/>
        </p:nvSpPr>
        <p:spPr>
          <a:xfrm>
            <a:off x="9603302" y="374178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36">
            <a:extLst>
              <a:ext uri="{FF2B5EF4-FFF2-40B4-BE49-F238E27FC236}">
                <a16:creationId xmlns:a16="http://schemas.microsoft.com/office/drawing/2014/main" xmlns="" id="{211E8FFC-433F-9704-A27A-DD98D2DC25F1}"/>
              </a:ext>
            </a:extLst>
          </p:cNvPr>
          <p:cNvSpPr/>
          <p:nvPr/>
        </p:nvSpPr>
        <p:spPr>
          <a:xfrm>
            <a:off x="3190766" y="371972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38">
                <a:extLst>
                  <a:ext uri="{FF2B5EF4-FFF2-40B4-BE49-F238E27FC236}">
                    <a16:creationId xmlns:a16="http://schemas.microsoft.com/office/drawing/2014/main" xmlns="" id="{69684BD3-C59E-DA9B-62BE-1C80B9C47243}"/>
                  </a:ext>
                </a:extLst>
              </p:cNvPr>
              <p:cNvSpPr txBox="1"/>
              <p:nvPr/>
            </p:nvSpPr>
            <p:spPr>
              <a:xfrm>
                <a:off x="9387211" y="3043786"/>
                <a:ext cx="6481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3" name="TextBox 38">
                <a:extLst>
                  <a:ext uri="{FF2B5EF4-FFF2-40B4-BE49-F238E27FC236}">
                    <a16:creationId xmlns:a16="http://schemas.microsoft.com/office/drawing/2014/main" id="{69684BD3-C59E-DA9B-62BE-1C80B9C47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211" y="3043786"/>
                <a:ext cx="64818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xmlns="" id="{4C152947-A604-C5C8-AFBA-6B6CD1D12736}"/>
                  </a:ext>
                </a:extLst>
              </p:cNvPr>
              <p:cNvSpPr txBox="1"/>
              <p:nvPr/>
            </p:nvSpPr>
            <p:spPr>
              <a:xfrm>
                <a:off x="9261258" y="683556"/>
                <a:ext cx="262201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 biểu diễn số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0,4 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 trục số ta làm thế nào? </a:t>
                </a: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4C152947-A604-C5C8-AFBA-6B6CD1D12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1258" y="683556"/>
                <a:ext cx="2622018" cy="1815882"/>
              </a:xfrm>
              <a:prstGeom prst="rect">
                <a:avLst/>
              </a:prstGeom>
              <a:blipFill>
                <a:blip r:embed="rId12"/>
                <a:stretch>
                  <a:fillRect l="-4651" t="-3356" r="-4884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27">
                <a:extLst>
                  <a:ext uri="{FF2B5EF4-FFF2-40B4-BE49-F238E27FC236}">
                    <a16:creationId xmlns:a16="http://schemas.microsoft.com/office/drawing/2014/main" xmlns="" id="{177210AF-4CC9-8744-75F0-8ECAB978032B}"/>
                  </a:ext>
                </a:extLst>
              </p:cNvPr>
              <p:cNvSpPr txBox="1"/>
              <p:nvPr/>
            </p:nvSpPr>
            <p:spPr>
              <a:xfrm>
                <a:off x="7780915" y="3945052"/>
                <a:ext cx="648182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27">
                <a:extLst>
                  <a:ext uri="{FF2B5EF4-FFF2-40B4-BE49-F238E27FC236}">
                    <a16:creationId xmlns:a16="http://schemas.microsoft.com/office/drawing/2014/main" id="{177210AF-4CC9-8744-75F0-8ECAB9780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915" y="3945052"/>
                <a:ext cx="648182" cy="7838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79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2" grpId="0"/>
      <p:bldP spid="37" grpId="0"/>
      <p:bldP spid="38" grpId="0"/>
      <p:bldP spid="4" grpId="0" animBg="1"/>
      <p:bldP spid="5" grpId="0"/>
      <p:bldP spid="5" grpId="1"/>
      <p:bldP spid="39" grpId="0"/>
      <p:bldP spid="39" grpId="1"/>
      <p:bldP spid="40" grpId="0"/>
      <p:bldP spid="40" grpId="1"/>
      <p:bldP spid="41" grpId="0" animBg="1"/>
      <p:bldP spid="42" grpId="0" animBg="1"/>
      <p:bldP spid="43" grpId="0"/>
      <p:bldP spid="45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982079" y="2061114"/>
            <a:ext cx="98969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lại các kiến thức đã học và ghi nhớ: khái niệm số hữu tỉ; kí hiệu số hữu tỉ; biểu diễn số hữu tỉ trên trục số.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các bài tập </a:t>
            </a:r>
            <a:r>
              <a:rPr lang="en-US" sz="28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1, 3, 4 </a:t>
            </a:r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SGK trang </a:t>
            </a:r>
            <a:r>
              <a:rPr lang="en-US" sz="28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10, 11.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81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00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6"/>
          <p:cNvSpPr>
            <a:spLocks noChangeArrowheads="1" noChangeShapeType="1" noTextEdit="1"/>
          </p:cNvSpPr>
          <p:nvPr/>
        </p:nvSpPr>
        <p:spPr bwMode="auto">
          <a:xfrm>
            <a:off x="3467100" y="2114550"/>
            <a:ext cx="5257800" cy="2343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 panose="020B7200000000000000" pitchFamily="34" charset="0"/>
              </a:rPr>
              <a:t>ch©n thµnh c¶m ¬n c¸c thÇy c« gi¸o </a:t>
            </a:r>
          </a:p>
          <a:p>
            <a:pPr algn="ctr"/>
            <a:r>
              <a:rPr lang="pt-BR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 panose="020B7200000000000000" pitchFamily="34" charset="0"/>
              </a:rPr>
              <a:t>vµ c¸c em häc sinh.</a:t>
            </a:r>
            <a:endParaRPr lang="en-US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11932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781010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Cùng tìm hiểu về thời tiết vùng cao.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903804" y="1603348"/>
            <a:ext cx="10534218" cy="893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Nhiệt độ lúc 13 giờ ngày 24/01/2016 tại một số trạm đo được cho bởi bảng sau:</a:t>
            </a:r>
            <a:endParaRPr lang="en-US" sz="40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5CC79972-FF38-4665-82E6-9C18B2DBFC65}"/>
              </a:ext>
            </a:extLst>
          </p:cNvPr>
          <p:cNvSpPr txBox="1">
            <a:spLocks/>
          </p:cNvSpPr>
          <p:nvPr/>
        </p:nvSpPr>
        <p:spPr>
          <a:xfrm>
            <a:off x="732981" y="5569875"/>
            <a:ext cx="9903861" cy="50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Viết các số thập phân dưới dạng phân số ?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893707" y="184557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2800">
              <a:solidFill>
                <a:srgbClr val="C55A1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xmlns="" id="{6A9A604A-F172-7CCD-55E0-6F89A9A257A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3804" y="2625956"/>
              <a:ext cx="6370320" cy="2590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11880">
                      <a:extLst>
                        <a:ext uri="{9D8B030D-6E8A-4147-A177-3AD203B41FA5}">
                          <a16:colId xmlns:a16="http://schemas.microsoft.com/office/drawing/2014/main" xmlns="" val="2939543893"/>
                        </a:ext>
                      </a:extLst>
                    </a:gridCol>
                    <a:gridCol w="2758440">
                      <a:extLst>
                        <a:ext uri="{9D8B030D-6E8A-4147-A177-3AD203B41FA5}">
                          <a16:colId xmlns:a16="http://schemas.microsoft.com/office/drawing/2014/main" xmlns="" val="3027536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Trạm đo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 độ (</a:t>
                          </a:r>
                          <a:r>
                            <a:rPr lang="en-US" sz="28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0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C)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13722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 Đin (Điện Biên)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928960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Mộc Châu (Sơn 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−0,5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854542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Đồng Văn (Hà Giang)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382792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 Pa (Lào Cai)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−3,1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9468061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A604A-F172-7CCD-55E0-6F89A9A257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7996180"/>
                  </p:ext>
                </p:extLst>
              </p:nvPr>
            </p:nvGraphicFramePr>
            <p:xfrm>
              <a:off x="903804" y="2625956"/>
              <a:ext cx="6370320" cy="2590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611880">
                      <a:extLst>
                        <a:ext uri="{9D8B030D-6E8A-4147-A177-3AD203B41FA5}">
                          <a16:colId xmlns:a16="http://schemas.microsoft.com/office/drawing/2014/main" val="2939543893"/>
                        </a:ext>
                      </a:extLst>
                    </a:gridCol>
                    <a:gridCol w="2758440">
                      <a:extLst>
                        <a:ext uri="{9D8B030D-6E8A-4147-A177-3AD203B41FA5}">
                          <a16:colId xmlns:a16="http://schemas.microsoft.com/office/drawing/2014/main" val="302753656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Trạm đo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 độ (</a:t>
                          </a:r>
                          <a:r>
                            <a:rPr lang="en-US" sz="28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0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C)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37227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 Đin (Điện Biên)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111765" r="-442" b="-3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896053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Mộc Châu (Sơn 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209302" r="-442" b="-2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454288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Đồng Văn (Hà Giang)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312941" r="-442" b="-1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827920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 Pa (Lào Cai)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1126" t="-412941" r="-442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68061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6" name="Picture 2" descr="Hoa mận Mộc Châu vào mùa khoe sắc, chọn địa điểm nào để check in đẹp nhất?">
            <a:extLst>
              <a:ext uri="{FF2B5EF4-FFF2-40B4-BE49-F238E27FC236}">
                <a16:creationId xmlns:a16="http://schemas.microsoft.com/office/drawing/2014/main" xmlns="" id="{5E15ED85-CAB2-3AD4-5D29-600E7BC7C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21" y="2625955"/>
            <a:ext cx="38898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98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xmlns="" id="{0879D84B-B669-AD11-E254-5DE2CEA806C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30147" y="470448"/>
              <a:ext cx="9645474" cy="54516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9742">
                      <a:extLst>
                        <a:ext uri="{9D8B030D-6E8A-4147-A177-3AD203B41FA5}">
                          <a16:colId xmlns:a16="http://schemas.microsoft.com/office/drawing/2014/main" xmlns="" val="1690746840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xmlns="" val="1652412095"/>
                        </a:ext>
                      </a:extLst>
                    </a:gridCol>
                    <a:gridCol w="6381413">
                      <a:extLst>
                        <a:ext uri="{9D8B030D-6E8A-4147-A177-3AD203B41FA5}">
                          <a16:colId xmlns:a16="http://schemas.microsoft.com/office/drawing/2014/main" xmlns="" val="3761025857"/>
                        </a:ext>
                      </a:extLst>
                    </a:gridCol>
                  </a:tblGrid>
                  <a:tr h="1090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 đã cho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Viết số đã cho dưới dạng phân số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5383798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923467288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−0,5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436827519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0,3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64248779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−3,1</m:t>
                                </m:r>
                              </m:oMath>
                            </m:oMathPara>
                          </a14:m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60861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0879D84B-B669-AD11-E254-5DE2CEA806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5250320"/>
                  </p:ext>
                </p:extLst>
              </p:nvPr>
            </p:nvGraphicFramePr>
            <p:xfrm>
              <a:off x="1030147" y="470448"/>
              <a:ext cx="9645474" cy="54516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9742">
                      <a:extLst>
                        <a:ext uri="{9D8B030D-6E8A-4147-A177-3AD203B41FA5}">
                          <a16:colId xmlns:a16="http://schemas.microsoft.com/office/drawing/2014/main" val="1690746840"/>
                        </a:ext>
                      </a:extLst>
                    </a:gridCol>
                    <a:gridCol w="1134319">
                      <a:extLst>
                        <a:ext uri="{9D8B030D-6E8A-4147-A177-3AD203B41FA5}">
                          <a16:colId xmlns:a16="http://schemas.microsoft.com/office/drawing/2014/main" val="1652412095"/>
                        </a:ext>
                      </a:extLst>
                    </a:gridCol>
                    <a:gridCol w="6381413">
                      <a:extLst>
                        <a:ext uri="{9D8B030D-6E8A-4147-A177-3AD203B41FA5}">
                          <a16:colId xmlns:a16="http://schemas.microsoft.com/office/drawing/2014/main" val="3761025857"/>
                        </a:ext>
                      </a:extLst>
                    </a:gridCol>
                  </a:tblGrid>
                  <a:tr h="1090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Số đã cho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Viết số đã cho dưới dạng phân số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83798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100559" r="-353143" b="-3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23467288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200559" r="-353143" b="-2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6827519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300559" r="-353143" b="-10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2487794"/>
                      </a:ext>
                    </a:extLst>
                  </a:tr>
                  <a:tr h="10903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6" t="-400559" r="-353143" b="-11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8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86158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F854C97-D7C5-D8A5-DF5A-AFC1BEC852B9}"/>
                  </a:ext>
                </a:extLst>
              </p:cNvPr>
              <p:cNvSpPr txBox="1"/>
              <p:nvPr/>
            </p:nvSpPr>
            <p:spPr>
              <a:xfrm>
                <a:off x="4372248" y="173262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54C97-D7C5-D8A5-DF5A-AFC1BEC85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1732628"/>
                <a:ext cx="1360714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4B2AB61-C71A-D7CB-2F50-383DDCC7ADDA}"/>
                  </a:ext>
                </a:extLst>
              </p:cNvPr>
              <p:cNvSpPr txBox="1"/>
              <p:nvPr/>
            </p:nvSpPr>
            <p:spPr>
              <a:xfrm>
                <a:off x="4372248" y="281707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B2AB61-C71A-D7CB-2F50-383DDCC7A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2817078"/>
                <a:ext cx="1360714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050D533-D803-5813-FF34-DB0697589D18}"/>
                  </a:ext>
                </a:extLst>
              </p:cNvPr>
              <p:cNvSpPr txBox="1"/>
              <p:nvPr/>
            </p:nvSpPr>
            <p:spPr>
              <a:xfrm>
                <a:off x="4372248" y="390152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50D533-D803-5813-FF34-DB0697589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3901528"/>
                <a:ext cx="1360714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CE011FC-A26B-4135-413C-BBB15742C493}"/>
                  </a:ext>
                </a:extLst>
              </p:cNvPr>
              <p:cNvSpPr txBox="1"/>
              <p:nvPr/>
            </p:nvSpPr>
            <p:spPr>
              <a:xfrm>
                <a:off x="4372248" y="5020268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−31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E011FC-A26B-4135-413C-BBB15742C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248" y="5020268"/>
                <a:ext cx="1360714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9A0782D-85DE-2FCD-E0A0-85BFACB9A0D6}"/>
                  </a:ext>
                </a:extLst>
              </p:cNvPr>
              <p:cNvSpPr txBox="1"/>
              <p:nvPr/>
            </p:nvSpPr>
            <p:spPr>
              <a:xfrm>
                <a:off x="5415643" y="2817077"/>
                <a:ext cx="1360714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A0782D-85DE-2FCD-E0A0-85BFACB9A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643" y="2817077"/>
                <a:ext cx="1360714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64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43" y="4816315"/>
            <a:ext cx="1177914" cy="14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597991" y="687746"/>
                <a:ext cx="10572220" cy="1509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Ta có thể viết số thập phân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dưới dạng phân số.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91" y="687746"/>
                <a:ext cx="10572220" cy="1509965"/>
              </a:xfrm>
              <a:prstGeom prst="rect">
                <a:avLst/>
              </a:prstGeom>
              <a:blipFill>
                <a:blip r:embed="rId3"/>
                <a:stretch>
                  <a:fillRect l="-1442" t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D2F70F6-C592-5EF2-75EF-A65A174D32EB}"/>
              </a:ext>
            </a:extLst>
          </p:cNvPr>
          <p:cNvGrpSpPr/>
          <p:nvPr/>
        </p:nvGrpSpPr>
        <p:grpSpPr>
          <a:xfrm>
            <a:off x="366784" y="2875203"/>
            <a:ext cx="1310010" cy="720000"/>
            <a:chOff x="746760" y="1249680"/>
            <a:chExt cx="1310010" cy="7200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458F56A-0E55-15D1-7765-576E165F917C}"/>
                </a:ext>
              </a:extLst>
            </p:cNvPr>
            <p:cNvSpPr/>
            <p:nvPr/>
          </p:nvSpPr>
          <p:spPr>
            <a:xfrm>
              <a:off x="1266022" y="1331473"/>
              <a:ext cx="790748" cy="539995"/>
            </a:xfrm>
            <a:prstGeom prst="roundRect">
              <a:avLst/>
            </a:prstGeom>
            <a:solidFill>
              <a:srgbClr val="00B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2F376D6-9EA1-C0BE-28DA-0CFFA5DAC561}"/>
                </a:ext>
              </a:extLst>
            </p:cNvPr>
            <p:cNvSpPr/>
            <p:nvPr/>
          </p:nvSpPr>
          <p:spPr>
            <a:xfrm>
              <a:off x="746760" y="1249680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06CA408-88C7-44A9-B339-D5D518551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 rot="865359">
              <a:off x="1078327" y="1555665"/>
              <a:ext cx="333788" cy="3283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291247D-DFA5-A56C-2BB6-65ED9218C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253" b="92972" l="8763" r="97165">
                          <a14:foregroundMark x1="35309" y1="91370" x2="35309" y2="91370"/>
                          <a14:foregroundMark x1="51160" y1="93327" x2="51160" y2="93327"/>
                          <a14:foregroundMark x1="93428" y1="76423" x2="93428" y2="76423"/>
                          <a14:foregroundMark x1="93943" y1="64235" x2="93943" y2="64235"/>
                          <a14:foregroundMark x1="97165" y1="62722" x2="97165" y2="62722"/>
                          <a14:foregroundMark x1="71392" y1="36477" x2="71134" y2="36922"/>
                          <a14:foregroundMark x1="48711" y1="34253" x2="48711" y2="34253"/>
                          <a14:foregroundMark x1="15464" y1="50979" x2="15464" y2="50979"/>
                          <a14:foregroundMark x1="12371" y1="63879" x2="12371" y2="63879"/>
                          <a14:foregroundMark x1="8763" y1="62989" x2="8763" y2="6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31105" b="4475"/>
            <a:stretch/>
          </p:blipFill>
          <p:spPr>
            <a:xfrm flipV="1">
              <a:off x="828399" y="1519269"/>
              <a:ext cx="279570" cy="281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2543CEE-B023-1ECA-4E95-997DCAB81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355" b="89355" l="2985" r="86754">
                          <a14:foregroundMark x1="32463" y1="22742" x2="32463" y2="22742"/>
                          <a14:foregroundMark x1="47761" y1="19516" x2="47761" y2="19516"/>
                          <a14:foregroundMark x1="83769" y1="40806" x2="83769" y2="40806"/>
                          <a14:foregroundMark x1="86754" y1="57419" x2="86754" y2="57419"/>
                          <a14:foregroundMark x1="61381" y1="88387" x2="61381" y2="88387"/>
                          <a14:foregroundMark x1="42164" y1="89677" x2="42164" y2="89677"/>
                          <a14:foregroundMark x1="7090" y1="68710" x2="7090" y2="67097"/>
                          <a14:foregroundMark x1="4478" y1="53387" x2="4478" y2="53387"/>
                          <a14:foregroundMark x1="4104" y1="69032" x2="4104" y2="69032"/>
                          <a14:foregroundMark x1="2985" y1="50806" x2="2985" y2="50806"/>
                        </a14:backgroundRemoval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47" r="8461" b="5810"/>
            <a:stretch/>
          </p:blipFill>
          <p:spPr>
            <a:xfrm>
              <a:off x="977967" y="1297251"/>
              <a:ext cx="318545" cy="3133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247D257-4BD5-B2D3-C9E7-30BDE7581D91}"/>
                  </a:ext>
                </a:extLst>
              </p:cNvPr>
              <p:cNvSpPr txBox="1"/>
              <p:nvPr/>
            </p:nvSpPr>
            <p:spPr>
              <a:xfrm>
                <a:off x="1766878" y="2848573"/>
                <a:ext cx="10148422" cy="713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Viết 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dưới dạng phân số.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47D257-4BD5-B2D3-C9E7-30BDE7581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78" y="2848573"/>
                <a:ext cx="10148422" cy="713016"/>
              </a:xfrm>
              <a:prstGeom prst="rect">
                <a:avLst/>
              </a:prstGeom>
              <a:blipFill>
                <a:blip r:embed="rId9"/>
                <a:stretch>
                  <a:fillRect l="-1562" t="-5983"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599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198185" y="697325"/>
                <a:ext cx="2693852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185" y="697325"/>
                <a:ext cx="2693852" cy="10148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AA52B2D-D548-B09D-DBA8-E413233EF627}"/>
                  </a:ext>
                </a:extLst>
              </p:cNvPr>
              <p:cNvSpPr txBox="1"/>
              <p:nvPr/>
            </p:nvSpPr>
            <p:spPr>
              <a:xfrm>
                <a:off x="4330109" y="676389"/>
                <a:ext cx="3140166" cy="10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A52B2D-D548-B09D-DBA8-E413233EF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109" y="676389"/>
                <a:ext cx="3140166" cy="10567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FBAEE61-EAEA-317D-C880-9CAB4E423C68}"/>
                  </a:ext>
                </a:extLst>
              </p:cNvPr>
              <p:cNvSpPr txBox="1"/>
              <p:nvPr/>
            </p:nvSpPr>
            <p:spPr>
              <a:xfrm>
                <a:off x="7217335" y="697324"/>
                <a:ext cx="2011663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BAEE61-EAEA-317D-C880-9CAB4E423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335" y="697324"/>
                <a:ext cx="2011663" cy="1014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72585DA8-9271-0238-5D46-E8D8B9423A69}"/>
              </a:ext>
            </a:extLst>
          </p:cNvPr>
          <p:cNvSpPr/>
          <p:nvPr/>
        </p:nvSpPr>
        <p:spPr>
          <a:xfrm>
            <a:off x="3231761" y="398107"/>
            <a:ext cx="734932" cy="1668723"/>
          </a:xfrm>
          <a:prstGeom prst="wedgeRoundRect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1E030E02-9335-73B1-1F38-278B4ED45044}"/>
              </a:ext>
            </a:extLst>
          </p:cNvPr>
          <p:cNvSpPr/>
          <p:nvPr/>
        </p:nvSpPr>
        <p:spPr>
          <a:xfrm>
            <a:off x="5449866" y="398106"/>
            <a:ext cx="775006" cy="1668723"/>
          </a:xfrm>
          <a:prstGeom prst="wedgeRoundRect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6A212F98-F3A1-A9A0-A9B8-887FEF580D27}"/>
              </a:ext>
            </a:extLst>
          </p:cNvPr>
          <p:cNvSpPr/>
          <p:nvPr/>
        </p:nvSpPr>
        <p:spPr>
          <a:xfrm>
            <a:off x="8354956" y="370408"/>
            <a:ext cx="724650" cy="1668723"/>
          </a:xfrm>
          <a:prstGeom prst="wedgeRoundRectCallout">
            <a:avLst>
              <a:gd name="adj1" fmla="val -122959"/>
              <a:gd name="adj2" fmla="val 71275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xmlns="" id="{F1136963-861E-2172-F252-A5B656654A5F}"/>
              </a:ext>
            </a:extLst>
          </p:cNvPr>
          <p:cNvSpPr/>
          <p:nvPr/>
        </p:nvSpPr>
        <p:spPr>
          <a:xfrm>
            <a:off x="2143069" y="2400508"/>
            <a:ext cx="5851264" cy="1406822"/>
          </a:xfrm>
          <a:prstGeom prst="wave">
            <a:avLst/>
          </a:prstGeom>
          <a:solidFill>
            <a:srgbClr val="FAED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43188F-5D90-2581-62C0-A468B424BD8B}"/>
              </a:ext>
            </a:extLst>
          </p:cNvPr>
          <p:cNvSpPr txBox="1"/>
          <p:nvPr/>
        </p:nvSpPr>
        <p:spPr>
          <a:xfrm>
            <a:off x="3668782" y="2742846"/>
            <a:ext cx="3543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là các số hữu tỉ</a:t>
            </a:r>
          </a:p>
        </p:txBody>
      </p:sp>
      <p:pic>
        <p:nvPicPr>
          <p:cNvPr id="1026" name="Picture 2" descr="Hình ảnh Biểu Tượng Ghi Chú PNG , Vòng Tròn, Thiết Kế, Tập Tin PNG và  Vector với nền trong suốt để tải xuống miễn phí">
            <a:extLst>
              <a:ext uri="{FF2B5EF4-FFF2-40B4-BE49-F238E27FC236}">
                <a16:creationId xmlns:a16="http://schemas.microsoft.com/office/drawing/2014/main" xmlns="" id="{4F33CB05-E8FB-DA87-9704-18CFA2FF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1" y="4125686"/>
            <a:ext cx="1056238" cy="10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CC4D9DD-ED7C-9D05-AD88-FBE6CAB7347F}"/>
                  </a:ext>
                </a:extLst>
              </p:cNvPr>
              <p:cNvSpPr txBox="1"/>
              <p:nvPr/>
            </p:nvSpPr>
            <p:spPr>
              <a:xfrm>
                <a:off x="1789646" y="4235512"/>
                <a:ext cx="8573554" cy="1241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Số hữu tỉ là số viết được dưới dạng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C4D9DD-ED7C-9D05-AD88-FBE6CAB73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46" y="4235512"/>
                <a:ext cx="8573554" cy="1241558"/>
              </a:xfrm>
              <a:prstGeom prst="rect">
                <a:avLst/>
              </a:prstGeom>
              <a:blipFill>
                <a:blip r:embed="rId6"/>
                <a:stretch>
                  <a:fillRect l="-1849" t="-6404" r="-1778" b="-6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2A83729-0918-70DC-E7AE-0871B57EA71A}"/>
                  </a:ext>
                </a:extLst>
              </p:cNvPr>
              <p:cNvSpPr txBox="1"/>
              <p:nvPr/>
            </p:nvSpPr>
            <p:spPr>
              <a:xfrm>
                <a:off x="1746119" y="5729473"/>
                <a:ext cx="85735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Tập hợp các số hữu tỉ được kí hiệu là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b="1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A83729-0918-70DC-E7AE-0871B57E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19" y="5729473"/>
                <a:ext cx="8573554" cy="584775"/>
              </a:xfrm>
              <a:prstGeom prst="rect">
                <a:avLst/>
              </a:prstGeom>
              <a:blipFill>
                <a:blip r:embed="rId7"/>
                <a:stretch>
                  <a:fillRect l="-177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845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14" grpId="0"/>
      <p:bldP spid="3" grpId="0" animBg="1"/>
      <p:bldP spid="16" grpId="0" animBg="1"/>
      <p:bldP spid="17" grpId="0" animBg="1"/>
      <p:bldP spid="9" grpId="0" animBg="1"/>
      <p:bldP spid="19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705A83E-CEEB-6FEE-53CA-92D5B6D8729A}"/>
                  </a:ext>
                </a:extLst>
              </p:cNvPr>
              <p:cNvSpPr txBox="1"/>
              <p:nvPr/>
            </p:nvSpPr>
            <p:spPr>
              <a:xfrm>
                <a:off x="1886673" y="416526"/>
                <a:ext cx="10012250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có là số hữu tỉ không? Vì sao?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05A83E-CEEB-6FEE-53CA-92D5B6D87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673" y="416526"/>
                <a:ext cx="10012250" cy="721031"/>
              </a:xfrm>
              <a:prstGeom prst="rect">
                <a:avLst/>
              </a:prstGeom>
              <a:blipFill>
                <a:blip r:embed="rId2"/>
                <a:stretch>
                  <a:fillRect l="-1217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19EAEC-E6F2-8DB2-AEAB-3E32F3EBDDC7}"/>
              </a:ext>
            </a:extLst>
          </p:cNvPr>
          <p:cNvGrpSpPr/>
          <p:nvPr/>
        </p:nvGrpSpPr>
        <p:grpSpPr>
          <a:xfrm>
            <a:off x="-384329" y="312516"/>
            <a:ext cx="2326191" cy="868102"/>
            <a:chOff x="-384329" y="312516"/>
            <a:chExt cx="2326191" cy="868102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xmlns="" id="{C4E08E6D-18D7-FC31-16C0-439A50BC9EFA}"/>
                </a:ext>
              </a:extLst>
            </p:cNvPr>
            <p:cNvSpPr/>
            <p:nvPr/>
          </p:nvSpPr>
          <p:spPr>
            <a:xfrm>
              <a:off x="-384329" y="312516"/>
              <a:ext cx="2271002" cy="868102"/>
            </a:xfrm>
            <a:prstGeom prst="flowChartTerminator">
              <a:avLst/>
            </a:prstGeom>
            <a:solidFill>
              <a:srgbClr val="A7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F92A98B-D5E0-2F73-1691-70BF0312F8CC}"/>
                </a:ext>
              </a:extLst>
            </p:cNvPr>
            <p:cNvSpPr txBox="1"/>
            <p:nvPr/>
          </p:nvSpPr>
          <p:spPr>
            <a:xfrm>
              <a:off x="191192" y="464877"/>
              <a:ext cx="17506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Ví dụ 1: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F645D1-B7C8-4845-93F5-65A81BAA76BF}"/>
              </a:ext>
            </a:extLst>
          </p:cNvPr>
          <p:cNvSpPr txBox="1"/>
          <p:nvPr/>
        </p:nvSpPr>
        <p:spPr>
          <a:xfrm>
            <a:off x="191192" y="2087236"/>
            <a:ext cx="11180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Các số đã cho là số hữu tỉ vì mỗi số đó đều viết được dưới dạng phân số.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370A814-47B6-B415-C042-E7F82BEAEB45}"/>
              </a:ext>
            </a:extLst>
          </p:cNvPr>
          <p:cNvSpPr txBox="1"/>
          <p:nvPr/>
        </p:nvSpPr>
        <p:spPr>
          <a:xfrm>
            <a:off x="136003" y="1340997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8A489FA-8152-63F6-33FE-E46FF7337912}"/>
                  </a:ext>
                </a:extLst>
              </p:cNvPr>
              <p:cNvSpPr txBox="1"/>
              <p:nvPr/>
            </p:nvSpPr>
            <p:spPr>
              <a:xfrm>
                <a:off x="811186" y="3609628"/>
                <a:ext cx="2284636" cy="966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A489FA-8152-63F6-33FE-E46FF7337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86" y="3609628"/>
                <a:ext cx="2284636" cy="9660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3DEC84A-0C4D-3563-B636-C91DBA48B8D3}"/>
                  </a:ext>
                </a:extLst>
              </p:cNvPr>
              <p:cNvSpPr txBox="1"/>
              <p:nvPr/>
            </p:nvSpPr>
            <p:spPr>
              <a:xfrm>
                <a:off x="2967710" y="3614309"/>
                <a:ext cx="1609432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EC84A-0C4D-3563-B636-C91DBA48B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710" y="3614309"/>
                <a:ext cx="1609432" cy="956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6AB6A860-5677-6435-3988-C52F3CA7997A}"/>
                  </a:ext>
                </a:extLst>
              </p:cNvPr>
              <p:cNvSpPr txBox="1"/>
              <p:nvPr/>
            </p:nvSpPr>
            <p:spPr>
              <a:xfrm>
                <a:off x="4430913" y="3615143"/>
                <a:ext cx="2953735" cy="955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𝟒𝟏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B6A860-5677-6435-3988-C52F3CA79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913" y="3615143"/>
                <a:ext cx="2953735" cy="955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4DCD763-336C-BE74-05ED-79DB5C646145}"/>
                  </a:ext>
                </a:extLst>
              </p:cNvPr>
              <p:cNvSpPr txBox="1"/>
              <p:nvPr/>
            </p:nvSpPr>
            <p:spPr>
              <a:xfrm>
                <a:off x="7340838" y="3572631"/>
                <a:ext cx="2138831" cy="1040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DCD763-336C-BE74-05ED-79DB5C646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838" y="3572631"/>
                <a:ext cx="2138831" cy="10400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778DFD-EE69-E2CD-B787-77023C78CEDD}"/>
              </a:ext>
            </a:extLst>
          </p:cNvPr>
          <p:cNvSpPr txBox="1"/>
          <p:nvPr/>
        </p:nvSpPr>
        <p:spPr>
          <a:xfrm>
            <a:off x="204014" y="3116394"/>
            <a:ext cx="1880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Cụ thể:</a:t>
            </a:r>
          </a:p>
        </p:txBody>
      </p:sp>
    </p:spTree>
    <p:extLst>
      <p:ext uri="{BB962C8B-B14F-4D97-AF65-F5344CB8AC3E}">
        <p14:creationId xmlns:p14="http://schemas.microsoft.com/office/powerpoint/2010/main" val="352129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BC4F2A1-4306-300B-B343-E22870183920}"/>
              </a:ext>
            </a:extLst>
          </p:cNvPr>
          <p:cNvGrpSpPr/>
          <p:nvPr/>
        </p:nvGrpSpPr>
        <p:grpSpPr>
          <a:xfrm>
            <a:off x="-814304" y="186291"/>
            <a:ext cx="3523723" cy="1280704"/>
            <a:chOff x="-1207328" y="386050"/>
            <a:chExt cx="3523723" cy="1280704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xmlns="" id="{7DF12583-9EFA-71EE-ACDA-03A19101DA08}"/>
                </a:ext>
              </a:extLst>
            </p:cNvPr>
            <p:cNvSpPr/>
            <p:nvPr/>
          </p:nvSpPr>
          <p:spPr>
            <a:xfrm>
              <a:off x="-1207328" y="386050"/>
              <a:ext cx="3523723" cy="128070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FDCB166-A31A-2931-912D-4F7FE3AE6BD1}"/>
                </a:ext>
              </a:extLst>
            </p:cNvPr>
            <p:cNvSpPr txBox="1"/>
            <p:nvPr/>
          </p:nvSpPr>
          <p:spPr>
            <a:xfrm>
              <a:off x="-375335" y="713072"/>
              <a:ext cx="2593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Luyện tập 1: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7D39AF1-3D34-BB04-A2AF-AD59E2838E52}"/>
                  </a:ext>
                </a:extLst>
              </p:cNvPr>
              <p:cNvSpPr txBox="1"/>
              <p:nvPr/>
            </p:nvSpPr>
            <p:spPr>
              <a:xfrm>
                <a:off x="2740165" y="225192"/>
                <a:ext cx="8720097" cy="114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Các số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có là số hữu tỉ không? Vì sao?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D39AF1-3D34-BB04-A2AF-AD59E2838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165" y="225192"/>
                <a:ext cx="8720097" cy="1143518"/>
              </a:xfrm>
              <a:prstGeom prst="rect">
                <a:avLst/>
              </a:prstGeom>
              <a:blipFill>
                <a:blip r:embed="rId4"/>
                <a:stretch>
                  <a:fillRect l="-1469" b="-1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F12DD5-02C2-E376-199B-8F95796304E0}"/>
              </a:ext>
            </a:extLst>
          </p:cNvPr>
          <p:cNvSpPr txBox="1"/>
          <p:nvPr/>
        </p:nvSpPr>
        <p:spPr>
          <a:xfrm>
            <a:off x="166671" y="2062587"/>
            <a:ext cx="11180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Các số đã cho là số hữu tỉ vì mỗi số đó đều viết được dưới dạng phân số.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90B667-F8F7-2C55-5DB2-693106815817}"/>
              </a:ext>
            </a:extLst>
          </p:cNvPr>
          <p:cNvSpPr txBox="1"/>
          <p:nvPr/>
        </p:nvSpPr>
        <p:spPr>
          <a:xfrm>
            <a:off x="920219" y="1471139"/>
            <a:ext cx="1750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D2A26C9-9C4F-11EB-464C-8645C2C5B38F}"/>
                  </a:ext>
                </a:extLst>
              </p:cNvPr>
              <p:cNvSpPr txBox="1"/>
              <p:nvPr/>
            </p:nvSpPr>
            <p:spPr>
              <a:xfrm>
                <a:off x="1869988" y="3449648"/>
                <a:ext cx="2284636" cy="966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2A26C9-9C4F-11EB-464C-8645C2C5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88" y="3449648"/>
                <a:ext cx="2284636" cy="9660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7AA466D-1412-C00F-E623-05C716BEED47}"/>
                  </a:ext>
                </a:extLst>
              </p:cNvPr>
              <p:cNvSpPr txBox="1"/>
              <p:nvPr/>
            </p:nvSpPr>
            <p:spPr>
              <a:xfrm>
                <a:off x="4166157" y="3394791"/>
                <a:ext cx="2464715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AA466D-1412-C00F-E623-05C716BEE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157" y="3394791"/>
                <a:ext cx="2464715" cy="9566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9E10EF0-BE58-BC2B-56C7-46DC6B086059}"/>
                  </a:ext>
                </a:extLst>
              </p:cNvPr>
              <p:cNvSpPr txBox="1"/>
              <p:nvPr/>
            </p:nvSpPr>
            <p:spPr>
              <a:xfrm>
                <a:off x="7055638" y="3394791"/>
                <a:ext cx="2138832" cy="956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E10EF0-BE58-BC2B-56C7-46DC6B086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638" y="3394791"/>
                <a:ext cx="2138832" cy="9566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BFBBAB0-CD2D-A033-23F1-500343DE9C5D}"/>
                  </a:ext>
                </a:extLst>
              </p:cNvPr>
              <p:cNvSpPr txBox="1"/>
              <p:nvPr/>
            </p:nvSpPr>
            <p:spPr>
              <a:xfrm>
                <a:off x="1869988" y="4842842"/>
                <a:ext cx="2627827" cy="99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FBBAB0-CD2D-A033-23F1-500343DE9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88" y="4842842"/>
                <a:ext cx="2627827" cy="998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18C138F-D79D-3761-C345-2C9C4E2B9C58}"/>
              </a:ext>
            </a:extLst>
          </p:cNvPr>
          <p:cNvSpPr txBox="1"/>
          <p:nvPr/>
        </p:nvSpPr>
        <p:spPr>
          <a:xfrm>
            <a:off x="223553" y="3005350"/>
            <a:ext cx="1880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</a:rPr>
              <a:t>Cụ thể: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45600EE-099A-BD31-A204-5FD09BC73F2F}"/>
                  </a:ext>
                </a:extLst>
              </p:cNvPr>
              <p:cNvSpPr txBox="1"/>
              <p:nvPr/>
            </p:nvSpPr>
            <p:spPr>
              <a:xfrm>
                <a:off x="4495669" y="4831813"/>
                <a:ext cx="4700224" cy="1009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𝟑𝟎𝟓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𝟔𝟏</m:t>
                          </m:r>
                        </m:num>
                        <m:den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5600EE-099A-BD31-A204-5FD09BC73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669" y="4831813"/>
                <a:ext cx="4700224" cy="10093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E9D4C82-4787-F3BC-B44F-AF5598B65CED}"/>
                  </a:ext>
                </a:extLst>
              </p:cNvPr>
              <p:cNvSpPr txBox="1"/>
              <p:nvPr/>
            </p:nvSpPr>
            <p:spPr>
              <a:xfrm>
                <a:off x="710549" y="5934895"/>
                <a:ext cx="6230179" cy="666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Lưu ý: </a:t>
                </a:r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Điều kiện để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 là phân số: </a:t>
                </a:r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E9D4C82-4787-F3BC-B44F-AF5598B65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9" y="5934895"/>
                <a:ext cx="6230179" cy="666914"/>
              </a:xfrm>
              <a:prstGeom prst="rect">
                <a:avLst/>
              </a:prstGeom>
              <a:blipFill rotWithShape="0">
                <a:blip r:embed="rId10"/>
                <a:stretch>
                  <a:fillRect l="-2055" t="-3670"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9B1CFF5-B4B1-E72F-D1BF-BBA220BB3B34}"/>
                  </a:ext>
                </a:extLst>
              </p:cNvPr>
              <p:cNvSpPr txBox="1"/>
              <p:nvPr/>
            </p:nvSpPr>
            <p:spPr>
              <a:xfrm>
                <a:off x="6491260" y="6006742"/>
                <a:ext cx="282422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𝐛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.</a:t>
                </a:r>
                <a:endParaRPr lang="en-US" sz="28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9B1CFF5-B4B1-E72F-D1BF-BBA220BB3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60" y="6006742"/>
                <a:ext cx="2824223" cy="523220"/>
              </a:xfrm>
              <a:prstGeom prst="rect">
                <a:avLst/>
              </a:prstGeom>
              <a:blipFill rotWithShape="0">
                <a:blip r:embed="rId11"/>
                <a:stretch>
                  <a:fillRect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010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342766" y="2927340"/>
            <a:ext cx="6493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800" b="1">
                <a:latin typeface="Arial" panose="020B0604020202020204" pitchFamily="34" charset="0"/>
              </a:rPr>
              <a:t>Mỗi số nguyên là một số hữu tỉ.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1ABF1C-D280-5F49-86BC-BDA6DCEA4415}"/>
              </a:ext>
            </a:extLst>
          </p:cNvPr>
          <p:cNvSpPr txBox="1"/>
          <p:nvPr/>
        </p:nvSpPr>
        <p:spPr>
          <a:xfrm>
            <a:off x="1342766" y="3727936"/>
            <a:ext cx="9506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sz="2800" b="1">
                <a:latin typeface="Arial" panose="020B0604020202020204" pitchFamily="34" charset="0"/>
              </a:rPr>
              <a:t>Các phân số bằng nhau là các cách viết khác nhau của cùng một số hữu tỉ.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Chú Ý Cảnh Báo Biểu Tượng Biển - Miễn Phí vector hình ảnh trên Pixabay">
            <a:extLst>
              <a:ext uri="{FF2B5EF4-FFF2-40B4-BE49-F238E27FC236}">
                <a16:creationId xmlns:a16="http://schemas.microsoft.com/office/drawing/2014/main" xmlns="" id="{D7C714B7-6612-8F49-7D69-4BACDED4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6" y="976133"/>
            <a:ext cx="175253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C33FCD-0D3D-F51E-2348-D375D4F930D8}"/>
              </a:ext>
            </a:extLst>
          </p:cNvPr>
          <p:cNvSpPr txBox="1"/>
          <p:nvPr/>
        </p:nvSpPr>
        <p:spPr>
          <a:xfrm>
            <a:off x="3156794" y="1544547"/>
            <a:ext cx="1994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Chú ý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59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1176</Words>
  <Application>Microsoft Office PowerPoint</Application>
  <PresentationFormat>Widescreen</PresentationFormat>
  <Paragraphs>192</Paragraphs>
  <Slides>25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.VnTifani HeavyH</vt:lpstr>
      <vt:lpstr>.VnTimeH</vt:lpstr>
      <vt:lpstr>Arial</vt:lpstr>
      <vt:lpstr>Calibri</vt:lpstr>
      <vt:lpstr>Calibri Light</vt:lpstr>
      <vt:lpstr>Cambria Math</vt:lpstr>
      <vt:lpstr>iCiel Cadena</vt:lpstr>
      <vt:lpstr>Tahoma</vt:lpstr>
      <vt:lpstr>Times New Roman</vt:lpstr>
      <vt:lpstr>Wingdings</vt:lpstr>
      <vt:lpstr>Office Theme</vt:lpstr>
      <vt:lpstr>PowerPoint Presentation</vt:lpstr>
      <vt:lpstr>Tiết 1 - TẬP HỢP Q CÁC SỐ HỮU TỈ</vt:lpstr>
      <vt:lpstr>Cùng tìm hiểu về thời tiết vùng cao.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</cp:revision>
  <dcterms:created xsi:type="dcterms:W3CDTF">2023-09-07T04:41:52Z</dcterms:created>
  <dcterms:modified xsi:type="dcterms:W3CDTF">2023-09-07T12:41:49Z</dcterms:modified>
</cp:coreProperties>
</file>