
<file path=[Content_Types].xml><?xml version="1.0" encoding="utf-8"?>
<Types xmlns="http://schemas.openxmlformats.org/package/2006/content-types">
  <Default Extension="png" ContentType="image/png"/>
  <Default Extension="bin" ContentType="application/vnd.ms-office.activeX"/>
  <Default Extension="svg" ContentType="image/svg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activeX/activeX1.xml" ContentType="application/vnd.ms-office.activeX+xml"/>
  <Override PartName="/ppt/activeX/activeX2.xml" ContentType="application/vnd.ms-office.activeX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4"/>
  </p:notesMasterIdLst>
  <p:sldIdLst>
    <p:sldId id="256" r:id="rId5"/>
    <p:sldId id="257" r:id="rId6"/>
    <p:sldId id="264" r:id="rId7"/>
    <p:sldId id="284" r:id="rId8"/>
    <p:sldId id="285" r:id="rId9"/>
    <p:sldId id="286" r:id="rId10"/>
    <p:sldId id="287" r:id="rId11"/>
    <p:sldId id="288" r:id="rId12"/>
    <p:sldId id="290" r:id="rId13"/>
    <p:sldId id="291" r:id="rId14"/>
    <p:sldId id="292" r:id="rId15"/>
    <p:sldId id="293" r:id="rId16"/>
    <p:sldId id="294" r:id="rId17"/>
    <p:sldId id="295" r:id="rId18"/>
    <p:sldId id="296" r:id="rId19"/>
    <p:sldId id="297" r:id="rId20"/>
    <p:sldId id="298" r:id="rId21"/>
    <p:sldId id="299" r:id="rId22"/>
    <p:sldId id="263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C55A11"/>
    <a:srgbClr val="15142A"/>
    <a:srgbClr val="FAED3B"/>
    <a:srgbClr val="70AD47"/>
    <a:srgbClr val="A7FDFF"/>
    <a:srgbClr val="3CDFE6"/>
    <a:srgbClr val="0C0D0E"/>
    <a:srgbClr val="1F4E79"/>
    <a:srgbClr val="ED7D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156" autoAdjust="0"/>
    <p:restoredTop sz="84954" autoAdjust="0"/>
  </p:normalViewPr>
  <p:slideViewPr>
    <p:cSldViewPr snapToGrid="0">
      <p:cViewPr varScale="1">
        <p:scale>
          <a:sx n="51" d="100"/>
          <a:sy n="51" d="100"/>
        </p:scale>
        <p:origin x="-498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_rels/activeX2.xml.rels><?xml version="1.0" encoding="UTF-8" standalone="yes"?>
<Relationships xmlns="http://schemas.openxmlformats.org/package/2006/relationships"><Relationship Id="rId1" Type="http://schemas.microsoft.com/office/2006/relationships/activeXControlBinary" Target="activeX2.bin"/></Relationships>
</file>

<file path=ppt/activeX/activeX1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2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F9B0E6-B9BF-4E2D-AE08-8C7EBB196A2E}" type="datetimeFigureOut">
              <a:rPr lang="en-US" smtClean="0"/>
              <a:pPr/>
              <a:t>8/19/2021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53816F-A1CF-4485-B308-1B9F14B36E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839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980C5E7-B1A1-4648-89D2-17B0F1E7F5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5D140298-3E00-4E73-B947-697E692828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6BB99EB-0E86-4FEA-A9C4-501D4E755A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8/19/2021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6731F536-58DF-4935-AE3B-7A08C0312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E995127-BE30-42B7-9BE5-B83CC6A2E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9751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0228D-5E4D-4AE9-A975-89EA8091AB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strips dir="r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53848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09600" y="3938589"/>
            <a:ext cx="53848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09600" y="6251575"/>
            <a:ext cx="28448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52C6B80-1F92-48B9-810B-A7CDD533B212}" type="datetimeFigureOut">
              <a:rPr lang="en-US"/>
              <a:pPr>
                <a:defRPr/>
              </a:pPr>
              <a:t>8/19/2021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>
          <a:xfrm>
            <a:off x="8737600" y="6248400"/>
            <a:ext cx="28448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246951E-2A70-4DA4-98C5-A2CDBDF4C7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>
          <a:xfrm>
            <a:off x="4165600" y="6248400"/>
            <a:ext cx="38608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6AAE108-9C7F-4CDC-AD71-B576580A1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A103746-779A-435F-995A-5BF82C86C2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5984E866-B322-455F-AC32-8C164B8CD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8/19/2021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AC0D61E0-F80F-48E7-A817-F1CECBEE9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5BF34AFC-4299-43F1-A312-79EF0102C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2746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B1E1D3E-E4B6-4EAA-BFB4-25A0557A6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6F7E0856-45A8-4EAD-A9D6-8A993968A1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E90EEBE1-2BAF-4C94-8403-6E8454F9B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8/19/2021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F3358F46-E931-4D79-94A5-037AFD073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E5130D95-EF5F-4A0A-93BD-73AEE2C2F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1256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1BABEC0-6253-4360-B586-B9D20933DE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946E20B-8661-4C60-84FB-4892E8B486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5132BE45-79E4-479B-BD2F-46CCB0BEE6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0589105E-DF25-4F38-BDE2-9B00C2C44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8/19/2021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B1D9C4A8-7467-4BAD-98A2-0B63CAC19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8BC5C5C0-08E4-4F7B-9E80-8925539D2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8407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47FF641-A5CC-4263-A394-2112D623A8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B24D6865-C632-473C-AEC8-8D3F71562B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D9FDBD19-4D33-4F6A-9938-6A04B3888E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51697E46-CE4D-480E-A997-2B53B2DF55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8B8B7E36-823F-4FD4-B826-E450A12480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8DBB3B14-C886-4F84-9FD5-11C8320E1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8/19/2021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DF9AF591-4BBF-4BF2-9EF7-F8B114DFA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352B1A04-B244-4AE3-8997-9B075B105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044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05408F1-BB29-4C6F-91C9-653A730BE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2F54FEF9-8D09-4091-BE99-B6264EBD3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8/19/2021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0B5F49AA-83D5-4063-9CDE-AA7763048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B2A2B27C-3C99-4208-B425-775413C53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03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042A62B2-A6D1-4A6F-8B20-80606F478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8/19/2021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C02E4958-7A46-4331-B2D8-2C31D8FCB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45C8548B-339B-46B2-BF01-1EE3DDC72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4661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8EF408F-8083-4F07-9628-074C7AFE4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70477E0-A333-439D-A531-30B39A8134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D5D59501-D187-414C-AACE-F838720036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1235F890-BB8A-49E1-880A-924FD6FE4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8/19/2021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51CA38FE-429A-41E7-942D-ECCE639D3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2401D9BC-0038-4041-AE2C-657BF99D4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7561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7956CFD-7F35-482C-A50F-B3D43ACB0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7FD7F3EF-0FE9-46C4-A116-5DA6E26B0D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D10B4041-0F17-42D8-AF16-AB099A39FF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8BAF67FF-F8F1-4B22-A471-9317ED3A2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8/19/2021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A73D6993-98F8-4234-B24A-02D4DB41C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F2A34037-0E7D-4379-ACA0-98611B2F7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9197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E645B175-C851-453B-B2A0-9A5CFCADC0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2E65F4A2-0E4F-4E49-A0BF-BEEC722033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9328AA27-3F13-4BFD-B949-21CF319108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33F5E9-5DAC-4C4A-9DF5-C2B87276BCC8}" type="datetimeFigureOut">
              <a:rPr lang="en-US" smtClean="0"/>
              <a:pPr/>
              <a:t>8/19/2021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EEEE99A2-0FED-42D4-9FBD-08CC1C3F81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DF2468D4-5440-4CE2-BAB3-61D83F628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Logo, company name&#10;&#10;Description automatically generated">
            <a:extLst>
              <a:ext uri="{FF2B5EF4-FFF2-40B4-BE49-F238E27FC236}">
                <a16:creationId xmlns="" xmlns:a16="http://schemas.microsoft.com/office/drawing/2014/main" id="{C617D0E3-7879-4E51-9843-14E11D752E40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9411307" y="5438588"/>
            <a:ext cx="2086303" cy="1656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2039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5.sv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slide" Target="slide12.xml"/><Relationship Id="rId13" Type="http://schemas.openxmlformats.org/officeDocument/2006/relationships/slide" Target="slide18.xml"/><Relationship Id="rId3" Type="http://schemas.openxmlformats.org/officeDocument/2006/relationships/control" Target="../activeX/activeX2.xml"/><Relationship Id="rId7" Type="http://schemas.openxmlformats.org/officeDocument/2006/relationships/audio" Target="../media/audio1.wav"/><Relationship Id="rId12" Type="http://schemas.openxmlformats.org/officeDocument/2006/relationships/slide" Target="slide14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6" Type="http://schemas.openxmlformats.org/officeDocument/2006/relationships/slide" Target="slide13.xml"/><Relationship Id="rId11" Type="http://schemas.openxmlformats.org/officeDocument/2006/relationships/slide" Target="slide17.xml"/><Relationship Id="rId5" Type="http://schemas.openxmlformats.org/officeDocument/2006/relationships/notesSlide" Target="../notesSlides/notesSlide1.xml"/><Relationship Id="rId15" Type="http://schemas.openxmlformats.org/officeDocument/2006/relationships/image" Target="../media/image11.wmf"/><Relationship Id="rId10" Type="http://schemas.openxmlformats.org/officeDocument/2006/relationships/slide" Target="slide15.xml"/><Relationship Id="rId4" Type="http://schemas.openxmlformats.org/officeDocument/2006/relationships/slideLayout" Target="../slideLayouts/slideLayout2.xml"/><Relationship Id="rId9" Type="http://schemas.openxmlformats.org/officeDocument/2006/relationships/slide" Target="slide16.xml"/><Relationship Id="rId14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slide" Target="slide12.xml"/><Relationship Id="rId4" Type="http://schemas.openxmlformats.org/officeDocument/2006/relationships/audio" Target="../media/audio2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Relationship Id="rId5" Type="http://schemas.openxmlformats.org/officeDocument/2006/relationships/slide" Target="slide12.xml"/><Relationship Id="rId4" Type="http://schemas.openxmlformats.org/officeDocument/2006/relationships/audio" Target="../media/audio2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slide" Target="slide12.xml"/><Relationship Id="rId4" Type="http://schemas.openxmlformats.org/officeDocument/2006/relationships/audio" Target="../media/audio2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Relationship Id="rId5" Type="http://schemas.openxmlformats.org/officeDocument/2006/relationships/slide" Target="slide12.xml"/><Relationship Id="rId4" Type="http://schemas.openxmlformats.org/officeDocument/2006/relationships/audio" Target="../media/audio2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gif"/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5.sv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dauhieu.gsp" TargetMode="External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>
            <a:extLst>
              <a:ext uri="{FF2B5EF4-FFF2-40B4-BE49-F238E27FC236}">
                <a16:creationId xmlns="" xmlns:a16="http://schemas.microsoft.com/office/drawing/2014/main" id="{AA65E432-C1E6-4C36-BF8E-2DA25E65DC3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/>
          <p:nvPr/>
        </p:nvCxnSpPr>
        <p:spPr>
          <a:xfrm>
            <a:off x="3579677" y="4747910"/>
            <a:ext cx="49149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D05F6415-1E7C-453D-B6B7-DBF76BDA69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65127" y="5177912"/>
            <a:ext cx="9144000" cy="1655762"/>
          </a:xfrm>
        </p:spPr>
        <p:txBody>
          <a:bodyPr>
            <a:normAutofit/>
          </a:bodyPr>
          <a:lstStyle/>
          <a:p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Giáo viên:……………………………</a:t>
            </a:r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5" name="1" descr="Clipboard">
            <a:extLst>
              <a:ext uri="{FF2B5EF4-FFF2-40B4-BE49-F238E27FC236}">
                <a16:creationId xmlns="" xmlns:a16="http://schemas.microsoft.com/office/drawing/2014/main" id="{2A123BD8-A09C-49C0-98E8-54B55610A9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631394">
            <a:off x="-634327" y="3883012"/>
            <a:ext cx="3194131" cy="3194131"/>
          </a:xfrm>
          <a:prstGeom prst="rect">
            <a:avLst/>
          </a:prstGeom>
        </p:spPr>
      </p:pic>
      <p:pic>
        <p:nvPicPr>
          <p:cNvPr id="19" name="Graphic 18" descr="Ruler">
            <a:extLst>
              <a:ext uri="{FF2B5EF4-FFF2-40B4-BE49-F238E27FC236}">
                <a16:creationId xmlns="" xmlns:a16="http://schemas.microsoft.com/office/drawing/2014/main" id="{39130E3C-1E93-4315-AE76-13C55147DCF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8889495">
            <a:off x="10171718" y="145767"/>
            <a:ext cx="1574403" cy="1574403"/>
          </a:xfrm>
          <a:prstGeom prst="rect">
            <a:avLst/>
          </a:prstGeom>
        </p:spPr>
      </p:pic>
      <p:pic>
        <p:nvPicPr>
          <p:cNvPr id="21" name="Graphic 20" descr="Pencil">
            <a:extLst>
              <a:ext uri="{FF2B5EF4-FFF2-40B4-BE49-F238E27FC236}">
                <a16:creationId xmlns="" xmlns:a16="http://schemas.microsoft.com/office/drawing/2014/main" id="{FFEC1660-205F-490E-800A-0D57D250BAE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0520790">
            <a:off x="10917677" y="783939"/>
            <a:ext cx="1488402" cy="1488402"/>
          </a:xfrm>
          <a:prstGeom prst="rect">
            <a:avLst/>
          </a:prstGeom>
        </p:spPr>
      </p:pic>
      <p:sp>
        <p:nvSpPr>
          <p:cNvPr id="12" name="Subtitle 2">
            <a:extLst>
              <a:ext uri="{FF2B5EF4-FFF2-40B4-BE49-F238E27FC236}">
                <a16:creationId xmlns="" xmlns:a16="http://schemas.microsoft.com/office/drawing/2014/main" id="{CF2EB805-B981-47B9-9661-CF05DB551677}"/>
              </a:ext>
            </a:extLst>
          </p:cNvPr>
          <p:cNvSpPr txBox="1">
            <a:spLocks/>
          </p:cNvSpPr>
          <p:nvPr/>
        </p:nvSpPr>
        <p:spPr>
          <a:xfrm>
            <a:off x="262360" y="160893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PHÒNG GD&amp;ĐT………..</a:t>
            </a:r>
          </a:p>
          <a:p>
            <a:pPr algn="l"/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TRƯỜNG THCS ………….……</a:t>
            </a:r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!!1">
            <a:extLst>
              <a:ext uri="{FF2B5EF4-FFF2-40B4-BE49-F238E27FC236}">
                <a16:creationId xmlns="" xmlns:a16="http://schemas.microsoft.com/office/drawing/2014/main" id="{0E246211-C9C9-4B3E-9DDF-914AB989AE93}"/>
              </a:ext>
            </a:extLst>
          </p:cNvPr>
          <p:cNvSpPr txBox="1"/>
          <p:nvPr/>
        </p:nvSpPr>
        <p:spPr>
          <a:xfrm>
            <a:off x="4397104" y="2138683"/>
            <a:ext cx="6762750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800" b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Đ6-C1-T1</a:t>
            </a:r>
            <a:endParaRPr lang="en-US" sz="4800"/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1153225" y="2829307"/>
            <a:ext cx="10136716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 b="1" i="1" u="sng">
                <a:solidFill>
                  <a:srgbClr val="C55A11"/>
                </a:solidFill>
              </a:rPr>
              <a:t>Bài 5:</a:t>
            </a:r>
            <a:r>
              <a:rPr lang="en-US" sz="4000" b="1" i="1">
                <a:solidFill>
                  <a:srgbClr val="C55A11"/>
                </a:solidFill>
              </a:rPr>
              <a:t> </a:t>
            </a:r>
          </a:p>
          <a:p>
            <a:pPr algn="ctr"/>
            <a:r>
              <a:rPr lang="en-US" sz="4000" b="1" i="1">
                <a:solidFill>
                  <a:srgbClr val="C55A11"/>
                </a:solidFill>
              </a:rPr>
              <a:t>PHÉP TÍNH LŨY THỪA VỚI SỐ MŨ TỰ NHIÊN</a:t>
            </a:r>
          </a:p>
        </p:txBody>
      </p:sp>
    </p:spTree>
    <p:extLst>
      <p:ext uri="{BB962C8B-B14F-4D97-AF65-F5344CB8AC3E}">
        <p14:creationId xmlns:p14="http://schemas.microsoft.com/office/powerpoint/2010/main" val="290639705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Text Box 4"/>
          <p:cNvSpPr txBox="1">
            <a:spLocks noChangeArrowheads="1"/>
          </p:cNvSpPr>
          <p:nvPr/>
        </p:nvSpPr>
        <p:spPr bwMode="auto">
          <a:xfrm>
            <a:off x="107951" y="1092200"/>
            <a:ext cx="11089216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800" b="1" u="sng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Ví dụ 4: </a:t>
            </a:r>
          </a:p>
          <a:p>
            <a:pPr marL="342900" indent="-34290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a) Viết 16 dưới dạng lũy thừa của 2:</a:t>
            </a:r>
          </a:p>
          <a:p>
            <a:pPr marL="342900" indent="-34290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b) Viết 100000 dưới dạng lũy thừa của 10:</a:t>
            </a: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1" y="4611688"/>
            <a:ext cx="11089217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800" b="1" u="sng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Luyện tập 2: </a:t>
            </a: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Viết các số sau dưới dạng lũy thừa với cơ số cho trước.</a:t>
            </a:r>
          </a:p>
          <a:p>
            <a:pPr marL="342900" indent="-342900">
              <a:spcBef>
                <a:spcPct val="50000"/>
              </a:spcBef>
              <a:buFontTx/>
              <a:buAutoNum type="alphaLcParenR"/>
            </a:pP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25, cơ số 5                     </a:t>
            </a:r>
          </a:p>
          <a:p>
            <a:pPr marL="342900" indent="-34290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b) 64, cơ số 4</a:t>
            </a:r>
          </a:p>
        </p:txBody>
      </p:sp>
      <p:sp>
        <p:nvSpPr>
          <p:cNvPr id="15364" name="AutoShape 15" descr="Parchment"/>
          <p:cNvSpPr>
            <a:spLocks noChangeArrowheads="1"/>
          </p:cNvSpPr>
          <p:nvPr/>
        </p:nvSpPr>
        <p:spPr bwMode="gray">
          <a:xfrm>
            <a:off x="0" y="69850"/>
            <a:ext cx="12192000" cy="1066800"/>
          </a:xfrm>
          <a:prstGeom prst="roundRect">
            <a:avLst>
              <a:gd name="adj" fmla="val 49106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28575">
            <a:solidFill>
              <a:srgbClr val="00CC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  <a:cs typeface="Arial" charset="0"/>
              </a:rPr>
              <a:t>PHÉP TÍNH LŨY THỪA VỚI SỐ MŨ TỰ NHIÊN (T1)</a:t>
            </a: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1" y="2881313"/>
            <a:ext cx="11089217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800" b="1" u="sng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Giải: </a:t>
            </a:r>
          </a:p>
          <a:p>
            <a:pPr marL="342900" indent="-34290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a)  16 = 2.2.2.2  = 2</a:t>
            </a:r>
            <a:r>
              <a:rPr lang="en-US" sz="28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4</a:t>
            </a:r>
            <a:endParaRPr lang="en-US" sz="2800" b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b) 100000 = 10.10.10.10.10 =  10</a:t>
            </a:r>
            <a:r>
              <a:rPr lang="en-US" sz="28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5</a:t>
            </a:r>
            <a:endParaRPr lang="en-US" sz="2800" b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4294717" y="5041900"/>
            <a:ext cx="701040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342900" indent="-34290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a)  25 = 5.5  = 5</a:t>
            </a:r>
            <a:r>
              <a:rPr lang="en-US" sz="28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US" sz="2800" b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b) 64= 8.8 =  8</a:t>
            </a:r>
            <a:r>
              <a:rPr lang="en-US" sz="28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US" sz="2800" b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7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7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8" grpId="0"/>
      <p:bldP spid="9" grpId="0"/>
      <p:bldP spid="8" grpId="0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2" name="Text Box 4"/>
          <p:cNvSpPr txBox="1">
            <a:spLocks noChangeArrowheads="1"/>
          </p:cNvSpPr>
          <p:nvPr/>
        </p:nvSpPr>
        <p:spPr bwMode="auto">
          <a:xfrm>
            <a:off x="2976070" y="773302"/>
            <a:ext cx="6908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40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TRÒ CHƠI Ô CHỮ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59487" y="1526665"/>
            <a:ext cx="10947265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Chia lớp thành 2 đội chơi.</a:t>
            </a:r>
          </a:p>
          <a:p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Có 6 ô số  trong  đó có 2 ô may mắn, 4 ô còn lại mỗi ô tương ứng với 1 câu hỏi. Chọn vào ô may mắn được 20 điểm, mỗi ô còn lại trả lời  đúng được  10 điểm</a:t>
            </a:r>
          </a:p>
          <a:p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Luật chơi: Mỗi lần chơi mỗi đội chỉ chọn được một ô số. Mỗi câu hỏi có 5 giây để suy nghĩ. Nếu đội chọn ô mà trả lời sai hoặc sau 5 giây không có câu trả lời thì đội còn lại có quyền trả lời và đúng được 10 điểm.</a:t>
            </a:r>
          </a:p>
        </p:txBody>
      </p:sp>
      <p:pic>
        <p:nvPicPr>
          <p:cNvPr id="4" name="!!3">
            <a:extLst>
              <a:ext uri="{FF2B5EF4-FFF2-40B4-BE49-F238E27FC236}">
                <a16:creationId xmlns="" xmlns:a16="http://schemas.microsoft.com/office/drawing/2014/main" id="{5B19332C-1BE9-4073-BC1C-34C9F014F4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94442" cy="11544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607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607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607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77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3" name="Text Box 3"/>
          <p:cNvSpPr txBox="1">
            <a:spLocks noChangeArrowheads="1"/>
          </p:cNvSpPr>
          <p:nvPr/>
        </p:nvSpPr>
        <p:spPr bwMode="auto">
          <a:xfrm>
            <a:off x="2590800" y="361951"/>
            <a:ext cx="6908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4000" b="1">
                <a:solidFill>
                  <a:srgbClr val="FF0000"/>
                </a:solidFill>
                <a:latin typeface="+mj-lt"/>
              </a:rPr>
              <a:t> TRÒ CHƠI Ô CHỮ</a:t>
            </a:r>
          </a:p>
        </p:txBody>
      </p:sp>
      <p:sp>
        <p:nvSpPr>
          <p:cNvPr id="179204" name="AutoShape 4">
            <a:hlinkClick r:id="rId6" action="ppaction://hlinksldjump" highlightClick="1">
              <a:snd r:embed="rId7" name="click.wav"/>
            </a:hlinkClick>
            <a:hlinkHover r:id="rId8" action="ppaction://hlinksldjump"/>
          </p:cNvPr>
          <p:cNvSpPr>
            <a:spLocks noChangeArrowheads="1"/>
          </p:cNvSpPr>
          <p:nvPr/>
        </p:nvSpPr>
        <p:spPr bwMode="auto">
          <a:xfrm>
            <a:off x="1526263" y="1347789"/>
            <a:ext cx="2743200" cy="2528887"/>
          </a:xfrm>
          <a:prstGeom prst="actionButtonBlank">
            <a:avLst/>
          </a:prstGeom>
          <a:gradFill rotWithShape="1">
            <a:gsLst>
              <a:gs pos="0">
                <a:schemeClr val="tx1"/>
              </a:gs>
              <a:gs pos="50000">
                <a:schemeClr val="bg1"/>
              </a:gs>
              <a:gs pos="100000">
                <a:schemeClr val="tx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r>
              <a:rPr lang="en-US" sz="7200" b="1">
                <a:solidFill>
                  <a:srgbClr val="FF3300"/>
                </a:solidFill>
                <a:latin typeface="VNI-Times" pitchFamily="2" charset="0"/>
              </a:rPr>
              <a:t>    1</a:t>
            </a:r>
          </a:p>
        </p:txBody>
      </p:sp>
      <p:sp>
        <p:nvSpPr>
          <p:cNvPr id="179205" name="AutoShape 5">
            <a:hlinkClick r:id="rId9" action="ppaction://hlinksldjump" highlightClick="1">
              <a:snd r:embed="rId7" name="click.wav"/>
            </a:hlinkClick>
          </p:cNvPr>
          <p:cNvSpPr>
            <a:spLocks noChangeArrowheads="1"/>
          </p:cNvSpPr>
          <p:nvPr/>
        </p:nvSpPr>
        <p:spPr bwMode="auto">
          <a:xfrm>
            <a:off x="7010400" y="1295400"/>
            <a:ext cx="2540000" cy="2566988"/>
          </a:xfrm>
          <a:prstGeom prst="actionButtonBlank">
            <a:avLst/>
          </a:prstGeom>
          <a:gradFill rotWithShape="1">
            <a:gsLst>
              <a:gs pos="0">
                <a:schemeClr val="tx1"/>
              </a:gs>
              <a:gs pos="50000">
                <a:schemeClr val="bg1"/>
              </a:gs>
              <a:gs pos="100000">
                <a:schemeClr val="tx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r>
              <a:rPr lang="en-US" sz="7200" b="1">
                <a:solidFill>
                  <a:srgbClr val="FF3300"/>
                </a:solidFill>
                <a:latin typeface="VNI-Times" pitchFamily="2" charset="0"/>
              </a:rPr>
              <a:t>  3</a:t>
            </a:r>
          </a:p>
        </p:txBody>
      </p:sp>
      <p:sp>
        <p:nvSpPr>
          <p:cNvPr id="179206" name="AutoShape 6">
            <a:hlinkClick r:id="rId10" action="ppaction://hlinksldjump" highlightClick="1">
              <a:snd r:embed="rId7" name="click.wav"/>
            </a:hlinkClick>
          </p:cNvPr>
          <p:cNvSpPr>
            <a:spLocks noChangeArrowheads="1"/>
          </p:cNvSpPr>
          <p:nvPr/>
        </p:nvSpPr>
        <p:spPr bwMode="auto">
          <a:xfrm>
            <a:off x="1524000" y="3873500"/>
            <a:ext cx="2709333" cy="2222500"/>
          </a:xfrm>
          <a:prstGeom prst="actionButtonBlank">
            <a:avLst/>
          </a:prstGeom>
          <a:gradFill rotWithShape="1">
            <a:gsLst>
              <a:gs pos="0">
                <a:schemeClr val="tx1"/>
              </a:gs>
              <a:gs pos="50000">
                <a:schemeClr val="bg1"/>
              </a:gs>
              <a:gs pos="100000">
                <a:schemeClr val="tx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r>
              <a:rPr lang="en-US" sz="7200" b="1">
                <a:solidFill>
                  <a:srgbClr val="FF3300"/>
                </a:solidFill>
                <a:latin typeface="VNI-Times" pitchFamily="2" charset="0"/>
              </a:rPr>
              <a:t>   4</a:t>
            </a:r>
          </a:p>
        </p:txBody>
      </p:sp>
      <p:sp>
        <p:nvSpPr>
          <p:cNvPr id="179207" name="AutoShape 7">
            <a:hlinkClick r:id="rId10" action="ppaction://hlinksldjump" highlightClick="1">
              <a:snd r:embed="rId7" name="click.wav"/>
            </a:hlinkClick>
          </p:cNvPr>
          <p:cNvSpPr>
            <a:spLocks noChangeArrowheads="1"/>
          </p:cNvSpPr>
          <p:nvPr/>
        </p:nvSpPr>
        <p:spPr bwMode="auto">
          <a:xfrm>
            <a:off x="7010400" y="3886200"/>
            <a:ext cx="2540000" cy="2209800"/>
          </a:xfrm>
          <a:prstGeom prst="actionButtonBlank">
            <a:avLst/>
          </a:prstGeom>
          <a:gradFill rotWithShape="1">
            <a:gsLst>
              <a:gs pos="0">
                <a:schemeClr val="tx1"/>
              </a:gs>
              <a:gs pos="50000">
                <a:schemeClr val="bg1"/>
              </a:gs>
              <a:gs pos="100000">
                <a:schemeClr val="tx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r>
              <a:rPr lang="en-US" sz="7200" b="1">
                <a:solidFill>
                  <a:srgbClr val="FF3300"/>
                </a:solidFill>
                <a:latin typeface="VNI-Times" pitchFamily="2" charset="0"/>
              </a:rPr>
              <a:t>  6</a:t>
            </a:r>
          </a:p>
        </p:txBody>
      </p:sp>
      <p:sp>
        <p:nvSpPr>
          <p:cNvPr id="179208" name="AutoShape 8">
            <a:hlinkClick r:id="rId11" action="ppaction://hlinksldjump" highlightClick="1">
              <a:snd r:embed="rId7" name="click.wav"/>
            </a:hlinkClick>
          </p:cNvPr>
          <p:cNvSpPr>
            <a:spLocks noChangeArrowheads="1"/>
          </p:cNvSpPr>
          <p:nvPr/>
        </p:nvSpPr>
        <p:spPr bwMode="auto">
          <a:xfrm>
            <a:off x="4267200" y="3886200"/>
            <a:ext cx="2641600" cy="2209800"/>
          </a:xfrm>
          <a:prstGeom prst="actionButtonBlank">
            <a:avLst/>
          </a:prstGeom>
          <a:gradFill rotWithShape="1">
            <a:gsLst>
              <a:gs pos="0">
                <a:schemeClr val="tx1"/>
              </a:gs>
              <a:gs pos="50000">
                <a:schemeClr val="bg1"/>
              </a:gs>
              <a:gs pos="100000">
                <a:schemeClr val="tx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r>
              <a:rPr lang="en-US" sz="7200" b="1">
                <a:solidFill>
                  <a:srgbClr val="FF3300"/>
                </a:solidFill>
                <a:latin typeface="VNI-Times" pitchFamily="2" charset="0"/>
              </a:rPr>
              <a:t>   5</a:t>
            </a:r>
          </a:p>
        </p:txBody>
      </p:sp>
      <p:sp>
        <p:nvSpPr>
          <p:cNvPr id="179209" name="AutoShape 9">
            <a:hlinkClick r:id="rId12" action="ppaction://hlinksldjump" highlightClick="1">
              <a:snd r:embed="rId7" name="click.wav"/>
            </a:hlinkClick>
          </p:cNvPr>
          <p:cNvSpPr>
            <a:spLocks noChangeArrowheads="1"/>
          </p:cNvSpPr>
          <p:nvPr/>
        </p:nvSpPr>
        <p:spPr bwMode="auto">
          <a:xfrm>
            <a:off x="4368801" y="1295400"/>
            <a:ext cx="2620433" cy="2560638"/>
          </a:xfrm>
          <a:prstGeom prst="actionButtonBlank">
            <a:avLst/>
          </a:prstGeom>
          <a:gradFill rotWithShape="1">
            <a:gsLst>
              <a:gs pos="0">
                <a:schemeClr val="tx1"/>
              </a:gs>
              <a:gs pos="50000">
                <a:schemeClr val="bg1"/>
              </a:gs>
              <a:gs pos="100000">
                <a:schemeClr val="tx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r>
              <a:rPr lang="en-US" sz="7200" b="1">
                <a:solidFill>
                  <a:srgbClr val="FF3300"/>
                </a:solidFill>
                <a:latin typeface="VNI-Times" pitchFamily="2" charset="0"/>
              </a:rPr>
              <a:t>   2</a:t>
            </a:r>
          </a:p>
        </p:txBody>
      </p:sp>
      <p:sp>
        <p:nvSpPr>
          <p:cNvPr id="1035" name="AutoShape 1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1567584" y="6597650"/>
            <a:ext cx="624416" cy="260350"/>
          </a:xfrm>
          <a:prstGeom prst="actionButtonForwardNex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10261600" y="1630364"/>
            <a:ext cx="1930400" cy="3932237"/>
            <a:chOff x="4848" y="1027"/>
            <a:chExt cx="912" cy="2477"/>
          </a:xfrm>
        </p:grpSpPr>
        <p:sp>
          <p:nvSpPr>
            <p:cNvPr id="1038" name="Text Box 12"/>
            <p:cNvSpPr txBox="1">
              <a:spLocks noChangeArrowheads="1"/>
            </p:cNvSpPr>
            <p:nvPr/>
          </p:nvSpPr>
          <p:spPr bwMode="auto">
            <a:xfrm>
              <a:off x="4848" y="2427"/>
              <a:ext cx="912" cy="365"/>
            </a:xfrm>
            <a:prstGeom prst="rect">
              <a:avLst/>
            </a:prstGeom>
            <a:gradFill rotWithShape="1">
              <a:gsLst>
                <a:gs pos="0">
                  <a:srgbClr val="800080"/>
                </a:gs>
                <a:gs pos="100000">
                  <a:srgbClr val="2D002D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b="1">
                  <a:solidFill>
                    <a:srgbClr val="FFFF00"/>
                  </a:solidFill>
                </a:rPr>
                <a:t>ĐỘI 2</a:t>
              </a:r>
            </a:p>
          </p:txBody>
        </p:sp>
        <p:sp>
          <p:nvSpPr>
            <p:cNvPr id="1039" name="Text Box 15"/>
            <p:cNvSpPr txBox="1">
              <a:spLocks noChangeArrowheads="1"/>
            </p:cNvSpPr>
            <p:nvPr/>
          </p:nvSpPr>
          <p:spPr bwMode="auto">
            <a:xfrm>
              <a:off x="4848" y="1363"/>
              <a:ext cx="912" cy="365"/>
            </a:xfrm>
            <a:prstGeom prst="rect">
              <a:avLst/>
            </a:prstGeom>
            <a:gradFill rotWithShape="1">
              <a:gsLst>
                <a:gs pos="0">
                  <a:srgbClr val="800080"/>
                </a:gs>
                <a:gs pos="100000">
                  <a:srgbClr val="2D002D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b="1">
                  <a:solidFill>
                    <a:srgbClr val="FFFF00"/>
                  </a:solidFill>
                </a:rPr>
                <a:t>ĐỘI 1</a:t>
              </a:r>
            </a:p>
          </p:txBody>
        </p:sp>
        <p:sp>
          <p:nvSpPr>
            <p:cNvPr id="1040" name="Text Box 16"/>
            <p:cNvSpPr txBox="1">
              <a:spLocks noChangeArrowheads="1"/>
            </p:cNvSpPr>
            <p:nvPr/>
          </p:nvSpPr>
          <p:spPr bwMode="auto">
            <a:xfrm>
              <a:off x="4848" y="1027"/>
              <a:ext cx="912" cy="365"/>
            </a:xfrm>
            <a:prstGeom prst="rect">
              <a:avLst/>
            </a:prstGeom>
            <a:gradFill rotWithShape="1">
              <a:gsLst>
                <a:gs pos="0">
                  <a:srgbClr val="800080"/>
                </a:gs>
                <a:gs pos="100000">
                  <a:srgbClr val="2D002D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b="1">
                  <a:solidFill>
                    <a:srgbClr val="A50021"/>
                  </a:solidFill>
                </a:rPr>
                <a:t>ĐIỂM</a:t>
              </a:r>
            </a:p>
          </p:txBody>
        </p:sp>
      </p:grpSp>
      <p:sp>
        <p:nvSpPr>
          <p:cNvPr id="1037" name="AutoShape 17">
            <a:hlinkClick r:id="rId1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695701" y="6524626"/>
            <a:ext cx="876300" cy="333375"/>
          </a:xfrm>
          <a:prstGeom prst="actionButtonEnd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5" name="!!3">
            <a:extLst>
              <a:ext uri="{FF2B5EF4-FFF2-40B4-BE49-F238E27FC236}">
                <a16:creationId xmlns="" xmlns:a16="http://schemas.microsoft.com/office/drawing/2014/main" id="{5B19332C-1BE9-4073-BC1C-34C9F014F4D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0" y="0"/>
            <a:ext cx="1294442" cy="1154400"/>
          </a:xfrm>
          <a:prstGeom prst="rect">
            <a:avLst/>
          </a:prstGeom>
        </p:spPr>
      </p:pic>
    </p:spTree>
    <p:controls>
      <mc:AlternateContent xmlns:mc="http://schemas.openxmlformats.org/markup-compatibility/2006">
        <mc:Choice xmlns:v="urn:schemas-microsoft-com:vml" Requires="v">
          <p:control spid="1026" name="TextBox1" r:id="rId2" imgW="1447920" imgH="1143000"/>
        </mc:Choice>
        <mc:Fallback>
          <p:control name="TextBox1" r:id="rId2" imgW="1447920" imgH="1143000">
            <p:pic>
              <p:nvPicPr>
                <p:cNvPr id="0" name="TextBox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0261600" y="2744788"/>
                  <a:ext cx="1930400" cy="11430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027" name="TextBox2" r:id="rId3" imgW="1447920" imgH="1143000"/>
        </mc:Choice>
        <mc:Fallback>
          <p:control name="TextBox2" r:id="rId3" imgW="1447920" imgH="1143000">
            <p:pic>
              <p:nvPicPr>
                <p:cNvPr id="0" name="TextBox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0261600" y="4419600"/>
                  <a:ext cx="1930400" cy="11430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2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096000" y="6324600"/>
            <a:ext cx="914400" cy="533400"/>
          </a:xfrm>
          <a:prstGeom prst="actionButtonBackPrevious">
            <a:avLst/>
          </a:prstGeom>
          <a:gradFill rotWithShape="1">
            <a:gsLst>
              <a:gs pos="0">
                <a:schemeClr val="bg1"/>
              </a:gs>
              <a:gs pos="100000">
                <a:schemeClr val="tx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b="1">
              <a:solidFill>
                <a:srgbClr val="0070C0"/>
              </a:solidFill>
            </a:endParaRPr>
          </a:p>
        </p:txBody>
      </p:sp>
      <p:sp>
        <p:nvSpPr>
          <p:cNvPr id="181251" name="Oval 14"/>
          <p:cNvSpPr>
            <a:spLocks noChangeArrowheads="1"/>
          </p:cNvSpPr>
          <p:nvPr/>
        </p:nvSpPr>
        <p:spPr bwMode="auto">
          <a:xfrm rot="-933412">
            <a:off x="9323918" y="4267201"/>
            <a:ext cx="575733" cy="352425"/>
          </a:xfrm>
          <a:prstGeom prst="ellipse">
            <a:avLst/>
          </a:prstGeom>
          <a:gradFill rotWithShape="1">
            <a:gsLst>
              <a:gs pos="0">
                <a:srgbClr val="007400"/>
              </a:gs>
              <a:gs pos="50000">
                <a:srgbClr val="009900"/>
              </a:gs>
              <a:gs pos="100000">
                <a:srgbClr val="007400"/>
              </a:gs>
            </a:gsLst>
            <a:lin ang="0" scaled="1"/>
          </a:gradFill>
          <a:ln w="9525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b="1">
              <a:solidFill>
                <a:srgbClr val="0070C0"/>
              </a:solidFill>
              <a:latin typeface="+mj-lt"/>
            </a:endParaRPr>
          </a:p>
        </p:txBody>
      </p:sp>
      <p:sp>
        <p:nvSpPr>
          <p:cNvPr id="17412" name="Oval 15"/>
          <p:cNvSpPr>
            <a:spLocks noChangeArrowheads="1"/>
          </p:cNvSpPr>
          <p:nvPr/>
        </p:nvSpPr>
        <p:spPr bwMode="auto">
          <a:xfrm>
            <a:off x="9260417" y="6376988"/>
            <a:ext cx="2235200" cy="176212"/>
          </a:xfrm>
          <a:prstGeom prst="ellipse">
            <a:avLst/>
          </a:prstGeom>
          <a:gradFill rotWithShape="1">
            <a:gsLst>
              <a:gs pos="0">
                <a:srgbClr val="008000"/>
              </a:gs>
              <a:gs pos="50000">
                <a:srgbClr val="000000"/>
              </a:gs>
              <a:gs pos="100000">
                <a:srgbClr val="008000"/>
              </a:gs>
            </a:gsLst>
            <a:lin ang="5400000" scaled="1"/>
          </a:gradFill>
          <a:ln w="9525">
            <a:solidFill>
              <a:srgbClr val="008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b="1">
              <a:solidFill>
                <a:srgbClr val="0070C0"/>
              </a:solidFill>
            </a:endParaRPr>
          </a:p>
        </p:txBody>
      </p:sp>
      <p:sp>
        <p:nvSpPr>
          <p:cNvPr id="181253" name="Oval 16"/>
          <p:cNvSpPr>
            <a:spLocks noChangeArrowheads="1"/>
          </p:cNvSpPr>
          <p:nvPr/>
        </p:nvSpPr>
        <p:spPr bwMode="auto">
          <a:xfrm rot="546664">
            <a:off x="10792884" y="4267201"/>
            <a:ext cx="575733" cy="352425"/>
          </a:xfrm>
          <a:prstGeom prst="ellipse">
            <a:avLst/>
          </a:prstGeom>
          <a:gradFill rotWithShape="1">
            <a:gsLst>
              <a:gs pos="0">
                <a:srgbClr val="007400"/>
              </a:gs>
              <a:gs pos="50000">
                <a:srgbClr val="009900"/>
              </a:gs>
              <a:gs pos="100000">
                <a:srgbClr val="007400"/>
              </a:gs>
            </a:gsLst>
            <a:lin ang="0" scaled="1"/>
          </a:gradFill>
          <a:ln w="9525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b="1">
              <a:solidFill>
                <a:srgbClr val="0070C0"/>
              </a:solidFill>
              <a:latin typeface="+mj-lt"/>
            </a:endParaRPr>
          </a:p>
        </p:txBody>
      </p:sp>
      <p:sp>
        <p:nvSpPr>
          <p:cNvPr id="17414" name="Oval 17"/>
          <p:cNvSpPr>
            <a:spLocks noChangeArrowheads="1"/>
          </p:cNvSpPr>
          <p:nvPr/>
        </p:nvSpPr>
        <p:spPr bwMode="gray">
          <a:xfrm>
            <a:off x="8940800" y="4384676"/>
            <a:ext cx="259766" cy="519351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50000">
                <a:srgbClr val="00CC66"/>
              </a:gs>
              <a:gs pos="100000">
                <a:srgbClr val="FFFFFF"/>
              </a:gs>
            </a:gsLst>
            <a:lin ang="2700000" scaled="1"/>
          </a:gradFill>
          <a:ln w="38100" algn="ctr">
            <a:noFill/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b="1">
              <a:solidFill>
                <a:srgbClr val="0070C0"/>
              </a:solidFill>
            </a:endParaRPr>
          </a:p>
        </p:txBody>
      </p:sp>
      <p:sp>
        <p:nvSpPr>
          <p:cNvPr id="17415" name="Oval 19"/>
          <p:cNvSpPr>
            <a:spLocks noChangeArrowheads="1"/>
          </p:cNvSpPr>
          <p:nvPr/>
        </p:nvSpPr>
        <p:spPr bwMode="gray">
          <a:xfrm>
            <a:off x="9124951" y="4519614"/>
            <a:ext cx="2476500" cy="519351"/>
          </a:xfrm>
          <a:prstGeom prst="ellipse">
            <a:avLst/>
          </a:prstGeom>
          <a:gradFill rotWithShape="1">
            <a:gsLst>
              <a:gs pos="0">
                <a:srgbClr val="006E37"/>
              </a:gs>
              <a:gs pos="50000">
                <a:srgbClr val="00CC66"/>
              </a:gs>
              <a:gs pos="100000">
                <a:srgbClr val="006E37"/>
              </a:gs>
            </a:gsLst>
            <a:lin ang="18900000" scaled="1"/>
          </a:gradFill>
          <a:ln w="38100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 b="1">
              <a:solidFill>
                <a:srgbClr val="0070C0"/>
              </a:solidFill>
            </a:endParaRPr>
          </a:p>
        </p:txBody>
      </p:sp>
      <p:sp>
        <p:nvSpPr>
          <p:cNvPr id="17416" name="Oval 20"/>
          <p:cNvSpPr>
            <a:spLocks noChangeArrowheads="1"/>
          </p:cNvSpPr>
          <p:nvPr/>
        </p:nvSpPr>
        <p:spPr bwMode="gray">
          <a:xfrm>
            <a:off x="9129184" y="4519614"/>
            <a:ext cx="2472267" cy="519351"/>
          </a:xfrm>
          <a:prstGeom prst="ellipse">
            <a:avLst/>
          </a:prstGeom>
          <a:gradFill rotWithShape="1">
            <a:gsLst>
              <a:gs pos="0">
                <a:srgbClr val="008241"/>
              </a:gs>
              <a:gs pos="100000">
                <a:srgbClr val="00CC66">
                  <a:alpha val="0"/>
                </a:srgbClr>
              </a:gs>
            </a:gsLst>
            <a:lin ang="2700000" scaled="1"/>
          </a:gradFill>
          <a:ln w="38100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 b="1">
              <a:solidFill>
                <a:srgbClr val="0070C0"/>
              </a:solidFill>
            </a:endParaRPr>
          </a:p>
        </p:txBody>
      </p:sp>
      <p:sp>
        <p:nvSpPr>
          <p:cNvPr id="17417" name="Oval 21"/>
          <p:cNvSpPr>
            <a:spLocks noChangeArrowheads="1"/>
          </p:cNvSpPr>
          <p:nvPr/>
        </p:nvSpPr>
        <p:spPr bwMode="gray">
          <a:xfrm>
            <a:off x="9260417" y="4613276"/>
            <a:ext cx="2224616" cy="519351"/>
          </a:xfrm>
          <a:prstGeom prst="ellipse">
            <a:avLst/>
          </a:prstGeom>
          <a:solidFill>
            <a:srgbClr val="333333"/>
          </a:solidFill>
          <a:ln w="38100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 b="1">
              <a:solidFill>
                <a:srgbClr val="0070C0"/>
              </a:solidFill>
            </a:endParaRPr>
          </a:p>
        </p:txBody>
      </p:sp>
      <p:sp>
        <p:nvSpPr>
          <p:cNvPr id="17418" name="Oval 22"/>
          <p:cNvSpPr>
            <a:spLocks noChangeArrowheads="1"/>
          </p:cNvSpPr>
          <p:nvPr/>
        </p:nvSpPr>
        <p:spPr bwMode="gray">
          <a:xfrm>
            <a:off x="9296401" y="4640263"/>
            <a:ext cx="2156884" cy="1585912"/>
          </a:xfrm>
          <a:prstGeom prst="ellipse">
            <a:avLst/>
          </a:prstGeom>
          <a:gradFill rotWithShape="1">
            <a:gsLst>
              <a:gs pos="0">
                <a:srgbClr val="595959"/>
              </a:gs>
              <a:gs pos="100000">
                <a:srgbClr val="C0C0C0"/>
              </a:gs>
            </a:gsLst>
            <a:lin ang="5400000" scaled="1"/>
          </a:gradFill>
          <a:ln w="9525" algn="ctr">
            <a:noFill/>
            <a:round/>
            <a:headEnd/>
            <a:tailEnd/>
          </a:ln>
        </p:spPr>
        <p:txBody>
          <a:bodyPr vert="eaVert" wrap="none" anchor="ctr"/>
          <a:lstStyle/>
          <a:p>
            <a:endParaRPr lang="en-US" b="1">
              <a:solidFill>
                <a:srgbClr val="0070C0"/>
              </a:solidFill>
            </a:endParaRPr>
          </a:p>
        </p:txBody>
      </p:sp>
      <p:sp>
        <p:nvSpPr>
          <p:cNvPr id="17419" name="Oval 23"/>
          <p:cNvSpPr>
            <a:spLocks noChangeArrowheads="1"/>
          </p:cNvSpPr>
          <p:nvPr/>
        </p:nvSpPr>
        <p:spPr bwMode="gray">
          <a:xfrm>
            <a:off x="9323918" y="4648201"/>
            <a:ext cx="2101849" cy="1546225"/>
          </a:xfrm>
          <a:prstGeom prst="ellipse">
            <a:avLst/>
          </a:prstGeom>
          <a:gradFill rotWithShape="1">
            <a:gsLst>
              <a:gs pos="0">
                <a:srgbClr val="C0C0C0">
                  <a:alpha val="0"/>
                </a:srgbClr>
              </a:gs>
              <a:gs pos="100000">
                <a:srgbClr val="E9E9E9"/>
              </a:gs>
            </a:gsLst>
            <a:lin ang="5400000" scaled="1"/>
          </a:gradFill>
          <a:ln w="9525" algn="ctr">
            <a:noFill/>
            <a:round/>
            <a:headEnd/>
            <a:tailEnd/>
          </a:ln>
        </p:spPr>
        <p:txBody>
          <a:bodyPr vert="eaVert" wrap="none" anchor="ctr"/>
          <a:lstStyle/>
          <a:p>
            <a:endParaRPr lang="en-US" b="1">
              <a:solidFill>
                <a:srgbClr val="0070C0"/>
              </a:solidFill>
            </a:endParaRPr>
          </a:p>
        </p:txBody>
      </p:sp>
      <p:sp>
        <p:nvSpPr>
          <p:cNvPr id="17420" name="Oval 24"/>
          <p:cNvSpPr>
            <a:spLocks noChangeArrowheads="1"/>
          </p:cNvSpPr>
          <p:nvPr/>
        </p:nvSpPr>
        <p:spPr bwMode="gray">
          <a:xfrm>
            <a:off x="9347200" y="4664076"/>
            <a:ext cx="2000251" cy="1444625"/>
          </a:xfrm>
          <a:prstGeom prst="ellipse">
            <a:avLst/>
          </a:prstGeom>
          <a:gradFill rotWithShape="1">
            <a:gsLst>
              <a:gs pos="0">
                <a:srgbClr val="989898"/>
              </a:gs>
              <a:gs pos="100000">
                <a:srgbClr val="C0C0C0">
                  <a:alpha val="48000"/>
                </a:srgbClr>
              </a:gs>
            </a:gsLst>
            <a:lin ang="5400000" scaled="1"/>
          </a:gradFill>
          <a:ln w="9525" algn="ctr">
            <a:noFill/>
            <a:round/>
            <a:headEnd/>
            <a:tailEnd/>
          </a:ln>
        </p:spPr>
        <p:txBody>
          <a:bodyPr vert="eaVert" wrap="none" anchor="ctr"/>
          <a:lstStyle/>
          <a:p>
            <a:endParaRPr lang="en-US" b="1">
              <a:solidFill>
                <a:srgbClr val="0070C0"/>
              </a:solidFill>
            </a:endParaRPr>
          </a:p>
        </p:txBody>
      </p:sp>
      <p:sp>
        <p:nvSpPr>
          <p:cNvPr id="17421" name="Oval 25"/>
          <p:cNvSpPr>
            <a:spLocks noChangeArrowheads="1"/>
          </p:cNvSpPr>
          <p:nvPr/>
        </p:nvSpPr>
        <p:spPr bwMode="gray">
          <a:xfrm>
            <a:off x="9461500" y="4705351"/>
            <a:ext cx="1780117" cy="1173163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C0C0C0">
                  <a:alpha val="37999"/>
                </a:srgbClr>
              </a:gs>
            </a:gsLst>
            <a:lin ang="5400000" scaled="1"/>
          </a:gradFill>
          <a:ln w="9525" algn="ctr">
            <a:noFill/>
            <a:round/>
            <a:headEnd/>
            <a:tailEnd/>
          </a:ln>
        </p:spPr>
        <p:txBody>
          <a:bodyPr vert="eaVert" wrap="none" anchor="ctr"/>
          <a:lstStyle/>
          <a:p>
            <a:endParaRPr lang="en-US" b="1">
              <a:solidFill>
                <a:srgbClr val="0070C0"/>
              </a:solidFill>
            </a:endParaRPr>
          </a:p>
        </p:txBody>
      </p:sp>
      <p:sp>
        <p:nvSpPr>
          <p:cNvPr id="62490" name="Oval 26"/>
          <p:cNvSpPr>
            <a:spLocks noChangeArrowheads="1"/>
          </p:cNvSpPr>
          <p:nvPr/>
        </p:nvSpPr>
        <p:spPr bwMode="auto">
          <a:xfrm>
            <a:off x="9281585" y="4635501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4800" b="1">
                <a:solidFill>
                  <a:srgbClr val="0070C0"/>
                </a:solidFill>
                <a:latin typeface=".VnArial" pitchFamily="34" charset="0"/>
              </a:rPr>
              <a:t>HÕt</a:t>
            </a:r>
          </a:p>
          <a:p>
            <a:r>
              <a:rPr lang="en-US" sz="4800" b="1">
                <a:solidFill>
                  <a:srgbClr val="0070C0"/>
                </a:solidFill>
                <a:latin typeface=".VnArial" pitchFamily="34" charset="0"/>
              </a:rPr>
              <a:t>giê</a:t>
            </a:r>
          </a:p>
        </p:txBody>
      </p:sp>
      <p:sp>
        <p:nvSpPr>
          <p:cNvPr id="62491" name="Oval 27"/>
          <p:cNvSpPr>
            <a:spLocks noChangeArrowheads="1"/>
          </p:cNvSpPr>
          <p:nvPr/>
        </p:nvSpPr>
        <p:spPr bwMode="auto">
          <a:xfrm>
            <a:off x="9313334" y="4616451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 b="1">
                <a:solidFill>
                  <a:srgbClr val="0070C0"/>
                </a:solidFill>
                <a:latin typeface=".VnVogue" pitchFamily="34" charset="0"/>
              </a:rPr>
              <a:t>1</a:t>
            </a:r>
          </a:p>
        </p:txBody>
      </p:sp>
      <p:sp>
        <p:nvSpPr>
          <p:cNvPr id="62492" name="Oval 28"/>
          <p:cNvSpPr>
            <a:spLocks noChangeArrowheads="1"/>
          </p:cNvSpPr>
          <p:nvPr/>
        </p:nvSpPr>
        <p:spPr bwMode="auto">
          <a:xfrm>
            <a:off x="9408585" y="4689476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 b="1">
                <a:solidFill>
                  <a:srgbClr val="0070C0"/>
                </a:solidFill>
                <a:latin typeface=".VnVogue" pitchFamily="34" charset="0"/>
              </a:rPr>
              <a:t>2</a:t>
            </a:r>
          </a:p>
        </p:txBody>
      </p:sp>
      <p:sp>
        <p:nvSpPr>
          <p:cNvPr id="62493" name="Oval 29"/>
          <p:cNvSpPr>
            <a:spLocks noChangeArrowheads="1"/>
          </p:cNvSpPr>
          <p:nvPr/>
        </p:nvSpPr>
        <p:spPr bwMode="auto">
          <a:xfrm>
            <a:off x="9457267" y="4724401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 b="1">
                <a:solidFill>
                  <a:srgbClr val="0070C0"/>
                </a:solidFill>
                <a:latin typeface=".VnVogue" pitchFamily="34" charset="0"/>
              </a:rPr>
              <a:t>3</a:t>
            </a:r>
          </a:p>
        </p:txBody>
      </p:sp>
      <p:sp>
        <p:nvSpPr>
          <p:cNvPr id="62494" name="Oval 30"/>
          <p:cNvSpPr>
            <a:spLocks noChangeArrowheads="1"/>
          </p:cNvSpPr>
          <p:nvPr/>
        </p:nvSpPr>
        <p:spPr bwMode="auto">
          <a:xfrm>
            <a:off x="9264651" y="4652963"/>
            <a:ext cx="2171700" cy="1611312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 b="1">
                <a:solidFill>
                  <a:srgbClr val="0070C0"/>
                </a:solidFill>
                <a:latin typeface=".VnVogue" pitchFamily="34" charset="0"/>
              </a:rPr>
              <a:t>4</a:t>
            </a:r>
          </a:p>
        </p:txBody>
      </p:sp>
      <p:sp>
        <p:nvSpPr>
          <p:cNvPr id="62495" name="Oval 31"/>
          <p:cNvSpPr>
            <a:spLocks noChangeArrowheads="1"/>
          </p:cNvSpPr>
          <p:nvPr/>
        </p:nvSpPr>
        <p:spPr bwMode="auto">
          <a:xfrm>
            <a:off x="9390824" y="4699457"/>
            <a:ext cx="2171700" cy="1611312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 b="1">
                <a:solidFill>
                  <a:srgbClr val="0070C0"/>
                </a:solidFill>
                <a:latin typeface=".VnVogue" pitchFamily="34" charset="0"/>
              </a:rPr>
              <a:t>5</a:t>
            </a:r>
          </a:p>
        </p:txBody>
      </p:sp>
      <p:sp>
        <p:nvSpPr>
          <p:cNvPr id="17428" name="Rectangle 31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1288" name="Text Box 40"/>
          <p:cNvSpPr txBox="1">
            <a:spLocks noChangeArrowheads="1"/>
          </p:cNvSpPr>
          <p:nvPr/>
        </p:nvSpPr>
        <p:spPr bwMode="auto">
          <a:xfrm>
            <a:off x="1373717" y="873125"/>
            <a:ext cx="985520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b="1" u="sng" err="1">
                <a:solidFill>
                  <a:srgbClr val="FF0000"/>
                </a:solidFill>
                <a:latin typeface="+mj-lt"/>
              </a:rPr>
              <a:t>Câu</a:t>
            </a:r>
            <a:r>
              <a:rPr lang="en-US" sz="2800" b="1" u="sng">
                <a:solidFill>
                  <a:srgbClr val="FF0000"/>
                </a:solidFill>
                <a:latin typeface="+mj-lt"/>
              </a:rPr>
              <a:t> </a:t>
            </a:r>
            <a:r>
              <a:rPr lang="en-US" sz="2800" b="1" u="sng" err="1">
                <a:solidFill>
                  <a:srgbClr val="FF0000"/>
                </a:solidFill>
                <a:latin typeface="+mj-lt"/>
              </a:rPr>
              <a:t>hỏi</a:t>
            </a:r>
            <a:r>
              <a:rPr lang="en-US" sz="2800" b="1" u="sng">
                <a:solidFill>
                  <a:srgbClr val="FF0000"/>
                </a:solidFill>
                <a:latin typeface="+mj-lt"/>
              </a:rPr>
              <a:t> 1:</a:t>
            </a:r>
            <a:r>
              <a:rPr lang="en-US" sz="2800" b="1">
                <a:solidFill>
                  <a:srgbClr val="FF0000"/>
                </a:solidFill>
                <a:latin typeface="+mj-lt"/>
              </a:rPr>
              <a:t>  </a:t>
            </a:r>
            <a:r>
              <a:rPr lang="en-US" sz="2800" b="1" err="1">
                <a:solidFill>
                  <a:srgbClr val="FF0000"/>
                </a:solidFill>
                <a:latin typeface="+mj-lt"/>
              </a:rPr>
              <a:t>Viết</a:t>
            </a:r>
            <a:r>
              <a:rPr lang="en-US" sz="2800" b="1">
                <a:solidFill>
                  <a:srgbClr val="FF0000"/>
                </a:solidFill>
                <a:latin typeface="+mj-lt"/>
              </a:rPr>
              <a:t>  </a:t>
            </a:r>
            <a:r>
              <a:rPr lang="en-US" sz="2800" b="1" err="1">
                <a:solidFill>
                  <a:srgbClr val="FF0000"/>
                </a:solidFill>
                <a:latin typeface="+mj-lt"/>
              </a:rPr>
              <a:t>tích</a:t>
            </a:r>
            <a:r>
              <a:rPr lang="en-US" sz="2800" b="1">
                <a:solidFill>
                  <a:srgbClr val="FF0000"/>
                </a:solidFill>
                <a:latin typeface="+mj-lt"/>
              </a:rPr>
              <a:t> </a:t>
            </a:r>
            <a:r>
              <a:rPr lang="en-US" sz="2800" b="1" err="1">
                <a:solidFill>
                  <a:srgbClr val="FF0000"/>
                </a:solidFill>
                <a:latin typeface="+mj-lt"/>
              </a:rPr>
              <a:t>sau</a:t>
            </a:r>
            <a:r>
              <a:rPr lang="en-US" sz="2800" b="1">
                <a:solidFill>
                  <a:srgbClr val="FF0000"/>
                </a:solidFill>
                <a:latin typeface="+mj-lt"/>
              </a:rPr>
              <a:t> </a:t>
            </a:r>
            <a:r>
              <a:rPr lang="en-US" sz="2800" b="1" err="1">
                <a:solidFill>
                  <a:srgbClr val="FF0000"/>
                </a:solidFill>
                <a:latin typeface="+mj-lt"/>
              </a:rPr>
              <a:t>dưới</a:t>
            </a:r>
            <a:r>
              <a:rPr lang="en-US" sz="2800" b="1">
                <a:solidFill>
                  <a:srgbClr val="FF0000"/>
                </a:solidFill>
                <a:latin typeface="+mj-lt"/>
              </a:rPr>
              <a:t> </a:t>
            </a:r>
            <a:r>
              <a:rPr lang="en-US" sz="2800" b="1" err="1">
                <a:solidFill>
                  <a:srgbClr val="FF0000"/>
                </a:solidFill>
                <a:latin typeface="+mj-lt"/>
              </a:rPr>
              <a:t>dạng</a:t>
            </a:r>
            <a:r>
              <a:rPr lang="en-US" sz="2800" b="1">
                <a:solidFill>
                  <a:srgbClr val="FF0000"/>
                </a:solidFill>
                <a:latin typeface="+mj-lt"/>
              </a:rPr>
              <a:t> </a:t>
            </a:r>
            <a:r>
              <a:rPr lang="en-US" sz="2800" b="1" err="1">
                <a:solidFill>
                  <a:srgbClr val="FF0000"/>
                </a:solidFill>
                <a:latin typeface="+mj-lt"/>
              </a:rPr>
              <a:t>lũy</a:t>
            </a:r>
            <a:r>
              <a:rPr lang="en-US" sz="2800" b="1">
                <a:solidFill>
                  <a:srgbClr val="FF0000"/>
                </a:solidFill>
                <a:latin typeface="+mj-lt"/>
              </a:rPr>
              <a:t> </a:t>
            </a:r>
            <a:r>
              <a:rPr lang="en-US" sz="2800" b="1" err="1">
                <a:solidFill>
                  <a:srgbClr val="FF0000"/>
                </a:solidFill>
                <a:latin typeface="+mj-lt"/>
              </a:rPr>
              <a:t>thừa</a:t>
            </a:r>
            <a:r>
              <a:rPr lang="en-US" sz="2800" b="1">
                <a:solidFill>
                  <a:srgbClr val="FF0000"/>
                </a:solidFill>
                <a:latin typeface="+mj-lt"/>
              </a:rPr>
              <a:t>:</a:t>
            </a:r>
          </a:p>
          <a:p>
            <a:pPr>
              <a:defRPr/>
            </a:pPr>
            <a:r>
              <a:rPr lang="en-US" sz="2800" b="1">
                <a:solidFill>
                  <a:srgbClr val="FF0000"/>
                </a:solidFill>
                <a:latin typeface="+mj-lt"/>
              </a:rPr>
              <a:t> </a:t>
            </a:r>
          </a:p>
          <a:p>
            <a:pPr algn="ctr">
              <a:defRPr/>
            </a:pPr>
            <a:r>
              <a:rPr lang="en-US" sz="2800" b="1">
                <a:solidFill>
                  <a:srgbClr val="FF0000"/>
                </a:solidFill>
                <a:latin typeface="+mj-lt"/>
              </a:rPr>
              <a:t> 5.5.5.5</a:t>
            </a:r>
          </a:p>
          <a:p>
            <a:pPr>
              <a:defRPr/>
            </a:pPr>
            <a:r>
              <a:rPr lang="en-US" sz="2800" b="1">
                <a:solidFill>
                  <a:srgbClr val="FF0000"/>
                </a:solidFill>
                <a:latin typeface="+mj-lt"/>
              </a:rPr>
              <a:t>    </a:t>
            </a:r>
          </a:p>
        </p:txBody>
      </p:sp>
      <p:sp>
        <p:nvSpPr>
          <p:cNvPr id="181289" name="Text Box 41"/>
          <p:cNvSpPr txBox="1">
            <a:spLocks noChangeArrowheads="1"/>
          </p:cNvSpPr>
          <p:nvPr/>
        </p:nvSpPr>
        <p:spPr bwMode="auto">
          <a:xfrm>
            <a:off x="1625600" y="3429001"/>
            <a:ext cx="3556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0000CC"/>
                </a:solidFill>
                <a:latin typeface="+mj-lt"/>
              </a:rPr>
              <a:t>A/   5</a:t>
            </a:r>
            <a:r>
              <a:rPr lang="en-US" sz="2800" b="1" baseline="30000">
                <a:solidFill>
                  <a:srgbClr val="0000CC"/>
                </a:solidFill>
                <a:latin typeface="+mj-lt"/>
              </a:rPr>
              <a:t>4 </a:t>
            </a:r>
            <a:endParaRPr lang="en-US" sz="2800" b="1">
              <a:solidFill>
                <a:srgbClr val="0000CC"/>
              </a:solidFill>
              <a:latin typeface="+mj-lt"/>
            </a:endParaRPr>
          </a:p>
        </p:txBody>
      </p:sp>
      <p:sp>
        <p:nvSpPr>
          <p:cNvPr id="181290" name="Text Box 42"/>
          <p:cNvSpPr txBox="1">
            <a:spLocks noChangeArrowheads="1"/>
          </p:cNvSpPr>
          <p:nvPr/>
        </p:nvSpPr>
        <p:spPr bwMode="auto">
          <a:xfrm>
            <a:off x="4099984" y="3429001"/>
            <a:ext cx="4775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0000CC"/>
                </a:solidFill>
                <a:latin typeface="+mj-lt"/>
              </a:rPr>
              <a:t>B/   25.25</a:t>
            </a:r>
          </a:p>
        </p:txBody>
      </p:sp>
      <p:sp>
        <p:nvSpPr>
          <p:cNvPr id="181291" name="Text Box 43"/>
          <p:cNvSpPr txBox="1">
            <a:spLocks noChangeArrowheads="1"/>
          </p:cNvSpPr>
          <p:nvPr/>
        </p:nvSpPr>
        <p:spPr bwMode="auto">
          <a:xfrm>
            <a:off x="7416800" y="3457575"/>
            <a:ext cx="4775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0000CC"/>
                </a:solidFill>
                <a:latin typeface="+mj-lt"/>
              </a:rPr>
              <a:t>C/  4</a:t>
            </a:r>
            <a:r>
              <a:rPr lang="en-US" sz="2800" b="1" baseline="30000">
                <a:solidFill>
                  <a:srgbClr val="0000CC"/>
                </a:solidFill>
                <a:latin typeface="+mj-lt"/>
              </a:rPr>
              <a:t>5</a:t>
            </a:r>
            <a:endParaRPr lang="en-US" sz="2800" b="1">
              <a:solidFill>
                <a:srgbClr val="0000CC"/>
              </a:solidFill>
              <a:latin typeface="+mj-lt"/>
            </a:endParaRPr>
          </a:p>
        </p:txBody>
      </p:sp>
      <p:sp>
        <p:nvSpPr>
          <p:cNvPr id="181293" name="Text Box 45"/>
          <p:cNvSpPr txBox="1">
            <a:spLocks noChangeArrowheads="1"/>
          </p:cNvSpPr>
          <p:nvPr/>
        </p:nvSpPr>
        <p:spPr bwMode="auto">
          <a:xfrm>
            <a:off x="400051" y="2114551"/>
            <a:ext cx="2743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 u="sng">
                <a:solidFill>
                  <a:srgbClr val="0000CC"/>
                </a:solidFill>
                <a:latin typeface="+mj-lt"/>
              </a:rPr>
              <a:t>Đáp án</a:t>
            </a:r>
            <a:r>
              <a:rPr lang="en-US" sz="2800" b="1">
                <a:solidFill>
                  <a:srgbClr val="0000CC"/>
                </a:solidFill>
                <a:latin typeface="+mj-lt"/>
              </a:rPr>
              <a:t> :</a:t>
            </a:r>
            <a:r>
              <a:rPr lang="en-US" b="1">
                <a:solidFill>
                  <a:srgbClr val="0000CC"/>
                </a:solidFill>
                <a:latin typeface="+mj-lt"/>
              </a:rPr>
              <a:t> </a:t>
            </a:r>
          </a:p>
        </p:txBody>
      </p:sp>
      <p:sp>
        <p:nvSpPr>
          <p:cNvPr id="181295" name="Oval 47"/>
          <p:cNvSpPr>
            <a:spLocks noChangeArrowheads="1"/>
          </p:cNvSpPr>
          <p:nvPr/>
        </p:nvSpPr>
        <p:spPr bwMode="auto">
          <a:xfrm>
            <a:off x="1587500" y="3451225"/>
            <a:ext cx="711200" cy="4572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b="1">
              <a:solidFill>
                <a:srgbClr val="0000CC"/>
              </a:solidFill>
              <a:latin typeface="+mj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624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96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xit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" dur="500"/>
                                        <p:tgtEl>
                                          <p:spTgt spid="624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4" presetClass="exit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" dur="500"/>
                                        <p:tgtEl>
                                          <p:spTgt spid="624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500"/>
                            </p:stCondLst>
                            <p:childTnLst>
                              <p:par>
                                <p:cTn id="17" presetID="4" presetClass="exit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8" dur="500"/>
                                        <p:tgtEl>
                                          <p:spTgt spid="624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96000"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4" presetClass="exit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" dur="500"/>
                                        <p:tgtEl>
                                          <p:spTgt spid="624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5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24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24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181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90" grpId="0" animBg="1"/>
      <p:bldP spid="62491" grpId="0" animBg="1"/>
      <p:bldP spid="62492" grpId="0" animBg="1"/>
      <p:bldP spid="62493" grpId="0" animBg="1"/>
      <p:bldP spid="62494" grpId="0" animBg="1"/>
      <p:bldP spid="62495" grpId="0" animBg="1"/>
      <p:bldP spid="18129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2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299200" y="6324600"/>
            <a:ext cx="914400" cy="533400"/>
          </a:xfrm>
          <a:prstGeom prst="actionButtonBackPrevious">
            <a:avLst/>
          </a:prstGeom>
          <a:gradFill rotWithShape="1">
            <a:gsLst>
              <a:gs pos="0">
                <a:schemeClr val="bg1"/>
              </a:gs>
              <a:gs pos="100000">
                <a:schemeClr val="tx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3299" name="Oval 14"/>
          <p:cNvSpPr>
            <a:spLocks noChangeArrowheads="1"/>
          </p:cNvSpPr>
          <p:nvPr/>
        </p:nvSpPr>
        <p:spPr bwMode="auto">
          <a:xfrm rot="-933412">
            <a:off x="9533467" y="4191001"/>
            <a:ext cx="575733" cy="352425"/>
          </a:xfrm>
          <a:prstGeom prst="ellipse">
            <a:avLst/>
          </a:prstGeom>
          <a:gradFill rotWithShape="1">
            <a:gsLst>
              <a:gs pos="0">
                <a:srgbClr val="007400"/>
              </a:gs>
              <a:gs pos="50000">
                <a:srgbClr val="009900"/>
              </a:gs>
              <a:gs pos="100000">
                <a:srgbClr val="007400"/>
              </a:gs>
            </a:gsLst>
            <a:lin ang="0" scaled="1"/>
          </a:gradFill>
          <a:ln w="9525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b="1">
              <a:solidFill>
                <a:srgbClr val="0070C0"/>
              </a:solidFill>
              <a:latin typeface="+mj-lt"/>
            </a:endParaRPr>
          </a:p>
        </p:txBody>
      </p:sp>
      <p:sp>
        <p:nvSpPr>
          <p:cNvPr id="18436" name="Oval 15"/>
          <p:cNvSpPr>
            <a:spLocks noChangeArrowheads="1"/>
          </p:cNvSpPr>
          <p:nvPr/>
        </p:nvSpPr>
        <p:spPr bwMode="auto">
          <a:xfrm>
            <a:off x="9260417" y="6376988"/>
            <a:ext cx="2235200" cy="176212"/>
          </a:xfrm>
          <a:prstGeom prst="ellipse">
            <a:avLst/>
          </a:prstGeom>
          <a:gradFill rotWithShape="1">
            <a:gsLst>
              <a:gs pos="0">
                <a:srgbClr val="008000"/>
              </a:gs>
              <a:gs pos="50000">
                <a:srgbClr val="000000"/>
              </a:gs>
              <a:gs pos="100000">
                <a:srgbClr val="008000"/>
              </a:gs>
            </a:gsLst>
            <a:lin ang="5400000" scaled="1"/>
          </a:gradFill>
          <a:ln w="9525">
            <a:solidFill>
              <a:srgbClr val="008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3301" name="Oval 16"/>
          <p:cNvSpPr>
            <a:spLocks noChangeArrowheads="1"/>
          </p:cNvSpPr>
          <p:nvPr/>
        </p:nvSpPr>
        <p:spPr bwMode="auto">
          <a:xfrm rot="546664">
            <a:off x="10792884" y="4267201"/>
            <a:ext cx="575733" cy="352425"/>
          </a:xfrm>
          <a:prstGeom prst="ellipse">
            <a:avLst/>
          </a:prstGeom>
          <a:gradFill rotWithShape="1">
            <a:gsLst>
              <a:gs pos="0">
                <a:srgbClr val="007400"/>
              </a:gs>
              <a:gs pos="50000">
                <a:srgbClr val="009900"/>
              </a:gs>
              <a:gs pos="100000">
                <a:srgbClr val="007400"/>
              </a:gs>
            </a:gsLst>
            <a:lin ang="0" scaled="1"/>
          </a:gradFill>
          <a:ln w="9525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>
              <a:latin typeface="+mj-lt"/>
            </a:endParaRPr>
          </a:p>
        </p:txBody>
      </p:sp>
      <p:sp>
        <p:nvSpPr>
          <p:cNvPr id="18438" name="Oval 17"/>
          <p:cNvSpPr>
            <a:spLocks noChangeArrowheads="1"/>
          </p:cNvSpPr>
          <p:nvPr/>
        </p:nvSpPr>
        <p:spPr bwMode="gray">
          <a:xfrm>
            <a:off x="8940800" y="4384676"/>
            <a:ext cx="259766" cy="519351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50000">
                <a:srgbClr val="00CC66"/>
              </a:gs>
              <a:gs pos="100000">
                <a:srgbClr val="FFFFFF"/>
              </a:gs>
            </a:gsLst>
            <a:lin ang="2700000" scaled="1"/>
          </a:gradFill>
          <a:ln w="38100" algn="ctr">
            <a:noFill/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b="1">
              <a:solidFill>
                <a:srgbClr val="0070C0"/>
              </a:solidFill>
            </a:endParaRPr>
          </a:p>
        </p:txBody>
      </p:sp>
      <p:sp>
        <p:nvSpPr>
          <p:cNvPr id="18439" name="Oval 18"/>
          <p:cNvSpPr>
            <a:spLocks noChangeArrowheads="1"/>
          </p:cNvSpPr>
          <p:nvPr/>
        </p:nvSpPr>
        <p:spPr bwMode="gray">
          <a:xfrm>
            <a:off x="8940800" y="4459288"/>
            <a:ext cx="259766" cy="519351"/>
          </a:xfrm>
          <a:prstGeom prst="ellipse">
            <a:avLst/>
          </a:prstGeom>
          <a:gradFill rotWithShape="1">
            <a:gsLst>
              <a:gs pos="0">
                <a:srgbClr val="00CC66">
                  <a:alpha val="32001"/>
                </a:srgbClr>
              </a:gs>
              <a:gs pos="100000">
                <a:srgbClr val="000000">
                  <a:alpha val="89998"/>
                </a:srgbClr>
              </a:gs>
            </a:gsLst>
            <a:lin ang="2700000" scaled="1"/>
          </a:gradFill>
          <a:ln w="38100" algn="ctr">
            <a:noFill/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b="1">
              <a:solidFill>
                <a:srgbClr val="0070C0"/>
              </a:solidFill>
            </a:endParaRPr>
          </a:p>
        </p:txBody>
      </p:sp>
      <p:sp>
        <p:nvSpPr>
          <p:cNvPr id="18440" name="Oval 19"/>
          <p:cNvSpPr>
            <a:spLocks noChangeArrowheads="1"/>
          </p:cNvSpPr>
          <p:nvPr/>
        </p:nvSpPr>
        <p:spPr bwMode="gray">
          <a:xfrm>
            <a:off x="9124951" y="4519614"/>
            <a:ext cx="2476500" cy="519351"/>
          </a:xfrm>
          <a:prstGeom prst="ellipse">
            <a:avLst/>
          </a:prstGeom>
          <a:gradFill rotWithShape="1">
            <a:gsLst>
              <a:gs pos="0">
                <a:srgbClr val="006E37"/>
              </a:gs>
              <a:gs pos="50000">
                <a:srgbClr val="00CC66"/>
              </a:gs>
              <a:gs pos="100000">
                <a:srgbClr val="006E37"/>
              </a:gs>
            </a:gsLst>
            <a:lin ang="18900000" scaled="1"/>
          </a:gradFill>
          <a:ln w="38100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8441" name="Oval 20"/>
          <p:cNvSpPr>
            <a:spLocks noChangeArrowheads="1"/>
          </p:cNvSpPr>
          <p:nvPr/>
        </p:nvSpPr>
        <p:spPr bwMode="gray">
          <a:xfrm>
            <a:off x="9129184" y="4519614"/>
            <a:ext cx="2472267" cy="519351"/>
          </a:xfrm>
          <a:prstGeom prst="ellipse">
            <a:avLst/>
          </a:prstGeom>
          <a:gradFill rotWithShape="1">
            <a:gsLst>
              <a:gs pos="0">
                <a:srgbClr val="008241"/>
              </a:gs>
              <a:gs pos="100000">
                <a:srgbClr val="00CC66">
                  <a:alpha val="0"/>
                </a:srgbClr>
              </a:gs>
            </a:gsLst>
            <a:lin ang="2700000" scaled="1"/>
          </a:gradFill>
          <a:ln w="38100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8442" name="Oval 21"/>
          <p:cNvSpPr>
            <a:spLocks noChangeArrowheads="1"/>
          </p:cNvSpPr>
          <p:nvPr/>
        </p:nvSpPr>
        <p:spPr bwMode="gray">
          <a:xfrm>
            <a:off x="9260417" y="4613276"/>
            <a:ext cx="2224616" cy="519351"/>
          </a:xfrm>
          <a:prstGeom prst="ellipse">
            <a:avLst/>
          </a:prstGeom>
          <a:solidFill>
            <a:srgbClr val="333333"/>
          </a:solidFill>
          <a:ln w="38100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8443" name="Oval 22"/>
          <p:cNvSpPr>
            <a:spLocks noChangeArrowheads="1"/>
          </p:cNvSpPr>
          <p:nvPr/>
        </p:nvSpPr>
        <p:spPr bwMode="gray">
          <a:xfrm>
            <a:off x="9296401" y="4640263"/>
            <a:ext cx="2156884" cy="1585912"/>
          </a:xfrm>
          <a:prstGeom prst="ellipse">
            <a:avLst/>
          </a:prstGeom>
          <a:gradFill rotWithShape="1">
            <a:gsLst>
              <a:gs pos="0">
                <a:srgbClr val="595959"/>
              </a:gs>
              <a:gs pos="100000">
                <a:srgbClr val="C0C0C0"/>
              </a:gs>
            </a:gsLst>
            <a:lin ang="5400000" scaled="1"/>
          </a:gradFill>
          <a:ln w="9525" algn="ctr">
            <a:noFill/>
            <a:round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18444" name="Oval 23"/>
          <p:cNvSpPr>
            <a:spLocks noChangeArrowheads="1"/>
          </p:cNvSpPr>
          <p:nvPr/>
        </p:nvSpPr>
        <p:spPr bwMode="gray">
          <a:xfrm>
            <a:off x="9323918" y="4648201"/>
            <a:ext cx="2101849" cy="1546225"/>
          </a:xfrm>
          <a:prstGeom prst="ellipse">
            <a:avLst/>
          </a:prstGeom>
          <a:gradFill rotWithShape="1">
            <a:gsLst>
              <a:gs pos="0">
                <a:srgbClr val="C0C0C0">
                  <a:alpha val="0"/>
                </a:srgbClr>
              </a:gs>
              <a:gs pos="100000">
                <a:srgbClr val="E9E9E9"/>
              </a:gs>
            </a:gsLst>
            <a:lin ang="5400000" scaled="1"/>
          </a:gradFill>
          <a:ln w="9525" algn="ctr">
            <a:noFill/>
            <a:round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18445" name="Oval 24"/>
          <p:cNvSpPr>
            <a:spLocks noChangeArrowheads="1"/>
          </p:cNvSpPr>
          <p:nvPr/>
        </p:nvSpPr>
        <p:spPr bwMode="gray">
          <a:xfrm>
            <a:off x="9347200" y="4664076"/>
            <a:ext cx="2000251" cy="1444625"/>
          </a:xfrm>
          <a:prstGeom prst="ellipse">
            <a:avLst/>
          </a:prstGeom>
          <a:gradFill rotWithShape="1">
            <a:gsLst>
              <a:gs pos="0">
                <a:srgbClr val="989898"/>
              </a:gs>
              <a:gs pos="100000">
                <a:srgbClr val="C0C0C0">
                  <a:alpha val="48000"/>
                </a:srgbClr>
              </a:gs>
            </a:gsLst>
            <a:lin ang="5400000" scaled="1"/>
          </a:gradFill>
          <a:ln w="9525" algn="ctr">
            <a:noFill/>
            <a:round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18446" name="Oval 25"/>
          <p:cNvSpPr>
            <a:spLocks noChangeArrowheads="1"/>
          </p:cNvSpPr>
          <p:nvPr/>
        </p:nvSpPr>
        <p:spPr bwMode="gray">
          <a:xfrm>
            <a:off x="9461500" y="4705351"/>
            <a:ext cx="1780117" cy="1173163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C0C0C0">
                  <a:alpha val="37999"/>
                </a:srgbClr>
              </a:gs>
            </a:gsLst>
            <a:lin ang="5400000" scaled="1"/>
          </a:gradFill>
          <a:ln w="9525" algn="ctr">
            <a:noFill/>
            <a:round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62490" name="Oval 26"/>
          <p:cNvSpPr>
            <a:spLocks noChangeArrowheads="1"/>
          </p:cNvSpPr>
          <p:nvPr/>
        </p:nvSpPr>
        <p:spPr bwMode="auto">
          <a:xfrm>
            <a:off x="9281585" y="4635501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4800">
                <a:solidFill>
                  <a:srgbClr val="FF3300"/>
                </a:solidFill>
                <a:latin typeface=".VnVogue" pitchFamily="34" charset="0"/>
              </a:rPr>
              <a:t>HÕt</a:t>
            </a:r>
          </a:p>
          <a:p>
            <a:r>
              <a:rPr lang="en-US" sz="4800">
                <a:solidFill>
                  <a:srgbClr val="FF3300"/>
                </a:solidFill>
                <a:latin typeface=".VnVogue" pitchFamily="34" charset="0"/>
              </a:rPr>
              <a:t>giê</a:t>
            </a:r>
          </a:p>
        </p:txBody>
      </p:sp>
      <p:sp>
        <p:nvSpPr>
          <p:cNvPr id="62491" name="Oval 27"/>
          <p:cNvSpPr>
            <a:spLocks noChangeArrowheads="1"/>
          </p:cNvSpPr>
          <p:nvPr/>
        </p:nvSpPr>
        <p:spPr bwMode="auto">
          <a:xfrm>
            <a:off x="9290051" y="4648201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>
                <a:solidFill>
                  <a:srgbClr val="FF3300"/>
                </a:solidFill>
                <a:latin typeface=".VnVogue" pitchFamily="34" charset="0"/>
              </a:rPr>
              <a:t>1</a:t>
            </a:r>
          </a:p>
        </p:txBody>
      </p:sp>
      <p:sp>
        <p:nvSpPr>
          <p:cNvPr id="62492" name="Oval 28"/>
          <p:cNvSpPr>
            <a:spLocks noChangeArrowheads="1"/>
          </p:cNvSpPr>
          <p:nvPr/>
        </p:nvSpPr>
        <p:spPr bwMode="auto">
          <a:xfrm>
            <a:off x="9290051" y="4651376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>
                <a:solidFill>
                  <a:srgbClr val="FF3300"/>
                </a:solidFill>
                <a:latin typeface=".VnVogue" pitchFamily="34" charset="0"/>
              </a:rPr>
              <a:t>2</a:t>
            </a:r>
          </a:p>
        </p:txBody>
      </p:sp>
      <p:sp>
        <p:nvSpPr>
          <p:cNvPr id="62493" name="Oval 29"/>
          <p:cNvSpPr>
            <a:spLocks noChangeArrowheads="1"/>
          </p:cNvSpPr>
          <p:nvPr/>
        </p:nvSpPr>
        <p:spPr bwMode="auto">
          <a:xfrm>
            <a:off x="9283701" y="4648201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>
                <a:solidFill>
                  <a:srgbClr val="FF3300"/>
                </a:solidFill>
                <a:latin typeface=".VnVogue" pitchFamily="34" charset="0"/>
              </a:rPr>
              <a:t>3</a:t>
            </a:r>
          </a:p>
        </p:txBody>
      </p:sp>
      <p:sp>
        <p:nvSpPr>
          <p:cNvPr id="62494" name="Oval 30"/>
          <p:cNvSpPr>
            <a:spLocks noChangeArrowheads="1"/>
          </p:cNvSpPr>
          <p:nvPr/>
        </p:nvSpPr>
        <p:spPr bwMode="auto">
          <a:xfrm>
            <a:off x="9302751" y="4643438"/>
            <a:ext cx="2171700" cy="1611312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>
                <a:solidFill>
                  <a:srgbClr val="FF3300"/>
                </a:solidFill>
                <a:latin typeface=".VnVogue" pitchFamily="34" charset="0"/>
              </a:rPr>
              <a:t>4</a:t>
            </a:r>
          </a:p>
        </p:txBody>
      </p:sp>
      <p:sp>
        <p:nvSpPr>
          <p:cNvPr id="62495" name="Oval 31"/>
          <p:cNvSpPr>
            <a:spLocks noChangeArrowheads="1"/>
          </p:cNvSpPr>
          <p:nvPr/>
        </p:nvSpPr>
        <p:spPr bwMode="auto">
          <a:xfrm>
            <a:off x="9283701" y="4638676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>
                <a:solidFill>
                  <a:srgbClr val="FF3300"/>
                </a:solidFill>
                <a:latin typeface=".VnVogue" pitchFamily="34" charset="0"/>
              </a:rPr>
              <a:t>5</a:t>
            </a:r>
          </a:p>
        </p:txBody>
      </p:sp>
      <p:sp>
        <p:nvSpPr>
          <p:cNvPr id="183322" name="Oval 26"/>
          <p:cNvSpPr>
            <a:spLocks noChangeArrowheads="1"/>
          </p:cNvSpPr>
          <p:nvPr/>
        </p:nvSpPr>
        <p:spPr bwMode="auto">
          <a:xfrm>
            <a:off x="139700" y="3575051"/>
            <a:ext cx="965200" cy="474663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b="1">
              <a:solidFill>
                <a:srgbClr val="0000CC"/>
              </a:solidFill>
              <a:latin typeface="+mj-lt"/>
            </a:endParaRPr>
          </a:p>
        </p:txBody>
      </p:sp>
      <p:sp>
        <p:nvSpPr>
          <p:cNvPr id="18454" name="Text Box 27"/>
          <p:cNvSpPr txBox="1">
            <a:spLocks noChangeArrowheads="1"/>
          </p:cNvSpPr>
          <p:nvPr/>
        </p:nvSpPr>
        <p:spPr bwMode="auto">
          <a:xfrm>
            <a:off x="1320800" y="381001"/>
            <a:ext cx="9789584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>
                <a:solidFill>
                  <a:srgbClr val="FF0000"/>
                </a:solidFill>
              </a:rPr>
              <a:t>Câu 2 :</a:t>
            </a:r>
            <a:r>
              <a:rPr lang="en-US" sz="2800" b="1">
                <a:solidFill>
                  <a:srgbClr val="FF0000"/>
                </a:solidFill>
              </a:rPr>
              <a:t> Tính lũy thừa sau:    10</a:t>
            </a:r>
            <a:r>
              <a:rPr lang="en-US" sz="2800" b="1" baseline="30000">
                <a:solidFill>
                  <a:srgbClr val="FF0000"/>
                </a:solidFill>
              </a:rPr>
              <a:t>4</a:t>
            </a:r>
            <a:r>
              <a:rPr lang="en-US" sz="2800" b="1">
                <a:solidFill>
                  <a:srgbClr val="FF0000"/>
                </a:solidFill>
              </a:rPr>
              <a:t>  ;   6</a:t>
            </a:r>
            <a:r>
              <a:rPr lang="en-US" sz="2800" b="1" baseline="30000">
                <a:solidFill>
                  <a:srgbClr val="FF0000"/>
                </a:solidFill>
              </a:rPr>
              <a:t>2</a:t>
            </a:r>
            <a:r>
              <a:rPr lang="en-US" sz="2800" b="1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18455" name="Rectangle 28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b="1">
              <a:solidFill>
                <a:srgbClr val="0070C0"/>
              </a:solidFill>
            </a:endParaRPr>
          </a:p>
        </p:txBody>
      </p:sp>
      <p:sp>
        <p:nvSpPr>
          <p:cNvPr id="18456" name="Text Box 30"/>
          <p:cNvSpPr txBox="1">
            <a:spLocks noChangeArrowheads="1"/>
          </p:cNvSpPr>
          <p:nvPr/>
        </p:nvSpPr>
        <p:spPr bwMode="auto">
          <a:xfrm>
            <a:off x="546100" y="1120776"/>
            <a:ext cx="2743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>
                <a:solidFill>
                  <a:srgbClr val="0000CC"/>
                </a:solidFill>
              </a:rPr>
              <a:t>Đáp án</a:t>
            </a:r>
            <a:r>
              <a:rPr lang="en-US" sz="2800" b="1">
                <a:solidFill>
                  <a:srgbClr val="0000CC"/>
                </a:solidFill>
              </a:rPr>
              <a:t> :</a:t>
            </a:r>
            <a:r>
              <a:rPr lang="en-US" b="1">
                <a:solidFill>
                  <a:srgbClr val="0000CC"/>
                </a:solidFill>
              </a:rPr>
              <a:t> </a:t>
            </a:r>
          </a:p>
        </p:txBody>
      </p:sp>
      <p:sp>
        <p:nvSpPr>
          <p:cNvPr id="18457" name="Rectangle 31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b="1">
              <a:solidFill>
                <a:srgbClr val="0070C0"/>
              </a:solidFill>
            </a:endParaRPr>
          </a:p>
        </p:txBody>
      </p:sp>
      <p:sp>
        <p:nvSpPr>
          <p:cNvPr id="18458" name="Rectangle 33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b="1">
              <a:solidFill>
                <a:srgbClr val="0070C0"/>
              </a:solidFill>
            </a:endParaRPr>
          </a:p>
        </p:txBody>
      </p:sp>
      <p:sp>
        <p:nvSpPr>
          <p:cNvPr id="183332" name="Text Box 36"/>
          <p:cNvSpPr txBox="1">
            <a:spLocks noChangeArrowheads="1"/>
          </p:cNvSpPr>
          <p:nvPr/>
        </p:nvSpPr>
        <p:spPr bwMode="auto">
          <a:xfrm>
            <a:off x="302685" y="3538539"/>
            <a:ext cx="78867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0000CC"/>
                </a:solidFill>
                <a:latin typeface="+mj-lt"/>
              </a:rPr>
              <a:t>b /    10</a:t>
            </a:r>
            <a:r>
              <a:rPr lang="en-US" sz="2800" b="1" baseline="30000">
                <a:solidFill>
                  <a:srgbClr val="0000CC"/>
                </a:solidFill>
                <a:latin typeface="+mj-lt"/>
              </a:rPr>
              <a:t>4 </a:t>
            </a:r>
            <a:r>
              <a:rPr lang="en-US" sz="2800" b="1">
                <a:solidFill>
                  <a:srgbClr val="0000CC"/>
                </a:solidFill>
                <a:latin typeface="+mj-lt"/>
              </a:rPr>
              <a:t>  = 10000; 6</a:t>
            </a:r>
            <a:r>
              <a:rPr lang="en-US" sz="2800" b="1" baseline="30000">
                <a:solidFill>
                  <a:srgbClr val="0000CC"/>
                </a:solidFill>
                <a:latin typeface="+mj-lt"/>
              </a:rPr>
              <a:t>2</a:t>
            </a:r>
            <a:r>
              <a:rPr lang="en-US" sz="2800" b="1">
                <a:solidFill>
                  <a:srgbClr val="0000CC"/>
                </a:solidFill>
                <a:latin typeface="+mj-lt"/>
              </a:rPr>
              <a:t>   = 36</a:t>
            </a:r>
            <a:r>
              <a:rPr lang="en-US" sz="2800" b="1" baseline="30000">
                <a:solidFill>
                  <a:srgbClr val="0000CC"/>
                </a:solidFill>
                <a:latin typeface="+mj-lt"/>
              </a:rPr>
              <a:t> </a:t>
            </a:r>
            <a:endParaRPr lang="en-US" sz="2800" b="1">
              <a:solidFill>
                <a:srgbClr val="0000CC"/>
              </a:solidFill>
              <a:latin typeface="+mj-lt"/>
            </a:endParaRPr>
          </a:p>
        </p:txBody>
      </p:sp>
      <p:sp>
        <p:nvSpPr>
          <p:cNvPr id="33" name="Text Box 36"/>
          <p:cNvSpPr txBox="1">
            <a:spLocks noChangeArrowheads="1"/>
          </p:cNvSpPr>
          <p:nvPr/>
        </p:nvSpPr>
        <p:spPr bwMode="auto">
          <a:xfrm>
            <a:off x="351367" y="4451351"/>
            <a:ext cx="6096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0000CC"/>
                </a:solidFill>
                <a:latin typeface="+mj-lt"/>
              </a:rPr>
              <a:t>c / 10</a:t>
            </a:r>
            <a:r>
              <a:rPr lang="en-US" sz="2800" b="1" baseline="30000">
                <a:solidFill>
                  <a:srgbClr val="0000CC"/>
                </a:solidFill>
                <a:latin typeface="+mj-lt"/>
              </a:rPr>
              <a:t>4 </a:t>
            </a:r>
            <a:r>
              <a:rPr lang="en-US" sz="2800" b="1">
                <a:solidFill>
                  <a:srgbClr val="0000CC"/>
                </a:solidFill>
                <a:latin typeface="+mj-lt"/>
              </a:rPr>
              <a:t>  = 400; 6</a:t>
            </a:r>
            <a:r>
              <a:rPr lang="en-US" sz="2800" b="1" baseline="30000">
                <a:solidFill>
                  <a:srgbClr val="0000CC"/>
                </a:solidFill>
                <a:latin typeface="+mj-lt"/>
              </a:rPr>
              <a:t>2</a:t>
            </a:r>
            <a:r>
              <a:rPr lang="en-US" sz="2800" b="1">
                <a:solidFill>
                  <a:srgbClr val="0000CC"/>
                </a:solidFill>
                <a:latin typeface="+mj-lt"/>
              </a:rPr>
              <a:t>   = 12</a:t>
            </a:r>
            <a:r>
              <a:rPr lang="en-US" sz="2800" b="1" baseline="30000">
                <a:solidFill>
                  <a:srgbClr val="0000CC"/>
                </a:solidFill>
                <a:latin typeface="+mj-lt"/>
              </a:rPr>
              <a:t> </a:t>
            </a:r>
            <a:endParaRPr lang="en-US" sz="2800" b="1">
              <a:solidFill>
                <a:srgbClr val="0000CC"/>
              </a:solidFill>
              <a:latin typeface="+mj-lt"/>
            </a:endParaRPr>
          </a:p>
        </p:txBody>
      </p:sp>
      <p:sp>
        <p:nvSpPr>
          <p:cNvPr id="34" name="Text Box 36"/>
          <p:cNvSpPr txBox="1">
            <a:spLocks noChangeArrowheads="1"/>
          </p:cNvSpPr>
          <p:nvPr/>
        </p:nvSpPr>
        <p:spPr bwMode="auto">
          <a:xfrm>
            <a:off x="334433" y="2520951"/>
            <a:ext cx="6096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0000CC"/>
                </a:solidFill>
                <a:latin typeface="+mj-lt"/>
              </a:rPr>
              <a:t>a /10</a:t>
            </a:r>
            <a:r>
              <a:rPr lang="en-US" sz="2800" b="1" baseline="30000">
                <a:solidFill>
                  <a:srgbClr val="0000CC"/>
                </a:solidFill>
                <a:latin typeface="+mj-lt"/>
              </a:rPr>
              <a:t>4 </a:t>
            </a:r>
            <a:r>
              <a:rPr lang="en-US" sz="2800" b="1">
                <a:solidFill>
                  <a:srgbClr val="0000CC"/>
                </a:solidFill>
                <a:latin typeface="+mj-lt"/>
              </a:rPr>
              <a:t>  = 10000; 6</a:t>
            </a:r>
            <a:r>
              <a:rPr lang="en-US" sz="2800" b="1" baseline="30000">
                <a:solidFill>
                  <a:srgbClr val="0000CC"/>
                </a:solidFill>
                <a:latin typeface="+mj-lt"/>
              </a:rPr>
              <a:t>2</a:t>
            </a:r>
            <a:r>
              <a:rPr lang="en-US" sz="2800" b="1">
                <a:solidFill>
                  <a:srgbClr val="0000CC"/>
                </a:solidFill>
                <a:latin typeface="+mj-lt"/>
              </a:rPr>
              <a:t>   = 12</a:t>
            </a:r>
            <a:r>
              <a:rPr lang="en-US" sz="2800" b="1" baseline="30000">
                <a:solidFill>
                  <a:srgbClr val="0000CC"/>
                </a:solidFill>
                <a:latin typeface="+mj-lt"/>
              </a:rPr>
              <a:t> </a:t>
            </a:r>
            <a:endParaRPr lang="en-US" sz="2800" b="1">
              <a:solidFill>
                <a:srgbClr val="0000CC"/>
              </a:solidFill>
              <a:latin typeface="+mj-lt"/>
            </a:endParaRP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624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96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xit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" dur="500"/>
                                        <p:tgtEl>
                                          <p:spTgt spid="624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4" presetClass="exit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" dur="500"/>
                                        <p:tgtEl>
                                          <p:spTgt spid="624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500"/>
                            </p:stCondLst>
                            <p:childTnLst>
                              <p:par>
                                <p:cTn id="17" presetID="4" presetClass="exit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8" dur="500"/>
                                        <p:tgtEl>
                                          <p:spTgt spid="624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96000"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4" presetClass="exit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" dur="500"/>
                                        <p:tgtEl>
                                          <p:spTgt spid="624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5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24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24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183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90" grpId="0" animBg="1"/>
      <p:bldP spid="62491" grpId="0" animBg="1"/>
      <p:bldP spid="62492" grpId="0" animBg="1"/>
      <p:bldP spid="62493" grpId="0" animBg="1"/>
      <p:bldP spid="62494" grpId="0" animBg="1"/>
      <p:bldP spid="62495" grpId="0" animBg="1"/>
      <p:bldP spid="18332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2"/>
          <p:cNvGrpSpPr>
            <a:grpSpLocks/>
          </p:cNvGrpSpPr>
          <p:nvPr/>
        </p:nvGrpSpPr>
        <p:grpSpPr bwMode="auto">
          <a:xfrm>
            <a:off x="4368800" y="2438401"/>
            <a:ext cx="5283200" cy="3878263"/>
            <a:chOff x="1008" y="1200"/>
            <a:chExt cx="2496" cy="2443"/>
          </a:xfrm>
        </p:grpSpPr>
        <p:pic>
          <p:nvPicPr>
            <p:cNvPr id="19468" name="Picture 3" descr="117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152" y="2832"/>
              <a:ext cx="960" cy="8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69" name="Picture 4" descr="13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2208" y="1728"/>
              <a:ext cx="765" cy="8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70" name="Picture 5" descr="117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584" y="2208"/>
              <a:ext cx="960" cy="8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71" name="Picture 6" descr="13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680" y="1200"/>
              <a:ext cx="765" cy="8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72" name="Picture 7" descr="117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256" y="2256"/>
              <a:ext cx="960" cy="8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73" name="Picture 8" descr="13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920" y="1776"/>
              <a:ext cx="765" cy="8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74" name="Picture 9" descr="13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536" y="2112"/>
              <a:ext cx="765" cy="8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75" name="Picture 10" descr="117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776" y="2688"/>
              <a:ext cx="960" cy="8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76" name="Picture 11" descr="13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488" y="1680"/>
              <a:ext cx="765" cy="8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77" name="Picture 12" descr="13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2016" y="1440"/>
              <a:ext cx="765" cy="8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78" name="Picture 13" descr="117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008" y="2352"/>
              <a:ext cx="960" cy="8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79" name="Picture 14" descr="13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2304" y="2112"/>
              <a:ext cx="765" cy="8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80" name="Picture 15" descr="13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2352" y="2304"/>
              <a:ext cx="765" cy="8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81" name="Picture 16" descr="13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968" y="2448"/>
              <a:ext cx="765" cy="8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82" name="Picture 17" descr="117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544" y="2592"/>
              <a:ext cx="960" cy="8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83" name="Picture 18" descr="13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344" y="2160"/>
              <a:ext cx="765" cy="8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85363" name="WordArt 19"/>
          <p:cNvSpPr>
            <a:spLocks noChangeArrowheads="1" noChangeShapeType="1" noTextEdit="1"/>
          </p:cNvSpPr>
          <p:nvPr/>
        </p:nvSpPr>
        <p:spPr bwMode="auto">
          <a:xfrm>
            <a:off x="406400" y="1295400"/>
            <a:ext cx="10261600" cy="24384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7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r>
              <a:rPr lang="en-US" sz="3600" b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Ô MAY MẮN, XIN CHÚC MỪNG</a:t>
            </a:r>
          </a:p>
        </p:txBody>
      </p:sp>
      <p:sp>
        <p:nvSpPr>
          <p:cNvPr id="19460" name="AutoShape 20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400800" y="6324600"/>
            <a:ext cx="1016000" cy="533400"/>
          </a:xfrm>
          <a:prstGeom prst="actionButtonBackPrevious">
            <a:avLst/>
          </a:prstGeom>
          <a:gradFill rotWithShape="1">
            <a:gsLst>
              <a:gs pos="0">
                <a:schemeClr val="bg1"/>
              </a:gs>
              <a:gs pos="100000">
                <a:schemeClr val="tx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9398" name="AutoShape 6"/>
          <p:cNvSpPr>
            <a:spLocks noChangeArrowheads="1"/>
          </p:cNvSpPr>
          <p:nvPr/>
        </p:nvSpPr>
        <p:spPr bwMode="auto">
          <a:xfrm>
            <a:off x="9652000" y="4495800"/>
            <a:ext cx="914400" cy="990600"/>
          </a:xfrm>
          <a:prstGeom prst="star5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Tahoma" pitchFamily="34" charset="0"/>
            </a:endParaRPr>
          </a:p>
        </p:txBody>
      </p:sp>
      <p:sp>
        <p:nvSpPr>
          <p:cNvPr id="2" name="AutoShape 6"/>
          <p:cNvSpPr>
            <a:spLocks noChangeArrowheads="1"/>
          </p:cNvSpPr>
          <p:nvPr/>
        </p:nvSpPr>
        <p:spPr bwMode="auto">
          <a:xfrm>
            <a:off x="4775200" y="3200400"/>
            <a:ext cx="1117600" cy="609600"/>
          </a:xfrm>
          <a:prstGeom prst="star5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Tahoma" pitchFamily="34" charset="0"/>
            </a:endParaRPr>
          </a:p>
        </p:txBody>
      </p:sp>
      <p:sp>
        <p:nvSpPr>
          <p:cNvPr id="3" name="AutoShape 6"/>
          <p:cNvSpPr>
            <a:spLocks noChangeArrowheads="1"/>
          </p:cNvSpPr>
          <p:nvPr/>
        </p:nvSpPr>
        <p:spPr bwMode="auto">
          <a:xfrm>
            <a:off x="2133600" y="1219200"/>
            <a:ext cx="1117600" cy="685800"/>
          </a:xfrm>
          <a:prstGeom prst="star5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Tahoma" pitchFamily="34" charset="0"/>
            </a:endParaRPr>
          </a:p>
        </p:txBody>
      </p:sp>
      <p:sp>
        <p:nvSpPr>
          <p:cNvPr id="4" name="AutoShape 6"/>
          <p:cNvSpPr>
            <a:spLocks noChangeArrowheads="1"/>
          </p:cNvSpPr>
          <p:nvPr/>
        </p:nvSpPr>
        <p:spPr bwMode="auto">
          <a:xfrm>
            <a:off x="9956800" y="2971800"/>
            <a:ext cx="1016000" cy="381000"/>
          </a:xfrm>
          <a:prstGeom prst="star5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Tahoma" pitchFamily="34" charset="0"/>
            </a:endParaRPr>
          </a:p>
        </p:txBody>
      </p:sp>
      <p:sp>
        <p:nvSpPr>
          <p:cNvPr id="5" name="AutoShape 6"/>
          <p:cNvSpPr>
            <a:spLocks noChangeArrowheads="1"/>
          </p:cNvSpPr>
          <p:nvPr/>
        </p:nvSpPr>
        <p:spPr bwMode="auto">
          <a:xfrm>
            <a:off x="3759200" y="5486400"/>
            <a:ext cx="406400" cy="152400"/>
          </a:xfrm>
          <a:prstGeom prst="star5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Tahoma" pitchFamily="34" charset="0"/>
            </a:endParaRPr>
          </a:p>
        </p:txBody>
      </p:sp>
      <p:sp>
        <p:nvSpPr>
          <p:cNvPr id="6" name="AutoShape 6"/>
          <p:cNvSpPr>
            <a:spLocks noChangeArrowheads="1"/>
          </p:cNvSpPr>
          <p:nvPr/>
        </p:nvSpPr>
        <p:spPr bwMode="auto">
          <a:xfrm>
            <a:off x="2336800" y="4114800"/>
            <a:ext cx="812800" cy="1066800"/>
          </a:xfrm>
          <a:prstGeom prst="star5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Tahoma" pitchFamily="34" charset="0"/>
            </a:endParaRPr>
          </a:p>
        </p:txBody>
      </p:sp>
      <p:sp>
        <p:nvSpPr>
          <p:cNvPr id="7" name="AutoShape 6"/>
          <p:cNvSpPr>
            <a:spLocks noChangeArrowheads="1"/>
          </p:cNvSpPr>
          <p:nvPr/>
        </p:nvSpPr>
        <p:spPr bwMode="auto">
          <a:xfrm>
            <a:off x="5689600" y="1219200"/>
            <a:ext cx="609600" cy="762000"/>
          </a:xfrm>
          <a:prstGeom prst="star5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Tahom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18536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2" dur="1000" fill="hold"/>
                                        <p:tgtEl>
                                          <p:spTgt spid="593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1000" fill="hold"/>
                                        <p:tgtEl>
                                          <p:spTgt spid="593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" dur="1000" fill="hold"/>
                                        <p:tgtEl>
                                          <p:spTgt spid="5939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5" dur="1000" fill="hold"/>
                                        <p:tgtEl>
                                          <p:spTgt spid="593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3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3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4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4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5363" grpId="0" animBg="1"/>
      <p:bldP spid="59398" grpId="0" animBg="1"/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AutoShape 2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892800" y="6324600"/>
            <a:ext cx="1016000" cy="533400"/>
          </a:xfrm>
          <a:prstGeom prst="actionButtonBackPrevious">
            <a:avLst/>
          </a:prstGeom>
          <a:gradFill rotWithShape="1">
            <a:gsLst>
              <a:gs pos="0">
                <a:schemeClr val="bg1"/>
              </a:gs>
              <a:gs pos="100000">
                <a:schemeClr val="tx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3" name="Oval 14"/>
          <p:cNvSpPr>
            <a:spLocks noChangeArrowheads="1"/>
          </p:cNvSpPr>
          <p:nvPr/>
        </p:nvSpPr>
        <p:spPr bwMode="auto">
          <a:xfrm rot="-933412">
            <a:off x="9245600" y="4295776"/>
            <a:ext cx="575733" cy="352425"/>
          </a:xfrm>
          <a:prstGeom prst="ellipse">
            <a:avLst/>
          </a:prstGeom>
          <a:gradFill rotWithShape="1">
            <a:gsLst>
              <a:gs pos="0">
                <a:srgbClr val="007400"/>
              </a:gs>
              <a:gs pos="50000">
                <a:srgbClr val="009900"/>
              </a:gs>
              <a:gs pos="100000">
                <a:srgbClr val="007400"/>
              </a:gs>
            </a:gsLst>
            <a:lin ang="0" scaled="1"/>
          </a:gradFill>
          <a:ln w="9525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4" name="Oval 15"/>
          <p:cNvSpPr>
            <a:spLocks noChangeArrowheads="1"/>
          </p:cNvSpPr>
          <p:nvPr/>
        </p:nvSpPr>
        <p:spPr bwMode="auto">
          <a:xfrm>
            <a:off x="9260417" y="6376988"/>
            <a:ext cx="2235200" cy="176212"/>
          </a:xfrm>
          <a:prstGeom prst="ellipse">
            <a:avLst/>
          </a:prstGeom>
          <a:gradFill rotWithShape="1">
            <a:gsLst>
              <a:gs pos="0">
                <a:srgbClr val="008000"/>
              </a:gs>
              <a:gs pos="50000">
                <a:srgbClr val="000000"/>
              </a:gs>
              <a:gs pos="100000">
                <a:srgbClr val="008000"/>
              </a:gs>
            </a:gsLst>
            <a:lin ang="5400000" scaled="1"/>
          </a:gradFill>
          <a:ln w="9525">
            <a:solidFill>
              <a:srgbClr val="008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5" name="Oval 16"/>
          <p:cNvSpPr>
            <a:spLocks noChangeArrowheads="1"/>
          </p:cNvSpPr>
          <p:nvPr/>
        </p:nvSpPr>
        <p:spPr bwMode="auto">
          <a:xfrm rot="546664">
            <a:off x="10792884" y="4267201"/>
            <a:ext cx="575733" cy="352425"/>
          </a:xfrm>
          <a:prstGeom prst="ellipse">
            <a:avLst/>
          </a:prstGeom>
          <a:gradFill rotWithShape="1">
            <a:gsLst>
              <a:gs pos="0">
                <a:srgbClr val="007400"/>
              </a:gs>
              <a:gs pos="50000">
                <a:srgbClr val="009900"/>
              </a:gs>
              <a:gs pos="100000">
                <a:srgbClr val="007400"/>
              </a:gs>
            </a:gsLst>
            <a:lin ang="0" scaled="1"/>
          </a:gradFill>
          <a:ln w="9525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6" name="Oval 17"/>
          <p:cNvSpPr>
            <a:spLocks noChangeArrowheads="1"/>
          </p:cNvSpPr>
          <p:nvPr/>
        </p:nvSpPr>
        <p:spPr bwMode="gray">
          <a:xfrm>
            <a:off x="8940800" y="4384676"/>
            <a:ext cx="259766" cy="735747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50000">
                <a:srgbClr val="00CC66"/>
              </a:gs>
              <a:gs pos="100000">
                <a:srgbClr val="FFFFFF"/>
              </a:gs>
            </a:gsLst>
            <a:lin ang="2700000" scaled="1"/>
          </a:gradFill>
          <a:ln w="38100" algn="ctr">
            <a:noFill/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487" name="Oval 19"/>
          <p:cNvSpPr>
            <a:spLocks noChangeArrowheads="1"/>
          </p:cNvSpPr>
          <p:nvPr/>
        </p:nvSpPr>
        <p:spPr bwMode="gray">
          <a:xfrm>
            <a:off x="9124951" y="4519614"/>
            <a:ext cx="2476500" cy="519351"/>
          </a:xfrm>
          <a:prstGeom prst="ellipse">
            <a:avLst/>
          </a:prstGeom>
          <a:gradFill rotWithShape="1">
            <a:gsLst>
              <a:gs pos="0">
                <a:srgbClr val="006E37"/>
              </a:gs>
              <a:gs pos="50000">
                <a:srgbClr val="00CC66"/>
              </a:gs>
              <a:gs pos="100000">
                <a:srgbClr val="006E37"/>
              </a:gs>
            </a:gsLst>
            <a:lin ang="18900000" scaled="1"/>
          </a:gradFill>
          <a:ln w="38100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0488" name="Oval 20"/>
          <p:cNvSpPr>
            <a:spLocks noChangeArrowheads="1"/>
          </p:cNvSpPr>
          <p:nvPr/>
        </p:nvSpPr>
        <p:spPr bwMode="gray">
          <a:xfrm>
            <a:off x="9129184" y="4519614"/>
            <a:ext cx="2472267" cy="519351"/>
          </a:xfrm>
          <a:prstGeom prst="ellipse">
            <a:avLst/>
          </a:prstGeom>
          <a:gradFill rotWithShape="1">
            <a:gsLst>
              <a:gs pos="0">
                <a:srgbClr val="008241"/>
              </a:gs>
              <a:gs pos="100000">
                <a:srgbClr val="00CC66">
                  <a:alpha val="0"/>
                </a:srgbClr>
              </a:gs>
            </a:gsLst>
            <a:lin ang="2700000" scaled="1"/>
          </a:gradFill>
          <a:ln w="38100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0489" name="Oval 21"/>
          <p:cNvSpPr>
            <a:spLocks noChangeArrowheads="1"/>
          </p:cNvSpPr>
          <p:nvPr/>
        </p:nvSpPr>
        <p:spPr bwMode="gray">
          <a:xfrm>
            <a:off x="9260417" y="4613276"/>
            <a:ext cx="2224616" cy="519351"/>
          </a:xfrm>
          <a:prstGeom prst="ellipse">
            <a:avLst/>
          </a:prstGeom>
          <a:solidFill>
            <a:srgbClr val="333333"/>
          </a:solidFill>
          <a:ln w="38100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0490" name="Oval 22"/>
          <p:cNvSpPr>
            <a:spLocks noChangeArrowheads="1"/>
          </p:cNvSpPr>
          <p:nvPr/>
        </p:nvSpPr>
        <p:spPr bwMode="gray">
          <a:xfrm>
            <a:off x="9296401" y="4640263"/>
            <a:ext cx="2156884" cy="1585912"/>
          </a:xfrm>
          <a:prstGeom prst="ellipse">
            <a:avLst/>
          </a:prstGeom>
          <a:gradFill rotWithShape="1">
            <a:gsLst>
              <a:gs pos="0">
                <a:srgbClr val="595959"/>
              </a:gs>
              <a:gs pos="100000">
                <a:srgbClr val="C0C0C0"/>
              </a:gs>
            </a:gsLst>
            <a:lin ang="5400000" scaled="1"/>
          </a:gradFill>
          <a:ln w="9525" algn="ctr">
            <a:noFill/>
            <a:round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20491" name="Oval 23"/>
          <p:cNvSpPr>
            <a:spLocks noChangeArrowheads="1"/>
          </p:cNvSpPr>
          <p:nvPr/>
        </p:nvSpPr>
        <p:spPr bwMode="gray">
          <a:xfrm>
            <a:off x="9323918" y="4648201"/>
            <a:ext cx="2101849" cy="1546225"/>
          </a:xfrm>
          <a:prstGeom prst="ellipse">
            <a:avLst/>
          </a:prstGeom>
          <a:gradFill rotWithShape="1">
            <a:gsLst>
              <a:gs pos="0">
                <a:srgbClr val="C0C0C0">
                  <a:alpha val="0"/>
                </a:srgbClr>
              </a:gs>
              <a:gs pos="100000">
                <a:srgbClr val="E9E9E9"/>
              </a:gs>
            </a:gsLst>
            <a:lin ang="5400000" scaled="1"/>
          </a:gradFill>
          <a:ln w="9525" algn="ctr">
            <a:noFill/>
            <a:round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20492" name="Oval 24"/>
          <p:cNvSpPr>
            <a:spLocks noChangeArrowheads="1"/>
          </p:cNvSpPr>
          <p:nvPr/>
        </p:nvSpPr>
        <p:spPr bwMode="gray">
          <a:xfrm>
            <a:off x="9347200" y="4664076"/>
            <a:ext cx="2000251" cy="1444625"/>
          </a:xfrm>
          <a:prstGeom prst="ellipse">
            <a:avLst/>
          </a:prstGeom>
          <a:gradFill rotWithShape="1">
            <a:gsLst>
              <a:gs pos="0">
                <a:srgbClr val="989898"/>
              </a:gs>
              <a:gs pos="100000">
                <a:srgbClr val="C0C0C0">
                  <a:alpha val="48000"/>
                </a:srgbClr>
              </a:gs>
            </a:gsLst>
            <a:lin ang="5400000" scaled="1"/>
          </a:gradFill>
          <a:ln w="9525" algn="ctr">
            <a:noFill/>
            <a:round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20493" name="Oval 25"/>
          <p:cNvSpPr>
            <a:spLocks noChangeArrowheads="1"/>
          </p:cNvSpPr>
          <p:nvPr/>
        </p:nvSpPr>
        <p:spPr bwMode="gray">
          <a:xfrm>
            <a:off x="9461500" y="4705351"/>
            <a:ext cx="1780117" cy="1173163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C0C0C0">
                  <a:alpha val="37999"/>
                </a:srgbClr>
              </a:gs>
            </a:gsLst>
            <a:lin ang="5400000" scaled="1"/>
          </a:gradFill>
          <a:ln w="9525" algn="ctr">
            <a:noFill/>
            <a:round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62490" name="Oval 26"/>
          <p:cNvSpPr>
            <a:spLocks noChangeArrowheads="1"/>
          </p:cNvSpPr>
          <p:nvPr/>
        </p:nvSpPr>
        <p:spPr bwMode="auto">
          <a:xfrm>
            <a:off x="9281585" y="4635501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4800">
                <a:latin typeface=".VnVogue" pitchFamily="34" charset="0"/>
              </a:rPr>
              <a:t>HÕt</a:t>
            </a:r>
          </a:p>
          <a:p>
            <a:r>
              <a:rPr lang="en-US" sz="4800">
                <a:latin typeface=".VnVogue" pitchFamily="34" charset="0"/>
              </a:rPr>
              <a:t>giê</a:t>
            </a:r>
          </a:p>
        </p:txBody>
      </p:sp>
      <p:sp>
        <p:nvSpPr>
          <p:cNvPr id="62491" name="Oval 27"/>
          <p:cNvSpPr>
            <a:spLocks noChangeArrowheads="1"/>
          </p:cNvSpPr>
          <p:nvPr/>
        </p:nvSpPr>
        <p:spPr bwMode="auto">
          <a:xfrm>
            <a:off x="9290051" y="4648201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>
                <a:latin typeface=".VnVogue" pitchFamily="34" charset="0"/>
              </a:rPr>
              <a:t>1</a:t>
            </a:r>
          </a:p>
        </p:txBody>
      </p:sp>
      <p:sp>
        <p:nvSpPr>
          <p:cNvPr id="62492" name="Oval 28"/>
          <p:cNvSpPr>
            <a:spLocks noChangeArrowheads="1"/>
          </p:cNvSpPr>
          <p:nvPr/>
        </p:nvSpPr>
        <p:spPr bwMode="auto">
          <a:xfrm>
            <a:off x="9290051" y="4651376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>
                <a:latin typeface=".VnVogue" pitchFamily="34" charset="0"/>
              </a:rPr>
              <a:t>2</a:t>
            </a:r>
          </a:p>
        </p:txBody>
      </p:sp>
      <p:sp>
        <p:nvSpPr>
          <p:cNvPr id="62493" name="Oval 29"/>
          <p:cNvSpPr>
            <a:spLocks noChangeArrowheads="1"/>
          </p:cNvSpPr>
          <p:nvPr/>
        </p:nvSpPr>
        <p:spPr bwMode="auto">
          <a:xfrm>
            <a:off x="9283701" y="4648201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>
                <a:latin typeface=".VnVogue" pitchFamily="34" charset="0"/>
              </a:rPr>
              <a:t>3</a:t>
            </a:r>
          </a:p>
        </p:txBody>
      </p:sp>
      <p:sp>
        <p:nvSpPr>
          <p:cNvPr id="62494" name="Oval 30"/>
          <p:cNvSpPr>
            <a:spLocks noChangeArrowheads="1"/>
          </p:cNvSpPr>
          <p:nvPr/>
        </p:nvSpPr>
        <p:spPr bwMode="auto">
          <a:xfrm>
            <a:off x="9302751" y="4643438"/>
            <a:ext cx="2171700" cy="1611312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>
                <a:latin typeface=".VnVogue" pitchFamily="34" charset="0"/>
              </a:rPr>
              <a:t>4</a:t>
            </a:r>
          </a:p>
        </p:txBody>
      </p:sp>
      <p:sp>
        <p:nvSpPr>
          <p:cNvPr id="62495" name="Oval 31"/>
          <p:cNvSpPr>
            <a:spLocks noChangeArrowheads="1"/>
          </p:cNvSpPr>
          <p:nvPr/>
        </p:nvSpPr>
        <p:spPr bwMode="auto">
          <a:xfrm>
            <a:off x="9283701" y="4638676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>
                <a:latin typeface=".VnVogue" pitchFamily="34" charset="0"/>
              </a:rPr>
              <a:t>5</a:t>
            </a:r>
          </a:p>
        </p:txBody>
      </p:sp>
      <p:sp>
        <p:nvSpPr>
          <p:cNvPr id="187418" name="Oval 26"/>
          <p:cNvSpPr>
            <a:spLocks noChangeArrowheads="1"/>
          </p:cNvSpPr>
          <p:nvPr/>
        </p:nvSpPr>
        <p:spPr bwMode="auto">
          <a:xfrm>
            <a:off x="643467" y="3940175"/>
            <a:ext cx="711200" cy="4572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501" name="Text Box 27"/>
          <p:cNvSpPr txBox="1">
            <a:spLocks noChangeArrowheads="1"/>
          </p:cNvSpPr>
          <p:nvPr/>
        </p:nvSpPr>
        <p:spPr bwMode="auto">
          <a:xfrm>
            <a:off x="1524000" y="449264"/>
            <a:ext cx="9144000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u="sng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Câu 3 :</a:t>
            </a:r>
            <a:r>
              <a:rPr lang="en-US" sz="2800" b="1" u="sng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Viết  số sau dưới dạng lũy thừa với cơ số cho trước : 81, cơ số 3</a:t>
            </a:r>
          </a:p>
        </p:txBody>
      </p:sp>
      <p:sp>
        <p:nvSpPr>
          <p:cNvPr id="20502" name="Rectangle 28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503" name="Text Box 30"/>
          <p:cNvSpPr txBox="1">
            <a:spLocks noChangeArrowheads="1"/>
          </p:cNvSpPr>
          <p:nvPr/>
        </p:nvSpPr>
        <p:spPr bwMode="auto">
          <a:xfrm>
            <a:off x="1130300" y="2005014"/>
            <a:ext cx="3149600" cy="528637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u="sng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Đáp án</a:t>
            </a: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: </a:t>
            </a:r>
          </a:p>
        </p:txBody>
      </p:sp>
      <p:sp>
        <p:nvSpPr>
          <p:cNvPr id="20504" name="Text Box 31"/>
          <p:cNvSpPr txBox="1">
            <a:spLocks noChangeArrowheads="1"/>
          </p:cNvSpPr>
          <p:nvPr/>
        </p:nvSpPr>
        <p:spPr bwMode="auto">
          <a:xfrm>
            <a:off x="789517" y="2881313"/>
            <a:ext cx="2946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a/  3</a:t>
            </a:r>
            <a:r>
              <a:rPr lang="en-US" sz="28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3</a:t>
            </a:r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505" name="Text Box 32"/>
          <p:cNvSpPr txBox="1">
            <a:spLocks noChangeArrowheads="1"/>
          </p:cNvSpPr>
          <p:nvPr/>
        </p:nvSpPr>
        <p:spPr bwMode="auto">
          <a:xfrm>
            <a:off x="5560484" y="2990851"/>
            <a:ext cx="2946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b/  4</a:t>
            </a:r>
            <a:r>
              <a:rPr lang="en-US" sz="28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3</a:t>
            </a:r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506" name="Text Box 33"/>
          <p:cNvSpPr txBox="1">
            <a:spLocks noChangeArrowheads="1"/>
          </p:cNvSpPr>
          <p:nvPr/>
        </p:nvSpPr>
        <p:spPr bwMode="auto">
          <a:xfrm>
            <a:off x="789517" y="3940176"/>
            <a:ext cx="2946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c/ </a:t>
            </a:r>
            <a:r>
              <a:rPr lang="en-US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 3</a:t>
            </a:r>
            <a:r>
              <a:rPr lang="en-US" sz="2800" baseline="300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US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624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96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xit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" dur="500"/>
                                        <p:tgtEl>
                                          <p:spTgt spid="624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4" presetClass="exit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" dur="500"/>
                                        <p:tgtEl>
                                          <p:spTgt spid="624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500"/>
                            </p:stCondLst>
                            <p:childTnLst>
                              <p:par>
                                <p:cTn id="17" presetID="4" presetClass="exit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8" dur="500"/>
                                        <p:tgtEl>
                                          <p:spTgt spid="624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96000"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4" presetClass="exit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" dur="500"/>
                                        <p:tgtEl>
                                          <p:spTgt spid="624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5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24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24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187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90" grpId="0" animBg="1"/>
      <p:bldP spid="62491" grpId="0" animBg="1"/>
      <p:bldP spid="62492" grpId="0" animBg="1"/>
      <p:bldP spid="62493" grpId="0" animBg="1"/>
      <p:bldP spid="62494" grpId="0" animBg="1"/>
      <p:bldP spid="62495" grpId="0" animBg="1"/>
      <p:bldP spid="18741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AutoShape 2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892800" y="6324600"/>
            <a:ext cx="1016000" cy="533400"/>
          </a:xfrm>
          <a:prstGeom prst="actionButtonBackPrevious">
            <a:avLst/>
          </a:prstGeom>
          <a:gradFill rotWithShape="1">
            <a:gsLst>
              <a:gs pos="0">
                <a:schemeClr val="bg1"/>
              </a:gs>
              <a:gs pos="100000">
                <a:schemeClr val="tx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07" name="Oval 14"/>
          <p:cNvSpPr>
            <a:spLocks noChangeArrowheads="1"/>
          </p:cNvSpPr>
          <p:nvPr/>
        </p:nvSpPr>
        <p:spPr bwMode="auto">
          <a:xfrm rot="-933412">
            <a:off x="9323918" y="4267201"/>
            <a:ext cx="575733" cy="352425"/>
          </a:xfrm>
          <a:prstGeom prst="ellipse">
            <a:avLst/>
          </a:prstGeom>
          <a:gradFill rotWithShape="1">
            <a:gsLst>
              <a:gs pos="0">
                <a:srgbClr val="007400"/>
              </a:gs>
              <a:gs pos="50000">
                <a:srgbClr val="009900"/>
              </a:gs>
              <a:gs pos="100000">
                <a:srgbClr val="007400"/>
              </a:gs>
            </a:gsLst>
            <a:lin ang="0" scaled="1"/>
          </a:gradFill>
          <a:ln w="9525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08" name="Oval 15"/>
          <p:cNvSpPr>
            <a:spLocks noChangeArrowheads="1"/>
          </p:cNvSpPr>
          <p:nvPr/>
        </p:nvSpPr>
        <p:spPr bwMode="auto">
          <a:xfrm>
            <a:off x="9260417" y="6376988"/>
            <a:ext cx="2235200" cy="176212"/>
          </a:xfrm>
          <a:prstGeom prst="ellipse">
            <a:avLst/>
          </a:prstGeom>
          <a:gradFill rotWithShape="1">
            <a:gsLst>
              <a:gs pos="0">
                <a:srgbClr val="008000"/>
              </a:gs>
              <a:gs pos="50000">
                <a:srgbClr val="000000"/>
              </a:gs>
              <a:gs pos="100000">
                <a:srgbClr val="008000"/>
              </a:gs>
            </a:gsLst>
            <a:lin ang="5400000" scaled="1"/>
          </a:gradFill>
          <a:ln w="9525">
            <a:solidFill>
              <a:srgbClr val="008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09" name="Oval 16"/>
          <p:cNvSpPr>
            <a:spLocks noChangeArrowheads="1"/>
          </p:cNvSpPr>
          <p:nvPr/>
        </p:nvSpPr>
        <p:spPr bwMode="auto">
          <a:xfrm rot="546664">
            <a:off x="10792884" y="4267201"/>
            <a:ext cx="575733" cy="352425"/>
          </a:xfrm>
          <a:prstGeom prst="ellipse">
            <a:avLst/>
          </a:prstGeom>
          <a:gradFill rotWithShape="1">
            <a:gsLst>
              <a:gs pos="0">
                <a:srgbClr val="007400"/>
              </a:gs>
              <a:gs pos="50000">
                <a:srgbClr val="009900"/>
              </a:gs>
              <a:gs pos="100000">
                <a:srgbClr val="007400"/>
              </a:gs>
            </a:gsLst>
            <a:lin ang="0" scaled="1"/>
          </a:gradFill>
          <a:ln w="9525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0" name="Oval 17"/>
          <p:cNvSpPr>
            <a:spLocks noChangeArrowheads="1"/>
          </p:cNvSpPr>
          <p:nvPr/>
        </p:nvSpPr>
        <p:spPr bwMode="gray">
          <a:xfrm>
            <a:off x="8940800" y="4384676"/>
            <a:ext cx="259766" cy="519351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50000">
                <a:srgbClr val="00CC66"/>
              </a:gs>
              <a:gs pos="100000">
                <a:srgbClr val="FFFFFF"/>
              </a:gs>
            </a:gsLst>
            <a:lin ang="2700000" scaled="1"/>
          </a:gradFill>
          <a:ln w="38100" algn="ctr">
            <a:noFill/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511" name="Oval 19"/>
          <p:cNvSpPr>
            <a:spLocks noChangeArrowheads="1"/>
          </p:cNvSpPr>
          <p:nvPr/>
        </p:nvSpPr>
        <p:spPr bwMode="gray">
          <a:xfrm>
            <a:off x="9124951" y="4519614"/>
            <a:ext cx="2476500" cy="519351"/>
          </a:xfrm>
          <a:prstGeom prst="ellipse">
            <a:avLst/>
          </a:prstGeom>
          <a:gradFill rotWithShape="1">
            <a:gsLst>
              <a:gs pos="0">
                <a:srgbClr val="006E37"/>
              </a:gs>
              <a:gs pos="50000">
                <a:srgbClr val="00CC66"/>
              </a:gs>
              <a:gs pos="100000">
                <a:srgbClr val="006E37"/>
              </a:gs>
            </a:gsLst>
            <a:lin ang="18900000" scaled="1"/>
          </a:gradFill>
          <a:ln w="38100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1512" name="Oval 20"/>
          <p:cNvSpPr>
            <a:spLocks noChangeArrowheads="1"/>
          </p:cNvSpPr>
          <p:nvPr/>
        </p:nvSpPr>
        <p:spPr bwMode="gray">
          <a:xfrm>
            <a:off x="9129184" y="4519614"/>
            <a:ext cx="2472267" cy="519351"/>
          </a:xfrm>
          <a:prstGeom prst="ellipse">
            <a:avLst/>
          </a:prstGeom>
          <a:gradFill rotWithShape="1">
            <a:gsLst>
              <a:gs pos="0">
                <a:srgbClr val="008241"/>
              </a:gs>
              <a:gs pos="100000">
                <a:srgbClr val="00CC66">
                  <a:alpha val="0"/>
                </a:srgbClr>
              </a:gs>
            </a:gsLst>
            <a:lin ang="2700000" scaled="1"/>
          </a:gradFill>
          <a:ln w="38100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1513" name="Oval 21"/>
          <p:cNvSpPr>
            <a:spLocks noChangeArrowheads="1"/>
          </p:cNvSpPr>
          <p:nvPr/>
        </p:nvSpPr>
        <p:spPr bwMode="gray">
          <a:xfrm>
            <a:off x="9260417" y="4613276"/>
            <a:ext cx="2224616" cy="519351"/>
          </a:xfrm>
          <a:prstGeom prst="ellipse">
            <a:avLst/>
          </a:prstGeom>
          <a:solidFill>
            <a:srgbClr val="333333"/>
          </a:solidFill>
          <a:ln w="38100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1514" name="Oval 22"/>
          <p:cNvSpPr>
            <a:spLocks noChangeArrowheads="1"/>
          </p:cNvSpPr>
          <p:nvPr/>
        </p:nvSpPr>
        <p:spPr bwMode="gray">
          <a:xfrm>
            <a:off x="9296401" y="4640263"/>
            <a:ext cx="2156884" cy="1585912"/>
          </a:xfrm>
          <a:prstGeom prst="ellipse">
            <a:avLst/>
          </a:prstGeom>
          <a:gradFill rotWithShape="1">
            <a:gsLst>
              <a:gs pos="0">
                <a:srgbClr val="595959"/>
              </a:gs>
              <a:gs pos="100000">
                <a:srgbClr val="C0C0C0"/>
              </a:gs>
            </a:gsLst>
            <a:lin ang="5400000" scaled="1"/>
          </a:gradFill>
          <a:ln w="9525" algn="ctr">
            <a:noFill/>
            <a:round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21515" name="Oval 23"/>
          <p:cNvSpPr>
            <a:spLocks noChangeArrowheads="1"/>
          </p:cNvSpPr>
          <p:nvPr/>
        </p:nvSpPr>
        <p:spPr bwMode="gray">
          <a:xfrm>
            <a:off x="9323918" y="4648201"/>
            <a:ext cx="2101849" cy="1546225"/>
          </a:xfrm>
          <a:prstGeom prst="ellipse">
            <a:avLst/>
          </a:prstGeom>
          <a:gradFill rotWithShape="1">
            <a:gsLst>
              <a:gs pos="0">
                <a:srgbClr val="C0C0C0">
                  <a:alpha val="0"/>
                </a:srgbClr>
              </a:gs>
              <a:gs pos="100000">
                <a:srgbClr val="E9E9E9"/>
              </a:gs>
            </a:gsLst>
            <a:lin ang="5400000" scaled="1"/>
          </a:gradFill>
          <a:ln w="9525" algn="ctr">
            <a:noFill/>
            <a:round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21516" name="Oval 24"/>
          <p:cNvSpPr>
            <a:spLocks noChangeArrowheads="1"/>
          </p:cNvSpPr>
          <p:nvPr/>
        </p:nvSpPr>
        <p:spPr bwMode="gray">
          <a:xfrm>
            <a:off x="9347200" y="4664076"/>
            <a:ext cx="2000251" cy="1444625"/>
          </a:xfrm>
          <a:prstGeom prst="ellipse">
            <a:avLst/>
          </a:prstGeom>
          <a:gradFill rotWithShape="1">
            <a:gsLst>
              <a:gs pos="0">
                <a:srgbClr val="989898"/>
              </a:gs>
              <a:gs pos="100000">
                <a:srgbClr val="C0C0C0">
                  <a:alpha val="48000"/>
                </a:srgbClr>
              </a:gs>
            </a:gsLst>
            <a:lin ang="5400000" scaled="1"/>
          </a:gradFill>
          <a:ln w="9525" algn="ctr">
            <a:noFill/>
            <a:round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21517" name="Oval 25"/>
          <p:cNvSpPr>
            <a:spLocks noChangeArrowheads="1"/>
          </p:cNvSpPr>
          <p:nvPr/>
        </p:nvSpPr>
        <p:spPr bwMode="gray">
          <a:xfrm>
            <a:off x="9461500" y="4705351"/>
            <a:ext cx="1780117" cy="1173163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C0C0C0">
                  <a:alpha val="37999"/>
                </a:srgbClr>
              </a:gs>
            </a:gsLst>
            <a:lin ang="5400000" scaled="1"/>
          </a:gradFill>
          <a:ln w="9525" algn="ctr">
            <a:noFill/>
            <a:round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62490" name="Oval 26"/>
          <p:cNvSpPr>
            <a:spLocks noChangeArrowheads="1"/>
          </p:cNvSpPr>
          <p:nvPr/>
        </p:nvSpPr>
        <p:spPr bwMode="auto">
          <a:xfrm>
            <a:off x="9281585" y="4635501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4800">
                <a:solidFill>
                  <a:srgbClr val="FF3300"/>
                </a:solidFill>
                <a:latin typeface=".VnVogue" pitchFamily="34" charset="0"/>
              </a:rPr>
              <a:t>HÕt</a:t>
            </a:r>
          </a:p>
          <a:p>
            <a:r>
              <a:rPr lang="en-US" sz="4800">
                <a:solidFill>
                  <a:srgbClr val="FF3300"/>
                </a:solidFill>
                <a:latin typeface=".VnVogue" pitchFamily="34" charset="0"/>
              </a:rPr>
              <a:t>giê</a:t>
            </a:r>
          </a:p>
        </p:txBody>
      </p:sp>
      <p:sp>
        <p:nvSpPr>
          <p:cNvPr id="62491" name="Oval 27"/>
          <p:cNvSpPr>
            <a:spLocks noChangeArrowheads="1"/>
          </p:cNvSpPr>
          <p:nvPr/>
        </p:nvSpPr>
        <p:spPr bwMode="auto">
          <a:xfrm>
            <a:off x="9290051" y="4648201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>
                <a:solidFill>
                  <a:srgbClr val="FF3300"/>
                </a:solidFill>
                <a:latin typeface=".VnVogue" pitchFamily="34" charset="0"/>
              </a:rPr>
              <a:t>1</a:t>
            </a:r>
          </a:p>
        </p:txBody>
      </p:sp>
      <p:sp>
        <p:nvSpPr>
          <p:cNvPr id="62492" name="Oval 28"/>
          <p:cNvSpPr>
            <a:spLocks noChangeArrowheads="1"/>
          </p:cNvSpPr>
          <p:nvPr/>
        </p:nvSpPr>
        <p:spPr bwMode="auto">
          <a:xfrm>
            <a:off x="9290051" y="4651376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>
                <a:solidFill>
                  <a:srgbClr val="FF3300"/>
                </a:solidFill>
                <a:latin typeface=".VnVogue" pitchFamily="34" charset="0"/>
              </a:rPr>
              <a:t>2</a:t>
            </a:r>
          </a:p>
        </p:txBody>
      </p:sp>
      <p:sp>
        <p:nvSpPr>
          <p:cNvPr id="62493" name="Oval 29"/>
          <p:cNvSpPr>
            <a:spLocks noChangeArrowheads="1"/>
          </p:cNvSpPr>
          <p:nvPr/>
        </p:nvSpPr>
        <p:spPr bwMode="auto">
          <a:xfrm>
            <a:off x="9283701" y="4648201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>
                <a:solidFill>
                  <a:srgbClr val="FF3300"/>
                </a:solidFill>
                <a:latin typeface=".VnVogue" pitchFamily="34" charset="0"/>
              </a:rPr>
              <a:t>3</a:t>
            </a:r>
          </a:p>
        </p:txBody>
      </p:sp>
      <p:sp>
        <p:nvSpPr>
          <p:cNvPr id="62494" name="Oval 30"/>
          <p:cNvSpPr>
            <a:spLocks noChangeArrowheads="1"/>
          </p:cNvSpPr>
          <p:nvPr/>
        </p:nvSpPr>
        <p:spPr bwMode="auto">
          <a:xfrm>
            <a:off x="9302751" y="4643438"/>
            <a:ext cx="2171700" cy="1611312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>
                <a:solidFill>
                  <a:srgbClr val="FF3300"/>
                </a:solidFill>
                <a:latin typeface=".VnVogue" pitchFamily="34" charset="0"/>
              </a:rPr>
              <a:t>4</a:t>
            </a:r>
          </a:p>
        </p:txBody>
      </p:sp>
      <p:sp>
        <p:nvSpPr>
          <p:cNvPr id="62495" name="Oval 31"/>
          <p:cNvSpPr>
            <a:spLocks noChangeArrowheads="1"/>
          </p:cNvSpPr>
          <p:nvPr/>
        </p:nvSpPr>
        <p:spPr bwMode="auto">
          <a:xfrm>
            <a:off x="9283701" y="4638676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>
                <a:solidFill>
                  <a:srgbClr val="FF3300"/>
                </a:solidFill>
                <a:latin typeface=".VnVogue" pitchFamily="34" charset="0"/>
              </a:rPr>
              <a:t>5</a:t>
            </a:r>
          </a:p>
        </p:txBody>
      </p:sp>
      <p:sp>
        <p:nvSpPr>
          <p:cNvPr id="21524" name="Rectangle 28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525" name="Rectangle 32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526" name="AutoShape 37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11186585" y="6451600"/>
            <a:ext cx="721783" cy="368300"/>
          </a:xfrm>
          <a:prstGeom prst="rightArrow">
            <a:avLst>
              <a:gd name="adj1" fmla="val 50000"/>
              <a:gd name="adj2" fmla="val 36746"/>
            </a:avLst>
          </a:prstGeom>
          <a:solidFill>
            <a:srgbClr val="CC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800"/>
          </a:p>
        </p:txBody>
      </p:sp>
      <p:sp>
        <p:nvSpPr>
          <p:cNvPr id="21527" name="Oval 14"/>
          <p:cNvSpPr>
            <a:spLocks noChangeArrowheads="1"/>
          </p:cNvSpPr>
          <p:nvPr/>
        </p:nvSpPr>
        <p:spPr bwMode="auto">
          <a:xfrm rot="-933412">
            <a:off x="9245600" y="4295776"/>
            <a:ext cx="575733" cy="352425"/>
          </a:xfrm>
          <a:prstGeom prst="ellipse">
            <a:avLst/>
          </a:prstGeom>
          <a:gradFill rotWithShape="1">
            <a:gsLst>
              <a:gs pos="0">
                <a:srgbClr val="007400"/>
              </a:gs>
              <a:gs pos="50000">
                <a:srgbClr val="009900"/>
              </a:gs>
              <a:gs pos="100000">
                <a:srgbClr val="007400"/>
              </a:gs>
            </a:gsLst>
            <a:lin ang="0" scaled="1"/>
          </a:gradFill>
          <a:ln w="9525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" name="Oval 26"/>
          <p:cNvSpPr>
            <a:spLocks noChangeArrowheads="1"/>
          </p:cNvSpPr>
          <p:nvPr/>
        </p:nvSpPr>
        <p:spPr bwMode="auto">
          <a:xfrm>
            <a:off x="643467" y="3940175"/>
            <a:ext cx="711200" cy="4572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CC"/>
              </a:solidFill>
            </a:endParaRPr>
          </a:p>
        </p:txBody>
      </p:sp>
      <p:sp>
        <p:nvSpPr>
          <p:cNvPr id="21529" name="Text Box 27"/>
          <p:cNvSpPr txBox="1">
            <a:spLocks noChangeArrowheads="1"/>
          </p:cNvSpPr>
          <p:nvPr/>
        </p:nvSpPr>
        <p:spPr bwMode="auto">
          <a:xfrm>
            <a:off x="1523999" y="449264"/>
            <a:ext cx="1022371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u="sng">
                <a:solidFill>
                  <a:srgbClr val="FF0000"/>
                </a:solidFill>
              </a:rPr>
              <a:t>Câu </a:t>
            </a:r>
            <a:r>
              <a:rPr lang="en-US" sz="2800" u="sng" smtClean="0">
                <a:solidFill>
                  <a:srgbClr val="FF0000"/>
                </a:solidFill>
              </a:rPr>
              <a:t>5 </a:t>
            </a:r>
            <a:r>
              <a:rPr lang="en-US" sz="2800" u="sng">
                <a:solidFill>
                  <a:srgbClr val="FF0000"/>
                </a:solidFill>
              </a:rPr>
              <a:t>:</a:t>
            </a:r>
            <a:r>
              <a:rPr lang="en-US" sz="2800" b="1" u="sng">
                <a:solidFill>
                  <a:srgbClr val="FF0000"/>
                </a:solidFill>
              </a:rPr>
              <a:t> </a:t>
            </a:r>
            <a:r>
              <a:rPr lang="en-US" sz="2800" b="1">
                <a:solidFill>
                  <a:srgbClr val="FF0000"/>
                </a:solidFill>
              </a:rPr>
              <a:t> Đọc lũy thừa sau và nêu cơ số, số mũ của nó: </a:t>
            </a:r>
            <a:r>
              <a:rPr lang="en-US" sz="2800" b="1" smtClean="0">
                <a:solidFill>
                  <a:srgbClr val="FF0000"/>
                </a:solidFill>
              </a:rPr>
              <a:t> </a:t>
            </a:r>
            <a:r>
              <a:rPr lang="en-US" sz="2800" b="1">
                <a:solidFill>
                  <a:srgbClr val="FF0000"/>
                </a:solidFill>
              </a:rPr>
              <a:t>4</a:t>
            </a:r>
            <a:r>
              <a:rPr lang="en-US" sz="2800" b="1" baseline="30000">
                <a:solidFill>
                  <a:srgbClr val="FF0000"/>
                </a:solidFill>
              </a:rPr>
              <a:t>3</a:t>
            </a:r>
            <a:endParaRPr lang="en-US" sz="2800" b="1">
              <a:solidFill>
                <a:srgbClr val="FF0000"/>
              </a:solidFill>
            </a:endParaRPr>
          </a:p>
        </p:txBody>
      </p:sp>
      <p:sp>
        <p:nvSpPr>
          <p:cNvPr id="21530" name="Text Box 30"/>
          <p:cNvSpPr txBox="1">
            <a:spLocks noChangeArrowheads="1"/>
          </p:cNvSpPr>
          <p:nvPr/>
        </p:nvSpPr>
        <p:spPr bwMode="auto">
          <a:xfrm>
            <a:off x="1130300" y="2005014"/>
            <a:ext cx="3149600" cy="528637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u="sng">
                <a:solidFill>
                  <a:srgbClr val="0000CC"/>
                </a:solidFill>
              </a:rPr>
              <a:t>Đáp án</a:t>
            </a:r>
            <a:r>
              <a:rPr lang="en-US" sz="2800">
                <a:solidFill>
                  <a:srgbClr val="0000CC"/>
                </a:solidFill>
              </a:rPr>
              <a:t> :</a:t>
            </a:r>
            <a:r>
              <a:rPr lang="en-US">
                <a:solidFill>
                  <a:srgbClr val="0000CC"/>
                </a:solidFill>
                <a:latin typeface="Arial" charset="0"/>
              </a:rPr>
              <a:t> </a:t>
            </a:r>
          </a:p>
        </p:txBody>
      </p:sp>
      <p:sp>
        <p:nvSpPr>
          <p:cNvPr id="21531" name="Text Box 31"/>
          <p:cNvSpPr txBox="1">
            <a:spLocks noChangeArrowheads="1"/>
          </p:cNvSpPr>
          <p:nvPr/>
        </p:nvSpPr>
        <p:spPr bwMode="auto">
          <a:xfrm>
            <a:off x="789518" y="2881314"/>
            <a:ext cx="691303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a/ </a:t>
            </a:r>
            <a:r>
              <a:rPr lang="en-US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3 mũ bốn, cơ số 3, số mũ 4.</a:t>
            </a:r>
          </a:p>
        </p:txBody>
      </p:sp>
      <p:sp>
        <p:nvSpPr>
          <p:cNvPr id="21532" name="Text Box 31"/>
          <p:cNvSpPr txBox="1">
            <a:spLocks noChangeArrowheads="1"/>
          </p:cNvSpPr>
          <p:nvPr/>
        </p:nvSpPr>
        <p:spPr bwMode="auto">
          <a:xfrm>
            <a:off x="740834" y="3927476"/>
            <a:ext cx="691303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a/  </a:t>
            </a:r>
            <a:r>
              <a:rPr lang="en-US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4 </a:t>
            </a: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lập phương, cơ số 4, số mũ 3.</a:t>
            </a:r>
          </a:p>
        </p:txBody>
      </p:sp>
      <p:sp>
        <p:nvSpPr>
          <p:cNvPr id="21533" name="Text Box 31"/>
          <p:cNvSpPr txBox="1">
            <a:spLocks noChangeArrowheads="1"/>
          </p:cNvSpPr>
          <p:nvPr/>
        </p:nvSpPr>
        <p:spPr bwMode="auto">
          <a:xfrm>
            <a:off x="886885" y="4962526"/>
            <a:ext cx="691303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c/  4 mũ ba, cơ số 3, số mũ 4.</a:t>
            </a: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624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96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xit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" dur="500"/>
                                        <p:tgtEl>
                                          <p:spTgt spid="624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4" presetClass="exit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" dur="500"/>
                                        <p:tgtEl>
                                          <p:spTgt spid="624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500"/>
                            </p:stCondLst>
                            <p:childTnLst>
                              <p:par>
                                <p:cTn id="17" presetID="4" presetClass="exit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8" dur="500"/>
                                        <p:tgtEl>
                                          <p:spTgt spid="624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96000"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4" presetClass="exit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" dur="500"/>
                                        <p:tgtEl>
                                          <p:spTgt spid="624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5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24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24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90" grpId="0" animBg="1"/>
      <p:bldP spid="62491" grpId="0" animBg="1"/>
      <p:bldP spid="62492" grpId="0" animBg="1"/>
      <p:bldP spid="62493" grpId="0" animBg="1"/>
      <p:bldP spid="62494" grpId="0" animBg="1"/>
      <p:bldP spid="62495" grpId="0" animBg="1"/>
      <p:bldP spid="39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706967" y="1905000"/>
            <a:ext cx="10972800" cy="3116451"/>
          </a:xfrm>
          <a:prstGeom prst="rect">
            <a:avLst/>
          </a:prstGeom>
          <a:gradFill rotWithShape="1">
            <a:gsLst>
              <a:gs pos="0">
                <a:srgbClr val="FF99FF"/>
              </a:gs>
              <a:gs pos="100000">
                <a:srgbClr val="FFFF99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latin typeface="Arial" charset="0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 rot="5400000">
            <a:off x="10547350" y="-6350"/>
            <a:ext cx="1409700" cy="1879600"/>
            <a:chOff x="144" y="1296"/>
            <a:chExt cx="888" cy="888"/>
          </a:xfrm>
        </p:grpSpPr>
        <p:pic>
          <p:nvPicPr>
            <p:cNvPr id="22535" name="Picture 5" descr="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44" y="1296"/>
              <a:ext cx="504" cy="5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2536" name="Picture 6" descr="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528" y="1392"/>
              <a:ext cx="504" cy="5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2537" name="Picture 7" descr="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44" y="1680"/>
              <a:ext cx="504" cy="5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22533" name="Picture 8" descr="h1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4572000"/>
            <a:ext cx="12192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6" name="Text Box 10"/>
          <p:cNvSpPr txBox="1">
            <a:spLocks noChangeArrowheads="1"/>
          </p:cNvSpPr>
          <p:nvPr/>
        </p:nvSpPr>
        <p:spPr bwMode="auto">
          <a:xfrm>
            <a:off x="984251" y="2005014"/>
            <a:ext cx="10464800" cy="332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vi-VN" sz="2800"/>
              <a:t>- </a:t>
            </a:r>
            <a:r>
              <a:rPr lang="en-US" sz="2800"/>
              <a:t>Nắm</a:t>
            </a:r>
            <a:r>
              <a:rPr lang="vi-VN" sz="2800"/>
              <a:t> </a:t>
            </a:r>
            <a:r>
              <a:rPr lang="nl-NL" sz="2800"/>
              <a:t>khái niệm lũy thừa, biết cách đọc lũy thừa, phân biệt cơ số, số và số mũ; biết cách viết lũy thừa, biết viết gọn một tích của nhiều số giống nhau bằng lũy thừa.Tính được lũy thừa của một số tự nhiên;biết đọc viết, tính được bình phương, lập phương của một số tự nhiên.</a:t>
            </a:r>
            <a:endParaRPr lang="en-US" sz="2800"/>
          </a:p>
          <a:p>
            <a:pPr>
              <a:defRPr/>
            </a:pPr>
            <a:r>
              <a:rPr lang="fr-FR" sz="2800"/>
              <a:t>- Làm bài tập 1,2,</a:t>
            </a:r>
            <a:r>
              <a:rPr lang="vi-VN" sz="2800"/>
              <a:t> 3</a:t>
            </a:r>
            <a:r>
              <a:rPr lang="fr-FR" sz="2800"/>
              <a:t> SGK trang 25.</a:t>
            </a:r>
            <a:endParaRPr lang="en-US" sz="2800"/>
          </a:p>
          <a:p>
            <a:pPr>
              <a:defRPr/>
            </a:pPr>
            <a:r>
              <a:rPr lang="fr-FR" sz="2800"/>
              <a:t>- Đọc nội dung phần </a:t>
            </a:r>
            <a:r>
              <a:rPr lang="vi-VN" sz="2800"/>
              <a:t>còn lại của bài, tiết sau học tiếp.</a:t>
            </a:r>
            <a:endParaRPr lang="en-US" sz="2800"/>
          </a:p>
          <a:p>
            <a:pPr marL="342900" indent="-342900">
              <a:spcBef>
                <a:spcPct val="50000"/>
              </a:spcBef>
              <a:defRPr/>
            </a:pPr>
            <a:endParaRPr lang="en-US" sz="2800"/>
          </a:p>
        </p:txBody>
      </p:sp>
      <p:sp>
        <p:nvSpPr>
          <p:cNvPr id="11" name="!!4">
            <a:extLst>
              <a:ext uri="{FF2B5EF4-FFF2-40B4-BE49-F238E27FC236}">
                <a16:creationId xmlns="" xmlns:a16="http://schemas.microsoft.com/office/drawing/2014/main" id="{58E6D429-DC53-47C4-8036-1E9D12B8E28B}"/>
              </a:ext>
            </a:extLst>
          </p:cNvPr>
          <p:cNvSpPr/>
          <p:nvPr/>
        </p:nvSpPr>
        <p:spPr>
          <a:xfrm>
            <a:off x="3225504" y="328207"/>
            <a:ext cx="5717294" cy="956117"/>
          </a:xfrm>
          <a:prstGeom prst="roundRect">
            <a:avLst>
              <a:gd name="adj" fmla="val 50000"/>
            </a:avLst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TỰ HỌC Ở NHÀ</a:t>
            </a:r>
          </a:p>
        </p:txBody>
      </p:sp>
    </p:spTree>
  </p:cSld>
  <p:clrMapOvr>
    <a:masterClrMapping/>
  </p:clrMapOvr>
  <p:transition>
    <p:cover dir="lu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4B5F415-7490-4054-85B4-10F7AE6D33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852207"/>
            <a:ext cx="9144000" cy="2387600"/>
          </a:xfrm>
        </p:spPr>
        <p:txBody>
          <a:bodyPr>
            <a:normAutofit/>
          </a:bodyPr>
          <a:lstStyle/>
          <a:p>
            <a:r>
              <a:rPr lang="en-US" sz="8000" dirty="0">
                <a:solidFill>
                  <a:schemeClr val="bg1"/>
                </a:solidFill>
                <a:latin typeface="Rockwell" panose="02060603020205020403" pitchFamily="18" charset="0"/>
              </a:rPr>
              <a:t>Remember…</a:t>
            </a:r>
            <a:br>
              <a:rPr lang="en-US" sz="8000" dirty="0">
                <a:solidFill>
                  <a:schemeClr val="bg1"/>
                </a:solidFill>
                <a:latin typeface="Rockwell" panose="02060603020205020403" pitchFamily="18" charset="0"/>
              </a:rPr>
            </a:br>
            <a:r>
              <a:rPr lang="en-US" sz="8000" dirty="0">
                <a:solidFill>
                  <a:schemeClr val="bg1"/>
                </a:solidFill>
                <a:latin typeface="Rockwell" panose="02060603020205020403" pitchFamily="18" charset="0"/>
              </a:rPr>
              <a:t>Safety First!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="" xmlns:a16="http://schemas.microsoft.com/office/drawing/2014/main" id="{AA65E432-C1E6-4C36-BF8E-2DA25E65DC3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/>
          <p:nvPr/>
        </p:nvCxnSpPr>
        <p:spPr>
          <a:xfrm>
            <a:off x="3579677" y="3278339"/>
            <a:ext cx="49149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D05F6415-1E7C-453D-B6B7-DBF76BDA69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65127" y="3620366"/>
            <a:ext cx="9144000" cy="1655762"/>
          </a:xfrm>
        </p:spPr>
        <p:txBody>
          <a:bodyPr>
            <a:normAutofit/>
          </a:bodyPr>
          <a:lstStyle/>
          <a:p>
            <a:r>
              <a:rPr lang="en-US" sz="20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Thank you!</a:t>
            </a:r>
            <a:endParaRPr lang="en-US" sz="20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5" name="Graphic 14" descr="Clipboard">
            <a:extLst>
              <a:ext uri="{FF2B5EF4-FFF2-40B4-BE49-F238E27FC236}">
                <a16:creationId xmlns="" xmlns:a16="http://schemas.microsoft.com/office/drawing/2014/main" id="{2A123BD8-A09C-49C0-98E8-54B55610A9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631394">
            <a:off x="-514584" y="4127150"/>
            <a:ext cx="3194131" cy="3194131"/>
          </a:xfrm>
          <a:prstGeom prst="rect">
            <a:avLst/>
          </a:prstGeom>
        </p:spPr>
      </p:pic>
      <p:pic>
        <p:nvPicPr>
          <p:cNvPr id="19" name="Graphic 18" descr="Ruler">
            <a:extLst>
              <a:ext uri="{FF2B5EF4-FFF2-40B4-BE49-F238E27FC236}">
                <a16:creationId xmlns="" xmlns:a16="http://schemas.microsoft.com/office/drawing/2014/main" id="{39130E3C-1E93-4315-AE76-13C55147DCF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8889495">
            <a:off x="10171718" y="145767"/>
            <a:ext cx="1574403" cy="1574403"/>
          </a:xfrm>
          <a:prstGeom prst="rect">
            <a:avLst/>
          </a:prstGeom>
        </p:spPr>
      </p:pic>
      <p:pic>
        <p:nvPicPr>
          <p:cNvPr id="21" name="Graphic 20" descr="Pencil">
            <a:extLst>
              <a:ext uri="{FF2B5EF4-FFF2-40B4-BE49-F238E27FC236}">
                <a16:creationId xmlns="" xmlns:a16="http://schemas.microsoft.com/office/drawing/2014/main" id="{FFEC1660-205F-490E-800A-0D57D250BAE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0520790">
            <a:off x="10917677" y="783939"/>
            <a:ext cx="1488402" cy="1488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931359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: Rounded Corners 19">
            <a:extLst>
              <a:ext uri="{FF2B5EF4-FFF2-40B4-BE49-F238E27FC236}">
                <a16:creationId xmlns="" xmlns:a16="http://schemas.microsoft.com/office/drawing/2014/main" id="{F0B9D66F-5601-40B8-86B8-4B94AB7C2B0B}"/>
              </a:ext>
            </a:extLst>
          </p:cNvPr>
          <p:cNvSpPr/>
          <p:nvPr/>
        </p:nvSpPr>
        <p:spPr>
          <a:xfrm>
            <a:off x="83518" y="49875"/>
            <a:ext cx="4189224" cy="653685"/>
          </a:xfrm>
          <a:prstGeom prst="roundRect">
            <a:avLst/>
          </a:prstGeom>
          <a:solidFill>
            <a:srgbClr val="FFD3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10742257-3980-4551-868A-26DC3CB82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981" y="653685"/>
            <a:ext cx="8378529" cy="750532"/>
          </a:xfrm>
        </p:spPr>
        <p:txBody>
          <a:bodyPr>
            <a:norm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Thực hiện theo các yêu cầu sau</a:t>
            </a:r>
            <a:endParaRPr lang="en-US" sz="28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3" name="Group 22">
            <a:extLst>
              <a:ext uri="{FF2B5EF4-FFF2-40B4-BE49-F238E27FC236}">
                <a16:creationId xmlns="" xmlns:a16="http://schemas.microsoft.com/office/drawing/2014/main" id="{B41947A2-8C4E-460E-A29C-30BD4B5DB041}"/>
              </a:ext>
            </a:extLst>
          </p:cNvPr>
          <p:cNvGrpSpPr/>
          <p:nvPr/>
        </p:nvGrpSpPr>
        <p:grpSpPr>
          <a:xfrm rot="19823548">
            <a:off x="10380265" y="-1758946"/>
            <a:ext cx="3136324" cy="8030311"/>
            <a:chOff x="9055676" y="0"/>
            <a:chExt cx="3136324" cy="6858000"/>
          </a:xfrm>
        </p:grpSpPr>
        <p:sp>
          <p:nvSpPr>
            <p:cNvPr id="27" name="Rectangle 26">
              <a:extLst>
                <a:ext uri="{FF2B5EF4-FFF2-40B4-BE49-F238E27FC236}">
                  <a16:creationId xmlns="" xmlns:a16="http://schemas.microsoft.com/office/drawing/2014/main" id="{EA5BD8AB-C5E3-48B8-8244-650D432A9D70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="" xmlns:a16="http://schemas.microsoft.com/office/drawing/2014/main" id="{FA2DC627-8030-44BB-AF58-DA2E1D7FE52E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="" xmlns:a16="http://schemas.microsoft.com/office/drawing/2014/main" id="{C7E7C356-12CC-418B-92DE-C3D776E2F383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="" xmlns:a16="http://schemas.microsoft.com/office/drawing/2014/main" id="{0E126EC2-82B8-4C28-8457-E91069573314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="" xmlns:a16="http://schemas.microsoft.com/office/drawing/2014/main" id="{3612BE79-8E59-4846-9676-1838738481B9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5" name="!!1">
            <a:extLst>
              <a:ext uri="{FF2B5EF4-FFF2-40B4-BE49-F238E27FC236}">
                <a16:creationId xmlns="" xmlns:a16="http://schemas.microsoft.com/office/drawing/2014/main" id="{4D3CFCA8-27ED-41FB-92A9-BA8CC0500364}"/>
              </a:ext>
            </a:extLst>
          </p:cNvPr>
          <p:cNvSpPr txBox="1"/>
          <p:nvPr/>
        </p:nvSpPr>
        <p:spPr>
          <a:xfrm>
            <a:off x="244204" y="107270"/>
            <a:ext cx="402853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>
                <a:solidFill>
                  <a:srgbClr val="C55A11"/>
                </a:solidFill>
                <a:latin typeface="Arial" pitchFamily="34" charset="0"/>
                <a:cs typeface="Arial" pitchFamily="34" charset="0"/>
              </a:rPr>
              <a:t>HOẠT ĐỘNG MỞ ĐẦU</a:t>
            </a:r>
            <a:endParaRPr lang="en-US" sz="2800">
              <a:solidFill>
                <a:srgbClr val="C55A1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 Box 54"/>
          <p:cNvSpPr txBox="1">
            <a:spLocks noChangeArrowheads="1"/>
          </p:cNvSpPr>
          <p:nvPr/>
        </p:nvSpPr>
        <p:spPr bwMode="auto">
          <a:xfrm>
            <a:off x="190500" y="2041525"/>
            <a:ext cx="8675688" cy="329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3200" b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Hãy </a:t>
            </a: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viết các biểu thức sau dưới dạng biểu thức thu gọn ( không tính kết quả)?</a:t>
            </a:r>
          </a:p>
          <a:p>
            <a:pPr marL="342900" indent="-342900">
              <a:spcBef>
                <a:spcPct val="50000"/>
              </a:spcBef>
              <a:buFontTx/>
              <a:buAutoNum type="alphaLcParenR"/>
            </a:pP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2 + 2 + 2 + 2 + 2 + 2   = </a:t>
            </a:r>
          </a:p>
          <a:p>
            <a:pPr marL="342900" indent="-342900"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b) x + x + x + x + x = </a:t>
            </a:r>
          </a:p>
          <a:p>
            <a:pPr marL="342900" indent="-342900"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c) 2+ 2 + 2 + 3 + 3 + 3  = </a:t>
            </a:r>
          </a:p>
        </p:txBody>
      </p:sp>
      <p:sp>
        <p:nvSpPr>
          <p:cNvPr id="33" name="Text Box 60"/>
          <p:cNvSpPr txBox="1">
            <a:spLocks noChangeArrowheads="1"/>
          </p:cNvSpPr>
          <p:nvPr/>
        </p:nvSpPr>
        <p:spPr bwMode="auto">
          <a:xfrm>
            <a:off x="4180303" y="3965074"/>
            <a:ext cx="169110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x. 5</a:t>
            </a:r>
          </a:p>
        </p:txBody>
      </p:sp>
      <p:sp>
        <p:nvSpPr>
          <p:cNvPr id="34" name="Text Box 61"/>
          <p:cNvSpPr txBox="1">
            <a:spLocks noChangeArrowheads="1"/>
          </p:cNvSpPr>
          <p:nvPr/>
        </p:nvSpPr>
        <p:spPr bwMode="auto">
          <a:xfrm>
            <a:off x="4572000" y="4779963"/>
            <a:ext cx="30305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2. 3 + 3.3 = 3.5</a:t>
            </a:r>
          </a:p>
        </p:txBody>
      </p:sp>
      <p:sp>
        <p:nvSpPr>
          <p:cNvPr id="36" name="Text Box 66"/>
          <p:cNvSpPr txBox="1">
            <a:spLocks noChangeArrowheads="1"/>
          </p:cNvSpPr>
          <p:nvPr/>
        </p:nvSpPr>
        <p:spPr bwMode="auto">
          <a:xfrm>
            <a:off x="5008478" y="3239253"/>
            <a:ext cx="21463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2. 6</a:t>
            </a:r>
          </a:p>
        </p:txBody>
      </p:sp>
      <p:grpSp>
        <p:nvGrpSpPr>
          <p:cNvPr id="37" name="Group 32"/>
          <p:cNvGrpSpPr>
            <a:grpSpLocks/>
          </p:cNvGrpSpPr>
          <p:nvPr/>
        </p:nvGrpSpPr>
        <p:grpSpPr bwMode="auto">
          <a:xfrm>
            <a:off x="6373060" y="599825"/>
            <a:ext cx="1679575" cy="1185862"/>
            <a:chOff x="2112" y="2496"/>
            <a:chExt cx="1776" cy="1824"/>
          </a:xfrm>
        </p:grpSpPr>
        <p:pic>
          <p:nvPicPr>
            <p:cNvPr id="38" name="Picture 33" descr="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451" y="2646"/>
              <a:ext cx="1245" cy="14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9" name="AutoShape 34">
              <a:hlinkClick r:id="rId3"/>
            </p:cNvPr>
            <p:cNvSpPr>
              <a:spLocks noChangeArrowheads="1"/>
            </p:cNvSpPr>
            <p:nvPr/>
          </p:nvSpPr>
          <p:spPr bwMode="auto">
            <a:xfrm>
              <a:off x="2112" y="2496"/>
              <a:ext cx="1776" cy="1824"/>
            </a:xfrm>
            <a:prstGeom prst="flowChartConnector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9049914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2" grpId="0" autoUpdateAnimBg="0"/>
      <p:bldP spid="33" grpId="0" autoUpdateAnimBg="0"/>
      <p:bldP spid="34" grpId="0" autoUpdateAnimBg="0"/>
      <p:bldP spid="36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!!3">
            <a:extLst>
              <a:ext uri="{FF2B5EF4-FFF2-40B4-BE49-F238E27FC236}">
                <a16:creationId xmlns="" xmlns:a16="http://schemas.microsoft.com/office/drawing/2014/main" id="{83F1A94D-48D5-4D73-BDAA-9118478F5E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857500" cy="2571750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=""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8757556">
            <a:off x="-1052601" y="4821382"/>
            <a:ext cx="3136324" cy="6858000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=""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=""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=""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Rectangle 6">
              <a:extLst>
                <a:ext uri="{FF2B5EF4-FFF2-40B4-BE49-F238E27FC236}">
                  <a16:creationId xmlns=""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=""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="" xmlns:a16="http://schemas.microsoft.com/office/drawing/2014/main" id="{CA5C00B0-B2B6-4792-8C67-F8C09471186E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="" xmlns:a16="http://schemas.microsoft.com/office/drawing/2014/main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0" name="TextBox 29">
              <a:extLst>
                <a:ext uri="{FF2B5EF4-FFF2-40B4-BE49-F238E27FC236}">
                  <a16:creationId xmlns="" xmlns:a16="http://schemas.microsoft.com/office/drawing/2014/main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13" name="AutoShape 5"/>
          <p:cNvSpPr>
            <a:spLocks noChangeArrowheads="1"/>
          </p:cNvSpPr>
          <p:nvPr/>
        </p:nvSpPr>
        <p:spPr bwMode="auto">
          <a:xfrm>
            <a:off x="2589218" y="365125"/>
            <a:ext cx="8916987" cy="2917825"/>
          </a:xfrm>
          <a:prstGeom prst="cloudCallout">
            <a:avLst>
              <a:gd name="adj1" fmla="val -31954"/>
              <a:gd name="adj2" fmla="val 95088"/>
            </a:avLst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pPr algn="ctr">
              <a:defRPr/>
            </a:pPr>
            <a:r>
              <a:rPr lang="en-US" sz="3600">
                <a:latin typeface="Arial" pitchFamily="34" charset="0"/>
                <a:cs typeface="Arial" pitchFamily="34" charset="0"/>
              </a:rPr>
              <a:t> </a:t>
            </a:r>
          </a:p>
          <a:p>
            <a:pPr algn="ctr">
              <a:defRPr/>
            </a:pPr>
            <a:r>
              <a:rPr lang="en-US" sz="3600" b="1">
                <a:latin typeface="Arial" pitchFamily="34" charset="0"/>
                <a:cs typeface="Arial" pitchFamily="34" charset="0"/>
              </a:rPr>
              <a:t>2 + 2 + 2 + 2 +2 +2 = 2.6</a:t>
            </a:r>
          </a:p>
          <a:p>
            <a:pPr algn="ctr">
              <a:defRPr/>
            </a:pPr>
            <a:r>
              <a:rPr lang="en-US" sz="3600" b="1" err="1">
                <a:latin typeface="Arial" pitchFamily="34" charset="0"/>
                <a:cs typeface="Arial" pitchFamily="34" charset="0"/>
              </a:rPr>
              <a:t>Vậy</a:t>
            </a:r>
            <a:r>
              <a:rPr lang="en-US" sz="3600" b="1">
                <a:latin typeface="Arial" pitchFamily="34" charset="0"/>
                <a:cs typeface="Arial" pitchFamily="34" charset="0"/>
              </a:rPr>
              <a:t> 2.2.2.2.2.2 =  ?</a:t>
            </a:r>
          </a:p>
        </p:txBody>
      </p:sp>
      <p:pic>
        <p:nvPicPr>
          <p:cNvPr id="14" name="Picture 21" descr="j023213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17793" y="3792538"/>
            <a:ext cx="2692400" cy="2338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2841500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0" name="Text Box 4"/>
          <p:cNvSpPr txBox="1">
            <a:spLocks noChangeArrowheads="1"/>
          </p:cNvSpPr>
          <p:nvPr/>
        </p:nvSpPr>
        <p:spPr bwMode="auto">
          <a:xfrm>
            <a:off x="1102785" y="296864"/>
            <a:ext cx="5082116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Ví dụ: 2.2.2.2. 2. 2 = </a:t>
            </a:r>
          </a:p>
        </p:txBody>
      </p:sp>
      <p:sp>
        <p:nvSpPr>
          <p:cNvPr id="45062" name="Text Box 6"/>
          <p:cNvSpPr txBox="1">
            <a:spLocks noChangeArrowheads="1"/>
          </p:cNvSpPr>
          <p:nvPr/>
        </p:nvSpPr>
        <p:spPr bwMode="auto">
          <a:xfrm>
            <a:off x="5998634" y="361950"/>
            <a:ext cx="84243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32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6</a:t>
            </a:r>
            <a:endParaRPr lang="en-US" sz="3200" b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063" name="Oval 7"/>
          <p:cNvSpPr>
            <a:spLocks noChangeArrowheads="1"/>
          </p:cNvSpPr>
          <p:nvPr/>
        </p:nvSpPr>
        <p:spPr bwMode="auto">
          <a:xfrm>
            <a:off x="1007533" y="1654175"/>
            <a:ext cx="1441451" cy="10810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36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6</a:t>
            </a:r>
            <a:endParaRPr lang="en-US" sz="36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064" name="Line 8"/>
          <p:cNvSpPr>
            <a:spLocks noChangeShapeType="1"/>
          </p:cNvSpPr>
          <p:nvPr/>
        </p:nvSpPr>
        <p:spPr bwMode="auto">
          <a:xfrm flipV="1">
            <a:off x="2461684" y="1665288"/>
            <a:ext cx="1488016" cy="504825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065" name="Text Box 9"/>
          <p:cNvSpPr txBox="1">
            <a:spLocks noChangeArrowheads="1"/>
          </p:cNvSpPr>
          <p:nvPr/>
        </p:nvSpPr>
        <p:spPr bwMode="auto">
          <a:xfrm>
            <a:off x="4032251" y="1365250"/>
            <a:ext cx="268816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2 mũ sáu</a:t>
            </a:r>
          </a:p>
        </p:txBody>
      </p:sp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2495551" y="1914525"/>
            <a:ext cx="6769100" cy="579438"/>
            <a:chOff x="1179" y="918"/>
            <a:chExt cx="3198" cy="365"/>
          </a:xfrm>
        </p:grpSpPr>
        <p:sp>
          <p:nvSpPr>
            <p:cNvPr id="8214" name="Line 11"/>
            <p:cNvSpPr>
              <a:spLocks noChangeShapeType="1"/>
            </p:cNvSpPr>
            <p:nvPr/>
          </p:nvSpPr>
          <p:spPr bwMode="auto">
            <a:xfrm>
              <a:off x="1179" y="1094"/>
              <a:ext cx="703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>
                <a:solidFill>
                  <a:srgbClr val="0000CC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215" name="Text Box 12"/>
            <p:cNvSpPr txBox="1">
              <a:spLocks noChangeArrowheads="1"/>
            </p:cNvSpPr>
            <p:nvPr/>
          </p:nvSpPr>
          <p:spPr bwMode="auto">
            <a:xfrm>
              <a:off x="1950" y="918"/>
              <a:ext cx="2427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hoặc 2 luỹ thừa sáu</a:t>
              </a:r>
            </a:p>
          </p:txBody>
        </p:sp>
      </p:grpSp>
      <p:sp>
        <p:nvSpPr>
          <p:cNvPr id="45069" name="Line 13"/>
          <p:cNvSpPr>
            <a:spLocks noChangeShapeType="1"/>
          </p:cNvSpPr>
          <p:nvPr/>
        </p:nvSpPr>
        <p:spPr bwMode="auto">
          <a:xfrm>
            <a:off x="2444751" y="2203450"/>
            <a:ext cx="1657349" cy="738188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070" name="Text Box 14"/>
          <p:cNvSpPr txBox="1">
            <a:spLocks noChangeArrowheads="1"/>
          </p:cNvSpPr>
          <p:nvPr/>
        </p:nvSpPr>
        <p:spPr bwMode="auto">
          <a:xfrm>
            <a:off x="4078818" y="2662239"/>
            <a:ext cx="681778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hoặc luỹ thừa bậc sáu của 2</a:t>
            </a:r>
          </a:p>
        </p:txBody>
      </p:sp>
      <p:sp>
        <p:nvSpPr>
          <p:cNvPr id="45073" name="Text Box 17"/>
          <p:cNvSpPr txBox="1">
            <a:spLocks noChangeArrowheads="1"/>
          </p:cNvSpPr>
          <p:nvPr/>
        </p:nvSpPr>
        <p:spPr bwMode="auto">
          <a:xfrm>
            <a:off x="6360585" y="3419475"/>
            <a:ext cx="11049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en-US" sz="32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n</a:t>
            </a:r>
            <a:endParaRPr lang="en-US" sz="3200" b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" name="Group 21"/>
          <p:cNvGrpSpPr>
            <a:grpSpLocks/>
          </p:cNvGrpSpPr>
          <p:nvPr/>
        </p:nvGrpSpPr>
        <p:grpSpPr bwMode="auto">
          <a:xfrm>
            <a:off x="1439333" y="3465513"/>
            <a:ext cx="9408584" cy="1168400"/>
            <a:chOff x="113" y="2183"/>
            <a:chExt cx="4445" cy="736"/>
          </a:xfrm>
        </p:grpSpPr>
        <p:sp>
          <p:nvSpPr>
            <p:cNvPr id="8211" name="Text Box 16"/>
            <p:cNvSpPr txBox="1">
              <a:spLocks noChangeArrowheads="1"/>
            </p:cNvSpPr>
            <p:nvPr/>
          </p:nvSpPr>
          <p:spPr bwMode="auto">
            <a:xfrm>
              <a:off x="113" y="2183"/>
              <a:ext cx="4445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a. a. … . a  (n </a:t>
              </a:r>
              <a:r>
                <a:rPr lang="en-US" sz="3200">
                  <a:solidFill>
                    <a:srgbClr val="0000CC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 0) </a:t>
              </a:r>
              <a:r>
                <a:rPr lang="en-US" sz="3200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=  </a:t>
              </a:r>
            </a:p>
          </p:txBody>
        </p:sp>
        <p:sp>
          <p:nvSpPr>
            <p:cNvPr id="8212" name="AutoShape 18"/>
            <p:cNvSpPr>
              <a:spLocks/>
            </p:cNvSpPr>
            <p:nvPr/>
          </p:nvSpPr>
          <p:spPr bwMode="auto">
            <a:xfrm rot="-5400000">
              <a:off x="601" y="2035"/>
              <a:ext cx="158" cy="1043"/>
            </a:xfrm>
            <a:prstGeom prst="leftBrace">
              <a:avLst>
                <a:gd name="adj1" fmla="val 55011"/>
                <a:gd name="adj2" fmla="val 50000"/>
              </a:avLst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CC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213" name="Text Box 19"/>
            <p:cNvSpPr txBox="1">
              <a:spLocks noChangeArrowheads="1"/>
            </p:cNvSpPr>
            <p:nvPr/>
          </p:nvSpPr>
          <p:spPr bwMode="auto">
            <a:xfrm>
              <a:off x="204" y="2554"/>
              <a:ext cx="1179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n </a:t>
              </a:r>
              <a:r>
                <a:rPr lang="en-US" sz="3200" i="1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thừa số</a:t>
              </a:r>
            </a:p>
          </p:txBody>
        </p:sp>
      </p:grpSp>
      <p:sp>
        <p:nvSpPr>
          <p:cNvPr id="45078" name="Oval 22"/>
          <p:cNvSpPr>
            <a:spLocks noChangeArrowheads="1"/>
          </p:cNvSpPr>
          <p:nvPr/>
        </p:nvSpPr>
        <p:spPr bwMode="auto">
          <a:xfrm>
            <a:off x="2015067" y="5013325"/>
            <a:ext cx="1441451" cy="10810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en-US" sz="36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n</a:t>
            </a:r>
            <a:endParaRPr lang="en-US" sz="36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079" name="Line 23"/>
          <p:cNvSpPr>
            <a:spLocks noChangeShapeType="1"/>
          </p:cNvSpPr>
          <p:nvPr/>
        </p:nvSpPr>
        <p:spPr bwMode="auto">
          <a:xfrm flipV="1">
            <a:off x="3407834" y="4994275"/>
            <a:ext cx="1439333" cy="395288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080" name="Text Box 24"/>
          <p:cNvSpPr txBox="1">
            <a:spLocks noChangeArrowheads="1"/>
          </p:cNvSpPr>
          <p:nvPr/>
        </p:nvSpPr>
        <p:spPr bwMode="auto">
          <a:xfrm>
            <a:off x="4991100" y="4652964"/>
            <a:ext cx="230293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 mũ n</a:t>
            </a:r>
          </a:p>
        </p:txBody>
      </p:sp>
      <p:sp>
        <p:nvSpPr>
          <p:cNvPr id="45081" name="Line 25"/>
          <p:cNvSpPr>
            <a:spLocks noChangeShapeType="1"/>
          </p:cNvSpPr>
          <p:nvPr/>
        </p:nvSpPr>
        <p:spPr bwMode="auto">
          <a:xfrm>
            <a:off x="3458633" y="5589588"/>
            <a:ext cx="1441451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082" name="Text Box 26"/>
          <p:cNvSpPr txBox="1">
            <a:spLocks noChangeArrowheads="1"/>
          </p:cNvSpPr>
          <p:nvPr/>
        </p:nvSpPr>
        <p:spPr bwMode="auto">
          <a:xfrm>
            <a:off x="5024967" y="5233989"/>
            <a:ext cx="28321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 luỹ thừa n</a:t>
            </a:r>
          </a:p>
        </p:txBody>
      </p:sp>
      <p:sp>
        <p:nvSpPr>
          <p:cNvPr id="45083" name="Line 27"/>
          <p:cNvSpPr>
            <a:spLocks noChangeShapeType="1"/>
          </p:cNvSpPr>
          <p:nvPr/>
        </p:nvSpPr>
        <p:spPr bwMode="auto">
          <a:xfrm>
            <a:off x="3426885" y="5794375"/>
            <a:ext cx="1390649" cy="395288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084" name="Text Box 28"/>
          <p:cNvSpPr txBox="1">
            <a:spLocks noChangeArrowheads="1"/>
          </p:cNvSpPr>
          <p:nvPr/>
        </p:nvSpPr>
        <p:spPr bwMode="auto">
          <a:xfrm>
            <a:off x="5018618" y="5913439"/>
            <a:ext cx="5615516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luỹ thừa bậc n của 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50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50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50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50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50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50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50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50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50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50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50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50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50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50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50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50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45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45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45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45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5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5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50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5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45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45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450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450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450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450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0" grpId="0"/>
      <p:bldP spid="45062" grpId="0"/>
      <p:bldP spid="45063" grpId="0" animBg="1"/>
      <p:bldP spid="45064" grpId="0" animBg="1"/>
      <p:bldP spid="45065" grpId="0"/>
      <p:bldP spid="45069" grpId="0" animBg="1"/>
      <p:bldP spid="45070" grpId="0"/>
      <p:bldP spid="45073" grpId="0"/>
      <p:bldP spid="45078" grpId="0" animBg="1"/>
      <p:bldP spid="45079" grpId="0" animBg="1"/>
      <p:bldP spid="45080" grpId="0"/>
      <p:bldP spid="45081" grpId="0" animBg="1"/>
      <p:bldP spid="45082" grpId="0"/>
      <p:bldP spid="45083" grpId="0" animBg="1"/>
      <p:bldP spid="4508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7"/>
          <p:cNvGrpSpPr>
            <a:grpSpLocks/>
          </p:cNvGrpSpPr>
          <p:nvPr/>
        </p:nvGrpSpPr>
        <p:grpSpPr bwMode="auto">
          <a:xfrm>
            <a:off x="190501" y="1649414"/>
            <a:ext cx="11664951" cy="2651125"/>
            <a:chOff x="90" y="139"/>
            <a:chExt cx="5511" cy="1670"/>
          </a:xfrm>
        </p:grpSpPr>
        <p:grpSp>
          <p:nvGrpSpPr>
            <p:cNvPr id="3" name="Group 6"/>
            <p:cNvGrpSpPr>
              <a:grpSpLocks/>
            </p:cNvGrpSpPr>
            <p:nvPr/>
          </p:nvGrpSpPr>
          <p:grpSpPr bwMode="auto">
            <a:xfrm>
              <a:off x="2672" y="1334"/>
              <a:ext cx="1400" cy="475"/>
              <a:chOff x="1921" y="1114"/>
              <a:chExt cx="1270" cy="475"/>
            </a:xfrm>
          </p:grpSpPr>
          <p:sp>
            <p:nvSpPr>
              <p:cNvPr id="9234" name="AutoShape 4"/>
              <p:cNvSpPr>
                <a:spLocks/>
              </p:cNvSpPr>
              <p:nvPr/>
            </p:nvSpPr>
            <p:spPr bwMode="auto">
              <a:xfrm rot="-5400000">
                <a:off x="2321" y="717"/>
                <a:ext cx="158" cy="952"/>
              </a:xfrm>
              <a:prstGeom prst="leftBrace">
                <a:avLst>
                  <a:gd name="adj1" fmla="val 50211"/>
                  <a:gd name="adj2" fmla="val 50000"/>
                </a:avLst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b="1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235" name="Text Box 5"/>
              <p:cNvSpPr txBox="1">
                <a:spLocks noChangeArrowheads="1"/>
              </p:cNvSpPr>
              <p:nvPr/>
            </p:nvSpPr>
            <p:spPr bwMode="auto">
              <a:xfrm>
                <a:off x="1921" y="1224"/>
                <a:ext cx="1270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3200" b="1">
                    <a:solidFill>
                      <a:srgbClr val="0000CC"/>
                    </a:solidFill>
                    <a:latin typeface="Arial" pitchFamily="34" charset="0"/>
                    <a:cs typeface="Arial" pitchFamily="34" charset="0"/>
                  </a:rPr>
                  <a:t>n </a:t>
                </a:r>
                <a:r>
                  <a:rPr lang="en-US" sz="3200" b="1" i="1">
                    <a:solidFill>
                      <a:srgbClr val="0000CC"/>
                    </a:solidFill>
                    <a:latin typeface="Arial" pitchFamily="34" charset="0"/>
                    <a:cs typeface="Arial" pitchFamily="34" charset="0"/>
                  </a:rPr>
                  <a:t>thừa số</a:t>
                </a:r>
              </a:p>
            </p:txBody>
          </p:sp>
        </p:grpSp>
        <p:sp>
          <p:nvSpPr>
            <p:cNvPr id="9233" name="Text Box 8"/>
            <p:cNvSpPr txBox="1">
              <a:spLocks noChangeArrowheads="1"/>
            </p:cNvSpPr>
            <p:nvPr/>
          </p:nvSpPr>
          <p:spPr bwMode="auto">
            <a:xfrm>
              <a:off x="90" y="139"/>
              <a:ext cx="5511" cy="1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 b="1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 1/ Định nghĩa: Luỹ thừa bậc n của a là tích của n thừa số bằng nhau, mỗi thừa số bằng a:</a:t>
              </a:r>
            </a:p>
            <a:p>
              <a:pPr>
                <a:spcBef>
                  <a:spcPct val="50000"/>
                </a:spcBef>
              </a:pPr>
              <a:r>
                <a:rPr lang="en-US" sz="3600" b="1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                           a</a:t>
              </a:r>
              <a:r>
                <a:rPr lang="en-US" sz="3600" b="1" baseline="30000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n</a:t>
              </a:r>
              <a:r>
                <a:rPr lang="en-US" sz="3600" b="1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 = a. a. …. a   (n </a:t>
              </a:r>
              <a:r>
                <a:rPr lang="en-US" sz="3600" b="1">
                  <a:solidFill>
                    <a:srgbClr val="0000CC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 N</a:t>
              </a:r>
              <a:r>
                <a:rPr lang="en-US" sz="3600" b="1" baseline="30000">
                  <a:solidFill>
                    <a:srgbClr val="0000CC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*</a:t>
              </a:r>
              <a:r>
                <a:rPr lang="en-US" sz="3600" b="1">
                  <a:solidFill>
                    <a:srgbClr val="0000CC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)</a:t>
              </a:r>
              <a:endParaRPr lang="en-US" sz="36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</p:grpSp>
      <p:grpSp>
        <p:nvGrpSpPr>
          <p:cNvPr id="4" name="Group 28"/>
          <p:cNvGrpSpPr>
            <a:grpSpLocks/>
          </p:cNvGrpSpPr>
          <p:nvPr/>
        </p:nvGrpSpPr>
        <p:grpSpPr bwMode="auto">
          <a:xfrm>
            <a:off x="719667" y="4113214"/>
            <a:ext cx="10153651" cy="1849437"/>
            <a:chOff x="589" y="1888"/>
            <a:chExt cx="4649" cy="1632"/>
          </a:xfrm>
        </p:grpSpPr>
        <p:sp>
          <p:nvSpPr>
            <p:cNvPr id="9227" name="Oval 17"/>
            <p:cNvSpPr>
              <a:spLocks noChangeArrowheads="1"/>
            </p:cNvSpPr>
            <p:nvPr/>
          </p:nvSpPr>
          <p:spPr bwMode="auto">
            <a:xfrm>
              <a:off x="589" y="1888"/>
              <a:ext cx="2472" cy="1632"/>
            </a:xfrm>
            <a:prstGeom prst="ellips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3600" b="1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a</a:t>
              </a:r>
              <a:r>
                <a:rPr lang="en-US" sz="3200" b="1" baseline="30000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n </a:t>
              </a:r>
              <a:r>
                <a:rPr lang="en-US" sz="3200" b="1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là một luỹ thừa</a:t>
              </a:r>
            </a:p>
          </p:txBody>
        </p:sp>
        <p:sp>
          <p:nvSpPr>
            <p:cNvPr id="9228" name="Line 18"/>
            <p:cNvSpPr>
              <a:spLocks noChangeShapeType="1"/>
            </p:cNvSpPr>
            <p:nvPr/>
          </p:nvSpPr>
          <p:spPr bwMode="auto">
            <a:xfrm flipV="1">
              <a:off x="3073" y="2341"/>
              <a:ext cx="521" cy="295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b="1">
                <a:solidFill>
                  <a:srgbClr val="0000CC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229" name="Text Box 19"/>
            <p:cNvSpPr txBox="1">
              <a:spLocks noChangeArrowheads="1"/>
            </p:cNvSpPr>
            <p:nvPr/>
          </p:nvSpPr>
          <p:spPr bwMode="auto">
            <a:xfrm>
              <a:off x="3606" y="2048"/>
              <a:ext cx="1496" cy="5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b="1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a gọi là </a:t>
              </a:r>
              <a:r>
                <a:rPr lang="en-US" sz="3200" b="1" i="1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cơ số</a:t>
              </a:r>
            </a:p>
          </p:txBody>
        </p:sp>
        <p:sp>
          <p:nvSpPr>
            <p:cNvPr id="9230" name="Line 20"/>
            <p:cNvSpPr>
              <a:spLocks noChangeShapeType="1"/>
            </p:cNvSpPr>
            <p:nvPr/>
          </p:nvSpPr>
          <p:spPr bwMode="auto">
            <a:xfrm>
              <a:off x="3070" y="2652"/>
              <a:ext cx="522" cy="302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b="1">
                <a:solidFill>
                  <a:srgbClr val="0000CC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231" name="Text Box 21"/>
            <p:cNvSpPr txBox="1">
              <a:spLocks noChangeArrowheads="1"/>
            </p:cNvSpPr>
            <p:nvPr/>
          </p:nvSpPr>
          <p:spPr bwMode="auto">
            <a:xfrm>
              <a:off x="3651" y="2794"/>
              <a:ext cx="1587" cy="5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b="1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n gọi là </a:t>
              </a:r>
              <a:r>
                <a:rPr lang="en-US" sz="3200" b="1" i="1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số mũ</a:t>
              </a:r>
            </a:p>
          </p:txBody>
        </p:sp>
      </p:grpSp>
      <p:sp>
        <p:nvSpPr>
          <p:cNvPr id="43031" name="Line 23"/>
          <p:cNvSpPr>
            <a:spLocks noChangeShapeType="1"/>
          </p:cNvSpPr>
          <p:nvPr/>
        </p:nvSpPr>
        <p:spPr bwMode="auto">
          <a:xfrm>
            <a:off x="3981451" y="2181225"/>
            <a:ext cx="5039783" cy="0"/>
          </a:xfrm>
          <a:prstGeom prst="line">
            <a:avLst/>
          </a:prstGeom>
          <a:noFill/>
          <a:ln w="19050">
            <a:solidFill>
              <a:srgbClr val="F82F00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3032" name="Line 24"/>
          <p:cNvSpPr>
            <a:spLocks noChangeShapeType="1"/>
          </p:cNvSpPr>
          <p:nvPr/>
        </p:nvSpPr>
        <p:spPr bwMode="auto">
          <a:xfrm>
            <a:off x="9889067" y="2184400"/>
            <a:ext cx="814917" cy="0"/>
          </a:xfrm>
          <a:prstGeom prst="line">
            <a:avLst/>
          </a:prstGeom>
          <a:noFill/>
          <a:ln w="19050">
            <a:solidFill>
              <a:srgbClr val="F82F00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3033" name="Line 25"/>
          <p:cNvSpPr>
            <a:spLocks noChangeShapeType="1"/>
          </p:cNvSpPr>
          <p:nvPr/>
        </p:nvSpPr>
        <p:spPr bwMode="auto">
          <a:xfrm>
            <a:off x="342900" y="2759075"/>
            <a:ext cx="4800600" cy="0"/>
          </a:xfrm>
          <a:prstGeom prst="line">
            <a:avLst/>
          </a:prstGeom>
          <a:noFill/>
          <a:ln w="19050">
            <a:solidFill>
              <a:srgbClr val="F82F00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224" name="Text Box 40"/>
          <p:cNvSpPr txBox="1">
            <a:spLocks noChangeArrowheads="1"/>
          </p:cNvSpPr>
          <p:nvPr/>
        </p:nvSpPr>
        <p:spPr bwMode="auto">
          <a:xfrm>
            <a:off x="624418" y="1125539"/>
            <a:ext cx="6864349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I. Phép nâng lên lũy thừa:</a:t>
            </a:r>
          </a:p>
        </p:txBody>
      </p:sp>
      <p:sp>
        <p:nvSpPr>
          <p:cNvPr id="9225" name="AutoShape 15" descr="Parchment"/>
          <p:cNvSpPr>
            <a:spLocks noChangeArrowheads="1"/>
          </p:cNvSpPr>
          <p:nvPr/>
        </p:nvSpPr>
        <p:spPr bwMode="gray">
          <a:xfrm>
            <a:off x="0" y="76200"/>
            <a:ext cx="12192000" cy="1066800"/>
          </a:xfrm>
          <a:prstGeom prst="roundRect">
            <a:avLst>
              <a:gd name="adj" fmla="val 49106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28575">
            <a:solidFill>
              <a:srgbClr val="00CC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PHÉP TÍNH LŨY THỪA VỚI SỐ MŨ TỰ NHIÊN (T1)</a:t>
            </a:r>
          </a:p>
        </p:txBody>
      </p:sp>
      <p:sp>
        <p:nvSpPr>
          <p:cNvPr id="21" name="Text Box 54"/>
          <p:cNvSpPr txBox="1">
            <a:spLocks noChangeArrowheads="1"/>
          </p:cNvSpPr>
          <p:nvPr/>
        </p:nvSpPr>
        <p:spPr bwMode="auto">
          <a:xfrm>
            <a:off x="802218" y="6099175"/>
            <a:ext cx="8257116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Quy ước: a</a:t>
            </a:r>
            <a:r>
              <a:rPr lang="en-US" sz="32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= a</a:t>
            </a:r>
          </a:p>
        </p:txBody>
      </p:sp>
      <p:sp>
        <p:nvSpPr>
          <p:cNvPr id="22" name="Right Brace 21"/>
          <p:cNvSpPr/>
          <p:nvPr/>
        </p:nvSpPr>
        <p:spPr>
          <a:xfrm rot="5400000">
            <a:off x="5452818" y="2797445"/>
            <a:ext cx="464952" cy="1937288"/>
          </a:xfrm>
          <a:prstGeom prst="righ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3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3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30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30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30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30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31" grpId="0" animBg="1"/>
      <p:bldP spid="43032" grpId="0" animBg="1"/>
      <p:bldP spid="43033" grpId="0" animBg="1"/>
      <p:bldP spid="21" grpId="0" autoUpdateAnimBg="0"/>
      <p:bldP spid="2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123" name="Text Box 91"/>
          <p:cNvSpPr txBox="1">
            <a:spLocks noChangeArrowheads="1"/>
          </p:cNvSpPr>
          <p:nvPr/>
        </p:nvSpPr>
        <p:spPr bwMode="auto">
          <a:xfrm>
            <a:off x="182033" y="1457325"/>
            <a:ext cx="262466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* Chú ý:</a:t>
            </a:r>
          </a:p>
        </p:txBody>
      </p:sp>
      <p:sp>
        <p:nvSpPr>
          <p:cNvPr id="44124" name="Text Box 92"/>
          <p:cNvSpPr txBox="1">
            <a:spLocks noChangeArrowheads="1"/>
          </p:cNvSpPr>
          <p:nvPr/>
        </p:nvSpPr>
        <p:spPr bwMode="auto">
          <a:xfrm>
            <a:off x="2366434" y="1493839"/>
            <a:ext cx="825711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en-US" sz="32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còn được gọi là a bình phương</a:t>
            </a:r>
          </a:p>
        </p:txBody>
      </p:sp>
      <p:sp>
        <p:nvSpPr>
          <p:cNvPr id="44125" name="Text Box 93"/>
          <p:cNvSpPr txBox="1">
            <a:spLocks noChangeArrowheads="1"/>
          </p:cNvSpPr>
          <p:nvPr/>
        </p:nvSpPr>
        <p:spPr bwMode="auto">
          <a:xfrm>
            <a:off x="2245785" y="2047875"/>
            <a:ext cx="8257116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en-US" sz="32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còn được gọi là a lập phương</a:t>
            </a:r>
          </a:p>
        </p:txBody>
      </p:sp>
      <p:sp>
        <p:nvSpPr>
          <p:cNvPr id="10245" name="AutoShape 15" descr="Parchment"/>
          <p:cNvSpPr>
            <a:spLocks noChangeArrowheads="1"/>
          </p:cNvSpPr>
          <p:nvPr/>
        </p:nvSpPr>
        <p:spPr bwMode="gray">
          <a:xfrm>
            <a:off x="0" y="69850"/>
            <a:ext cx="12192000" cy="1066800"/>
          </a:xfrm>
          <a:prstGeom prst="roundRect">
            <a:avLst>
              <a:gd name="adj" fmla="val 49106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28575">
            <a:solidFill>
              <a:srgbClr val="00CC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  <a:cs typeface="Arial" charset="0"/>
              </a:rPr>
              <a:t>PHÉP TÍNH LŨY THỪA VỚI SỐ MŨ TỰ NHIÊN (T1)</a:t>
            </a: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4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4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4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4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4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4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123" grpId="0" autoUpdateAnimBg="0"/>
      <p:bldP spid="44124" grpId="0" autoUpdateAnimBg="0"/>
      <p:bldP spid="44125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8" name="Text Box 6"/>
          <p:cNvSpPr txBox="1">
            <a:spLocks noChangeArrowheads="1"/>
          </p:cNvSpPr>
          <p:nvPr/>
        </p:nvSpPr>
        <p:spPr bwMode="auto">
          <a:xfrm>
            <a:off x="400051" y="1311275"/>
            <a:ext cx="11791949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>
                <a:solidFill>
                  <a:srgbClr val="0000CC"/>
                </a:solidFill>
              </a:rPr>
              <a:t>Ví dụ 1</a:t>
            </a:r>
            <a:r>
              <a:rPr lang="en-US" sz="2800" b="1">
                <a:solidFill>
                  <a:srgbClr val="0000CC"/>
                </a:solidFill>
              </a:rPr>
              <a:t>: Đọc các lũy thừa sau và nêu cơ số, số mũ của chúng:</a:t>
            </a:r>
          </a:p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</a:rPr>
              <a:t>a) 3</a:t>
            </a:r>
            <a:r>
              <a:rPr lang="en-US" sz="2800" b="1" baseline="30000">
                <a:solidFill>
                  <a:srgbClr val="0000CC"/>
                </a:solidFill>
              </a:rPr>
              <a:t>7 </a:t>
            </a:r>
            <a:r>
              <a:rPr lang="en-US" sz="2800" b="1">
                <a:solidFill>
                  <a:srgbClr val="0000CC"/>
                </a:solidFill>
              </a:rPr>
              <a:t>                             b) 5</a:t>
            </a:r>
            <a:r>
              <a:rPr lang="en-US" sz="2800" b="1" baseline="30000">
                <a:solidFill>
                  <a:srgbClr val="0000CC"/>
                </a:solidFill>
              </a:rPr>
              <a:t>3</a:t>
            </a:r>
            <a:endParaRPr lang="en-US" sz="2800" b="1">
              <a:solidFill>
                <a:srgbClr val="0000CC"/>
              </a:solidFill>
            </a:endParaRPr>
          </a:p>
        </p:txBody>
      </p:sp>
      <p:sp>
        <p:nvSpPr>
          <p:cNvPr id="7" name="Oval 7"/>
          <p:cNvSpPr>
            <a:spLocks noChangeArrowheads="1"/>
          </p:cNvSpPr>
          <p:nvPr/>
        </p:nvSpPr>
        <p:spPr bwMode="auto">
          <a:xfrm>
            <a:off x="1007533" y="3375025"/>
            <a:ext cx="1441451" cy="1081088"/>
          </a:xfrm>
          <a:prstGeom prst="ellipse">
            <a:avLst/>
          </a:prstGeom>
          <a:solidFill>
            <a:schemeClr val="accent1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36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7</a:t>
            </a:r>
            <a:endParaRPr lang="en-US" sz="3600" b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Line 8"/>
          <p:cNvSpPr>
            <a:spLocks noChangeShapeType="1"/>
          </p:cNvSpPr>
          <p:nvPr/>
        </p:nvSpPr>
        <p:spPr bwMode="auto">
          <a:xfrm flipV="1">
            <a:off x="2461684" y="3386139"/>
            <a:ext cx="1488016" cy="504825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b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4032251" y="3086100"/>
            <a:ext cx="268816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3 mũ bảy</a:t>
            </a:r>
          </a:p>
        </p:txBody>
      </p:sp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2495551" y="3635375"/>
            <a:ext cx="6769100" cy="579438"/>
            <a:chOff x="1179" y="918"/>
            <a:chExt cx="3198" cy="365"/>
          </a:xfrm>
        </p:grpSpPr>
        <p:sp>
          <p:nvSpPr>
            <p:cNvPr id="11275" name="Line 11"/>
            <p:cNvSpPr>
              <a:spLocks noChangeShapeType="1"/>
            </p:cNvSpPr>
            <p:nvPr/>
          </p:nvSpPr>
          <p:spPr bwMode="auto">
            <a:xfrm>
              <a:off x="1179" y="1094"/>
              <a:ext cx="703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b="1">
                <a:solidFill>
                  <a:srgbClr val="0000CC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276" name="Text Box 12"/>
            <p:cNvSpPr txBox="1">
              <a:spLocks noChangeArrowheads="1"/>
            </p:cNvSpPr>
            <p:nvPr/>
          </p:nvSpPr>
          <p:spPr bwMode="auto">
            <a:xfrm>
              <a:off x="1950" y="918"/>
              <a:ext cx="2427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b="1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hoặc 3 luỹ thừa bảy</a:t>
              </a:r>
            </a:p>
          </p:txBody>
        </p:sp>
      </p:grpSp>
      <p:sp>
        <p:nvSpPr>
          <p:cNvPr id="13" name="Line 13"/>
          <p:cNvSpPr>
            <a:spLocks noChangeShapeType="1"/>
          </p:cNvSpPr>
          <p:nvPr/>
        </p:nvSpPr>
        <p:spPr bwMode="auto">
          <a:xfrm>
            <a:off x="2444751" y="3924300"/>
            <a:ext cx="1657349" cy="738188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b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 Box 14"/>
          <p:cNvSpPr txBox="1">
            <a:spLocks noChangeArrowheads="1"/>
          </p:cNvSpPr>
          <p:nvPr/>
        </p:nvSpPr>
        <p:spPr bwMode="auto">
          <a:xfrm>
            <a:off x="4078818" y="4383089"/>
            <a:ext cx="681778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</a:rPr>
              <a:t>hoặc luỹ thừa bậc bảy của 3</a:t>
            </a:r>
          </a:p>
        </p:txBody>
      </p:sp>
      <p:sp>
        <p:nvSpPr>
          <p:cNvPr id="15" name="Text Box 9"/>
          <p:cNvSpPr txBox="1">
            <a:spLocks noChangeArrowheads="1"/>
          </p:cNvSpPr>
          <p:nvPr/>
        </p:nvSpPr>
        <p:spPr bwMode="auto">
          <a:xfrm>
            <a:off x="4148667" y="5295901"/>
            <a:ext cx="43815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3: cơ số. </a:t>
            </a:r>
          </a:p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7 : số mũ </a:t>
            </a:r>
          </a:p>
        </p:txBody>
      </p:sp>
      <p:sp>
        <p:nvSpPr>
          <p:cNvPr id="11274" name="AutoShape 15" descr="Parchment"/>
          <p:cNvSpPr>
            <a:spLocks noChangeArrowheads="1"/>
          </p:cNvSpPr>
          <p:nvPr/>
        </p:nvSpPr>
        <p:spPr bwMode="gray">
          <a:xfrm>
            <a:off x="0" y="69850"/>
            <a:ext cx="12192000" cy="1066800"/>
          </a:xfrm>
          <a:prstGeom prst="roundRect">
            <a:avLst>
              <a:gd name="adj" fmla="val 49106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28575">
            <a:solidFill>
              <a:srgbClr val="00CC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  <a:cs typeface="Arial" charset="0"/>
              </a:rPr>
              <a:t>PHÉP TÍNH LŨY THỪA VỚI SỐ MŨ TỰ NHIÊN (T1)</a:t>
            </a: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40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40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8" grpId="0" autoUpdateAnimBg="0"/>
      <p:bldP spid="7" grpId="0" animBg="1"/>
      <p:bldP spid="8" grpId="0" animBg="1"/>
      <p:bldP spid="9" grpId="0"/>
      <p:bldP spid="13" grpId="0" animBg="1"/>
      <p:bldP spid="14" grpId="0"/>
      <p:bldP spid="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Text Box 4"/>
          <p:cNvSpPr txBox="1">
            <a:spLocks noChangeArrowheads="1"/>
          </p:cNvSpPr>
          <p:nvPr/>
        </p:nvSpPr>
        <p:spPr bwMode="auto">
          <a:xfrm>
            <a:off x="596901" y="1420813"/>
            <a:ext cx="11089217" cy="1801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800" b="1" u="sng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Ví dụ 2: </a:t>
            </a: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Viết các tích sau dưới dạng luỹ thừa:</a:t>
            </a:r>
          </a:p>
          <a:p>
            <a:pPr marL="342900" indent="-342900">
              <a:spcBef>
                <a:spcPct val="50000"/>
              </a:spcBef>
              <a:buFontTx/>
              <a:buAutoNum type="alphaLcParenR"/>
            </a:pP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2. 2. 2. 2. 2.                     </a:t>
            </a:r>
          </a:p>
          <a:p>
            <a:pPr marL="342900" indent="-34290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b) 3. 3. 3.3. 3. 3                       </a:t>
            </a:r>
          </a:p>
        </p:txBody>
      </p:sp>
      <p:sp>
        <p:nvSpPr>
          <p:cNvPr id="47109" name="Text Box 5"/>
          <p:cNvSpPr txBox="1">
            <a:spLocks noChangeArrowheads="1"/>
          </p:cNvSpPr>
          <p:nvPr/>
        </p:nvSpPr>
        <p:spPr bwMode="auto">
          <a:xfrm>
            <a:off x="3932768" y="2039939"/>
            <a:ext cx="148801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= 2</a:t>
            </a:r>
            <a:r>
              <a:rPr lang="en-US" sz="32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5</a:t>
            </a:r>
            <a:endParaRPr lang="en-US" sz="3200" b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111" name="Text Box 7"/>
          <p:cNvSpPr txBox="1">
            <a:spLocks noChangeArrowheads="1"/>
          </p:cNvSpPr>
          <p:nvPr/>
        </p:nvSpPr>
        <p:spPr bwMode="auto">
          <a:xfrm>
            <a:off x="3953934" y="2608263"/>
            <a:ext cx="19685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= 3</a:t>
            </a:r>
            <a:r>
              <a:rPr lang="en-US" sz="32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6</a:t>
            </a:r>
            <a:endParaRPr lang="en-US" sz="3200" b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254001" y="3282951"/>
            <a:ext cx="11089217" cy="2462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800" b="1" u="sng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Luyện tập 1</a:t>
            </a: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: Viết và tính các lũy thừa sau:</a:t>
            </a:r>
          </a:p>
          <a:p>
            <a:pPr marL="342900" indent="-342900">
              <a:spcBef>
                <a:spcPct val="50000"/>
              </a:spcBef>
              <a:buFontTx/>
              <a:buAutoNum type="alphaLcParenR"/>
            </a:pP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Năm mũ hai                     </a:t>
            </a:r>
          </a:p>
          <a:p>
            <a:pPr marL="342900" indent="-34290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b) Hai lũy thừa bảy;</a:t>
            </a:r>
          </a:p>
          <a:p>
            <a:pPr marL="342900" indent="-34290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c) Lũy thừa bậc ba của sáu.</a:t>
            </a:r>
          </a:p>
        </p:txBody>
      </p:sp>
      <p:sp>
        <p:nvSpPr>
          <p:cNvPr id="12294" name="AutoShape 15" descr="Parchment"/>
          <p:cNvSpPr>
            <a:spLocks noChangeArrowheads="1"/>
          </p:cNvSpPr>
          <p:nvPr/>
        </p:nvSpPr>
        <p:spPr bwMode="gray">
          <a:xfrm>
            <a:off x="0" y="69850"/>
            <a:ext cx="12192000" cy="1066800"/>
          </a:xfrm>
          <a:prstGeom prst="roundRect">
            <a:avLst>
              <a:gd name="adj" fmla="val 49106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28575">
            <a:solidFill>
              <a:srgbClr val="00CC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PHÉP TÍNH LŨY THỪA VỚI SỐ MŨ TỰ NHIÊN (T1)</a:t>
            </a:r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5443531" y="3889216"/>
            <a:ext cx="530648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a) 5</a:t>
            </a:r>
            <a:r>
              <a:rPr lang="en-US" sz="32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= 5.5 =25</a:t>
            </a:r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5491752" y="4528581"/>
            <a:ext cx="7488767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b) 2</a:t>
            </a:r>
            <a:r>
              <a:rPr lang="en-US" sz="3200" b="1" baseline="3000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r>
              <a:rPr lang="en-US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= 2.2.2.2.2.2.2.2 =128</a:t>
            </a:r>
          </a:p>
        </p:txBody>
      </p:sp>
      <p:sp>
        <p:nvSpPr>
          <p:cNvPr id="13" name="Text Box 5"/>
          <p:cNvSpPr txBox="1">
            <a:spLocks noChangeArrowheads="1"/>
          </p:cNvSpPr>
          <p:nvPr/>
        </p:nvSpPr>
        <p:spPr bwMode="auto">
          <a:xfrm>
            <a:off x="5524474" y="5172411"/>
            <a:ext cx="7488767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c) 6</a:t>
            </a:r>
            <a:r>
              <a:rPr lang="en-US" sz="3200" b="1" baseline="3000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= 6.6.6 = 216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7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7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7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7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7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7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8" grpId="0"/>
      <p:bldP spid="47109" grpId="0"/>
      <p:bldP spid="47111" grpId="0"/>
      <p:bldP spid="9" grpId="0"/>
      <p:bldP spid="11" grpId="0"/>
      <p:bldP spid="12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Text Box 4"/>
          <p:cNvSpPr txBox="1">
            <a:spLocks noChangeArrowheads="1"/>
          </p:cNvSpPr>
          <p:nvPr/>
        </p:nvSpPr>
        <p:spPr bwMode="auto">
          <a:xfrm>
            <a:off x="596901" y="1384301"/>
            <a:ext cx="11089217" cy="180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Ví dụ 3: Tính các luỹ thừa sau:</a:t>
            </a:r>
          </a:p>
          <a:p>
            <a:pPr marL="342900" indent="-342900">
              <a:spcBef>
                <a:spcPct val="50000"/>
              </a:spcBef>
              <a:buFontTx/>
              <a:buAutoNum type="alphaLcParenR"/>
            </a:pP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10</a:t>
            </a:r>
            <a:r>
              <a:rPr lang="en-US" sz="28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                  </a:t>
            </a:r>
          </a:p>
          <a:p>
            <a:pPr marL="342900" indent="-34290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b) 10</a:t>
            </a:r>
            <a:r>
              <a:rPr lang="en-US" sz="28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6</a:t>
            </a: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                     </a:t>
            </a: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800101" y="3289300"/>
            <a:ext cx="11089217" cy="1169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Lưu ý : Với n là số tự nhiên khác 0, ta có :</a:t>
            </a:r>
          </a:p>
          <a:p>
            <a:pPr marL="342900" indent="-342900">
              <a:spcBef>
                <a:spcPct val="50000"/>
              </a:spcBef>
            </a:pPr>
            <a:endParaRPr lang="en-US" sz="2800" b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340" name="AutoShape 4"/>
          <p:cNvSpPr>
            <a:spLocks/>
          </p:cNvSpPr>
          <p:nvPr/>
        </p:nvSpPr>
        <p:spPr bwMode="auto">
          <a:xfrm rot="-5400000">
            <a:off x="4176713" y="3626910"/>
            <a:ext cx="250825" cy="1572683"/>
          </a:xfrm>
          <a:prstGeom prst="leftBrace">
            <a:avLst>
              <a:gd name="adj1" fmla="val 50182"/>
              <a:gd name="adj2" fmla="val 50000"/>
            </a:avLst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b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3458347" y="4430336"/>
            <a:ext cx="3414184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n </a:t>
            </a:r>
            <a:r>
              <a:rPr lang="en-US" sz="3200" b="1" i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chữ số 0</a:t>
            </a:r>
          </a:p>
        </p:txBody>
      </p:sp>
      <p:sp>
        <p:nvSpPr>
          <p:cNvPr id="14342" name="Text Box 8"/>
          <p:cNvSpPr txBox="1">
            <a:spLocks noChangeArrowheads="1"/>
          </p:cNvSpPr>
          <p:nvPr/>
        </p:nvSpPr>
        <p:spPr bwMode="auto">
          <a:xfrm>
            <a:off x="1860552" y="3776663"/>
            <a:ext cx="924983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10</a:t>
            </a:r>
            <a:r>
              <a:rPr lang="en-US" sz="36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n</a:t>
            </a:r>
            <a:r>
              <a:rPr lang="en-US" sz="36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= 10 … 0   </a:t>
            </a:r>
            <a:endParaRPr lang="en-US" sz="3600" b="1">
              <a:solidFill>
                <a:srgbClr val="0000CC"/>
              </a:solidFill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sp>
        <p:nvSpPr>
          <p:cNvPr id="14343" name="AutoShape 15" descr="Parchment"/>
          <p:cNvSpPr>
            <a:spLocks noChangeArrowheads="1"/>
          </p:cNvSpPr>
          <p:nvPr/>
        </p:nvSpPr>
        <p:spPr bwMode="gray">
          <a:xfrm>
            <a:off x="0" y="69850"/>
            <a:ext cx="12192000" cy="1066800"/>
          </a:xfrm>
          <a:prstGeom prst="roundRect">
            <a:avLst>
              <a:gd name="adj" fmla="val 49106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28575">
            <a:solidFill>
              <a:srgbClr val="00CC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PHÉP TÍNH LŨY THỪA VỚI SỐ MŨ TỰ NHIÊN (T1)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7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7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8" grpId="0"/>
      <p:bldP spid="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TF33787325_Lab safety_AAS_v3" id="{898BC5E2-691B-4B41-A97D-F35AD4FFF20D}" vid="{295F60D3-032D-43CA-A300-E4752067AD5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04BA817-A03C-4EA3-86C4-6E42BD37F52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0096A91-93C8-4C7A-BF68-944591874A6D}">
  <ds:schemaRefs>
    <ds:schemaRef ds:uri="http://schemas.microsoft.com/office/2006/documentManagement/types"/>
    <ds:schemaRef ds:uri="http://purl.org/dc/dcmitype/"/>
    <ds:schemaRef ds:uri="http://purl.org/dc/elements/1.1/"/>
    <ds:schemaRef ds:uri="http://schemas.openxmlformats.org/package/2006/metadata/core-properties"/>
    <ds:schemaRef ds:uri="16c05727-aa75-4e4a-9b5f-8a80a1165891"/>
    <ds:schemaRef ds:uri="http://www.w3.org/XML/1998/namespace"/>
    <ds:schemaRef ds:uri="http://schemas.microsoft.com/office/infopath/2007/PartnerControls"/>
    <ds:schemaRef ds:uri="http://purl.org/dc/terms/"/>
    <ds:schemaRef ds:uri="71af3243-3dd4-4a8d-8c0d-dd76da1f02a5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19E59094-1E6F-42D5-A62B-D0344AFFFAC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Lab safety</Template>
  <TotalTime>709</TotalTime>
  <Words>1056</Words>
  <Application>Microsoft Office PowerPoint</Application>
  <PresentationFormat>Custom</PresentationFormat>
  <Paragraphs>159</Paragraphs>
  <Slides>19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PowerPoint Presentation</vt:lpstr>
      <vt:lpstr>Thực hiện theo các yêu cầu sau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Remember… Safety First!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 Safety</dc:title>
  <dc:creator>Lê Hải</dc:creator>
  <cp:lastModifiedBy>Asus</cp:lastModifiedBy>
  <cp:revision>73</cp:revision>
  <dcterms:created xsi:type="dcterms:W3CDTF">2021-06-07T13:44:30Z</dcterms:created>
  <dcterms:modified xsi:type="dcterms:W3CDTF">2021-08-19T11:30:04Z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