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sldIdLst>
    <p:sldId id="256" r:id="rId5"/>
    <p:sldId id="257" r:id="rId6"/>
    <p:sldId id="258" r:id="rId7"/>
    <p:sldId id="264" r:id="rId8"/>
    <p:sldId id="265" r:id="rId9"/>
    <p:sldId id="268" r:id="rId10"/>
    <p:sldId id="293" r:id="rId11"/>
    <p:sldId id="285" r:id="rId12"/>
    <p:sldId id="284" r:id="rId13"/>
    <p:sldId id="286" r:id="rId14"/>
    <p:sldId id="267" r:id="rId15"/>
    <p:sldId id="287" r:id="rId16"/>
    <p:sldId id="289" r:id="rId17"/>
    <p:sldId id="294" r:id="rId18"/>
    <p:sldId id="288" r:id="rId19"/>
    <p:sldId id="270" r:id="rId20"/>
    <p:sldId id="295" r:id="rId21"/>
    <p:sldId id="290" r:id="rId22"/>
    <p:sldId id="279" r:id="rId23"/>
    <p:sldId id="26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42A"/>
    <a:srgbClr val="FAED3B"/>
    <a:srgbClr val="70AD47"/>
    <a:srgbClr val="A7FDFF"/>
    <a:srgbClr val="3CDFE6"/>
    <a:srgbClr val="0C0D0E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954" autoAdjust="0"/>
  </p:normalViewPr>
  <p:slideViewPr>
    <p:cSldViewPr snapToGrid="0">
      <p:cViewPr varScale="1">
        <p:scale>
          <a:sx n="77" d="100"/>
          <a:sy n="77" d="100"/>
        </p:scale>
        <p:origin x="13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emf"/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6/27/2022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89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7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37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98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99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07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6/27/2022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30.wmf"/><Relationship Id="rId1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13.png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3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e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9.wmf"/><Relationship Id="rId4" Type="http://schemas.openxmlformats.org/officeDocument/2006/relationships/image" Target="../media/image16.jpeg"/><Relationship Id="rId9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43.png"/><Relationship Id="rId4" Type="http://schemas.openxmlformats.org/officeDocument/2006/relationships/image" Target="../media/image16.jpeg"/><Relationship Id="rId9" Type="http://schemas.openxmlformats.org/officeDocument/2006/relationships/image" Target="../media/image4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microsoft.com/office/2007/relationships/hdphoto" Target="../media/hdphoto1.wdp"/><Relationship Id="rId11" Type="http://schemas.openxmlformats.org/officeDocument/2006/relationships/image" Target="../media/image47.png"/><Relationship Id="rId5" Type="http://schemas.openxmlformats.org/officeDocument/2006/relationships/image" Target="../media/image25.png"/><Relationship Id="rId10" Type="http://schemas.openxmlformats.org/officeDocument/2006/relationships/image" Target="../media/image45.wmf"/><Relationship Id="rId4" Type="http://schemas.openxmlformats.org/officeDocument/2006/relationships/image" Target="../media/image46.png"/><Relationship Id="rId9" Type="http://schemas.openxmlformats.org/officeDocument/2006/relationships/oleObject" Target="../embeddings/oleObject3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8.wmf"/><Relationship Id="rId11" Type="http://schemas.openxmlformats.org/officeDocument/2006/relationships/image" Target="../media/image53.png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52.png"/><Relationship Id="rId4" Type="http://schemas.openxmlformats.org/officeDocument/2006/relationships/image" Target="../media/image50.png"/><Relationship Id="rId9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5.png"/><Relationship Id="rId4" Type="http://schemas.openxmlformats.org/officeDocument/2006/relationships/image" Target="../media/image5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38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microsoft.com/office/2007/relationships/hdphoto" Target="../media/hdphoto1.wdp"/><Relationship Id="rId11" Type="http://schemas.openxmlformats.org/officeDocument/2006/relationships/oleObject" Target="../embeddings/oleObject37.bin"/><Relationship Id="rId5" Type="http://schemas.openxmlformats.org/officeDocument/2006/relationships/image" Target="../media/image25.png"/><Relationship Id="rId10" Type="http://schemas.openxmlformats.org/officeDocument/2006/relationships/image" Target="../media/image57.wmf"/><Relationship Id="rId4" Type="http://schemas.openxmlformats.org/officeDocument/2006/relationships/image" Target="../media/image60.png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59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2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7.wmf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2.pn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3.bin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 TỈ SỐ BẰNG NHAU</a:t>
            </a:r>
            <a:endParaRPr lang="en-US" sz="5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Đ7- C1- B6 - T1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42202" y="278170"/>
            <a:ext cx="10382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TÍNH CHẤT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751606"/>
              </p:ext>
            </p:extLst>
          </p:nvPr>
        </p:nvGraphicFramePr>
        <p:xfrm>
          <a:off x="3871913" y="857250"/>
          <a:ext cx="124142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" name="Equation" r:id="rId3" imgW="558720" imgH="393480" progId="Equation.DSMT4">
                  <p:embed/>
                </p:oleObj>
              </mc:Choice>
              <mc:Fallback>
                <p:oleObj name="Equation" r:id="rId3" imgW="55872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913" y="857250"/>
                        <a:ext cx="1241425" cy="8604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615351"/>
              </p:ext>
            </p:extLst>
          </p:nvPr>
        </p:nvGraphicFramePr>
        <p:xfrm>
          <a:off x="7360751" y="860774"/>
          <a:ext cx="246856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0" name="Equation" r:id="rId5" imgW="1091880" imgH="393480" progId="Equation.DSMT4">
                  <p:embed/>
                </p:oleObj>
              </mc:Choice>
              <mc:Fallback>
                <p:oleObj name="Equation" r:id="rId5" imgW="109188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0751" y="860774"/>
                        <a:ext cx="2468563" cy="876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0121138"/>
              </p:ext>
            </p:extLst>
          </p:nvPr>
        </p:nvGraphicFramePr>
        <p:xfrm>
          <a:off x="4078909" y="2682004"/>
          <a:ext cx="3716338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1" name="Equation" r:id="rId7" imgW="1777680" imgH="393480" progId="Equation.DSMT4">
                  <p:embed/>
                </p:oleObj>
              </mc:Choice>
              <mc:Fallback>
                <p:oleObj name="Equation" r:id="rId7" imgW="1777680" imgH="393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909" y="2682004"/>
                        <a:ext cx="3716338" cy="817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684271"/>
              </p:ext>
            </p:extLst>
          </p:nvPr>
        </p:nvGraphicFramePr>
        <p:xfrm>
          <a:off x="7351484" y="3723637"/>
          <a:ext cx="1320876" cy="784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2" name="Equation" r:id="rId9" imgW="660113" imgH="393529" progId="Equation.DSMT4">
                  <p:embed/>
                </p:oleObj>
              </mc:Choice>
              <mc:Fallback>
                <p:oleObj name="Equation" r:id="rId9" imgW="660113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484" y="3723637"/>
                        <a:ext cx="1320876" cy="7848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1631619" y="969751"/>
            <a:ext cx="23391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Cho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5113338" y="647471"/>
            <a:ext cx="227818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Rectangle 23"/>
          <p:cNvSpPr>
            <a:spLocks noChangeArrowheads="1"/>
          </p:cNvSpPr>
          <p:nvPr/>
        </p:nvSpPr>
        <p:spPr bwMode="auto">
          <a:xfrm>
            <a:off x="1689674" y="1996269"/>
            <a:ext cx="64374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" name="Rectangle 25"/>
          <p:cNvSpPr>
            <a:spLocks noChangeArrowheads="1"/>
          </p:cNvSpPr>
          <p:nvPr/>
        </p:nvSpPr>
        <p:spPr bwMode="auto">
          <a:xfrm>
            <a:off x="1564580" y="3795534"/>
            <a:ext cx="58560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tức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Rectangle 26"/>
          <p:cNvSpPr>
            <a:spLocks noChangeArrowheads="1"/>
          </p:cNvSpPr>
          <p:nvPr/>
        </p:nvSpPr>
        <p:spPr bwMode="auto">
          <a:xfrm>
            <a:off x="1609694" y="4174302"/>
            <a:ext cx="476925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680022" y="2821706"/>
            <a:ext cx="23591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Cho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alt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90816"/>
              </p:ext>
            </p:extLst>
          </p:nvPr>
        </p:nvGraphicFramePr>
        <p:xfrm>
          <a:off x="2937204" y="5242168"/>
          <a:ext cx="2460625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3" name="Equation" r:id="rId11" imgW="1282680" imgH="393480" progId="Equation.DSMT4">
                  <p:embed/>
                </p:oleObj>
              </mc:Choice>
              <mc:Fallback>
                <p:oleObj name="Equation" r:id="rId11" imgW="1282680" imgH="39348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7204" y="5242168"/>
                        <a:ext cx="2460625" cy="750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33"/>
          <p:cNvSpPr>
            <a:spLocks noChangeArrowheads="1"/>
          </p:cNvSpPr>
          <p:nvPr/>
        </p:nvSpPr>
        <p:spPr bwMode="auto">
          <a:xfrm>
            <a:off x="1558843" y="5300767"/>
            <a:ext cx="143981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Rectangle 35"/>
          <p:cNvSpPr>
            <a:spLocks noChangeArrowheads="1"/>
          </p:cNvSpPr>
          <p:nvPr/>
        </p:nvSpPr>
        <p:spPr bwMode="auto">
          <a:xfrm>
            <a:off x="1558843" y="6144169"/>
            <a:ext cx="23807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37"/>
          <p:cNvSpPr>
            <a:spLocks noChangeArrowheads="1"/>
          </p:cNvSpPr>
          <p:nvPr/>
        </p:nvSpPr>
        <p:spPr bwMode="auto">
          <a:xfrm>
            <a:off x="5603751" y="6247393"/>
            <a:ext cx="18245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39"/>
          <p:cNvSpPr>
            <a:spLocks noChangeArrowheads="1"/>
          </p:cNvSpPr>
          <p:nvPr/>
        </p:nvSpPr>
        <p:spPr bwMode="auto">
          <a:xfrm>
            <a:off x="0" y="2876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406618"/>
              </p:ext>
            </p:extLst>
          </p:nvPr>
        </p:nvGraphicFramePr>
        <p:xfrm>
          <a:off x="3870583" y="6098452"/>
          <a:ext cx="1739610" cy="759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4" name="Equation" r:id="rId13" imgW="901440" imgH="393480" progId="Equation.DSMT4">
                  <p:embed/>
                </p:oleObj>
              </mc:Choice>
              <mc:Fallback>
                <p:oleObj name="Equation" r:id="rId13" imgW="9014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870583" y="6098452"/>
                        <a:ext cx="1739610" cy="7595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063530"/>
              </p:ext>
            </p:extLst>
          </p:nvPr>
        </p:nvGraphicFramePr>
        <p:xfrm>
          <a:off x="7391526" y="6098452"/>
          <a:ext cx="1025525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5" name="Equation" r:id="rId15" imgW="482400" imgH="393480" progId="Equation.DSMT4">
                  <p:embed/>
                </p:oleObj>
              </mc:Choice>
              <mc:Fallback>
                <p:oleObj name="Equation" r:id="rId15" imgW="482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391526" y="6098452"/>
                        <a:ext cx="1025525" cy="833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5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6100" y="869811"/>
            <a:ext cx="1535519" cy="136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1661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4" grpId="0"/>
      <p:bldP spid="46" grpId="0"/>
      <p:bldP spid="47" grpId="0"/>
      <p:bldP spid="48" grpId="0"/>
      <p:bldP spid="56" grpId="0"/>
      <p:bldP spid="58" grpId="0"/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197417" y="2398083"/>
            <a:ext cx="1133550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Times New Roman" panose="02020603050405020304" pitchFamily="18" charset="0"/>
              </a:rPr>
              <a:t>Từ</a:t>
            </a:r>
            <a:r>
              <a:rPr lang="en-US" sz="4000" dirty="0" smtClean="0">
                <a:latin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</a:rPr>
              <a:t>tỉ</a:t>
            </a:r>
            <a:r>
              <a:rPr lang="en-US" sz="4000" dirty="0" smtClean="0">
                <a:latin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</a:rPr>
              <a:t>lệ</a:t>
            </a:r>
            <a:r>
              <a:rPr lang="en-US" sz="4000" dirty="0" smtClean="0">
                <a:latin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</a:rPr>
              <a:t>thức</a:t>
            </a:r>
            <a:r>
              <a:rPr lang="en-US" sz="4000" dirty="0" smtClean="0">
                <a:latin typeface="Times New Roman" panose="02020603050405020304" pitchFamily="18" charset="0"/>
              </a:rPr>
              <a:t>              ta </a:t>
            </a:r>
            <a:r>
              <a:rPr lang="en-US" sz="4000" dirty="0" err="1" smtClean="0">
                <a:latin typeface="Times New Roman" panose="02020603050405020304" pitchFamily="18" charset="0"/>
              </a:rPr>
              <a:t>suy</a:t>
            </a:r>
            <a:r>
              <a:rPr lang="en-US" sz="4000" dirty="0" smtClean="0">
                <a:latin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</a:rPr>
              <a:t>ra</a:t>
            </a:r>
            <a:r>
              <a:rPr lang="en-US" sz="4000" dirty="0" smtClean="0">
                <a:latin typeface="Times New Roman" panose="02020603050405020304" pitchFamily="18" charset="0"/>
              </a:rPr>
              <a:t>: </a:t>
            </a:r>
            <a:endParaRPr lang="en-US" sz="4000" dirty="0">
              <a:latin typeface="Times New Roman" panose="02020603050405020304" pitchFamily="18" charset="0"/>
            </a:endParaRPr>
          </a:p>
        </p:txBody>
      </p:sp>
      <p:pic>
        <p:nvPicPr>
          <p:cNvPr id="13" name="!!3" descr="Icon&#10;&#10;Description automatically generated with low confidence">
            <a:extLst>
              <a:ext uri="{FF2B5EF4-FFF2-40B4-BE49-F238E27FC236}">
                <a16:creationId xmlns:a16="http://schemas.microsoft.com/office/drawing/2014/main" id="{6FD194B4-275B-4D7C-9A52-03004FB6F2A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058478" y="-423667"/>
            <a:ext cx="3429000" cy="3429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801102C-836E-40D8-A085-E3ED3088305F}"/>
              </a:ext>
            </a:extLst>
          </p:cNvPr>
          <p:cNvSpPr txBox="1"/>
          <p:nvPr/>
        </p:nvSpPr>
        <p:spPr>
          <a:xfrm>
            <a:off x="197417" y="4895390"/>
            <a:ext cx="92601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3200" b="1" i="1" dirty="0">
              <a:solidFill>
                <a:srgbClr val="FF0000"/>
              </a:solidFill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274344"/>
              </p:ext>
            </p:extLst>
          </p:nvPr>
        </p:nvGraphicFramePr>
        <p:xfrm>
          <a:off x="1858230" y="3421519"/>
          <a:ext cx="6908596" cy="1183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Equation" r:id="rId4" imgW="2298600" imgH="393480" progId="Equation.DSMT4">
                  <p:embed/>
                </p:oleObj>
              </mc:Choice>
              <mc:Fallback>
                <p:oleObj name="Equation" r:id="rId4" imgW="229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58230" y="3421519"/>
                        <a:ext cx="6908596" cy="1183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401991"/>
              </p:ext>
            </p:extLst>
          </p:nvPr>
        </p:nvGraphicFramePr>
        <p:xfrm>
          <a:off x="3129412" y="2169296"/>
          <a:ext cx="1310768" cy="1231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Equation" r:id="rId6" imgW="419040" imgH="393480" progId="Equation.DSMT4">
                  <p:embed/>
                </p:oleObj>
              </mc:Choice>
              <mc:Fallback>
                <p:oleObj name="Equation" r:id="rId6" imgW="419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29412" y="2169296"/>
                        <a:ext cx="1310768" cy="12313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449769"/>
              </p:ext>
            </p:extLst>
          </p:nvPr>
        </p:nvGraphicFramePr>
        <p:xfrm>
          <a:off x="2205605" y="4579299"/>
          <a:ext cx="6213846" cy="1216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8" imgW="2140375" imgH="419414" progId="Equation.DSMT4">
                  <p:embed/>
                </p:oleObj>
              </mc:Choice>
              <mc:Fallback>
                <p:oleObj name="Equation" r:id="rId8" imgW="2140375" imgH="41941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05605" y="4579299"/>
                        <a:ext cx="6213846" cy="12169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353226" y="5927719"/>
            <a:ext cx="5440913" cy="6132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thiết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tỉ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nghĩa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09014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46916" y="240784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23762" y="1172399"/>
            <a:ext cx="117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</a:rPr>
              <a:t>: </a:t>
            </a:r>
            <a:endParaRPr lang="en-US" sz="32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772633"/>
              </p:ext>
            </p:extLst>
          </p:nvPr>
        </p:nvGraphicFramePr>
        <p:xfrm>
          <a:off x="6982560" y="120338"/>
          <a:ext cx="3419513" cy="1083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0" name="Equation" r:id="rId5" imgW="1231560" imgH="393480" progId="Equation.DSMT4">
                  <p:embed/>
                </p:oleObj>
              </mc:Choice>
              <mc:Fallback>
                <p:oleObj name="Equation" r:id="rId5" imgW="123156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2560" y="120338"/>
                        <a:ext cx="3419513" cy="10835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557425" y="328375"/>
            <a:ext cx="465851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x, y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2691127" y="1664712"/>
            <a:ext cx="660950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dãy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ta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228739"/>
              </p:ext>
            </p:extLst>
          </p:nvPr>
        </p:nvGraphicFramePr>
        <p:xfrm>
          <a:off x="4295775" y="2941638"/>
          <a:ext cx="360045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name="Equation" r:id="rId7" imgW="3600506" imgH="971715" progId="Equation.DSMT4">
                  <p:embed/>
                </p:oleObj>
              </mc:Choice>
              <mc:Fallback>
                <p:oleObj name="Equation" r:id="rId7" imgW="3600506" imgH="97171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95775" y="2941638"/>
                        <a:ext cx="3600450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691438"/>
              </p:ext>
            </p:extLst>
          </p:nvPr>
        </p:nvGraphicFramePr>
        <p:xfrm>
          <a:off x="3346489" y="4326633"/>
          <a:ext cx="4389121" cy="548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2" name="Equation" r:id="rId9" imgW="1473200" imgH="203200" progId="Equation.DSMT4">
                  <p:embed/>
                </p:oleObj>
              </mc:Choice>
              <mc:Fallback>
                <p:oleObj name="Equation" r:id="rId9" imgW="1473200" imgH="2032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89" y="4326633"/>
                        <a:ext cx="4389121" cy="548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2142529" y="3913188"/>
            <a:ext cx="67970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0317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46916" y="240784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23762" y="1172399"/>
            <a:ext cx="117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</a:rPr>
              <a:t>: </a:t>
            </a:r>
            <a:endParaRPr lang="en-US" sz="3200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557425" y="328375"/>
            <a:ext cx="2744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29893"/>
              </p:ext>
            </p:extLst>
          </p:nvPr>
        </p:nvGraphicFramePr>
        <p:xfrm>
          <a:off x="7086166" y="162243"/>
          <a:ext cx="3962400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5" imgW="1600200" imgH="393480" progId="Equation.DSMT4">
                  <p:embed/>
                </p:oleObj>
              </mc:Choice>
              <mc:Fallback>
                <p:oleObj name="Equation" r:id="rId5" imgW="160020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166" y="162243"/>
                        <a:ext cx="3962400" cy="963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642878"/>
              </p:ext>
            </p:extLst>
          </p:nvPr>
        </p:nvGraphicFramePr>
        <p:xfrm>
          <a:off x="3939833" y="2557424"/>
          <a:ext cx="4358565" cy="2669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4" name="Equation" r:id="rId7" imgW="1816100" imgH="1117600" progId="Equation.DSMT4">
                  <p:embed/>
                </p:oleObj>
              </mc:Choice>
              <mc:Fallback>
                <p:oleObj name="Equation" r:id="rId7" imgW="1816100" imgH="1117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9833" y="2557424"/>
                        <a:ext cx="4358565" cy="26699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11"/>
              <p:cNvSpPr>
                <a:spLocks noChangeArrowheads="1"/>
              </p:cNvSpPr>
              <p:nvPr/>
            </p:nvSpPr>
            <p:spPr bwMode="auto">
              <a:xfrm>
                <a:off x="2466749" y="323845"/>
                <a:ext cx="4781117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8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Ví</a:t>
                </a:r>
                <a:r>
                  <a:rPr kumimoji="0" lang="en-US" altLang="en-US" sz="28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dụ</a:t>
                </a:r>
                <a:r>
                  <a:rPr kumimoji="0" lang="en-US" altLang="en-US" sz="28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4: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Tìm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biết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1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66749" y="323845"/>
                <a:ext cx="4781117" cy="523220"/>
              </a:xfrm>
              <a:prstGeom prst="rect">
                <a:avLst/>
              </a:prstGeom>
              <a:blipFill>
                <a:blip r:embed="rId9"/>
                <a:stretch>
                  <a:fillRect l="-2679" t="-11628" b="-325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444501" y="1480048"/>
            <a:ext cx="660950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dãy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ta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14"/>
              <p:cNvSpPr>
                <a:spLocks noChangeArrowheads="1"/>
              </p:cNvSpPr>
              <p:nvPr/>
            </p:nvSpPr>
            <p:spPr bwMode="auto">
              <a:xfrm>
                <a:off x="2529065" y="5406907"/>
                <a:ext cx="4406271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Vậy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6,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12,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 9</m:t>
                    </m:r>
                  </m:oMath>
                </a14:m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4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29065" y="5406907"/>
                <a:ext cx="4406271" cy="523220"/>
              </a:xfrm>
              <a:prstGeom prst="rect">
                <a:avLst/>
              </a:prstGeom>
              <a:blipFill>
                <a:blip r:embed="rId10"/>
                <a:stretch>
                  <a:fillRect l="-2905" t="-11628" r="-1936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717256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720" y="1124585"/>
            <a:ext cx="1095422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+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(SGK)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Chia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1+2: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3+ 4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1a.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5+ 6: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1b.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4226562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332352" y="442106"/>
                <a:ext cx="1015611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Luyện</a:t>
                </a:r>
                <a:r>
                  <a:rPr lang="en-US" sz="28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tập</a:t>
                </a:r>
                <a:r>
                  <a:rPr lang="en-US" sz="28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2.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Tìm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en-US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biết</a:t>
                </a:r>
                <a:r>
                  <a:rPr lang="en-US" alt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: 1,2 =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: 0,4</m:t>
                    </m:r>
                  </m:oMath>
                </a14:m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–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2</m:t>
                    </m:r>
                  </m:oMath>
                </a14:m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28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352" y="442106"/>
                <a:ext cx="10156114" cy="523220"/>
              </a:xfrm>
              <a:prstGeom prst="rect">
                <a:avLst/>
              </a:prstGeom>
              <a:blipFill>
                <a:blip r:embed="rId4"/>
                <a:stretch>
                  <a:fillRect l="-1261" t="-14118" r="-240" b="-3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46916" y="240784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24792" y="1192126"/>
            <a:ext cx="117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</a:rPr>
              <a:t>: </a:t>
            </a:r>
            <a:endParaRPr lang="en-US" sz="32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4FACD73-EDF1-41C3-ABBC-B0DE2ACE887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40912"/>
          <a:stretch/>
        </p:blipFill>
        <p:spPr>
          <a:xfrm>
            <a:off x="554562" y="53764"/>
            <a:ext cx="716299" cy="1051425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704251"/>
              </p:ext>
            </p:extLst>
          </p:nvPr>
        </p:nvGraphicFramePr>
        <p:xfrm>
          <a:off x="2403752" y="1829201"/>
          <a:ext cx="4217693" cy="1025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7" imgW="1739880" imgH="419040" progId="Equation.DSMT4">
                  <p:embed/>
                </p:oleObj>
              </mc:Choice>
              <mc:Fallback>
                <p:oleObj name="Equation" r:id="rId7" imgW="173988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752" y="1829201"/>
                        <a:ext cx="4217693" cy="10256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722901"/>
              </p:ext>
            </p:extLst>
          </p:nvPr>
        </p:nvGraphicFramePr>
        <p:xfrm>
          <a:off x="2587087" y="3549339"/>
          <a:ext cx="4556503" cy="202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9" imgW="2057400" imgH="914400" progId="Equation.DSMT4">
                  <p:embed/>
                </p:oleObj>
              </mc:Choice>
              <mc:Fallback>
                <p:oleObj name="Equation" r:id="rId9" imgW="2057400" imgH="914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087" y="3549339"/>
                        <a:ext cx="4556503" cy="2025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338460" y="1989753"/>
            <a:ext cx="106529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332352" y="2891347"/>
            <a:ext cx="660950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dãy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ta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270861" y="5278337"/>
                <a:ext cx="3249479" cy="9541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Vậy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3;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1</m:t>
                    </m:r>
                  </m:oMath>
                </a14:m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3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70861" y="5278337"/>
                <a:ext cx="3249479" cy="954107"/>
              </a:xfrm>
              <a:prstGeom prst="rect">
                <a:avLst/>
              </a:prstGeom>
              <a:blipFill>
                <a:blip r:embed="rId11"/>
                <a:stretch>
                  <a:fillRect l="-3745" r="-2996" b="-1794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3660964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85515" y="852318"/>
                <a:ext cx="8922571" cy="5878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800" b="1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Bài</a:t>
                </a:r>
                <a:r>
                  <a:rPr lang="en-US" sz="28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1 (SGK/58</a:t>
                </a:r>
                <a:r>
                  <a:rPr lang="en-US" sz="2800" b="1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). </a:t>
                </a: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Cho </a:t>
                </a:r>
                <a:r>
                  <a:rPr 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tỉ</a:t>
                </a: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lệ</a:t>
                </a: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thức</a:t>
                </a: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            . </a:t>
                </a:r>
                <a:r>
                  <a:rPr 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Tìm</a:t>
                </a: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hai</a:t>
                </a: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số</a:t>
                </a: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,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biết</a:t>
                </a: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</a:t>
                </a:r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515" y="852318"/>
                <a:ext cx="8922571" cy="587853"/>
              </a:xfrm>
              <a:prstGeom prst="rect">
                <a:avLst/>
              </a:prstGeom>
              <a:blipFill>
                <a:blip r:embed="rId4"/>
                <a:stretch>
                  <a:fillRect l="-1366" t="-7292" r="-888" b="-2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316500"/>
              </p:ext>
            </p:extLst>
          </p:nvPr>
        </p:nvGraphicFramePr>
        <p:xfrm>
          <a:off x="4389102" y="3203442"/>
          <a:ext cx="3180198" cy="1958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6" name="Equation" r:id="rId5" imgW="1434960" imgH="888840" progId="Equation.DSMT4">
                  <p:embed/>
                </p:oleObj>
              </mc:Choice>
              <mc:Fallback>
                <p:oleObj name="Equation" r:id="rId5" imgW="1434960" imgH="888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102" y="3203442"/>
                        <a:ext cx="3180198" cy="1958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824521" y="2557112"/>
            <a:ext cx="660950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dãy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ta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532731"/>
              </p:ext>
            </p:extLst>
          </p:nvPr>
        </p:nvGraphicFramePr>
        <p:xfrm>
          <a:off x="4840101" y="717483"/>
          <a:ext cx="1007788" cy="946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7" name="Equation" r:id="rId7" imgW="419040" imgH="393480" progId="Equation.DSMT4">
                  <p:embed/>
                </p:oleObj>
              </mc:Choice>
              <mc:Fallback>
                <p:oleObj name="Equation" r:id="rId7" imgW="419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40101" y="717483"/>
                        <a:ext cx="1007788" cy="9467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217156" y="1610126"/>
                <a:ext cx="2567754" cy="5878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+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= 18</m:t>
                    </m:r>
                  </m:oMath>
                </a14:m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56" y="1610126"/>
                <a:ext cx="2567754" cy="587853"/>
              </a:xfrm>
              <a:prstGeom prst="rect">
                <a:avLst/>
              </a:prstGeom>
              <a:blipFill>
                <a:blip r:embed="rId9"/>
                <a:stretch>
                  <a:fillRect l="-4988" t="-6186" b="-206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8029319" y="1480716"/>
                <a:ext cx="2606226" cy="548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</a:t>
                </a:r>
                <a14:m>
                  <m:oMath xmlns:m="http://schemas.openxmlformats.org/officeDocument/2006/math">
                    <m:r>
                      <a:rPr lang="en-US" sz="2800" b="0" i="0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)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−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𝑦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= 20</m:t>
                    </m:r>
                  </m:oMath>
                </a14:m>
                <a:endParaRPr lang="en-US" sz="28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9319" y="1480716"/>
                <a:ext cx="2606226" cy="548099"/>
              </a:xfrm>
              <a:prstGeom prst="rect">
                <a:avLst/>
              </a:prstGeom>
              <a:blipFill>
                <a:blip r:embed="rId10"/>
                <a:stretch>
                  <a:fillRect l="-4673" t="-7778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 22"/>
          <p:cNvSpPr/>
          <p:nvPr/>
        </p:nvSpPr>
        <p:spPr>
          <a:xfrm>
            <a:off x="5790756" y="2086827"/>
            <a:ext cx="117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</a:rPr>
              <a:t>: 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2824521" y="5693947"/>
                <a:ext cx="334886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Vậy</a:t>
                </a:r>
                <a:r>
                  <a:rPr lang="en-US" alt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14,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4</m:t>
                    </m:r>
                  </m:oMath>
                </a14:m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altLang="en-US" sz="2800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521" y="5693947"/>
                <a:ext cx="3348865" cy="523220"/>
              </a:xfrm>
              <a:prstGeom prst="rect">
                <a:avLst/>
              </a:prstGeom>
              <a:blipFill>
                <a:blip r:embed="rId11"/>
                <a:stretch>
                  <a:fillRect l="-3636" t="-12791" r="-2909" b="-302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648358"/>
              </p:ext>
            </p:extLst>
          </p:nvPr>
        </p:nvGraphicFramePr>
        <p:xfrm>
          <a:off x="1921638" y="1401339"/>
          <a:ext cx="3185312" cy="1948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3" imgW="1447800" imgH="889000" progId="Equation.DSMT4">
                  <p:embed/>
                </p:oleObj>
              </mc:Choice>
              <mc:Fallback>
                <p:oleObj name="Equation" r:id="rId3" imgW="1447800" imgH="8890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638" y="1401339"/>
                        <a:ext cx="3185312" cy="19489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68353" y="420672"/>
            <a:ext cx="699903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dãy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ta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1217354" y="3711758"/>
                <a:ext cx="3259097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Vậy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28,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8</m:t>
                    </m:r>
                  </m:oMath>
                </a14:m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17354" y="3711758"/>
                <a:ext cx="3259097" cy="523220"/>
              </a:xfrm>
              <a:prstGeom prst="rect">
                <a:avLst/>
              </a:prstGeom>
              <a:blipFill>
                <a:blip r:embed="rId5"/>
                <a:stretch>
                  <a:fillRect l="-3933" t="-11628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788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037884" y="480303"/>
                <a:ext cx="1069297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Luyện</a:t>
                </a:r>
                <a:r>
                  <a:rPr lang="en-US" sz="28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tập</a:t>
                </a:r>
                <a:r>
                  <a:rPr lang="en-US" sz="28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3. </a:t>
                </a:r>
                <a:r>
                  <a:rPr lang="en-US" altLang="en-US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Tìm</a:t>
                </a:r>
                <a:r>
                  <a:rPr lang="en-US" alt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en-US" sz="2800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biết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tỉ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lệ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với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2, 3, 4 </a:t>
                </a:r>
                <a:r>
                  <a:rPr lang="en-US" altLang="en-US" sz="28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</a:t>
                </a:r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–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– 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altLang="en-US" sz="28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 2</m:t>
                    </m:r>
                  </m:oMath>
                </a14:m>
                <a:r>
                  <a:rPr lang="en-US" altLang="en-US" sz="28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28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884" y="480303"/>
                <a:ext cx="10692977" cy="954107"/>
              </a:xfrm>
              <a:prstGeom prst="rect">
                <a:avLst/>
              </a:prstGeom>
              <a:blipFill>
                <a:blip r:embed="rId4"/>
                <a:stretch>
                  <a:fillRect l="-1140" t="-7051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46916" y="240784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43223" y="1230189"/>
            <a:ext cx="117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</a:rPr>
              <a:t>: </a:t>
            </a:r>
            <a:endParaRPr lang="en-US" sz="32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4FACD73-EDF1-41C3-ABBC-B0DE2ACE887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40912"/>
          <a:stretch/>
        </p:blipFill>
        <p:spPr>
          <a:xfrm>
            <a:off x="260094" y="129313"/>
            <a:ext cx="716299" cy="1051425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000811"/>
              </p:ext>
            </p:extLst>
          </p:nvPr>
        </p:nvGraphicFramePr>
        <p:xfrm>
          <a:off x="3350743" y="2591830"/>
          <a:ext cx="420687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0" name="Equation" r:id="rId7" imgW="2031840" imgH="393480" progId="Equation.DSMT4">
                  <p:embed/>
                </p:oleObj>
              </mc:Choice>
              <mc:Fallback>
                <p:oleObj name="Equation" r:id="rId7" imgW="203184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743" y="2591830"/>
                        <a:ext cx="4206875" cy="817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408869"/>
              </p:ext>
            </p:extLst>
          </p:nvPr>
        </p:nvGraphicFramePr>
        <p:xfrm>
          <a:off x="1771635" y="5928220"/>
          <a:ext cx="3001843" cy="815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1" name="Equation" r:id="rId9" imgW="1435100" imgH="393700" progId="Equation.DSMT4">
                  <p:embed/>
                </p:oleObj>
              </mc:Choice>
              <mc:Fallback>
                <p:oleObj name="Equation" r:id="rId9" imgW="1435100" imgH="393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35" y="5928220"/>
                        <a:ext cx="3001843" cy="8150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976393" y="1785254"/>
            <a:ext cx="651973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Áp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dãy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037884" y="5577376"/>
            <a:ext cx="87235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976393" y="4404544"/>
            <a:ext cx="3561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583180"/>
              </p:ext>
            </p:extLst>
          </p:nvPr>
        </p:nvGraphicFramePr>
        <p:xfrm>
          <a:off x="3326964" y="3389546"/>
          <a:ext cx="1808916" cy="2387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2" name="Equation" r:id="rId11" imgW="927000" imgH="1218960" progId="Equation.DSMT4">
                  <p:embed/>
                </p:oleObj>
              </mc:Choice>
              <mc:Fallback>
                <p:oleObj name="Equation" r:id="rId11" imgW="927000" imgH="121896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964" y="3389546"/>
                        <a:ext cx="1808916" cy="23870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067498"/>
              </p:ext>
            </p:extLst>
          </p:nvPr>
        </p:nvGraphicFramePr>
        <p:xfrm>
          <a:off x="2589774" y="4532266"/>
          <a:ext cx="473465" cy="452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3" name="Equation" r:id="rId13" imgW="190440" imgH="152280" progId="Equation.DSMT4">
                  <p:embed/>
                </p:oleObj>
              </mc:Choice>
              <mc:Fallback>
                <p:oleObj name="Equation" r:id="rId13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89774" y="4532266"/>
                        <a:ext cx="473465" cy="4523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160363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8203" y="1761749"/>
            <a:ext cx="9288651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Đọc lại toàn bộ nội dung bài đã học.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(SGK/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58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432276"/>
              </p:ext>
            </p:extLst>
          </p:nvPr>
        </p:nvGraphicFramePr>
        <p:xfrm>
          <a:off x="3255962" y="1712913"/>
          <a:ext cx="2291397" cy="1100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3" imgW="812520" imgH="393480" progId="Equation.DSMT4">
                  <p:embed/>
                </p:oleObj>
              </mc:Choice>
              <mc:Fallback>
                <p:oleObj name="Equation" r:id="rId3" imgW="81252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962" y="1712913"/>
                        <a:ext cx="2291397" cy="11004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20955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2741" y="887346"/>
            <a:ext cx="30394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1142741" y="2855139"/>
            <a:ext cx="49610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447805"/>
              </p:ext>
            </p:extLst>
          </p:nvPr>
        </p:nvGraphicFramePr>
        <p:xfrm>
          <a:off x="4401660" y="3288639"/>
          <a:ext cx="1061084" cy="1247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5" imgW="520560" imgH="393480" progId="Equation.DSMT4">
                  <p:embed/>
                </p:oleObj>
              </mc:Choice>
              <mc:Fallback>
                <p:oleObj name="Equation" r:id="rId5" imgW="520560" imgH="393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1660" y="3288639"/>
                        <a:ext cx="1061084" cy="12478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p14:dur="1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283" y="3219897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666427" y="854268"/>
            <a:ext cx="76177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867447"/>
              </p:ext>
            </p:extLst>
          </p:nvPr>
        </p:nvGraphicFramePr>
        <p:xfrm>
          <a:off x="3532188" y="1712913"/>
          <a:ext cx="1535112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4" imgW="596880" imgH="393480" progId="Equation.DSMT4">
                  <p:embed/>
                </p:oleObj>
              </mc:Choice>
              <mc:Fallback>
                <p:oleObj name="Equation" r:id="rId4" imgW="596880" imgH="393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1712913"/>
                        <a:ext cx="1535112" cy="1003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338" y="1091284"/>
            <a:ext cx="1594781" cy="1435303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1693894" y="1427363"/>
            <a:ext cx="60676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cặp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8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078273"/>
              </p:ext>
            </p:extLst>
          </p:nvPr>
        </p:nvGraphicFramePr>
        <p:xfrm>
          <a:off x="7596543" y="1263509"/>
          <a:ext cx="1759819" cy="964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Equation" r:id="rId4" imgW="713339" imgH="390948" progId="Equation.DSMT4">
                  <p:embed/>
                </p:oleObj>
              </mc:Choice>
              <mc:Fallback>
                <p:oleObj name="Equation" r:id="rId4" imgW="713339" imgH="39094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96543" y="1263509"/>
                        <a:ext cx="1759819" cy="964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6032422" y="31987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746119" y="2205328"/>
            <a:ext cx="19486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</a:rPr>
              <a:t>Giải</a:t>
            </a:r>
            <a:r>
              <a:rPr lang="en-US" sz="2800" b="1" dirty="0" smtClean="0">
                <a:latin typeface="Times New Roman" panose="02020603050405020304" pitchFamily="18" charset="0"/>
              </a:rPr>
              <a:t>: Ta </a:t>
            </a:r>
            <a:r>
              <a:rPr lang="en-US" sz="2800" b="1" dirty="0" err="1" smtClean="0">
                <a:latin typeface="Times New Roman" panose="02020603050405020304" pitchFamily="18" charset="0"/>
              </a:rPr>
              <a:t>có</a:t>
            </a:r>
            <a:r>
              <a:rPr lang="en-US" sz="2800" b="1" dirty="0" smtClean="0">
                <a:latin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242202" y="278170"/>
            <a:ext cx="10382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 NIỆM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4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44049"/>
              </p:ext>
            </p:extLst>
          </p:nvPr>
        </p:nvGraphicFramePr>
        <p:xfrm>
          <a:off x="3652539" y="2643041"/>
          <a:ext cx="2077701" cy="1805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6" imgW="1016000" imgH="889000" progId="Equation.DSMT4">
                  <p:embed/>
                </p:oleObj>
              </mc:Choice>
              <mc:Fallback>
                <p:oleObj name="Equation" r:id="rId6" imgW="1016000" imgH="8890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539" y="2643041"/>
                        <a:ext cx="2077701" cy="18058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9"/>
          <p:cNvSpPr>
            <a:spLocks noChangeArrowheads="1"/>
          </p:cNvSpPr>
          <p:nvPr/>
        </p:nvSpPr>
        <p:spPr bwMode="auto">
          <a:xfrm>
            <a:off x="2237837" y="4280416"/>
            <a:ext cx="11125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850943"/>
              </p:ext>
            </p:extLst>
          </p:nvPr>
        </p:nvGraphicFramePr>
        <p:xfrm>
          <a:off x="3391060" y="4744509"/>
          <a:ext cx="2042549" cy="825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8" imgW="875920" imgH="393529" progId="Equation.DSMT4">
                  <p:embed/>
                </p:oleObj>
              </mc:Choice>
              <mc:Fallback>
                <p:oleObj name="Equation" r:id="rId8" imgW="875920" imgH="393529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1060" y="4744509"/>
                        <a:ext cx="2042549" cy="8258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50"/>
          <p:cNvSpPr>
            <a:spLocks noChangeArrowheads="1"/>
          </p:cNvSpPr>
          <p:nvPr/>
        </p:nvSpPr>
        <p:spPr bwMode="auto">
          <a:xfrm>
            <a:off x="0" y="847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767920" y="2327182"/>
            <a:ext cx="1022993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Những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tỉ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bằng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nhau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và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được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viết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nối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với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nhau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bởi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dấu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đẳng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thức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tạo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thành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endParaRPr lang="en-US" sz="4000" b="1" dirty="0" smtClean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dãy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tỉ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bằng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nhau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1" name="!!3" descr="Icon&#10;&#10;Description automatically generated with low confidence">
            <a:extLst>
              <a:ext uri="{FF2B5EF4-FFF2-40B4-BE49-F238E27FC236}">
                <a16:creationId xmlns:a16="http://schemas.microsoft.com/office/drawing/2014/main" id="{78C066BC-F584-4184-9D57-6F955DE9D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478" y="-614738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2618916" y="473956"/>
            <a:ext cx="7810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dãy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: </a:t>
            </a:r>
            <a:endParaRPr lang="en-US" sz="32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021239"/>
              </p:ext>
            </p:extLst>
          </p:nvPr>
        </p:nvGraphicFramePr>
        <p:xfrm>
          <a:off x="4888873" y="1183312"/>
          <a:ext cx="2511833" cy="859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5" imgW="1141557" imgH="390948" progId="Equation.DSMT4">
                  <p:embed/>
                </p:oleObj>
              </mc:Choice>
              <mc:Fallback>
                <p:oleObj name="Equation" r:id="rId5" imgW="1141557" imgH="39094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88873" y="1183312"/>
                        <a:ext cx="2511833" cy="8594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46916" y="240784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900843"/>
              </p:ext>
            </p:extLst>
          </p:nvPr>
        </p:nvGraphicFramePr>
        <p:xfrm>
          <a:off x="4542588" y="2222081"/>
          <a:ext cx="2676104" cy="4392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7" imgW="1244600" imgH="2044700" progId="Equation.DSMT4">
                  <p:embed/>
                </p:oleObj>
              </mc:Choice>
              <mc:Fallback>
                <p:oleObj name="Equation" r:id="rId7" imgW="1244600" imgH="2044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2588" y="2222081"/>
                        <a:ext cx="2676104" cy="43920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255503" y="2227687"/>
            <a:ext cx="117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</a:rPr>
              <a:t>: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040" y="865505"/>
            <a:ext cx="10515600" cy="4351338"/>
          </a:xfrm>
        </p:spPr>
        <p:txBody>
          <a:bodyPr/>
          <a:lstStyle/>
          <a:p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ý: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794914"/>
              </p:ext>
            </p:extLst>
          </p:nvPr>
        </p:nvGraphicFramePr>
        <p:xfrm>
          <a:off x="4961464" y="1459360"/>
          <a:ext cx="1302176" cy="795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2" name="Equation" r:id="rId3" imgW="698500" imgH="419100" progId="Equation.DSMT4">
                  <p:embed/>
                </p:oleObj>
              </mc:Choice>
              <mc:Fallback>
                <p:oleObj name="Equation" r:id="rId3" imgW="6985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1464" y="1459360"/>
                        <a:ext cx="1302176" cy="7958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232930"/>
              </p:ext>
            </p:extLst>
          </p:nvPr>
        </p:nvGraphicFramePr>
        <p:xfrm>
          <a:off x="8993326" y="1567815"/>
          <a:ext cx="2771954" cy="535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3" name="Equation" r:id="rId5" imgW="1091726" imgH="203112" progId="Equation.DSMT4">
                  <p:embed/>
                </p:oleObj>
              </mc:Choice>
              <mc:Fallback>
                <p:oleObj name="Equation" r:id="rId5" imgW="1091726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3326" y="1567815"/>
                        <a:ext cx="2771954" cy="5354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974205"/>
              </p:ext>
            </p:extLst>
          </p:nvPr>
        </p:nvGraphicFramePr>
        <p:xfrm>
          <a:off x="5506358" y="2283209"/>
          <a:ext cx="1240242" cy="757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Equation" r:id="rId7" imgW="698500" imgH="419100" progId="Equation.DSMT4">
                  <p:embed/>
                </p:oleObj>
              </mc:Choice>
              <mc:Fallback>
                <p:oleObj name="Equation" r:id="rId7" imgW="698500" imgH="419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6358" y="2283209"/>
                        <a:ext cx="1240242" cy="7579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051560" y="1567190"/>
            <a:ext cx="120243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6126479" y="1543498"/>
            <a:ext cx="40995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072211" y="1876486"/>
            <a:ext cx="531114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6746601" y="2307715"/>
                <a:ext cx="331180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Ta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nói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𝑒</m:t>
                    </m:r>
                  </m:oMath>
                </a14:m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6601" y="2307715"/>
                <a:ext cx="3311800" cy="523220"/>
              </a:xfrm>
              <a:prstGeom prst="rect">
                <a:avLst/>
              </a:prstGeom>
              <a:blipFill>
                <a:blip r:embed="rId8"/>
                <a:stretch>
                  <a:fillRect l="-3867" t="-12941" b="-3294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855040" y="3056125"/>
                <a:ext cx="801464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lệ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𝑑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𝑔</m:t>
                    </m:r>
                    <m:r>
                      <a:rPr kumimoji="0" lang="en-US" alt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en-US" sz="28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kumimoji="0" lang="en-US" altLang="en-US" sz="28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altLang="en-US" sz="2800" b="0" i="0" u="none" strike="noStrike" cap="none" normalizeH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kumimoji="0" lang="en-US" altLang="en-US" sz="28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𝑒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𝑑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kumimoji="0" lang="en-US" altLang="en-US" sz="2800" b="0" i="1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𝑔</m:t>
                    </m:r>
                  </m:oMath>
                </a14:m>
                <a:r>
                  <a:rPr kumimoji="0" lang="en-US" altLang="en-US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55040" y="3056125"/>
                <a:ext cx="8014640" cy="523220"/>
              </a:xfrm>
              <a:prstGeom prst="rect">
                <a:avLst/>
              </a:prstGeom>
              <a:blipFill>
                <a:blip r:embed="rId9"/>
                <a:stretch>
                  <a:fillRect l="-380" t="-11628" b="-325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326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2618916" y="473956"/>
            <a:ext cx="89447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2.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dãy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: </a:t>
            </a:r>
            <a:endParaRPr lang="en-US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“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học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sinh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ba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7A, 7B, 7C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tỉ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lệ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8; 9; 10”</a:t>
            </a:r>
            <a:endParaRPr lang="en-US" sz="28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46916" y="240784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07226" y="1696793"/>
            <a:ext cx="117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</a:rPr>
              <a:t>: 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>
                <a:spLocks noChangeArrowheads="1"/>
              </p:cNvSpPr>
              <p:nvPr/>
            </p:nvSpPr>
            <p:spPr bwMode="auto">
              <a:xfrm>
                <a:off x="710793" y="2574857"/>
                <a:ext cx="9768187" cy="11373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Gọi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học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sinh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của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ba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lớp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7A, 7B, 7C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lần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lượt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là </a:t>
                </a:r>
                <a14:m>
                  <m:oMath xmlns:m="http://schemas.openxmlformats.org/officeDocument/2006/math">
                    <m:r>
                      <a:rPr kumimoji="0" lang="fr-FR" alt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kumimoji="0" lang="fr-FR" alt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; </m:t>
                    </m:r>
                    <m:r>
                      <a:rPr kumimoji="0" lang="fr-FR" alt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kumimoji="0" lang="fr-FR" alt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; </m:t>
                    </m:r>
                    <m:r>
                      <a:rPr kumimoji="0" lang="fr-FR" altLang="en-US" sz="32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𝑐</m:t>
                    </m:r>
                  </m:oMath>
                </a14:m>
                <a:endParaRPr kumimoji="0" lang="en-US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Theo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đề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bài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ta </a:t>
                </a:r>
                <a:r>
                  <a:rPr kumimoji="0" lang="fr-FR" altLang="en-US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có</a:t>
                </a:r>
                <a:r>
                  <a:rPr kumimoji="0" lang="fr-FR" altLang="en-US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:</a:t>
                </a:r>
                <a:endParaRPr kumimoji="0" lang="fr-FR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0793" y="2574857"/>
                <a:ext cx="9768187" cy="1137363"/>
              </a:xfrm>
              <a:prstGeom prst="rect">
                <a:avLst/>
              </a:prstGeom>
              <a:blipFill>
                <a:blip r:embed="rId5"/>
                <a:stretch>
                  <a:fillRect l="-1623" t="-1604" b="-1657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811487"/>
              </p:ext>
            </p:extLst>
          </p:nvPr>
        </p:nvGraphicFramePr>
        <p:xfrm>
          <a:off x="4633990" y="3622989"/>
          <a:ext cx="1921791" cy="1036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6" imgW="723586" imgH="393529" progId="Equation.DSMT4">
                  <p:embed/>
                </p:oleObj>
              </mc:Choice>
              <mc:Fallback>
                <p:oleObj name="Equation" r:id="rId6" imgW="723586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990" y="3622989"/>
                        <a:ext cx="1921791" cy="10367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8477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en-US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96098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1332352" y="396580"/>
            <a:ext cx="86719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dãy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32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123786"/>
              </p:ext>
            </p:extLst>
          </p:nvPr>
        </p:nvGraphicFramePr>
        <p:xfrm>
          <a:off x="4148484" y="1013249"/>
          <a:ext cx="2522755" cy="1029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4" imgW="965160" imgH="393480" progId="Equation.DSMT4">
                  <p:embed/>
                </p:oleObj>
              </mc:Choice>
              <mc:Fallback>
                <p:oleObj name="Equation" r:id="rId4" imgW="965160" imgH="39348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48484" y="1013249"/>
                        <a:ext cx="2522755" cy="1029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46916" y="240784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22860" y="2344055"/>
            <a:ext cx="117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</a:rPr>
              <a:t>: </a:t>
            </a:r>
            <a:endParaRPr lang="en-US" sz="32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80106"/>
              </p:ext>
            </p:extLst>
          </p:nvPr>
        </p:nvGraphicFramePr>
        <p:xfrm>
          <a:off x="4334441" y="3243562"/>
          <a:ext cx="2617818" cy="3000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6" imgW="1065334" imgH="1220408" progId="Equation.DSMT4">
                  <p:embed/>
                </p:oleObj>
              </mc:Choice>
              <mc:Fallback>
                <p:oleObj name="Equation" r:id="rId6" imgW="1065334" imgH="122040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34441" y="3243562"/>
                        <a:ext cx="2617818" cy="30001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54FACD73-EDF1-41C3-ABBC-B0DE2ACE887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40912"/>
          <a:stretch/>
        </p:blipFill>
        <p:spPr>
          <a:xfrm>
            <a:off x="554562" y="53764"/>
            <a:ext cx="716299" cy="105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4067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documentManagement/types"/>
    <ds:schemaRef ds:uri="http://purl.org/dc/terms/"/>
    <ds:schemaRef ds:uri="http://purl.org/dc/dcmitype/"/>
    <ds:schemaRef ds:uri="71af3243-3dd4-4a8d-8c0d-dd76da1f02a5"/>
    <ds:schemaRef ds:uri="http://schemas.microsoft.com/office/infopath/2007/PartnerControls"/>
    <ds:schemaRef ds:uri="http://purl.org/dc/elements/1.1/"/>
    <ds:schemaRef ds:uri="16c05727-aa75-4e4a-9b5f-8a80a1165891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2087</TotalTime>
  <Words>769</Words>
  <Application>Microsoft Office PowerPoint</Application>
  <PresentationFormat>Widescreen</PresentationFormat>
  <Paragraphs>118</Paragraphs>
  <Slides>20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VNI-Times</vt:lpstr>
      <vt:lpstr>Office Theme</vt:lpstr>
      <vt:lpstr>Equation</vt:lpstr>
      <vt:lpstr> DÃY TỈ SỐ BẰNG NHAU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37</cp:revision>
  <dcterms:created xsi:type="dcterms:W3CDTF">2021-06-07T13:44:30Z</dcterms:created>
  <dcterms:modified xsi:type="dcterms:W3CDTF">2022-06-27T08:25:28Z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