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65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329" r:id="rId17"/>
    <p:sldId id="268" r:id="rId18"/>
    <p:sldId id="317" r:id="rId19"/>
    <p:sldId id="318" r:id="rId20"/>
    <p:sldId id="330" r:id="rId21"/>
    <p:sldId id="319" r:id="rId22"/>
    <p:sldId id="328" r:id="rId23"/>
    <p:sldId id="331" r:id="rId24"/>
    <p:sldId id="320" r:id="rId25"/>
    <p:sldId id="321" r:id="rId26"/>
    <p:sldId id="322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60093"/>
    <a:srgbClr val="FF33CC"/>
    <a:srgbClr val="800080"/>
    <a:srgbClr val="CCECFF"/>
    <a:srgbClr val="FFFF66"/>
    <a:srgbClr val="00CCFF"/>
    <a:srgbClr val="008000"/>
    <a:srgbClr val="15142A"/>
    <a:srgbClr val="FAE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77" d="100"/>
          <a:sy n="77" d="100"/>
        </p:scale>
        <p:origin x="132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10" Type="http://schemas.openxmlformats.org/officeDocument/2006/relationships/image" Target="../media/image50.wmf"/><Relationship Id="rId4" Type="http://schemas.openxmlformats.org/officeDocument/2006/relationships/image" Target="../media/image44.wmf"/><Relationship Id="rId9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3.wmf"/><Relationship Id="rId7" Type="http://schemas.openxmlformats.org/officeDocument/2006/relationships/image" Target="../media/image51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10" Type="http://schemas.openxmlformats.org/officeDocument/2006/relationships/image" Target="../media/image54.wmf"/><Relationship Id="rId4" Type="http://schemas.openxmlformats.org/officeDocument/2006/relationships/image" Target="../media/image44.wmf"/><Relationship Id="rId9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43.wmf"/><Relationship Id="rId7" Type="http://schemas.openxmlformats.org/officeDocument/2006/relationships/image" Target="../media/image55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5.wmf"/><Relationship Id="rId7" Type="http://schemas.openxmlformats.org/officeDocument/2006/relationships/image" Target="../media/image69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10" Type="http://schemas.openxmlformats.org/officeDocument/2006/relationships/image" Target="../media/image72.wmf"/><Relationship Id="rId4" Type="http://schemas.openxmlformats.org/officeDocument/2006/relationships/image" Target="../media/image66.wmf"/><Relationship Id="rId9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image" Target="../media/image65.wmf"/><Relationship Id="rId7" Type="http://schemas.openxmlformats.org/officeDocument/2006/relationships/image" Target="../media/image76.wmf"/><Relationship Id="rId2" Type="http://schemas.openxmlformats.org/officeDocument/2006/relationships/image" Target="../media/image73.wmf"/><Relationship Id="rId1" Type="http://schemas.openxmlformats.org/officeDocument/2006/relationships/image" Target="../media/image63.wmf"/><Relationship Id="rId6" Type="http://schemas.openxmlformats.org/officeDocument/2006/relationships/image" Target="../media/image75.wmf"/><Relationship Id="rId11" Type="http://schemas.openxmlformats.org/officeDocument/2006/relationships/image" Target="../media/image80.wmf"/><Relationship Id="rId5" Type="http://schemas.openxmlformats.org/officeDocument/2006/relationships/image" Target="../media/image74.wmf"/><Relationship Id="rId10" Type="http://schemas.openxmlformats.org/officeDocument/2006/relationships/image" Target="../media/image79.wmf"/><Relationship Id="rId4" Type="http://schemas.openxmlformats.org/officeDocument/2006/relationships/image" Target="../media/image66.wmf"/><Relationship Id="rId9" Type="http://schemas.openxmlformats.org/officeDocument/2006/relationships/image" Target="../media/image7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918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10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9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706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wmf"/><Relationship Id="rId18" Type="http://schemas.openxmlformats.org/officeDocument/2006/relationships/oleObject" Target="../embeddings/oleObject6.bin"/><Relationship Id="rId3" Type="http://schemas.openxmlformats.org/officeDocument/2006/relationships/audio" Target="../media/media2.wma"/><Relationship Id="rId7" Type="http://schemas.openxmlformats.org/officeDocument/2006/relationships/audio" Target="../media/audio2.wav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38.wmf"/><Relationship Id="rId2" Type="http://schemas.microsoft.com/office/2007/relationships/media" Target="../media/media2.wma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image" Target="../media/image35.jpe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7.wmf"/><Relationship Id="rId10" Type="http://schemas.openxmlformats.org/officeDocument/2006/relationships/image" Target="../media/image34.png"/><Relationship Id="rId19" Type="http://schemas.openxmlformats.org/officeDocument/2006/relationships/image" Target="../media/image39.wmf"/><Relationship Id="rId4" Type="http://schemas.openxmlformats.org/officeDocument/2006/relationships/slideLayout" Target="../slideLayouts/slideLayout7.xml"/><Relationship Id="rId9" Type="http://schemas.openxmlformats.org/officeDocument/2006/relationships/slide" Target="slide7.xml"/><Relationship Id="rId1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35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3.pn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openxmlformats.org/officeDocument/2006/relationships/slide" Target="slide12.xml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48.wmf"/><Relationship Id="rId3" Type="http://schemas.openxmlformats.org/officeDocument/2006/relationships/oleObject" Target="../embeddings/oleObject7.bin"/><Relationship Id="rId21" Type="http://schemas.openxmlformats.org/officeDocument/2006/relationships/oleObject" Target="../embeddings/oleObject16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14.bin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11.bin"/><Relationship Id="rId24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23" Type="http://schemas.openxmlformats.org/officeDocument/2006/relationships/image" Target="../media/image5.jpeg"/><Relationship Id="rId10" Type="http://schemas.openxmlformats.org/officeDocument/2006/relationships/image" Target="../media/image44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41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46.wmf"/><Relationship Id="rId22" Type="http://schemas.openxmlformats.org/officeDocument/2006/relationships/image" Target="../media/image5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52.wmf"/><Relationship Id="rId3" Type="http://schemas.openxmlformats.org/officeDocument/2006/relationships/oleObject" Target="../embeddings/oleObject17.bin"/><Relationship Id="rId21" Type="http://schemas.openxmlformats.org/officeDocument/2006/relationships/oleObject" Target="../embeddings/oleObject26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24.bin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51.wmf"/><Relationship Id="rId20" Type="http://schemas.openxmlformats.org/officeDocument/2006/relationships/image" Target="../media/image53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21.bin"/><Relationship Id="rId24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23" Type="http://schemas.openxmlformats.org/officeDocument/2006/relationships/image" Target="../media/image5.jpeg"/><Relationship Id="rId10" Type="http://schemas.openxmlformats.org/officeDocument/2006/relationships/image" Target="../media/image44.wmf"/><Relationship Id="rId19" Type="http://schemas.openxmlformats.org/officeDocument/2006/relationships/oleObject" Target="../embeddings/oleObject25.bin"/><Relationship Id="rId4" Type="http://schemas.openxmlformats.org/officeDocument/2006/relationships/image" Target="../media/image41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46.wmf"/><Relationship Id="rId22" Type="http://schemas.openxmlformats.org/officeDocument/2006/relationships/image" Target="../media/image5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45.wmf"/><Relationship Id="rId18" Type="http://schemas.openxmlformats.org/officeDocument/2006/relationships/oleObject" Target="../embeddings/oleObject34.bin"/><Relationship Id="rId3" Type="http://schemas.openxmlformats.org/officeDocument/2006/relationships/notesSlide" Target="../notesSlides/notesSlide3.xml"/><Relationship Id="rId21" Type="http://schemas.openxmlformats.org/officeDocument/2006/relationships/hyperlink" Target="http://www.allwhitebackground.com/colorful-background-images.html" TargetMode="External"/><Relationship Id="rId7" Type="http://schemas.openxmlformats.org/officeDocument/2006/relationships/image" Target="../media/image42.wmf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55.wmf"/><Relationship Id="rId2" Type="http://schemas.openxmlformats.org/officeDocument/2006/relationships/slideLayout" Target="../slideLayouts/slideLayout10.xml"/><Relationship Id="rId16" Type="http://schemas.openxmlformats.org/officeDocument/2006/relationships/oleObject" Target="../embeddings/oleObject33.bin"/><Relationship Id="rId20" Type="http://schemas.openxmlformats.org/officeDocument/2006/relationships/image" Target="../media/image5.jpe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5" Type="http://schemas.openxmlformats.org/officeDocument/2006/relationships/image" Target="../media/image46.wmf"/><Relationship Id="rId10" Type="http://schemas.openxmlformats.org/officeDocument/2006/relationships/oleObject" Target="../embeddings/oleObject30.bin"/><Relationship Id="rId19" Type="http://schemas.openxmlformats.org/officeDocument/2006/relationships/image" Target="../media/image56.w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43.wmf"/><Relationship Id="rId14" Type="http://schemas.openxmlformats.org/officeDocument/2006/relationships/oleObject" Target="../embeddings/oleObject32.bin"/><Relationship Id="rId2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40.bin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6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46.bin"/><Relationship Id="rId18" Type="http://schemas.openxmlformats.org/officeDocument/2006/relationships/oleObject" Target="../embeddings/oleObject49.bin"/><Relationship Id="rId26" Type="http://schemas.openxmlformats.org/officeDocument/2006/relationships/image" Target="../media/image8.png"/><Relationship Id="rId3" Type="http://schemas.openxmlformats.org/officeDocument/2006/relationships/oleObject" Target="../embeddings/oleObject41.bin"/><Relationship Id="rId21" Type="http://schemas.openxmlformats.org/officeDocument/2006/relationships/image" Target="../media/image71.wmf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67.wmf"/><Relationship Id="rId17" Type="http://schemas.openxmlformats.org/officeDocument/2006/relationships/oleObject" Target="../embeddings/oleObject48.bin"/><Relationship Id="rId25" Type="http://schemas.openxmlformats.org/officeDocument/2006/relationships/hyperlink" Target="https://www.wisc-online.com/assetrepository/viewasset?id=1508" TargetMode="Externa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69.wmf"/><Relationship Id="rId20" Type="http://schemas.openxmlformats.org/officeDocument/2006/relationships/oleObject" Target="../embeddings/oleObject50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45.bin"/><Relationship Id="rId24" Type="http://schemas.openxmlformats.org/officeDocument/2006/relationships/image" Target="../media/image7.jpeg"/><Relationship Id="rId5" Type="http://schemas.openxmlformats.org/officeDocument/2006/relationships/oleObject" Target="../embeddings/oleObject42.bin"/><Relationship Id="rId15" Type="http://schemas.openxmlformats.org/officeDocument/2006/relationships/oleObject" Target="../embeddings/oleObject47.bin"/><Relationship Id="rId23" Type="http://schemas.openxmlformats.org/officeDocument/2006/relationships/image" Target="../media/image72.wmf"/><Relationship Id="rId10" Type="http://schemas.openxmlformats.org/officeDocument/2006/relationships/image" Target="../media/image66.wmf"/><Relationship Id="rId19" Type="http://schemas.openxmlformats.org/officeDocument/2006/relationships/image" Target="../media/image70.wmf"/><Relationship Id="rId4" Type="http://schemas.openxmlformats.org/officeDocument/2006/relationships/image" Target="../media/image63.wmf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68.wmf"/><Relationship Id="rId22" Type="http://schemas.openxmlformats.org/officeDocument/2006/relationships/oleObject" Target="../embeddings/oleObject5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74.wmf"/><Relationship Id="rId18" Type="http://schemas.openxmlformats.org/officeDocument/2006/relationships/image" Target="../media/image76.wmf"/><Relationship Id="rId26" Type="http://schemas.openxmlformats.org/officeDocument/2006/relationships/image" Target="../media/image80.wmf"/><Relationship Id="rId3" Type="http://schemas.openxmlformats.org/officeDocument/2006/relationships/notesSlide" Target="../notesSlides/notesSlide4.xml"/><Relationship Id="rId21" Type="http://schemas.openxmlformats.org/officeDocument/2006/relationships/oleObject" Target="../embeddings/oleObject61.bin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56.bin"/><Relationship Id="rId17" Type="http://schemas.openxmlformats.org/officeDocument/2006/relationships/oleObject" Target="../embeddings/oleObject59.bin"/><Relationship Id="rId25" Type="http://schemas.openxmlformats.org/officeDocument/2006/relationships/oleObject" Target="../embeddings/oleObject63.bin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75.wmf"/><Relationship Id="rId20" Type="http://schemas.openxmlformats.org/officeDocument/2006/relationships/image" Target="../media/image77.wmf"/><Relationship Id="rId29" Type="http://schemas.openxmlformats.org/officeDocument/2006/relationships/image" Target="../media/image8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66.wmf"/><Relationship Id="rId24" Type="http://schemas.openxmlformats.org/officeDocument/2006/relationships/image" Target="../media/image79.wmf"/><Relationship Id="rId5" Type="http://schemas.openxmlformats.org/officeDocument/2006/relationships/image" Target="../media/image63.wmf"/><Relationship Id="rId15" Type="http://schemas.openxmlformats.org/officeDocument/2006/relationships/oleObject" Target="../embeddings/oleObject58.bin"/><Relationship Id="rId23" Type="http://schemas.openxmlformats.org/officeDocument/2006/relationships/oleObject" Target="../embeddings/oleObject62.bin"/><Relationship Id="rId28" Type="http://schemas.openxmlformats.org/officeDocument/2006/relationships/hyperlink" Target="https://www.wisc-online.com/assetrepository/viewasset?id=1508" TargetMode="External"/><Relationship Id="rId10" Type="http://schemas.openxmlformats.org/officeDocument/2006/relationships/oleObject" Target="../embeddings/oleObject55.bin"/><Relationship Id="rId19" Type="http://schemas.openxmlformats.org/officeDocument/2006/relationships/oleObject" Target="../embeddings/oleObject60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57.bin"/><Relationship Id="rId22" Type="http://schemas.openxmlformats.org/officeDocument/2006/relationships/image" Target="../media/image78.wmf"/><Relationship Id="rId27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hyperlink" Target="https://www.publicdomainpictures.net/en/view-image.php?image=317882&amp;picture=abstract-background" TargetMode="External"/><Relationship Id="rId4" Type="http://schemas.openxmlformats.org/officeDocument/2006/relationships/hyperlink" Target="http://www.allwhitebackground.com/colorful-background-images.html" TargetMode="External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image" Target="../media/image10.png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12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2.wmf"/><Relationship Id="rId11" Type="http://schemas.openxmlformats.org/officeDocument/2006/relationships/image" Target="../media/image9.jpeg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84.wmf"/><Relationship Id="rId4" Type="http://schemas.openxmlformats.org/officeDocument/2006/relationships/image" Target="../media/image81.wmf"/><Relationship Id="rId9" Type="http://schemas.openxmlformats.org/officeDocument/2006/relationships/oleObject" Target="../embeddings/oleObject6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6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69.bin"/><Relationship Id="rId10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85.wmf"/><Relationship Id="rId9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-online.com/assetrepository/viewasset?id=1508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slide" Target="slide9.xml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slide" Target="slide11.xml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image" Target="../media/image28.wmf"/><Relationship Id="rId3" Type="http://schemas.openxmlformats.org/officeDocument/2006/relationships/audio" Target="../media/media2.wma"/><Relationship Id="rId7" Type="http://schemas.openxmlformats.org/officeDocument/2006/relationships/image" Target="../media/image29.png"/><Relationship Id="rId12" Type="http://schemas.openxmlformats.org/officeDocument/2006/relationships/slide" Target="slide5.xml"/><Relationship Id="rId17" Type="http://schemas.openxmlformats.org/officeDocument/2006/relationships/oleObject" Target="../embeddings/oleObject2.bin"/><Relationship Id="rId2" Type="http://schemas.microsoft.com/office/2007/relationships/media" Target="../media/media2.wma"/><Relationship Id="rId16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Relationship Id="rId1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9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 LƯU THỊ VÀ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AD9E799-BB37-419F-A0BF-C7FC1F60C9C8}"/>
              </a:ext>
            </a:extLst>
          </p:cNvPr>
          <p:cNvSpPr txBox="1">
            <a:spLocks/>
          </p:cNvSpPr>
          <p:nvPr/>
        </p:nvSpPr>
        <p:spPr>
          <a:xfrm>
            <a:off x="414760" y="313293"/>
            <a:ext cx="568124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PHÒNG GD&amp;ĐT ……….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6C85CFF-FCBE-4096-B81E-5264973C7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60" y="2080160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THỨC</a:t>
            </a:r>
            <a:endParaRPr lang="en-US" sz="5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!!1">
            <a:extLst>
              <a:ext uri="{FF2B5EF4-FFF2-40B4-BE49-F238E27FC236}">
                <a16:creationId xmlns:a16="http://schemas.microsoft.com/office/drawing/2014/main" id="{53EB09DB-B358-426C-8ABE-7ABC0353CAA7}"/>
              </a:ext>
            </a:extLst>
          </p:cNvPr>
          <p:cNvSpPr txBox="1"/>
          <p:nvPr/>
        </p:nvSpPr>
        <p:spPr>
          <a:xfrm>
            <a:off x="4196169" y="1660809"/>
            <a:ext cx="39354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 – Tiết 2:</a:t>
            </a:r>
            <a:endParaRPr lang="en-US" sz="4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18462" y="149442"/>
            <a:ext cx="10657184" cy="1459632"/>
          </a:xfrm>
          <a:prstGeom prst="plaque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u="sng">
                <a:solidFill>
                  <a:srgbClr val="000099"/>
                </a:solidFill>
                <a:latin typeface="+mj-lt"/>
              </a:rPr>
              <a:t>Câu </a:t>
            </a:r>
            <a:r>
              <a:rPr lang="vi-VN" sz="4800" b="1" i="1" u="sng">
                <a:solidFill>
                  <a:srgbClr val="000099"/>
                </a:solidFill>
                <a:latin typeface="+mj-lt"/>
              </a:rPr>
              <a:t>3:</a:t>
            </a:r>
            <a:r>
              <a:rPr lang="vi-VN" sz="4800">
                <a:solidFill>
                  <a:schemeClr val="tx1"/>
                </a:solidFill>
                <a:latin typeface="+mj-lt"/>
              </a:rPr>
              <a:t> Từ đẳng thức 14 . 27 = 18 . 21 ta lập được tỉ lệ thức nào? </a:t>
            </a:r>
            <a:endParaRPr lang="en-US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815414" y="4474095"/>
            <a:ext cx="4800533" cy="1188767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800">
                <a:latin typeface="+mj-lt"/>
              </a:rPr>
              <a:t>C. </a:t>
            </a:r>
            <a:endParaRPr lang="en-US" sz="4800">
              <a:latin typeface="+mj-lt"/>
            </a:endParaRP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2603376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815414" y="3099284"/>
            <a:ext cx="4800533" cy="1188766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800">
                <a:latin typeface="+mj-lt"/>
              </a:rPr>
              <a:t>A. </a:t>
            </a:r>
            <a:endParaRPr lang="en-US" sz="4800">
              <a:latin typeface="+mj-lt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6330488" y="4474096"/>
            <a:ext cx="4800533" cy="118876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800">
                <a:latin typeface="+mj-lt"/>
              </a:rPr>
              <a:t>D. </a:t>
            </a:r>
            <a:endParaRPr lang="en-US" sz="4800">
              <a:latin typeface="+mj-lt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6271011" y="3099283"/>
            <a:ext cx="4800533" cy="118876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800">
                <a:latin typeface="+mj-lt"/>
              </a:rPr>
              <a:t>B. </a:t>
            </a:r>
            <a:endParaRPr lang="en-US" sz="4800">
              <a:latin typeface="+mj-lt"/>
            </a:endParaRP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876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FB6D16F-B596-FD5D-0FC4-05D5FF0270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198731"/>
              </p:ext>
            </p:extLst>
          </p:nvPr>
        </p:nvGraphicFramePr>
        <p:xfrm>
          <a:off x="1646321" y="4726758"/>
          <a:ext cx="1300144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12" imgW="634680" imgH="457200" progId="Equation.DSMT4">
                  <p:embed/>
                </p:oleObj>
              </mc:Choice>
              <mc:Fallback>
                <p:oleObj name="Equation" r:id="rId12" imgW="6346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46321" y="4726758"/>
                        <a:ext cx="1300144" cy="936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0A653A80-61FE-14CC-EBFB-220650B47C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917599"/>
              </p:ext>
            </p:extLst>
          </p:nvPr>
        </p:nvGraphicFramePr>
        <p:xfrm>
          <a:off x="1646321" y="3351944"/>
          <a:ext cx="1300144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14" imgW="634680" imgH="457200" progId="Equation.DSMT4">
                  <p:embed/>
                </p:oleObj>
              </mc:Choice>
              <mc:Fallback>
                <p:oleObj name="Equation" r:id="rId14" imgW="63468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FB6D16F-B596-FD5D-0FC4-05D5FF0270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46321" y="3351944"/>
                        <a:ext cx="1300144" cy="936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FA3E8FE7-C212-778A-D073-8539D7AD56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867526"/>
              </p:ext>
            </p:extLst>
          </p:nvPr>
        </p:nvGraphicFramePr>
        <p:xfrm>
          <a:off x="7371133" y="3278956"/>
          <a:ext cx="1300144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16" imgW="634680" imgH="457200" progId="Equation.DSMT4">
                  <p:embed/>
                </p:oleObj>
              </mc:Choice>
              <mc:Fallback>
                <p:oleObj name="Equation" r:id="rId16" imgW="634680" imgH="45720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0A653A80-61FE-14CC-EBFB-220650B47C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371133" y="3278956"/>
                        <a:ext cx="1300144" cy="936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93E53D4C-399A-CA4A-849B-22D2CE07B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158616"/>
              </p:ext>
            </p:extLst>
          </p:nvPr>
        </p:nvGraphicFramePr>
        <p:xfrm>
          <a:off x="7371133" y="4741544"/>
          <a:ext cx="1300144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18" imgW="634680" imgH="457200" progId="Equation.DSMT4">
                  <p:embed/>
                </p:oleObj>
              </mc:Choice>
              <mc:Fallback>
                <p:oleObj name="Equation" r:id="rId18" imgW="634680" imgH="457200" progId="Equation.DSMT4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FA3E8FE7-C212-778A-D073-8539D7AD56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371133" y="4741544"/>
                        <a:ext cx="1300144" cy="936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86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0" y="18739"/>
            <a:ext cx="12001499" cy="2539903"/>
          </a:xfrm>
          <a:prstGeom prst="plaque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u="sng" dirty="0" err="1">
                <a:solidFill>
                  <a:srgbClr val="000099"/>
                </a:solidFill>
                <a:latin typeface="+mj-lt"/>
              </a:rPr>
              <a:t>Câu</a:t>
            </a:r>
            <a:r>
              <a:rPr lang="en-US" sz="4800" b="1" i="1" u="sng" dirty="0">
                <a:solidFill>
                  <a:srgbClr val="000099"/>
                </a:solidFill>
                <a:latin typeface="+mj-lt"/>
              </a:rPr>
              <a:t> </a:t>
            </a:r>
            <a:r>
              <a:rPr lang="vi-VN" sz="4800" b="1" i="1" u="sng" dirty="0">
                <a:solidFill>
                  <a:srgbClr val="000099"/>
                </a:solidFill>
                <a:latin typeface="+mj-lt"/>
              </a:rPr>
              <a:t>4:</a:t>
            </a:r>
            <a:r>
              <a:rPr lang="vi-VN" sz="4800" b="1" i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Để gói 10 chiếc bánh chưng, bà Năm cần 5 kg gạo nếp. Nếu bà muốn gói 45 chiếc bánh chưng cùng loại gửi cho người dân 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2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lũ thì bà cần bao nhiêu kilôgam gạo nếp?</a:t>
            </a:r>
            <a:endParaRPr lang="vi-VN" sz="2800" i="1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6192011" y="343799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b="0" i="0" smtClean="0">
                        <a:latin typeface="Cambria Math" panose="02040503050406030204" pitchFamily="18" charset="0"/>
                      </a:rPr>
                      <m:t>22,5 </m:t>
                    </m:r>
                    <m:r>
                      <m:rPr>
                        <m:sty m:val="p"/>
                      </m:rPr>
                      <a:rPr lang="vi-VN" sz="4800" b="0" i="0" smtClean="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011" y="3437994"/>
                <a:ext cx="4800533" cy="936104"/>
              </a:xfrm>
              <a:prstGeom prst="flowChartAlternateProcess">
                <a:avLst/>
              </a:prstGeom>
              <a:blipFill>
                <a:blip r:embed="rId6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05734" y="476900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vi-VN" sz="4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4800" b="0" i="0" smtClean="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4" y="4769006"/>
                <a:ext cx="4800533" cy="936104"/>
              </a:xfrm>
              <a:prstGeom prst="flowChartAlternateProcess">
                <a:avLst/>
              </a:prstGeom>
              <a:blipFill>
                <a:blip r:embed="rId8"/>
                <a:stretch>
                  <a:fillRect t="-8974" b="-2628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271011" y="476900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0" smtClean="0">
                        <a:latin typeface="Cambria Math" panose="02040503050406030204" pitchFamily="18" charset="0"/>
                      </a:rPr>
                      <m:t>30,5</m:t>
                    </m:r>
                  </m:oMath>
                </a14:m>
                <a:r>
                  <a:rPr lang="vi-VN" sz="4800">
                    <a:latin typeface="+mj-lt"/>
                  </a:rPr>
                  <a:t> kg</a:t>
                </a:r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4769006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8974" b="-2628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lowchart: Alternate Process 13"/>
          <p:cNvSpPr/>
          <p:nvPr/>
        </p:nvSpPr>
        <p:spPr>
          <a:xfrm>
            <a:off x="805733" y="3437994"/>
            <a:ext cx="4800533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>
                <a:latin typeface="+mj-lt"/>
              </a:rPr>
              <a:t>A. 20,5 kg</a:t>
            </a:r>
            <a:endParaRPr lang="en-US" sz="4800">
              <a:latin typeface="+mj-lt"/>
            </a:endParaRP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97916" y="2738259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797916" y="2778650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06" y="266094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4848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6027" y="-3867810"/>
            <a:ext cx="35335635" cy="1229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88" y="1345605"/>
            <a:ext cx="1932153" cy="202220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31371" y="1964070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Mình lấy đủ mật rồi! </a:t>
            </a:r>
          </a:p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Cảm ơn các bạn nhé!</a:t>
            </a:r>
          </a:p>
        </p:txBody>
      </p:sp>
      <p:sp>
        <p:nvSpPr>
          <p:cNvPr id="13" name="Cloud Callout 12">
            <a:hlinkClick r:id="" action="ppaction://noaction"/>
          </p:cNvPr>
          <p:cNvSpPr/>
          <p:nvPr/>
        </p:nvSpPr>
        <p:spPr>
          <a:xfrm>
            <a:off x="762000" y="1898116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733" b="1">
                <a:solidFill>
                  <a:srgbClr val="00B050"/>
                </a:solidFill>
                <a:latin typeface="+mj-lt"/>
              </a:rPr>
              <a:t>Chúc các bạn học tốt!</a:t>
            </a:r>
            <a:endParaRPr lang="en-US" sz="3733" b="1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9452" y="9477672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77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80" y="537305"/>
            <a:ext cx="11188820" cy="763600"/>
          </a:xfrm>
        </p:spPr>
        <p:txBody>
          <a:bodyPr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Dạng 1: Xét xem các tỉ số đã cho có lập thành tỉ lệ thức không?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8848" y="1035620"/>
            <a:ext cx="10855135" cy="763600"/>
          </a:xfrm>
        </p:spPr>
        <p:txBody>
          <a:bodyPr/>
          <a:lstStyle/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>
                <a:solidFill>
                  <a:srgbClr val="000099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2800" b="1" i="1">
                <a:solidFill>
                  <a:srgbClr val="000099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Phương pháp:</a:t>
            </a:r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955979" y="0"/>
            <a:ext cx="5717294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496B100-EBCC-9865-86B6-252820027A7C}"/>
              </a:ext>
            </a:extLst>
          </p:cNvPr>
          <p:cNvSpPr txBox="1">
            <a:spLocks/>
          </p:cNvSpPr>
          <p:nvPr/>
        </p:nvSpPr>
        <p:spPr>
          <a:xfrm>
            <a:off x="1003180" y="1799221"/>
            <a:ext cx="10855135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0639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bel"/>
              <a:buNone/>
            </a:pPr>
            <a:r>
              <a:rPr lang="vi-VN" sz="2800">
                <a:solidFill>
                  <a:srgbClr val="00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- Xét xem hai tỉ số đã cho có bằng nhau hay không.</a:t>
            </a:r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5E43E2E-34AD-3905-067E-24935A2A62F9}"/>
              </a:ext>
            </a:extLst>
          </p:cNvPr>
          <p:cNvSpPr txBox="1">
            <a:spLocks/>
          </p:cNvSpPr>
          <p:nvPr/>
        </p:nvSpPr>
        <p:spPr>
          <a:xfrm>
            <a:off x="987512" y="2677510"/>
            <a:ext cx="10855135" cy="8829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0639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bel"/>
              <a:buNone/>
            </a:pPr>
            <a:r>
              <a:rPr lang="vi-VN" sz="28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Nếu hai tỉ số đã cho bằng nhau thì chúng lập </a:t>
            </a:r>
            <a:r>
              <a:rPr lang="vi-VN" sz="2800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>
                <a:solidFill>
                  <a:srgbClr val="000099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vi-VN" sz="2800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vi-VN" sz="2800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tỉ lệ thức.</a:t>
            </a:r>
            <a:endParaRPr lang="en-US" sz="2800" dirty="0">
              <a:solidFill>
                <a:srgbClr val="000099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08973E-589B-41D0-9E1C-6B51358A6DD9}"/>
              </a:ext>
            </a:extLst>
          </p:cNvPr>
          <p:cNvGrpSpPr/>
          <p:nvPr/>
        </p:nvGrpSpPr>
        <p:grpSpPr>
          <a:xfrm>
            <a:off x="9353763" y="3983007"/>
            <a:ext cx="2488884" cy="2658005"/>
            <a:chOff x="4117602" y="2286003"/>
            <a:chExt cx="3433139" cy="3433139"/>
          </a:xfrm>
        </p:grpSpPr>
        <p:pic>
          <p:nvPicPr>
            <p:cNvPr id="26" name="Picture 25" descr="Background pattern&#10;&#10;Description automatically generated">
              <a:extLst>
                <a:ext uri="{FF2B5EF4-FFF2-40B4-BE49-F238E27FC236}">
                  <a16:creationId xmlns:a16="http://schemas.microsoft.com/office/drawing/2014/main" id="{CCFB5F8E-4763-04CE-9909-6777116FD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 l="17382" r="20120" b="2"/>
            <a:stretch/>
          </p:blipFill>
          <p:spPr>
            <a:xfrm>
              <a:off x="4117602" y="2286003"/>
              <a:ext cx="3433139" cy="3433139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7" name="Picture 2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925C4F8D-96EF-AF52-FD78-E1A7031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494" y="2895295"/>
              <a:ext cx="2327672" cy="2327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80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80" y="537305"/>
            <a:ext cx="11188820" cy="763600"/>
          </a:xfrm>
        </p:spPr>
        <p:txBody>
          <a:bodyPr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Dạng 1: Xét xem các tỉ số đã cho có lập thành tỉ lệ thức không?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8848" y="1035620"/>
            <a:ext cx="10855135" cy="1902009"/>
          </a:xfrm>
        </p:spPr>
        <p:txBody>
          <a:bodyPr/>
          <a:lstStyle/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800" b="1">
                <a:solidFill>
                  <a:srgbClr val="000099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Bài 1 (SGK – tr54): </a:t>
            </a:r>
            <a:r>
              <a:rPr lang="fr-FR" sz="2800">
                <a:solidFill>
                  <a:schemeClr val="tx1">
                    <a:lumMod val="50000"/>
                  </a:schemeClr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Từ các tỉ số sau đây có lập được tỉ lệ thức không?</a:t>
            </a:r>
          </a:p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800">
                <a:solidFill>
                  <a:schemeClr val="tx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a)                            và                           b) 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và</a:t>
            </a:r>
          </a:p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c)                           và</a:t>
            </a:r>
          </a:p>
          <a:p>
            <a:endParaRPr lang="en-US">
              <a:latin typeface="+mn-lt"/>
            </a:endParaRPr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955979" y="0"/>
            <a:ext cx="5717294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HOẠT ĐỘNG LUYỆN TẬP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38F896C-7FFD-9BA5-89B4-DB83FA375F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774357"/>
              </p:ext>
            </p:extLst>
          </p:nvPr>
        </p:nvGraphicFramePr>
        <p:xfrm>
          <a:off x="1640567" y="1852143"/>
          <a:ext cx="1965325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Equation" r:id="rId3" imgW="952200" imgH="266400" progId="Equation.DSMT4">
                  <p:embed/>
                </p:oleObj>
              </mc:Choice>
              <mc:Fallback>
                <p:oleObj name="Equation" r:id="rId3" imgW="952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0567" y="1852143"/>
                        <a:ext cx="1965325" cy="550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797245A-1BBE-E852-416B-B638AE4342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401031"/>
              </p:ext>
            </p:extLst>
          </p:nvPr>
        </p:nvGraphicFramePr>
        <p:xfrm>
          <a:off x="4343399" y="1864308"/>
          <a:ext cx="1278164" cy="516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Equation" r:id="rId5" imgW="660240" imgH="266400" progId="Equation.DSMT4">
                  <p:embed/>
                </p:oleObj>
              </mc:Choice>
              <mc:Fallback>
                <p:oleObj name="Equation" r:id="rId5" imgW="660240" imgH="2664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38F896C-7FFD-9BA5-89B4-DB83FA375F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3399" y="1864308"/>
                        <a:ext cx="1278164" cy="516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35D1B3B-83CF-265F-F89D-EEFA7B9F60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001486"/>
              </p:ext>
            </p:extLst>
          </p:nvPr>
        </p:nvGraphicFramePr>
        <p:xfrm>
          <a:off x="6789937" y="1698937"/>
          <a:ext cx="1723119" cy="89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Equation" r:id="rId7" imgW="876240" imgH="457200" progId="Equation.DSMT4">
                  <p:embed/>
                </p:oleObj>
              </mc:Choice>
              <mc:Fallback>
                <p:oleObj name="Equation" r:id="rId7" imgW="8762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89937" y="1698937"/>
                        <a:ext cx="1723119" cy="89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66D9A17-CD9B-6001-320C-F4A4BC0374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265780"/>
              </p:ext>
            </p:extLst>
          </p:nvPr>
        </p:nvGraphicFramePr>
        <p:xfrm>
          <a:off x="9206904" y="1917624"/>
          <a:ext cx="1138073" cy="413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9" imgW="558720" imgH="203040" progId="Equation.DSMT4">
                  <p:embed/>
                </p:oleObj>
              </mc:Choice>
              <mc:Fallback>
                <p:oleObj name="Equation" r:id="rId9" imgW="558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06904" y="1917624"/>
                        <a:ext cx="1138073" cy="413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59D7665-963B-BC82-DD7E-56F23AD6E8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937522"/>
              </p:ext>
            </p:extLst>
          </p:nvPr>
        </p:nvGraphicFramePr>
        <p:xfrm>
          <a:off x="1738541" y="2548900"/>
          <a:ext cx="1809972" cy="550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11" imgW="876240" imgH="266400" progId="Equation.DSMT4">
                  <p:embed/>
                </p:oleObj>
              </mc:Choice>
              <mc:Fallback>
                <p:oleObj name="Equation" r:id="rId11" imgW="8762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38541" y="2548900"/>
                        <a:ext cx="1809972" cy="550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0AF1860-66B8-BBC3-DEB0-A9C6C032C1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944133"/>
              </p:ext>
            </p:extLst>
          </p:nvPr>
        </p:nvGraphicFramePr>
        <p:xfrm>
          <a:off x="4255050" y="2548898"/>
          <a:ext cx="173037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13" imgW="838080" imgH="266400" progId="Equation.DSMT4">
                  <p:embed/>
                </p:oleObj>
              </mc:Choice>
              <mc:Fallback>
                <p:oleObj name="Equation" r:id="rId13" imgW="838080" imgH="266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59D7665-963B-BC82-DD7E-56F23AD6E8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55050" y="2548898"/>
                        <a:ext cx="1730375" cy="55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3171D2B8-022A-81FA-5974-C2A032287025}"/>
              </a:ext>
            </a:extLst>
          </p:cNvPr>
          <p:cNvGrpSpPr/>
          <p:nvPr/>
        </p:nvGrpSpPr>
        <p:grpSpPr>
          <a:xfrm>
            <a:off x="1154546" y="2966408"/>
            <a:ext cx="11037454" cy="3542499"/>
            <a:chOff x="1154546" y="2966408"/>
            <a:chExt cx="11037454" cy="3542499"/>
          </a:xfrm>
        </p:grpSpPr>
        <p:sp>
          <p:nvSpPr>
            <p:cNvPr id="4" name="Rectangle 3"/>
            <p:cNvSpPr/>
            <p:nvPr/>
          </p:nvSpPr>
          <p:spPr>
            <a:xfrm>
              <a:off x="1154546" y="2966408"/>
              <a:ext cx="11037454" cy="284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2800" b="1" i="1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14350" indent="-514350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arenR"/>
              </a:pPr>
              <a:r>
                <a:rPr lang="en-US" sz="280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Ta có: </a:t>
              </a:r>
            </a:p>
            <a:p>
              <a:pPr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US" sz="28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>
                  <a:ea typeface="Calibri" panose="020F0502020204030204" pitchFamily="34" charset="0"/>
                  <a:cs typeface="Times New Roman" panose="02020603050405020304" pitchFamily="18" charset="0"/>
                </a:rPr>
                <a:t>Hai tỉ số đã cho đều bằng </a:t>
              </a:r>
            </a:p>
          </p:txBody>
        </p:sp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90AB3248-C365-1FAA-30F7-1C2EB6ACFE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3124057"/>
                </p:ext>
              </p:extLst>
            </p:nvPr>
          </p:nvGraphicFramePr>
          <p:xfrm>
            <a:off x="2552473" y="3460037"/>
            <a:ext cx="7467601" cy="1023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0" name="Equation" r:id="rId15" imgW="3619440" imgH="495000" progId="Equation.DSMT4">
                    <p:embed/>
                  </p:oleObj>
                </mc:Choice>
                <mc:Fallback>
                  <p:oleObj name="Equation" r:id="rId15" imgW="3619440" imgH="49500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A38F896C-7FFD-9BA5-89B4-DB83FA375FE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552473" y="3460037"/>
                          <a:ext cx="7467601" cy="1023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CB5544C0-640F-255B-6FF3-B7E24711438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8739742"/>
                </p:ext>
              </p:extLst>
            </p:nvPr>
          </p:nvGraphicFramePr>
          <p:xfrm>
            <a:off x="2536805" y="4406700"/>
            <a:ext cx="2805112" cy="887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1" name="Equation" r:id="rId17" imgW="1447560" imgH="457200" progId="Equation.DSMT4">
                    <p:embed/>
                  </p:oleObj>
                </mc:Choice>
                <mc:Fallback>
                  <p:oleObj name="Equation" r:id="rId17" imgW="1447560" imgH="45720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D797245A-1BBE-E852-416B-B638AE4342A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536805" y="4406700"/>
                          <a:ext cx="2805112" cy="887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24BDDF-6381-539E-C9D7-1232E3BC1033}"/>
                </a:ext>
              </a:extLst>
            </p:cNvPr>
            <p:cNvSpPr/>
            <p:nvPr/>
          </p:nvSpPr>
          <p:spPr>
            <a:xfrm>
              <a:off x="1154546" y="5513891"/>
              <a:ext cx="4070707" cy="995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>
                  <a:ea typeface="Calibri" panose="020F0502020204030204" pitchFamily="34" charset="0"/>
                  <a:cs typeface="Times New Roman" panose="02020603050405020304" pitchFamily="18" charset="0"/>
                </a:rPr>
                <a:t>Vậy ta có tỉ lệ thức: </a:t>
              </a: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6F1A2BEC-2372-9AC7-577E-83F486FD36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5689479"/>
                </p:ext>
              </p:extLst>
            </p:nvPr>
          </p:nvGraphicFramePr>
          <p:xfrm>
            <a:off x="4100290" y="5974412"/>
            <a:ext cx="3371850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2" name="Equation" r:id="rId19" imgW="1739880" imgH="266400" progId="Equation.DSMT4">
                    <p:embed/>
                  </p:oleObj>
                </mc:Choice>
                <mc:Fallback>
                  <p:oleObj name="Equation" r:id="rId19" imgW="1739880" imgH="266400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CB5544C0-640F-255B-6FF3-B7E2471143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100290" y="5974412"/>
                          <a:ext cx="3371850" cy="517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A8614C8E-80B5-F7D3-9F1C-57D42CA37D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7550498"/>
                </p:ext>
              </p:extLst>
            </p:nvPr>
          </p:nvGraphicFramePr>
          <p:xfrm>
            <a:off x="5006518" y="5109221"/>
            <a:ext cx="515938" cy="887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3" name="Equation" r:id="rId21" imgW="266400" imgH="457200" progId="Equation.DSMT4">
                    <p:embed/>
                  </p:oleObj>
                </mc:Choice>
                <mc:Fallback>
                  <p:oleObj name="Equation" r:id="rId21" imgW="266400" imgH="457200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CB5544C0-640F-255B-6FF3-B7E2471143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006518" y="5109221"/>
                          <a:ext cx="515938" cy="8874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CCF9D2-C597-DB3A-4D06-B6DD7D77FFF8}"/>
              </a:ext>
            </a:extLst>
          </p:cNvPr>
          <p:cNvGrpSpPr/>
          <p:nvPr/>
        </p:nvGrpSpPr>
        <p:grpSpPr>
          <a:xfrm>
            <a:off x="9289736" y="4805825"/>
            <a:ext cx="2256295" cy="2013749"/>
            <a:chOff x="4117602" y="2286003"/>
            <a:chExt cx="3433139" cy="3433139"/>
          </a:xfrm>
        </p:grpSpPr>
        <p:pic>
          <p:nvPicPr>
            <p:cNvPr id="24" name="Picture 23" descr="Background pattern&#10;&#10;Description automatically generated">
              <a:extLst>
                <a:ext uri="{FF2B5EF4-FFF2-40B4-BE49-F238E27FC236}">
                  <a16:creationId xmlns:a16="http://schemas.microsoft.com/office/drawing/2014/main" id="{534702E6-3E78-AADA-055A-4418272B6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24"/>
                </a:ext>
              </a:extLst>
            </a:blip>
            <a:srcRect l="17382" r="20120" b="2"/>
            <a:stretch/>
          </p:blipFill>
          <p:spPr>
            <a:xfrm>
              <a:off x="4117602" y="2286003"/>
              <a:ext cx="3433139" cy="3433139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5" name="Picture 2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35638A0-A806-09A1-9AAF-FE4838773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494" y="2895295"/>
              <a:ext cx="2327672" cy="2327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9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80" y="537305"/>
            <a:ext cx="11188820" cy="763600"/>
          </a:xfrm>
        </p:spPr>
        <p:txBody>
          <a:bodyPr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Dạng 1: Xét xem các tỉ số đã cho có lập thành tỉ lệ thức không?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8848" y="1035620"/>
            <a:ext cx="10855135" cy="1902009"/>
          </a:xfrm>
        </p:spPr>
        <p:txBody>
          <a:bodyPr/>
          <a:lstStyle/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800" b="1">
                <a:solidFill>
                  <a:srgbClr val="000099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Bài 1 (SGK – tr54): </a:t>
            </a:r>
            <a:r>
              <a:rPr lang="fr-FR" sz="2800">
                <a:solidFill>
                  <a:schemeClr val="tx1">
                    <a:lumMod val="50000"/>
                  </a:schemeClr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Từ các tỉ số sau đây có lập được tỉ lệ thức không?</a:t>
            </a:r>
          </a:p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800">
                <a:solidFill>
                  <a:schemeClr val="tx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a)                            và                           b) 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và</a:t>
            </a:r>
          </a:p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c)                           và</a:t>
            </a:r>
          </a:p>
          <a:p>
            <a:endParaRPr lang="en-US">
              <a:latin typeface="+mn-lt"/>
            </a:endParaRPr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955979" y="0"/>
            <a:ext cx="5717294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HOẠT ĐỘNG LUYỆN TẬP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38F896C-7FFD-9BA5-89B4-DB83FA375F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40567" y="1852143"/>
          <a:ext cx="1965325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3" imgW="952200" imgH="266400" progId="Equation.DSMT4">
                  <p:embed/>
                </p:oleObj>
              </mc:Choice>
              <mc:Fallback>
                <p:oleObj name="Equation" r:id="rId3" imgW="952200" imgH="2664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38F896C-7FFD-9BA5-89B4-DB83FA375F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0567" y="1852143"/>
                        <a:ext cx="1965325" cy="550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797245A-1BBE-E852-416B-B638AE4342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399" y="1864308"/>
          <a:ext cx="1278164" cy="516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5" imgW="660240" imgH="266400" progId="Equation.DSMT4">
                  <p:embed/>
                </p:oleObj>
              </mc:Choice>
              <mc:Fallback>
                <p:oleObj name="Equation" r:id="rId5" imgW="660240" imgH="2664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D797245A-1BBE-E852-416B-B638AE4342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3399" y="1864308"/>
                        <a:ext cx="1278164" cy="516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35D1B3B-83CF-265F-F89D-EEFA7B9F60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9937" y="1698937"/>
          <a:ext cx="1723119" cy="89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Equation" r:id="rId7" imgW="876240" imgH="457200" progId="Equation.DSMT4">
                  <p:embed/>
                </p:oleObj>
              </mc:Choice>
              <mc:Fallback>
                <p:oleObj name="Equation" r:id="rId7" imgW="8762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35D1B3B-83CF-265F-F89D-EEFA7B9F60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89937" y="1698937"/>
                        <a:ext cx="1723119" cy="89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66D9A17-CD9B-6001-320C-F4A4BC0374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6904" y="1917624"/>
          <a:ext cx="1138073" cy="413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Equation" r:id="rId9" imgW="558720" imgH="203040" progId="Equation.DSMT4">
                  <p:embed/>
                </p:oleObj>
              </mc:Choice>
              <mc:Fallback>
                <p:oleObj name="Equation" r:id="rId9" imgW="55872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66D9A17-CD9B-6001-320C-F4A4BC037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06904" y="1917624"/>
                        <a:ext cx="1138073" cy="413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59D7665-963B-BC82-DD7E-56F23AD6E8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38541" y="2548900"/>
          <a:ext cx="1809972" cy="550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Equation" r:id="rId11" imgW="876240" imgH="266400" progId="Equation.DSMT4">
                  <p:embed/>
                </p:oleObj>
              </mc:Choice>
              <mc:Fallback>
                <p:oleObj name="Equation" r:id="rId11" imgW="876240" imgH="266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59D7665-963B-BC82-DD7E-56F23AD6E8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38541" y="2548900"/>
                        <a:ext cx="1809972" cy="550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0AF1860-66B8-BBC3-DEB0-A9C6C032C1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5050" y="2548898"/>
          <a:ext cx="173037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Equation" r:id="rId13" imgW="838080" imgH="266400" progId="Equation.DSMT4">
                  <p:embed/>
                </p:oleObj>
              </mc:Choice>
              <mc:Fallback>
                <p:oleObj name="Equation" r:id="rId13" imgW="838080" imgH="2664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D0AF1860-66B8-BBC3-DEB0-A9C6C032C1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55050" y="2548898"/>
                        <a:ext cx="1730375" cy="55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3171D2B8-022A-81FA-5974-C2A032287025}"/>
              </a:ext>
            </a:extLst>
          </p:cNvPr>
          <p:cNvGrpSpPr/>
          <p:nvPr/>
        </p:nvGrpSpPr>
        <p:grpSpPr>
          <a:xfrm>
            <a:off x="1154546" y="2966408"/>
            <a:ext cx="11037454" cy="3727403"/>
            <a:chOff x="1154546" y="2966408"/>
            <a:chExt cx="11037454" cy="3727403"/>
          </a:xfrm>
        </p:grpSpPr>
        <p:sp>
          <p:nvSpPr>
            <p:cNvPr id="4" name="Rectangle 3"/>
            <p:cNvSpPr/>
            <p:nvPr/>
          </p:nvSpPr>
          <p:spPr>
            <a:xfrm>
              <a:off x="1154546" y="2966408"/>
              <a:ext cx="11037454" cy="284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2800" b="1" i="1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b) Ta có: </a:t>
              </a:r>
            </a:p>
            <a:p>
              <a:pPr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US" sz="28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>
                  <a:ea typeface="Calibri" panose="020F0502020204030204" pitchFamily="34" charset="0"/>
                  <a:cs typeface="Times New Roman" panose="02020603050405020304" pitchFamily="18" charset="0"/>
                </a:rPr>
                <a:t>Hai tỉ số đã cho đều bằng </a:t>
              </a:r>
            </a:p>
          </p:txBody>
        </p:sp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90AB3248-C365-1FAA-30F7-1C2EB6ACFE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2109618"/>
                </p:ext>
              </p:extLst>
            </p:nvPr>
          </p:nvGraphicFramePr>
          <p:xfrm>
            <a:off x="2605984" y="3498850"/>
            <a:ext cx="6053137" cy="946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4" name="Equation" r:id="rId15" imgW="2933640" imgH="457200" progId="Equation.DSMT4">
                    <p:embed/>
                  </p:oleObj>
                </mc:Choice>
                <mc:Fallback>
                  <p:oleObj name="Equation" r:id="rId15" imgW="2933640" imgH="457200" progId="Equation.DSMT4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90AB3248-C365-1FAA-30F7-1C2EB6ACFE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605984" y="3498850"/>
                          <a:ext cx="6053137" cy="946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CB5544C0-640F-255B-6FF3-B7E24711438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8718748"/>
                </p:ext>
              </p:extLst>
            </p:nvPr>
          </p:nvGraphicFramePr>
          <p:xfrm>
            <a:off x="2241550" y="4406900"/>
            <a:ext cx="3395663" cy="887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5" name="Equation" r:id="rId17" imgW="1752480" imgH="457200" progId="Equation.DSMT4">
                    <p:embed/>
                  </p:oleObj>
                </mc:Choice>
                <mc:Fallback>
                  <p:oleObj name="Equation" r:id="rId17" imgW="1752480" imgH="457200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CB5544C0-640F-255B-6FF3-B7E2471143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241550" y="4406900"/>
                          <a:ext cx="3395663" cy="8874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24BDDF-6381-539E-C9D7-1232E3BC1033}"/>
                </a:ext>
              </a:extLst>
            </p:cNvPr>
            <p:cNvSpPr/>
            <p:nvPr/>
          </p:nvSpPr>
          <p:spPr>
            <a:xfrm>
              <a:off x="1154546" y="5513891"/>
              <a:ext cx="4070707" cy="995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>
                  <a:ea typeface="Calibri" panose="020F0502020204030204" pitchFamily="34" charset="0"/>
                  <a:cs typeface="Times New Roman" panose="02020603050405020304" pitchFamily="18" charset="0"/>
                </a:rPr>
                <a:t>Vậy ta có tỉ lệ thức: </a:t>
              </a: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6F1A2BEC-2372-9AC7-577E-83F486FD36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7978332"/>
                </p:ext>
              </p:extLst>
            </p:nvPr>
          </p:nvGraphicFramePr>
          <p:xfrm>
            <a:off x="4260850" y="5806399"/>
            <a:ext cx="3051175" cy="887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6" name="Equation" r:id="rId19" imgW="1574640" imgH="457200" progId="Equation.DSMT4">
                    <p:embed/>
                  </p:oleObj>
                </mc:Choice>
                <mc:Fallback>
                  <p:oleObj name="Equation" r:id="rId19" imgW="1574640" imgH="45720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6F1A2BEC-2372-9AC7-577E-83F486FD36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260850" y="5806399"/>
                          <a:ext cx="3051175" cy="887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A8614C8E-80B5-F7D3-9F1C-57D42CA37D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0058269"/>
                </p:ext>
              </p:extLst>
            </p:nvPr>
          </p:nvGraphicFramePr>
          <p:xfrm>
            <a:off x="5103813" y="5108575"/>
            <a:ext cx="320675" cy="887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7" name="Equation" r:id="rId21" imgW="164880" imgH="457200" progId="Equation.DSMT4">
                    <p:embed/>
                  </p:oleObj>
                </mc:Choice>
                <mc:Fallback>
                  <p:oleObj name="Equation" r:id="rId21" imgW="164880" imgH="4572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A8614C8E-80B5-F7D3-9F1C-57D42CA37D7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103813" y="5108575"/>
                          <a:ext cx="320675" cy="8874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2F975F-D988-4F1C-93C5-B2DA2DA52640}"/>
              </a:ext>
            </a:extLst>
          </p:cNvPr>
          <p:cNvGrpSpPr/>
          <p:nvPr/>
        </p:nvGrpSpPr>
        <p:grpSpPr>
          <a:xfrm>
            <a:off x="9289736" y="4805825"/>
            <a:ext cx="2256295" cy="2013749"/>
            <a:chOff x="4117602" y="2286003"/>
            <a:chExt cx="3433139" cy="3433139"/>
          </a:xfrm>
        </p:grpSpPr>
        <p:pic>
          <p:nvPicPr>
            <p:cNvPr id="24" name="Picture 23" descr="Background pattern&#10;&#10;Description automatically generated">
              <a:extLst>
                <a:ext uri="{FF2B5EF4-FFF2-40B4-BE49-F238E27FC236}">
                  <a16:creationId xmlns:a16="http://schemas.microsoft.com/office/drawing/2014/main" id="{733CD078-64FC-FDC7-6138-C502C935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24"/>
                </a:ext>
              </a:extLst>
            </a:blip>
            <a:srcRect l="17382" r="20120" b="2"/>
            <a:stretch/>
          </p:blipFill>
          <p:spPr>
            <a:xfrm>
              <a:off x="4117602" y="2286003"/>
              <a:ext cx="3433139" cy="3433139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5" name="Picture 2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0BFAA0C2-3D5C-CE0E-E33C-8EC82AD48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494" y="2895295"/>
              <a:ext cx="2327672" cy="2327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80" y="537305"/>
            <a:ext cx="11188820" cy="763600"/>
          </a:xfrm>
        </p:spPr>
        <p:txBody>
          <a:bodyPr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Dạng 1: Xét xem các tỉ số đã cho có lập thành tỉ lệ thức không?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8848" y="1035620"/>
            <a:ext cx="10855135" cy="1902009"/>
          </a:xfrm>
        </p:spPr>
        <p:txBody>
          <a:bodyPr/>
          <a:lstStyle/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800" b="1">
                <a:solidFill>
                  <a:srgbClr val="000099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Bài 1 (SGK – tr54): </a:t>
            </a:r>
            <a:r>
              <a:rPr lang="fr-FR" sz="2800">
                <a:solidFill>
                  <a:schemeClr val="tx1">
                    <a:lumMod val="50000"/>
                  </a:schemeClr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Từ các tỉ số sau đây có lập được tỉ lệ thức không?</a:t>
            </a:r>
          </a:p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800">
                <a:solidFill>
                  <a:schemeClr val="tx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a)                            và                           b) 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và</a:t>
            </a:r>
          </a:p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c)                           và</a:t>
            </a:r>
          </a:p>
          <a:p>
            <a:endParaRPr lang="en-US">
              <a:latin typeface="+mn-lt"/>
            </a:endParaRPr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955979" y="0"/>
            <a:ext cx="5717294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HOẠT ĐỘNG LUYỆN TẬP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38F896C-7FFD-9BA5-89B4-DB83FA375F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40567" y="1852143"/>
          <a:ext cx="1965325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4" imgW="952200" imgH="266400" progId="Equation.DSMT4">
                  <p:embed/>
                </p:oleObj>
              </mc:Choice>
              <mc:Fallback>
                <p:oleObj name="Equation" r:id="rId4" imgW="952200" imgH="2664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38F896C-7FFD-9BA5-89B4-DB83FA375F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0567" y="1852143"/>
                        <a:ext cx="1965325" cy="550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797245A-1BBE-E852-416B-B638AE4342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399" y="1864308"/>
          <a:ext cx="1278164" cy="516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Equation" r:id="rId6" imgW="660240" imgH="266400" progId="Equation.DSMT4">
                  <p:embed/>
                </p:oleObj>
              </mc:Choice>
              <mc:Fallback>
                <p:oleObj name="Equation" r:id="rId6" imgW="660240" imgH="2664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D797245A-1BBE-E852-416B-B638AE4342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43399" y="1864308"/>
                        <a:ext cx="1278164" cy="516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35D1B3B-83CF-265F-F89D-EEFA7B9F60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9937" y="1698937"/>
          <a:ext cx="1723119" cy="89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Equation" r:id="rId8" imgW="876240" imgH="457200" progId="Equation.DSMT4">
                  <p:embed/>
                </p:oleObj>
              </mc:Choice>
              <mc:Fallback>
                <p:oleObj name="Equation" r:id="rId8" imgW="8762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35D1B3B-83CF-265F-F89D-EEFA7B9F60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89937" y="1698937"/>
                        <a:ext cx="1723119" cy="89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66D9A17-CD9B-6001-320C-F4A4BC0374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6904" y="1917624"/>
          <a:ext cx="1138073" cy="413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Equation" r:id="rId10" imgW="558720" imgH="203040" progId="Equation.DSMT4">
                  <p:embed/>
                </p:oleObj>
              </mc:Choice>
              <mc:Fallback>
                <p:oleObj name="Equation" r:id="rId10" imgW="55872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66D9A17-CD9B-6001-320C-F4A4BC037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206904" y="1917624"/>
                        <a:ext cx="1138073" cy="413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59D7665-963B-BC82-DD7E-56F23AD6E8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38541" y="2548900"/>
          <a:ext cx="1809972" cy="550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Equation" r:id="rId12" imgW="876240" imgH="266400" progId="Equation.DSMT4">
                  <p:embed/>
                </p:oleObj>
              </mc:Choice>
              <mc:Fallback>
                <p:oleObj name="Equation" r:id="rId12" imgW="876240" imgH="266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59D7665-963B-BC82-DD7E-56F23AD6E8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38541" y="2548900"/>
                        <a:ext cx="1809972" cy="550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0AF1860-66B8-BBC3-DEB0-A9C6C032C1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5050" y="2548898"/>
          <a:ext cx="173037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Equation" r:id="rId14" imgW="838080" imgH="266400" progId="Equation.DSMT4">
                  <p:embed/>
                </p:oleObj>
              </mc:Choice>
              <mc:Fallback>
                <p:oleObj name="Equation" r:id="rId14" imgW="838080" imgH="2664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D0AF1860-66B8-BBC3-DEB0-A9C6C032C1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55050" y="2548898"/>
                        <a:ext cx="1730375" cy="55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3171D2B8-022A-81FA-5974-C2A032287025}"/>
              </a:ext>
            </a:extLst>
          </p:cNvPr>
          <p:cNvGrpSpPr/>
          <p:nvPr/>
        </p:nvGrpSpPr>
        <p:grpSpPr>
          <a:xfrm>
            <a:off x="1154547" y="2966408"/>
            <a:ext cx="8560954" cy="3551742"/>
            <a:chOff x="1154547" y="2966408"/>
            <a:chExt cx="8560954" cy="3551742"/>
          </a:xfrm>
        </p:grpSpPr>
        <p:sp>
          <p:nvSpPr>
            <p:cNvPr id="4" name="Rectangle 3"/>
            <p:cNvSpPr/>
            <p:nvPr/>
          </p:nvSpPr>
          <p:spPr>
            <a:xfrm>
              <a:off x="1154547" y="2966408"/>
              <a:ext cx="8560954" cy="3551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>
                  <a:solidFill>
                    <a:srgbClr val="000099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2800" b="1" i="1">
                <a:solidFill>
                  <a:srgbClr val="000099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c) Ta có: </a:t>
              </a:r>
            </a:p>
            <a:p>
              <a:pPr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US" sz="28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endParaRPr lang="en-US" sz="28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>
                  <a:ea typeface="Calibri" panose="020F0502020204030204" pitchFamily="34" charset="0"/>
                  <a:cs typeface="Times New Roman" panose="02020603050405020304" pitchFamily="18" charset="0"/>
                </a:rPr>
                <a:t>Hai tỉ số đã cho không bằng nhau nên ta không có tỉ lệ thức từ hai tỉ số đã cho. </a:t>
              </a:r>
            </a:p>
          </p:txBody>
        </p:sp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90AB3248-C365-1FAA-30F7-1C2EB6ACFE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6305126"/>
                </p:ext>
              </p:extLst>
            </p:nvPr>
          </p:nvGraphicFramePr>
          <p:xfrm>
            <a:off x="2709634" y="3486150"/>
            <a:ext cx="4506913" cy="971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0" name="Equation" r:id="rId16" imgW="2184120" imgH="469800" progId="Equation.DSMT4">
                    <p:embed/>
                  </p:oleObj>
                </mc:Choice>
                <mc:Fallback>
                  <p:oleObj name="Equation" r:id="rId16" imgW="2184120" imgH="469800" progId="Equation.DSMT4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90AB3248-C365-1FAA-30F7-1C2EB6ACFE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709634" y="3486150"/>
                          <a:ext cx="4506913" cy="971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CB5544C0-640F-255B-6FF3-B7E24711438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677460"/>
                </p:ext>
              </p:extLst>
            </p:nvPr>
          </p:nvGraphicFramePr>
          <p:xfrm>
            <a:off x="2640241" y="4394200"/>
            <a:ext cx="4330700" cy="912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1" name="Equation" r:id="rId18" imgW="2234880" imgH="469800" progId="Equation.DSMT4">
                    <p:embed/>
                  </p:oleObj>
                </mc:Choice>
                <mc:Fallback>
                  <p:oleObj name="Equation" r:id="rId18" imgW="2234880" imgH="469800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CB5544C0-640F-255B-6FF3-B7E2471143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640241" y="4394200"/>
                          <a:ext cx="4330700" cy="9128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7A9A1D-D30D-6CB5-3E1E-51011DC3A943}"/>
              </a:ext>
            </a:extLst>
          </p:cNvPr>
          <p:cNvGrpSpPr/>
          <p:nvPr/>
        </p:nvGrpSpPr>
        <p:grpSpPr>
          <a:xfrm>
            <a:off x="9775940" y="4850606"/>
            <a:ext cx="2256295" cy="2013749"/>
            <a:chOff x="4117602" y="2286003"/>
            <a:chExt cx="3433139" cy="3433139"/>
          </a:xfrm>
        </p:grpSpPr>
        <p:pic>
          <p:nvPicPr>
            <p:cNvPr id="20" name="Picture 19" descr="Background pattern&#10;&#10;Description automatically generated">
              <a:extLst>
                <a:ext uri="{FF2B5EF4-FFF2-40B4-BE49-F238E27FC236}">
                  <a16:creationId xmlns:a16="http://schemas.microsoft.com/office/drawing/2014/main" id="{6B2FB0F9-5EB9-F1BB-805F-D4CACEC00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21"/>
                </a:ext>
              </a:extLst>
            </a:blip>
            <a:srcRect l="17382" r="20120" b="2"/>
            <a:stretch/>
          </p:blipFill>
          <p:spPr>
            <a:xfrm>
              <a:off x="4117602" y="2286003"/>
              <a:ext cx="3433139" cy="3433139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1" name="Picture 20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DEDB2E87-6934-4531-E132-DE5B4350D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494" y="2895295"/>
              <a:ext cx="2327672" cy="2327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0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80" y="537305"/>
            <a:ext cx="11188820" cy="763600"/>
          </a:xfrm>
        </p:spPr>
        <p:txBody>
          <a:bodyPr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Dạng 2: Tìm thành phần chưa biết của tỉ lệ thức</a:t>
            </a:r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955979" y="0"/>
            <a:ext cx="5717294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9FA23A0-5AA9-E78D-4A86-024FB752F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8848" y="1035620"/>
            <a:ext cx="10855135" cy="763600"/>
          </a:xfrm>
        </p:spPr>
        <p:txBody>
          <a:bodyPr/>
          <a:lstStyle/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>
                <a:solidFill>
                  <a:srgbClr val="000099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2800" b="1" i="1">
                <a:solidFill>
                  <a:srgbClr val="000099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Phương pháp: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90732F2-BF73-0B66-6CD3-8B1A2B6810E8}"/>
              </a:ext>
            </a:extLst>
          </p:cNvPr>
          <p:cNvSpPr txBox="1">
            <a:spLocks/>
          </p:cNvSpPr>
          <p:nvPr/>
        </p:nvSpPr>
        <p:spPr>
          <a:xfrm>
            <a:off x="1003181" y="1799221"/>
            <a:ext cx="7033654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0639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bel"/>
              <a:buNone/>
            </a:pPr>
            <a:r>
              <a:rPr lang="vi-VN" sz="2800">
                <a:solidFill>
                  <a:srgbClr val="00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Từ tỉ lệ thức:                  suy ra:</a:t>
            </a:r>
            <a:endParaRPr lang="en-US"/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EED5ED0F-6FB0-821E-BD67-1BFFFD3A7E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138487"/>
              </p:ext>
            </p:extLst>
          </p:nvPr>
        </p:nvGraphicFramePr>
        <p:xfrm>
          <a:off x="3551920" y="1571491"/>
          <a:ext cx="1379310" cy="130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Equation" r:id="rId3" imgW="482400" imgH="457200" progId="Equation.DSMT4">
                  <p:embed/>
                </p:oleObj>
              </mc:Choice>
              <mc:Fallback>
                <p:oleObj name="Equation" r:id="rId3" imgW="48240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D158D9B-138B-15AB-8D73-9E74939953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51920" y="1571491"/>
                        <a:ext cx="1379310" cy="130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B61B5CC0-F013-32D8-E759-CF29F10FEE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820380"/>
              </p:ext>
            </p:extLst>
          </p:nvPr>
        </p:nvGraphicFramePr>
        <p:xfrm>
          <a:off x="1603375" y="2988667"/>
          <a:ext cx="1633538" cy="130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Equation" r:id="rId5" imgW="571320" imgH="457200" progId="Equation.DSMT4">
                  <p:embed/>
                </p:oleObj>
              </mc:Choice>
              <mc:Fallback>
                <p:oleObj name="Equation" r:id="rId5" imgW="571320" imgH="4572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EED5ED0F-6FB0-821E-BD67-1BFFFD3A7E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3375" y="2988667"/>
                        <a:ext cx="1633538" cy="1306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7956582E-986D-1E8D-6F4F-251B96FB5B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598989"/>
              </p:ext>
            </p:extLst>
          </p:nvPr>
        </p:nvGraphicFramePr>
        <p:xfrm>
          <a:off x="3580495" y="2969846"/>
          <a:ext cx="17065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7" imgW="596880" imgH="457200" progId="Equation.DSMT4">
                  <p:embed/>
                </p:oleObj>
              </mc:Choice>
              <mc:Fallback>
                <p:oleObj name="Equation" r:id="rId7" imgW="596880" imgH="4572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B61B5CC0-F013-32D8-E759-CF29F10FEE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80495" y="2969846"/>
                        <a:ext cx="17065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E351FC3F-24EC-FB08-4F4F-CC8B840D8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682524"/>
              </p:ext>
            </p:extLst>
          </p:nvPr>
        </p:nvGraphicFramePr>
        <p:xfrm>
          <a:off x="5512935" y="2969846"/>
          <a:ext cx="1703388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9" imgW="596880" imgH="457200" progId="Equation.DSMT4">
                  <p:embed/>
                </p:oleObj>
              </mc:Choice>
              <mc:Fallback>
                <p:oleObj name="Equation" r:id="rId9" imgW="596880" imgH="45720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7956582E-986D-1E8D-6F4F-251B96FB5B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12935" y="2969846"/>
                        <a:ext cx="1703388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1D82342E-B806-E014-083A-DA8ABCA92F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311508"/>
              </p:ext>
            </p:extLst>
          </p:nvPr>
        </p:nvGraphicFramePr>
        <p:xfrm>
          <a:off x="7605486" y="2959850"/>
          <a:ext cx="1487488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Equation" r:id="rId11" imgW="520560" imgH="457200" progId="Equation.DSMT4">
                  <p:embed/>
                </p:oleObj>
              </mc:Choice>
              <mc:Fallback>
                <p:oleObj name="Equation" r:id="rId11" imgW="520560" imgH="45720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E351FC3F-24EC-FB08-4F4F-CC8B840D8A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05486" y="2959850"/>
                        <a:ext cx="1487488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56DE7E91-A542-60B0-6CB8-7E14EC3783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051276"/>
              </p:ext>
            </p:extLst>
          </p:nvPr>
        </p:nvGraphicFramePr>
        <p:xfrm>
          <a:off x="6366784" y="1953305"/>
          <a:ext cx="1670050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13" imgW="583920" imgH="190440" progId="Equation.DSMT4">
                  <p:embed/>
                </p:oleObj>
              </mc:Choice>
              <mc:Fallback>
                <p:oleObj name="Equation" r:id="rId13" imgW="583920" imgH="19044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EED5ED0F-6FB0-821E-BD67-1BFFFD3A7E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66784" y="1953305"/>
                        <a:ext cx="1670050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C91DD761-D92A-D822-05BF-7800F33302E5}"/>
              </a:ext>
            </a:extLst>
          </p:cNvPr>
          <p:cNvSpPr txBox="1">
            <a:spLocks/>
          </p:cNvSpPr>
          <p:nvPr/>
        </p:nvSpPr>
        <p:spPr>
          <a:xfrm>
            <a:off x="7742920" y="1843048"/>
            <a:ext cx="3151985" cy="76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0639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bel"/>
              <a:buNone/>
            </a:pPr>
            <a:r>
              <a:rPr lang="vi-VN" sz="2800">
                <a:solidFill>
                  <a:srgbClr val="00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  Từ đó ta có: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44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80" y="537305"/>
            <a:ext cx="11188820" cy="763600"/>
          </a:xfrm>
        </p:spPr>
        <p:txBody>
          <a:bodyPr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Dạng 2: Tìm thành phần chưa biết của tỉ lệ thức</a:t>
            </a:r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955979" y="0"/>
            <a:ext cx="5717294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C122E3-1C3B-15FA-E21A-93031DB8B201}"/>
              </a:ext>
            </a:extLst>
          </p:cNvPr>
          <p:cNvSpPr txBox="1"/>
          <p:nvPr/>
        </p:nvSpPr>
        <p:spPr>
          <a:xfrm>
            <a:off x="1003180" y="1094014"/>
            <a:ext cx="11043890" cy="10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99"/>
                </a:solidFill>
              </a:rPr>
              <a:t>Bài 2 (SGK – tr54): </a:t>
            </a:r>
            <a:r>
              <a:rPr lang="en-US" sz="2800"/>
              <a:t>Tìm     trong mỗi tỉ lệ thức sau:</a:t>
            </a:r>
          </a:p>
          <a:p>
            <a:pPr>
              <a:lnSpc>
                <a:spcPct val="150000"/>
              </a:lnSpc>
            </a:pPr>
            <a:r>
              <a:rPr lang="en-US" sz="2800"/>
              <a:t>a)                    ;          b)                                   ;           c)</a:t>
            </a:r>
            <a:endParaRPr lang="vi-VN" sz="2800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EF9F499-507E-F327-1AB9-1DA914895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449284"/>
              </p:ext>
            </p:extLst>
          </p:nvPr>
        </p:nvGraphicFramePr>
        <p:xfrm>
          <a:off x="4438649" y="1196564"/>
          <a:ext cx="329293" cy="359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Equation" r:id="rId3" imgW="139680" imgH="152280" progId="Equation.DSMT4">
                  <p:embed/>
                </p:oleObj>
              </mc:Choice>
              <mc:Fallback>
                <p:oleObj name="Equation" r:id="rId3" imgW="1396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8649" y="1196564"/>
                        <a:ext cx="329293" cy="359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7CADA1C2-7232-7FB3-6156-C63D2A795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913183"/>
              </p:ext>
            </p:extLst>
          </p:nvPr>
        </p:nvGraphicFramePr>
        <p:xfrm>
          <a:off x="1543050" y="1540885"/>
          <a:ext cx="1314450" cy="917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Equation" r:id="rId5" imgW="672840" imgH="469800" progId="Equation.DSMT4">
                  <p:embed/>
                </p:oleObj>
              </mc:Choice>
              <mc:Fallback>
                <p:oleObj name="Equation" r:id="rId5" imgW="6728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3050" y="1540885"/>
                        <a:ext cx="1314450" cy="917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719C0B8-2164-B591-E2FF-CC6C2EBDC8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749008"/>
              </p:ext>
            </p:extLst>
          </p:nvPr>
        </p:nvGraphicFramePr>
        <p:xfrm>
          <a:off x="4294400" y="1754307"/>
          <a:ext cx="2607037" cy="443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Equation" r:id="rId7" imgW="1193760" imgH="203040" progId="Equation.DSMT4">
                  <p:embed/>
                </p:oleObj>
              </mc:Choice>
              <mc:Fallback>
                <p:oleObj name="Equation" r:id="rId7" imgW="1193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94400" y="1754307"/>
                        <a:ext cx="2607037" cy="443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E352F7F4-4770-7C44-60DC-C6F93B0220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511407"/>
              </p:ext>
            </p:extLst>
          </p:nvPr>
        </p:nvGraphicFramePr>
        <p:xfrm>
          <a:off x="8323739" y="1684818"/>
          <a:ext cx="3472372" cy="569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name="Equation" r:id="rId9" imgW="1625400" imgH="266400" progId="Equation.DSMT4">
                  <p:embed/>
                </p:oleObj>
              </mc:Choice>
              <mc:Fallback>
                <p:oleObj name="Equation" r:id="rId9" imgW="1625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23739" y="1684818"/>
                        <a:ext cx="3472372" cy="569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CE71DC7-9F8E-5ADB-50FF-7BCB0E27314B}"/>
              </a:ext>
            </a:extLst>
          </p:cNvPr>
          <p:cNvSpPr txBox="1"/>
          <p:nvPr/>
        </p:nvSpPr>
        <p:spPr>
          <a:xfrm>
            <a:off x="1068480" y="2370898"/>
            <a:ext cx="11043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000099"/>
                </a:solidFill>
              </a:rPr>
              <a:t>Giải:</a:t>
            </a:r>
            <a:endParaRPr lang="vi-VN" sz="2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8D4717-D03D-BBEA-6EBA-3F8C7B01CE18}"/>
              </a:ext>
            </a:extLst>
          </p:cNvPr>
          <p:cNvSpPr txBox="1"/>
          <p:nvPr/>
        </p:nvSpPr>
        <p:spPr>
          <a:xfrm>
            <a:off x="1068480" y="3005293"/>
            <a:ext cx="5604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/>
              <a:t>Do                    </a:t>
            </a:r>
            <a:endParaRPr lang="vi-VN" sz="2800"/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368D730E-3FFC-3D13-AD69-3A0E70CB04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093405"/>
              </p:ext>
            </p:extLst>
          </p:nvPr>
        </p:nvGraphicFramePr>
        <p:xfrm>
          <a:off x="2103134" y="2868255"/>
          <a:ext cx="1314450" cy="917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Equation" r:id="rId11" imgW="672840" imgH="469800" progId="Equation.DSMT4">
                  <p:embed/>
                </p:oleObj>
              </mc:Choice>
              <mc:Fallback>
                <p:oleObj name="Equation" r:id="rId11" imgW="672840" imgH="4698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7CADA1C2-7232-7FB3-6156-C63D2A7951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03134" y="2868255"/>
                        <a:ext cx="1314450" cy="917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CFE5B3D2-7024-A003-74B6-373AB345FB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093534"/>
              </p:ext>
            </p:extLst>
          </p:nvPr>
        </p:nvGraphicFramePr>
        <p:xfrm>
          <a:off x="1846245" y="3858080"/>
          <a:ext cx="2353940" cy="555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Equation" r:id="rId13" imgW="1130040" imgH="266400" progId="Equation.DSMT4">
                  <p:embed/>
                </p:oleObj>
              </mc:Choice>
              <mc:Fallback>
                <p:oleObj name="Equation" r:id="rId13" imgW="1130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46245" y="3858080"/>
                        <a:ext cx="2353940" cy="555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09F56D08-77D5-8DA3-1C6D-DC8239292B75}"/>
              </a:ext>
            </a:extLst>
          </p:cNvPr>
          <p:cNvSpPr txBox="1"/>
          <p:nvPr/>
        </p:nvSpPr>
        <p:spPr>
          <a:xfrm>
            <a:off x="985170" y="4671212"/>
            <a:ext cx="397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Suy ra:</a:t>
            </a:r>
            <a:endParaRPr lang="vi-VN" sz="2800"/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5594768B-D1FD-EEB9-A3B6-00E9A2778A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154802"/>
              </p:ext>
            </p:extLst>
          </p:nvPr>
        </p:nvGraphicFramePr>
        <p:xfrm>
          <a:off x="2119107" y="4409963"/>
          <a:ext cx="2440006" cy="1045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Equation" r:id="rId15" imgW="1155600" imgH="495000" progId="Equation.DSMT4">
                  <p:embed/>
                </p:oleObj>
              </mc:Choice>
              <mc:Fallback>
                <p:oleObj name="Equation" r:id="rId15" imgW="11556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9107" y="4409963"/>
                        <a:ext cx="2440006" cy="1045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1B9F8AB-6CC1-23DB-D32B-0BD5B5A65AEA}"/>
              </a:ext>
            </a:extLst>
          </p:cNvPr>
          <p:cNvSpPr txBox="1"/>
          <p:nvPr/>
        </p:nvSpPr>
        <p:spPr>
          <a:xfrm>
            <a:off x="5639482" y="2975369"/>
            <a:ext cx="4786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b) Do                                   </a:t>
            </a:r>
            <a:endParaRPr lang="vi-VN" sz="2800"/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2AB0EAF8-BE2A-8201-D7AA-AE80B0EFB4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303206"/>
              </p:ext>
            </p:extLst>
          </p:nvPr>
        </p:nvGraphicFramePr>
        <p:xfrm>
          <a:off x="6592433" y="3026668"/>
          <a:ext cx="2607037" cy="443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Equation" r:id="rId17" imgW="1193760" imgH="203040" progId="Equation.DSMT4">
                  <p:embed/>
                </p:oleObj>
              </mc:Choice>
              <mc:Fallback>
                <p:oleObj name="Equation" r:id="rId17" imgW="1193760" imgH="20304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6719C0B8-2164-B591-E2FF-CC6C2EBDC8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92433" y="3026668"/>
                        <a:ext cx="2607037" cy="443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AFE55A0D-F1CD-FF80-7A48-5F3701821D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518231"/>
              </p:ext>
            </p:extLst>
          </p:nvPr>
        </p:nvGraphicFramePr>
        <p:xfrm>
          <a:off x="6439568" y="3676650"/>
          <a:ext cx="133985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Equation" r:id="rId18" imgW="685800" imgH="469800" progId="Equation.DSMT4">
                  <p:embed/>
                </p:oleObj>
              </mc:Choice>
              <mc:Fallback>
                <p:oleObj name="Equation" r:id="rId18" imgW="685800" imgH="4698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368D730E-3FFC-3D13-AD69-3A0E70CB0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439568" y="3676650"/>
                        <a:ext cx="1339850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E516A3B8-EA5B-A700-FAAD-41FA8B195B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749264"/>
              </p:ext>
            </p:extLst>
          </p:nvPr>
        </p:nvGraphicFramePr>
        <p:xfrm>
          <a:off x="8629819" y="3860800"/>
          <a:ext cx="25654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Equation" r:id="rId20" imgW="1231560" imgH="241200" progId="Equation.DSMT4">
                  <p:embed/>
                </p:oleObj>
              </mc:Choice>
              <mc:Fallback>
                <p:oleObj name="Equation" r:id="rId20" imgW="1231560" imgH="2412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CFE5B3D2-7024-A003-74B6-373AB345FB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629819" y="3860800"/>
                        <a:ext cx="2565400" cy="5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51B80916-3FF2-6164-492B-5DCE7F4C84A3}"/>
              </a:ext>
            </a:extLst>
          </p:cNvPr>
          <p:cNvSpPr txBox="1"/>
          <p:nvPr/>
        </p:nvSpPr>
        <p:spPr>
          <a:xfrm>
            <a:off x="5636223" y="4772286"/>
            <a:ext cx="397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Suy ra:</a:t>
            </a:r>
            <a:endParaRPr lang="vi-VN" sz="2800"/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AC14E1F7-C763-612C-41E4-FCB6864329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18091"/>
              </p:ext>
            </p:extLst>
          </p:nvPr>
        </p:nvGraphicFramePr>
        <p:xfrm>
          <a:off x="6743003" y="4592117"/>
          <a:ext cx="2292712" cy="932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Equation" r:id="rId22" imgW="1155600" imgH="469800" progId="Equation.DSMT4">
                  <p:embed/>
                </p:oleObj>
              </mc:Choice>
              <mc:Fallback>
                <p:oleObj name="Equation" r:id="rId22" imgW="11556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743003" y="4592117"/>
                        <a:ext cx="2292712" cy="932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3F27A88-490E-E503-14C9-8F34B4875254}"/>
              </a:ext>
            </a:extLst>
          </p:cNvPr>
          <p:cNvCxnSpPr/>
          <p:nvPr/>
        </p:nvCxnSpPr>
        <p:spPr>
          <a:xfrm>
            <a:off x="5558595" y="2558783"/>
            <a:ext cx="0" cy="4235116"/>
          </a:xfrm>
          <a:prstGeom prst="line">
            <a:avLst/>
          </a:prstGeom>
          <a:ln w="3810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444A7B6-1774-454E-6FD2-25E0ACB5B008}"/>
              </a:ext>
            </a:extLst>
          </p:cNvPr>
          <p:cNvSpPr txBox="1"/>
          <p:nvPr/>
        </p:nvSpPr>
        <p:spPr>
          <a:xfrm>
            <a:off x="1124875" y="3860434"/>
            <a:ext cx="1973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nên                    </a:t>
            </a:r>
            <a:endParaRPr lang="vi-VN" sz="28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292EDC-E442-6A15-0153-4AC4DCB1DE48}"/>
              </a:ext>
            </a:extLst>
          </p:cNvPr>
          <p:cNvSpPr txBox="1"/>
          <p:nvPr/>
        </p:nvSpPr>
        <p:spPr>
          <a:xfrm>
            <a:off x="5743567" y="3803842"/>
            <a:ext cx="220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hay                                   </a:t>
            </a:r>
            <a:endParaRPr lang="vi-VN" sz="28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2BDC14-25A4-D973-85E7-B71FC0D71E0D}"/>
              </a:ext>
            </a:extLst>
          </p:cNvPr>
          <p:cNvSpPr txBox="1"/>
          <p:nvPr/>
        </p:nvSpPr>
        <p:spPr>
          <a:xfrm>
            <a:off x="7895951" y="3816292"/>
            <a:ext cx="220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nên                                   </a:t>
            </a:r>
            <a:endParaRPr lang="vi-VN" sz="28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5E266B7-D75A-857A-3794-85299C648FC6}"/>
              </a:ext>
            </a:extLst>
          </p:cNvPr>
          <p:cNvGrpSpPr/>
          <p:nvPr/>
        </p:nvGrpSpPr>
        <p:grpSpPr>
          <a:xfrm>
            <a:off x="9339150" y="4671212"/>
            <a:ext cx="2154955" cy="2196493"/>
            <a:chOff x="7124701" y="2696018"/>
            <a:chExt cx="2525130" cy="2798034"/>
          </a:xfrm>
        </p:grpSpPr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C263CB2B-EE1F-64DF-5B30-A15AAE69C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25"/>
                </a:ext>
              </a:extLst>
            </a:blip>
            <a:srcRect l="36012" r="14448" b="2"/>
            <a:stretch/>
          </p:blipFill>
          <p:spPr>
            <a:xfrm>
              <a:off x="7194376" y="2696018"/>
              <a:ext cx="2455455" cy="2798034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F9490FE-D99C-B3C5-953A-0A239F288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7124701" y="2838733"/>
              <a:ext cx="2327672" cy="2327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637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3" grpId="0"/>
      <p:bldP spid="37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80" y="537305"/>
            <a:ext cx="11188820" cy="763600"/>
          </a:xfrm>
        </p:spPr>
        <p:txBody>
          <a:bodyPr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Dạng 2: Tìm thành phần chưa biết của tỉ lệ thức</a:t>
            </a:r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955979" y="0"/>
            <a:ext cx="5717294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C122E3-1C3B-15FA-E21A-93031DB8B201}"/>
              </a:ext>
            </a:extLst>
          </p:cNvPr>
          <p:cNvSpPr txBox="1"/>
          <p:nvPr/>
        </p:nvSpPr>
        <p:spPr>
          <a:xfrm>
            <a:off x="1003180" y="1033854"/>
            <a:ext cx="11043890" cy="10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99"/>
                </a:solidFill>
              </a:rPr>
              <a:t>Bài 2 (SGK – tr54): </a:t>
            </a:r>
            <a:r>
              <a:rPr lang="en-US" sz="2800"/>
              <a:t>Tìm      trong mỗi tỉ lệ thức sau:</a:t>
            </a:r>
          </a:p>
          <a:p>
            <a:pPr>
              <a:lnSpc>
                <a:spcPct val="150000"/>
              </a:lnSpc>
            </a:pPr>
            <a:r>
              <a:rPr lang="en-US" sz="2800"/>
              <a:t>a)                    ;          b)                                   ;           c)</a:t>
            </a:r>
            <a:endParaRPr lang="vi-VN" sz="2800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EF9F499-507E-F327-1AB9-1DA914895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101587"/>
              </p:ext>
            </p:extLst>
          </p:nvPr>
        </p:nvGraphicFramePr>
        <p:xfrm>
          <a:off x="4450681" y="1124372"/>
          <a:ext cx="329293" cy="359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Equation" r:id="rId4" imgW="139680" imgH="152280" progId="Equation.DSMT4">
                  <p:embed/>
                </p:oleObj>
              </mc:Choice>
              <mc:Fallback>
                <p:oleObj name="Equation" r:id="rId4" imgW="139680" imgH="1522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3EF9F499-507E-F327-1AB9-1DA9148959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50681" y="1124372"/>
                        <a:ext cx="329293" cy="359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7CADA1C2-7232-7FB3-6156-C63D2A795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90510"/>
              </p:ext>
            </p:extLst>
          </p:nvPr>
        </p:nvGraphicFramePr>
        <p:xfrm>
          <a:off x="1458826" y="1444629"/>
          <a:ext cx="1314450" cy="917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Equation" r:id="rId6" imgW="672840" imgH="469800" progId="Equation.DSMT4">
                  <p:embed/>
                </p:oleObj>
              </mc:Choice>
              <mc:Fallback>
                <p:oleObj name="Equation" r:id="rId6" imgW="672840" imgH="4698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7CADA1C2-7232-7FB3-6156-C63D2A7951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58826" y="1444629"/>
                        <a:ext cx="1314450" cy="917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719C0B8-2164-B591-E2FF-CC6C2EBDC8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620500"/>
              </p:ext>
            </p:extLst>
          </p:nvPr>
        </p:nvGraphicFramePr>
        <p:xfrm>
          <a:off x="4294400" y="1609925"/>
          <a:ext cx="2607037" cy="443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4" name="Equation" r:id="rId8" imgW="1193760" imgH="203040" progId="Equation.DSMT4">
                  <p:embed/>
                </p:oleObj>
              </mc:Choice>
              <mc:Fallback>
                <p:oleObj name="Equation" r:id="rId8" imgW="1193760" imgH="20304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6719C0B8-2164-B591-E2FF-CC6C2EBDC8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94400" y="1609925"/>
                        <a:ext cx="2607037" cy="443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E352F7F4-4770-7C44-60DC-C6F93B0220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221398"/>
              </p:ext>
            </p:extLst>
          </p:nvPr>
        </p:nvGraphicFramePr>
        <p:xfrm>
          <a:off x="8323739" y="1684818"/>
          <a:ext cx="3472372" cy="569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Equation" r:id="rId10" imgW="1625400" imgH="266400" progId="Equation.DSMT4">
                  <p:embed/>
                </p:oleObj>
              </mc:Choice>
              <mc:Fallback>
                <p:oleObj name="Equation" r:id="rId10" imgW="1625400" imgH="2664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E352F7F4-4770-7C44-60DC-C6F93B0220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23739" y="1684818"/>
                        <a:ext cx="3472372" cy="569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CE71DC7-9F8E-5ADB-50FF-7BCB0E27314B}"/>
              </a:ext>
            </a:extLst>
          </p:cNvPr>
          <p:cNvSpPr txBox="1"/>
          <p:nvPr/>
        </p:nvSpPr>
        <p:spPr>
          <a:xfrm>
            <a:off x="996289" y="2322770"/>
            <a:ext cx="11043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000099"/>
                </a:solidFill>
              </a:rPr>
              <a:t>Giải:</a:t>
            </a:r>
            <a:endParaRPr lang="vi-VN" sz="2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8D4717-D03D-BBEA-6EBA-3F8C7B01CE18}"/>
              </a:ext>
            </a:extLst>
          </p:cNvPr>
          <p:cNvSpPr txBox="1"/>
          <p:nvPr/>
        </p:nvSpPr>
        <p:spPr>
          <a:xfrm>
            <a:off x="1068480" y="2728563"/>
            <a:ext cx="5604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c) Do                                            </a:t>
            </a:r>
            <a:endParaRPr lang="vi-VN" sz="2800"/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CFE5B3D2-7024-A003-74B6-373AB345FB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589020"/>
              </p:ext>
            </p:extLst>
          </p:nvPr>
        </p:nvGraphicFramePr>
        <p:xfrm>
          <a:off x="1754862" y="3322610"/>
          <a:ext cx="312102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6" name="Equation" r:id="rId12" imgW="1498320" imgH="266400" progId="Equation.DSMT4">
                  <p:embed/>
                </p:oleObj>
              </mc:Choice>
              <mc:Fallback>
                <p:oleObj name="Equation" r:id="rId12" imgW="1498320" imgH="2664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CFE5B3D2-7024-A003-74B6-373AB345FB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54862" y="3322610"/>
                        <a:ext cx="3121025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4F485AD-B93D-482B-6A1E-8F6CC6263C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014039"/>
              </p:ext>
            </p:extLst>
          </p:nvPr>
        </p:nvGraphicFramePr>
        <p:xfrm>
          <a:off x="1922931" y="2730601"/>
          <a:ext cx="3472372" cy="569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7" name="Equation" r:id="rId14" imgW="1625400" imgH="266400" progId="Equation.DSMT4">
                  <p:embed/>
                </p:oleObj>
              </mc:Choice>
              <mc:Fallback>
                <p:oleObj name="Equation" r:id="rId14" imgW="1625400" imgH="2664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E352F7F4-4770-7C44-60DC-C6F93B0220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22931" y="2730601"/>
                        <a:ext cx="3472372" cy="569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4EE952E7-1258-5735-4E9C-B2735669BC79}"/>
              </a:ext>
            </a:extLst>
          </p:cNvPr>
          <p:cNvSpPr txBox="1"/>
          <p:nvPr/>
        </p:nvSpPr>
        <p:spPr>
          <a:xfrm>
            <a:off x="5509820" y="2742641"/>
            <a:ext cx="5604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hay</a:t>
            </a:r>
            <a:endParaRPr lang="vi-VN" sz="280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D644CDA-CE3E-5C29-6DFB-7928FACC71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968187"/>
              </p:ext>
            </p:extLst>
          </p:nvPr>
        </p:nvGraphicFramePr>
        <p:xfrm>
          <a:off x="6276227" y="2605362"/>
          <a:ext cx="1745552" cy="96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Equation" r:id="rId15" imgW="850680" imgH="469800" progId="Equation.DSMT4">
                  <p:embed/>
                </p:oleObj>
              </mc:Choice>
              <mc:Fallback>
                <p:oleObj name="Equation" r:id="rId15" imgW="8506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76227" y="2605362"/>
                        <a:ext cx="1745552" cy="963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36F9336B-8389-7D46-FCA1-9691B8B15E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559492"/>
              </p:ext>
            </p:extLst>
          </p:nvPr>
        </p:nvGraphicFramePr>
        <p:xfrm>
          <a:off x="1732047" y="3786270"/>
          <a:ext cx="2538413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Equation" r:id="rId17" imgW="1218960" imgH="266400" progId="Equation.DSMT4">
                  <p:embed/>
                </p:oleObj>
              </mc:Choice>
              <mc:Fallback>
                <p:oleObj name="Equation" r:id="rId17" imgW="1218960" imgH="2664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CFE5B3D2-7024-A003-74B6-373AB345FB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32047" y="3786270"/>
                        <a:ext cx="2538413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2BD26DCE-6C2E-2F25-3465-3A4A2C34D6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355128"/>
              </p:ext>
            </p:extLst>
          </p:nvPr>
        </p:nvGraphicFramePr>
        <p:xfrm>
          <a:off x="2581121" y="4284580"/>
          <a:ext cx="2379663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Equation" r:id="rId19" imgW="1143000" imgH="203040" progId="Equation.DSMT4">
                  <p:embed/>
                </p:oleObj>
              </mc:Choice>
              <mc:Fallback>
                <p:oleObj name="Equation" r:id="rId19" imgW="1143000" imgH="203040" progId="Equation.DSMT4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36F9336B-8389-7D46-FCA1-9691B8B15E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581121" y="4284580"/>
                        <a:ext cx="2379663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38E1B119-34B7-1D8E-42EC-2EF89FDC9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192791"/>
              </p:ext>
            </p:extLst>
          </p:nvPr>
        </p:nvGraphicFramePr>
        <p:xfrm>
          <a:off x="2631902" y="4703680"/>
          <a:ext cx="13223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Equation" r:id="rId21" imgW="634680" imgH="190440" progId="Equation.DSMT4">
                  <p:embed/>
                </p:oleObj>
              </mc:Choice>
              <mc:Fallback>
                <p:oleObj name="Equation" r:id="rId21" imgW="634680" imgH="19044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2BD26DCE-6C2E-2F25-3465-3A4A2C34D6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631902" y="4703680"/>
                        <a:ext cx="1322388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EB4063F1-B636-7DC9-7CED-17EE39400B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292700"/>
              </p:ext>
            </p:extLst>
          </p:nvPr>
        </p:nvGraphicFramePr>
        <p:xfrm>
          <a:off x="3109759" y="5147842"/>
          <a:ext cx="18510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2" name="Equation" r:id="rId23" imgW="888840" imgH="190440" progId="Equation.DSMT4">
                  <p:embed/>
                </p:oleObj>
              </mc:Choice>
              <mc:Fallback>
                <p:oleObj name="Equation" r:id="rId23" imgW="888840" imgH="19044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38E1B119-34B7-1D8E-42EC-2EF89FDC9B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109759" y="5147842"/>
                        <a:ext cx="1851025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E3A05355-5DAD-53AF-710F-E8FEA4EA30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028374"/>
              </p:ext>
            </p:extLst>
          </p:nvPr>
        </p:nvGraphicFramePr>
        <p:xfrm>
          <a:off x="3625850" y="5626100"/>
          <a:ext cx="8191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name="Equation" r:id="rId25" imgW="393480" imgH="190440" progId="Equation.DSMT4">
                  <p:embed/>
                </p:oleObj>
              </mc:Choice>
              <mc:Fallback>
                <p:oleObj name="Equation" r:id="rId25" imgW="393480" imgH="19044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EB4063F1-B636-7DC9-7CED-17EE39400B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625850" y="5626100"/>
                        <a:ext cx="819150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94EE25DA-DABF-2D6D-299F-1819F2BA59A9}"/>
              </a:ext>
            </a:extLst>
          </p:cNvPr>
          <p:cNvSpPr txBox="1"/>
          <p:nvPr/>
        </p:nvSpPr>
        <p:spPr>
          <a:xfrm>
            <a:off x="2893567" y="5564018"/>
            <a:ext cx="73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Vậy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D0F3E7-06AF-13A5-07DA-B31F6B3F1C58}"/>
              </a:ext>
            </a:extLst>
          </p:cNvPr>
          <p:cNvSpPr txBox="1"/>
          <p:nvPr/>
        </p:nvSpPr>
        <p:spPr>
          <a:xfrm>
            <a:off x="1068479" y="3319588"/>
            <a:ext cx="3201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nên                                            </a:t>
            </a:r>
            <a:endParaRPr lang="vi-VN" sz="280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9E4E49B-9DED-A4BB-F30C-8F4BB135662D}"/>
              </a:ext>
            </a:extLst>
          </p:cNvPr>
          <p:cNvGrpSpPr/>
          <p:nvPr/>
        </p:nvGrpSpPr>
        <p:grpSpPr>
          <a:xfrm>
            <a:off x="9339150" y="4671212"/>
            <a:ext cx="2154955" cy="2196493"/>
            <a:chOff x="7124701" y="2696018"/>
            <a:chExt cx="2525130" cy="2798034"/>
          </a:xfrm>
        </p:grpSpPr>
        <p:pic>
          <p:nvPicPr>
            <p:cNvPr id="31" name="Picture 30" descr="Background pattern&#10;&#10;Description automatically generated">
              <a:extLst>
                <a:ext uri="{FF2B5EF4-FFF2-40B4-BE49-F238E27FC236}">
                  <a16:creationId xmlns:a16="http://schemas.microsoft.com/office/drawing/2014/main" id="{793D7E1F-3CEE-9FBF-92A3-FA14A5D04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28"/>
                </a:ext>
              </a:extLst>
            </a:blip>
            <a:srcRect l="36012" r="14448" b="2"/>
            <a:stretch/>
          </p:blipFill>
          <p:spPr>
            <a:xfrm>
              <a:off x="7194376" y="2696018"/>
              <a:ext cx="2455455" cy="2798034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022F117-0456-B7C0-8663-3B47DE414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7124701" y="2838733"/>
              <a:ext cx="2327672" cy="2327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57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9" grpId="0"/>
      <p:bldP spid="46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03295-307D-9707-6377-8A64851AF3A8}"/>
              </a:ext>
            </a:extLst>
          </p:cNvPr>
          <p:cNvGrpSpPr/>
          <p:nvPr/>
        </p:nvGrpSpPr>
        <p:grpSpPr>
          <a:xfrm>
            <a:off x="4117602" y="2286003"/>
            <a:ext cx="3433139" cy="3433139"/>
            <a:chOff x="4117602" y="2286003"/>
            <a:chExt cx="3433139" cy="3433139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65A14FCB-5569-4268-AF8B-502D9EF6E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 l="17382" r="20120" b="2"/>
            <a:stretch/>
          </p:blipFill>
          <p:spPr>
            <a:xfrm>
              <a:off x="4117602" y="2286003"/>
              <a:ext cx="3433139" cy="3433139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17" name="Picture 1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7BFEE031-360F-4D5F-904A-32B86E7AC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494" y="2895295"/>
              <a:ext cx="2327672" cy="232767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EB19B7-45B3-343C-C374-1071395C7502}"/>
              </a:ext>
            </a:extLst>
          </p:cNvPr>
          <p:cNvGrpSpPr/>
          <p:nvPr/>
        </p:nvGrpSpPr>
        <p:grpSpPr>
          <a:xfrm>
            <a:off x="7124701" y="2696018"/>
            <a:ext cx="2525130" cy="2798034"/>
            <a:chOff x="7124701" y="2696018"/>
            <a:chExt cx="2525130" cy="2798034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EA75D7F-8BEB-403A-A7C2-DC62D23C8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7"/>
                </a:ext>
              </a:extLst>
            </a:blip>
            <a:srcRect l="36012" r="14448" b="2"/>
            <a:stretch/>
          </p:blipFill>
          <p:spPr>
            <a:xfrm>
              <a:off x="7194376" y="2696018"/>
              <a:ext cx="2455455" cy="2798034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7124701" y="2838733"/>
              <a:ext cx="2327672" cy="232767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3D03AB-FF7C-39E9-9845-53C57671CA3F}"/>
              </a:ext>
            </a:extLst>
          </p:cNvPr>
          <p:cNvGrpSpPr/>
          <p:nvPr/>
        </p:nvGrpSpPr>
        <p:grpSpPr>
          <a:xfrm>
            <a:off x="1926772" y="2773416"/>
            <a:ext cx="2488221" cy="2824719"/>
            <a:chOff x="1224643" y="2838732"/>
            <a:chExt cx="2488221" cy="2824719"/>
          </a:xfrm>
        </p:grpSpPr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4E208DDE-5F53-487A-916C-A3AE276FA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0"/>
                </a:ext>
              </a:extLst>
            </a:blip>
            <a:srcRect l="20349" r="20345" b="-4"/>
            <a:stretch/>
          </p:blipFill>
          <p:spPr>
            <a:xfrm>
              <a:off x="1224643" y="2838732"/>
              <a:ext cx="2488221" cy="2824719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F0387D-CEB3-4D01-B097-E93181CF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888" y="3278266"/>
              <a:ext cx="1561730" cy="1561730"/>
            </a:xfrm>
            <a:prstGeom prst="rect">
              <a:avLst/>
            </a:prstGeom>
          </p:spPr>
        </p:pic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1383069" y="99589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1285441" y="1425796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8363" y="1483727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89973" y="91810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10502" y="123922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4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80" y="537305"/>
            <a:ext cx="11188820" cy="763600"/>
          </a:xfrm>
        </p:spPr>
        <p:txBody>
          <a:bodyPr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Dạng 3: Lập tất cả các tỉ lệ thức từ các số cho trước, từ đẳng thức cho trước</a:t>
            </a:r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955979" y="0"/>
            <a:ext cx="5717294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061D663-059D-DDDB-6548-06C300E46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516" y="1492820"/>
            <a:ext cx="10855135" cy="763600"/>
          </a:xfrm>
        </p:spPr>
        <p:txBody>
          <a:bodyPr/>
          <a:lstStyle/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>
                <a:solidFill>
                  <a:srgbClr val="000099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2800" b="1" i="1">
                <a:solidFill>
                  <a:srgbClr val="000099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Phương pháp: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433A1C5-0A16-9F08-DC9C-7FE19A7F46CD}"/>
              </a:ext>
            </a:extLst>
          </p:cNvPr>
          <p:cNvSpPr txBox="1">
            <a:spLocks/>
          </p:cNvSpPr>
          <p:nvPr/>
        </p:nvSpPr>
        <p:spPr>
          <a:xfrm>
            <a:off x="1018848" y="2256421"/>
            <a:ext cx="10855135" cy="215229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0639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>
                <a:solidFill>
                  <a:srgbClr val="00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- Lập tỉ lệ thức từ các số cho trước:</a:t>
            </a:r>
          </a:p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>
                <a:solidFill>
                  <a:srgbClr val="00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+ Xét tích ad = bc</a:t>
            </a:r>
          </a:p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>
                <a:solidFill>
                  <a:srgbClr val="00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+ Sau khi có đẳng thức này, áp dụng tính chất 2 để lập tỉ lệ thức.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53440C0-C3E6-54D2-9AC9-CFB23FBD601C}"/>
              </a:ext>
            </a:extLst>
          </p:cNvPr>
          <p:cNvSpPr txBox="1">
            <a:spLocks/>
          </p:cNvSpPr>
          <p:nvPr/>
        </p:nvSpPr>
        <p:spPr>
          <a:xfrm>
            <a:off x="955979" y="4276872"/>
            <a:ext cx="10855135" cy="8829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0639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3195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bel"/>
              <a:buNone/>
            </a:pPr>
            <a:r>
              <a:rPr lang="vi-VN" sz="280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Lập tỉ lệ thức từ tỉ lệ thức cho trước: Áp dụng tính chất 2.</a:t>
            </a:r>
            <a:endParaRPr lang="en-US" sz="2800">
              <a:solidFill>
                <a:srgbClr val="000099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4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80" y="537305"/>
            <a:ext cx="11188820" cy="763600"/>
          </a:xfrm>
        </p:spPr>
        <p:txBody>
          <a:bodyPr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Dạng 3: Lập tất cả các tỉ lệ thức từ các số cho trước, từ đẳng thức cho trước</a:t>
            </a:r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955979" y="0"/>
            <a:ext cx="5717294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C122E3-1C3B-15FA-E21A-93031DB8B201}"/>
              </a:ext>
            </a:extLst>
          </p:cNvPr>
          <p:cNvSpPr txBox="1"/>
          <p:nvPr/>
        </p:nvSpPr>
        <p:spPr>
          <a:xfrm>
            <a:off x="1069699" y="1517721"/>
            <a:ext cx="11043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99"/>
                </a:solidFill>
              </a:rPr>
              <a:t>Bài 3 (SGK – tr54): </a:t>
            </a:r>
            <a:r>
              <a:rPr lang="en-US" sz="2800">
                <a:solidFill>
                  <a:srgbClr val="000099"/>
                </a:solidFill>
              </a:rPr>
              <a:t>Lập tất cả các tỉ lệ thức có thể được từ bốn số sau:</a:t>
            </a:r>
          </a:p>
          <a:p>
            <a:r>
              <a:rPr lang="en-US" sz="2800">
                <a:solidFill>
                  <a:srgbClr val="000099"/>
                </a:solidFill>
              </a:rPr>
              <a:t>1,5; 2; 3,6; 4,8.</a:t>
            </a:r>
            <a:endParaRPr lang="vi-VN" sz="2800">
              <a:solidFill>
                <a:srgbClr val="000099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E71DC7-9F8E-5ADB-50FF-7BCB0E27314B}"/>
              </a:ext>
            </a:extLst>
          </p:cNvPr>
          <p:cNvSpPr txBox="1"/>
          <p:nvPr/>
        </p:nvSpPr>
        <p:spPr>
          <a:xfrm>
            <a:off x="1134999" y="2500683"/>
            <a:ext cx="11043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000099"/>
                </a:solidFill>
              </a:rPr>
              <a:t>Giải:</a:t>
            </a:r>
            <a:endParaRPr lang="vi-VN" sz="2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8D4717-D03D-BBEA-6EBA-3F8C7B01CE18}"/>
              </a:ext>
            </a:extLst>
          </p:cNvPr>
          <p:cNvSpPr txBox="1"/>
          <p:nvPr/>
        </p:nvSpPr>
        <p:spPr>
          <a:xfrm>
            <a:off x="1134999" y="3102424"/>
            <a:ext cx="11043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Từ bốn số 1,5; 2; 3,6; 4,8 ta có đẳng thức: 1,5 . 4,8 = 2 . 3,6 (= 7,2)</a:t>
            </a:r>
            <a:endParaRPr lang="vi-VN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793DD4-C4B4-A245-EF1F-32B5E1014FD6}"/>
              </a:ext>
            </a:extLst>
          </p:cNvPr>
          <p:cNvSpPr txBox="1"/>
          <p:nvPr/>
        </p:nvSpPr>
        <p:spPr>
          <a:xfrm>
            <a:off x="1134999" y="3625644"/>
            <a:ext cx="11043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Từ đẳng thức: 1,5 . 4,8 = 2 . 3,6 ta có các tỉ lệ thức sau:</a:t>
            </a:r>
            <a:endParaRPr lang="vi-VN" sz="280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D158D9B-138B-15AB-8D73-9E74939953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455352"/>
              </p:ext>
            </p:extLst>
          </p:nvPr>
        </p:nvGraphicFramePr>
        <p:xfrm>
          <a:off x="1120775" y="4189413"/>
          <a:ext cx="17780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3" imgW="888840" imgH="482400" progId="Equation.DSMT4">
                  <p:embed/>
                </p:oleObj>
              </mc:Choice>
              <mc:Fallback>
                <p:oleObj name="Equation" r:id="rId3" imgW="8888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0775" y="4189413"/>
                        <a:ext cx="17780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4F348D1-C1DE-C9A9-02CB-9FED49E19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961817"/>
              </p:ext>
            </p:extLst>
          </p:nvPr>
        </p:nvGraphicFramePr>
        <p:xfrm>
          <a:off x="3219450" y="4224338"/>
          <a:ext cx="17272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quation" r:id="rId5" imgW="863280" imgH="482400" progId="Equation.DSMT4">
                  <p:embed/>
                </p:oleObj>
              </mc:Choice>
              <mc:Fallback>
                <p:oleObj name="Equation" r:id="rId5" imgW="863280" imgH="4824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D158D9B-138B-15AB-8D73-9E74939953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19450" y="4224338"/>
                        <a:ext cx="17272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2BC889F-5DB3-AB10-5063-9001B191AE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6496520"/>
              </p:ext>
            </p:extLst>
          </p:nvPr>
        </p:nvGraphicFramePr>
        <p:xfrm>
          <a:off x="5294313" y="4267200"/>
          <a:ext cx="17272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7" imgW="863280" imgH="482400" progId="Equation.DSMT4">
                  <p:embed/>
                </p:oleObj>
              </mc:Choice>
              <mc:Fallback>
                <p:oleObj name="Equation" r:id="rId7" imgW="863280" imgH="482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4F348D1-C1DE-C9A9-02CB-9FED49E196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94313" y="4267200"/>
                        <a:ext cx="17272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5CEB2B1-27D1-A167-F68A-B89981D4E4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077165"/>
              </p:ext>
            </p:extLst>
          </p:nvPr>
        </p:nvGraphicFramePr>
        <p:xfrm>
          <a:off x="7367588" y="4278313"/>
          <a:ext cx="17272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Equation" r:id="rId9" imgW="863280" imgH="482400" progId="Equation.DSMT4">
                  <p:embed/>
                </p:oleObj>
              </mc:Choice>
              <mc:Fallback>
                <p:oleObj name="Equation" r:id="rId9" imgW="863280" imgH="4824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2BC889F-5DB3-AB10-5063-9001B191AE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67588" y="4278313"/>
                        <a:ext cx="17272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75EF608F-C6B8-4768-4E39-56F9B2D223AD}"/>
              </a:ext>
            </a:extLst>
          </p:cNvPr>
          <p:cNvGrpSpPr/>
          <p:nvPr/>
        </p:nvGrpSpPr>
        <p:grpSpPr>
          <a:xfrm>
            <a:off x="9094788" y="4001903"/>
            <a:ext cx="2488221" cy="2824719"/>
            <a:chOff x="1224643" y="2838732"/>
            <a:chExt cx="2488221" cy="2824719"/>
          </a:xfrm>
        </p:grpSpPr>
        <p:pic>
          <p:nvPicPr>
            <p:cNvPr id="14" name="Picture 13" descr="Background pattern&#10;&#10;Description automatically generated">
              <a:extLst>
                <a:ext uri="{FF2B5EF4-FFF2-40B4-BE49-F238E27FC236}">
                  <a16:creationId xmlns:a16="http://schemas.microsoft.com/office/drawing/2014/main" id="{9D8814D1-63A0-E171-EFCC-F36CAF7A4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2"/>
                </a:ext>
              </a:extLst>
            </a:blip>
            <a:srcRect l="20349" r="20345" b="-4"/>
            <a:stretch/>
          </p:blipFill>
          <p:spPr>
            <a:xfrm>
              <a:off x="1224643" y="2838732"/>
              <a:ext cx="2488221" cy="2824719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1058C09-B7FD-A736-CD7B-6244D2E4F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888" y="3278266"/>
              <a:ext cx="1561730" cy="156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38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80" y="537305"/>
            <a:ext cx="11188820" cy="763600"/>
          </a:xfrm>
        </p:spPr>
        <p:txBody>
          <a:bodyPr/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Dạng 4: Giải bài toán thực tế liên quan đến tỉ lệ thức</a:t>
            </a:r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955979" y="0"/>
            <a:ext cx="5717294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HOẠT ĐỘNG </a:t>
            </a:r>
            <a:r>
              <a:rPr lang="en-US" sz="2800" b="1" kern="0">
                <a:solidFill>
                  <a:prstClr val="white"/>
                </a:solidFill>
                <a:cs typeface="Times New Roman" panose="02020603050405020304" pitchFamily="18" charset="0"/>
              </a:rPr>
              <a:t>VẬN DỤNG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C122E3-1C3B-15FA-E21A-93031DB8B201}"/>
              </a:ext>
            </a:extLst>
          </p:cNvPr>
          <p:cNvSpPr txBox="1"/>
          <p:nvPr/>
        </p:nvSpPr>
        <p:spPr>
          <a:xfrm>
            <a:off x="1003180" y="922564"/>
            <a:ext cx="108708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</a:rPr>
              <a:t>Bài</a:t>
            </a:r>
            <a:r>
              <a:rPr lang="en-US" sz="2400" b="1" dirty="0">
                <a:solidFill>
                  <a:srgbClr val="000099"/>
                </a:solidFill>
              </a:rPr>
              <a:t> 2 (SGK – tr54): </a:t>
            </a:r>
            <a:r>
              <a:rPr lang="en-US" sz="2400" dirty="0" err="1">
                <a:solidFill>
                  <a:srgbClr val="000099"/>
                </a:solidFill>
              </a:rPr>
              <a:t>Trong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giờ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thí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nghiệm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xác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định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trọng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lượng</a:t>
            </a:r>
            <a:r>
              <a:rPr lang="en-US" sz="2400" dirty="0">
                <a:solidFill>
                  <a:srgbClr val="000099"/>
                </a:solidFill>
              </a:rPr>
              <a:t>, </a:t>
            </a:r>
            <a:r>
              <a:rPr lang="en-US" sz="2400" dirty="0" err="1">
                <a:solidFill>
                  <a:srgbClr val="000099"/>
                </a:solidFill>
              </a:rPr>
              <a:t>bạn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Hà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</a:rPr>
              <a:t>dùng</a:t>
            </a:r>
            <a:r>
              <a:rPr lang="en-US" sz="2400" dirty="0" smtClean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hai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quả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cân</a:t>
            </a:r>
            <a:r>
              <a:rPr lang="en-US" sz="2400" dirty="0">
                <a:solidFill>
                  <a:srgbClr val="000099"/>
                </a:solidFill>
              </a:rPr>
              <a:t> 100g </a:t>
            </a:r>
            <a:r>
              <a:rPr lang="en-US" sz="2400" dirty="0" err="1">
                <a:solidFill>
                  <a:srgbClr val="000099"/>
                </a:solidFill>
              </a:rPr>
              <a:t>và</a:t>
            </a:r>
            <a:r>
              <a:rPr lang="en-US" sz="2400" dirty="0">
                <a:solidFill>
                  <a:srgbClr val="000099"/>
                </a:solidFill>
              </a:rPr>
              <a:t> 50g </a:t>
            </a:r>
            <a:r>
              <a:rPr lang="en-US" sz="2400" dirty="0" err="1">
                <a:solidFill>
                  <a:srgbClr val="000099"/>
                </a:solidFill>
              </a:rPr>
              <a:t>thì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đo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được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trọng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lượng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tương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ứng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là</a:t>
            </a:r>
            <a:r>
              <a:rPr lang="en-US" sz="2400" dirty="0">
                <a:solidFill>
                  <a:srgbClr val="000099"/>
                </a:solidFill>
              </a:rPr>
              <a:t> 1 N </a:t>
            </a:r>
            <a:r>
              <a:rPr lang="en-US" sz="2400" dirty="0" err="1">
                <a:solidFill>
                  <a:srgbClr val="000099"/>
                </a:solidFill>
              </a:rPr>
              <a:t>và</a:t>
            </a:r>
            <a:r>
              <a:rPr lang="en-US" sz="2400" dirty="0">
                <a:solidFill>
                  <a:srgbClr val="000099"/>
                </a:solidFill>
              </a:rPr>
              <a:t> 0,5 N.</a:t>
            </a:r>
          </a:p>
          <a:p>
            <a:r>
              <a:rPr lang="en-US" sz="2400" dirty="0">
                <a:solidFill>
                  <a:srgbClr val="000099"/>
                </a:solidFill>
              </a:rPr>
              <a:t>a) </a:t>
            </a:r>
            <a:r>
              <a:rPr lang="en-US" sz="2400" dirty="0" err="1">
                <a:solidFill>
                  <a:srgbClr val="000099"/>
                </a:solidFill>
              </a:rPr>
              <a:t>Tính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tỉ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số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giữa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khối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lượng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của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quả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cân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thứ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nhất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và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khối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lượng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của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quả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cân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thứ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hai</a:t>
            </a:r>
            <a:r>
              <a:rPr lang="en-US" sz="2400" dirty="0">
                <a:solidFill>
                  <a:srgbClr val="000099"/>
                </a:solidFill>
              </a:rPr>
              <a:t>; </a:t>
            </a:r>
            <a:r>
              <a:rPr lang="en-US" sz="2400" dirty="0" err="1">
                <a:solidFill>
                  <a:srgbClr val="000099"/>
                </a:solidFill>
              </a:rPr>
              <a:t>tỉ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số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giữa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trọng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lượng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của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quả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cân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thứ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nhất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và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trọng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lượng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của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quả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cân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thứ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hai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</a:p>
          <a:p>
            <a:r>
              <a:rPr lang="en-US" sz="2400" dirty="0">
                <a:solidFill>
                  <a:srgbClr val="000099"/>
                </a:solidFill>
              </a:rPr>
              <a:t>b) Hai </a:t>
            </a:r>
            <a:r>
              <a:rPr lang="en-US" sz="2400" dirty="0" err="1">
                <a:solidFill>
                  <a:srgbClr val="000099"/>
                </a:solidFill>
              </a:rPr>
              <a:t>tỉ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số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trên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có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lập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thành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tỉ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lệ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thức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err="1">
                <a:solidFill>
                  <a:srgbClr val="000099"/>
                </a:solidFill>
              </a:rPr>
              <a:t>không</a:t>
            </a:r>
            <a:r>
              <a:rPr lang="en-US" sz="2400" dirty="0">
                <a:solidFill>
                  <a:srgbClr val="000099"/>
                </a:solidFill>
              </a:rPr>
              <a:t>?</a:t>
            </a:r>
            <a:endParaRPr lang="vi-VN" sz="2400" dirty="0">
              <a:solidFill>
                <a:srgbClr val="000099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E71DC7-9F8E-5ADB-50FF-7BCB0E27314B}"/>
              </a:ext>
            </a:extLst>
          </p:cNvPr>
          <p:cNvSpPr txBox="1"/>
          <p:nvPr/>
        </p:nvSpPr>
        <p:spPr>
          <a:xfrm>
            <a:off x="989102" y="2797960"/>
            <a:ext cx="1104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>
                <a:solidFill>
                  <a:srgbClr val="000099"/>
                </a:solidFill>
              </a:rPr>
              <a:t>Giải:</a:t>
            </a:r>
            <a:endParaRPr lang="vi-VN" sz="2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8D4717-D03D-BBEA-6EBA-3F8C7B01CE18}"/>
              </a:ext>
            </a:extLst>
          </p:cNvPr>
          <p:cNvSpPr txBox="1"/>
          <p:nvPr/>
        </p:nvSpPr>
        <p:spPr>
          <a:xfrm>
            <a:off x="957306" y="3058162"/>
            <a:ext cx="106880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a) Tỉ số giữa khối lượng của quả cân thứ nhất và khối lượng của quả cân thứ hai là: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C8F6C90-0A8D-7B27-8490-511EBE84E3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449657"/>
              </p:ext>
            </p:extLst>
          </p:nvPr>
        </p:nvGraphicFramePr>
        <p:xfrm>
          <a:off x="5758711" y="3565589"/>
          <a:ext cx="1031901" cy="790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3" imgW="596880" imgH="457200" progId="Equation.DSMT4">
                  <p:embed/>
                </p:oleObj>
              </mc:Choice>
              <mc:Fallback>
                <p:oleObj name="Equation" r:id="rId3" imgW="596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58711" y="3565589"/>
                        <a:ext cx="1031901" cy="790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BF43884-FC4C-0F3B-C52B-5E726FB71C08}"/>
              </a:ext>
            </a:extLst>
          </p:cNvPr>
          <p:cNvSpPr txBox="1"/>
          <p:nvPr/>
        </p:nvSpPr>
        <p:spPr>
          <a:xfrm>
            <a:off x="1222679" y="4215744"/>
            <a:ext cx="106880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Tỉ số giữa trọng lượng của quả cân thứ nhất và khối lượng của quả cân thứ hai là: 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5E59239-C942-43F9-C88B-CAAAAF594B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672544"/>
              </p:ext>
            </p:extLst>
          </p:nvPr>
        </p:nvGraphicFramePr>
        <p:xfrm>
          <a:off x="5540719" y="4755829"/>
          <a:ext cx="1605222" cy="802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5" imgW="939600" imgH="469800" progId="Equation.DSMT4">
                  <p:embed/>
                </p:oleObj>
              </mc:Choice>
              <mc:Fallback>
                <p:oleObj name="Equation" r:id="rId5" imgW="939600" imgH="469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C8F6C90-0A8D-7B27-8490-511EBE84E3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40719" y="4755829"/>
                        <a:ext cx="1605222" cy="802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FD8D9EA-F62F-75BA-BA6E-8E587965F998}"/>
              </a:ext>
            </a:extLst>
          </p:cNvPr>
          <p:cNvSpPr txBox="1"/>
          <p:nvPr/>
        </p:nvSpPr>
        <p:spPr>
          <a:xfrm>
            <a:off x="999292" y="5517226"/>
            <a:ext cx="106880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b) Hai tỉ số trên đều bằng 2.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D9A034-EDEE-C5C6-5B17-AD5B9726101A}"/>
              </a:ext>
            </a:extLst>
          </p:cNvPr>
          <p:cNvSpPr txBox="1"/>
          <p:nvPr/>
        </p:nvSpPr>
        <p:spPr>
          <a:xfrm>
            <a:off x="957305" y="5931467"/>
            <a:ext cx="106880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Vậy hai tỉ số trên lập thành tỉ lệ thức: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01468F5A-39E5-8C23-D67F-146AE592CB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725995"/>
              </p:ext>
            </p:extLst>
          </p:nvPr>
        </p:nvGraphicFramePr>
        <p:xfrm>
          <a:off x="5783263" y="5950627"/>
          <a:ext cx="134302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7" imgW="761760" imgH="469800" progId="Equation.DSMT4">
                  <p:embed/>
                </p:oleObj>
              </mc:Choice>
              <mc:Fallback>
                <p:oleObj name="Equation" r:id="rId7" imgW="761760" imgH="4698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C8F6C90-0A8D-7B27-8490-511EBE84E3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83263" y="5950627"/>
                        <a:ext cx="1343025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60EF88D5-947C-4104-0C90-81D43F7E8C39}"/>
              </a:ext>
            </a:extLst>
          </p:cNvPr>
          <p:cNvGrpSpPr/>
          <p:nvPr/>
        </p:nvGrpSpPr>
        <p:grpSpPr>
          <a:xfrm>
            <a:off x="9241971" y="5135021"/>
            <a:ext cx="2222010" cy="1675519"/>
            <a:chOff x="4117602" y="2286003"/>
            <a:chExt cx="3433139" cy="3433139"/>
          </a:xfrm>
        </p:grpSpPr>
        <p:pic>
          <p:nvPicPr>
            <p:cNvPr id="19" name="Picture 18" descr="Background pattern&#10;&#10;Description automatically generated">
              <a:extLst>
                <a:ext uri="{FF2B5EF4-FFF2-40B4-BE49-F238E27FC236}">
                  <a16:creationId xmlns:a16="http://schemas.microsoft.com/office/drawing/2014/main" id="{7C8E3AB2-87C9-8F55-BC7E-336C43F78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0"/>
                </a:ext>
              </a:extLst>
            </a:blip>
            <a:srcRect l="17382" r="20120" b="2"/>
            <a:stretch/>
          </p:blipFill>
          <p:spPr>
            <a:xfrm>
              <a:off x="4117602" y="2286003"/>
              <a:ext cx="3433139" cy="3433139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0" name="Picture 19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F56FA1F0-3C54-E839-3F18-0335288EE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494" y="2895295"/>
              <a:ext cx="2327672" cy="2327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76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7" grpId="0"/>
      <p:bldP spid="28" grpId="0"/>
      <p:bldP spid="14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39E79A0-557A-59C6-FCE7-3F7F126A3FC7}"/>
              </a:ext>
            </a:extLst>
          </p:cNvPr>
          <p:cNvGrpSpPr/>
          <p:nvPr/>
        </p:nvGrpSpPr>
        <p:grpSpPr>
          <a:xfrm>
            <a:off x="9535886" y="5120084"/>
            <a:ext cx="1923356" cy="1737916"/>
            <a:chOff x="9990250" y="3327073"/>
            <a:chExt cx="2056820" cy="2264386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EEA75D7F-8BEB-403A-A7C2-DC62D23C8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 l="36012" r="14448" b="2"/>
            <a:stretch/>
          </p:blipFill>
          <p:spPr>
            <a:xfrm>
              <a:off x="10059925" y="3327073"/>
              <a:ext cx="1987145" cy="2264386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9990250" y="3380078"/>
              <a:ext cx="1883733" cy="188373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BC122E3-1C3B-15FA-E21A-93031DB8B201}"/>
              </a:ext>
            </a:extLst>
          </p:cNvPr>
          <p:cNvSpPr txBox="1"/>
          <p:nvPr/>
        </p:nvSpPr>
        <p:spPr>
          <a:xfrm>
            <a:off x="1688980" y="1266541"/>
            <a:ext cx="96103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- Học thuộc định nghĩa, tính chất của tỉ lệ thức.</a:t>
            </a:r>
          </a:p>
          <a:p>
            <a:r>
              <a:rPr lang="en-US" sz="3200">
                <a:solidFill>
                  <a:srgbClr val="000099"/>
                </a:solidFill>
              </a:rPr>
              <a:t>- Ghi nhớ cách lập tỉ lệ thức từ các số cho trước, từ đẳng thức cho trước, cách tìm thành phần chưa biết của tỉ lệ thức.</a:t>
            </a:r>
          </a:p>
          <a:p>
            <a:r>
              <a:rPr lang="en-US" sz="3200">
                <a:solidFill>
                  <a:srgbClr val="000099"/>
                </a:solidFill>
              </a:rPr>
              <a:t>- Làm các bài tập trên phiếu học tập (GV in phiếu bài tập).</a:t>
            </a:r>
          </a:p>
          <a:p>
            <a:r>
              <a:rPr lang="en-US" sz="3200">
                <a:solidFill>
                  <a:srgbClr val="000099"/>
                </a:solidFill>
              </a:rPr>
              <a:t>- Nghiên cứu trước bài: “Dãy tỉ số bằng nhau”.</a:t>
            </a:r>
          </a:p>
        </p:txBody>
      </p:sp>
      <p:sp>
        <p:nvSpPr>
          <p:cNvPr id="15" name="!!4">
            <a:extLst>
              <a:ext uri="{FF2B5EF4-FFF2-40B4-BE49-F238E27FC236}">
                <a16:creationId xmlns:a16="http://schemas.microsoft.com/office/drawing/2014/main" id="{7C7DD40E-0840-51E2-0838-59A70824191B}"/>
              </a:ext>
            </a:extLst>
          </p:cNvPr>
          <p:cNvSpPr/>
          <p:nvPr/>
        </p:nvSpPr>
        <p:spPr>
          <a:xfrm>
            <a:off x="3237353" y="0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</p:spTree>
    <p:extLst>
      <p:ext uri="{BB962C8B-B14F-4D97-AF65-F5344CB8AC3E}">
        <p14:creationId xmlns:p14="http://schemas.microsoft.com/office/powerpoint/2010/main" val="341919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9" y="1892830"/>
            <a:ext cx="7049345" cy="462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735627" y="2852937"/>
            <a:ext cx="8544949" cy="2198121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Hành trình tìm mật</a:t>
            </a:r>
          </a:p>
        </p:txBody>
      </p:sp>
      <p:pic>
        <p:nvPicPr>
          <p:cNvPr id="6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4176" y="-3099725"/>
            <a:ext cx="1317824" cy="1317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0363" y="541773"/>
            <a:ext cx="2208245" cy="23111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41320" y="988792"/>
            <a:ext cx="4053840" cy="7924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/>
              <a:t>KHỞI ĐỘNG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596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32440"/>
            <a:ext cx="23687617" cy="170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4" y="356659"/>
            <a:ext cx="1932153" cy="20222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4768105"/>
            <a:ext cx="4032448" cy="2276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99" y="356660"/>
            <a:ext cx="992717" cy="134605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191000" y="85395"/>
            <a:ext cx="7458221" cy="3871053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Các bạn ơi! </a:t>
            </a:r>
          </a:p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Để có thể lấy được mật hoa mình phải vượt qua các câu hỏi thử thách! 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078751" y="929762"/>
            <a:ext cx="5664629" cy="2357568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Các bạn giúp mình </a:t>
            </a:r>
            <a:r>
              <a:rPr lang="vi-VN" sz="3733" b="1">
                <a:solidFill>
                  <a:srgbClr val="00B050"/>
                </a:solidFill>
                <a:latin typeface="+mj-lt"/>
              </a:rPr>
              <a:t>nhé</a:t>
            </a:r>
            <a:r>
              <a:rPr lang="en-US" sz="3733" b="1">
                <a:solidFill>
                  <a:srgbClr val="00B050"/>
                </a:solidFill>
                <a:latin typeface="+mj-lt"/>
              </a:rPr>
              <a:t>!</a:t>
            </a:r>
          </a:p>
        </p:txBody>
      </p:sp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78751" y="9381661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52669E-6 C 0.02692 0.00154 0.05226 0.00555 0.079 0.01049 C 0.08872 0.01481 0.10435 0.01913 0.11181 0.03178 C 0.11615 0.03918 0.12032 0.04196 0.12535 0.04751 C 0.13421 0.05708 0.14237 0.0722 0.15226 0.07683 C 0.15799 0.08361 0.16199 0.09164 0.16858 0.09534 C 0.17883 0.11354 0.17396 0.10737 0.18212 0.11663 C 0.18751 0.13144 0.19601 0.14625 0.20296 0.15921 C 0.20487 0.1697 0.20765 0.17525 0.21181 0.18297 C 0.2139 0.19346 0.21702 0.20055 0.22084 0.2095 C 0.22344 0.22709 0.23039 0.25825 0.23733 0.27059 C 0.23837 0.27862 0.23872 0.28664 0.24028 0.29435 C 0.24115 0.29836 0.24688 0.3104 0.24775 0.31286 C 0.24896 0.31626 0.24966 0.31996 0.2507 0.32366 C 0.25157 0.32644 0.25261 0.32891 0.25365 0.33138 C 0.25834 0.36377 0.26511 0.39494 0.27015 0.42703 C 0.27153 0.43597 0.27466 0.4443 0.27466 0.45356 " pathEditMode="relative" ptsTypes="ffffffffffffffff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43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893" y="-9505056"/>
            <a:ext cx="23679845" cy="16582461"/>
            <a:chOff x="-10420" y="-7128792"/>
            <a:chExt cx="17759884" cy="12436846"/>
          </a:xfrm>
        </p:grpSpPr>
        <p:grpSp>
          <p:nvGrpSpPr>
            <p:cNvPr id="5" name="Group 4"/>
            <p:cNvGrpSpPr/>
            <p:nvPr/>
          </p:nvGrpSpPr>
          <p:grpSpPr>
            <a:xfrm>
              <a:off x="-10420" y="-7128792"/>
              <a:ext cx="17759884" cy="12436846"/>
              <a:chOff x="-10420" y="-7128792"/>
              <a:chExt cx="17759884" cy="1243684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20" y="-7128792"/>
                <a:ext cx="17759884" cy="12436846"/>
              </a:xfrm>
              <a:prstGeom prst="rect">
                <a:avLst/>
              </a:prstGeom>
            </p:spPr>
          </p:pic>
          <p:pic>
            <p:nvPicPr>
              <p:cNvPr id="4" name="Picture 3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44" y="3576079"/>
                <a:ext cx="3024336" cy="170765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862" y="123478"/>
              <a:ext cx="744538" cy="1009543"/>
            </a:xfrm>
            <a:prstGeom prst="rect">
              <a:avLst/>
            </a:prstGeom>
          </p:spPr>
        </p:pic>
      </p:grpSp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28" y="3621022"/>
            <a:ext cx="1934633" cy="20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3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34713E-7 L -0.42535 0.614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30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5115949"/>
            <a:ext cx="18254565" cy="11973949"/>
            <a:chOff x="0" y="-3836962"/>
            <a:chExt cx="13690924" cy="898046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/>
            </p:blipFill>
            <p:spPr>
              <a:xfrm>
                <a:off x="4058540" y="-7128792"/>
                <a:ext cx="13690924" cy="8980462"/>
              </a:xfrm>
              <a:prstGeom prst="rect">
                <a:avLst/>
              </a:prstGeom>
            </p:spPr>
          </p:pic>
          <p:pic>
            <p:nvPicPr>
              <p:cNvPr id="6" name="Picture 5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01762"/>
              <a:ext cx="1616542" cy="131024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34" y="3757003"/>
            <a:ext cx="1932153" cy="2022204"/>
          </a:xfrm>
          <a:prstGeom prst="rect">
            <a:avLst/>
          </a:prstGeom>
        </p:spPr>
      </p:pic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0383E-7 L -0.42187 0.6114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6001344" y="-2801699"/>
            <a:ext cx="35331925" cy="12289752"/>
            <a:chOff x="-3996952" y="-1990489"/>
            <a:chExt cx="26498944" cy="92173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-1028649"/>
              <a:ext cx="14185576" cy="825547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-3996952" y="-1990489"/>
              <a:ext cx="13690924" cy="8980462"/>
              <a:chOff x="-3996952" y="-1990489"/>
              <a:chExt cx="13690924" cy="898046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3996952" y="-1990489"/>
                <a:ext cx="13690924" cy="8980462"/>
                <a:chOff x="0" y="-3836962"/>
                <a:chExt cx="13690924" cy="8980462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0" y="-3836962"/>
                  <a:ext cx="13690924" cy="8980462"/>
                  <a:chOff x="4058540" y="-7128792"/>
                  <a:chExt cx="13690924" cy="8980462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11" b="27792"/>
                  <a:stretch/>
                </p:blipFill>
                <p:spPr>
                  <a:xfrm>
                    <a:off x="4058540" y="-7128792"/>
                    <a:ext cx="13690924" cy="8980462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862" y="123478"/>
                    <a:ext cx="744538" cy="10095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264" y="501762"/>
                  <a:ext cx="1616542" cy="1310247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930" y="2954745"/>
                <a:ext cx="1394327" cy="1342857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13" y="1895273"/>
            <a:ext cx="1932153" cy="2022204"/>
          </a:xfrm>
          <a:prstGeom prst="rect">
            <a:avLst/>
          </a:prstGeom>
        </p:spPr>
      </p:pic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55151" y="10149747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10512 L -0.60642 -0.0292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-67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15414" y="271033"/>
            <a:ext cx="10657184" cy="1296144"/>
          </a:xfrm>
          <a:prstGeom prst="plaque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u="sng">
                <a:solidFill>
                  <a:srgbClr val="000099"/>
                </a:solidFill>
                <a:latin typeface="+mj-lt"/>
              </a:rPr>
              <a:t>Câu </a:t>
            </a:r>
            <a:r>
              <a:rPr lang="vi-VN" sz="4000" b="1" i="1" u="sng">
                <a:solidFill>
                  <a:srgbClr val="000099"/>
                </a:solidFill>
                <a:latin typeface="+mj-lt"/>
              </a:rPr>
              <a:t>1:</a:t>
            </a:r>
            <a:r>
              <a:rPr lang="vi-VN" sz="4000">
                <a:solidFill>
                  <a:schemeClr val="tx1"/>
                </a:solidFill>
                <a:latin typeface="+mj-lt"/>
              </a:rPr>
              <a:t> Tìm     trong đẳng thức               ta được: 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815414" y="2492896"/>
            <a:ext cx="4800533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>
                <a:latin typeface="+mj-lt"/>
              </a:rPr>
              <a:t>A. - 4,5</a:t>
            </a:r>
            <a:endParaRPr lang="en-US" sz="4800">
              <a:latin typeface="+mj-lt"/>
            </a:endParaRP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C. - </a:t>
                </a:r>
                <a14:m>
                  <m:oMath xmlns:m="http://schemas.openxmlformats.org/officeDocument/2006/math">
                    <m:r>
                      <a:rPr lang="vi-VN" sz="4800" b="0" i="0" smtClean="0">
                        <a:latin typeface="Cambria Math" panose="02040503050406030204" pitchFamily="18" charset="0"/>
                      </a:rPr>
                      <m:t>5,5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blipFill>
                <a:blip r:embed="rId8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330488" y="393305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D. -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,5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88" y="3933056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271011" y="255824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B. - </a:t>
                </a:r>
                <a14:m>
                  <m:oMath xmlns:m="http://schemas.openxmlformats.org/officeDocument/2006/math">
                    <m:r>
                      <a:rPr lang="vi-VN" sz="4800" b="0" i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2558244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9677" b="-2645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42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67640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757C200-3B56-250B-D5D4-5FF8A1E845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94167"/>
              </p:ext>
            </p:extLst>
          </p:nvPr>
        </p:nvGraphicFramePr>
        <p:xfrm>
          <a:off x="7742688" y="357413"/>
          <a:ext cx="1423987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15" imgW="558720" imgH="457200" progId="Equation.DSMT4">
                  <p:embed/>
                </p:oleObj>
              </mc:Choice>
              <mc:Fallback>
                <p:oleObj name="Equation" r:id="rId15" imgW="5587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742688" y="357413"/>
                        <a:ext cx="1423987" cy="1166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02E6086-BFFB-0553-0349-04E76BFD92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531001"/>
              </p:ext>
            </p:extLst>
          </p:nvPr>
        </p:nvGraphicFramePr>
        <p:xfrm>
          <a:off x="3680341" y="701510"/>
          <a:ext cx="427264" cy="466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17" imgW="139680" imgH="152280" progId="Equation.DSMT4">
                  <p:embed/>
                </p:oleObj>
              </mc:Choice>
              <mc:Fallback>
                <p:oleObj name="Equation" r:id="rId17" imgW="1396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80341" y="701510"/>
                        <a:ext cx="427264" cy="466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5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609600" y="75456"/>
            <a:ext cx="10981334" cy="1296144"/>
          </a:xfrm>
          <a:prstGeom prst="plaque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u="sng">
                <a:solidFill>
                  <a:srgbClr val="000099"/>
                </a:solidFill>
                <a:latin typeface="+mj-lt"/>
              </a:rPr>
              <a:t>Câu </a:t>
            </a:r>
            <a:r>
              <a:rPr lang="vi-VN" sz="4000" b="1" i="1" u="sng">
                <a:solidFill>
                  <a:srgbClr val="000099"/>
                </a:solidFill>
                <a:latin typeface="+mj-lt"/>
              </a:rPr>
              <a:t>2: </a:t>
            </a:r>
            <a:r>
              <a:rPr lang="vi-VN" sz="4000">
                <a:solidFill>
                  <a:schemeClr val="tx1"/>
                </a:solidFill>
                <a:latin typeface="+mj-lt"/>
              </a:rPr>
              <a:t>Từ đẳng thức 3 . 8 = 12 . 2 ta lập được bao nhiêu tỉ lệ thức?  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6252723" y="4267392"/>
            <a:ext cx="4800533" cy="1337881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+mj-lt"/>
              </a:rPr>
              <a:t>D. 4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817464" y="4300920"/>
            <a:ext cx="4800533" cy="1337880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latin typeface="+mj-lt"/>
              </a:rPr>
              <a:t>C. 3</a:t>
            </a:r>
            <a:endParaRPr lang="en-US" sz="4400">
              <a:latin typeface="+mj-lt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805272" y="2582377"/>
            <a:ext cx="4800533" cy="1294689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+mj-lt"/>
              </a:rPr>
              <a:t>A. 1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6252723" y="2642266"/>
            <a:ext cx="4800533" cy="1272716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+mj-lt"/>
              </a:rPr>
              <a:t>B. 2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495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2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1373</TotalTime>
  <Words>1219</Words>
  <Application>Microsoft Office PowerPoint</Application>
  <PresentationFormat>Widescreen</PresentationFormat>
  <Paragraphs>215</Paragraphs>
  <Slides>24</Slides>
  <Notes>4</Notes>
  <HiddenSlides>0</HiddenSlides>
  <MMClips>18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Abel</vt:lpstr>
      <vt:lpstr>Arial</vt:lpstr>
      <vt:lpstr>Calibri</vt:lpstr>
      <vt:lpstr>Calibri Light</vt:lpstr>
      <vt:lpstr>Cambria Math</vt:lpstr>
      <vt:lpstr>Odibee Sans</vt:lpstr>
      <vt:lpstr>Rockwell</vt:lpstr>
      <vt:lpstr>Tahoma</vt:lpstr>
      <vt:lpstr>Times New Roman</vt:lpstr>
      <vt:lpstr>Office Theme</vt:lpstr>
      <vt:lpstr>Equation</vt:lpstr>
      <vt:lpstr> TỈ LỆ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Dạng 1: Xét xem các tỉ số đã cho có lập thành tỉ lệ thức không?</vt:lpstr>
      <vt:lpstr>Dạng 1: Xét xem các tỉ số đã cho có lập thành tỉ lệ thức không?</vt:lpstr>
      <vt:lpstr>Dạng 1: Xét xem các tỉ số đã cho có lập thành tỉ lệ thức không?</vt:lpstr>
      <vt:lpstr>Dạng 1: Xét xem các tỉ số đã cho có lập thành tỉ lệ thức không?</vt:lpstr>
      <vt:lpstr>Dạng 2: Tìm thành phần chưa biết của tỉ lệ thức</vt:lpstr>
      <vt:lpstr>Dạng 2: Tìm thành phần chưa biết của tỉ lệ thức</vt:lpstr>
      <vt:lpstr>Dạng 2: Tìm thành phần chưa biết của tỉ lệ thức</vt:lpstr>
      <vt:lpstr>Dạng 3: Lập tất cả các tỉ lệ thức từ các số cho trước, từ đẳng thức cho trước</vt:lpstr>
      <vt:lpstr>Dạng 3: Lập tất cả các tỉ lệ thức từ các số cho trước, từ đẳng thức cho trước</vt:lpstr>
      <vt:lpstr>Dạng 4: Giải bài toán thực tế liên quan đến tỉ lệ thức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136</cp:revision>
  <dcterms:created xsi:type="dcterms:W3CDTF">2021-06-07T13:44:30Z</dcterms:created>
  <dcterms:modified xsi:type="dcterms:W3CDTF">2022-06-27T07:12:18Z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