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48" r:id="rId2"/>
    <p:sldId id="280" r:id="rId3"/>
    <p:sldId id="349" r:id="rId4"/>
    <p:sldId id="366" r:id="rId5"/>
    <p:sldId id="364" r:id="rId6"/>
    <p:sldId id="334" r:id="rId7"/>
    <p:sldId id="335" r:id="rId8"/>
    <p:sldId id="336" r:id="rId9"/>
    <p:sldId id="337" r:id="rId10"/>
    <p:sldId id="339" r:id="rId11"/>
    <p:sldId id="350" r:id="rId12"/>
    <p:sldId id="351" r:id="rId13"/>
    <p:sldId id="352" r:id="rId14"/>
    <p:sldId id="371" r:id="rId15"/>
    <p:sldId id="33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B95D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2" autoAdjust="0"/>
    <p:restoredTop sz="94660"/>
  </p:normalViewPr>
  <p:slideViewPr>
    <p:cSldViewPr>
      <p:cViewPr varScale="1">
        <p:scale>
          <a:sx n="70" d="100"/>
          <a:sy n="70" d="100"/>
        </p:scale>
        <p:origin x="10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3868B-E573-4CAA-B05D-754D536C646F}" type="datetimeFigureOut">
              <a:rPr lang="en-US" smtClean="0"/>
              <a:pPr/>
              <a:t>12/15/2022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06412-606F-42C0-912B-FA533570F253}" type="slidenum">
              <a:rPr lang="en-US" smtClean="0"/>
              <a:pPr/>
              <a:t>‹#›</a:t>
            </a:fld>
            <a:endParaRPr lang="en-US"/>
          </a:p>
        </p:txBody>
      </p:sp>
    </p:spTree>
    <p:extLst>
      <p:ext uri="{BB962C8B-B14F-4D97-AF65-F5344CB8AC3E}">
        <p14:creationId xmlns:p14="http://schemas.microsoft.com/office/powerpoint/2010/main" val="5979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AFDEDAE-0C4D-4AC4-A79D-E151764BFE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509C2C-5D50-411A-93AF-427D9574F7F8}"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AFDEDAE-0C4D-4AC4-A79D-E151764BFE1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509C2C-5D50-411A-93AF-427D9574F7F8}" type="datetimeFigureOut">
              <a:rPr lang="en-US" smtClean="0"/>
              <a:pPr/>
              <a:t>12/15/2022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FDEDAE-0C4D-4AC4-A79D-E151764BFE1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pic>
        <p:nvPicPr>
          <p:cNvPr id="4" name="Picture 7" descr="Copy of Picture 017"/>
          <p:cNvPicPr>
            <a:picLocks noChangeAspect="1" noChangeArrowheads="1"/>
          </p:cNvPicPr>
          <p:nvPr/>
        </p:nvPicPr>
        <p:blipFill>
          <a:blip r:embed="rId2" cstate="print"/>
          <a:srcRect/>
          <a:stretch>
            <a:fillRect/>
          </a:stretch>
        </p:blipFill>
        <p:spPr bwMode="auto">
          <a:xfrm>
            <a:off x="2123728" y="4062872"/>
            <a:ext cx="4267200" cy="2682875"/>
          </a:xfrm>
          <a:prstGeom prst="rect">
            <a:avLst/>
          </a:prstGeom>
          <a:solidFill>
            <a:schemeClr val="accent5">
              <a:lumMod val="60000"/>
              <a:lumOff val="40000"/>
            </a:schemeClr>
          </a:solidFill>
          <a:ln w="9525">
            <a:noFill/>
            <a:miter lim="800000"/>
            <a:headEnd/>
            <a:tailEnd/>
          </a:ln>
        </p:spPr>
      </p:pic>
      <p:sp>
        <p:nvSpPr>
          <p:cNvPr id="6" name="AutoShape 9"/>
          <p:cNvSpPr>
            <a:spLocks noChangeArrowheads="1"/>
          </p:cNvSpPr>
          <p:nvPr/>
        </p:nvSpPr>
        <p:spPr bwMode="auto">
          <a:xfrm>
            <a:off x="179648" y="2535871"/>
            <a:ext cx="4974704" cy="1008112"/>
          </a:xfrm>
          <a:prstGeom prst="wedgeEllipseCallout">
            <a:avLst>
              <a:gd name="adj1" fmla="val 14673"/>
              <a:gd name="adj2" fmla="val 107040"/>
            </a:avLst>
          </a:prstGeom>
          <a:solidFill>
            <a:srgbClr val="FFFF99"/>
          </a:solidFill>
          <a:ln w="9525">
            <a:solidFill>
              <a:schemeClr val="tx1"/>
            </a:solidFill>
            <a:miter lim="800000"/>
            <a:headEnd/>
            <a:tailEnd/>
          </a:ln>
        </p:spPr>
        <p:txBody>
          <a:bodyPr/>
          <a:lstStyle/>
          <a:p>
            <a:pPr algn="ct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tâm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xứng</a:t>
            </a:r>
            <a:r>
              <a:rPr lang="en-US" sz="2400" b="1" dirty="0">
                <a:latin typeface="Arial" panose="020B0604020202020204" pitchFamily="34" charset="0"/>
                <a:cs typeface="Arial" panose="020B0604020202020204" pitchFamily="34" charset="0"/>
              </a:rPr>
              <a:t>?</a:t>
            </a:r>
          </a:p>
        </p:txBody>
      </p:sp>
      <p:sp>
        <p:nvSpPr>
          <p:cNvPr id="11" name="AutoShape 14"/>
          <p:cNvSpPr>
            <a:spLocks noChangeArrowheads="1"/>
          </p:cNvSpPr>
          <p:nvPr/>
        </p:nvSpPr>
        <p:spPr bwMode="auto">
          <a:xfrm>
            <a:off x="5292080" y="1948433"/>
            <a:ext cx="2514600" cy="1927448"/>
          </a:xfrm>
          <a:prstGeom prst="wedgeEllipseCallout">
            <a:avLst>
              <a:gd name="adj1" fmla="val -45100"/>
              <a:gd name="adj2" fmla="val 58443"/>
            </a:avLst>
          </a:prstGeom>
          <a:solidFill>
            <a:srgbClr val="FFFF99"/>
          </a:solidFill>
          <a:ln w="9525">
            <a:solidFill>
              <a:schemeClr val="tx1"/>
            </a:solidFill>
            <a:miter lim="800000"/>
            <a:headEnd/>
            <a:tailEnd/>
          </a:ln>
        </p:spPr>
        <p:txBody>
          <a:bodyPr/>
          <a:lstStyle/>
          <a:p>
            <a:pPr algn="ct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trục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xứng</a:t>
            </a:r>
            <a:r>
              <a:rPr lang="en-US" sz="2400" b="1" dirty="0">
                <a:latin typeface="Arial" panose="020B0604020202020204" pitchFamily="34" charset="0"/>
                <a:cs typeface="Arial" panose="020B0604020202020204" pitchFamily="34" charset="0"/>
              </a:rPr>
              <a:t>?</a:t>
            </a:r>
          </a:p>
        </p:txBody>
      </p:sp>
      <p:sp>
        <p:nvSpPr>
          <p:cNvPr id="2" name="Explosion: 8 Points 1">
            <a:extLst>
              <a:ext uri="{FF2B5EF4-FFF2-40B4-BE49-F238E27FC236}">
                <a16:creationId xmlns="" xmlns:a16="http://schemas.microsoft.com/office/drawing/2014/main" id="{E4853204-600C-49DB-AEAB-C4E341A287A7}"/>
              </a:ext>
            </a:extLst>
          </p:cNvPr>
          <p:cNvSpPr/>
          <p:nvPr/>
        </p:nvSpPr>
        <p:spPr>
          <a:xfrm>
            <a:off x="755576" y="52089"/>
            <a:ext cx="7272808" cy="2296791"/>
          </a:xfrm>
          <a:prstGeom prst="irregularSeal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AI NHANH HƠN</a:t>
            </a:r>
          </a:p>
        </p:txBody>
      </p:sp>
      <p:sp>
        <p:nvSpPr>
          <p:cNvPr id="7" name="Rectangle 1">
            <a:extLst>
              <a:ext uri="{FF2B5EF4-FFF2-40B4-BE49-F238E27FC236}">
                <a16:creationId xmlns="" xmlns:a16="http://schemas.microsoft.com/office/drawing/2014/main" id="{1BDAF1FA-BAD4-4EF6-91A4-6D4F52FDF023}"/>
              </a:ext>
            </a:extLst>
          </p:cNvPr>
          <p:cNvSpPr>
            <a:spLocks noChangeArrowheads="1"/>
          </p:cNvSpPr>
          <p:nvPr/>
        </p:nvSpPr>
        <p:spPr bwMode="auto">
          <a:xfrm rot="5400000">
            <a:off x="5385801" y="3188347"/>
            <a:ext cx="6816084" cy="52322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8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KHỞI ĐỘNG</a:t>
            </a:r>
            <a:endPar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566146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2AC44FBA-B81C-45F4-88BD-3904562FD4C4}"/>
              </a:ext>
            </a:extLst>
          </p:cNvPr>
          <p:cNvPicPr/>
          <p:nvPr/>
        </p:nvPicPr>
        <p:blipFill rotWithShape="1">
          <a:blip r:embed="rId4"/>
          <a:srcRect l="18702" t="47363" r="32802" b="20501"/>
          <a:stretch/>
        </p:blipFill>
        <p:spPr bwMode="auto">
          <a:xfrm>
            <a:off x="899592" y="4221088"/>
            <a:ext cx="7482407" cy="208823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 xmlns:a16="http://schemas.microsoft.com/office/drawing/2014/main" id="{C1DACDF0-254A-44AC-9164-B746BE9CFAD3}"/>
              </a:ext>
            </a:extLst>
          </p:cNvPr>
          <p:cNvPicPr/>
          <p:nvPr/>
        </p:nvPicPr>
        <p:blipFill rotWithShape="1">
          <a:blip r:embed="rId5"/>
          <a:srcRect l="18228" t="55175" r="15677" b="9756"/>
          <a:stretch/>
        </p:blipFill>
        <p:spPr bwMode="auto">
          <a:xfrm>
            <a:off x="1040251" y="1368480"/>
            <a:ext cx="7649160" cy="2088232"/>
          </a:xfrm>
          <a:prstGeom prst="rect">
            <a:avLst/>
          </a:prstGeom>
          <a:ln>
            <a:noFill/>
          </a:ln>
          <a:extLst>
            <a:ext uri="{53640926-AAD7-44D8-BBD7-CCE9431645EC}">
              <a14:shadowObscured xmlns:a14="http://schemas.microsoft.com/office/drawing/2010/main"/>
            </a:ext>
          </a:extLst>
        </p:spPr>
      </p:pic>
      <p:pic>
        <p:nvPicPr>
          <p:cNvPr id="2" name="Đồng hồ đếm ngược 15 giây có âm thanh sinh động">
            <a:hlinkClick r:id="" action="ppaction://media"/>
            <a:extLst>
              <a:ext uri="{FF2B5EF4-FFF2-40B4-BE49-F238E27FC236}">
                <a16:creationId xmlns="" xmlns:a16="http://schemas.microsoft.com/office/drawing/2014/main" id="{528DCCFF-E6E3-471D-A628-09868F023CE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2075" y="92075"/>
            <a:ext cx="732994" cy="412309"/>
          </a:xfrm>
          <a:prstGeom prst="rect">
            <a:avLst/>
          </a:prstGeom>
        </p:spPr>
      </p:pic>
      <p:sp>
        <p:nvSpPr>
          <p:cNvPr id="7" name="TextBox 6">
            <a:extLst>
              <a:ext uri="{FF2B5EF4-FFF2-40B4-BE49-F238E27FC236}">
                <a16:creationId xmlns="" xmlns:a16="http://schemas.microsoft.com/office/drawing/2014/main" id="{80A93E32-9714-47F4-8EBC-CB909E53A1F9}"/>
              </a:ext>
            </a:extLst>
          </p:cNvPr>
          <p:cNvSpPr txBox="1"/>
          <p:nvPr/>
        </p:nvSpPr>
        <p:spPr>
          <a:xfrm>
            <a:off x="323619" y="651614"/>
            <a:ext cx="8224867" cy="545727"/>
          </a:xfrm>
          <a:prstGeom prst="rect">
            <a:avLst/>
          </a:prstGeom>
          <a:noFill/>
        </p:spPr>
        <p:txBody>
          <a:bodyPr wrap="square">
            <a:spAutoFit/>
          </a:bodyPr>
          <a:lstStyle/>
          <a:p>
            <a:pPr algn="ctr">
              <a:lnSpc>
                <a:spcPct val="115000"/>
              </a:lnSpc>
              <a:spcAft>
                <a:spcPts val="800"/>
              </a:spcAft>
            </a:pPr>
            <a:r>
              <a:rPr lang="nl-NL" sz="28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Hãy xác định tính đối xứng của các hình sau?</a:t>
            </a:r>
            <a:endParaRPr lang="en-US" sz="2800" b="1"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8" name="Speech Bubble: Oval 7">
            <a:extLst>
              <a:ext uri="{FF2B5EF4-FFF2-40B4-BE49-F238E27FC236}">
                <a16:creationId xmlns="" xmlns:a16="http://schemas.microsoft.com/office/drawing/2014/main" id="{6EF51282-7D88-4710-854F-757031AE8AD9}"/>
              </a:ext>
            </a:extLst>
          </p:cNvPr>
          <p:cNvSpPr/>
          <p:nvPr/>
        </p:nvSpPr>
        <p:spPr>
          <a:xfrm>
            <a:off x="627284" y="3331583"/>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9" name="Speech Bubble: Oval 8">
            <a:extLst>
              <a:ext uri="{FF2B5EF4-FFF2-40B4-BE49-F238E27FC236}">
                <a16:creationId xmlns="" xmlns:a16="http://schemas.microsoft.com/office/drawing/2014/main" id="{0F455AFC-6F09-43BE-9C3C-12C777DDFDF1}"/>
              </a:ext>
            </a:extLst>
          </p:cNvPr>
          <p:cNvSpPr/>
          <p:nvPr/>
        </p:nvSpPr>
        <p:spPr>
          <a:xfrm>
            <a:off x="4659471" y="3132550"/>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0" name="Speech Bubble: Oval 9">
            <a:extLst>
              <a:ext uri="{FF2B5EF4-FFF2-40B4-BE49-F238E27FC236}">
                <a16:creationId xmlns="" xmlns:a16="http://schemas.microsoft.com/office/drawing/2014/main" id="{DFF9D683-D2B1-4933-B9DC-E8B3EB035F64}"/>
              </a:ext>
            </a:extLst>
          </p:cNvPr>
          <p:cNvSpPr/>
          <p:nvPr/>
        </p:nvSpPr>
        <p:spPr>
          <a:xfrm>
            <a:off x="323619" y="5814019"/>
            <a:ext cx="2440313" cy="990601"/>
          </a:xfrm>
          <a:prstGeom prst="wedgeEllipseCallout">
            <a:avLst>
              <a:gd name="adj1" fmla="val 30742"/>
              <a:gd name="adj2" fmla="val -746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1" name="Speech Bubble: Oval 10">
            <a:extLst>
              <a:ext uri="{FF2B5EF4-FFF2-40B4-BE49-F238E27FC236}">
                <a16:creationId xmlns="" xmlns:a16="http://schemas.microsoft.com/office/drawing/2014/main" id="{ED44BC88-BB77-47C1-8B79-EB2E18342AD2}"/>
              </a:ext>
            </a:extLst>
          </p:cNvPr>
          <p:cNvSpPr/>
          <p:nvPr/>
        </p:nvSpPr>
        <p:spPr>
          <a:xfrm>
            <a:off x="4204225" y="5911957"/>
            <a:ext cx="2440313" cy="892664"/>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2" name="Rectangle 1">
            <a:extLst>
              <a:ext uri="{FF2B5EF4-FFF2-40B4-BE49-F238E27FC236}">
                <a16:creationId xmlns="" xmlns:a16="http://schemas.microsoft.com/office/drawing/2014/main" id="{0F026FE1-CFB3-41EF-858D-D051D2FAFE4B}"/>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B93B6BB6-DB95-47B7-9E0F-91639EC0043F}"/>
              </a:ext>
            </a:extLst>
          </p:cNvPr>
          <p:cNvSpPr txBox="1"/>
          <p:nvPr/>
        </p:nvSpPr>
        <p:spPr>
          <a:xfrm>
            <a:off x="1475656" y="231805"/>
            <a:ext cx="4740812" cy="383823"/>
          </a:xfrm>
          <a:prstGeom prst="rect">
            <a:avLst/>
          </a:prstGeom>
          <a:noFill/>
        </p:spPr>
        <p:txBody>
          <a:bodyPr wrap="square">
            <a:spAutoFit/>
          </a:bodyPr>
          <a:lstStyle/>
          <a:p>
            <a:pPr algn="just">
              <a:lnSpc>
                <a:spcPct val="115000"/>
              </a:lnSpc>
              <a:spcAft>
                <a:spcPts val="800"/>
              </a:spcAft>
            </a:pPr>
            <a:r>
              <a:rPr lang="nl-NL" sz="1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CÁ NHÂN:</a:t>
            </a:r>
            <a:endParaRPr lang="en-US" sz="14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0661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499"/>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1499"/>
                                          </p:stCondLst>
                                        </p:cTn>
                                        <p:tgtEl>
                                          <p:spTgt spid="4"/>
                                        </p:tgtEl>
                                        <p:attrNameLst>
                                          <p:attrName>style.visibility</p:attrName>
                                        </p:attrNameLst>
                                      </p:cBhvr>
                                      <p:to>
                                        <p:strVal val="visible"/>
                                      </p:to>
                                    </p:set>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8065"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edge">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edg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2"/>
                </p:tgtEl>
              </p:cMediaNode>
            </p:video>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1D1A5797-CBC0-49F8-A59A-58F4EFF25E18}"/>
              </a:ext>
            </a:extLst>
          </p:cNvPr>
          <p:cNvPicPr/>
          <p:nvPr/>
        </p:nvPicPr>
        <p:blipFill rotWithShape="1">
          <a:blip r:embed="rId4"/>
          <a:srcRect l="62285" t="23680" r="15048" b="21619"/>
          <a:stretch/>
        </p:blipFill>
        <p:spPr bwMode="auto">
          <a:xfrm>
            <a:off x="2987824" y="1628800"/>
            <a:ext cx="3816424" cy="432048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 xmlns:a16="http://schemas.microsoft.com/office/drawing/2014/main" id="{FFB5EE9D-6BC9-43E8-B9B4-4AB7C868F23D}"/>
              </a:ext>
            </a:extLst>
          </p:cNvPr>
          <p:cNvSpPr txBox="1"/>
          <p:nvPr/>
        </p:nvSpPr>
        <p:spPr>
          <a:xfrm>
            <a:off x="236091" y="529379"/>
            <a:ext cx="8152333" cy="1108958"/>
          </a:xfrm>
          <a:prstGeom prst="rect">
            <a:avLst/>
          </a:prstGeom>
          <a:noFill/>
        </p:spPr>
        <p:txBody>
          <a:bodyPr wrap="square">
            <a:spAutoFit/>
          </a:bodyPr>
          <a:lstStyle/>
          <a:p>
            <a:pPr>
              <a:lnSpc>
                <a:spcPct val="115000"/>
              </a:lnSpc>
              <a:spcAft>
                <a:spcPts val="800"/>
              </a:spcAft>
            </a:pPr>
            <a:r>
              <a:rPr lang="nl-NL" sz="30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Hãy xác định trục(hoặc tâm) đối xứng của mỗi hình?</a:t>
            </a:r>
            <a:endParaRPr lang="en-US" sz="3000" b="1"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p:txBody>
      </p:sp>
      <p:cxnSp>
        <p:nvCxnSpPr>
          <p:cNvPr id="6" name="Straight Connector 5">
            <a:extLst>
              <a:ext uri="{FF2B5EF4-FFF2-40B4-BE49-F238E27FC236}">
                <a16:creationId xmlns="" xmlns:a16="http://schemas.microsoft.com/office/drawing/2014/main" id="{A1C47BD5-2992-4953-818B-CA0260D1BD33}"/>
              </a:ext>
            </a:extLst>
          </p:cNvPr>
          <p:cNvCxnSpPr>
            <a:cxnSpLocks/>
          </p:cNvCxnSpPr>
          <p:nvPr/>
        </p:nvCxnSpPr>
        <p:spPr>
          <a:xfrm flipH="1">
            <a:off x="4852192" y="1612758"/>
            <a:ext cx="36004" cy="20882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9113D5E2-978A-4F76-B78A-FEAF6014351C}"/>
              </a:ext>
            </a:extLst>
          </p:cNvPr>
          <p:cNvCxnSpPr>
            <a:cxnSpLocks/>
          </p:cNvCxnSpPr>
          <p:nvPr/>
        </p:nvCxnSpPr>
        <p:spPr>
          <a:xfrm flipH="1">
            <a:off x="4908340" y="3951634"/>
            <a:ext cx="36004" cy="1725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Đồng hồ đếm ngược 10s có âm thanh sinh động">
            <a:hlinkClick r:id="" action="ppaction://media"/>
            <a:extLst>
              <a:ext uri="{FF2B5EF4-FFF2-40B4-BE49-F238E27FC236}">
                <a16:creationId xmlns="" xmlns:a16="http://schemas.microsoft.com/office/drawing/2014/main" id="{470FC70A-AD2F-413A-8FE3-EC6F5D7E05E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2075" y="92075"/>
            <a:ext cx="447477" cy="251706"/>
          </a:xfrm>
          <a:prstGeom prst="rect">
            <a:avLst/>
          </a:prstGeom>
        </p:spPr>
      </p:pic>
      <p:sp>
        <p:nvSpPr>
          <p:cNvPr id="9" name="Speech Bubble: Oval 8">
            <a:extLst>
              <a:ext uri="{FF2B5EF4-FFF2-40B4-BE49-F238E27FC236}">
                <a16:creationId xmlns="" xmlns:a16="http://schemas.microsoft.com/office/drawing/2014/main" id="{ED21D6CE-0D99-4FD4-A1C3-51DD299811A6}"/>
              </a:ext>
            </a:extLst>
          </p:cNvPr>
          <p:cNvSpPr/>
          <p:nvPr/>
        </p:nvSpPr>
        <p:spPr>
          <a:xfrm>
            <a:off x="199805" y="1950165"/>
            <a:ext cx="2440313" cy="1275905"/>
          </a:xfrm>
          <a:prstGeom prst="wedgeEllipseCallout">
            <a:avLst>
              <a:gd name="adj1" fmla="val 72128"/>
              <a:gd name="adj2" fmla="val 5486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0" name="Speech Bubble: Oval 9">
            <a:extLst>
              <a:ext uri="{FF2B5EF4-FFF2-40B4-BE49-F238E27FC236}">
                <a16:creationId xmlns="" xmlns:a16="http://schemas.microsoft.com/office/drawing/2014/main" id="{35D29F49-DD8E-43D1-A7E3-498B33873158}"/>
              </a:ext>
            </a:extLst>
          </p:cNvPr>
          <p:cNvSpPr/>
          <p:nvPr/>
        </p:nvSpPr>
        <p:spPr>
          <a:xfrm>
            <a:off x="243898" y="4520627"/>
            <a:ext cx="2440313" cy="1156820"/>
          </a:xfrm>
          <a:prstGeom prst="wedgeEllipseCallout">
            <a:avLst>
              <a:gd name="adj1" fmla="val 71568"/>
              <a:gd name="adj2" fmla="val 1490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1" name="Rectangle 1">
            <a:extLst>
              <a:ext uri="{FF2B5EF4-FFF2-40B4-BE49-F238E27FC236}">
                <a16:creationId xmlns="" xmlns:a16="http://schemas.microsoft.com/office/drawing/2014/main" id="{35822F1B-1508-476E-AC6E-6A7EF6C2F3C1}"/>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3FE09A6C-075E-4155-8203-4DF62630D6ED}"/>
              </a:ext>
            </a:extLst>
          </p:cNvPr>
          <p:cNvSpPr txBox="1"/>
          <p:nvPr/>
        </p:nvSpPr>
        <p:spPr>
          <a:xfrm>
            <a:off x="1475656" y="231805"/>
            <a:ext cx="4740812" cy="383823"/>
          </a:xfrm>
          <a:prstGeom prst="rect">
            <a:avLst/>
          </a:prstGeom>
          <a:noFill/>
        </p:spPr>
        <p:txBody>
          <a:bodyPr wrap="square">
            <a:spAutoFit/>
          </a:bodyPr>
          <a:lstStyle/>
          <a:p>
            <a:pPr algn="just">
              <a:lnSpc>
                <a:spcPct val="115000"/>
              </a:lnSpc>
              <a:spcAft>
                <a:spcPts val="800"/>
              </a:spcAft>
            </a:pPr>
            <a:r>
              <a:rPr lang="nl-NL" sz="1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NHÓM CẶP ĐÔI:</a:t>
            </a:r>
            <a:endParaRPr lang="en-US" sz="14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419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049"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2"/>
                </p:tgtEl>
              </p:cMediaNode>
            </p:video>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BEF92C0B-A797-4ADE-A830-F1E8AA6BD57A}"/>
              </a:ext>
            </a:extLst>
          </p:cNvPr>
          <p:cNvPicPr/>
          <p:nvPr/>
        </p:nvPicPr>
        <p:blipFill rotWithShape="1">
          <a:blip r:embed="rId4"/>
          <a:srcRect l="17911" t="29041" r="16161" b="30931"/>
          <a:stretch/>
        </p:blipFill>
        <p:spPr bwMode="auto">
          <a:xfrm>
            <a:off x="971600" y="332656"/>
            <a:ext cx="7435663" cy="309634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 xmlns:a16="http://schemas.microsoft.com/office/drawing/2014/main" id="{86D06C40-BD34-407E-A724-9AABBCB3BAB3}"/>
              </a:ext>
            </a:extLst>
          </p:cNvPr>
          <p:cNvPicPr/>
          <p:nvPr/>
        </p:nvPicPr>
        <p:blipFill rotWithShape="1">
          <a:blip r:embed="rId5"/>
          <a:srcRect l="18228" t="33913" r="17134" b="43941"/>
          <a:stretch/>
        </p:blipFill>
        <p:spPr bwMode="auto">
          <a:xfrm>
            <a:off x="971600" y="3861048"/>
            <a:ext cx="7521081" cy="1872208"/>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 xmlns:a16="http://schemas.microsoft.com/office/drawing/2014/main" id="{845EB043-2DCD-407F-9A19-E2D61D000D73}"/>
              </a:ext>
            </a:extLst>
          </p:cNvPr>
          <p:cNvCxnSpPr>
            <a:cxnSpLocks/>
          </p:cNvCxnSpPr>
          <p:nvPr/>
        </p:nvCxnSpPr>
        <p:spPr>
          <a:xfrm flipH="1">
            <a:off x="2354067" y="289583"/>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95C0B8C3-13AA-45F1-9CE4-6C1B3E62B9B6}"/>
              </a:ext>
            </a:extLst>
          </p:cNvPr>
          <p:cNvCxnSpPr>
            <a:cxnSpLocks/>
          </p:cNvCxnSpPr>
          <p:nvPr/>
        </p:nvCxnSpPr>
        <p:spPr>
          <a:xfrm flipH="1">
            <a:off x="4774449" y="289583"/>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211D7794-D9E4-4A8C-BE44-17115ED16A0E}"/>
              </a:ext>
            </a:extLst>
          </p:cNvPr>
          <p:cNvCxnSpPr>
            <a:cxnSpLocks/>
          </p:cNvCxnSpPr>
          <p:nvPr/>
        </p:nvCxnSpPr>
        <p:spPr>
          <a:xfrm flipH="1">
            <a:off x="7190911" y="332656"/>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6B218416-6EDB-4E3F-94F1-AB92D58CF3C6}"/>
              </a:ext>
            </a:extLst>
          </p:cNvPr>
          <p:cNvCxnSpPr>
            <a:cxnSpLocks/>
          </p:cNvCxnSpPr>
          <p:nvPr/>
        </p:nvCxnSpPr>
        <p:spPr>
          <a:xfrm flipH="1">
            <a:off x="7636260" y="3771992"/>
            <a:ext cx="36004" cy="172581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8499CD5F-95C2-4EB1-B722-3929B76466C0}"/>
              </a:ext>
            </a:extLst>
          </p:cNvPr>
          <p:cNvCxnSpPr/>
          <p:nvPr/>
        </p:nvCxnSpPr>
        <p:spPr>
          <a:xfrm>
            <a:off x="4294857" y="4586772"/>
            <a:ext cx="246365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F547D4C-E069-45CC-ACB5-70AA0D0DE852}"/>
              </a:ext>
            </a:extLst>
          </p:cNvPr>
          <p:cNvCxnSpPr/>
          <p:nvPr/>
        </p:nvCxnSpPr>
        <p:spPr>
          <a:xfrm>
            <a:off x="6753468" y="4581128"/>
            <a:ext cx="185098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 xmlns:a16="http://schemas.microsoft.com/office/drawing/2014/main" id="{E654C3B2-394C-48F9-88EB-AF04BC0C0056}"/>
              </a:ext>
            </a:extLst>
          </p:cNvPr>
          <p:cNvSpPr/>
          <p:nvPr/>
        </p:nvSpPr>
        <p:spPr>
          <a:xfrm>
            <a:off x="7572092" y="4487283"/>
            <a:ext cx="166038" cy="19700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Đồng hồ đếm ngược 30 giấy có âm thanh sinh động">
            <a:hlinkClick r:id="" action="ppaction://media"/>
            <a:extLst>
              <a:ext uri="{FF2B5EF4-FFF2-40B4-BE49-F238E27FC236}">
                <a16:creationId xmlns="" xmlns:a16="http://schemas.microsoft.com/office/drawing/2014/main" id="{42A1843D-6876-48C5-9401-FF3E371360B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2075" y="92075"/>
            <a:ext cx="608658" cy="342370"/>
          </a:xfrm>
          <a:prstGeom prst="rect">
            <a:avLst/>
          </a:prstGeom>
        </p:spPr>
      </p:pic>
      <p:cxnSp>
        <p:nvCxnSpPr>
          <p:cNvPr id="17" name="Straight Connector 16">
            <a:extLst>
              <a:ext uri="{FF2B5EF4-FFF2-40B4-BE49-F238E27FC236}">
                <a16:creationId xmlns="" xmlns:a16="http://schemas.microsoft.com/office/drawing/2014/main" id="{F9B33DE0-3858-4DBD-BBD8-70E1B79948E9}"/>
              </a:ext>
            </a:extLst>
          </p:cNvPr>
          <p:cNvCxnSpPr>
            <a:cxnSpLocks/>
          </p:cNvCxnSpPr>
          <p:nvPr/>
        </p:nvCxnSpPr>
        <p:spPr>
          <a:xfrm flipH="1">
            <a:off x="2051720" y="3719412"/>
            <a:ext cx="36004" cy="1725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507866F-ADA9-4370-AD98-13F86404BAC3}"/>
              </a:ext>
            </a:extLst>
          </p:cNvPr>
          <p:cNvCxnSpPr>
            <a:cxnSpLocks/>
          </p:cNvCxnSpPr>
          <p:nvPr/>
        </p:nvCxnSpPr>
        <p:spPr>
          <a:xfrm flipH="1">
            <a:off x="3198908" y="3735332"/>
            <a:ext cx="36004" cy="1725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 xmlns:a16="http://schemas.microsoft.com/office/drawing/2014/main" id="{711AED3C-376A-4CA4-A826-35951A18572E}"/>
              </a:ext>
            </a:extLst>
          </p:cNvPr>
          <p:cNvSpPr/>
          <p:nvPr/>
        </p:nvSpPr>
        <p:spPr>
          <a:xfrm>
            <a:off x="1463667" y="4544446"/>
            <a:ext cx="115061" cy="8139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 xmlns:a16="http://schemas.microsoft.com/office/drawing/2014/main" id="{866E9419-4E26-40A9-A164-FACFF34CFC71}"/>
              </a:ext>
            </a:extLst>
          </p:cNvPr>
          <p:cNvSpPr/>
          <p:nvPr/>
        </p:nvSpPr>
        <p:spPr>
          <a:xfrm>
            <a:off x="2598379" y="4550064"/>
            <a:ext cx="115061" cy="8139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 xmlns:a16="http://schemas.microsoft.com/office/drawing/2014/main" id="{47BDA259-E6E3-4580-BFBF-6F91849129A6}"/>
              </a:ext>
            </a:extLst>
          </p:cNvPr>
          <p:cNvSpPr/>
          <p:nvPr/>
        </p:nvSpPr>
        <p:spPr>
          <a:xfrm>
            <a:off x="3707904" y="4536416"/>
            <a:ext cx="115061" cy="8139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
            <a:extLst>
              <a:ext uri="{FF2B5EF4-FFF2-40B4-BE49-F238E27FC236}">
                <a16:creationId xmlns="" xmlns:a16="http://schemas.microsoft.com/office/drawing/2014/main" id="{78D4EE04-B4A2-47F7-AB6D-5F6372905ECF}"/>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23" name="TextBox 22">
            <a:extLst>
              <a:ext uri="{FF2B5EF4-FFF2-40B4-BE49-F238E27FC236}">
                <a16:creationId xmlns="" xmlns:a16="http://schemas.microsoft.com/office/drawing/2014/main" id="{4DE07B5C-B3EE-4FB3-8D54-14FD4245A98E}"/>
              </a:ext>
            </a:extLst>
          </p:cNvPr>
          <p:cNvSpPr txBox="1"/>
          <p:nvPr/>
        </p:nvSpPr>
        <p:spPr>
          <a:xfrm>
            <a:off x="1408933" y="77887"/>
            <a:ext cx="4740812" cy="383823"/>
          </a:xfrm>
          <a:prstGeom prst="rect">
            <a:avLst/>
          </a:prstGeom>
          <a:noFill/>
        </p:spPr>
        <p:txBody>
          <a:bodyPr wrap="square">
            <a:spAutoFit/>
          </a:bodyPr>
          <a:lstStyle/>
          <a:p>
            <a:pPr algn="just">
              <a:lnSpc>
                <a:spcPct val="115000"/>
              </a:lnSpc>
              <a:spcAft>
                <a:spcPts val="800"/>
              </a:spcAft>
            </a:pPr>
            <a:r>
              <a:rPr lang="nl-NL" sz="1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NHÓM CẶP ĐÔI:</a:t>
            </a:r>
            <a:endParaRPr lang="en-US" sz="14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24" name="TextBox 23">
            <a:extLst>
              <a:ext uri="{FF2B5EF4-FFF2-40B4-BE49-F238E27FC236}">
                <a16:creationId xmlns="" xmlns:a16="http://schemas.microsoft.com/office/drawing/2014/main" id="{5606AA21-81F8-45DF-82FF-164C2F315AF5}"/>
              </a:ext>
            </a:extLst>
          </p:cNvPr>
          <p:cNvSpPr txBox="1"/>
          <p:nvPr/>
        </p:nvSpPr>
        <p:spPr>
          <a:xfrm>
            <a:off x="698282" y="-1723"/>
            <a:ext cx="8152333" cy="497187"/>
          </a:xfrm>
          <a:prstGeom prst="rect">
            <a:avLst/>
          </a:prstGeom>
          <a:noFill/>
        </p:spPr>
        <p:txBody>
          <a:bodyPr wrap="square">
            <a:spAutoFit/>
          </a:bodyPr>
          <a:lstStyle/>
          <a:p>
            <a:pPr>
              <a:lnSpc>
                <a:spcPct val="115000"/>
              </a:lnSpc>
              <a:spcAft>
                <a:spcPts val="800"/>
              </a:spcAft>
            </a:pPr>
            <a:r>
              <a:rPr lang="nl-NL" sz="25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Hãy xác định trục(hoặc tâm) đối xứng của mỗi hình?</a:t>
            </a:r>
            <a:endParaRPr lang="en-US" sz="2500" b="1"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31" name="Speech Bubble: Oval 30">
            <a:extLst>
              <a:ext uri="{FF2B5EF4-FFF2-40B4-BE49-F238E27FC236}">
                <a16:creationId xmlns="" xmlns:a16="http://schemas.microsoft.com/office/drawing/2014/main" id="{FE9A66B3-2A6F-4982-B103-9EBFD10998B0}"/>
              </a:ext>
            </a:extLst>
          </p:cNvPr>
          <p:cNvSpPr/>
          <p:nvPr/>
        </p:nvSpPr>
        <p:spPr>
          <a:xfrm>
            <a:off x="-41210" y="2848360"/>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32" name="Speech Bubble: Oval 31">
            <a:extLst>
              <a:ext uri="{FF2B5EF4-FFF2-40B4-BE49-F238E27FC236}">
                <a16:creationId xmlns="" xmlns:a16="http://schemas.microsoft.com/office/drawing/2014/main" id="{5E3F2DD1-DF6C-4A2A-97B8-8DEF67C2C644}"/>
              </a:ext>
            </a:extLst>
          </p:cNvPr>
          <p:cNvSpPr/>
          <p:nvPr/>
        </p:nvSpPr>
        <p:spPr>
          <a:xfrm>
            <a:off x="2643006" y="2848360"/>
            <a:ext cx="2691116" cy="990601"/>
          </a:xfrm>
          <a:prstGeom prst="wedgeEllipseCallout">
            <a:avLst>
              <a:gd name="adj1" fmla="val 14930"/>
              <a:gd name="adj2" fmla="val -5949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33" name="Speech Bubble: Oval 32">
            <a:extLst>
              <a:ext uri="{FF2B5EF4-FFF2-40B4-BE49-F238E27FC236}">
                <a16:creationId xmlns="" xmlns:a16="http://schemas.microsoft.com/office/drawing/2014/main" id="{FFA5257D-B789-413B-95E4-84B5B13C1122}"/>
              </a:ext>
            </a:extLst>
          </p:cNvPr>
          <p:cNvSpPr/>
          <p:nvPr/>
        </p:nvSpPr>
        <p:spPr>
          <a:xfrm>
            <a:off x="5492605" y="2893119"/>
            <a:ext cx="2525731" cy="990601"/>
          </a:xfrm>
          <a:prstGeom prst="wedgeEllipseCallout">
            <a:avLst>
              <a:gd name="adj1" fmla="val 8845"/>
              <a:gd name="adj2" fmla="val -6775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34" name="Speech Bubble: Oval 33">
            <a:extLst>
              <a:ext uri="{FF2B5EF4-FFF2-40B4-BE49-F238E27FC236}">
                <a16:creationId xmlns="" xmlns:a16="http://schemas.microsoft.com/office/drawing/2014/main" id="{7CA87199-1BA5-4987-A16F-015971625C61}"/>
              </a:ext>
            </a:extLst>
          </p:cNvPr>
          <p:cNvSpPr/>
          <p:nvPr/>
        </p:nvSpPr>
        <p:spPr>
          <a:xfrm>
            <a:off x="2801512" y="5669042"/>
            <a:ext cx="2592288" cy="826840"/>
          </a:xfrm>
          <a:prstGeom prst="wedgeEllipseCallout">
            <a:avLst>
              <a:gd name="adj1" fmla="val 16452"/>
              <a:gd name="adj2" fmla="val -908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35" name="Speech Bubble: Oval 34">
            <a:extLst>
              <a:ext uri="{FF2B5EF4-FFF2-40B4-BE49-F238E27FC236}">
                <a16:creationId xmlns="" xmlns:a16="http://schemas.microsoft.com/office/drawing/2014/main" id="{90ACE0F6-0EF3-404A-AE82-300C4602FADE}"/>
              </a:ext>
            </a:extLst>
          </p:cNvPr>
          <p:cNvSpPr/>
          <p:nvPr/>
        </p:nvSpPr>
        <p:spPr>
          <a:xfrm>
            <a:off x="5334122" y="5589811"/>
            <a:ext cx="3171818" cy="90607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Arial" panose="020B0604020202020204" pitchFamily="34" charset="0"/>
                <a:cs typeface="Arial" panose="020B0604020202020204" pitchFamily="34" charset="0"/>
              </a:rPr>
              <a:t>Hình</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có</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trục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và</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tâm</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đối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xứng</a:t>
            </a:r>
            <a:endParaRPr lang="en-US" sz="2200" b="1" dirty="0">
              <a:solidFill>
                <a:srgbClr val="FF0000"/>
              </a:solidFill>
              <a:latin typeface="Arial" panose="020B0604020202020204" pitchFamily="34" charset="0"/>
              <a:cs typeface="Arial" panose="020B0604020202020204" pitchFamily="34" charset="0"/>
            </a:endParaRPr>
          </a:p>
        </p:txBody>
      </p:sp>
      <p:sp>
        <p:nvSpPr>
          <p:cNvPr id="36" name="Speech Bubble: Oval 35">
            <a:extLst>
              <a:ext uri="{FF2B5EF4-FFF2-40B4-BE49-F238E27FC236}">
                <a16:creationId xmlns="" xmlns:a16="http://schemas.microsoft.com/office/drawing/2014/main" id="{3CDC429E-6D10-4D25-8A9A-19EB0C41B8A4}"/>
              </a:ext>
            </a:extLst>
          </p:cNvPr>
          <p:cNvSpPr/>
          <p:nvPr/>
        </p:nvSpPr>
        <p:spPr>
          <a:xfrm>
            <a:off x="-386990" y="5541582"/>
            <a:ext cx="3171818" cy="99060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Arial" panose="020B0604020202020204" pitchFamily="34" charset="0"/>
                <a:cs typeface="Arial" panose="020B0604020202020204" pitchFamily="34" charset="0"/>
              </a:rPr>
              <a:t>Hình</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có</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trục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và</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tâm</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đối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xứng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4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par>
                                <p:cTn id="12" presetID="53"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3111" fill="hold"/>
                                        <p:tgtEl>
                                          <p:spTgt spid="2"/>
                                        </p:tgtEl>
                                      </p:cBhvr>
                                    </p:cmd>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9" fill="hold" display="0">
                  <p:stCondLst>
                    <p:cond delay="indefinite"/>
                  </p:stCondLst>
                </p:cTn>
                <p:tgtEl>
                  <p:spTgt spid="2"/>
                </p:tgtEl>
              </p:cMediaNode>
            </p:video>
          </p:childTnLst>
        </p:cTn>
      </p:par>
    </p:tnLst>
    <p:bldLst>
      <p:bldP spid="15" grpId="0" animBg="1"/>
      <p:bldP spid="19" grpId="0" animBg="1"/>
      <p:bldP spid="20" grpId="0" animBg="1"/>
      <p:bldP spid="21" grpId="0" animBg="1"/>
      <p:bldP spid="23" grpId="0"/>
      <p:bldP spid="23" grpId="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2AC44FBA-B81C-45F4-88BD-3904562FD4C4}"/>
              </a:ext>
            </a:extLst>
          </p:cNvPr>
          <p:cNvPicPr/>
          <p:nvPr/>
        </p:nvPicPr>
        <p:blipFill rotWithShape="1">
          <a:blip r:embed="rId4"/>
          <a:srcRect l="18702" t="47363" r="32802" b="20501"/>
          <a:stretch/>
        </p:blipFill>
        <p:spPr bwMode="auto">
          <a:xfrm>
            <a:off x="762000" y="3573016"/>
            <a:ext cx="7620000" cy="295232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 xmlns:a16="http://schemas.microsoft.com/office/drawing/2014/main" id="{C1DACDF0-254A-44AC-9164-B746BE9CFAD3}"/>
              </a:ext>
            </a:extLst>
          </p:cNvPr>
          <p:cNvPicPr/>
          <p:nvPr/>
        </p:nvPicPr>
        <p:blipFill rotWithShape="1">
          <a:blip r:embed="rId5"/>
          <a:srcRect l="18228" t="55175" r="15677" b="9756"/>
          <a:stretch/>
        </p:blipFill>
        <p:spPr bwMode="auto">
          <a:xfrm>
            <a:off x="899592" y="504384"/>
            <a:ext cx="7789820" cy="2952328"/>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 xmlns:a16="http://schemas.microsoft.com/office/drawing/2014/main" id="{BEC61D5B-87CF-42DD-B85E-D601AE5DCC2E}"/>
              </a:ext>
            </a:extLst>
          </p:cNvPr>
          <p:cNvCxnSpPr>
            <a:cxnSpLocks/>
          </p:cNvCxnSpPr>
          <p:nvPr/>
        </p:nvCxnSpPr>
        <p:spPr>
          <a:xfrm flipH="1">
            <a:off x="2915816" y="717167"/>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FC4175D2-0940-4A3B-93BA-18420424D085}"/>
              </a:ext>
            </a:extLst>
          </p:cNvPr>
          <p:cNvCxnSpPr>
            <a:cxnSpLocks/>
          </p:cNvCxnSpPr>
          <p:nvPr/>
        </p:nvCxnSpPr>
        <p:spPr>
          <a:xfrm flipH="1">
            <a:off x="1907704" y="3811951"/>
            <a:ext cx="36004" cy="20882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3E766DE0-DD3C-4219-A7B5-3E212FE0D2CF}"/>
              </a:ext>
            </a:extLst>
          </p:cNvPr>
          <p:cNvCxnSpPr/>
          <p:nvPr/>
        </p:nvCxnSpPr>
        <p:spPr>
          <a:xfrm>
            <a:off x="3149096" y="4869160"/>
            <a:ext cx="52810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AAA4732-7BA4-471F-BDFB-92B56FAE5EFE}"/>
              </a:ext>
            </a:extLst>
          </p:cNvPr>
          <p:cNvCxnSpPr/>
          <p:nvPr/>
        </p:nvCxnSpPr>
        <p:spPr>
          <a:xfrm>
            <a:off x="4781600" y="2044806"/>
            <a:ext cx="32791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Đồng hồ đếm ngược 15 giây có âm thanh sinh động">
            <a:hlinkClick r:id="" action="ppaction://media"/>
            <a:extLst>
              <a:ext uri="{FF2B5EF4-FFF2-40B4-BE49-F238E27FC236}">
                <a16:creationId xmlns="" xmlns:a16="http://schemas.microsoft.com/office/drawing/2014/main" id="{DEB2DA7D-518F-45FC-A74B-CCE0B8E128D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2075" y="92075"/>
            <a:ext cx="807517" cy="454228"/>
          </a:xfrm>
          <a:prstGeom prst="rect">
            <a:avLst/>
          </a:prstGeom>
        </p:spPr>
      </p:pic>
      <p:sp>
        <p:nvSpPr>
          <p:cNvPr id="11" name="Rectangle 1">
            <a:extLst>
              <a:ext uri="{FF2B5EF4-FFF2-40B4-BE49-F238E27FC236}">
                <a16:creationId xmlns="" xmlns:a16="http://schemas.microsoft.com/office/drawing/2014/main" id="{A6FB374E-C78B-4732-AD47-AF158D95EA6C}"/>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C45476DF-7937-4587-8377-8B842441543E}"/>
              </a:ext>
            </a:extLst>
          </p:cNvPr>
          <p:cNvSpPr txBox="1"/>
          <p:nvPr/>
        </p:nvSpPr>
        <p:spPr>
          <a:xfrm>
            <a:off x="1475656" y="231805"/>
            <a:ext cx="4740812" cy="383823"/>
          </a:xfrm>
          <a:prstGeom prst="rect">
            <a:avLst/>
          </a:prstGeom>
          <a:noFill/>
        </p:spPr>
        <p:txBody>
          <a:bodyPr wrap="square">
            <a:spAutoFit/>
          </a:bodyPr>
          <a:lstStyle/>
          <a:p>
            <a:pPr algn="just">
              <a:lnSpc>
                <a:spcPct val="115000"/>
              </a:lnSpc>
              <a:spcAft>
                <a:spcPts val="800"/>
              </a:spcAft>
            </a:pPr>
            <a:r>
              <a:rPr lang="nl-NL" sz="1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CÁ NHÂN:</a:t>
            </a:r>
            <a:endParaRPr lang="en-US" sz="14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13" name="Speech Bubble: Oval 12">
            <a:extLst>
              <a:ext uri="{FF2B5EF4-FFF2-40B4-BE49-F238E27FC236}">
                <a16:creationId xmlns="" xmlns:a16="http://schemas.microsoft.com/office/drawing/2014/main" id="{13E4F0C1-E26B-49CB-8A4E-67E9B375AD62}"/>
              </a:ext>
            </a:extLst>
          </p:cNvPr>
          <p:cNvSpPr/>
          <p:nvPr/>
        </p:nvSpPr>
        <p:spPr>
          <a:xfrm>
            <a:off x="181180" y="3137847"/>
            <a:ext cx="2404309" cy="891556"/>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4" name="Speech Bubble: Oval 13">
            <a:extLst>
              <a:ext uri="{FF2B5EF4-FFF2-40B4-BE49-F238E27FC236}">
                <a16:creationId xmlns="" xmlns:a16="http://schemas.microsoft.com/office/drawing/2014/main" id="{363ED647-0756-4B87-BDF4-E0F6942E36C1}"/>
              </a:ext>
            </a:extLst>
          </p:cNvPr>
          <p:cNvSpPr/>
          <p:nvPr/>
        </p:nvSpPr>
        <p:spPr>
          <a:xfrm>
            <a:off x="4488572" y="2727498"/>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5" name="Speech Bubble: Oval 14">
            <a:extLst>
              <a:ext uri="{FF2B5EF4-FFF2-40B4-BE49-F238E27FC236}">
                <a16:creationId xmlns="" xmlns:a16="http://schemas.microsoft.com/office/drawing/2014/main" id="{8B7F06BE-8CE7-4AC4-9428-7F2FB453FB97}"/>
              </a:ext>
            </a:extLst>
          </p:cNvPr>
          <p:cNvSpPr/>
          <p:nvPr/>
        </p:nvSpPr>
        <p:spPr>
          <a:xfrm>
            <a:off x="323619" y="5814019"/>
            <a:ext cx="2440313" cy="990601"/>
          </a:xfrm>
          <a:prstGeom prst="wedgeEllipseCallout">
            <a:avLst>
              <a:gd name="adj1" fmla="val 30742"/>
              <a:gd name="adj2" fmla="val -746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6" name="Speech Bubble: Oval 15">
            <a:extLst>
              <a:ext uri="{FF2B5EF4-FFF2-40B4-BE49-F238E27FC236}">
                <a16:creationId xmlns="" xmlns:a16="http://schemas.microsoft.com/office/drawing/2014/main" id="{5B204755-1711-4929-9528-5F3C506EE8BD}"/>
              </a:ext>
            </a:extLst>
          </p:cNvPr>
          <p:cNvSpPr/>
          <p:nvPr/>
        </p:nvSpPr>
        <p:spPr>
          <a:xfrm>
            <a:off x="4204225" y="5911957"/>
            <a:ext cx="2440313" cy="892664"/>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8D6891E7-EE65-46F8-AB4C-B054FB836125}"/>
              </a:ext>
            </a:extLst>
          </p:cNvPr>
          <p:cNvSpPr txBox="1"/>
          <p:nvPr/>
        </p:nvSpPr>
        <p:spPr>
          <a:xfrm>
            <a:off x="885020" y="113164"/>
            <a:ext cx="8145909" cy="497187"/>
          </a:xfrm>
          <a:prstGeom prst="rect">
            <a:avLst/>
          </a:prstGeom>
          <a:noFill/>
        </p:spPr>
        <p:txBody>
          <a:bodyPr wrap="square">
            <a:spAutoFit/>
          </a:bodyPr>
          <a:lstStyle/>
          <a:p>
            <a:pPr>
              <a:lnSpc>
                <a:spcPct val="115000"/>
              </a:lnSpc>
              <a:spcAft>
                <a:spcPts val="800"/>
              </a:spcAft>
            </a:pPr>
            <a:r>
              <a:rPr lang="nl-NL" sz="25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Hãy xác định trục(hoặc tâm) đối xứng của mỗi hình?</a:t>
            </a:r>
            <a:endParaRPr lang="en-US" sz="2500" b="1"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0717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xit" presetSubtype="32" fill="hold" grpId="1" nodeType="clickEffect">
                                  <p:stCondLst>
                                    <p:cond delay="0"/>
                                  </p:stCondLst>
                                  <p:childTnLst>
                                    <p:anim calcmode="lin" valueType="num">
                                      <p:cBhvr>
                                        <p:cTn id="10" dur="500"/>
                                        <p:tgtEl>
                                          <p:spTgt spid="12"/>
                                        </p:tgtEl>
                                        <p:attrNameLst>
                                          <p:attrName>ppt_w</p:attrName>
                                        </p:attrNameLst>
                                      </p:cBhvr>
                                      <p:tavLst>
                                        <p:tav tm="0">
                                          <p:val>
                                            <p:strVal val="ppt_w"/>
                                          </p:val>
                                        </p:tav>
                                        <p:tav tm="100000">
                                          <p:val>
                                            <p:fltVal val="0"/>
                                          </p:val>
                                        </p:tav>
                                      </p:tavLst>
                                    </p:anim>
                                    <p:anim calcmode="lin" valueType="num">
                                      <p:cBhvr>
                                        <p:cTn id="11" dur="500"/>
                                        <p:tgtEl>
                                          <p:spTgt spid="12"/>
                                        </p:tgtEl>
                                        <p:attrNameLst>
                                          <p:attrName>ppt_h</p:attrName>
                                        </p:attrNameLst>
                                      </p:cBhvr>
                                      <p:tavLst>
                                        <p:tav tm="0">
                                          <p:val>
                                            <p:strVal val="ppt_h"/>
                                          </p:val>
                                        </p:tav>
                                        <p:tav tm="100000">
                                          <p:val>
                                            <p:fltVal val="0"/>
                                          </p:val>
                                        </p:tav>
                                      </p:tavLst>
                                    </p:anim>
                                    <p:set>
                                      <p:cBhvr>
                                        <p:cTn id="12" dur="1" fill="hold">
                                          <p:stCondLst>
                                            <p:cond delay="499"/>
                                          </p:stCondLst>
                                        </p:cTn>
                                        <p:tgtEl>
                                          <p:spTgt spid="12"/>
                                        </p:tgtEl>
                                        <p:attrNameLst>
                                          <p:attrName>style.visibility</p:attrName>
                                        </p:attrNameLst>
                                      </p:cBhvr>
                                      <p:to>
                                        <p:strVal val="hidden"/>
                                      </p:to>
                                    </p:set>
                                  </p:childTnLst>
                                </p:cTn>
                              </p:par>
                              <p:par>
                                <p:cTn id="13" presetID="53"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8065" fill="hold"/>
                                        <p:tgtEl>
                                          <p:spTgt spid="2"/>
                                        </p:tgtEl>
                                      </p:cBhvr>
                                    </p:cmd>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2"/>
                </p:tgtEl>
              </p:cMediaNode>
            </p:video>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
                                        </p:tgtEl>
                                      </p:cBhvr>
                                    </p:cmd>
                                  </p:childTnLst>
                                </p:cTn>
                              </p:par>
                            </p:childTnLst>
                          </p:cTn>
                        </p:par>
                      </p:childTnLst>
                    </p:cTn>
                  </p:par>
                </p:childTnLst>
              </p:cTn>
              <p:nextCondLst>
                <p:cond evt="onClick" delay="0">
                  <p:tgtEl>
                    <p:spTgt spid="2"/>
                  </p:tgtEl>
                </p:cond>
              </p:nextCondLst>
            </p:seq>
          </p:childTnLst>
        </p:cTn>
      </p:par>
    </p:tnLst>
    <p:bldLst>
      <p:bldP spid="12" grpId="0"/>
      <p:bldP spid="12" grpId="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0765BBC-9978-453D-8A30-F280ACCBB074}"/>
              </a:ext>
            </a:extLst>
          </p:cNvPr>
          <p:cNvSpPr txBox="1"/>
          <p:nvPr/>
        </p:nvSpPr>
        <p:spPr>
          <a:xfrm>
            <a:off x="539552" y="404664"/>
            <a:ext cx="8064896" cy="954107"/>
          </a:xfrm>
          <a:prstGeom prst="rect">
            <a:avLst/>
          </a:prstGeom>
          <a:noFill/>
        </p:spPr>
        <p:txBody>
          <a:bodyPr wrap="square">
            <a:spAutoFit/>
          </a:bodyPr>
          <a:lstStyle/>
          <a:p>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 </a:t>
            </a:r>
            <a:r>
              <a:rPr lang="vi-VN" sz="28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Tính đối xứng trong nghệ thuật, kiến trúc và công nghệ</a:t>
            </a:r>
            <a:r>
              <a:rPr lang="en-US" sz="28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2800"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AA5FAC85-F1C9-4652-AF36-5749B7FA8BA1}"/>
              </a:ext>
            </a:extLst>
          </p:cNvPr>
          <p:cNvSpPr txBox="1"/>
          <p:nvPr/>
        </p:nvSpPr>
        <p:spPr>
          <a:xfrm>
            <a:off x="539552" y="2166195"/>
            <a:ext cx="8064896" cy="1041247"/>
          </a:xfrm>
          <a:prstGeom prst="rect">
            <a:avLst/>
          </a:prstGeom>
          <a:noFill/>
        </p:spPr>
        <p:txBody>
          <a:bodyPr wrap="square">
            <a:spAutoFit/>
          </a:bodyPr>
          <a:lstStyle/>
          <a:p>
            <a:pPr algn="just">
              <a:lnSpc>
                <a:spcPct val="115000"/>
              </a:lnSpc>
              <a:spcAft>
                <a:spcPts val="800"/>
              </a:spcAft>
            </a:pPr>
            <a:r>
              <a:rPr lang="nl-NL" sz="2800" dirty="0">
                <a:solidFill>
                  <a:srgbClr val="002060"/>
                </a:solidFill>
                <a:effectLst/>
                <a:latin typeface="Arial" panose="020B0604020202020204" pitchFamily="34" charset="0"/>
                <a:ea typeface="DengXian" panose="02010600030101010101" pitchFamily="2" charset="-122"/>
                <a:cs typeface="Arial" panose="020B0604020202020204" pitchFamily="34" charset="0"/>
              </a:rPr>
              <a:t>Tính đối xứng được sử dụng trong các tác phẩm nghệ thuật hay kiến trúc bởi yếu tố nào?</a:t>
            </a:r>
            <a:endParaRPr lang="en-US" sz="2800" dirty="0">
              <a:solidFill>
                <a:srgbClr val="002060"/>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6" name="Rectangle 1">
            <a:extLst>
              <a:ext uri="{FF2B5EF4-FFF2-40B4-BE49-F238E27FC236}">
                <a16:creationId xmlns="" xmlns:a16="http://schemas.microsoft.com/office/drawing/2014/main" id="{E83E94E6-F147-4E87-8F9E-0FA6E24C4B36}"/>
              </a:ext>
            </a:extLst>
          </p:cNvPr>
          <p:cNvSpPr>
            <a:spLocks noChangeArrowheads="1"/>
          </p:cNvSpPr>
          <p:nvPr/>
        </p:nvSpPr>
        <p:spPr bwMode="auto">
          <a:xfrm rot="5400000">
            <a:off x="5526248"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2B682B69-9144-4CAD-A5D6-5E45CB2A4EC2}"/>
              </a:ext>
            </a:extLst>
          </p:cNvPr>
          <p:cNvSpPr txBox="1"/>
          <p:nvPr/>
        </p:nvSpPr>
        <p:spPr>
          <a:xfrm>
            <a:off x="539552" y="1358771"/>
            <a:ext cx="8148516" cy="2246769"/>
          </a:xfrm>
          <a:prstGeom prst="rect">
            <a:avLst/>
          </a:prstGeom>
          <a:noFill/>
        </p:spPr>
        <p:txBody>
          <a:bodyPr wrap="square">
            <a:spAutoFit/>
          </a:bodyPr>
          <a:lstStyle/>
          <a:p>
            <a:pPr algn="just"/>
            <a:r>
              <a:rPr lang="vi-VN" sz="2800" dirty="0">
                <a:solidFill>
                  <a:srgbClr val="002060"/>
                </a:solidFill>
                <a:effectLst/>
                <a:latin typeface="+mj-lt"/>
                <a:ea typeface="DengXian" panose="02010600030101010101" pitchFamily="2" charset="-122"/>
              </a:rPr>
              <a:t>Hầu hết thiết kế về kiến trúc, đồ họa hay một tác phẩm nghệ thuật nào đều phải thực hiện tốt yếu tố cân bằng. Vì thế, bố cục đối xứng thường được sử dụng trong các tác phẩm nghệ thuật hay kiến trúc.</a:t>
            </a:r>
            <a:endParaRPr lang="en-US" sz="2800" dirty="0">
              <a:solidFill>
                <a:srgbClr val="002060"/>
              </a:solidFill>
              <a:latin typeface="+mj-lt"/>
            </a:endParaRPr>
          </a:p>
        </p:txBody>
      </p:sp>
      <p:sp>
        <p:nvSpPr>
          <p:cNvPr id="7" name="TextBox 6">
            <a:extLst>
              <a:ext uri="{FF2B5EF4-FFF2-40B4-BE49-F238E27FC236}">
                <a16:creationId xmlns="" xmlns:a16="http://schemas.microsoft.com/office/drawing/2014/main" id="{BA8EFD2A-C2E3-401F-ADDE-E1238B250CE3}"/>
              </a:ext>
            </a:extLst>
          </p:cNvPr>
          <p:cNvSpPr txBox="1"/>
          <p:nvPr/>
        </p:nvSpPr>
        <p:spPr>
          <a:xfrm>
            <a:off x="1619672" y="1522060"/>
            <a:ext cx="5532900" cy="545727"/>
          </a:xfrm>
          <a:prstGeom prst="rect">
            <a:avLst/>
          </a:prstGeom>
          <a:noFill/>
        </p:spPr>
        <p:txBody>
          <a:bodyPr wrap="square">
            <a:spAutoFit/>
          </a:bodyPr>
          <a:lstStyle/>
          <a:p>
            <a:pPr algn="just">
              <a:lnSpc>
                <a:spcPct val="115000"/>
              </a:lnSpc>
              <a:spcAft>
                <a:spcPts val="800"/>
              </a:spcAft>
            </a:pPr>
            <a:r>
              <a:rPr lang="nl-NL" sz="2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NHÓM CẶP ĐÔI:</a:t>
            </a:r>
            <a:endParaRPr lang="en-US" sz="2800" dirty="0">
              <a:effectLst/>
              <a:latin typeface="Arial" panose="020B0604020202020204" pitchFamily="34" charset="0"/>
              <a:ea typeface="DengXian" panose="02010600030101010101" pitchFamily="2" charset="-122"/>
              <a:cs typeface="Arial" panose="020B0604020202020204" pitchFamily="34" charset="0"/>
            </a:endParaRPr>
          </a:p>
        </p:txBody>
      </p:sp>
      <p:pic>
        <p:nvPicPr>
          <p:cNvPr id="9" name="Đồng hồ đếm ngược 15 giây có âm thanh sinh động">
            <a:hlinkClick r:id="" action="ppaction://media"/>
            <a:extLst>
              <a:ext uri="{FF2B5EF4-FFF2-40B4-BE49-F238E27FC236}">
                <a16:creationId xmlns="" xmlns:a16="http://schemas.microsoft.com/office/drawing/2014/main" id="{A5F3D4EA-067A-479F-8AD6-9655DDA02B3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5" y="92075"/>
            <a:ext cx="807517" cy="454228"/>
          </a:xfrm>
          <a:prstGeom prst="rect">
            <a:avLst/>
          </a:prstGeom>
        </p:spPr>
      </p:pic>
      <p:sp>
        <p:nvSpPr>
          <p:cNvPr id="10" name="TextBox 9">
            <a:extLst>
              <a:ext uri="{FF2B5EF4-FFF2-40B4-BE49-F238E27FC236}">
                <a16:creationId xmlns="" xmlns:a16="http://schemas.microsoft.com/office/drawing/2014/main" id="{09655281-6843-452F-B7A1-086474053982}"/>
              </a:ext>
            </a:extLst>
          </p:cNvPr>
          <p:cNvSpPr txBox="1"/>
          <p:nvPr/>
        </p:nvSpPr>
        <p:spPr>
          <a:xfrm>
            <a:off x="1805550" y="3531726"/>
            <a:ext cx="5532900" cy="545727"/>
          </a:xfrm>
          <a:prstGeom prst="rect">
            <a:avLst/>
          </a:prstGeom>
          <a:noFill/>
        </p:spPr>
        <p:txBody>
          <a:bodyPr wrap="square">
            <a:spAutoFit/>
          </a:bodyPr>
          <a:lstStyle/>
          <a:p>
            <a:pPr algn="just">
              <a:lnSpc>
                <a:spcPct val="115000"/>
              </a:lnSpc>
              <a:spcAft>
                <a:spcPts val="800"/>
              </a:spcAft>
            </a:pPr>
            <a:r>
              <a:rPr lang="nl-NL" sz="2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NHÓM CẶP ĐÔI:</a:t>
            </a:r>
            <a:endParaRPr lang="en-US" sz="28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11" name="TextBox 10">
            <a:extLst>
              <a:ext uri="{FF2B5EF4-FFF2-40B4-BE49-F238E27FC236}">
                <a16:creationId xmlns="" xmlns:a16="http://schemas.microsoft.com/office/drawing/2014/main" id="{40789D2F-19E1-4EAC-8EFA-DE3F66173DAD}"/>
              </a:ext>
            </a:extLst>
          </p:cNvPr>
          <p:cNvSpPr txBox="1"/>
          <p:nvPr/>
        </p:nvSpPr>
        <p:spPr>
          <a:xfrm>
            <a:off x="484858" y="4192325"/>
            <a:ext cx="7776864" cy="1291700"/>
          </a:xfrm>
          <a:prstGeom prst="rect">
            <a:avLst/>
          </a:prstGeom>
          <a:noFill/>
        </p:spPr>
        <p:txBody>
          <a:bodyPr wrap="square">
            <a:spAutoFit/>
          </a:bodyPr>
          <a:lstStyle/>
          <a:p>
            <a:pPr algn="ctr">
              <a:lnSpc>
                <a:spcPct val="115000"/>
              </a:lnSpc>
              <a:spcAft>
                <a:spcPts val="800"/>
              </a:spcAft>
            </a:pPr>
            <a:r>
              <a:rPr lang="nl-NL" sz="32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Trong thiết kế công nghệ, chế tạo </a:t>
            </a:r>
          </a:p>
          <a:p>
            <a:pPr algn="ctr">
              <a:lnSpc>
                <a:spcPct val="115000"/>
              </a:lnSpc>
              <a:spcAft>
                <a:spcPts val="800"/>
              </a:spcAft>
            </a:pPr>
            <a:r>
              <a:rPr lang="nl-NL" sz="32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tính đối xứng có vai trò gì?</a:t>
            </a:r>
            <a:endParaRPr lang="en-US" sz="3200" b="1"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12" name="TextBox 11">
            <a:extLst>
              <a:ext uri="{FF2B5EF4-FFF2-40B4-BE49-F238E27FC236}">
                <a16:creationId xmlns="" xmlns:a16="http://schemas.microsoft.com/office/drawing/2014/main" id="{106C05E7-7B78-454D-9390-B05E271CD2B1}"/>
              </a:ext>
            </a:extLst>
          </p:cNvPr>
          <p:cNvSpPr txBox="1"/>
          <p:nvPr/>
        </p:nvSpPr>
        <p:spPr>
          <a:xfrm>
            <a:off x="409999" y="3605540"/>
            <a:ext cx="8064896" cy="1961755"/>
          </a:xfrm>
          <a:prstGeom prst="rect">
            <a:avLst/>
          </a:prstGeom>
          <a:noFill/>
        </p:spPr>
        <p:txBody>
          <a:bodyPr wrap="square">
            <a:spAutoFit/>
          </a:bodyPr>
          <a:lstStyle/>
          <a:p>
            <a:pPr algn="just">
              <a:lnSpc>
                <a:spcPct val="150000"/>
              </a:lnSpc>
            </a:pPr>
            <a:r>
              <a:rPr lang="vi-VN" sz="2800" b="1" dirty="0">
                <a:solidFill>
                  <a:srgbClr val="0070C0"/>
                </a:solidFill>
                <a:effectLst/>
                <a:latin typeface="+mj-lt"/>
                <a:ea typeface="DengXian" panose="02010600030101010101" pitchFamily="2" charset="-122"/>
              </a:rPr>
              <a:t>- Các công trình hay máy móc muốn tồn tại, ổn định, bền vững và có được vẻ đẹp, bắt mắt thì phải chú trọng đến tính cân xứng. </a:t>
            </a:r>
            <a:endParaRPr lang="en-US" sz="2800" b="1" dirty="0">
              <a:solidFill>
                <a:srgbClr val="0070C0"/>
              </a:solidFill>
              <a:latin typeface="+mj-lt"/>
            </a:endParaRPr>
          </a:p>
        </p:txBody>
      </p:sp>
    </p:spTree>
    <p:extLst>
      <p:ext uri="{BB962C8B-B14F-4D97-AF65-F5344CB8AC3E}">
        <p14:creationId xmlns:p14="http://schemas.microsoft.com/office/powerpoint/2010/main" val="30769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8065"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8065" fill="hold"/>
                                        <p:tgtEl>
                                          <p:spTgt spid="9"/>
                                        </p:tgtEl>
                                      </p:cBhvr>
                                    </p:cmd>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 presetClass="entr" presetSubtype="0" fill="hold" grpId="1"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21" presetClass="emph" presetSubtype="0" fill="hold" grpId="0" nodeType="withEffect">
                                  <p:stCondLst>
                                    <p:cond delay="0"/>
                                  </p:stCondLst>
                                  <p:childTnLst>
                                    <p:animClr clrSpc="hsl" dir="cw">
                                      <p:cBhvr override="childStyle">
                                        <p:cTn id="53" dur="500" fill="hold"/>
                                        <p:tgtEl>
                                          <p:spTgt spid="12"/>
                                        </p:tgtEl>
                                        <p:attrNameLst>
                                          <p:attrName>style.color</p:attrName>
                                        </p:attrNameLst>
                                      </p:cBhvr>
                                      <p:by>
                                        <p:hsl h="7200000" s="0" l="0"/>
                                      </p:by>
                                    </p:animClr>
                                    <p:animClr clrSpc="hsl" dir="cw">
                                      <p:cBhvr>
                                        <p:cTn id="54" dur="500" fill="hold"/>
                                        <p:tgtEl>
                                          <p:spTgt spid="12"/>
                                        </p:tgtEl>
                                        <p:attrNameLst>
                                          <p:attrName>fillcolor</p:attrName>
                                        </p:attrNameLst>
                                      </p:cBhvr>
                                      <p:by>
                                        <p:hsl h="7200000" s="0" l="0"/>
                                      </p:by>
                                    </p:animClr>
                                    <p:animClr clrSpc="hsl" dir="cw">
                                      <p:cBhvr>
                                        <p:cTn id="55" dur="500" fill="hold"/>
                                        <p:tgtEl>
                                          <p:spTgt spid="12"/>
                                        </p:tgtEl>
                                        <p:attrNameLst>
                                          <p:attrName>stroke.color</p:attrName>
                                        </p:attrNameLst>
                                      </p:cBhvr>
                                      <p:by>
                                        <p:hsl h="7200000" s="0" l="0"/>
                                      </p:by>
                                    </p:animClr>
                                    <p:set>
                                      <p:cBhvr>
                                        <p:cTn id="56"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2" presetClass="mediacall" presetSubtype="0" fill="hold" nodeType="clickEffect">
                                  <p:stCondLst>
                                    <p:cond delay="0"/>
                                  </p:stCondLst>
                                  <p:childTnLst>
                                    <p:cmd type="call" cmd="togglePause">
                                      <p:cBhvr>
                                        <p:cTn id="61" dur="1" fill="hold"/>
                                        <p:tgtEl>
                                          <p:spTgt spid="9"/>
                                        </p:tgtEl>
                                      </p:cBhvr>
                                    </p:cmd>
                                  </p:childTnLst>
                                </p:cTn>
                              </p:par>
                            </p:childTnLst>
                          </p:cTn>
                        </p:par>
                      </p:childTnLst>
                    </p:cTn>
                  </p:par>
                </p:childTnLst>
              </p:cTn>
              <p:nextCondLst>
                <p:cond evt="onClick" delay="0">
                  <p:tgtEl>
                    <p:spTgt spid="9"/>
                  </p:tgtEl>
                </p:cond>
              </p:nextCondLst>
            </p:seq>
            <p:video>
              <p:cMediaNode vol="80000">
                <p:cTn id="62" fill="hold" display="0">
                  <p:stCondLst>
                    <p:cond delay="indefinite"/>
                  </p:stCondLst>
                </p:cTn>
                <p:tgtEl>
                  <p:spTgt spid="9"/>
                </p:tgtEl>
              </p:cMediaNode>
            </p:video>
          </p:childTnLst>
        </p:cTn>
      </p:par>
    </p:tnLst>
    <p:bldLst>
      <p:bldP spid="5" grpId="0"/>
      <p:bldP spid="5" grpId="1"/>
      <p:bldP spid="8" grpId="0"/>
      <p:bldP spid="7" grpId="0"/>
      <p:bldP spid="7" grpId="1"/>
      <p:bldP spid="10" grpId="0"/>
      <p:bldP spid="10" grpId="1"/>
      <p:bldP spid="11" grpId="0"/>
      <p:bldP spid="11" grpId="1"/>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sp>
        <p:nvSpPr>
          <p:cNvPr id="5" name="TextBox 4">
            <a:extLst>
              <a:ext uri="{FF2B5EF4-FFF2-40B4-BE49-F238E27FC236}">
                <a16:creationId xmlns="" xmlns:a16="http://schemas.microsoft.com/office/drawing/2014/main" id="{9CE607C9-1065-45F1-83B5-EB2846DCB915}"/>
              </a:ext>
            </a:extLst>
          </p:cNvPr>
          <p:cNvSpPr txBox="1"/>
          <p:nvPr/>
        </p:nvSpPr>
        <p:spPr>
          <a:xfrm>
            <a:off x="1547664" y="1154094"/>
            <a:ext cx="6696744" cy="678327"/>
          </a:xfrm>
          <a:prstGeom prst="rect">
            <a:avLst/>
          </a:prstGeom>
          <a:noFill/>
        </p:spPr>
        <p:txBody>
          <a:bodyPr wrap="square">
            <a:spAutoFit/>
          </a:bodyPr>
          <a:lstStyle/>
          <a:p>
            <a:pPr marL="285750" indent="-285750" algn="just">
              <a:lnSpc>
                <a:spcPct val="115000"/>
              </a:lnSpc>
              <a:spcAft>
                <a:spcPts val="800"/>
              </a:spcAft>
              <a:buFont typeface="Webdings" panose="05030102010509060703" pitchFamily="18" charset="2"/>
              <a:buChar char="8"/>
            </a:pPr>
            <a:r>
              <a:rPr lang="en-US" sz="3600" b="1" dirty="0">
                <a:solidFill>
                  <a:srgbClr val="FF0000"/>
                </a:solidFill>
                <a:latin typeface="Arial" panose="020B0604020202020204" pitchFamily="34" charset="0"/>
                <a:ea typeface="DengXian" panose="02010600030101010101" pitchFamily="2" charset="-122"/>
                <a:cs typeface="Arial" panose="020B0604020202020204" pitchFamily="34" charset="0"/>
              </a:rPr>
              <a:t>HƯỚNG DẪN HỌC Ở NHÀ:</a:t>
            </a:r>
            <a:endParaRPr lang="en-US" sz="3600" b="1"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7" name="TextBox 6">
            <a:extLst>
              <a:ext uri="{FF2B5EF4-FFF2-40B4-BE49-F238E27FC236}">
                <a16:creationId xmlns="" xmlns:a16="http://schemas.microsoft.com/office/drawing/2014/main" id="{3E2FCBD2-5D8F-4F9A-B056-934416903512}"/>
              </a:ext>
            </a:extLst>
          </p:cNvPr>
          <p:cNvSpPr txBox="1"/>
          <p:nvPr/>
        </p:nvSpPr>
        <p:spPr>
          <a:xfrm>
            <a:off x="323528" y="2025102"/>
            <a:ext cx="8379748" cy="3726405"/>
          </a:xfrm>
          <a:prstGeom prst="rect">
            <a:avLst/>
          </a:prstGeom>
          <a:noFill/>
        </p:spPr>
        <p:txBody>
          <a:bodyPr wrap="square">
            <a:spAutoFit/>
          </a:bodyPr>
          <a:lstStyle/>
          <a:p>
            <a:pPr marL="457200" indent="-457200" algn="just">
              <a:lnSpc>
                <a:spcPct val="115000"/>
              </a:lnSpc>
              <a:spcAft>
                <a:spcPts val="800"/>
              </a:spcAft>
              <a:buFontTx/>
              <a:buChar char="-"/>
            </a:pP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Tìm</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hiểu</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thêm</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các</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hình</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có</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tính</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chất</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đối</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xứng</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trong</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thực</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tiễn</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động</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vật</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thực</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vật</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công</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trình</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kiến</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en-TT"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trúc</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a:t>
            </a:r>
            <a:endParaRPr lang="en-US" sz="2800" b="1" dirty="0">
              <a:solidFill>
                <a:srgbClr val="0070C0"/>
              </a:solidFill>
              <a:latin typeface="Arial" panose="020B0604020202020204" pitchFamily="34" charset="0"/>
              <a:ea typeface="DengXian" panose="02010600030101010101" pitchFamily="2" charset="-122"/>
              <a:cs typeface="Arial" panose="020B0604020202020204" pitchFamily="34" charset="0"/>
            </a:endParaRPr>
          </a:p>
          <a:p>
            <a:pPr marL="457200" indent="-457200" algn="just">
              <a:lnSpc>
                <a:spcPct val="115000"/>
              </a:lnSpc>
              <a:spcAft>
                <a:spcPts val="800"/>
              </a:spcAft>
              <a:buFontTx/>
              <a:buChar char="-"/>
            </a:pP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Làm</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bài</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tập</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 </a:t>
            </a:r>
            <a:r>
              <a:rPr lang="en-TT"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1, 2(Tr 116-SGK). </a:t>
            </a:r>
          </a:p>
          <a:p>
            <a:pPr marL="457200" indent="-457200" algn="just">
              <a:lnSpc>
                <a:spcPct val="115000"/>
              </a:lnSpc>
              <a:spcAft>
                <a:spcPts val="800"/>
              </a:spcAft>
              <a:buFontTx/>
              <a:buChar char="-"/>
            </a:pP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Chuẩn</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bị</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dụng</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cụ</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Kéo</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cắt</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giấy</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giấy</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màu</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có</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ô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vuông</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bút</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chì</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thước</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thẳng</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để</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thực</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hành</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vào</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tiết</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a:t>
            </a:r>
            <a:r>
              <a:rPr lang="fr-FR" sz="2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sau</a:t>
            </a:r>
            <a:r>
              <a:rPr lang="fr-FR"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a:t>
            </a:r>
            <a:endParaRPr lang="en-US" sz="2800" b="1" dirty="0">
              <a:solidFill>
                <a:srgbClr val="0070C0"/>
              </a:solidFill>
              <a:effectLst/>
              <a:latin typeface="Arial" panose="020B0604020202020204" pitchFamily="34" charset="0"/>
              <a:ea typeface="DengXian" panose="02010600030101010101" pitchFamily="2" charset="-122"/>
              <a:cs typeface="Arial" panose="020B0604020202020204" pitchFamily="34" charset="0"/>
            </a:endParaRPr>
          </a:p>
        </p:txBody>
      </p:sp>
      <p:pic>
        <p:nvPicPr>
          <p:cNvPr id="6" name="Picture 13" descr="Hong day">
            <a:extLst>
              <a:ext uri="{FF2B5EF4-FFF2-40B4-BE49-F238E27FC236}">
                <a16:creationId xmlns="" xmlns:a16="http://schemas.microsoft.com/office/drawing/2014/main" id="{CBF9F4DC-9297-4239-8D68-BD8FBDE98FB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305235">
            <a:off x="-900471" y="447036"/>
            <a:ext cx="3301922" cy="152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ong day">
            <a:extLst>
              <a:ext uri="{FF2B5EF4-FFF2-40B4-BE49-F238E27FC236}">
                <a16:creationId xmlns="" xmlns:a16="http://schemas.microsoft.com/office/drawing/2014/main" id="{DD9B620C-BCC1-4A5D-B3CF-F8CC620802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92210">
            <a:off x="6934317" y="485167"/>
            <a:ext cx="3135350" cy="14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flowerbar">
            <a:extLst>
              <a:ext uri="{FF2B5EF4-FFF2-40B4-BE49-F238E27FC236}">
                <a16:creationId xmlns="" xmlns:a16="http://schemas.microsoft.com/office/drawing/2014/main" id="{C13BE4F6-439D-4C3B-93C6-478F2B3CB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5945188"/>
            <a:ext cx="671988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WhitecornerFlower">
            <a:extLst>
              <a:ext uri="{FF2B5EF4-FFF2-40B4-BE49-F238E27FC236}">
                <a16:creationId xmlns="" xmlns:a16="http://schemas.microsoft.com/office/drawing/2014/main" id="{C138B9C2-0373-4BD9-83B8-EB6BA30FA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78388"/>
            <a:ext cx="15240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WhitecornerFlower">
            <a:extLst>
              <a:ext uri="{FF2B5EF4-FFF2-40B4-BE49-F238E27FC236}">
                <a16:creationId xmlns="" xmlns:a16="http://schemas.microsoft.com/office/drawing/2014/main" id="{C92B68E0-5590-4A5F-899C-04A968F61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15" y="4923842"/>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64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767741" y="371372"/>
            <a:ext cx="5358532" cy="5309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3000" b="1" dirty="0">
                <a:solidFill>
                  <a:srgbClr val="FF0000"/>
                </a:solidFill>
                <a:latin typeface="Arial" pitchFamily="34" charset="0"/>
                <a:ea typeface="Times New Roman" pitchFamily="18" charset="0"/>
                <a:cs typeface="Arial" pitchFamily="34" charset="0"/>
              </a:rPr>
              <a:t>Ai </a:t>
            </a:r>
            <a:r>
              <a:rPr lang="en-US" sz="3000" b="1" dirty="0" err="1">
                <a:solidFill>
                  <a:srgbClr val="FF0000"/>
                </a:solidFill>
                <a:latin typeface="Arial" pitchFamily="34" charset="0"/>
                <a:ea typeface="Times New Roman" pitchFamily="18" charset="0"/>
                <a:cs typeface="Arial" pitchFamily="34" charset="0"/>
              </a:rPr>
              <a:t>nhanh</a:t>
            </a:r>
            <a:r>
              <a:rPr lang="en-US" sz="3000" b="1" dirty="0">
                <a:solidFill>
                  <a:srgbClr val="FF0000"/>
                </a:solidFill>
                <a:latin typeface="Arial" pitchFamily="34" charset="0"/>
                <a:ea typeface="Times New Roman" pitchFamily="18" charset="0"/>
                <a:cs typeface="Arial" pitchFamily="34" charset="0"/>
              </a:rPr>
              <a:t> </a:t>
            </a:r>
            <a:r>
              <a:rPr lang="en-US" sz="3000" b="1" dirty="0" err="1">
                <a:solidFill>
                  <a:srgbClr val="FF0000"/>
                </a:solidFill>
                <a:latin typeface="Arial" pitchFamily="34" charset="0"/>
                <a:ea typeface="Times New Roman" pitchFamily="18" charset="0"/>
                <a:cs typeface="Arial" pitchFamily="34" charset="0"/>
              </a:rPr>
              <a:t>hơn</a:t>
            </a:r>
            <a:endParaRPr lang="en-US" sz="3000" b="1" dirty="0">
              <a:solidFill>
                <a:srgbClr val="FF0000"/>
              </a:solidFill>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3672884" y="951156"/>
            <a:ext cx="1548245"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solidFill>
                  <a:srgbClr val="FF0000"/>
                </a:solidFill>
                <a:latin typeface="Arial" pitchFamily="34" charset="0"/>
                <a:ea typeface="Times New Roman" pitchFamily="18" charset="0"/>
                <a:cs typeface="Arial" pitchFamily="34" charset="0"/>
              </a:rPr>
              <a:t>*</a:t>
            </a:r>
            <a:r>
              <a:rPr lang="en-US" sz="2100" b="1" dirty="0" err="1">
                <a:solidFill>
                  <a:srgbClr val="FF0000"/>
                </a:solidFill>
                <a:latin typeface="Arial" pitchFamily="34" charset="0"/>
                <a:ea typeface="Times New Roman" pitchFamily="18" charset="0"/>
                <a:cs typeface="Arial" pitchFamily="34" charset="0"/>
              </a:rPr>
              <a:t>Luật</a:t>
            </a: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FF0000"/>
                </a:solidFill>
                <a:latin typeface="Arial" pitchFamily="34" charset="0"/>
                <a:ea typeface="Times New Roman" pitchFamily="18" charset="0"/>
                <a:cs typeface="Arial" pitchFamily="34" charset="0"/>
              </a:rPr>
              <a:t>chơi</a:t>
            </a:r>
            <a:r>
              <a:rPr lang="en-US" sz="2100" b="1" dirty="0">
                <a:solidFill>
                  <a:srgbClr val="FF0000"/>
                </a:solidFill>
                <a:latin typeface="Arial" pitchFamily="34" charset="0"/>
                <a:ea typeface="Times New Roman" pitchFamily="18" charset="0"/>
                <a:cs typeface="Arial" pitchFamily="34" charset="0"/>
              </a:rPr>
              <a:t>:</a:t>
            </a:r>
          </a:p>
        </p:txBody>
      </p:sp>
      <p:sp>
        <p:nvSpPr>
          <p:cNvPr id="7" name="Rectangle 1"/>
          <p:cNvSpPr>
            <a:spLocks noChangeArrowheads="1"/>
          </p:cNvSpPr>
          <p:nvPr/>
        </p:nvSpPr>
        <p:spPr bwMode="auto">
          <a:xfrm>
            <a:off x="3449" y="1475861"/>
            <a:ext cx="7952927"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Hoạt</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động</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nhóm</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mỗi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nhóm</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một</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đội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từ</a:t>
            </a:r>
            <a:r>
              <a:rPr lang="en-US" sz="2100" b="1" dirty="0">
                <a:latin typeface="Arial" pitchFamily="34" charset="0"/>
                <a:ea typeface="Times New Roman" pitchFamily="18" charset="0"/>
                <a:cs typeface="Arial" pitchFamily="34" charset="0"/>
              </a:rPr>
              <a:t> 2 </a:t>
            </a:r>
            <a:r>
              <a:rPr lang="en-US" sz="2100" b="1" dirty="0" err="1">
                <a:latin typeface="Arial" pitchFamily="34" charset="0"/>
                <a:ea typeface="Times New Roman" pitchFamily="18" charset="0"/>
                <a:cs typeface="Arial" pitchFamily="34" charset="0"/>
              </a:rPr>
              <a:t>đến</a:t>
            </a:r>
            <a:r>
              <a:rPr lang="en-US" sz="2100" b="1" dirty="0">
                <a:latin typeface="Arial" pitchFamily="34" charset="0"/>
                <a:ea typeface="Times New Roman" pitchFamily="18" charset="0"/>
                <a:cs typeface="Arial" pitchFamily="34" charset="0"/>
              </a:rPr>
              <a:t> 3 </a:t>
            </a:r>
            <a:r>
              <a:rPr lang="en-US" sz="2100" b="1" dirty="0" err="1">
                <a:latin typeface="Arial" pitchFamily="34" charset="0"/>
                <a:ea typeface="Times New Roman" pitchFamily="18" charset="0"/>
                <a:cs typeface="Arial" pitchFamily="34" charset="0"/>
              </a:rPr>
              <a:t>học</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sinh</a:t>
            </a:r>
            <a:endParaRPr lang="en-US" sz="2100" b="1" dirty="0">
              <a:latin typeface="Arial" pitchFamily="34" charset="0"/>
              <a:ea typeface="Times New Roman" pitchFamily="18" charset="0"/>
              <a:cs typeface="Arial" pitchFamily="34" charset="0"/>
            </a:endParaRPr>
          </a:p>
        </p:txBody>
      </p:sp>
      <p:sp>
        <p:nvSpPr>
          <p:cNvPr id="9" name="Rectangle 1"/>
          <p:cNvSpPr>
            <a:spLocks noChangeArrowheads="1"/>
          </p:cNvSpPr>
          <p:nvPr/>
        </p:nvSpPr>
        <p:spPr bwMode="auto">
          <a:xfrm>
            <a:off x="179512" y="1988840"/>
            <a:ext cx="8136904" cy="97885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lnSpc>
                <a:spcPct val="150000"/>
              </a:lnSpc>
              <a:spcBef>
                <a:spcPct val="0"/>
              </a:spcBef>
              <a:spcAft>
                <a:spcPct val="0"/>
              </a:spcAft>
            </a:pP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Nhiệm</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vụ</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của</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mỗi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đội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chơi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là</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quan</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sát</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các</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hình</a:t>
            </a:r>
            <a:r>
              <a:rPr lang="en-US" sz="2100" b="1" dirty="0">
                <a:latin typeface="Arial" pitchFamily="34" charset="0"/>
                <a:ea typeface="Times New Roman" pitchFamily="18" charset="0"/>
                <a:cs typeface="Arial" pitchFamily="34" charset="0"/>
              </a:rPr>
              <a:t> 1; 2; 3 </a:t>
            </a:r>
            <a:r>
              <a:rPr lang="en-US" sz="2100" b="1" dirty="0" err="1">
                <a:latin typeface="Arial" pitchFamily="34" charset="0"/>
                <a:ea typeface="Times New Roman" pitchFamily="18" charset="0"/>
                <a:cs typeface="Arial" pitchFamily="34" charset="0"/>
              </a:rPr>
              <a:t>để</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tìm</a:t>
            </a:r>
            <a:r>
              <a:rPr lang="en-US" sz="2100" b="1" dirty="0">
                <a:latin typeface="Arial" pitchFamily="34" charset="0"/>
                <a:ea typeface="Times New Roman" pitchFamily="18" charset="0"/>
                <a:cs typeface="Arial" pitchFamily="34" charset="0"/>
              </a:rPr>
              <a:t> ra </a:t>
            </a:r>
            <a:r>
              <a:rPr lang="en-US" sz="2100" b="1" dirty="0" err="1">
                <a:latin typeface="Arial" pitchFamily="34" charset="0"/>
                <a:ea typeface="Times New Roman" pitchFamily="18" charset="0"/>
                <a:cs typeface="Arial" pitchFamily="34" charset="0"/>
              </a:rPr>
              <a:t>hình</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có</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tính</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đối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xứng</a:t>
            </a:r>
            <a:r>
              <a:rPr lang="en-US" sz="2100" b="1" dirty="0">
                <a:latin typeface="Arial" pitchFamily="34" charset="0"/>
                <a:ea typeface="Times New Roman" pitchFamily="18" charset="0"/>
                <a:cs typeface="Arial" pitchFamily="34" charset="0"/>
              </a:rPr>
              <a:t>. </a:t>
            </a:r>
          </a:p>
        </p:txBody>
      </p:sp>
      <p:sp>
        <p:nvSpPr>
          <p:cNvPr id="10" name="Rectangle 1"/>
          <p:cNvSpPr>
            <a:spLocks noChangeArrowheads="1"/>
          </p:cNvSpPr>
          <p:nvPr/>
        </p:nvSpPr>
        <p:spPr bwMode="auto">
          <a:xfrm>
            <a:off x="-65304" y="3140968"/>
            <a:ext cx="5357383"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Thời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gian</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hoạt</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động</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nhóm</a:t>
            </a:r>
            <a:r>
              <a:rPr lang="en-US" sz="2100" b="1" dirty="0">
                <a:latin typeface="Arial" pitchFamily="34" charset="0"/>
                <a:ea typeface="Times New Roman" pitchFamily="18" charset="0"/>
                <a:cs typeface="Arial" pitchFamily="34" charset="0"/>
              </a:rPr>
              <a:t>: 30 </a:t>
            </a:r>
            <a:r>
              <a:rPr lang="en-US" sz="2100" b="1" dirty="0" err="1">
                <a:latin typeface="Arial" pitchFamily="34" charset="0"/>
                <a:ea typeface="Times New Roman" pitchFamily="18" charset="0"/>
                <a:cs typeface="Arial" pitchFamily="34" charset="0"/>
              </a:rPr>
              <a:t>giây</a:t>
            </a:r>
            <a:endParaRPr lang="en-US" sz="2100" b="1" dirty="0">
              <a:latin typeface="Arial" pitchFamily="34" charset="0"/>
              <a:ea typeface="Times New Roman" pitchFamily="18" charset="0"/>
              <a:cs typeface="Arial" pitchFamily="34" charset="0"/>
            </a:endParaRPr>
          </a:p>
        </p:txBody>
      </p:sp>
      <p:sp>
        <p:nvSpPr>
          <p:cNvPr id="11" name="Rectangle 1"/>
          <p:cNvSpPr>
            <a:spLocks noChangeArrowheads="1"/>
          </p:cNvSpPr>
          <p:nvPr/>
        </p:nvSpPr>
        <p:spPr bwMode="auto">
          <a:xfrm>
            <a:off x="126302" y="4191433"/>
            <a:ext cx="6389914"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Mỗi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hình</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đúng</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được</a:t>
            </a:r>
            <a:r>
              <a:rPr lang="en-US" sz="2100" b="1" dirty="0">
                <a:latin typeface="Arial" pitchFamily="34" charset="0"/>
                <a:ea typeface="Times New Roman" pitchFamily="18" charset="0"/>
                <a:cs typeface="Arial" pitchFamily="34" charset="0"/>
              </a:rPr>
              <a:t> 2 </a:t>
            </a:r>
            <a:r>
              <a:rPr lang="en-US" sz="2100" b="1" dirty="0" err="1">
                <a:latin typeface="Arial" pitchFamily="34" charset="0"/>
                <a:ea typeface="Times New Roman" pitchFamily="18" charset="0"/>
                <a:cs typeface="Arial" pitchFamily="34" charset="0"/>
              </a:rPr>
              <a:t>điểm</a:t>
            </a:r>
            <a:r>
              <a:rPr lang="en-US" sz="2100" b="1" dirty="0">
                <a:latin typeface="Arial" pitchFamily="34" charset="0"/>
                <a:ea typeface="Times New Roman" pitchFamily="18" charset="0"/>
                <a:cs typeface="Arial" pitchFamily="34" charset="0"/>
              </a:rPr>
              <a:t>. </a:t>
            </a:r>
          </a:p>
        </p:txBody>
      </p:sp>
      <p:sp>
        <p:nvSpPr>
          <p:cNvPr id="13" name="Rectangle 1"/>
          <p:cNvSpPr>
            <a:spLocks noChangeArrowheads="1"/>
          </p:cNvSpPr>
          <p:nvPr/>
        </p:nvSpPr>
        <p:spPr bwMode="auto">
          <a:xfrm>
            <a:off x="65232" y="4674434"/>
            <a:ext cx="7822392"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Hoàn</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thành</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trước</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hoặc</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đúng</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thời</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gian</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quy</a:t>
            </a:r>
            <a:r>
              <a:rPr lang="en-US" sz="2100" b="1" dirty="0">
                <a:latin typeface="Arial" pitchFamily="34" charset="0"/>
                <a:ea typeface="Times New Roman" pitchFamily="18" charset="0"/>
                <a:cs typeface="Arial" pitchFamily="34" charset="0"/>
              </a:rPr>
              <a:t> </a:t>
            </a:r>
            <a:r>
              <a:rPr lang="en-US" sz="2100" b="1" dirty="0" err="1">
                <a:latin typeface="Arial" pitchFamily="34" charset="0"/>
                <a:ea typeface="Times New Roman" pitchFamily="18" charset="0"/>
                <a:cs typeface="Arial" pitchFamily="34" charset="0"/>
              </a:rPr>
              <a:t>định</a:t>
            </a:r>
            <a:r>
              <a:rPr lang="en-US" sz="2100" b="1" dirty="0">
                <a:latin typeface="Arial" pitchFamily="34" charset="0"/>
                <a:ea typeface="Times New Roman" pitchFamily="18" charset="0"/>
                <a:cs typeface="Arial" pitchFamily="34" charset="0"/>
              </a:rPr>
              <a:t>: 10 </a:t>
            </a:r>
            <a:r>
              <a:rPr lang="en-US" sz="2100" b="1" dirty="0" err="1">
                <a:latin typeface="Arial" pitchFamily="34" charset="0"/>
                <a:ea typeface="Times New Roman" pitchFamily="18" charset="0"/>
                <a:cs typeface="Arial" pitchFamily="34" charset="0"/>
              </a:rPr>
              <a:t>điểm</a:t>
            </a:r>
            <a:endParaRPr lang="en-US" sz="2100" b="1" dirty="0">
              <a:latin typeface="Arial" pitchFamily="34" charset="0"/>
              <a:ea typeface="Times New Roman" pitchFamily="18" charset="0"/>
              <a:cs typeface="Arial" pitchFamily="34" charset="0"/>
            </a:endParaRPr>
          </a:p>
        </p:txBody>
      </p:sp>
      <p:sp>
        <p:nvSpPr>
          <p:cNvPr id="15" name="Rectangle 1"/>
          <p:cNvSpPr>
            <a:spLocks noChangeArrowheads="1"/>
          </p:cNvSpPr>
          <p:nvPr/>
        </p:nvSpPr>
        <p:spPr bwMode="auto">
          <a:xfrm>
            <a:off x="3007898" y="3639004"/>
            <a:ext cx="3034646"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solidFill>
                  <a:srgbClr val="FF0000"/>
                </a:solidFill>
                <a:latin typeface="Arial" pitchFamily="34" charset="0"/>
                <a:ea typeface="Times New Roman" pitchFamily="18" charset="0"/>
                <a:cs typeface="Arial" pitchFamily="34" charset="0"/>
              </a:rPr>
              <a:t>*</a:t>
            </a:r>
            <a:r>
              <a:rPr lang="en-US" sz="2100" b="1" dirty="0" err="1">
                <a:solidFill>
                  <a:srgbClr val="FF0000"/>
                </a:solidFill>
                <a:latin typeface="Arial" pitchFamily="34" charset="0"/>
                <a:ea typeface="Times New Roman" pitchFamily="18" charset="0"/>
                <a:cs typeface="Arial" pitchFamily="34" charset="0"/>
              </a:rPr>
              <a:t>Cách</a:t>
            </a: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FF0000"/>
                </a:solidFill>
                <a:latin typeface="Arial" pitchFamily="34" charset="0"/>
                <a:ea typeface="Times New Roman" pitchFamily="18" charset="0"/>
                <a:cs typeface="Arial" pitchFamily="34" charset="0"/>
              </a:rPr>
              <a:t>tính</a:t>
            </a: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FF0000"/>
                </a:solidFill>
                <a:latin typeface="Arial" pitchFamily="34" charset="0"/>
                <a:ea typeface="Times New Roman" pitchFamily="18" charset="0"/>
                <a:cs typeface="Arial" pitchFamily="34" charset="0"/>
              </a:rPr>
              <a:t>điểm</a:t>
            </a:r>
            <a:r>
              <a:rPr lang="en-US" sz="2100" b="1" dirty="0">
                <a:solidFill>
                  <a:srgbClr val="FF0000"/>
                </a:solidFill>
                <a:latin typeface="Arial" pitchFamily="34" charset="0"/>
                <a:ea typeface="Times New Roman" pitchFamily="18" charset="0"/>
                <a:cs typeface="Arial" pitchFamily="34" charset="0"/>
              </a:rPr>
              <a:t>:</a:t>
            </a:r>
          </a:p>
        </p:txBody>
      </p:sp>
      <p:sp>
        <p:nvSpPr>
          <p:cNvPr id="16" name="Rectangle 1"/>
          <p:cNvSpPr>
            <a:spLocks noChangeArrowheads="1"/>
          </p:cNvSpPr>
          <p:nvPr/>
        </p:nvSpPr>
        <p:spPr bwMode="auto">
          <a:xfrm>
            <a:off x="773324" y="5415168"/>
            <a:ext cx="7347363"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i="1" dirty="0" err="1">
                <a:solidFill>
                  <a:srgbClr val="FF0000"/>
                </a:solidFill>
                <a:latin typeface="Arial" pitchFamily="34" charset="0"/>
                <a:ea typeface="Times New Roman" pitchFamily="18" charset="0"/>
                <a:cs typeface="Arial" pitchFamily="34" charset="0"/>
              </a:rPr>
              <a:t>Đội</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nào</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có</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số</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điểm</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cao</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điểm</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hơn</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đội</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đó</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chiến</a:t>
            </a:r>
            <a:r>
              <a:rPr lang="en-US" sz="2100" b="1" i="1" dirty="0">
                <a:solidFill>
                  <a:srgbClr val="FF0000"/>
                </a:solidFill>
                <a:latin typeface="Arial" pitchFamily="34" charset="0"/>
                <a:ea typeface="Times New Roman" pitchFamily="18" charset="0"/>
                <a:cs typeface="Arial" pitchFamily="34" charset="0"/>
              </a:rPr>
              <a:t> </a:t>
            </a:r>
            <a:r>
              <a:rPr lang="en-US" sz="2100" b="1" i="1" dirty="0" err="1">
                <a:solidFill>
                  <a:srgbClr val="FF0000"/>
                </a:solidFill>
                <a:latin typeface="Arial" pitchFamily="34" charset="0"/>
                <a:ea typeface="Times New Roman" pitchFamily="18" charset="0"/>
                <a:cs typeface="Arial" pitchFamily="34" charset="0"/>
              </a:rPr>
              <a:t>thắng</a:t>
            </a:r>
            <a:r>
              <a:rPr lang="en-US" sz="2100" b="1" i="1" dirty="0">
                <a:solidFill>
                  <a:srgbClr val="FF0000"/>
                </a:solidFill>
                <a:latin typeface="Arial" pitchFamily="34" charset="0"/>
                <a:ea typeface="Times New Roman" pitchFamily="18" charset="0"/>
                <a:cs typeface="Arial" pitchFamily="34" charset="0"/>
              </a:rPr>
              <a:t>.</a:t>
            </a:r>
          </a:p>
        </p:txBody>
      </p:sp>
      <p:sp>
        <p:nvSpPr>
          <p:cNvPr id="18" name="Rectangle 1">
            <a:extLst>
              <a:ext uri="{FF2B5EF4-FFF2-40B4-BE49-F238E27FC236}">
                <a16:creationId xmlns="" xmlns:a16="http://schemas.microsoft.com/office/drawing/2014/main" id="{C5FD22BE-E49A-46AD-A1FB-B4464476D386}"/>
              </a:ext>
            </a:extLst>
          </p:cNvPr>
          <p:cNvSpPr>
            <a:spLocks noChangeArrowheads="1"/>
          </p:cNvSpPr>
          <p:nvPr/>
        </p:nvSpPr>
        <p:spPr bwMode="auto">
          <a:xfrm rot="5400000">
            <a:off x="5385801" y="3188347"/>
            <a:ext cx="6816084" cy="52322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8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KHỞI ĐỘNG</a:t>
            </a:r>
            <a:endPar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29987313-13EB-4DB6-8A65-958DBC2D21A6}"/>
              </a:ext>
            </a:extLst>
          </p:cNvPr>
          <p:cNvPicPr/>
          <p:nvPr/>
        </p:nvPicPr>
        <p:blipFill rotWithShape="1">
          <a:blip r:embed="rId4" cstate="print">
            <a:extLst>
              <a:ext uri="{28A0092B-C50C-407E-A947-70E740481C1C}">
                <a14:useLocalDpi xmlns:a14="http://schemas.microsoft.com/office/drawing/2010/main" val="0"/>
              </a:ext>
            </a:extLst>
          </a:blip>
          <a:srcRect l="4141" t="3522" r="74951" b="52035"/>
          <a:stretch/>
        </p:blipFill>
        <p:spPr bwMode="auto">
          <a:xfrm>
            <a:off x="409743" y="2321630"/>
            <a:ext cx="1788693" cy="158543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 xmlns:a16="http://schemas.microsoft.com/office/drawing/2014/main" id="{1EFD4903-3CF4-4014-83E5-E75B978FC5C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542434" y="2043156"/>
            <a:ext cx="2990006" cy="2169651"/>
          </a:xfrm>
          <a:prstGeom prst="rect">
            <a:avLst/>
          </a:prstGeom>
        </p:spPr>
      </p:pic>
      <p:pic>
        <p:nvPicPr>
          <p:cNvPr id="6" name="Picture 5">
            <a:extLst>
              <a:ext uri="{FF2B5EF4-FFF2-40B4-BE49-F238E27FC236}">
                <a16:creationId xmlns="" xmlns:a16="http://schemas.microsoft.com/office/drawing/2014/main" id="{2DD9CD0B-0344-4B1C-B702-1B1484C246E0}"/>
              </a:ext>
            </a:extLst>
          </p:cNvPr>
          <p:cNvPicPr/>
          <p:nvPr/>
        </p:nvPicPr>
        <p:blipFill rotWithShape="1">
          <a:blip r:embed="rId6" cstate="print">
            <a:extLst>
              <a:ext uri="{28A0092B-C50C-407E-A947-70E740481C1C}">
                <a14:useLocalDpi xmlns:a14="http://schemas.microsoft.com/office/drawing/2010/main" val="0"/>
              </a:ext>
            </a:extLst>
          </a:blip>
          <a:srcRect l="1010" t="3093" r="8007" b="1781"/>
          <a:stretch/>
        </p:blipFill>
        <p:spPr bwMode="auto">
          <a:xfrm>
            <a:off x="2552749" y="1556792"/>
            <a:ext cx="2925636" cy="25917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 xmlns:a16="http://schemas.microsoft.com/office/drawing/2014/main" id="{6D274FE5-5678-44F3-AF31-9BD2671CF2FE}"/>
              </a:ext>
            </a:extLst>
          </p:cNvPr>
          <p:cNvSpPr txBox="1"/>
          <p:nvPr/>
        </p:nvSpPr>
        <p:spPr>
          <a:xfrm>
            <a:off x="802260" y="4221088"/>
            <a:ext cx="1033436" cy="400110"/>
          </a:xfrm>
          <a:prstGeom prst="rect">
            <a:avLst/>
          </a:prstGeom>
          <a:noFill/>
        </p:spPr>
        <p:txBody>
          <a:bodyPr wrap="square">
            <a:spAutoFit/>
          </a:bodyPr>
          <a:lstStyle/>
          <a:p>
            <a:r>
              <a:rPr lang="nl-NL" sz="2000" b="1" i="1" dirty="0">
                <a:effectLst/>
                <a:latin typeface="Arial" panose="020B0604020202020204" pitchFamily="34" charset="0"/>
                <a:ea typeface="DengXian" panose="02010600030101010101" pitchFamily="2" charset="-122"/>
                <a:cs typeface="Arial" panose="020B0604020202020204" pitchFamily="34" charset="0"/>
              </a:rPr>
              <a:t>Hình 1 </a:t>
            </a:r>
            <a:endParaRPr lang="en-US" sz="2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F6C8457A-B77C-42B2-89DA-D8E0C6474E53}"/>
              </a:ext>
            </a:extLst>
          </p:cNvPr>
          <p:cNvSpPr txBox="1"/>
          <p:nvPr/>
        </p:nvSpPr>
        <p:spPr>
          <a:xfrm>
            <a:off x="3563888" y="4293096"/>
            <a:ext cx="1033436" cy="400110"/>
          </a:xfrm>
          <a:prstGeom prst="rect">
            <a:avLst/>
          </a:prstGeom>
          <a:noFill/>
        </p:spPr>
        <p:txBody>
          <a:bodyPr wrap="square">
            <a:spAutoFit/>
          </a:bodyPr>
          <a:lstStyle/>
          <a:p>
            <a:r>
              <a:rPr lang="nl-NL" sz="2000" b="1" i="1" dirty="0">
                <a:effectLst/>
                <a:latin typeface="Arial" panose="020B0604020202020204" pitchFamily="34" charset="0"/>
                <a:ea typeface="DengXian" panose="02010600030101010101" pitchFamily="2" charset="-122"/>
                <a:cs typeface="Arial" panose="020B0604020202020204" pitchFamily="34" charset="0"/>
              </a:rPr>
              <a:t>Hình 2 </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06D8D5D-6478-42E0-B776-2AEF94E63D28}"/>
              </a:ext>
            </a:extLst>
          </p:cNvPr>
          <p:cNvSpPr txBox="1"/>
          <p:nvPr/>
        </p:nvSpPr>
        <p:spPr>
          <a:xfrm>
            <a:off x="6732240" y="4365104"/>
            <a:ext cx="1033436" cy="400110"/>
          </a:xfrm>
          <a:prstGeom prst="rect">
            <a:avLst/>
          </a:prstGeom>
          <a:noFill/>
        </p:spPr>
        <p:txBody>
          <a:bodyPr wrap="square">
            <a:spAutoFit/>
          </a:bodyPr>
          <a:lstStyle/>
          <a:p>
            <a:r>
              <a:rPr lang="nl-NL" sz="2000" b="1" i="1" dirty="0">
                <a:effectLst/>
                <a:latin typeface="Arial" panose="020B0604020202020204" pitchFamily="34" charset="0"/>
                <a:ea typeface="DengXian" panose="02010600030101010101" pitchFamily="2" charset="-122"/>
                <a:cs typeface="Arial" panose="020B0604020202020204" pitchFamily="34" charset="0"/>
              </a:rPr>
              <a:t>Hình 3 </a:t>
            </a:r>
            <a:endParaRPr lang="en-US" sz="2000" b="1" dirty="0">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 xmlns:a16="http://schemas.microsoft.com/office/drawing/2014/main" id="{A0ADDA13-FF45-4151-904C-5F07EA54BDAF}"/>
              </a:ext>
            </a:extLst>
          </p:cNvPr>
          <p:cNvSpPr/>
          <p:nvPr/>
        </p:nvSpPr>
        <p:spPr>
          <a:xfrm>
            <a:off x="802260" y="638200"/>
            <a:ext cx="7258464" cy="990600"/>
          </a:xfrm>
          <a:prstGeom prst="wedgeRoundRectCallout">
            <a:avLst>
              <a:gd name="adj1" fmla="val -22190"/>
              <a:gd name="adj2" fmla="val 128134"/>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Arial" panose="020B0604020202020204" pitchFamily="34" charset="0"/>
                <a:cs typeface="Arial" panose="020B0604020202020204" pitchFamily="34" charset="0"/>
              </a:rPr>
              <a:t>Hình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nào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trục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đối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xứng</a:t>
            </a:r>
            <a:r>
              <a:rPr lang="en-US" sz="3200" dirty="0">
                <a:solidFill>
                  <a:srgbClr val="FF0000"/>
                </a:solidFill>
                <a:latin typeface="Arial" panose="020B0604020202020204" pitchFamily="34" charset="0"/>
                <a:cs typeface="Arial" panose="020B0604020202020204" pitchFamily="34" charset="0"/>
              </a:rPr>
              <a:t>?</a:t>
            </a:r>
          </a:p>
          <a:p>
            <a:pPr algn="ctr"/>
            <a:r>
              <a:rPr lang="en-US" sz="3200" dirty="0" err="1">
                <a:solidFill>
                  <a:srgbClr val="FF0000"/>
                </a:solidFill>
                <a:latin typeface="Arial" panose="020B0604020202020204" pitchFamily="34" charset="0"/>
                <a:cs typeface="Arial" panose="020B0604020202020204" pitchFamily="34" charset="0"/>
              </a:rPr>
              <a:t>Hình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nào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tâm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đối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xứng</a:t>
            </a:r>
            <a:r>
              <a:rPr lang="en-US" sz="3200" dirty="0">
                <a:solidFill>
                  <a:srgbClr val="FF0000"/>
                </a:solidFill>
                <a:latin typeface="Arial" panose="020B0604020202020204" pitchFamily="34" charset="0"/>
                <a:cs typeface="Arial" panose="020B0604020202020204" pitchFamily="34" charset="0"/>
              </a:rPr>
              <a:t>?</a:t>
            </a:r>
          </a:p>
        </p:txBody>
      </p:sp>
      <p:graphicFrame>
        <p:nvGraphicFramePr>
          <p:cNvPr id="11" name="Table 10">
            <a:extLst>
              <a:ext uri="{FF2B5EF4-FFF2-40B4-BE49-F238E27FC236}">
                <a16:creationId xmlns="" xmlns:a16="http://schemas.microsoft.com/office/drawing/2014/main" id="{754F153D-3909-41D7-B664-E5F322B38BD4}"/>
              </a:ext>
            </a:extLst>
          </p:cNvPr>
          <p:cNvGraphicFramePr>
            <a:graphicFrameLocks noGrp="1"/>
          </p:cNvGraphicFramePr>
          <p:nvPr>
            <p:extLst>
              <p:ext uri="{D42A27DB-BD31-4B8C-83A1-F6EECF244321}">
                <p14:modId xmlns:p14="http://schemas.microsoft.com/office/powerpoint/2010/main" val="751563409"/>
              </p:ext>
            </p:extLst>
          </p:nvPr>
        </p:nvGraphicFramePr>
        <p:xfrm>
          <a:off x="251520" y="5269762"/>
          <a:ext cx="8053440" cy="1158240"/>
        </p:xfrm>
        <a:graphic>
          <a:graphicData uri="http://schemas.openxmlformats.org/drawingml/2006/table">
            <a:tbl>
              <a:tblPr firstRow="1" bandRow="1">
                <a:tableStyleId>{69CF1AB2-1976-4502-BF36-3FF5EA218861}</a:tableStyleId>
              </a:tblPr>
              <a:tblGrid>
                <a:gridCol w="3916644">
                  <a:extLst>
                    <a:ext uri="{9D8B030D-6E8A-4147-A177-3AD203B41FA5}">
                      <a16:colId xmlns="" xmlns:a16="http://schemas.microsoft.com/office/drawing/2014/main" val="1046537577"/>
                    </a:ext>
                  </a:extLst>
                </a:gridCol>
                <a:gridCol w="1531284">
                  <a:extLst>
                    <a:ext uri="{9D8B030D-6E8A-4147-A177-3AD203B41FA5}">
                      <a16:colId xmlns="" xmlns:a16="http://schemas.microsoft.com/office/drawing/2014/main" val="2500412593"/>
                    </a:ext>
                  </a:extLst>
                </a:gridCol>
                <a:gridCol w="1296144">
                  <a:extLst>
                    <a:ext uri="{9D8B030D-6E8A-4147-A177-3AD203B41FA5}">
                      <a16:colId xmlns="" xmlns:a16="http://schemas.microsoft.com/office/drawing/2014/main" val="2095677421"/>
                    </a:ext>
                  </a:extLst>
                </a:gridCol>
                <a:gridCol w="1309368">
                  <a:extLst>
                    <a:ext uri="{9D8B030D-6E8A-4147-A177-3AD203B41FA5}">
                      <a16:colId xmlns="" xmlns:a16="http://schemas.microsoft.com/office/drawing/2014/main" val="1565217634"/>
                    </a:ext>
                  </a:extLst>
                </a:gridCol>
              </a:tblGrid>
              <a:tr h="489918">
                <a:tc>
                  <a:txBody>
                    <a:bodyPr/>
                    <a:lstStyle/>
                    <a:p>
                      <a:pPr algn="ct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xứng</a:t>
                      </a:r>
                      <a:endParaRPr lang="en-US" sz="28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a:latin typeface="Arial" panose="020B0604020202020204" pitchFamily="34" charset="0"/>
                        <a:cs typeface="Arial" panose="020B0604020202020204" pitchFamily="34" charset="0"/>
                      </a:endParaRPr>
                    </a:p>
                  </a:txBody>
                  <a:tcPr>
                    <a:noFill/>
                  </a:tcPr>
                </a:tc>
                <a:extLst>
                  <a:ext uri="{0D108BD9-81ED-4DB2-BD59-A6C34878D82A}">
                    <a16:rowId xmlns="" xmlns:a16="http://schemas.microsoft.com/office/drawing/2014/main" val="2434835301"/>
                  </a:ext>
                </a:extLst>
              </a:tr>
              <a:tr h="4899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latin typeface="Arial" panose="020B0604020202020204" pitchFamily="34" charset="0"/>
                          <a:cs typeface="Arial" panose="020B0604020202020204" pitchFamily="34" charset="0"/>
                        </a:rPr>
                        <a:t>Hình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tâm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xứng</a:t>
                      </a:r>
                      <a:endParaRPr lang="en-US" sz="2800" b="1"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extLst>
                  <a:ext uri="{0D108BD9-81ED-4DB2-BD59-A6C34878D82A}">
                    <a16:rowId xmlns="" xmlns:a16="http://schemas.microsoft.com/office/drawing/2014/main" val="4237618652"/>
                  </a:ext>
                </a:extLst>
              </a:tr>
            </a:tbl>
          </a:graphicData>
        </a:graphic>
      </p:graphicFrame>
      <p:sp>
        <p:nvSpPr>
          <p:cNvPr id="12" name="TextBox 11">
            <a:extLst>
              <a:ext uri="{FF2B5EF4-FFF2-40B4-BE49-F238E27FC236}">
                <a16:creationId xmlns="" xmlns:a16="http://schemas.microsoft.com/office/drawing/2014/main" id="{714271A2-C420-43C6-A724-B240746EE72E}"/>
              </a:ext>
            </a:extLst>
          </p:cNvPr>
          <p:cNvSpPr txBox="1"/>
          <p:nvPr/>
        </p:nvSpPr>
        <p:spPr>
          <a:xfrm>
            <a:off x="4414279" y="5865341"/>
            <a:ext cx="1323799" cy="461665"/>
          </a:xfrm>
          <a:prstGeom prst="rect">
            <a:avLst/>
          </a:prstGeom>
          <a:noFill/>
        </p:spPr>
        <p:txBody>
          <a:bodyPr wrap="square" rtlCol="0">
            <a:spAutoFit/>
          </a:bodyPr>
          <a:lstStyle/>
          <a:p>
            <a:r>
              <a:rPr lang="en-US" sz="2400" b="1" i="1" dirty="0" err="1">
                <a:latin typeface="Arial" panose="020B0604020202020204" pitchFamily="34" charset="0"/>
                <a:cs typeface="Arial" panose="020B0604020202020204" pitchFamily="34" charset="0"/>
              </a:rPr>
              <a:t>Hình</a:t>
            </a:r>
            <a:r>
              <a:rPr lang="en-US" sz="2400" b="1" i="1" dirty="0">
                <a:latin typeface="Arial" panose="020B0604020202020204" pitchFamily="34" charset="0"/>
                <a:cs typeface="Arial" panose="020B0604020202020204" pitchFamily="34" charset="0"/>
              </a:rPr>
              <a:t> 1</a:t>
            </a:r>
          </a:p>
        </p:txBody>
      </p:sp>
      <p:sp>
        <p:nvSpPr>
          <p:cNvPr id="13" name="TextBox 12">
            <a:extLst>
              <a:ext uri="{FF2B5EF4-FFF2-40B4-BE49-F238E27FC236}">
                <a16:creationId xmlns="" xmlns:a16="http://schemas.microsoft.com/office/drawing/2014/main" id="{349CA11C-F80F-481C-AE8A-EAF8E3C60D23}"/>
              </a:ext>
            </a:extLst>
          </p:cNvPr>
          <p:cNvSpPr txBox="1"/>
          <p:nvPr/>
        </p:nvSpPr>
        <p:spPr>
          <a:xfrm>
            <a:off x="5820017" y="5334026"/>
            <a:ext cx="1414972" cy="461665"/>
          </a:xfrm>
          <a:prstGeom prst="rect">
            <a:avLst/>
          </a:prstGeom>
          <a:noFill/>
        </p:spPr>
        <p:txBody>
          <a:bodyPr wrap="square" rtlCol="0">
            <a:spAutoFit/>
          </a:bodyPr>
          <a:lstStyle/>
          <a:p>
            <a:r>
              <a:rPr lang="en-US" sz="2400" b="1" i="1" dirty="0" err="1">
                <a:latin typeface="Arial" panose="020B0604020202020204" pitchFamily="34" charset="0"/>
                <a:cs typeface="Arial" panose="020B0604020202020204" pitchFamily="34" charset="0"/>
              </a:rPr>
              <a:t>Hình</a:t>
            </a:r>
            <a:r>
              <a:rPr lang="en-US" sz="2400" b="1" i="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 xmlns:a16="http://schemas.microsoft.com/office/drawing/2014/main" id="{97EED2A8-1CBA-43D5-8E7E-284AE18FB586}"/>
              </a:ext>
            </a:extLst>
          </p:cNvPr>
          <p:cNvSpPr txBox="1"/>
          <p:nvPr/>
        </p:nvSpPr>
        <p:spPr>
          <a:xfrm>
            <a:off x="7143816" y="5341770"/>
            <a:ext cx="1323799" cy="461665"/>
          </a:xfrm>
          <a:prstGeom prst="rect">
            <a:avLst/>
          </a:prstGeom>
          <a:noFill/>
        </p:spPr>
        <p:txBody>
          <a:bodyPr wrap="square" rtlCol="0">
            <a:spAutoFit/>
          </a:bodyPr>
          <a:lstStyle/>
          <a:p>
            <a:r>
              <a:rPr lang="en-US" sz="2400" b="1" i="1" dirty="0" err="1">
                <a:latin typeface="Arial" panose="020B0604020202020204" pitchFamily="34" charset="0"/>
                <a:cs typeface="Arial" panose="020B0604020202020204" pitchFamily="34" charset="0"/>
              </a:rPr>
              <a:t>Hình</a:t>
            </a:r>
            <a:r>
              <a:rPr lang="en-US" sz="2400" b="1" i="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 xmlns:a16="http://schemas.microsoft.com/office/drawing/2014/main" id="{EE83F9EF-E966-451A-9F62-DD8B3B3802EA}"/>
              </a:ext>
            </a:extLst>
          </p:cNvPr>
          <p:cNvSpPr txBox="1"/>
          <p:nvPr/>
        </p:nvSpPr>
        <p:spPr>
          <a:xfrm>
            <a:off x="7178618" y="5865341"/>
            <a:ext cx="1323799" cy="461665"/>
          </a:xfrm>
          <a:prstGeom prst="rect">
            <a:avLst/>
          </a:prstGeom>
          <a:noFill/>
        </p:spPr>
        <p:txBody>
          <a:bodyPr wrap="square" rtlCol="0">
            <a:spAutoFit/>
          </a:bodyPr>
          <a:lstStyle/>
          <a:p>
            <a:r>
              <a:rPr lang="en-US" sz="2400" b="1" i="1" dirty="0" err="1">
                <a:latin typeface="Arial" panose="020B0604020202020204" pitchFamily="34" charset="0"/>
                <a:cs typeface="Arial" panose="020B0604020202020204" pitchFamily="34" charset="0"/>
              </a:rPr>
              <a:t>Hình</a:t>
            </a:r>
            <a:r>
              <a:rPr lang="en-US" sz="2400" b="1" i="1" dirty="0">
                <a:latin typeface="Arial" panose="020B0604020202020204" pitchFamily="34" charset="0"/>
                <a:cs typeface="Arial" panose="020B0604020202020204" pitchFamily="34" charset="0"/>
              </a:rPr>
              <a:t> 3</a:t>
            </a:r>
          </a:p>
        </p:txBody>
      </p:sp>
      <p:pic>
        <p:nvPicPr>
          <p:cNvPr id="2" name="Đồng hồ đếm ngược 30 giấy có âm thanh sinh động">
            <a:hlinkClick r:id="" action="ppaction://media"/>
            <a:extLst>
              <a:ext uri="{FF2B5EF4-FFF2-40B4-BE49-F238E27FC236}">
                <a16:creationId xmlns="" xmlns:a16="http://schemas.microsoft.com/office/drawing/2014/main" id="{AE452357-086D-4C73-96EB-B375A0DACCB6}"/>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2075" y="92075"/>
            <a:ext cx="600752" cy="337923"/>
          </a:xfrm>
          <a:prstGeom prst="rect">
            <a:avLst/>
          </a:prstGeom>
        </p:spPr>
      </p:pic>
      <p:sp>
        <p:nvSpPr>
          <p:cNvPr id="17" name="Rectangle 1">
            <a:extLst>
              <a:ext uri="{FF2B5EF4-FFF2-40B4-BE49-F238E27FC236}">
                <a16:creationId xmlns="" xmlns:a16="http://schemas.microsoft.com/office/drawing/2014/main" id="{9E4E8634-67A3-431C-952C-CF681C90525E}"/>
              </a:ext>
            </a:extLst>
          </p:cNvPr>
          <p:cNvSpPr>
            <a:spLocks noChangeArrowheads="1"/>
          </p:cNvSpPr>
          <p:nvPr/>
        </p:nvSpPr>
        <p:spPr bwMode="auto">
          <a:xfrm rot="5400000">
            <a:off x="5385801" y="3188347"/>
            <a:ext cx="6816084" cy="52322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8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KHỞI ĐỘNG</a:t>
            </a:r>
            <a:endPar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14320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331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2"/>
                </p:tgtEl>
              </p:cMediaNode>
            </p:video>
            <p:seq concurrent="1" nextAc="seek">
              <p:cTn id="42" restart="whenNotActive" fill="hold" evtFilter="cancelBubble" nodeType="interactiveSeq">
                <p:stCondLst>
                  <p:cond evt="onClick" delay="0">
                    <p:tgtEl>
                      <p:spTgt spid="2"/>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
                                        </p:tgtEl>
                                      </p:cBhvr>
                                    </p:cmd>
                                  </p:childTnLst>
                                </p:cTn>
                              </p:par>
                            </p:childTnLst>
                          </p:cTn>
                        </p:par>
                      </p:childTnLst>
                    </p:cTn>
                  </p:par>
                </p:childTnLst>
              </p:cTn>
              <p:nextCondLst>
                <p:cond evt="onClick" delay="0">
                  <p:tgtEl>
                    <p:spTgt spid="2"/>
                  </p:tgtEl>
                </p:cond>
              </p:nextCondLst>
            </p:seq>
          </p:childTnLst>
        </p:cTn>
      </p:par>
    </p:tnLst>
    <p:bldLst>
      <p:bldP spid="10" grpId="0" animBg="1"/>
      <p:bldP spid="12"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rot="-5400000">
            <a:off x="5714207" y="4073525"/>
            <a:ext cx="719137" cy="539750"/>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3076" name="Picture 5" descr="02"/>
          <p:cNvSpPr>
            <a:spLocks noChangeAspect="1" noChangeArrowheads="1"/>
          </p:cNvSpPr>
          <p:nvPr/>
        </p:nvSpPr>
        <p:spPr bwMode="auto">
          <a:xfrm flipV="1">
            <a:off x="6499225" y="5129213"/>
            <a:ext cx="15589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10" name="WordArt 6"/>
          <p:cNvSpPr>
            <a:spLocks noChangeArrowheads="1" noChangeShapeType="1" noTextEdit="1"/>
          </p:cNvSpPr>
          <p:nvPr/>
        </p:nvSpPr>
        <p:spPr bwMode="auto">
          <a:xfrm>
            <a:off x="1529168" y="2611899"/>
            <a:ext cx="6166140" cy="1727120"/>
          </a:xfrm>
          <a:prstGeom prst="rect">
            <a:avLst/>
          </a:prstGeom>
        </p:spPr>
        <p:txBody>
          <a:bodyPr wrap="none" fromWordArt="1">
            <a:prstTxWarp prst="textPlain">
              <a:avLst>
                <a:gd name="adj" fmla="val 50000"/>
              </a:avLst>
            </a:prstTxWarp>
          </a:bodyPr>
          <a:lstStyle/>
          <a:p>
            <a:pPr algn="ctr"/>
            <a:r>
              <a:rPr lang="en-US" sz="2000" b="1" dirty="0" err="1" smtClean="0">
                <a:solidFill>
                  <a:srgbClr val="0070C0"/>
                </a:solidFill>
                <a:effectLst>
                  <a:outerShdw blurRad="38100" dist="38100" dir="2700000" algn="tl">
                    <a:srgbClr val="000000">
                      <a:alpha val="43137"/>
                    </a:srgbClr>
                  </a:outerShdw>
                </a:effectLst>
                <a:latin typeface="+mj-lt"/>
                <a:cs typeface="Times New Roman" pitchFamily="18" charset="0"/>
              </a:rPr>
              <a:t>Tiết</a:t>
            </a:r>
            <a:r>
              <a:rPr lang="en-US" sz="2000" b="1" dirty="0" smtClean="0">
                <a:solidFill>
                  <a:srgbClr val="0070C0"/>
                </a:solidFill>
                <a:effectLst>
                  <a:outerShdw blurRad="38100" dist="38100" dir="2700000" algn="tl">
                    <a:srgbClr val="000000">
                      <a:alpha val="43137"/>
                    </a:srgbClr>
                  </a:outerShdw>
                </a:effectLst>
                <a:latin typeface="+mj-lt"/>
                <a:cs typeface="Times New Roman" pitchFamily="18" charset="0"/>
              </a:rPr>
              <a:t> 18 - </a:t>
            </a:r>
            <a:r>
              <a:rPr lang="vi-VN" sz="2000" b="1" dirty="0" smtClean="0">
                <a:solidFill>
                  <a:srgbClr val="0070C0"/>
                </a:solidFill>
                <a:effectLst>
                  <a:outerShdw blurRad="38100" dist="38100" dir="2700000" algn="tl">
                    <a:srgbClr val="000000">
                      <a:alpha val="43137"/>
                    </a:srgbClr>
                  </a:outerShdw>
                </a:effectLst>
                <a:latin typeface="+mj-lt"/>
                <a:cs typeface="Times New Roman" pitchFamily="18" charset="0"/>
              </a:rPr>
              <a:t>§</a:t>
            </a:r>
            <a:r>
              <a:rPr lang="en-US" sz="2000" b="1" dirty="0">
                <a:solidFill>
                  <a:srgbClr val="0070C0"/>
                </a:solidFill>
                <a:effectLst>
                  <a:outerShdw blurRad="38100" dist="38100" dir="2700000" algn="tl">
                    <a:srgbClr val="000000">
                      <a:alpha val="43137"/>
                    </a:srgbClr>
                  </a:outerShdw>
                </a:effectLst>
                <a:latin typeface="+mj-lt"/>
                <a:cs typeface="Times New Roman" pitchFamily="18" charset="0"/>
              </a:rPr>
              <a:t>8</a:t>
            </a:r>
            <a:r>
              <a:rPr lang="vi-VN" sz="2000" b="1" dirty="0">
                <a:solidFill>
                  <a:srgbClr val="0070C0"/>
                </a:solidFill>
                <a:effectLst>
                  <a:outerShdw blurRad="38100" dist="38100" dir="2700000" algn="tl">
                    <a:srgbClr val="000000">
                      <a:alpha val="43137"/>
                    </a:srgbClr>
                  </a:outerShdw>
                </a:effectLst>
                <a:latin typeface="+mj-lt"/>
                <a:cs typeface="Times New Roman" pitchFamily="18" charset="0"/>
              </a:rPr>
              <a:t>. </a:t>
            </a:r>
            <a:r>
              <a:rPr lang="en-US" sz="2000" b="1" dirty="0">
                <a:solidFill>
                  <a:srgbClr val="0070C0"/>
                </a:solidFill>
                <a:effectLst>
                  <a:outerShdw blurRad="38100" dist="38100" dir="2700000" algn="tl">
                    <a:srgbClr val="000000">
                      <a:alpha val="43137"/>
                    </a:srgbClr>
                  </a:outerShdw>
                </a:effectLst>
                <a:latin typeface="+mj-lt"/>
                <a:cs typeface="Times New Roman" pitchFamily="18" charset="0"/>
              </a:rPr>
              <a:t>ĐỐI XỨNG TRONG THỰC TIỄN</a:t>
            </a:r>
          </a:p>
          <a:p>
            <a:pPr algn="ctr"/>
            <a:endParaRPr lang="vi-VN" sz="2000" b="1" dirty="0">
              <a:solidFill>
                <a:srgbClr val="0070C0"/>
              </a:solidFill>
              <a:latin typeface="+mj-lt"/>
              <a:cs typeface="Times New Roman" pitchFamily="18" charset="0"/>
            </a:endParaRPr>
          </a:p>
        </p:txBody>
      </p:sp>
      <p:sp>
        <p:nvSpPr>
          <p:cNvPr id="11" name="AutoShape 8"/>
          <p:cNvSpPr>
            <a:spLocks noChangeArrowheads="1"/>
          </p:cNvSpPr>
          <p:nvPr/>
        </p:nvSpPr>
        <p:spPr bwMode="auto">
          <a:xfrm>
            <a:off x="6343650" y="1687297"/>
            <a:ext cx="539750" cy="719137"/>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2" name="AutoShape 9"/>
          <p:cNvSpPr>
            <a:spLocks noChangeArrowheads="1"/>
          </p:cNvSpPr>
          <p:nvPr/>
        </p:nvSpPr>
        <p:spPr bwMode="auto">
          <a:xfrm>
            <a:off x="7009605" y="578644"/>
            <a:ext cx="538163" cy="719137"/>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3" name="AutoShape 10"/>
          <p:cNvSpPr>
            <a:spLocks noChangeArrowheads="1"/>
          </p:cNvSpPr>
          <p:nvPr/>
        </p:nvSpPr>
        <p:spPr bwMode="auto">
          <a:xfrm>
            <a:off x="2203450" y="3987460"/>
            <a:ext cx="539750" cy="719138"/>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dirty="0">
              <a:solidFill>
                <a:srgbClr val="000000"/>
              </a:solidFill>
            </a:endParaRPr>
          </a:p>
        </p:txBody>
      </p:sp>
      <p:sp>
        <p:nvSpPr>
          <p:cNvPr id="14" name="AutoShape 11"/>
          <p:cNvSpPr>
            <a:spLocks noChangeArrowheads="1"/>
          </p:cNvSpPr>
          <p:nvPr/>
        </p:nvSpPr>
        <p:spPr bwMode="auto">
          <a:xfrm rot="-5400000">
            <a:off x="877627" y="6033294"/>
            <a:ext cx="719137" cy="539750"/>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5" name="AutoShape 12"/>
          <p:cNvSpPr>
            <a:spLocks noChangeArrowheads="1"/>
          </p:cNvSpPr>
          <p:nvPr/>
        </p:nvSpPr>
        <p:spPr bwMode="auto">
          <a:xfrm>
            <a:off x="2435946" y="2057400"/>
            <a:ext cx="539750" cy="719138"/>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3085" name="Picture 5" descr="02"/>
          <p:cNvSpPr>
            <a:spLocks noChangeAspect="1" noChangeArrowheads="1"/>
          </p:cNvSpPr>
          <p:nvPr/>
        </p:nvSpPr>
        <p:spPr bwMode="auto">
          <a:xfrm flipV="1">
            <a:off x="1184275" y="5129213"/>
            <a:ext cx="15589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3086" name="Picture 5" descr="02"/>
          <p:cNvSpPr>
            <a:spLocks noChangeAspect="1" noChangeArrowheads="1"/>
          </p:cNvSpPr>
          <p:nvPr/>
        </p:nvSpPr>
        <p:spPr bwMode="auto">
          <a:xfrm flipV="1">
            <a:off x="6753225" y="-34925"/>
            <a:ext cx="12223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3087" name="Picture 5" descr="02"/>
          <p:cNvSpPr>
            <a:spLocks noChangeAspect="1" noChangeArrowheads="1"/>
          </p:cNvSpPr>
          <p:nvPr/>
        </p:nvSpPr>
        <p:spPr bwMode="auto">
          <a:xfrm flipV="1">
            <a:off x="1098550" y="7938"/>
            <a:ext cx="12207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Tree>
    <p:extLst>
      <p:ext uri="{BB962C8B-B14F-4D97-AF65-F5344CB8AC3E}">
        <p14:creationId xmlns:p14="http://schemas.microsoft.com/office/powerpoint/2010/main" val="11810303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p:val>
                                            <p:fltVal val="0.5"/>
                                          </p:val>
                                        </p:tav>
                                        <p:tav tm="100000">
                                          <p:val>
                                            <p:strVal val="#ppt_x"/>
                                          </p:val>
                                        </p:tav>
                                      </p:tavLst>
                                    </p:anim>
                                    <p:anim calcmode="lin" valueType="num">
                                      <p:cBhvr>
                                        <p:cTn id="16" dur="1000" fill="hold"/>
                                        <p:tgtEl>
                                          <p:spTgt spid="1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ppt_x</p:attrName>
                                        </p:attrNameLst>
                                      </p:cBhvr>
                                      <p:tavLst>
                                        <p:tav tm="0">
                                          <p:val>
                                            <p:fltVal val="0.5"/>
                                          </p:val>
                                        </p:tav>
                                        <p:tav tm="100000">
                                          <p:val>
                                            <p:strVal val="#ppt_x"/>
                                          </p:val>
                                        </p:tav>
                                      </p:tavLst>
                                    </p:anim>
                                    <p:anim calcmode="lin" valueType="num">
                                      <p:cBhvr>
                                        <p:cTn id="22" dur="10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ppt_x</p:attrName>
                                        </p:attrNameLst>
                                      </p:cBhvr>
                                      <p:tavLst>
                                        <p:tav tm="0">
                                          <p:val>
                                            <p:fltVal val="0.5"/>
                                          </p:val>
                                        </p:tav>
                                        <p:tav tm="100000">
                                          <p:val>
                                            <p:strVal val="#ppt_x"/>
                                          </p:val>
                                        </p:tav>
                                      </p:tavLst>
                                    </p:anim>
                                    <p:anim calcmode="lin" valueType="num">
                                      <p:cBhvr>
                                        <p:cTn id="28" dur="1000" fill="hold"/>
                                        <p:tgtEl>
                                          <p:spTgt spid="13"/>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ppt_x</p:attrName>
                                        </p:attrNameLst>
                                      </p:cBhvr>
                                      <p:tavLst>
                                        <p:tav tm="0">
                                          <p:val>
                                            <p:fltVal val="0.5"/>
                                          </p:val>
                                        </p:tav>
                                        <p:tav tm="100000">
                                          <p:val>
                                            <p:strVal val="#ppt_x"/>
                                          </p:val>
                                        </p:tav>
                                      </p:tavLst>
                                    </p:anim>
                                    <p:anim calcmode="lin" valueType="num">
                                      <p:cBhvr>
                                        <p:cTn id="34" dur="1000" fill="hold"/>
                                        <p:tgtEl>
                                          <p:spTgt spid="14"/>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p:val>
                                            <p:fltVal val="0.5"/>
                                          </p:val>
                                        </p:tav>
                                        <p:tav tm="100000">
                                          <p:val>
                                            <p:strVal val="#ppt_x"/>
                                          </p:val>
                                        </p:tav>
                                      </p:tavLst>
                                    </p:anim>
                                    <p:anim calcmode="lin" valueType="num">
                                      <p:cBhvr>
                                        <p:cTn id="40" dur="1000" fill="hold"/>
                                        <p:tgtEl>
                                          <p:spTgt spid="15"/>
                                        </p:tgtEl>
                                        <p:attrNameLst>
                                          <p:attrName>ppt_y</p:attrName>
                                        </p:attrNameLst>
                                      </p:cBhvr>
                                      <p:tavLst>
                                        <p:tav tm="0">
                                          <p:val>
                                            <p:fltVal val="0.5"/>
                                          </p:val>
                                        </p:tav>
                                        <p:tav tm="100000">
                                          <p:val>
                                            <p:strVal val="#ppt_y"/>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46281" y="1052736"/>
            <a:ext cx="7661639"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Mỗi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nhóm</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tối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đa</a:t>
            </a:r>
            <a:r>
              <a:rPr lang="en-US" sz="2100" b="1" dirty="0">
                <a:solidFill>
                  <a:srgbClr val="0070C0"/>
                </a:solidFill>
                <a:latin typeface="Arial" pitchFamily="34" charset="0"/>
                <a:ea typeface="Times New Roman" pitchFamily="18" charset="0"/>
                <a:cs typeface="Arial" pitchFamily="34" charset="0"/>
              </a:rPr>
              <a:t> 5 HS.</a:t>
            </a:r>
          </a:p>
        </p:txBody>
      </p:sp>
      <p:sp>
        <p:nvSpPr>
          <p:cNvPr id="9" name="Rectangle 1"/>
          <p:cNvSpPr>
            <a:spLocks noChangeArrowheads="1"/>
          </p:cNvSpPr>
          <p:nvPr/>
        </p:nvSpPr>
        <p:spPr bwMode="auto">
          <a:xfrm>
            <a:off x="405105" y="1550939"/>
            <a:ext cx="7846268" cy="136191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defTabSz="685800" fontAlgn="base">
              <a:spcBef>
                <a:spcPct val="0"/>
              </a:spcBef>
              <a:spcAft>
                <a:spcPct val="0"/>
              </a:spcAft>
            </a:pP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FF0000"/>
                </a:solidFill>
                <a:latin typeface="Arial" pitchFamily="34" charset="0"/>
                <a:ea typeface="Times New Roman" pitchFamily="18" charset="0"/>
                <a:cs typeface="Arial" pitchFamily="34" charset="0"/>
              </a:rPr>
              <a:t>Nhiệm</a:t>
            </a: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FF0000"/>
                </a:solidFill>
                <a:latin typeface="Arial" pitchFamily="34" charset="0"/>
                <a:ea typeface="Times New Roman" pitchFamily="18" charset="0"/>
                <a:cs typeface="Arial" pitchFamily="34" charset="0"/>
              </a:rPr>
              <a:t>vụ</a:t>
            </a: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quan</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sát</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các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hình</a:t>
            </a:r>
            <a:r>
              <a:rPr lang="en-US" sz="2100" b="1" dirty="0">
                <a:solidFill>
                  <a:srgbClr val="0070C0"/>
                </a:solidFill>
                <a:latin typeface="Arial" pitchFamily="34" charset="0"/>
                <a:ea typeface="Times New Roman" pitchFamily="18" charset="0"/>
                <a:cs typeface="Arial" pitchFamily="34" charset="0"/>
              </a:rPr>
              <a:t> 79, 80, 81, 82, 83(SGK) </a:t>
            </a:r>
            <a:r>
              <a:rPr lang="en-US" sz="2100" b="1" dirty="0" err="1">
                <a:solidFill>
                  <a:srgbClr val="0070C0"/>
                </a:solidFill>
                <a:latin typeface="Arial" pitchFamily="34" charset="0"/>
                <a:ea typeface="Times New Roman" pitchFamily="18" charset="0"/>
                <a:cs typeface="Arial" pitchFamily="34" charset="0"/>
              </a:rPr>
              <a:t>để</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tìm</a:t>
            </a:r>
            <a:r>
              <a:rPr lang="en-US" sz="2100" b="1" dirty="0">
                <a:solidFill>
                  <a:srgbClr val="0070C0"/>
                </a:solidFill>
                <a:latin typeface="Arial" pitchFamily="34" charset="0"/>
                <a:ea typeface="Times New Roman" pitchFamily="18" charset="0"/>
                <a:cs typeface="Arial" pitchFamily="34" charset="0"/>
              </a:rPr>
              <a:t> ra </a:t>
            </a:r>
            <a:r>
              <a:rPr lang="en-US" sz="2100" b="1" dirty="0" err="1">
                <a:solidFill>
                  <a:srgbClr val="0070C0"/>
                </a:solidFill>
                <a:latin typeface="Arial" pitchFamily="34" charset="0"/>
                <a:ea typeface="Times New Roman" pitchFamily="18" charset="0"/>
                <a:cs typeface="Arial" pitchFamily="34" charset="0"/>
              </a:rPr>
              <a:t>hình</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có</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trục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đối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xứng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hoặc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tâm</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đối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xứng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Thảo</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luận</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thống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nhất</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và</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dùng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bút</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chì</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đánh</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dấu</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tâm</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đối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xứng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của</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mỗi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hình</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tìm</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được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trong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SGK</a:t>
            </a:r>
            <a:r>
              <a:rPr lang="en-US" sz="2100" b="1" dirty="0">
                <a:solidFill>
                  <a:srgbClr val="0070C0"/>
                </a:solidFill>
                <a:latin typeface="Arial" pitchFamily="34" charset="0"/>
                <a:ea typeface="Times New Roman" pitchFamily="18" charset="0"/>
                <a:cs typeface="Arial" pitchFamily="34" charset="0"/>
              </a:rPr>
              <a:t>. </a:t>
            </a:r>
          </a:p>
        </p:txBody>
      </p:sp>
      <p:sp>
        <p:nvSpPr>
          <p:cNvPr id="10" name="Rectangle 1"/>
          <p:cNvSpPr>
            <a:spLocks noChangeArrowheads="1"/>
          </p:cNvSpPr>
          <p:nvPr/>
        </p:nvSpPr>
        <p:spPr bwMode="auto">
          <a:xfrm>
            <a:off x="-41000" y="3018638"/>
            <a:ext cx="3429000"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FF0000"/>
                </a:solidFill>
                <a:latin typeface="Arial" pitchFamily="34" charset="0"/>
                <a:ea typeface="Times New Roman" pitchFamily="18" charset="0"/>
                <a:cs typeface="Arial" pitchFamily="34" charset="0"/>
              </a:rPr>
              <a:t>Thời</a:t>
            </a:r>
            <a:r>
              <a:rPr lang="en-US" sz="2100" b="1" dirty="0">
                <a:solidFill>
                  <a:srgbClr val="FF0000"/>
                </a:solidFill>
                <a:latin typeface="Arial" pitchFamily="34" charset="0"/>
                <a:ea typeface="Times New Roman" pitchFamily="18" charset="0"/>
                <a:cs typeface="Arial" pitchFamily="34" charset="0"/>
              </a:rPr>
              <a:t> </a:t>
            </a:r>
            <a:r>
              <a:rPr lang="en-US" sz="2100" b="1" dirty="0" err="1">
                <a:solidFill>
                  <a:srgbClr val="FF0000"/>
                </a:solidFill>
                <a:latin typeface="Arial" pitchFamily="34" charset="0"/>
                <a:ea typeface="Times New Roman" pitchFamily="18" charset="0"/>
                <a:cs typeface="Arial" pitchFamily="34" charset="0"/>
              </a:rPr>
              <a:t>gian</a:t>
            </a:r>
            <a:r>
              <a:rPr lang="en-US" sz="2100" b="1" dirty="0">
                <a:solidFill>
                  <a:srgbClr val="FF0000"/>
                </a:solidFill>
                <a:latin typeface="Arial" pitchFamily="34" charset="0"/>
                <a:ea typeface="Times New Roman" pitchFamily="18" charset="0"/>
                <a:cs typeface="Arial" pitchFamily="34" charset="0"/>
              </a:rPr>
              <a:t>: </a:t>
            </a:r>
            <a:r>
              <a:rPr lang="en-US" sz="2100" b="1" dirty="0">
                <a:solidFill>
                  <a:srgbClr val="0070C0"/>
                </a:solidFill>
                <a:latin typeface="Arial" pitchFamily="34" charset="0"/>
                <a:ea typeface="Times New Roman" pitchFamily="18" charset="0"/>
                <a:cs typeface="Arial" pitchFamily="34" charset="0"/>
              </a:rPr>
              <a:t>1 </a:t>
            </a:r>
            <a:r>
              <a:rPr lang="en-US" sz="2100" b="1" dirty="0" err="1">
                <a:solidFill>
                  <a:srgbClr val="0070C0"/>
                </a:solidFill>
                <a:latin typeface="Arial" pitchFamily="34" charset="0"/>
                <a:ea typeface="Times New Roman" pitchFamily="18" charset="0"/>
                <a:cs typeface="Arial" pitchFamily="34" charset="0"/>
              </a:rPr>
              <a:t>phút</a:t>
            </a:r>
            <a:endParaRPr lang="en-US" sz="2100" b="1" dirty="0">
              <a:solidFill>
                <a:srgbClr val="0070C0"/>
              </a:solidFill>
              <a:latin typeface="Arial" pitchFamily="34" charset="0"/>
              <a:ea typeface="Times New Roman" pitchFamily="18" charset="0"/>
              <a:cs typeface="Arial" pitchFamily="34" charset="0"/>
            </a:endParaRPr>
          </a:p>
        </p:txBody>
      </p:sp>
      <p:sp>
        <p:nvSpPr>
          <p:cNvPr id="11" name="Rectangle 1"/>
          <p:cNvSpPr>
            <a:spLocks noChangeArrowheads="1"/>
          </p:cNvSpPr>
          <p:nvPr/>
        </p:nvSpPr>
        <p:spPr bwMode="auto">
          <a:xfrm>
            <a:off x="318461" y="4016053"/>
            <a:ext cx="8410190" cy="71558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Xác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định</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đúng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tính</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đối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xứng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của</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mỗi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hình</a:t>
            </a:r>
            <a:r>
              <a:rPr lang="en-US" sz="2100" b="1" dirty="0">
                <a:solidFill>
                  <a:srgbClr val="0070C0"/>
                </a:solidFill>
                <a:latin typeface="Arial" pitchFamily="34" charset="0"/>
                <a:ea typeface="Times New Roman" pitchFamily="18" charset="0"/>
                <a:cs typeface="Arial" pitchFamily="34" charset="0"/>
              </a:rPr>
              <a:t>: 1 </a:t>
            </a:r>
            <a:r>
              <a:rPr lang="en-US" sz="2100" b="1" dirty="0" err="1">
                <a:solidFill>
                  <a:srgbClr val="0070C0"/>
                </a:solidFill>
                <a:latin typeface="Arial" pitchFamily="34" charset="0"/>
                <a:ea typeface="Times New Roman" pitchFamily="18" charset="0"/>
                <a:cs typeface="Arial" pitchFamily="34" charset="0"/>
              </a:rPr>
              <a:t>điểm</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tìm</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được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tâm</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hoặc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trục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đối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xứng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của</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mỗi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hình</a:t>
            </a:r>
            <a:r>
              <a:rPr lang="en-US" sz="2100" b="1" dirty="0">
                <a:solidFill>
                  <a:srgbClr val="0070C0"/>
                </a:solidFill>
                <a:latin typeface="Arial" pitchFamily="34" charset="0"/>
                <a:ea typeface="Times New Roman" pitchFamily="18" charset="0"/>
                <a:cs typeface="Arial" pitchFamily="34" charset="0"/>
              </a:rPr>
              <a:t>: 1 </a:t>
            </a:r>
            <a:r>
              <a:rPr lang="en-US" sz="2100" b="1" dirty="0" err="1">
                <a:solidFill>
                  <a:srgbClr val="0070C0"/>
                </a:solidFill>
                <a:latin typeface="Arial" pitchFamily="34" charset="0"/>
                <a:ea typeface="Times New Roman" pitchFamily="18" charset="0"/>
                <a:cs typeface="Arial" pitchFamily="34" charset="0"/>
              </a:rPr>
              <a:t>điểm</a:t>
            </a:r>
            <a:endParaRPr lang="en-US" sz="2100" b="1" dirty="0">
              <a:solidFill>
                <a:srgbClr val="0070C0"/>
              </a:solidFill>
              <a:latin typeface="Arial" pitchFamily="34" charset="0"/>
              <a:ea typeface="Times New Roman" pitchFamily="18" charset="0"/>
              <a:cs typeface="Arial" pitchFamily="34" charset="0"/>
            </a:endParaRPr>
          </a:p>
        </p:txBody>
      </p:sp>
      <p:sp>
        <p:nvSpPr>
          <p:cNvPr id="13" name="Rectangle 1"/>
          <p:cNvSpPr>
            <a:spLocks noChangeArrowheads="1"/>
          </p:cNvSpPr>
          <p:nvPr/>
        </p:nvSpPr>
        <p:spPr bwMode="auto">
          <a:xfrm>
            <a:off x="205992" y="4966041"/>
            <a:ext cx="7822392"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Hoàn</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thành</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trước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hoặc</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đúng</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thời</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gian</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quy</a:t>
            </a:r>
            <a:r>
              <a:rPr lang="en-US" sz="2100" b="1" dirty="0">
                <a:solidFill>
                  <a:srgbClr val="0070C0"/>
                </a:solidFill>
                <a:latin typeface="Arial" pitchFamily="34" charset="0"/>
                <a:ea typeface="Times New Roman" pitchFamily="18" charset="0"/>
                <a:cs typeface="Arial" pitchFamily="34" charset="0"/>
              </a:rPr>
              <a:t> </a:t>
            </a:r>
            <a:r>
              <a:rPr lang="en-US" sz="2100" b="1" dirty="0" err="1">
                <a:solidFill>
                  <a:srgbClr val="0070C0"/>
                </a:solidFill>
                <a:latin typeface="Arial" pitchFamily="34" charset="0"/>
                <a:ea typeface="Times New Roman" pitchFamily="18" charset="0"/>
                <a:cs typeface="Arial" pitchFamily="34" charset="0"/>
              </a:rPr>
              <a:t>định</a:t>
            </a:r>
            <a:r>
              <a:rPr lang="en-US" sz="2100" b="1" dirty="0">
                <a:solidFill>
                  <a:srgbClr val="0070C0"/>
                </a:solidFill>
                <a:latin typeface="Arial" pitchFamily="34" charset="0"/>
                <a:ea typeface="Times New Roman" pitchFamily="18" charset="0"/>
                <a:cs typeface="Arial" pitchFamily="34" charset="0"/>
              </a:rPr>
              <a:t>: 10 </a:t>
            </a:r>
            <a:r>
              <a:rPr lang="en-US" sz="2100" b="1" dirty="0" err="1">
                <a:solidFill>
                  <a:srgbClr val="0070C0"/>
                </a:solidFill>
                <a:latin typeface="Arial" pitchFamily="34" charset="0"/>
                <a:ea typeface="Times New Roman" pitchFamily="18" charset="0"/>
                <a:cs typeface="Arial" pitchFamily="34" charset="0"/>
              </a:rPr>
              <a:t>điểm</a:t>
            </a:r>
            <a:endParaRPr lang="en-US" sz="2100" b="1" dirty="0">
              <a:solidFill>
                <a:srgbClr val="0070C0"/>
              </a:solidFill>
              <a:latin typeface="Arial" pitchFamily="34" charset="0"/>
              <a:ea typeface="Times New Roman" pitchFamily="18" charset="0"/>
              <a:cs typeface="Arial" pitchFamily="34" charset="0"/>
            </a:endParaRPr>
          </a:p>
        </p:txBody>
      </p:sp>
      <p:sp>
        <p:nvSpPr>
          <p:cNvPr id="14" name="Rectangle 1"/>
          <p:cNvSpPr>
            <a:spLocks noChangeArrowheads="1"/>
          </p:cNvSpPr>
          <p:nvPr/>
        </p:nvSpPr>
        <p:spPr bwMode="auto">
          <a:xfrm>
            <a:off x="317721" y="5591509"/>
            <a:ext cx="7373102"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err="1">
                <a:solidFill>
                  <a:srgbClr val="C00000"/>
                </a:solidFill>
                <a:latin typeface="Arial" pitchFamily="34" charset="0"/>
                <a:ea typeface="Times New Roman" pitchFamily="18" charset="0"/>
                <a:cs typeface="Arial" pitchFamily="34" charset="0"/>
              </a:rPr>
              <a:t>Nhóm</a:t>
            </a:r>
            <a:r>
              <a:rPr lang="en-US" sz="2100" b="1" dirty="0">
                <a:solidFill>
                  <a:srgbClr val="C00000"/>
                </a:solidFill>
                <a:latin typeface="Arial" pitchFamily="34" charset="0"/>
                <a:ea typeface="Times New Roman" pitchFamily="18" charset="0"/>
                <a:cs typeface="Arial" pitchFamily="34" charset="0"/>
              </a:rPr>
              <a:t> </a:t>
            </a:r>
            <a:r>
              <a:rPr lang="en-US" sz="2100" b="1" dirty="0" err="1">
                <a:solidFill>
                  <a:srgbClr val="C00000"/>
                </a:solidFill>
                <a:latin typeface="Arial" pitchFamily="34" charset="0"/>
                <a:ea typeface="Times New Roman" pitchFamily="18" charset="0"/>
                <a:cs typeface="Arial" pitchFamily="34" charset="0"/>
              </a:rPr>
              <a:t>nào</a:t>
            </a:r>
            <a:r>
              <a:rPr lang="en-US" sz="2100" b="1" dirty="0">
                <a:solidFill>
                  <a:srgbClr val="C00000"/>
                </a:solidFill>
                <a:latin typeface="Arial" pitchFamily="34" charset="0"/>
                <a:ea typeface="Times New Roman" pitchFamily="18" charset="0"/>
                <a:cs typeface="Arial" pitchFamily="34" charset="0"/>
              </a:rPr>
              <a:t> </a:t>
            </a:r>
            <a:r>
              <a:rPr lang="en-US" sz="2100" b="1" dirty="0" err="1">
                <a:solidFill>
                  <a:srgbClr val="C00000"/>
                </a:solidFill>
                <a:latin typeface="Arial" pitchFamily="34" charset="0"/>
                <a:ea typeface="Times New Roman" pitchFamily="18" charset="0"/>
                <a:cs typeface="Arial" pitchFamily="34" charset="0"/>
              </a:rPr>
              <a:t>điểm</a:t>
            </a:r>
            <a:r>
              <a:rPr lang="en-US" sz="2100" b="1" dirty="0">
                <a:solidFill>
                  <a:srgbClr val="C00000"/>
                </a:solidFill>
                <a:latin typeface="Arial" pitchFamily="34" charset="0"/>
                <a:ea typeface="Times New Roman" pitchFamily="18" charset="0"/>
                <a:cs typeface="Arial" pitchFamily="34" charset="0"/>
              </a:rPr>
              <a:t> </a:t>
            </a:r>
            <a:r>
              <a:rPr lang="en-US" sz="2100" b="1" dirty="0" err="1">
                <a:solidFill>
                  <a:srgbClr val="C00000"/>
                </a:solidFill>
                <a:latin typeface="Arial" pitchFamily="34" charset="0"/>
                <a:ea typeface="Times New Roman" pitchFamily="18" charset="0"/>
                <a:cs typeface="Arial" pitchFamily="34" charset="0"/>
              </a:rPr>
              <a:t>cao</a:t>
            </a:r>
            <a:r>
              <a:rPr lang="en-US" sz="2100" b="1" dirty="0">
                <a:solidFill>
                  <a:srgbClr val="C00000"/>
                </a:solidFill>
                <a:latin typeface="Arial" pitchFamily="34" charset="0"/>
                <a:ea typeface="Times New Roman" pitchFamily="18" charset="0"/>
                <a:cs typeface="Arial" pitchFamily="34" charset="0"/>
              </a:rPr>
              <a:t> </a:t>
            </a:r>
            <a:r>
              <a:rPr lang="en-US" sz="2100" b="1" dirty="0" err="1">
                <a:solidFill>
                  <a:srgbClr val="C00000"/>
                </a:solidFill>
                <a:latin typeface="Arial" pitchFamily="34" charset="0"/>
                <a:ea typeface="Times New Roman" pitchFamily="18" charset="0"/>
                <a:cs typeface="Arial" pitchFamily="34" charset="0"/>
              </a:rPr>
              <a:t>được</a:t>
            </a:r>
            <a:r>
              <a:rPr lang="en-US" sz="2100" b="1" dirty="0">
                <a:solidFill>
                  <a:srgbClr val="C00000"/>
                </a:solidFill>
                <a:latin typeface="Arial" pitchFamily="34" charset="0"/>
                <a:ea typeface="Times New Roman" pitchFamily="18" charset="0"/>
                <a:cs typeface="Arial" pitchFamily="34" charset="0"/>
              </a:rPr>
              <a:t> </a:t>
            </a:r>
            <a:r>
              <a:rPr lang="en-US" sz="2100" b="1" dirty="0" err="1">
                <a:solidFill>
                  <a:srgbClr val="C00000"/>
                </a:solidFill>
                <a:latin typeface="Arial" pitchFamily="34" charset="0"/>
                <a:ea typeface="Times New Roman" pitchFamily="18" charset="0"/>
                <a:cs typeface="Arial" pitchFamily="34" charset="0"/>
              </a:rPr>
              <a:t>cộng</a:t>
            </a:r>
            <a:r>
              <a:rPr lang="en-US" sz="2100" b="1" dirty="0">
                <a:solidFill>
                  <a:srgbClr val="C00000"/>
                </a:solidFill>
                <a:latin typeface="Arial" pitchFamily="34" charset="0"/>
                <a:ea typeface="Times New Roman" pitchFamily="18" charset="0"/>
                <a:cs typeface="Arial" pitchFamily="34" charset="0"/>
              </a:rPr>
              <a:t> </a:t>
            </a:r>
            <a:r>
              <a:rPr lang="en-US" sz="2100" b="1" dirty="0" err="1">
                <a:solidFill>
                  <a:srgbClr val="C00000"/>
                </a:solidFill>
                <a:latin typeface="Arial" pitchFamily="34" charset="0"/>
                <a:ea typeface="Times New Roman" pitchFamily="18" charset="0"/>
                <a:cs typeface="Arial" pitchFamily="34" charset="0"/>
              </a:rPr>
              <a:t>điểm</a:t>
            </a:r>
            <a:r>
              <a:rPr lang="en-US" sz="2100" b="1" dirty="0">
                <a:solidFill>
                  <a:srgbClr val="C00000"/>
                </a:solidFill>
                <a:latin typeface="Arial" pitchFamily="34" charset="0"/>
                <a:ea typeface="Times New Roman" pitchFamily="18" charset="0"/>
                <a:cs typeface="Arial" pitchFamily="34" charset="0"/>
              </a:rPr>
              <a:t> </a:t>
            </a:r>
            <a:r>
              <a:rPr lang="en-US" sz="2100" b="1" dirty="0" err="1">
                <a:solidFill>
                  <a:srgbClr val="C00000"/>
                </a:solidFill>
                <a:latin typeface="Arial" pitchFamily="34" charset="0"/>
                <a:ea typeface="Times New Roman" pitchFamily="18" charset="0"/>
                <a:cs typeface="Arial" pitchFamily="34" charset="0"/>
              </a:rPr>
              <a:t>thưởng</a:t>
            </a:r>
            <a:r>
              <a:rPr lang="en-US" sz="2100" b="1" dirty="0">
                <a:solidFill>
                  <a:srgbClr val="C00000"/>
                </a:solidFill>
                <a:latin typeface="Arial" pitchFamily="34" charset="0"/>
                <a:ea typeface="Times New Roman" pitchFamily="18" charset="0"/>
                <a:cs typeface="Arial" pitchFamily="34" charset="0"/>
              </a:rPr>
              <a:t>.</a:t>
            </a:r>
          </a:p>
        </p:txBody>
      </p:sp>
      <p:sp>
        <p:nvSpPr>
          <p:cNvPr id="12" name="Rectangle 1">
            <a:extLst>
              <a:ext uri="{FF2B5EF4-FFF2-40B4-BE49-F238E27FC236}">
                <a16:creationId xmlns="" xmlns:a16="http://schemas.microsoft.com/office/drawing/2014/main" id="{908F3C43-161F-4788-B7A4-521ED26CB207}"/>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17" name="Rectangle 1">
            <a:extLst>
              <a:ext uri="{FF2B5EF4-FFF2-40B4-BE49-F238E27FC236}">
                <a16:creationId xmlns="" xmlns:a16="http://schemas.microsoft.com/office/drawing/2014/main" id="{B899C3C5-FF0C-4FC5-8BDE-B1BBDF4C6839}"/>
              </a:ext>
            </a:extLst>
          </p:cNvPr>
          <p:cNvSpPr>
            <a:spLocks noChangeArrowheads="1"/>
          </p:cNvSpPr>
          <p:nvPr/>
        </p:nvSpPr>
        <p:spPr bwMode="auto">
          <a:xfrm>
            <a:off x="2666006" y="3501008"/>
            <a:ext cx="3034646" cy="39241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100" b="1" dirty="0">
                <a:solidFill>
                  <a:srgbClr val="FF0000"/>
                </a:solidFill>
                <a:highlight>
                  <a:srgbClr val="FFFF00"/>
                </a:highlight>
                <a:latin typeface="Arial" pitchFamily="34" charset="0"/>
                <a:ea typeface="Times New Roman" pitchFamily="18" charset="0"/>
                <a:cs typeface="Arial" pitchFamily="34" charset="0"/>
              </a:rPr>
              <a:t>*</a:t>
            </a:r>
            <a:r>
              <a:rPr lang="en-US" sz="2100" b="1" dirty="0" err="1">
                <a:solidFill>
                  <a:srgbClr val="FF0000"/>
                </a:solidFill>
                <a:highlight>
                  <a:srgbClr val="FFFF00"/>
                </a:highlight>
                <a:latin typeface="Arial" pitchFamily="34" charset="0"/>
                <a:ea typeface="Times New Roman" pitchFamily="18" charset="0"/>
                <a:cs typeface="Arial" pitchFamily="34" charset="0"/>
              </a:rPr>
              <a:t>Cách</a:t>
            </a:r>
            <a:r>
              <a:rPr lang="en-US" sz="2100" b="1" dirty="0">
                <a:solidFill>
                  <a:srgbClr val="FF0000"/>
                </a:solidFill>
                <a:highlight>
                  <a:srgbClr val="FFFF00"/>
                </a:highlight>
                <a:latin typeface="Arial" pitchFamily="34" charset="0"/>
                <a:ea typeface="Times New Roman" pitchFamily="18" charset="0"/>
                <a:cs typeface="Arial" pitchFamily="34" charset="0"/>
              </a:rPr>
              <a:t> </a:t>
            </a:r>
            <a:r>
              <a:rPr lang="en-US" sz="2100" b="1" dirty="0" err="1">
                <a:solidFill>
                  <a:srgbClr val="FF0000"/>
                </a:solidFill>
                <a:highlight>
                  <a:srgbClr val="FFFF00"/>
                </a:highlight>
                <a:latin typeface="Arial" pitchFamily="34" charset="0"/>
                <a:ea typeface="Times New Roman" pitchFamily="18" charset="0"/>
                <a:cs typeface="Arial" pitchFamily="34" charset="0"/>
              </a:rPr>
              <a:t>tính</a:t>
            </a:r>
            <a:r>
              <a:rPr lang="en-US" sz="2100" b="1" dirty="0">
                <a:solidFill>
                  <a:srgbClr val="FF0000"/>
                </a:solidFill>
                <a:highlight>
                  <a:srgbClr val="FFFF00"/>
                </a:highlight>
                <a:latin typeface="Arial" pitchFamily="34" charset="0"/>
                <a:ea typeface="Times New Roman" pitchFamily="18" charset="0"/>
                <a:cs typeface="Arial" pitchFamily="34" charset="0"/>
              </a:rPr>
              <a:t> </a:t>
            </a:r>
            <a:r>
              <a:rPr lang="en-US" sz="2100" b="1" dirty="0" err="1">
                <a:solidFill>
                  <a:srgbClr val="FF0000"/>
                </a:solidFill>
                <a:highlight>
                  <a:srgbClr val="FFFF00"/>
                </a:highlight>
                <a:latin typeface="Arial" pitchFamily="34" charset="0"/>
                <a:ea typeface="Times New Roman" pitchFamily="18" charset="0"/>
                <a:cs typeface="Arial" pitchFamily="34" charset="0"/>
              </a:rPr>
              <a:t>điểm</a:t>
            </a:r>
            <a:r>
              <a:rPr lang="en-US" sz="2100" b="1" dirty="0">
                <a:solidFill>
                  <a:srgbClr val="FF0000"/>
                </a:solidFill>
                <a:highlight>
                  <a:srgbClr val="FFFF00"/>
                </a:highlight>
                <a:latin typeface="Arial" pitchFamily="34" charset="0"/>
                <a:ea typeface="Times New Roman" pitchFamily="18" charset="0"/>
                <a:cs typeface="Arial" pitchFamily="34" charset="0"/>
              </a:rPr>
              <a:t>:</a:t>
            </a:r>
          </a:p>
        </p:txBody>
      </p:sp>
      <p:sp>
        <p:nvSpPr>
          <p:cNvPr id="3" name="Star: 6 Points 2">
            <a:extLst>
              <a:ext uri="{FF2B5EF4-FFF2-40B4-BE49-F238E27FC236}">
                <a16:creationId xmlns="" xmlns:a16="http://schemas.microsoft.com/office/drawing/2014/main" id="{A076E0FC-6DFF-4B7A-9D81-306279AAED76}"/>
              </a:ext>
            </a:extLst>
          </p:cNvPr>
          <p:cNvSpPr/>
          <p:nvPr/>
        </p:nvSpPr>
        <p:spPr>
          <a:xfrm>
            <a:off x="1187624" y="41915"/>
            <a:ext cx="6671864" cy="1028603"/>
          </a:xfrm>
          <a:prstGeom prst="star6">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
            <a:extLst>
              <a:ext uri="{FF2B5EF4-FFF2-40B4-BE49-F238E27FC236}">
                <a16:creationId xmlns="" xmlns:a16="http://schemas.microsoft.com/office/drawing/2014/main" id="{5730B273-5CB9-4B62-BA42-83FC5D06CAD0}"/>
              </a:ext>
            </a:extLst>
          </p:cNvPr>
          <p:cNvSpPr>
            <a:spLocks noChangeArrowheads="1"/>
          </p:cNvSpPr>
          <p:nvPr/>
        </p:nvSpPr>
        <p:spPr bwMode="auto">
          <a:xfrm>
            <a:off x="2767757" y="240589"/>
            <a:ext cx="3960440"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fontAlgn="base">
              <a:spcBef>
                <a:spcPct val="0"/>
              </a:spcBef>
              <a:spcAft>
                <a:spcPct val="0"/>
              </a:spcAft>
            </a:pPr>
            <a:r>
              <a:rPr lang="en-US" sz="2800" b="1" dirty="0">
                <a:solidFill>
                  <a:srgbClr val="FF0000"/>
                </a:solidFill>
                <a:latin typeface="Arial" pitchFamily="34" charset="0"/>
                <a:ea typeface="Times New Roman" pitchFamily="18" charset="0"/>
                <a:cs typeface="Arial" pitchFamily="34" charset="0"/>
              </a:rPr>
              <a:t>HOẠT ĐỘNG NHÓM: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3522C247-0187-4089-BB7E-8634D2DA4EE0}"/>
              </a:ext>
            </a:extLst>
          </p:cNvPr>
          <p:cNvPicPr/>
          <p:nvPr/>
        </p:nvPicPr>
        <p:blipFill rotWithShape="1">
          <a:blip r:embed="rId4"/>
          <a:srcRect l="19018" t="33829" r="15674" b="14852"/>
          <a:stretch/>
        </p:blipFill>
        <p:spPr bwMode="auto">
          <a:xfrm>
            <a:off x="783902" y="1990773"/>
            <a:ext cx="7576195" cy="3507165"/>
          </a:xfrm>
          <a:prstGeom prst="rect">
            <a:avLst/>
          </a:prstGeom>
          <a:ln>
            <a:noFill/>
          </a:ln>
          <a:extLst>
            <a:ext uri="{53640926-AAD7-44D8-BBD7-CCE9431645EC}">
              <a14:shadowObscured xmlns:a14="http://schemas.microsoft.com/office/drawing/2010/main"/>
            </a:ext>
          </a:extLst>
        </p:spPr>
      </p:pic>
      <p:sp>
        <p:nvSpPr>
          <p:cNvPr id="5" name="AutoShape 9">
            <a:extLst>
              <a:ext uri="{FF2B5EF4-FFF2-40B4-BE49-F238E27FC236}">
                <a16:creationId xmlns="" xmlns:a16="http://schemas.microsoft.com/office/drawing/2014/main" id="{D4105EE4-F045-4186-B97D-18B25B61B51A}"/>
              </a:ext>
            </a:extLst>
          </p:cNvPr>
          <p:cNvSpPr>
            <a:spLocks noChangeArrowheads="1"/>
          </p:cNvSpPr>
          <p:nvPr/>
        </p:nvSpPr>
        <p:spPr bwMode="auto">
          <a:xfrm>
            <a:off x="741648" y="549169"/>
            <a:ext cx="4052755" cy="1143000"/>
          </a:xfrm>
          <a:prstGeom prst="wedgeEllipseCallout">
            <a:avLst>
              <a:gd name="adj1" fmla="val 15765"/>
              <a:gd name="adj2" fmla="val 80491"/>
            </a:avLst>
          </a:prstGeom>
          <a:solidFill>
            <a:srgbClr val="FFFF99"/>
          </a:solidFill>
          <a:ln w="9525">
            <a:solidFill>
              <a:schemeClr val="tx1"/>
            </a:solidFill>
            <a:miter lim="800000"/>
            <a:headEnd/>
            <a:tailEnd/>
          </a:ln>
        </p:spPr>
        <p:txBody>
          <a:bodyPr/>
          <a:lstStyle/>
          <a:p>
            <a:pPr algn="ct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trục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xứng</a:t>
            </a:r>
            <a:r>
              <a:rPr lang="en-US" sz="2400" b="1" dirty="0">
                <a:latin typeface="Arial" panose="020B0604020202020204" pitchFamily="34" charset="0"/>
                <a:cs typeface="Arial" panose="020B0604020202020204" pitchFamily="34" charset="0"/>
              </a:rPr>
              <a:t>?</a:t>
            </a:r>
          </a:p>
        </p:txBody>
      </p:sp>
      <p:sp>
        <p:nvSpPr>
          <p:cNvPr id="6" name="AutoShape 14">
            <a:extLst>
              <a:ext uri="{FF2B5EF4-FFF2-40B4-BE49-F238E27FC236}">
                <a16:creationId xmlns="" xmlns:a16="http://schemas.microsoft.com/office/drawing/2014/main" id="{5DA5CD4B-B8CC-411A-988D-437CA84C0494}"/>
              </a:ext>
            </a:extLst>
          </p:cNvPr>
          <p:cNvSpPr>
            <a:spLocks noChangeArrowheads="1"/>
          </p:cNvSpPr>
          <p:nvPr/>
        </p:nvSpPr>
        <p:spPr bwMode="auto">
          <a:xfrm>
            <a:off x="5822123" y="-30941"/>
            <a:ext cx="2514600" cy="1927448"/>
          </a:xfrm>
          <a:prstGeom prst="wedgeEllipseCallout">
            <a:avLst>
              <a:gd name="adj1" fmla="val -45659"/>
              <a:gd name="adj2" fmla="val 51874"/>
            </a:avLst>
          </a:prstGeom>
          <a:solidFill>
            <a:srgbClr val="FFFF99"/>
          </a:solidFill>
          <a:ln w="9525">
            <a:solidFill>
              <a:schemeClr val="tx1"/>
            </a:solidFill>
            <a:miter lim="800000"/>
            <a:headEnd/>
            <a:tailEnd/>
          </a:ln>
        </p:spPr>
        <p:txBody>
          <a:bodyPr/>
          <a:lstStyle/>
          <a:p>
            <a:pPr algn="ctr"/>
            <a:r>
              <a:rPr lang="en-US" sz="2400" b="1" dirty="0" err="1">
                <a:latin typeface="Arial" panose="020B0604020202020204" pitchFamily="34" charset="0"/>
                <a:cs typeface="Arial" panose="020B0604020202020204" pitchFamily="34" charset="0"/>
              </a:rPr>
              <a:t>Hình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có</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tâm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xứng</a:t>
            </a:r>
            <a:r>
              <a:rPr lang="en-US" sz="2400" b="1" dirty="0">
                <a:latin typeface="Arial" panose="020B0604020202020204" pitchFamily="34" charset="0"/>
                <a:cs typeface="Arial" panose="020B0604020202020204" pitchFamily="34" charset="0"/>
              </a:rPr>
              <a:t>?</a:t>
            </a:r>
          </a:p>
        </p:txBody>
      </p:sp>
      <p:cxnSp>
        <p:nvCxnSpPr>
          <p:cNvPr id="7" name="Straight Connector 6">
            <a:extLst>
              <a:ext uri="{FF2B5EF4-FFF2-40B4-BE49-F238E27FC236}">
                <a16:creationId xmlns="" xmlns:a16="http://schemas.microsoft.com/office/drawing/2014/main" id="{C2806C49-91D6-43B5-8AB8-DB1D74428131}"/>
              </a:ext>
            </a:extLst>
          </p:cNvPr>
          <p:cNvCxnSpPr/>
          <p:nvPr/>
        </p:nvCxnSpPr>
        <p:spPr>
          <a:xfrm>
            <a:off x="2079856" y="1896507"/>
            <a:ext cx="0" cy="1820525"/>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2060108-9AB0-4C0F-ACEB-BA9900498D83}"/>
              </a:ext>
            </a:extLst>
          </p:cNvPr>
          <p:cNvCxnSpPr/>
          <p:nvPr/>
        </p:nvCxnSpPr>
        <p:spPr>
          <a:xfrm>
            <a:off x="4498324" y="1936363"/>
            <a:ext cx="0" cy="1820525"/>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81EF9AC0-C919-466C-9090-E22F3B79E2F5}"/>
              </a:ext>
            </a:extLst>
          </p:cNvPr>
          <p:cNvCxnSpPr/>
          <p:nvPr/>
        </p:nvCxnSpPr>
        <p:spPr>
          <a:xfrm>
            <a:off x="7004536" y="1964499"/>
            <a:ext cx="0" cy="1820525"/>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AFB3599-AAE9-4958-B411-C15073DA06A8}"/>
              </a:ext>
            </a:extLst>
          </p:cNvPr>
          <p:cNvCxnSpPr/>
          <p:nvPr/>
        </p:nvCxnSpPr>
        <p:spPr>
          <a:xfrm>
            <a:off x="3131840" y="4201561"/>
            <a:ext cx="0" cy="1027639"/>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EAEFDAD3-CEC5-4F36-88AA-0944CFA7F0A7}"/>
              </a:ext>
            </a:extLst>
          </p:cNvPr>
          <p:cNvCxnSpPr>
            <a:cxnSpLocks/>
          </p:cNvCxnSpPr>
          <p:nvPr/>
        </p:nvCxnSpPr>
        <p:spPr>
          <a:xfrm>
            <a:off x="5364088" y="3715091"/>
            <a:ext cx="1008112" cy="165812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0">
            <a:extLst>
              <a:ext uri="{FF2B5EF4-FFF2-40B4-BE49-F238E27FC236}">
                <a16:creationId xmlns="" xmlns:a16="http://schemas.microsoft.com/office/drawing/2014/main" id="{3FB426A1-A742-4E16-BC7B-18281D12DFA8}"/>
              </a:ext>
            </a:extLst>
          </p:cNvPr>
          <p:cNvGraphicFramePr>
            <a:graphicFrameLocks noGrp="1"/>
          </p:cNvGraphicFramePr>
          <p:nvPr>
            <p:extLst>
              <p:ext uri="{D42A27DB-BD31-4B8C-83A1-F6EECF244321}">
                <p14:modId xmlns:p14="http://schemas.microsoft.com/office/powerpoint/2010/main" val="619297288"/>
              </p:ext>
            </p:extLst>
          </p:nvPr>
        </p:nvGraphicFramePr>
        <p:xfrm>
          <a:off x="51610" y="5589240"/>
          <a:ext cx="8451755" cy="1158240"/>
        </p:xfrm>
        <a:graphic>
          <a:graphicData uri="http://schemas.openxmlformats.org/drawingml/2006/table">
            <a:tbl>
              <a:tblPr firstRow="1" bandRow="1">
                <a:tableStyleId>{69CF1AB2-1976-4502-BF36-3FF5EA218861}</a:tableStyleId>
              </a:tblPr>
              <a:tblGrid>
                <a:gridCol w="3655738">
                  <a:extLst>
                    <a:ext uri="{9D8B030D-6E8A-4147-A177-3AD203B41FA5}">
                      <a16:colId xmlns="" xmlns:a16="http://schemas.microsoft.com/office/drawing/2014/main" val="1046537577"/>
                    </a:ext>
                  </a:extLst>
                </a:gridCol>
                <a:gridCol w="1734353">
                  <a:extLst>
                    <a:ext uri="{9D8B030D-6E8A-4147-A177-3AD203B41FA5}">
                      <a16:colId xmlns="" xmlns:a16="http://schemas.microsoft.com/office/drawing/2014/main" val="2500412593"/>
                    </a:ext>
                  </a:extLst>
                </a:gridCol>
                <a:gridCol w="1576685">
                  <a:extLst>
                    <a:ext uri="{9D8B030D-6E8A-4147-A177-3AD203B41FA5}">
                      <a16:colId xmlns="" xmlns:a16="http://schemas.microsoft.com/office/drawing/2014/main" val="2095677421"/>
                    </a:ext>
                  </a:extLst>
                </a:gridCol>
                <a:gridCol w="1484979">
                  <a:extLst>
                    <a:ext uri="{9D8B030D-6E8A-4147-A177-3AD203B41FA5}">
                      <a16:colId xmlns="" xmlns:a16="http://schemas.microsoft.com/office/drawing/2014/main" val="1565217634"/>
                    </a:ext>
                  </a:extLst>
                </a:gridCol>
              </a:tblGrid>
              <a:tr h="541914">
                <a:tc rowSpan="2">
                  <a:txBody>
                    <a:bodyPr/>
                    <a:lstStyle/>
                    <a:p>
                      <a:pPr algn="ct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endParaRPr lang="en-US" sz="2400" dirty="0">
                        <a:latin typeface="Arial" panose="020B0604020202020204" pitchFamily="34" charset="0"/>
                        <a:cs typeface="Arial" panose="020B0604020202020204" pitchFamily="34" charset="0"/>
                      </a:endParaRPr>
                    </a:p>
                  </a:txBody>
                  <a:tcPr anchor="ct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a:latin typeface="Times New Roman" panose="02020603050405020304" pitchFamily="18" charset="0"/>
                        <a:cs typeface="Times New Roman" panose="02020603050405020304" pitchFamily="18" charset="0"/>
                      </a:endParaRPr>
                    </a:p>
                  </a:txBody>
                  <a:tcPr>
                    <a:noFill/>
                  </a:tcPr>
                </a:tc>
                <a:extLst>
                  <a:ext uri="{0D108BD9-81ED-4DB2-BD59-A6C34878D82A}">
                    <a16:rowId xmlns="" xmlns:a16="http://schemas.microsoft.com/office/drawing/2014/main" val="2434835301"/>
                  </a:ext>
                </a:extLst>
              </a:tr>
              <a:tr h="5419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extLst>
                  <a:ext uri="{0D108BD9-81ED-4DB2-BD59-A6C34878D82A}">
                    <a16:rowId xmlns="" xmlns:a16="http://schemas.microsoft.com/office/drawing/2014/main" val="4237618652"/>
                  </a:ext>
                </a:extLst>
              </a:tr>
            </a:tbl>
          </a:graphicData>
        </a:graphic>
      </p:graphicFrame>
      <p:sp>
        <p:nvSpPr>
          <p:cNvPr id="11" name="TextBox 10">
            <a:extLst>
              <a:ext uri="{FF2B5EF4-FFF2-40B4-BE49-F238E27FC236}">
                <a16:creationId xmlns="" xmlns:a16="http://schemas.microsoft.com/office/drawing/2014/main" id="{3E880D73-5542-4488-A749-0A3CEC3F0B57}"/>
              </a:ext>
            </a:extLst>
          </p:cNvPr>
          <p:cNvSpPr txBox="1"/>
          <p:nvPr/>
        </p:nvSpPr>
        <p:spPr>
          <a:xfrm>
            <a:off x="3896273" y="5703639"/>
            <a:ext cx="1323799"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Hình</a:t>
            </a:r>
            <a:r>
              <a:rPr lang="en-US" sz="2400" i="1" dirty="0">
                <a:latin typeface="Arial" panose="020B0604020202020204" pitchFamily="34" charset="0"/>
                <a:cs typeface="Arial" panose="020B0604020202020204" pitchFamily="34" charset="0"/>
              </a:rPr>
              <a:t> 79</a:t>
            </a:r>
          </a:p>
        </p:txBody>
      </p:sp>
      <p:sp>
        <p:nvSpPr>
          <p:cNvPr id="13" name="TextBox 12">
            <a:extLst>
              <a:ext uri="{FF2B5EF4-FFF2-40B4-BE49-F238E27FC236}">
                <a16:creationId xmlns="" xmlns:a16="http://schemas.microsoft.com/office/drawing/2014/main" id="{EFB0A4FE-93E0-449B-9D2E-E2B2EB069C25}"/>
              </a:ext>
            </a:extLst>
          </p:cNvPr>
          <p:cNvSpPr txBox="1"/>
          <p:nvPr/>
        </p:nvSpPr>
        <p:spPr>
          <a:xfrm>
            <a:off x="5652120" y="5653249"/>
            <a:ext cx="1323799"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Hình</a:t>
            </a:r>
            <a:r>
              <a:rPr lang="en-US" sz="2400" i="1" dirty="0">
                <a:latin typeface="Arial" panose="020B0604020202020204" pitchFamily="34" charset="0"/>
                <a:cs typeface="Arial" panose="020B0604020202020204" pitchFamily="34" charset="0"/>
              </a:rPr>
              <a:t> 80</a:t>
            </a:r>
          </a:p>
        </p:txBody>
      </p:sp>
      <p:sp>
        <p:nvSpPr>
          <p:cNvPr id="14" name="TextBox 13">
            <a:extLst>
              <a:ext uri="{FF2B5EF4-FFF2-40B4-BE49-F238E27FC236}">
                <a16:creationId xmlns="" xmlns:a16="http://schemas.microsoft.com/office/drawing/2014/main" id="{E400A162-E03A-4E2A-8492-B5A54BB35CE0}"/>
              </a:ext>
            </a:extLst>
          </p:cNvPr>
          <p:cNvSpPr txBox="1"/>
          <p:nvPr/>
        </p:nvSpPr>
        <p:spPr>
          <a:xfrm>
            <a:off x="7136633" y="5661248"/>
            <a:ext cx="1323799"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Hình</a:t>
            </a:r>
            <a:r>
              <a:rPr lang="en-US" sz="2400" i="1" dirty="0">
                <a:latin typeface="Arial" panose="020B0604020202020204" pitchFamily="34" charset="0"/>
                <a:cs typeface="Arial" panose="020B0604020202020204" pitchFamily="34" charset="0"/>
              </a:rPr>
              <a:t> 81</a:t>
            </a:r>
          </a:p>
        </p:txBody>
      </p:sp>
      <p:sp>
        <p:nvSpPr>
          <p:cNvPr id="15" name="TextBox 14">
            <a:extLst>
              <a:ext uri="{FF2B5EF4-FFF2-40B4-BE49-F238E27FC236}">
                <a16:creationId xmlns="" xmlns:a16="http://schemas.microsoft.com/office/drawing/2014/main" id="{66606771-E98F-4281-B0BB-F94F9B24073B}"/>
              </a:ext>
            </a:extLst>
          </p:cNvPr>
          <p:cNvSpPr txBox="1"/>
          <p:nvPr/>
        </p:nvSpPr>
        <p:spPr>
          <a:xfrm>
            <a:off x="3923928" y="6194921"/>
            <a:ext cx="1323799"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Hình</a:t>
            </a:r>
            <a:r>
              <a:rPr lang="en-US" sz="2400" i="1" dirty="0">
                <a:latin typeface="Arial" panose="020B0604020202020204" pitchFamily="34" charset="0"/>
                <a:cs typeface="Arial" panose="020B0604020202020204" pitchFamily="34" charset="0"/>
              </a:rPr>
              <a:t> 82</a:t>
            </a:r>
          </a:p>
        </p:txBody>
      </p:sp>
      <p:sp>
        <p:nvSpPr>
          <p:cNvPr id="16" name="TextBox 15">
            <a:extLst>
              <a:ext uri="{FF2B5EF4-FFF2-40B4-BE49-F238E27FC236}">
                <a16:creationId xmlns="" xmlns:a16="http://schemas.microsoft.com/office/drawing/2014/main" id="{4E60181B-D72E-4411-9F95-3F26F73E636E}"/>
              </a:ext>
            </a:extLst>
          </p:cNvPr>
          <p:cNvSpPr txBox="1"/>
          <p:nvPr/>
        </p:nvSpPr>
        <p:spPr>
          <a:xfrm>
            <a:off x="5726555" y="6167774"/>
            <a:ext cx="1323799" cy="461665"/>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Hình</a:t>
            </a:r>
            <a:r>
              <a:rPr lang="en-US" sz="2400" i="1" dirty="0">
                <a:latin typeface="Arial" panose="020B0604020202020204" pitchFamily="34" charset="0"/>
                <a:cs typeface="Arial" panose="020B0604020202020204" pitchFamily="34" charset="0"/>
              </a:rPr>
              <a:t> 83</a:t>
            </a:r>
          </a:p>
        </p:txBody>
      </p:sp>
      <p:pic>
        <p:nvPicPr>
          <p:cNvPr id="17" name="videoplayback">
            <a:hlinkClick r:id="" action="ppaction://media"/>
            <a:extLst>
              <a:ext uri="{FF2B5EF4-FFF2-40B4-BE49-F238E27FC236}">
                <a16:creationId xmlns="" xmlns:a16="http://schemas.microsoft.com/office/drawing/2014/main" id="{ADC7C1F3-F410-45F1-807C-DE124A2EEC3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032" y="25623"/>
            <a:ext cx="468131" cy="316161"/>
          </a:xfrm>
          <a:prstGeom prst="rect">
            <a:avLst/>
          </a:prstGeom>
        </p:spPr>
      </p:pic>
      <p:sp>
        <p:nvSpPr>
          <p:cNvPr id="19" name="AutoShape 14">
            <a:extLst>
              <a:ext uri="{FF2B5EF4-FFF2-40B4-BE49-F238E27FC236}">
                <a16:creationId xmlns="" xmlns:a16="http://schemas.microsoft.com/office/drawing/2014/main" id="{F138ECE1-06FF-4A43-B811-B5FED4FE5BF9}"/>
              </a:ext>
            </a:extLst>
          </p:cNvPr>
          <p:cNvSpPr>
            <a:spLocks noChangeArrowheads="1"/>
          </p:cNvSpPr>
          <p:nvPr/>
        </p:nvSpPr>
        <p:spPr bwMode="auto">
          <a:xfrm>
            <a:off x="5830139" y="-34957"/>
            <a:ext cx="2514600" cy="1927448"/>
          </a:xfrm>
          <a:prstGeom prst="wedgeEllipseCallout">
            <a:avLst>
              <a:gd name="adj1" fmla="val -45659"/>
              <a:gd name="adj2" fmla="val 51874"/>
            </a:avLst>
          </a:prstGeom>
          <a:solidFill>
            <a:srgbClr val="C00000"/>
          </a:solidFill>
          <a:ln w="9525">
            <a:solidFill>
              <a:schemeClr val="tx1"/>
            </a:solidFill>
            <a:miter lim="800000"/>
            <a:headEnd/>
            <a:tailEnd/>
          </a:ln>
        </p:spPr>
        <p:txBody>
          <a:bodyPr/>
          <a:lstStyle/>
          <a:p>
            <a:pPr algn="ctr"/>
            <a:r>
              <a:rPr lang="en-US" sz="2400" b="1" dirty="0" err="1">
                <a:solidFill>
                  <a:srgbClr val="FFFF00"/>
                </a:solidFill>
                <a:latin typeface="Arial" panose="020B0604020202020204" pitchFamily="34" charset="0"/>
                <a:cs typeface="Arial" panose="020B0604020202020204" pitchFamily="34" charset="0"/>
              </a:rPr>
              <a:t>Không</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hình</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nào</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có</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tâm</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đối</a:t>
            </a:r>
            <a:r>
              <a:rPr lang="en-US" sz="2400" b="1" dirty="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xứng</a:t>
            </a:r>
            <a:endParaRPr lang="en-US" sz="2400" b="1" dirty="0">
              <a:solidFill>
                <a:srgbClr val="FFFF00"/>
              </a:solidFill>
              <a:latin typeface="Arial" panose="020B0604020202020204" pitchFamily="34" charset="0"/>
              <a:cs typeface="Arial" panose="020B0604020202020204" pitchFamily="34" charset="0"/>
            </a:endParaRPr>
          </a:p>
        </p:txBody>
      </p:sp>
      <p:sp>
        <p:nvSpPr>
          <p:cNvPr id="20" name="Rectangle 1">
            <a:extLst>
              <a:ext uri="{FF2B5EF4-FFF2-40B4-BE49-F238E27FC236}">
                <a16:creationId xmlns="" xmlns:a16="http://schemas.microsoft.com/office/drawing/2014/main" id="{4022CF17-EC02-43CE-97A2-221BAA671EAD}"/>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23" name="TextBox 22">
            <a:extLst>
              <a:ext uri="{FF2B5EF4-FFF2-40B4-BE49-F238E27FC236}">
                <a16:creationId xmlns="" xmlns:a16="http://schemas.microsoft.com/office/drawing/2014/main" id="{B005A4B1-1EFB-4B9D-99C4-1B5D3538B39F}"/>
              </a:ext>
            </a:extLst>
          </p:cNvPr>
          <p:cNvSpPr txBox="1"/>
          <p:nvPr/>
        </p:nvSpPr>
        <p:spPr>
          <a:xfrm>
            <a:off x="741648" y="107977"/>
            <a:ext cx="6308706" cy="430887"/>
          </a:xfrm>
          <a:prstGeom prst="rect">
            <a:avLst/>
          </a:prstGeom>
          <a:noFill/>
        </p:spPr>
        <p:txBody>
          <a:bodyPr wrap="square">
            <a:spAutoFit/>
          </a:bodyPr>
          <a:lstStyle/>
          <a:p>
            <a:r>
              <a:rPr lang="en-US" sz="2200" b="1" dirty="0">
                <a:solidFill>
                  <a:srgbClr val="FF0000"/>
                </a:solidFill>
                <a:effectLst/>
                <a:latin typeface="+mj-lt"/>
                <a:ea typeface="Calibri" panose="020F0502020204030204" pitchFamily="34" charset="0"/>
              </a:rPr>
              <a:t>1.</a:t>
            </a:r>
            <a:r>
              <a:rPr lang="vi-VN" sz="2200" b="1" u="sng" dirty="0">
                <a:solidFill>
                  <a:srgbClr val="FF0000"/>
                </a:solidFill>
                <a:effectLst/>
                <a:latin typeface="+mj-lt"/>
                <a:ea typeface="Calibri" panose="020F0502020204030204" pitchFamily="34" charset="0"/>
              </a:rPr>
              <a:t>Tính đối xứng trong thế giới tự nhiên</a:t>
            </a:r>
            <a:r>
              <a:rPr lang="en-US" sz="2200" b="1" u="sng" dirty="0">
                <a:solidFill>
                  <a:srgbClr val="FF0000"/>
                </a:solidFill>
                <a:effectLst/>
                <a:latin typeface="+mj-lt"/>
                <a:ea typeface="Calibri" panose="020F0502020204030204" pitchFamily="34" charset="0"/>
              </a:rPr>
              <a:t>:</a:t>
            </a:r>
            <a:r>
              <a:rPr lang="vi-VN" sz="2200" b="1" u="sng" dirty="0">
                <a:solidFill>
                  <a:srgbClr val="FF0000"/>
                </a:solidFill>
                <a:effectLst/>
                <a:latin typeface="+mj-lt"/>
                <a:ea typeface="Calibri" panose="020F0502020204030204" pitchFamily="34" charset="0"/>
              </a:rPr>
              <a:t> </a:t>
            </a:r>
            <a:endParaRPr lang="en-US" sz="2200" u="sng" dirty="0">
              <a:latin typeface="+mj-lt"/>
            </a:endParaRPr>
          </a:p>
        </p:txBody>
      </p:sp>
    </p:spTree>
    <p:extLst>
      <p:ext uri="{BB962C8B-B14F-4D97-AF65-F5344CB8AC3E}">
        <p14:creationId xmlns:p14="http://schemas.microsoft.com/office/powerpoint/2010/main" val="41951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2" presetClass="mediacall" presetSubtype="0" fill="hold" nodeType="clickEffect">
                                  <p:stCondLst>
                                    <p:cond delay="0"/>
                                  </p:stCondLst>
                                  <p:childTnLst>
                                    <p:cmd type="call" cmd="togglePause">
                                      <p:cBhvr>
                                        <p:cTn id="78" dur="1" fill="hold"/>
                                        <p:tgtEl>
                                          <p:spTgt spid="17"/>
                                        </p:tgtEl>
                                      </p:cBhvr>
                                    </p:cmd>
                                  </p:childTnLst>
                                </p:cTn>
                              </p:par>
                            </p:childTnLst>
                          </p:cTn>
                        </p:par>
                      </p:childTnLst>
                    </p:cTn>
                  </p:par>
                </p:childTnLst>
              </p:cTn>
              <p:nextCondLst>
                <p:cond evt="onClick" delay="0">
                  <p:tgtEl>
                    <p:spTgt spid="17"/>
                  </p:tgtEl>
                </p:cond>
              </p:nextCondLst>
            </p:seq>
            <p:video>
              <p:cMediaNode vol="18182">
                <p:cTn id="79" repeatCount="indefinite" fill="hold" display="0">
                  <p:stCondLst>
                    <p:cond delay="indefinite"/>
                  </p:stCondLst>
                </p:cTn>
                <p:tgtEl>
                  <p:spTgt spid="17"/>
                </p:tgtEl>
              </p:cMediaNode>
            </p:video>
          </p:childTnLst>
        </p:cTn>
      </p:par>
    </p:tnLst>
    <p:bldLst>
      <p:bldP spid="5" grpId="0" animBg="1"/>
      <p:bldP spid="6" grpId="1" animBg="1"/>
      <p:bldP spid="11" grpId="0"/>
      <p:bldP spid="13" grpId="0"/>
      <p:bldP spid="14" grpId="0"/>
      <p:bldP spid="15" grpId="0"/>
      <p:bldP spid="16" grpId="0"/>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348537" y="2276431"/>
            <a:ext cx="8228022" cy="954107"/>
          </a:xfrm>
          <a:prstGeom prst="rect">
            <a:avLst/>
          </a:prstGeom>
        </p:spPr>
        <p:txBody>
          <a:bodyPr/>
          <a:lstStyle/>
          <a:p>
            <a:r>
              <a:rPr lang="nl-NL" sz="2800" b="1" dirty="0">
                <a:solidFill>
                  <a:srgbClr val="C00000"/>
                </a:solidFill>
                <a:latin typeface="Arial" panose="020B0604020202020204" pitchFamily="34" charset="0"/>
                <a:cs typeface="Arial" panose="020B0604020202020204" pitchFamily="34" charset="0"/>
              </a:rPr>
              <a:t>Tính đối xứng của mỗi đối tượng có vai trò gì?</a:t>
            </a:r>
          </a:p>
          <a:p>
            <a:pPr algn="ctr">
              <a:lnSpc>
                <a:spcPct val="150000"/>
              </a:lnSpc>
            </a:pPr>
            <a:r>
              <a:rPr lang="nl-NL" sz="2200" b="1" i="1" dirty="0">
                <a:solidFill>
                  <a:srgbClr val="0070C0"/>
                </a:solidFill>
                <a:latin typeface="Arial" panose="020B0604020202020204" pitchFamily="34" charset="0"/>
                <a:cs typeface="Arial" panose="020B0604020202020204" pitchFamily="34" charset="0"/>
              </a:rPr>
              <a:t>(Hoạt động nhóm cặp đôi trong 30 giây để tìm câu trả lời )</a:t>
            </a:r>
            <a:endParaRPr lang="en-US" sz="2200" b="1" i="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CCCBB5E1-CE58-485F-8D7E-7780DCEB10F5}"/>
              </a:ext>
            </a:extLst>
          </p:cNvPr>
          <p:cNvSpPr txBox="1"/>
          <p:nvPr/>
        </p:nvSpPr>
        <p:spPr>
          <a:xfrm>
            <a:off x="225599" y="940647"/>
            <a:ext cx="8280920" cy="954107"/>
          </a:xfrm>
          <a:prstGeom prst="rect">
            <a:avLst/>
          </a:prstGeom>
          <a:noFill/>
        </p:spPr>
        <p:txBody>
          <a:bodyPr wrap="square">
            <a:spAutoFit/>
          </a:bodyPr>
          <a:lstStyle/>
          <a:p>
            <a:pPr marR="25400" algn="just"/>
            <a:r>
              <a:rPr lang="en-US" sz="2800" b="1" i="0" u="none" strike="noStrike" spc="0" dirty="0">
                <a:solidFill>
                  <a:srgbClr val="0070C0"/>
                </a:solidFill>
                <a:effectLst/>
                <a:latin typeface="+mj-lt"/>
                <a:ea typeface="Times New Roman" panose="02020603050405020304" pitchFamily="18" charset="0"/>
                <a:cs typeface="Times New Roman" panose="02020603050405020304" pitchFamily="18" charset="0"/>
              </a:rPr>
              <a:t>- </a:t>
            </a:r>
            <a:r>
              <a:rPr lang="vi-VN" sz="2800" b="1" i="0" u="none" strike="noStrike" spc="0" dirty="0">
                <a:solidFill>
                  <a:srgbClr val="0070C0"/>
                </a:solidFill>
                <a:effectLst/>
                <a:latin typeface="+mj-lt"/>
                <a:ea typeface="Times New Roman" panose="02020603050405020304" pitchFamily="18" charset="0"/>
                <a:cs typeface="Times New Roman" panose="02020603050405020304" pitchFamily="18" charset="0"/>
              </a:rPr>
              <a:t>Trong tự nhiên, tính đối xứng được thể hiện rất đa dạng, phong phú</a:t>
            </a:r>
            <a:r>
              <a:rPr lang="en-US" sz="2800" b="1" i="0" u="none" strike="noStrike" spc="0" dirty="0">
                <a:solidFill>
                  <a:srgbClr val="0070C0"/>
                </a:solidFill>
                <a:effectLst/>
                <a:latin typeface="+mj-lt"/>
                <a:ea typeface="Times New Roman" panose="02020603050405020304" pitchFamily="18" charset="0"/>
                <a:cs typeface="Times New Roman" panose="02020603050405020304" pitchFamily="18" charset="0"/>
              </a:rPr>
              <a:t>.</a:t>
            </a:r>
            <a:r>
              <a:rPr lang="vi-VN" sz="2800" b="1" i="0" u="none" strike="noStrike" spc="0" dirty="0">
                <a:solidFill>
                  <a:srgbClr val="0070C0"/>
                </a:solidFill>
                <a:effectLst/>
                <a:latin typeface="+mj-lt"/>
                <a:ea typeface="Times New Roman" panose="02020603050405020304" pitchFamily="18" charset="0"/>
                <a:cs typeface="Times New Roman" panose="02020603050405020304" pitchFamily="18" charset="0"/>
              </a:rPr>
              <a:t> </a:t>
            </a:r>
            <a:endParaRPr lang="en-US" sz="2800" dirty="0">
              <a:solidFill>
                <a:srgbClr val="0070C0"/>
              </a:solidFill>
              <a:effectLst/>
              <a:latin typeface="+mj-lt"/>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626FCF5-2E50-4F90-B7D2-BE97B30F8A4A}"/>
              </a:ext>
            </a:extLst>
          </p:cNvPr>
          <p:cNvSpPr txBox="1"/>
          <p:nvPr/>
        </p:nvSpPr>
        <p:spPr>
          <a:xfrm>
            <a:off x="226721" y="3942762"/>
            <a:ext cx="8471653" cy="1384995"/>
          </a:xfrm>
          <a:prstGeom prst="rect">
            <a:avLst/>
          </a:prstGeom>
          <a:noFill/>
        </p:spPr>
        <p:txBody>
          <a:bodyPr wrap="square">
            <a:spAutoFit/>
          </a:bodyPr>
          <a:lstStyle/>
          <a:p>
            <a:pPr algn="just"/>
            <a:r>
              <a:rPr lang="en-US" sz="2800" b="1" i="0" u="none" strike="noStrike" spc="0" dirty="0">
                <a:solidFill>
                  <a:srgbClr val="FF0000"/>
                </a:solidFill>
                <a:effectLst/>
                <a:latin typeface="+mj-lt"/>
                <a:ea typeface="Times New Roman" panose="02020603050405020304" pitchFamily="18" charset="0"/>
                <a:cs typeface="Times New Roman" panose="02020603050405020304" pitchFamily="18" charset="0"/>
              </a:rPr>
              <a:t>- </a:t>
            </a:r>
            <a:r>
              <a:rPr lang="en-US" sz="2800" b="1" i="0" u="none" strike="noStrike" spc="0" dirty="0" err="1">
                <a:solidFill>
                  <a:srgbClr val="FF0000"/>
                </a:solidFill>
                <a:effectLst/>
                <a:latin typeface="+mj-lt"/>
                <a:ea typeface="Times New Roman" panose="02020603050405020304" pitchFamily="18" charset="0"/>
                <a:cs typeface="Times New Roman" panose="02020603050405020304" pitchFamily="18" charset="0"/>
              </a:rPr>
              <a:t>Tính</a:t>
            </a:r>
            <a:r>
              <a:rPr lang="vi-VN" sz="2800" b="1" i="0" u="none" strike="noStrike" spc="0" dirty="0">
                <a:solidFill>
                  <a:srgbClr val="FF0000"/>
                </a:solidFill>
                <a:effectLst/>
                <a:latin typeface="+mj-lt"/>
                <a:ea typeface="Times New Roman" panose="02020603050405020304" pitchFamily="18" charset="0"/>
                <a:cs typeface="Times New Roman" panose="02020603050405020304" pitchFamily="18" charset="0"/>
              </a:rPr>
              <a:t> đối xứng tạo ra sự cân bằng (cân xứng), hài hoà, trật tự, quen thuộc và nhờ đó tạo ra thẩm mĩ (vẻ đẹp)</a:t>
            </a:r>
            <a:endParaRPr lang="en-US" sz="2800" dirty="0">
              <a:solidFill>
                <a:srgbClr val="FF0000"/>
              </a:solidFill>
              <a:latin typeface="+mj-lt"/>
            </a:endParaRPr>
          </a:p>
        </p:txBody>
      </p:sp>
      <p:sp>
        <p:nvSpPr>
          <p:cNvPr id="7" name="Rectangle 1">
            <a:extLst>
              <a:ext uri="{FF2B5EF4-FFF2-40B4-BE49-F238E27FC236}">
                <a16:creationId xmlns="" xmlns:a16="http://schemas.microsoft.com/office/drawing/2014/main" id="{1FE3C01E-5C61-4489-9510-1769C095716B}"/>
              </a:ext>
            </a:extLst>
          </p:cNvPr>
          <p:cNvSpPr>
            <a:spLocks noChangeArrowheads="1"/>
          </p:cNvSpPr>
          <p:nvPr/>
        </p:nvSpPr>
        <p:spPr bwMode="auto">
          <a:xfrm rot="5400000">
            <a:off x="5526248"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8F16530E-91AD-4983-A76B-8ACB0267573A}"/>
              </a:ext>
            </a:extLst>
          </p:cNvPr>
          <p:cNvSpPr txBox="1"/>
          <p:nvPr/>
        </p:nvSpPr>
        <p:spPr>
          <a:xfrm>
            <a:off x="683567" y="318168"/>
            <a:ext cx="7480909" cy="523220"/>
          </a:xfrm>
          <a:prstGeom prst="rect">
            <a:avLst/>
          </a:prstGeom>
          <a:noFill/>
        </p:spPr>
        <p:txBody>
          <a:bodyPr wrap="square">
            <a:spAutoFit/>
          </a:bodyPr>
          <a:lstStyle/>
          <a:p>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1.</a:t>
            </a:r>
            <a:r>
              <a:rPr lang="vi-VN" sz="28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Tính đối xứng trong thế giới tự nhiên</a:t>
            </a:r>
            <a:r>
              <a:rPr lang="en-US" sz="28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US" sz="2800" u="sng"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3160BE75-D885-4CF8-A3D2-AE5E5196295E}"/>
              </a:ext>
            </a:extLst>
          </p:cNvPr>
          <p:cNvSpPr txBox="1"/>
          <p:nvPr/>
        </p:nvSpPr>
        <p:spPr>
          <a:xfrm>
            <a:off x="415277" y="3912023"/>
            <a:ext cx="8050419" cy="2131289"/>
          </a:xfrm>
          <a:prstGeom prst="rect">
            <a:avLst/>
          </a:prstGeom>
          <a:noFill/>
        </p:spPr>
        <p:txBody>
          <a:bodyPr wrap="square">
            <a:spAutoFit/>
          </a:bodyPr>
          <a:lstStyle/>
          <a:p>
            <a:pPr algn="just">
              <a:lnSpc>
                <a:spcPct val="115000"/>
              </a:lnSpc>
              <a:spcAft>
                <a:spcPts val="800"/>
              </a:spcAft>
            </a:pPr>
            <a:r>
              <a:rPr lang="nl-NL" sz="2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Tính đối xứng của mỗi hình giúp ích gì cho chúng ta? </a:t>
            </a:r>
          </a:p>
          <a:p>
            <a:pPr algn="just">
              <a:lnSpc>
                <a:spcPct val="115000"/>
              </a:lnSpc>
              <a:spcAft>
                <a:spcPts val="800"/>
              </a:spcAft>
            </a:pPr>
            <a:r>
              <a:rPr lang="nl-NL" sz="2200" b="1" i="1" dirty="0">
                <a:solidFill>
                  <a:srgbClr val="0070C0"/>
                </a:solidFill>
                <a:latin typeface="Arial" panose="020B0604020202020204" pitchFamily="34" charset="0"/>
                <a:cs typeface="Arial" panose="020B0604020202020204" pitchFamily="34" charset="0"/>
              </a:rPr>
              <a:t>(Hoạt động nhóm cặp đôi trong 30 giây để tìm câu trả lời )</a:t>
            </a:r>
            <a:endParaRPr lang="en-US" sz="2200" b="1" i="1" dirty="0">
              <a:solidFill>
                <a:srgbClr val="0070C0"/>
              </a:solidFill>
              <a:latin typeface="Arial" panose="020B0604020202020204" pitchFamily="34" charset="0"/>
              <a:cs typeface="Arial" panose="020B0604020202020204" pitchFamily="34" charset="0"/>
            </a:endParaRPr>
          </a:p>
          <a:p>
            <a:pPr algn="just">
              <a:lnSpc>
                <a:spcPct val="115000"/>
              </a:lnSpc>
              <a:spcAft>
                <a:spcPts val="800"/>
              </a:spcAft>
            </a:pPr>
            <a:endParaRPr lang="en-US" sz="2800" dirty="0">
              <a:solidFill>
                <a:srgbClr val="FF0000"/>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10" name="TextBox 9">
            <a:extLst>
              <a:ext uri="{FF2B5EF4-FFF2-40B4-BE49-F238E27FC236}">
                <a16:creationId xmlns="" xmlns:a16="http://schemas.microsoft.com/office/drawing/2014/main" id="{FFD17577-B116-43CD-9536-CFE56D5FF7F0}"/>
              </a:ext>
            </a:extLst>
          </p:cNvPr>
          <p:cNvSpPr txBox="1"/>
          <p:nvPr/>
        </p:nvSpPr>
        <p:spPr>
          <a:xfrm>
            <a:off x="333161" y="2297738"/>
            <a:ext cx="8065795" cy="1384995"/>
          </a:xfrm>
          <a:prstGeom prst="rect">
            <a:avLst/>
          </a:prstGeom>
          <a:noFill/>
        </p:spPr>
        <p:txBody>
          <a:bodyPr wrap="square">
            <a:spAutoFit/>
          </a:bodyPr>
          <a:lstStyle/>
          <a:p>
            <a:r>
              <a:rPr lang="en-US" sz="2800" b="1" i="0" u="none" strike="noStrike" spc="0" dirty="0">
                <a:solidFill>
                  <a:srgbClr val="C00000"/>
                </a:solidFill>
                <a:effectLst/>
                <a:latin typeface="+mj-lt"/>
                <a:ea typeface="Times New Roman" panose="02020603050405020304" pitchFamily="18" charset="0"/>
                <a:cs typeface="Times New Roman" panose="02020603050405020304" pitchFamily="18" charset="0"/>
              </a:rPr>
              <a:t>- </a:t>
            </a:r>
            <a:r>
              <a:rPr lang="vi-VN" sz="2800" b="1" i="0" u="none" strike="noStrike" spc="0" dirty="0">
                <a:solidFill>
                  <a:srgbClr val="C00000"/>
                </a:solidFill>
                <a:effectLst/>
                <a:latin typeface="+mj-lt"/>
                <a:ea typeface="Times New Roman" panose="02020603050405020304" pitchFamily="18" charset="0"/>
                <a:cs typeface="Times New Roman" panose="02020603050405020304" pitchFamily="18" charset="0"/>
              </a:rPr>
              <a:t>Tính đối xứng của một đối tượng giúp chúng ta nhanh chóng định hình đối tượng đó khi nhìn vào nó. </a:t>
            </a:r>
            <a:endParaRPr lang="en-US" sz="2800" dirty="0"/>
          </a:p>
        </p:txBody>
      </p:sp>
      <p:pic>
        <p:nvPicPr>
          <p:cNvPr id="2" name="Đồng hồ đếm ngược 30 giấy có âm thanh sinh động">
            <a:hlinkClick r:id="" action="ppaction://media"/>
            <a:extLst>
              <a:ext uri="{FF2B5EF4-FFF2-40B4-BE49-F238E27FC236}">
                <a16:creationId xmlns="" xmlns:a16="http://schemas.microsoft.com/office/drawing/2014/main" id="{C6D21200-5331-416F-BDF5-AC667AEE298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5" y="92075"/>
            <a:ext cx="591492" cy="332714"/>
          </a:xfrm>
          <a:prstGeom prst="rect">
            <a:avLst/>
          </a:prstGeom>
        </p:spPr>
      </p:pic>
    </p:spTree>
    <p:extLst>
      <p:ext uri="{BB962C8B-B14F-4D97-AF65-F5344CB8AC3E}">
        <p14:creationId xmlns:p14="http://schemas.microsoft.com/office/powerpoint/2010/main" val="19973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311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3111"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4" presetClass="exit" presetSubtype="32" fill="hold" nodeType="clickEffect">
                                  <p:stCondLst>
                                    <p:cond delay="0"/>
                                  </p:stCondLst>
                                  <p:childTnLst>
                                    <p:animEffect transition="out" filter="box(out)">
                                      <p:cBhvr>
                                        <p:cTn id="29" dur="400"/>
                                        <p:tgtEl>
                                          <p:spTgt spid="2"/>
                                        </p:tgtEl>
                                      </p:cBhvr>
                                    </p:animEffect>
                                    <p:set>
                                      <p:cBhvr>
                                        <p:cTn id="30" dur="1" fill="hold">
                                          <p:stCondLst>
                                            <p:cond delay="399"/>
                                          </p:stCondLst>
                                        </p:cTn>
                                        <p:tgtEl>
                                          <p:spTgt spid="2"/>
                                        </p:tgtEl>
                                        <p:attrNameLst>
                                          <p:attrName>style.visibility</p:attrName>
                                        </p:attrNameLst>
                                      </p:cBhvr>
                                      <p:to>
                                        <p:strVal val="hidden"/>
                                      </p:to>
                                    </p:set>
                                    <p:cmd type="call" cmd="stop">
                                      <p:cBhvr>
                                        <p:cTn id="31" dur="1">
                                          <p:stCondLst>
                                            <p:cond delay="399"/>
                                          </p:stCondLst>
                                        </p:cTn>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2"/>
                </p:tgtEl>
              </p:cMediaNode>
            </p:video>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3" grpId="1"/>
      <p:bldP spid="6" grpId="0"/>
      <p:bldP spid="9" grpId="0"/>
      <p:bldP spid="9"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1D1A5797-CBC0-49F8-A59A-58F4EFF25E18}"/>
              </a:ext>
            </a:extLst>
          </p:cNvPr>
          <p:cNvPicPr/>
          <p:nvPr/>
        </p:nvPicPr>
        <p:blipFill rotWithShape="1">
          <a:blip r:embed="rId4"/>
          <a:srcRect l="62285" t="23680" r="15048" b="21619"/>
          <a:stretch/>
        </p:blipFill>
        <p:spPr bwMode="auto">
          <a:xfrm>
            <a:off x="2987824" y="1628800"/>
            <a:ext cx="3816424" cy="432048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 xmlns:a16="http://schemas.microsoft.com/office/drawing/2014/main" id="{FFB5EE9D-6BC9-43E8-B9B4-4AB7C868F23D}"/>
              </a:ext>
            </a:extLst>
          </p:cNvPr>
          <p:cNvSpPr txBox="1"/>
          <p:nvPr/>
        </p:nvSpPr>
        <p:spPr>
          <a:xfrm>
            <a:off x="138290" y="801088"/>
            <a:ext cx="8224867" cy="545727"/>
          </a:xfrm>
          <a:prstGeom prst="rect">
            <a:avLst/>
          </a:prstGeom>
          <a:noFill/>
        </p:spPr>
        <p:txBody>
          <a:bodyPr wrap="square">
            <a:spAutoFit/>
          </a:bodyPr>
          <a:lstStyle/>
          <a:p>
            <a:pPr algn="ctr">
              <a:lnSpc>
                <a:spcPct val="115000"/>
              </a:lnSpc>
              <a:spcAft>
                <a:spcPts val="800"/>
              </a:spcAft>
            </a:pPr>
            <a:r>
              <a:rPr lang="nl-NL" sz="28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Hãy xác định tính đối xứng của các hình sau?</a:t>
            </a:r>
            <a:endParaRPr lang="en-US" sz="2800" b="1"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p:txBody>
      </p:sp>
      <p:pic>
        <p:nvPicPr>
          <p:cNvPr id="6" name="Đồng hồ đếm ngược 10s có âm thanh sinh động">
            <a:hlinkClick r:id="" action="ppaction://media"/>
            <a:extLst>
              <a:ext uri="{FF2B5EF4-FFF2-40B4-BE49-F238E27FC236}">
                <a16:creationId xmlns="" xmlns:a16="http://schemas.microsoft.com/office/drawing/2014/main" id="{76CC3114-BB03-4CCA-98A9-BD781FE1A4F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2075" y="92075"/>
            <a:ext cx="591493" cy="332715"/>
          </a:xfrm>
          <a:prstGeom prst="rect">
            <a:avLst/>
          </a:prstGeom>
        </p:spPr>
      </p:pic>
      <p:sp>
        <p:nvSpPr>
          <p:cNvPr id="2" name="Speech Bubble: Oval 1">
            <a:extLst>
              <a:ext uri="{FF2B5EF4-FFF2-40B4-BE49-F238E27FC236}">
                <a16:creationId xmlns="" xmlns:a16="http://schemas.microsoft.com/office/drawing/2014/main" id="{9CADBE43-575F-4ECA-9935-7DD50D3D3DE3}"/>
              </a:ext>
            </a:extLst>
          </p:cNvPr>
          <p:cNvSpPr/>
          <p:nvPr/>
        </p:nvSpPr>
        <p:spPr>
          <a:xfrm>
            <a:off x="440724" y="1628800"/>
            <a:ext cx="2691116" cy="1278632"/>
          </a:xfrm>
          <a:prstGeom prst="wedgeEllipseCallout">
            <a:avLst>
              <a:gd name="adj1" fmla="val 51952"/>
              <a:gd name="adj2" fmla="val 528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solidFill>
                  <a:srgbClr val="FFFF00"/>
                </a:solidFill>
                <a:latin typeface="Arial" panose="020B0604020202020204" pitchFamily="34" charset="0"/>
                <a:cs typeface="Arial" panose="020B0604020202020204" pitchFamily="34" charset="0"/>
              </a:rPr>
              <a:t>Hình</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có</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trục</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đối</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xứng</a:t>
            </a:r>
            <a:endParaRPr lang="en-US" sz="2500" dirty="0">
              <a:solidFill>
                <a:srgbClr val="FFFF0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 xmlns:a16="http://schemas.microsoft.com/office/drawing/2014/main" id="{967CABA0-52AC-472C-A619-0CCAE891733E}"/>
              </a:ext>
            </a:extLst>
          </p:cNvPr>
          <p:cNvSpPr/>
          <p:nvPr/>
        </p:nvSpPr>
        <p:spPr>
          <a:xfrm>
            <a:off x="395536" y="3518520"/>
            <a:ext cx="2691116" cy="1278632"/>
          </a:xfrm>
          <a:prstGeom prst="wedgeEllipseCallout">
            <a:avLst>
              <a:gd name="adj1" fmla="val 51952"/>
              <a:gd name="adj2" fmla="val 528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solidFill>
                  <a:srgbClr val="FFFF00"/>
                </a:solidFill>
                <a:latin typeface="Arial" panose="020B0604020202020204" pitchFamily="34" charset="0"/>
                <a:cs typeface="Arial" panose="020B0604020202020204" pitchFamily="34" charset="0"/>
              </a:rPr>
              <a:t>Hình</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có</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trục</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đối</a:t>
            </a:r>
            <a:r>
              <a:rPr lang="en-US" sz="2500" dirty="0">
                <a:solidFill>
                  <a:srgbClr val="FFFF00"/>
                </a:solidFill>
                <a:latin typeface="Arial" panose="020B0604020202020204" pitchFamily="34" charset="0"/>
                <a:cs typeface="Arial" panose="020B0604020202020204" pitchFamily="34" charset="0"/>
              </a:rPr>
              <a:t> </a:t>
            </a:r>
            <a:r>
              <a:rPr lang="en-US" sz="2500" dirty="0" err="1">
                <a:solidFill>
                  <a:srgbClr val="FFFF00"/>
                </a:solidFill>
                <a:latin typeface="Arial" panose="020B0604020202020204" pitchFamily="34" charset="0"/>
                <a:cs typeface="Arial" panose="020B0604020202020204" pitchFamily="34" charset="0"/>
              </a:rPr>
              <a:t>xứng</a:t>
            </a:r>
            <a:endParaRPr lang="en-US" sz="2500" dirty="0">
              <a:solidFill>
                <a:srgbClr val="FFFF00"/>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 xmlns:a16="http://schemas.microsoft.com/office/drawing/2014/main" id="{BF071934-F744-46AF-BA0A-B1DB0BD2DC5E}"/>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AF900C23-1B82-419D-9F3A-B780098F2DC4}"/>
              </a:ext>
            </a:extLst>
          </p:cNvPr>
          <p:cNvSpPr txBox="1"/>
          <p:nvPr/>
        </p:nvSpPr>
        <p:spPr>
          <a:xfrm>
            <a:off x="1475656" y="231805"/>
            <a:ext cx="4740812" cy="383823"/>
          </a:xfrm>
          <a:prstGeom prst="rect">
            <a:avLst/>
          </a:prstGeom>
          <a:noFill/>
        </p:spPr>
        <p:txBody>
          <a:bodyPr wrap="square">
            <a:spAutoFit/>
          </a:bodyPr>
          <a:lstStyle/>
          <a:p>
            <a:pPr algn="just">
              <a:lnSpc>
                <a:spcPct val="115000"/>
              </a:lnSpc>
              <a:spcAft>
                <a:spcPts val="800"/>
              </a:spcAft>
            </a:pPr>
            <a:r>
              <a:rPr lang="nl-NL" sz="1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CÁ NHÂN:</a:t>
            </a:r>
            <a:endParaRPr lang="en-US" sz="14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557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049" fill="hold"/>
                                        <p:tgtEl>
                                          <p:spTgt spid="6"/>
                                        </p:tgtEl>
                                      </p:cBhvr>
                                    </p:cmd>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 xmlns:a16="http://schemas.microsoft.com/office/drawing/2014/main" id="{BEF92C0B-A797-4ADE-A830-F1E8AA6BD57A}"/>
              </a:ext>
            </a:extLst>
          </p:cNvPr>
          <p:cNvPicPr/>
          <p:nvPr/>
        </p:nvPicPr>
        <p:blipFill rotWithShape="1">
          <a:blip r:embed="rId4"/>
          <a:srcRect l="17911" t="29041" r="16161" b="30931"/>
          <a:stretch/>
        </p:blipFill>
        <p:spPr bwMode="auto">
          <a:xfrm>
            <a:off x="899592" y="614576"/>
            <a:ext cx="7435663" cy="309634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 xmlns:a16="http://schemas.microsoft.com/office/drawing/2014/main" id="{86D06C40-BD34-407E-A724-9AABBCB3BAB3}"/>
              </a:ext>
            </a:extLst>
          </p:cNvPr>
          <p:cNvPicPr/>
          <p:nvPr/>
        </p:nvPicPr>
        <p:blipFill rotWithShape="1">
          <a:blip r:embed="rId5"/>
          <a:srcRect l="18228" t="33913" r="17134" b="43941"/>
          <a:stretch/>
        </p:blipFill>
        <p:spPr bwMode="auto">
          <a:xfrm>
            <a:off x="899592" y="4221088"/>
            <a:ext cx="7521081" cy="1872208"/>
          </a:xfrm>
          <a:prstGeom prst="rect">
            <a:avLst/>
          </a:prstGeom>
          <a:ln>
            <a:noFill/>
          </a:ln>
          <a:extLst>
            <a:ext uri="{53640926-AAD7-44D8-BBD7-CCE9431645EC}">
              <a14:shadowObscured xmlns:a14="http://schemas.microsoft.com/office/drawing/2010/main"/>
            </a:ext>
          </a:extLst>
        </p:spPr>
      </p:pic>
      <p:pic>
        <p:nvPicPr>
          <p:cNvPr id="2" name="Đồng hồ đếm ngược 30 giấy có âm thanh sinh động">
            <a:hlinkClick r:id="" action="ppaction://media"/>
            <a:extLst>
              <a:ext uri="{FF2B5EF4-FFF2-40B4-BE49-F238E27FC236}">
                <a16:creationId xmlns="" xmlns:a16="http://schemas.microsoft.com/office/drawing/2014/main" id="{AF94A66D-574D-40AD-A3B6-2699F41FE21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2075" y="92075"/>
            <a:ext cx="536253" cy="301642"/>
          </a:xfrm>
          <a:prstGeom prst="rect">
            <a:avLst/>
          </a:prstGeom>
        </p:spPr>
      </p:pic>
      <p:sp>
        <p:nvSpPr>
          <p:cNvPr id="7" name="TextBox 6">
            <a:extLst>
              <a:ext uri="{FF2B5EF4-FFF2-40B4-BE49-F238E27FC236}">
                <a16:creationId xmlns="" xmlns:a16="http://schemas.microsoft.com/office/drawing/2014/main" id="{1A544FEA-4D27-4CE9-9682-49A9B8EB7021}"/>
              </a:ext>
            </a:extLst>
          </p:cNvPr>
          <p:cNvSpPr txBox="1"/>
          <p:nvPr/>
        </p:nvSpPr>
        <p:spPr>
          <a:xfrm>
            <a:off x="491309" y="68849"/>
            <a:ext cx="8224867" cy="545727"/>
          </a:xfrm>
          <a:prstGeom prst="rect">
            <a:avLst/>
          </a:prstGeom>
          <a:noFill/>
        </p:spPr>
        <p:txBody>
          <a:bodyPr wrap="square">
            <a:spAutoFit/>
          </a:bodyPr>
          <a:lstStyle/>
          <a:p>
            <a:pPr algn="ctr">
              <a:lnSpc>
                <a:spcPct val="115000"/>
              </a:lnSpc>
              <a:spcAft>
                <a:spcPts val="800"/>
              </a:spcAft>
            </a:pPr>
            <a:r>
              <a:rPr lang="nl-NL" sz="28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Hãy xác định tính đối xứng của các hình sau?</a:t>
            </a:r>
            <a:endParaRPr lang="en-US" sz="2800" b="1"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8" name="Speech Bubble: Oval 7">
            <a:extLst>
              <a:ext uri="{FF2B5EF4-FFF2-40B4-BE49-F238E27FC236}">
                <a16:creationId xmlns="" xmlns:a16="http://schemas.microsoft.com/office/drawing/2014/main" id="{8A0D6979-6F72-4284-84D5-D4B6EE2B51D9}"/>
              </a:ext>
            </a:extLst>
          </p:cNvPr>
          <p:cNvSpPr/>
          <p:nvPr/>
        </p:nvSpPr>
        <p:spPr>
          <a:xfrm>
            <a:off x="361126" y="3140968"/>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0" name="Speech Bubble: Oval 9">
            <a:extLst>
              <a:ext uri="{FF2B5EF4-FFF2-40B4-BE49-F238E27FC236}">
                <a16:creationId xmlns="" xmlns:a16="http://schemas.microsoft.com/office/drawing/2014/main" id="{33C36255-5589-40C6-B56F-55404B11F78D}"/>
              </a:ext>
            </a:extLst>
          </p:cNvPr>
          <p:cNvSpPr/>
          <p:nvPr/>
        </p:nvSpPr>
        <p:spPr>
          <a:xfrm>
            <a:off x="3045342" y="3140968"/>
            <a:ext cx="2691116" cy="990601"/>
          </a:xfrm>
          <a:prstGeom prst="wedgeEllipseCallout">
            <a:avLst>
              <a:gd name="adj1" fmla="val 14930"/>
              <a:gd name="adj2" fmla="val -5949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1" name="Speech Bubble: Oval 10">
            <a:extLst>
              <a:ext uri="{FF2B5EF4-FFF2-40B4-BE49-F238E27FC236}">
                <a16:creationId xmlns="" xmlns:a16="http://schemas.microsoft.com/office/drawing/2014/main" id="{8B43F824-A2DF-4FF6-82FA-B669A44BA79F}"/>
              </a:ext>
            </a:extLst>
          </p:cNvPr>
          <p:cNvSpPr/>
          <p:nvPr/>
        </p:nvSpPr>
        <p:spPr>
          <a:xfrm>
            <a:off x="5894941" y="3185727"/>
            <a:ext cx="2525731" cy="990601"/>
          </a:xfrm>
          <a:prstGeom prst="wedgeEllipseCallout">
            <a:avLst>
              <a:gd name="adj1" fmla="val 8845"/>
              <a:gd name="adj2" fmla="val -6775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3" name="Speech Bubble: Oval 12">
            <a:extLst>
              <a:ext uri="{FF2B5EF4-FFF2-40B4-BE49-F238E27FC236}">
                <a16:creationId xmlns="" xmlns:a16="http://schemas.microsoft.com/office/drawing/2014/main" id="{CEAA5EDD-D2A0-4E58-824D-7FEACF6592EA}"/>
              </a:ext>
            </a:extLst>
          </p:cNvPr>
          <p:cNvSpPr/>
          <p:nvPr/>
        </p:nvSpPr>
        <p:spPr>
          <a:xfrm>
            <a:off x="3203848" y="5961650"/>
            <a:ext cx="2592288" cy="826840"/>
          </a:xfrm>
          <a:prstGeom prst="wedgeEllipseCallout">
            <a:avLst>
              <a:gd name="adj1" fmla="val 16452"/>
              <a:gd name="adj2" fmla="val -908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4" name="Speech Bubble: Oval 13">
            <a:extLst>
              <a:ext uri="{FF2B5EF4-FFF2-40B4-BE49-F238E27FC236}">
                <a16:creationId xmlns="" xmlns:a16="http://schemas.microsoft.com/office/drawing/2014/main" id="{9AD8EF2C-EC55-4C7D-B0E5-3063A62B444C}"/>
              </a:ext>
            </a:extLst>
          </p:cNvPr>
          <p:cNvSpPr/>
          <p:nvPr/>
        </p:nvSpPr>
        <p:spPr>
          <a:xfrm>
            <a:off x="5736458" y="5882419"/>
            <a:ext cx="3171818" cy="90607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Arial" panose="020B0604020202020204" pitchFamily="34" charset="0"/>
                <a:cs typeface="Arial" panose="020B0604020202020204" pitchFamily="34" charset="0"/>
              </a:rPr>
              <a:t>Hình</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có</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trục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và</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tâm</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đối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xứng</a:t>
            </a:r>
            <a:endParaRPr lang="en-US" sz="2200" b="1" dirty="0">
              <a:solidFill>
                <a:srgbClr val="FF0000"/>
              </a:solidFill>
              <a:latin typeface="Arial" panose="020B0604020202020204" pitchFamily="34" charset="0"/>
              <a:cs typeface="Arial" panose="020B0604020202020204" pitchFamily="34" charset="0"/>
            </a:endParaRPr>
          </a:p>
        </p:txBody>
      </p:sp>
      <p:sp>
        <p:nvSpPr>
          <p:cNvPr id="15" name="Speech Bubble: Oval 14">
            <a:extLst>
              <a:ext uri="{FF2B5EF4-FFF2-40B4-BE49-F238E27FC236}">
                <a16:creationId xmlns="" xmlns:a16="http://schemas.microsoft.com/office/drawing/2014/main" id="{39834014-1AF4-40F1-BE55-886070651453}"/>
              </a:ext>
            </a:extLst>
          </p:cNvPr>
          <p:cNvSpPr/>
          <p:nvPr/>
        </p:nvSpPr>
        <p:spPr>
          <a:xfrm>
            <a:off x="15346" y="5834190"/>
            <a:ext cx="3171818" cy="99060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Arial" panose="020B0604020202020204" pitchFamily="34" charset="0"/>
                <a:cs typeface="Arial" panose="020B0604020202020204" pitchFamily="34" charset="0"/>
              </a:rPr>
              <a:t>Hình</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có</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trục</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và</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tâm</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đối</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xứng</a:t>
            </a:r>
            <a:endParaRPr lang="en-US" sz="2200" b="1" dirty="0">
              <a:solidFill>
                <a:srgbClr val="FF0000"/>
              </a:solidFill>
              <a:latin typeface="Arial" panose="020B0604020202020204" pitchFamily="34" charset="0"/>
              <a:cs typeface="Arial" panose="020B0604020202020204" pitchFamily="34" charset="0"/>
            </a:endParaRPr>
          </a:p>
        </p:txBody>
      </p:sp>
      <p:sp>
        <p:nvSpPr>
          <p:cNvPr id="16" name="Rectangle 1">
            <a:extLst>
              <a:ext uri="{FF2B5EF4-FFF2-40B4-BE49-F238E27FC236}">
                <a16:creationId xmlns="" xmlns:a16="http://schemas.microsoft.com/office/drawing/2014/main" id="{D5FE23D1-D515-4174-93AE-45BF08279F33}"/>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5D95E69D-36A2-4F17-85D1-636D7B2D8BF8}"/>
              </a:ext>
            </a:extLst>
          </p:cNvPr>
          <p:cNvSpPr txBox="1"/>
          <p:nvPr/>
        </p:nvSpPr>
        <p:spPr>
          <a:xfrm>
            <a:off x="1475656" y="231805"/>
            <a:ext cx="4740812" cy="383823"/>
          </a:xfrm>
          <a:prstGeom prst="rect">
            <a:avLst/>
          </a:prstGeom>
          <a:noFill/>
        </p:spPr>
        <p:txBody>
          <a:bodyPr wrap="square">
            <a:spAutoFit/>
          </a:bodyPr>
          <a:lstStyle/>
          <a:p>
            <a:pPr algn="just">
              <a:lnSpc>
                <a:spcPct val="115000"/>
              </a:lnSpc>
              <a:spcAft>
                <a:spcPts val="800"/>
              </a:spcAft>
            </a:pPr>
            <a:r>
              <a:rPr lang="nl-NL" sz="1800" b="1" dirty="0">
                <a:solidFill>
                  <a:srgbClr val="FF0000"/>
                </a:solidFill>
                <a:effectLst/>
                <a:latin typeface="Arial" panose="020B0604020202020204" pitchFamily="34" charset="0"/>
                <a:ea typeface="DengXian" panose="02010600030101010101" pitchFamily="2" charset="-122"/>
                <a:cs typeface="Arial" panose="020B0604020202020204" pitchFamily="34" charset="0"/>
              </a:rPr>
              <a:t>HOẠT ĐỘNG CÁ NHÂN:</a:t>
            </a:r>
            <a:endParaRPr lang="en-US" sz="140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984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1749"/>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1749"/>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111" fill="hold"/>
                                        <p:tgtEl>
                                          <p:spTgt spid="2"/>
                                        </p:tgtEl>
                                      </p:cBhvr>
                                    </p:cmd>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 calcmode="lin" valueType="num">
                                      <p:cBhvr>
                                        <p:cTn id="42" dur="1000" fill="hold"/>
                                        <p:tgtEl>
                                          <p:spTgt spid="15"/>
                                        </p:tgtEl>
                                        <p:attrNameLst>
                                          <p:attrName>style.rotation</p:attrName>
                                        </p:attrNameLst>
                                      </p:cBhvr>
                                      <p:tavLst>
                                        <p:tav tm="0">
                                          <p:val>
                                            <p:fltVal val="90"/>
                                          </p:val>
                                        </p:tav>
                                        <p:tav tm="100000">
                                          <p:val>
                                            <p:fltVal val="0"/>
                                          </p:val>
                                        </p:tav>
                                      </p:tavLst>
                                    </p:anim>
                                    <p:animEffect transition="in" filter="fade">
                                      <p:cBhvr>
                                        <p:cTn id="43" dur="1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9" fill="hold" display="0">
                  <p:stCondLst>
                    <p:cond delay="indefinite"/>
                  </p:stCondLst>
                </p:cTn>
                <p:tgtEl>
                  <p:spTgt spid="2"/>
                </p:tgtEl>
              </p:cMediaNode>
            </p:video>
            <p:seq concurrent="1" nextAc="seek">
              <p:cTn id="60" restart="whenNotActive" fill="hold" evtFilter="cancelBubble" nodeType="interactiveSeq">
                <p:stCondLst>
                  <p:cond evt="onClick" delay="0">
                    <p:tgtEl>
                      <p:spTgt spid="2"/>
                    </p:tgtEl>
                  </p:cond>
                </p:stCondLst>
                <p:endSync evt="end" delay="0">
                  <p:rtn val="all"/>
                </p:endSync>
                <p:childTnLst>
                  <p:par>
                    <p:cTn id="61" fill="hold">
                      <p:stCondLst>
                        <p:cond delay="0"/>
                      </p:stCondLst>
                      <p:childTnLst>
                        <p:par>
                          <p:cTn id="62" fill="hold">
                            <p:stCondLst>
                              <p:cond delay="0"/>
                            </p:stCondLst>
                            <p:childTnLst>
                              <p:par>
                                <p:cTn id="63" presetID="2" presetClass="mediacall" presetSubtype="0" fill="hold" nodeType="clickEffect">
                                  <p:stCondLst>
                                    <p:cond delay="0"/>
                                  </p:stCondLst>
                                  <p:childTnLst>
                                    <p:cmd type="call" cmd="togglePause">
                                      <p:cBhvr>
                                        <p:cTn id="64"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p:bldP spid="8" grpId="0" animBg="1"/>
      <p:bldP spid="10" grpId="0" animBg="1"/>
      <p:bldP spid="11"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2485</TotalTime>
  <Words>952</Words>
  <Application>Microsoft Office PowerPoint</Application>
  <PresentationFormat>On-screen Show (4:3)</PresentationFormat>
  <Paragraphs>111</Paragraphs>
  <Slides>15</Slides>
  <Notes>0</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Constantia</vt:lpstr>
      <vt:lpstr>DengXian</vt:lpstr>
      <vt:lpstr>Times New Roman</vt:lpstr>
      <vt:lpstr>Webdings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Duyen</dc:creator>
  <cp:lastModifiedBy>Microsoft account</cp:lastModifiedBy>
  <cp:revision>121</cp:revision>
  <dcterms:created xsi:type="dcterms:W3CDTF">2016-01-24T10:42:15Z</dcterms:created>
  <dcterms:modified xsi:type="dcterms:W3CDTF">2022-12-15T19:17:19Z</dcterms:modified>
</cp:coreProperties>
</file>