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2"/>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307" r:id="rId21"/>
    <p:sldId id="265" r:id="rId22"/>
    <p:sldId id="286" r:id="rId23"/>
    <p:sldId id="266" r:id="rId24"/>
    <p:sldId id="287" r:id="rId25"/>
    <p:sldId id="267" r:id="rId26"/>
    <p:sldId id="268" r:id="rId27"/>
    <p:sldId id="279" r:id="rId28"/>
    <p:sldId id="302" r:id="rId29"/>
    <p:sldId id="295"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69" d="100"/>
          <a:sy n="69" d="100"/>
        </p:scale>
        <p:origin x="145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8/3/2023</a:t>
            </a:fld>
            <a:endParaRPr lang="en-US"/>
          </a:p>
        </p:txBody>
      </p:sp>
      <p:sp>
        <p:nvSpPr>
          <p:cNvPr id="5" name="Footer Placeholder 4">
            <a:extLst>
              <a:ext uri="{FF2B5EF4-FFF2-40B4-BE49-F238E27FC236}">
                <a16:creationId xmlns:a16="http://schemas.microsoft.com/office/drawing/2014/main"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8/3/2023</a:t>
            </a:fld>
            <a:endParaRPr lang="en-US"/>
          </a:p>
        </p:txBody>
      </p:sp>
      <p:sp>
        <p:nvSpPr>
          <p:cNvPr id="5" name="Footer Placeholder 4">
            <a:extLst>
              <a:ext uri="{FF2B5EF4-FFF2-40B4-BE49-F238E27FC236}">
                <a16:creationId xmlns:a16="http://schemas.microsoft.com/office/drawing/2014/main"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8/3/2023</a:t>
            </a:fld>
            <a:endParaRPr lang="en-US"/>
          </a:p>
        </p:txBody>
      </p:sp>
      <p:sp>
        <p:nvSpPr>
          <p:cNvPr id="5" name="Footer Placeholder 4">
            <a:extLst>
              <a:ext uri="{FF2B5EF4-FFF2-40B4-BE49-F238E27FC236}">
                <a16:creationId xmlns:a16="http://schemas.microsoft.com/office/drawing/2014/main"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8/3/2023</a:t>
            </a:fld>
            <a:endParaRPr lang="en-US"/>
          </a:p>
        </p:txBody>
      </p:sp>
      <p:sp>
        <p:nvSpPr>
          <p:cNvPr id="6" name="Footer Placeholder 4">
            <a:extLst>
              <a:ext uri="{FF2B5EF4-FFF2-40B4-BE49-F238E27FC236}">
                <a16:creationId xmlns:a16="http://schemas.microsoft.com/office/drawing/2014/main"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8/3/2023</a:t>
            </a:fld>
            <a:endParaRPr lang="en-US"/>
          </a:p>
        </p:txBody>
      </p:sp>
      <p:sp>
        <p:nvSpPr>
          <p:cNvPr id="8" name="Footer Placeholder 4">
            <a:extLst>
              <a:ext uri="{FF2B5EF4-FFF2-40B4-BE49-F238E27FC236}">
                <a16:creationId xmlns:a16="http://schemas.microsoft.com/office/drawing/2014/main"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8/3/2023</a:t>
            </a:fld>
            <a:endParaRPr lang="en-US"/>
          </a:p>
        </p:txBody>
      </p:sp>
      <p:sp>
        <p:nvSpPr>
          <p:cNvPr id="4" name="Footer Placeholder 4">
            <a:extLst>
              <a:ext uri="{FF2B5EF4-FFF2-40B4-BE49-F238E27FC236}">
                <a16:creationId xmlns:a16="http://schemas.microsoft.com/office/drawing/2014/main"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8/3/2023</a:t>
            </a:fld>
            <a:endParaRPr lang="en-US"/>
          </a:p>
        </p:txBody>
      </p:sp>
      <p:sp>
        <p:nvSpPr>
          <p:cNvPr id="3" name="Footer Placeholder 4">
            <a:extLst>
              <a:ext uri="{FF2B5EF4-FFF2-40B4-BE49-F238E27FC236}">
                <a16:creationId xmlns:a16="http://schemas.microsoft.com/office/drawing/2014/main"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8/3/2023</a:t>
            </a:fld>
            <a:endParaRPr lang="en-US"/>
          </a:p>
        </p:txBody>
      </p:sp>
      <p:sp>
        <p:nvSpPr>
          <p:cNvPr id="6" name="Footer Placeholder 4">
            <a:extLst>
              <a:ext uri="{FF2B5EF4-FFF2-40B4-BE49-F238E27FC236}">
                <a16:creationId xmlns:a16="http://schemas.microsoft.com/office/drawing/2014/main"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8/3/2023</a:t>
            </a:fld>
            <a:endParaRPr lang="en-US"/>
          </a:p>
        </p:txBody>
      </p:sp>
      <p:sp>
        <p:nvSpPr>
          <p:cNvPr id="6" name="Footer Placeholder 4">
            <a:extLst>
              <a:ext uri="{FF2B5EF4-FFF2-40B4-BE49-F238E27FC236}">
                <a16:creationId xmlns:a16="http://schemas.microsoft.com/office/drawing/2014/main"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8/3/2023</a:t>
            </a:fld>
            <a:endParaRPr lang="en-US"/>
          </a:p>
        </p:txBody>
      </p:sp>
      <p:sp>
        <p:nvSpPr>
          <p:cNvPr id="5" name="Footer Placeholder 4">
            <a:extLst>
              <a:ext uri="{FF2B5EF4-FFF2-40B4-BE49-F238E27FC236}">
                <a16:creationId xmlns:a16="http://schemas.microsoft.com/office/drawing/2014/main"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8/3/2023</a:t>
            </a:fld>
            <a:endParaRPr lang="en-US"/>
          </a:p>
        </p:txBody>
      </p:sp>
      <p:sp>
        <p:nvSpPr>
          <p:cNvPr id="5" name="Footer Placeholder 4">
            <a:extLst>
              <a:ext uri="{FF2B5EF4-FFF2-40B4-BE49-F238E27FC236}">
                <a16:creationId xmlns:a16="http://schemas.microsoft.com/office/drawing/2014/main"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8/3/2023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8/3/2023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8/3/2023</a:t>
            </a:fld>
            <a:endParaRPr lang="en-US"/>
          </a:p>
        </p:txBody>
      </p:sp>
      <p:sp>
        <p:nvSpPr>
          <p:cNvPr id="5" name="Footer Placeholder 4">
            <a:extLst>
              <a:ext uri="{FF2B5EF4-FFF2-40B4-BE49-F238E27FC236}">
                <a16:creationId xmlns:a16="http://schemas.microsoft.com/office/drawing/2014/main"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gif"/><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png"/><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19.gif"/><Relationship Id="rId5" Type="http://schemas.openxmlformats.org/officeDocument/2006/relationships/image" Target="../media/image14.gif"/><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19.gif"/><Relationship Id="rId5" Type="http://schemas.openxmlformats.org/officeDocument/2006/relationships/image" Target="../media/image14.gif"/><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0.gif"/><Relationship Id="rId3" Type="http://schemas.openxmlformats.org/officeDocument/2006/relationships/audio" Target="../media/audio4.wav"/><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gif"/><Relationship Id="rId11" Type="http://schemas.openxmlformats.org/officeDocument/2006/relationships/image" Target="../media/image9.png"/><Relationship Id="rId5" Type="http://schemas.openxmlformats.org/officeDocument/2006/relationships/image" Target="../media/image14.gif"/><Relationship Id="rId10" Type="http://schemas.openxmlformats.org/officeDocument/2006/relationships/image" Target="../media/image22.gif"/><Relationship Id="rId4" Type="http://schemas.openxmlformats.org/officeDocument/2006/relationships/image" Target="../media/image13.png"/><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27.gif"/><Relationship Id="rId11" Type="http://schemas.openxmlformats.org/officeDocument/2006/relationships/image" Target="../media/image30.gif"/><Relationship Id="rId5" Type="http://schemas.openxmlformats.org/officeDocument/2006/relationships/image" Target="../media/image26.gif"/><Relationship Id="rId10" Type="http://schemas.openxmlformats.org/officeDocument/2006/relationships/image" Target="../media/image22.gif"/><Relationship Id="rId4" Type="http://schemas.openxmlformats.org/officeDocument/2006/relationships/image" Target="../media/image25.gif"/><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
        <p:nvSpPr>
          <p:cNvPr id="12" name="!!2">
            <a:extLst>
              <a:ext uri="{FF2B5EF4-FFF2-40B4-BE49-F238E27FC236}">
                <a16:creationId xmlns:a16="http://schemas.microsoft.com/office/drawing/2014/main" id="{F4B5F415-7490-4054-85B4-10F7AE6D3385}"/>
              </a:ext>
            </a:extLst>
          </p:cNvPr>
          <p:cNvSpPr txBox="1">
            <a:spLocks/>
          </p:cNvSpPr>
          <p:nvPr/>
        </p:nvSpPr>
        <p:spPr>
          <a:xfrm>
            <a:off x="-837333" y="0"/>
            <a:ext cx="13434332" cy="1417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5000" b="1" dirty="0">
                <a:solidFill>
                  <a:srgbClr val="FF0000"/>
                </a:solidFill>
                <a:latin typeface="Times New Roman" panose="02020603050405020304" pitchFamily="18" charset="0"/>
                <a:cs typeface="Times New Roman" panose="02020603050405020304" pitchFamily="18" charset="0"/>
              </a:rPr>
            </a:br>
            <a:r>
              <a:rPr lang="en-US" sz="5000" b="1" dirty="0">
                <a:solidFill>
                  <a:srgbClr val="FF0000"/>
                </a:solidFill>
                <a:latin typeface="Times New Roman" panose="02020603050405020304" pitchFamily="18" charset="0"/>
                <a:cs typeface="Times New Roman" panose="02020603050405020304" pitchFamily="18" charset="0"/>
              </a:rPr>
              <a:t>TIẾT 23. ƯỚC CHUNG VÀ </a:t>
            </a:r>
            <a:br>
              <a:rPr lang="en-US" sz="5000" b="1" dirty="0">
                <a:solidFill>
                  <a:srgbClr val="FF0000"/>
                </a:solidFill>
                <a:latin typeface="Times New Roman" panose="02020603050405020304" pitchFamily="18" charset="0"/>
                <a:cs typeface="Times New Roman" panose="02020603050405020304" pitchFamily="18" charset="0"/>
              </a:rPr>
            </a:br>
            <a:r>
              <a:rPr lang="en-US" sz="5000" b="1" dirty="0">
                <a:solidFill>
                  <a:srgbClr val="FF0000"/>
                </a:solidFill>
                <a:latin typeface="Times New Roman" panose="02020603050405020304" pitchFamily="18" charset="0"/>
                <a:cs typeface="Times New Roman" panose="02020603050405020304" pitchFamily="18" charset="0"/>
              </a:rPr>
              <a:t>ƯỚC CHUNG LỚN NHẤT (TIẾP)</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0" y="1543643"/>
            <a:ext cx="5117699"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=2.2.3.3 = </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2.2.2.2.3 = </a:t>
            </a:r>
            <a:r>
              <a:rPr lang="en-US" sz="2800" b="1" dirty="0">
                <a:solidFill>
                  <a:srgbClr val="FF0000"/>
                </a:solidFill>
                <a:latin typeface="Arial" panose="020B0604020202020204" pitchFamily="34" charset="0"/>
                <a:cs typeface="Arial" panose="020B0604020202020204" pitchFamily="34" charset="0"/>
              </a:rPr>
              <a:t>2</a:t>
            </a:r>
            <a:r>
              <a:rPr lang="en-US" sz="2800" b="1" baseline="30000" dirty="0">
                <a:solidFill>
                  <a:srgbClr val="FF0000"/>
                </a:solidFill>
                <a:latin typeface="Arial" panose="020B0604020202020204" pitchFamily="34" charset="0"/>
                <a:cs typeface="Arial" panose="020B0604020202020204" pitchFamily="34" charset="0"/>
              </a:rPr>
              <a:t>4</a:t>
            </a:r>
            <a:r>
              <a:rPr lang="en-US" sz="2800" b="1" dirty="0">
                <a:solidFill>
                  <a:srgbClr val="FF000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FF000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2</a:t>
            </a:r>
            <a:r>
              <a:rPr lang="en-US" sz="2800" b="1" baseline="30000" dirty="0">
                <a:solidFill>
                  <a:srgbClr val="FF0000"/>
                </a:solidFill>
                <a:latin typeface="Arial" panose="020B0604020202020204" pitchFamily="34" charset="0"/>
                <a:cs typeface="Arial" panose="020B0604020202020204" pitchFamily="34" charset="0"/>
              </a:rPr>
              <a:t>2</a:t>
            </a:r>
            <a:endParaRPr lang="en-US" sz="2800" b="1" dirty="0">
              <a:solidFill>
                <a:srgbClr val="FF000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3</a:t>
            </a:r>
            <a:r>
              <a:rPr lang="en-US" sz="2800" b="1" baseline="30000" dirty="0">
                <a:solidFill>
                  <a:srgbClr val="FF0000"/>
                </a:solidFill>
                <a:latin typeface="Arial" panose="020B0604020202020204" pitchFamily="34" charset="0"/>
                <a:cs typeface="Arial" panose="020B0604020202020204" pitchFamily="34" charset="0"/>
              </a:rPr>
              <a:t>1</a:t>
            </a:r>
            <a:endParaRPr lang="en-US" sz="2800" b="1" dirty="0">
              <a:solidFill>
                <a:srgbClr val="FF000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chemeClr val="accent1">
                    <a:lumMod val="50000"/>
                  </a:schemeClr>
                </a:solidFill>
                <a:latin typeface="Arial" panose="020B0604020202020204" pitchFamily="34" charset="0"/>
                <a:cs typeface="Arial" panose="020B0604020202020204" pitchFamily="34" charset="0"/>
              </a:rPr>
              <a:t>ƯCLN(36, 48) = </a:t>
            </a:r>
            <a:r>
              <a:rPr lang="en-US" sz="3200" b="1" dirty="0">
                <a:solidFill>
                  <a:srgbClr val="FF0000"/>
                </a:solidFill>
                <a:latin typeface="Arial" panose="020B0604020202020204" pitchFamily="34" charset="0"/>
                <a:cs typeface="Arial" panose="020B0604020202020204" pitchFamily="34" charset="0"/>
              </a:rPr>
              <a:t>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a:t>
            </a:r>
            <a:r>
              <a:rPr lang="en-US" sz="3200" b="1" dirty="0">
                <a:solidFill>
                  <a:schemeClr val="accent1">
                    <a:lumMod val="50000"/>
                  </a:schemeClr>
                </a:solidFill>
                <a:latin typeface="Arial" panose="020B0604020202020204" pitchFamily="34" charset="0"/>
                <a:cs typeface="Arial" panose="020B0604020202020204" pitchFamily="34" charset="0"/>
              </a:rPr>
              <a:t>=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948" y="433947"/>
            <a:ext cx="2857500" cy="2571750"/>
          </a:xfrm>
          <a:prstGeom prst="rect">
            <a:avLst/>
          </a:prstGeom>
        </p:spPr>
      </p:pic>
      <p:sp>
        <p:nvSpPr>
          <p:cNvPr id="13" name="TextBox 12">
            <a:extLst>
              <a:ext uri="{FF2B5EF4-FFF2-40B4-BE49-F238E27FC236}">
                <a16:creationId xmlns:a16="http://schemas.microsoft.com/office/drawing/2014/main" id="{E69E709C-E519-4110-983E-CB5EEEBF4867}"/>
              </a:ext>
            </a:extLst>
          </p:cNvPr>
          <p:cNvSpPr txBox="1"/>
          <p:nvPr/>
        </p:nvSpPr>
        <p:spPr>
          <a:xfrm>
            <a:off x="1725752" y="136124"/>
            <a:ext cx="8194331"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latin typeface="Arial" panose="020B0604020202020204" pitchFamily="34" charset="0"/>
                <a:ea typeface="Times New Roman" panose="02020603050405020304" pitchFamily="18" charset="0"/>
                <a:cs typeface="Arial" panose="020B0604020202020204" pitchFamily="34" charset="0"/>
              </a:rPr>
              <a:t>a)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latin typeface="Arial" panose="020B0604020202020204" pitchFamily="34" charset="0"/>
                <a:ea typeface="Times New Roman" panose="02020603050405020304" pitchFamily="18" charset="0"/>
                <a:cs typeface="Arial" panose="020B0604020202020204" pitchFamily="34" charset="0"/>
              </a:rPr>
              <a:t> </a:t>
            </a:r>
            <a:r>
              <a:rPr lang="en-US" sz="3200" b="1" dirty="0" err="1">
                <a:latin typeface="Arial" panose="020B0604020202020204" pitchFamily="34" charset="0"/>
                <a:ea typeface="Times New Roman" panose="02020603050405020304" pitchFamily="18" charset="0"/>
                <a:cs typeface="Arial" panose="020B0604020202020204" pitchFamily="34" charset="0"/>
              </a:rPr>
              <a:t>của</a:t>
            </a:r>
            <a:r>
              <a:rPr lang="en-US" sz="3200" b="1" dirty="0">
                <a:latin typeface="Arial" panose="020B0604020202020204" pitchFamily="34" charset="0"/>
                <a:ea typeface="Times New Roman" panose="02020603050405020304" pitchFamily="18" charset="0"/>
                <a:cs typeface="Arial" panose="020B0604020202020204" pitchFamily="34" charset="0"/>
              </a:rPr>
              <a:t> </a:t>
            </a:r>
            <a:r>
              <a:rPr lang="en-US" sz="3200" b="1" dirty="0">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effectLst/>
                <a:latin typeface="Arial" panose="020B0604020202020204" pitchFamily="34" charset="0"/>
                <a:ea typeface="Times New Roman" panose="02020603050405020304" pitchFamily="18" charset="0"/>
                <a:cs typeface="Arial" panose="020B0604020202020204" pitchFamily="34" charset="0"/>
              </a:rPr>
              <a:t>va</a:t>
            </a:r>
            <a:r>
              <a:rPr lang="en-US" sz="3200" b="1" dirty="0">
                <a:effectLst/>
                <a:latin typeface="Arial" panose="020B0604020202020204" pitchFamily="34" charset="0"/>
                <a:ea typeface="Times New Roman" panose="02020603050405020304" pitchFamily="18" charset="0"/>
                <a:cs typeface="Arial" panose="020B0604020202020204" pitchFamily="34" charset="0"/>
              </a:rPr>
              <a:t>̀ 162</a:t>
            </a:r>
          </a:p>
        </p:txBody>
      </p:sp>
      <p:sp>
        <p:nvSpPr>
          <p:cNvPr id="6" name="TextBox 5">
            <a:extLst>
              <a:ext uri="{FF2B5EF4-FFF2-40B4-BE49-F238E27FC236}">
                <a16:creationId xmlns:a16="http://schemas.microsoft.com/office/drawing/2014/main" id="{E69E709C-E519-4110-983E-CB5EEEBF4867}"/>
              </a:ext>
            </a:extLst>
          </p:cNvPr>
          <p:cNvSpPr txBox="1"/>
          <p:nvPr/>
        </p:nvSpPr>
        <p:spPr>
          <a:xfrm>
            <a:off x="2690952" y="1324689"/>
            <a:ext cx="8194331" cy="1569660"/>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126=2.3.3.7=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3</a:t>
            </a:r>
            <a:r>
              <a:rPr lang="en-US" sz="3200" b="1" baseline="30000" dirty="0">
                <a:solidFill>
                  <a:srgbClr val="7030A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.7</a:t>
            </a: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162 = 2.3.3.3.3 = </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en-US" sz="32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4</a:t>
            </a:r>
            <a:endPar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ƯCLN(126 ,162)=</a:t>
            </a:r>
            <a:r>
              <a:rPr lang="en-US" sz="3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2.3</a:t>
            </a:r>
            <a:r>
              <a:rPr lang="en-US" sz="3200" b="1" baseline="30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27</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53453" y="3005696"/>
            <a:ext cx="3538148" cy="523220"/>
          </a:xfrm>
          <a:prstGeom prst="rect">
            <a:avLst/>
          </a:prstGeom>
        </p:spPr>
        <p:txBody>
          <a:bodyPr wrap="none">
            <a:spAutoFit/>
          </a:bodyPr>
          <a:lstStyle/>
          <a:p>
            <a:r>
              <a:rPr lang="en-US" sz="2800" b="1" dirty="0">
                <a:latin typeface="Arial" panose="020B0604020202020204" pitchFamily="34" charset="0"/>
                <a:ea typeface="Times New Roman" panose="02020603050405020304" pitchFamily="18" charset="0"/>
                <a:cs typeface="Arial" panose="020B0604020202020204" pitchFamily="34" charset="0"/>
              </a:rPr>
              <a:t>b)  </a:t>
            </a:r>
            <a:r>
              <a:rPr lang="en-US" sz="2800" b="1" dirty="0" err="1">
                <a:latin typeface="Arial" panose="020B0604020202020204" pitchFamily="34" charset="0"/>
                <a:ea typeface="Times New Roman" panose="02020603050405020304" pitchFamily="18" charset="0"/>
                <a:cs typeface="Arial" panose="020B0604020202020204" pitchFamily="34" charset="0"/>
              </a:rPr>
              <a:t>Tìm</a:t>
            </a:r>
            <a:r>
              <a:rPr lang="en-US" sz="2800" b="1" dirty="0">
                <a:latin typeface="Arial" panose="020B0604020202020204" pitchFamily="34" charset="0"/>
                <a:ea typeface="Times New Roman" panose="02020603050405020304" pitchFamily="18" charset="0"/>
                <a:cs typeface="Arial" panose="020B0604020202020204" pitchFamily="34" charset="0"/>
              </a:rPr>
              <a:t> ƯCLN(8, 27)</a:t>
            </a:r>
          </a:p>
        </p:txBody>
      </p:sp>
      <p:sp>
        <p:nvSpPr>
          <p:cNvPr id="8" name="TextBox 7">
            <a:extLst>
              <a:ext uri="{FF2B5EF4-FFF2-40B4-BE49-F238E27FC236}">
                <a16:creationId xmlns:a16="http://schemas.microsoft.com/office/drawing/2014/main" id="{E69E709C-E519-4110-983E-CB5EEEBF4867}"/>
              </a:ext>
            </a:extLst>
          </p:cNvPr>
          <p:cNvSpPr txBox="1"/>
          <p:nvPr/>
        </p:nvSpPr>
        <p:spPr>
          <a:xfrm>
            <a:off x="171273" y="3528916"/>
            <a:ext cx="4177208" cy="255454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8=2.2.2=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2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endPar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27 =3.3.3 =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en-US" sz="32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p>
          <a:p>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thừa</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ƯCLN(8,27)=</a:t>
            </a:r>
            <a:r>
              <a:rPr lang="en-US" sz="3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1</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5019043" y="3005696"/>
            <a:ext cx="3719288" cy="523220"/>
          </a:xfrm>
          <a:prstGeom prst="rect">
            <a:avLst/>
          </a:prstGeom>
        </p:spPr>
        <p:txBody>
          <a:bodyPr wrap="none">
            <a:spAutoFit/>
          </a:bodyPr>
          <a:lstStyle/>
          <a:p>
            <a:r>
              <a:rPr lang="en-US" sz="2800" b="1" dirty="0">
                <a:latin typeface="Arial" panose="020B0604020202020204" pitchFamily="34" charset="0"/>
                <a:ea typeface="Times New Roman" panose="02020603050405020304" pitchFamily="18" charset="0"/>
                <a:cs typeface="Arial" panose="020B0604020202020204" pitchFamily="34" charset="0"/>
              </a:rPr>
              <a:t>c)  </a:t>
            </a:r>
            <a:r>
              <a:rPr lang="en-US" sz="2800" b="1" dirty="0" err="1">
                <a:latin typeface="Arial" panose="020B0604020202020204" pitchFamily="34" charset="0"/>
                <a:ea typeface="Times New Roman" panose="02020603050405020304" pitchFamily="18" charset="0"/>
                <a:cs typeface="Arial" panose="020B0604020202020204" pitchFamily="34" charset="0"/>
              </a:rPr>
              <a:t>Tìm</a:t>
            </a:r>
            <a:r>
              <a:rPr lang="en-US" sz="2800" b="1" dirty="0">
                <a:latin typeface="Arial" panose="020B0604020202020204" pitchFamily="34" charset="0"/>
                <a:ea typeface="Times New Roman" panose="02020603050405020304" pitchFamily="18" charset="0"/>
                <a:cs typeface="Arial" panose="020B0604020202020204" pitchFamily="34" charset="0"/>
              </a:rPr>
              <a:t> ƯCLN(48, 16)</a:t>
            </a:r>
          </a:p>
        </p:txBody>
      </p:sp>
      <p:sp>
        <p:nvSpPr>
          <p:cNvPr id="10" name="TextBox 9">
            <a:extLst>
              <a:ext uri="{FF2B5EF4-FFF2-40B4-BE49-F238E27FC236}">
                <a16:creationId xmlns:a16="http://schemas.microsoft.com/office/drawing/2014/main" id="{E69E709C-E519-4110-983E-CB5EEEBF4867}"/>
              </a:ext>
            </a:extLst>
          </p:cNvPr>
          <p:cNvSpPr txBox="1"/>
          <p:nvPr/>
        </p:nvSpPr>
        <p:spPr>
          <a:xfrm>
            <a:off x="5019042" y="3528916"/>
            <a:ext cx="6898637" cy="255454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48=2.2.2.2.3=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2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4</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.3</a:t>
            </a: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16 =2.2.2.2 =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en-US" sz="32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4</a:t>
            </a:r>
          </a:p>
          <a:p>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thừa</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a:latin typeface="Arial" panose="020B0604020202020204" pitchFamily="34" charset="0"/>
                <a:ea typeface="Times New Roman" panose="02020603050405020304" pitchFamily="18" charset="0"/>
                <a:cs typeface="Arial" panose="020B0604020202020204" pitchFamily="34" charset="0"/>
              </a:rPr>
              <a:t>2</a:t>
            </a:r>
            <a:r>
              <a:rPr lang="en-US" sz="3200" b="1" baseline="30000" dirty="0">
                <a:latin typeface="Arial" panose="020B0604020202020204" pitchFamily="34" charset="0"/>
                <a:ea typeface="Times New Roman" panose="02020603050405020304" pitchFamily="18" charset="0"/>
                <a:cs typeface="Arial" panose="020B0604020202020204" pitchFamily="34" charset="0"/>
              </a:rPr>
              <a:t>4 </a:t>
            </a:r>
            <a:r>
              <a:rPr lang="en-US" sz="3200"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tức</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 48 chia </a:t>
            </a:r>
            <a:r>
              <a:rPr lang="en-US" sz="3200"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hết</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cho</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 16</a:t>
            </a:r>
            <a:r>
              <a:rPr lang="en-US" sz="3200" b="1" baseline="300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ƯCLN(48,16)=</a:t>
            </a:r>
            <a:r>
              <a:rPr lang="en-US" sz="3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16</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91707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54C9AA5-FC61-431E-8AF6-0087C8FC62CB}"/>
              </a:ext>
            </a:extLst>
          </p:cNvPr>
          <p:cNvSpPr txBox="1"/>
          <p:nvPr/>
        </p:nvSpPr>
        <p:spPr>
          <a:xfrm>
            <a:off x="1192707" y="1887335"/>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02491" y="1887335"/>
            <a:ext cx="6106629"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 = </a:t>
            </a:r>
            <a:r>
              <a:rPr lang="en-US" sz="3200" b="1" dirty="0">
                <a:solidFill>
                  <a:srgbClr val="7030A0"/>
                </a:solidFill>
                <a:latin typeface="Arial" panose="020B0604020202020204" pitchFamily="34" charset="0"/>
                <a:ea typeface="Times New Roman" panose="02020603050405020304" pitchFamily="18" charset="0"/>
                <a:cs typeface="Arial" panose="020B0604020202020204" pitchFamily="34" charset="0"/>
              </a:rPr>
              <a:t>1</a:t>
            </a:r>
            <a:endParaRPr lang="en-US" sz="3200" b="1" dirty="0">
              <a:solidFill>
                <a:srgbClr val="7030A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302335" y="437453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4542901"/>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
        <p:nvSpPr>
          <p:cNvPr id="2" name="TextBox 1"/>
          <p:cNvSpPr txBox="1"/>
          <p:nvPr/>
        </p:nvSpPr>
        <p:spPr>
          <a:xfrm>
            <a:off x="1705078" y="2636547"/>
            <a:ext cx="832104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Ta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7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8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endParaRPr lang="en-US" sz="3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705078" y="3332933"/>
            <a:ext cx="8321040" cy="584775"/>
          </a:xfrm>
          <a:prstGeom prst="rect">
            <a:avLst/>
          </a:prstGeom>
          <a:noFill/>
        </p:spPr>
        <p:txBody>
          <a:bodyPr wrap="squar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Thế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hai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nguyên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cùng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nhau</a:t>
            </a:r>
            <a:r>
              <a:rPr lang="en-US" sz="32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anim calcmode="lin" valueType="num">
                                      <p:cBhvr>
                                        <p:cTn id="11" dur="2000" fill="hold"/>
                                        <p:tgtEl>
                                          <p:spTgt spid="16"/>
                                        </p:tgtEl>
                                        <p:attrNameLst>
                                          <p:attrName>ppt_w</p:attrName>
                                        </p:attrNameLst>
                                      </p:cBhvr>
                                      <p:tavLst>
                                        <p:tav tm="0" fmla="#ppt_w*sin(2.5*pi*$)">
                                          <p:val>
                                            <p:fltVal val="0"/>
                                          </p:val>
                                        </p:tav>
                                        <p:tav tm="100000">
                                          <p:val>
                                            <p:fltVal val="1"/>
                                          </p:val>
                                        </p:tav>
                                      </p:tavLst>
                                    </p:anim>
                                    <p:anim calcmode="lin" valueType="num">
                                      <p:cBhvr>
                                        <p:cTn id="1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5"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anim calcmode="lin" valueType="num">
                                      <p:cBhvr>
                                        <p:cTn id="40" dur="2000" fill="hold"/>
                                        <p:tgtEl>
                                          <p:spTgt spid="21"/>
                                        </p:tgtEl>
                                        <p:attrNameLst>
                                          <p:attrName>ppt_w</p:attrName>
                                        </p:attrNameLst>
                                      </p:cBhvr>
                                      <p:tavLst>
                                        <p:tav tm="0" fmla="#ppt_w*sin(2.5*pi*$)">
                                          <p:val>
                                            <p:fltVal val="0"/>
                                          </p:val>
                                        </p:tav>
                                        <p:tav tm="100000">
                                          <p:val>
                                            <p:fltVal val="1"/>
                                          </p:val>
                                        </p:tav>
                                      </p:tavLst>
                                    </p:anim>
                                    <p:anim calcmode="lin" valueType="num">
                                      <p:cBhvr>
                                        <p:cTn id="4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P spid="2" grpId="0"/>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88681"/>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83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2" name="Rectangle 1"/>
          <p:cNvSpPr/>
          <p:nvPr/>
        </p:nvSpPr>
        <p:spPr>
          <a:xfrm>
            <a:off x="1048459" y="1539507"/>
            <a:ext cx="1661032" cy="523220"/>
          </a:xfrm>
          <a:prstGeom prst="rect">
            <a:avLst/>
          </a:prstGeom>
        </p:spPr>
        <p:txBody>
          <a:bodyPr wrap="none">
            <a:spAutoFit/>
          </a:bodyPr>
          <a:lstStyle/>
          <a:p>
            <a:r>
              <a:rPr lang="en-US" altLang="en-US" sz="2800" b="1" dirty="0">
                <a:solidFill>
                  <a:srgbClr val="0070C0"/>
                </a:solidFill>
                <a:latin typeface="Arial" panose="020B0604020202020204" pitchFamily="34" charset="0"/>
                <a:cs typeface="Arial" panose="020B0604020202020204" pitchFamily="34" charset="0"/>
              </a:rPr>
              <a:t>A. </a:t>
            </a:r>
            <a:r>
              <a:rPr lang="en-US" altLang="en-US" sz="2800" b="1" dirty="0" err="1">
                <a:solidFill>
                  <a:srgbClr val="0070C0"/>
                </a:solidFill>
                <a:latin typeface="Arial" panose="020B0604020202020204" pitchFamily="34" charset="0"/>
                <a:cs typeface="Arial" panose="020B0604020202020204" pitchFamily="34" charset="0"/>
              </a:rPr>
              <a:t>Đúng</a:t>
            </a:r>
            <a:r>
              <a:rPr lang="vi-VN" altLang="en-US" sz="2800" b="1" dirty="0">
                <a:solidFill>
                  <a:srgbClr val="0070C0"/>
                </a:solidFill>
                <a:cs typeface="Arial" panose="020B0604020202020204" pitchFamily="34" charset="0"/>
              </a:rPr>
              <a:t> </a:t>
            </a:r>
            <a:endParaRPr lang="en-US" sz="2800" dirty="0"/>
          </a:p>
        </p:txBody>
      </p:sp>
      <p:sp>
        <p:nvSpPr>
          <p:cNvPr id="3" name="Rectangle 2"/>
          <p:cNvSpPr/>
          <p:nvPr/>
        </p:nvSpPr>
        <p:spPr>
          <a:xfrm>
            <a:off x="3669126" y="1473904"/>
            <a:ext cx="1572725" cy="523220"/>
          </a:xfrm>
          <a:prstGeom prst="rect">
            <a:avLst/>
          </a:prstGeom>
        </p:spPr>
        <p:txBody>
          <a:bodyPr wrap="square">
            <a:spAutoFit/>
          </a:bodyPr>
          <a:lstStyle/>
          <a:p>
            <a:pPr lvl="0" algn="ctr" fontAlgn="base">
              <a:spcBef>
                <a:spcPct val="0"/>
              </a:spcBef>
              <a:spcAft>
                <a:spcPct val="0"/>
              </a:spcAft>
              <a:defRPr/>
            </a:pPr>
            <a:r>
              <a:rPr lang="en-US" altLang="en-US" sz="2800" b="1" dirty="0">
                <a:solidFill>
                  <a:srgbClr val="0070C0"/>
                </a:solidFill>
                <a:latin typeface="Arial" panose="020B0604020202020204" pitchFamily="34" charset="0"/>
                <a:cs typeface="Arial" panose="020B0604020202020204" pitchFamily="34" charset="0"/>
              </a:rPr>
              <a:t>B. Sai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1+#ppt_w/2"/>
                                          </p:val>
                                        </p:tav>
                                        <p:tav tm="100000">
                                          <p:val>
                                            <p:strVal val="#ppt_x"/>
                                          </p:val>
                                        </p:tav>
                                      </p:tavLst>
                                    </p:anim>
                                    <p:anim calcmode="lin" valueType="num">
                                      <p:cBhvr additive="base">
                                        <p:cTn id="16" dur="20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wipe(up)">
                                      <p:cBhvr>
                                        <p:cTn id="20" dur="2000"/>
                                        <p:tgtEl>
                                          <p:spTgt spid="143"/>
                                        </p:tgtEl>
                                      </p:cBhvr>
                                    </p:animEffect>
                                  </p:childTnLst>
                                  <p:subTnLst>
                                    <p:audio>
                                      <p:cMediaNode>
                                        <p:cTn display="0" masterRel="sameClick">
                                          <p:stCondLst>
                                            <p:cond evt="begin" delay="0">
                                              <p:tn val="18"/>
                                            </p:cond>
                                          </p:stCondLst>
                                          <p:endCondLst>
                                            <p:cond evt="onStopAudio" delay="0">
                                              <p:tgtEl>
                                                <p:sldTgt/>
                                              </p:tgtEl>
                                            </p:cond>
                                          </p:endCondLst>
                                        </p:cTn>
                                        <p:tgtEl>
                                          <p:sndTgt r:embed="rId2" name="rain sound.wav"/>
                                        </p:tgtEl>
                                      </p:cMediaNode>
                                    </p:audio>
                                  </p:subTnLst>
                                </p:cTn>
                              </p:par>
                              <p:par>
                                <p:cTn id="21" presetID="35" presetClass="path" presetSubtype="0" accel="50000" decel="50000" fill="hold" nodeType="withEffect">
                                  <p:stCondLst>
                                    <p:cond delay="750"/>
                                  </p:stCondLst>
                                  <p:childTnLst>
                                    <p:animMotion origin="layout" path="M -3.95833E-6 7.40741E-7 L -0.02578 7.40741E-7 " pathEditMode="relative" rAng="0" ptsTypes="AA">
                                      <p:cBhvr>
                                        <p:cTn id="22" dur="5000" fill="hold"/>
                                        <p:tgtEl>
                                          <p:spTgt spid="21"/>
                                        </p:tgtEl>
                                        <p:attrNameLst>
                                          <p:attrName>ppt_x</p:attrName>
                                          <p:attrName>ppt_y</p:attrName>
                                        </p:attrNameLst>
                                      </p:cBhvr>
                                      <p:rCtr x="-1289" y="0"/>
                                    </p:animMotion>
                                  </p:child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0247"/>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ƯCLN(11, 20)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
        <p:nvSpPr>
          <p:cNvPr id="14" name="Rectangle 13"/>
          <p:cNvSpPr/>
          <p:nvPr/>
        </p:nvSpPr>
        <p:spPr>
          <a:xfrm>
            <a:off x="1048459" y="1539507"/>
            <a:ext cx="1661032" cy="523220"/>
          </a:xfrm>
          <a:prstGeom prst="rect">
            <a:avLst/>
          </a:prstGeom>
        </p:spPr>
        <p:txBody>
          <a:bodyPr wrap="none">
            <a:spAutoFit/>
          </a:bodyPr>
          <a:lstStyle/>
          <a:p>
            <a:r>
              <a:rPr lang="en-US" altLang="en-US" sz="2800" b="1" dirty="0">
                <a:solidFill>
                  <a:srgbClr val="0070C0"/>
                </a:solidFill>
                <a:latin typeface="Arial" panose="020B0604020202020204" pitchFamily="34" charset="0"/>
                <a:cs typeface="Arial" panose="020B0604020202020204" pitchFamily="34" charset="0"/>
              </a:rPr>
              <a:t>A. </a:t>
            </a:r>
            <a:r>
              <a:rPr lang="en-US" altLang="en-US" sz="2800" b="1" dirty="0" err="1">
                <a:solidFill>
                  <a:srgbClr val="0070C0"/>
                </a:solidFill>
                <a:latin typeface="Arial" panose="020B0604020202020204" pitchFamily="34" charset="0"/>
                <a:cs typeface="Arial" panose="020B0604020202020204" pitchFamily="34" charset="0"/>
              </a:rPr>
              <a:t>Đúng</a:t>
            </a:r>
            <a:r>
              <a:rPr lang="vi-VN" altLang="en-US" sz="2800" b="1" dirty="0">
                <a:solidFill>
                  <a:srgbClr val="0070C0"/>
                </a:solidFill>
                <a:cs typeface="Arial" panose="020B0604020202020204" pitchFamily="34" charset="0"/>
              </a:rPr>
              <a:t> </a:t>
            </a:r>
            <a:endParaRPr lang="en-US" sz="2800" dirty="0"/>
          </a:p>
        </p:txBody>
      </p:sp>
      <p:sp>
        <p:nvSpPr>
          <p:cNvPr id="15" name="Rectangle 14"/>
          <p:cNvSpPr/>
          <p:nvPr/>
        </p:nvSpPr>
        <p:spPr>
          <a:xfrm>
            <a:off x="3669126" y="1473904"/>
            <a:ext cx="1572725" cy="523220"/>
          </a:xfrm>
          <a:prstGeom prst="rect">
            <a:avLst/>
          </a:prstGeom>
        </p:spPr>
        <p:txBody>
          <a:bodyPr wrap="square">
            <a:spAutoFit/>
          </a:bodyPr>
          <a:lstStyle/>
          <a:p>
            <a:pPr lvl="0" algn="ctr" fontAlgn="base">
              <a:spcBef>
                <a:spcPct val="0"/>
              </a:spcBef>
              <a:spcAft>
                <a:spcPct val="0"/>
              </a:spcAft>
              <a:defRPr/>
            </a:pPr>
            <a:r>
              <a:rPr lang="en-US" altLang="en-US" sz="2800" b="1" dirty="0">
                <a:solidFill>
                  <a:srgbClr val="0070C0"/>
                </a:solidFill>
                <a:latin typeface="Arial" panose="020B0604020202020204" pitchFamily="34" charset="0"/>
                <a:cs typeface="Arial" panose="020B0604020202020204" pitchFamily="34" charset="0"/>
              </a:rPr>
              <a:t>B. Sai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43"/>
                                        </p:tgtEl>
                                        <p:attrNameLst>
                                          <p:attrName>style.visibility</p:attrName>
                                        </p:attrNameLst>
                                      </p:cBhvr>
                                      <p:to>
                                        <p:strVal val="visible"/>
                                      </p:to>
                                    </p:set>
                                    <p:animEffect transition="in" filter="wipe(up)">
                                      <p:cBhvr>
                                        <p:cTn id="33" dur="2000"/>
                                        <p:tgtEl>
                                          <p:spTgt spid="143"/>
                                        </p:tgtEl>
                                      </p:cBhvr>
                                    </p:animEffect>
                                  </p:childTnLst>
                                  <p:subTnLst>
                                    <p:audio>
                                      <p:cMediaNode>
                                        <p:cTn display="0" masterRel="sameClick">
                                          <p:stCondLst>
                                            <p:cond evt="begin" delay="0">
                                              <p:tn val="31"/>
                                            </p:cond>
                                          </p:stCondLst>
                                          <p:endCondLst>
                                            <p:cond evt="onStopAudio" delay="0">
                                              <p:tgtEl>
                                                <p:sldTgt/>
                                              </p:tgtEl>
                                            </p:cond>
                                          </p:endCondLst>
                                        </p:cTn>
                                        <p:tgtEl>
                                          <p:sndTgt r:embed="rId2" name="rain sound.wav"/>
                                        </p:tgtEl>
                                      </p:cMediaNode>
                                    </p:audio>
                                  </p:subTnLst>
                                </p:cTn>
                              </p:par>
                              <p:par>
                                <p:cTn id="34" presetID="35" presetClass="path" presetSubtype="0" accel="50000" decel="50000" fill="hold" nodeType="withEffect">
                                  <p:stCondLst>
                                    <p:cond delay="750"/>
                                  </p:stCondLst>
                                  <p:childTnLst>
                                    <p:animMotion origin="layout" path="M -2.5E-6 7.40741E-7 L -0.05039 7.40741E-7 " pathEditMode="relative" rAng="0" ptsTypes="AA">
                                      <p:cBhvr>
                                        <p:cTn id="35" dur="5000" fill="hold"/>
                                        <p:tgtEl>
                                          <p:spTgt spid="21"/>
                                        </p:tgtEl>
                                        <p:attrNameLst>
                                          <p:attrName>ppt_x</p:attrName>
                                          <p:attrName>ppt_y</p:attrName>
                                        </p:attrNameLst>
                                      </p:cBhvr>
                                      <p:rCtr x="-2526" y="0"/>
                                    </p:animMotion>
                                  </p:childTnLst>
                                </p:cTn>
                              </p:par>
                              <p:par>
                                <p:cTn id="36" presetID="22" presetClass="exit" presetSubtype="1" fill="hold" nodeType="withEffect">
                                  <p:stCondLst>
                                    <p:cond delay="5500"/>
                                  </p:stCondLst>
                                  <p:childTnLst>
                                    <p:animEffect transition="out" filter="wipe(up)">
                                      <p:cBhvr>
                                        <p:cTn id="37" dur="2000"/>
                                        <p:tgtEl>
                                          <p:spTgt spid="143"/>
                                        </p:tgtEl>
                                      </p:cBhvr>
                                    </p:animEffect>
                                    <p:set>
                                      <p:cBhvr>
                                        <p:cTn id="38"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11272"/>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7"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303183" y="154781"/>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8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2" y="4486032"/>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
        <p:nvSpPr>
          <p:cNvPr id="2" name="Rectangle 1"/>
          <p:cNvSpPr/>
          <p:nvPr/>
        </p:nvSpPr>
        <p:spPr>
          <a:xfrm>
            <a:off x="4399945" y="1596642"/>
            <a:ext cx="2342308" cy="523220"/>
          </a:xfrm>
          <a:prstGeom prst="rect">
            <a:avLst/>
          </a:prstGeom>
        </p:spPr>
        <p:txBody>
          <a:bodyPr wrap="none">
            <a:spAutoFit/>
          </a:bodyPr>
          <a:lstStyle/>
          <a:p>
            <a:r>
              <a:rPr lang="en-US" altLang="en-US" sz="2800" b="1" dirty="0">
                <a:solidFill>
                  <a:srgbClr val="0070C0"/>
                </a:solidFill>
                <a:latin typeface="Arial" panose="020B0604020202020204" pitchFamily="34" charset="0"/>
                <a:cs typeface="Arial" panose="020B0604020202020204" pitchFamily="34" charset="0"/>
              </a:rPr>
              <a:t>C. 10, 15, 30 </a:t>
            </a:r>
            <a:endParaRPr lang="en-US" sz="2800" dirty="0"/>
          </a:p>
        </p:txBody>
      </p:sp>
      <p:sp>
        <p:nvSpPr>
          <p:cNvPr id="4" name="Rectangle 3"/>
          <p:cNvSpPr/>
          <p:nvPr/>
        </p:nvSpPr>
        <p:spPr>
          <a:xfrm>
            <a:off x="2321368" y="1582967"/>
            <a:ext cx="1742785" cy="523220"/>
          </a:xfrm>
          <a:prstGeom prst="rect">
            <a:avLst/>
          </a:prstGeom>
        </p:spPr>
        <p:txBody>
          <a:bodyPr wrap="none">
            <a:spAutoFit/>
          </a:bodyPr>
          <a:lstStyle/>
          <a:p>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a:solidFill>
                  <a:srgbClr val="0070C0"/>
                </a:solidFill>
                <a:latin typeface="Arial" panose="020B0604020202020204" pitchFamily="34" charset="0"/>
                <a:cs typeface="Arial" panose="020B0604020202020204" pitchFamily="34" charset="0"/>
              </a:rPr>
              <a:t>B. 10, 30</a:t>
            </a:r>
            <a:endParaRPr lang="en-US" sz="2800" dirty="0"/>
          </a:p>
        </p:txBody>
      </p:sp>
      <p:sp>
        <p:nvSpPr>
          <p:cNvPr id="5" name="Rectangle 4"/>
          <p:cNvSpPr/>
          <p:nvPr/>
        </p:nvSpPr>
        <p:spPr>
          <a:xfrm>
            <a:off x="336430" y="1525583"/>
            <a:ext cx="2031325" cy="523220"/>
          </a:xfrm>
          <a:prstGeom prst="rect">
            <a:avLst/>
          </a:prstGeom>
        </p:spPr>
        <p:txBody>
          <a:bodyPr wrap="none">
            <a:spAutoFit/>
          </a:bodyPr>
          <a:lstStyle/>
          <a:p>
            <a:pPr lvl="0" fontAlgn="base">
              <a:spcBef>
                <a:spcPct val="0"/>
              </a:spcBef>
              <a:spcAft>
                <a:spcPct val="0"/>
              </a:spcAft>
              <a:defRPr/>
            </a:pPr>
            <a:r>
              <a:rPr lang="en-US" altLang="en-US" sz="2800" b="1" dirty="0">
                <a:solidFill>
                  <a:srgbClr val="0070C0"/>
                </a:solidFill>
                <a:latin typeface="Arial" panose="020B0604020202020204" pitchFamily="34" charset="0"/>
                <a:cs typeface="Arial" panose="020B0604020202020204" pitchFamily="34" charset="0"/>
              </a:rPr>
              <a:t>A. 10, 15</a:t>
            </a:r>
            <a:r>
              <a:rPr lang="en-US" altLang="en-US" sz="2800" b="1" dirty="0">
                <a:solidFill>
                  <a:srgbClr val="FF0000"/>
                </a:solidFill>
                <a:latin typeface="Arial" panose="020B0604020202020204" pitchFamily="34" charset="0"/>
                <a:cs typeface="Arial" panose="020B0604020202020204" pitchFamily="34" charset="0"/>
              </a:rPr>
              <a:t> 	</a:t>
            </a:r>
            <a:endParaRPr lang="en-US" altLang="en-US" sz="2800" b="1" dirty="0">
              <a:solidFill>
                <a:srgbClr val="0070C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1+#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17"/>
                                        </p:tgtEl>
                                        <p:attrNameLst>
                                          <p:attrName>r</p:attrName>
                                        </p:attrNameLst>
                                      </p:cBhvr>
                                    </p:animRo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3"/>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
        <p:nvSpPr>
          <p:cNvPr id="2" name="Rectangle 1"/>
          <p:cNvSpPr/>
          <p:nvPr/>
        </p:nvSpPr>
        <p:spPr>
          <a:xfrm>
            <a:off x="3551111" y="1630065"/>
            <a:ext cx="1181734" cy="523220"/>
          </a:xfrm>
          <a:prstGeom prst="rect">
            <a:avLst/>
          </a:prstGeom>
        </p:spPr>
        <p:txBody>
          <a:bodyPr wrap="none">
            <a:spAutoFit/>
          </a:bodyPr>
          <a:lstStyle/>
          <a:p>
            <a:r>
              <a:rPr lang="en-US" altLang="en-US" sz="2800" b="1" dirty="0">
                <a:solidFill>
                  <a:srgbClr val="0070C0"/>
                </a:solidFill>
                <a:latin typeface="Arial" panose="020B0604020202020204" pitchFamily="34" charset="0"/>
                <a:cs typeface="Arial" panose="020B0604020202020204" pitchFamily="34" charset="0"/>
              </a:rPr>
              <a:t>B. Sai</a:t>
            </a:r>
            <a:endParaRPr lang="en-US" sz="2800" dirty="0"/>
          </a:p>
        </p:txBody>
      </p:sp>
      <p:sp>
        <p:nvSpPr>
          <p:cNvPr id="5" name="Rectangle 4"/>
          <p:cNvSpPr/>
          <p:nvPr/>
        </p:nvSpPr>
        <p:spPr>
          <a:xfrm>
            <a:off x="1250918" y="1640904"/>
            <a:ext cx="1561646" cy="523220"/>
          </a:xfrm>
          <a:prstGeom prst="rect">
            <a:avLst/>
          </a:prstGeom>
        </p:spPr>
        <p:txBody>
          <a:bodyPr wrap="none">
            <a:spAutoFit/>
          </a:bodyPr>
          <a:lstStyle/>
          <a:p>
            <a:pPr lvl="0" fontAlgn="base">
              <a:spcBef>
                <a:spcPct val="0"/>
              </a:spcBef>
              <a:spcAft>
                <a:spcPct val="0"/>
              </a:spcAft>
              <a:defRPr/>
            </a:pPr>
            <a:r>
              <a:rPr lang="en-US" altLang="en-US" sz="2800" b="1" dirty="0">
                <a:solidFill>
                  <a:srgbClr val="0070C0"/>
                </a:solidFill>
                <a:latin typeface="Arial" panose="020B0604020202020204" pitchFamily="34" charset="0"/>
                <a:cs typeface="Arial" panose="020B0604020202020204" pitchFamily="34" charset="0"/>
              </a:rPr>
              <a:t>A. </a:t>
            </a:r>
            <a:r>
              <a:rPr lang="en-US" altLang="en-US" sz="2800" b="1" dirty="0" err="1">
                <a:solidFill>
                  <a:srgbClr val="0070C0"/>
                </a:solidFill>
                <a:latin typeface="Arial" panose="020B0604020202020204" pitchFamily="34" charset="0"/>
                <a:cs typeface="Arial" panose="020B0604020202020204" pitchFamily="34" charset="0"/>
              </a:rPr>
              <a:t>Đúng</a:t>
            </a:r>
            <a:endParaRPr lang="en-US" alt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par>
                                <p:cTn id="16" presetID="6" presetClass="emph" presetSubtype="0" repeatCount="indefinite" autoRev="1" fill="hold" nodeType="withEffect">
                                  <p:stCondLst>
                                    <p:cond delay="0"/>
                                  </p:stCondLst>
                                  <p:childTnLst>
                                    <p:animScale>
                                      <p:cBhvr>
                                        <p:cTn id="17" dur="1000" fill="hold"/>
                                        <p:tgtEl>
                                          <p:spTgt spid="21"/>
                                        </p:tgtEl>
                                      </p:cBhvr>
                                      <p:by x="105000" y="105000"/>
                                    </p:animScale>
                                  </p:childTnLst>
                                </p:cTn>
                              </p:par>
                              <p:par>
                                <p:cTn id="18" presetID="26" presetClass="emph" presetSubtype="0" repeatCount="indefinite" fill="hold" grpId="0" nodeType="withEffect">
                                  <p:stCondLst>
                                    <p:cond delay="0"/>
                                  </p:stCondLst>
                                  <p:childTnLst>
                                    <p:animEffect transition="out" filter="fade">
                                      <p:cBhvr>
                                        <p:cTn id="19" dur="2000" tmFilter="0, 0; .2, .5; .8, .5; 1, 0"/>
                                        <p:tgtEl>
                                          <p:spTgt spid="18"/>
                                        </p:tgtEl>
                                      </p:cBhvr>
                                    </p:animEffect>
                                    <p:animScale>
                                      <p:cBhvr>
                                        <p:cTn id="20" dur="1000" autoRev="1" fill="hold"/>
                                        <p:tgtEl>
                                          <p:spTgt spid="18"/>
                                        </p:tgtEl>
                                      </p:cBhvr>
                                      <p:by x="105000" y="105000"/>
                                    </p:animScale>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3"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8" presetClass="emph" presetSubtype="0" fill="hold" nodeType="clickEffect">
                                  <p:stCondLst>
                                    <p:cond delay="0"/>
                                  </p:stCondLst>
                                  <p:childTnLst>
                                    <p:animRot by="21600000">
                                      <p:cBhvr>
                                        <p:cTn id="48" dur="2000" fill="hold"/>
                                        <p:tgtEl>
                                          <p:spTgt spid="17"/>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1554</TotalTime>
  <Words>1409</Words>
  <Application>Microsoft Office PowerPoint</Application>
  <PresentationFormat>Widescreen</PresentationFormat>
  <Paragraphs>173</Paragraphs>
  <Slides>26</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Cambria Math</vt:lpstr>
      <vt:lpstr>Rockwell</vt:lpstr>
      <vt:lpstr>Tahoma</vt:lpstr>
      <vt:lpstr>Times New Roman</vt: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97</cp:revision>
  <dcterms:created xsi:type="dcterms:W3CDTF">2021-06-07T13:44:30Z</dcterms:created>
  <dcterms:modified xsi:type="dcterms:W3CDTF">2023-08-03T13:02:13Z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