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34"/>
  </p:notesMasterIdLst>
  <p:handoutMasterIdLst>
    <p:handoutMasterId r:id="rId35"/>
  </p:handoutMasterIdLst>
  <p:sldIdLst>
    <p:sldId id="296" r:id="rId7"/>
    <p:sldId id="259" r:id="rId8"/>
    <p:sldId id="260" r:id="rId9"/>
    <p:sldId id="261" r:id="rId10"/>
    <p:sldId id="268" r:id="rId11"/>
    <p:sldId id="263" r:id="rId12"/>
    <p:sldId id="264" r:id="rId13"/>
    <p:sldId id="265" r:id="rId14"/>
    <p:sldId id="266" r:id="rId15"/>
    <p:sldId id="270" r:id="rId16"/>
    <p:sldId id="288" r:id="rId17"/>
    <p:sldId id="271" r:id="rId18"/>
    <p:sldId id="289" r:id="rId19"/>
    <p:sldId id="290" r:id="rId20"/>
    <p:sldId id="291" r:id="rId21"/>
    <p:sldId id="273" r:id="rId22"/>
    <p:sldId id="287" r:id="rId23"/>
    <p:sldId id="276" r:id="rId24"/>
    <p:sldId id="275" r:id="rId25"/>
    <p:sldId id="298" r:id="rId26"/>
    <p:sldId id="300" r:id="rId27"/>
    <p:sldId id="299" r:id="rId28"/>
    <p:sldId id="297" r:id="rId29"/>
    <p:sldId id="280" r:id="rId30"/>
    <p:sldId id="281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7" d="100"/>
          <a:sy n="77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FAAF7-CF4C-4752-AD67-B1D0BE109A3C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4E1A-B1DE-48B7-83B8-49E16442C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3C68-10C4-46F1-A748-DE4115F3E30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F999-13DD-49B2-A77C-39FCA7672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9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120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15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831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50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98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276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52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030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507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55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6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60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191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30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1005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20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859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598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10BB-3BA6-47AF-B7B6-CE342E90CFA9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EFB7-A3A0-49C5-AF6E-0AC6FB6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3219-F7B8-4BD5-8012-A11FFC6E693F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7848-2FB0-4693-AE5D-C626B1A4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91E5-A885-47BF-A258-DAC10D879CA7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C159-8912-4542-A89F-4A511278F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1FDD-C8A5-4684-93DD-1CEB93A550D4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1DB1-2041-488E-8492-79E7E28B4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5076-BE19-4D06-A1A3-4F7D9CCEA78D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66F-6B67-4DC0-85BE-783B815B4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CD90-75E5-4B8B-A5CA-E50575758247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0E17-417B-48BE-883C-DDA95BEC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27D2-9435-44E8-B03C-C14C3C23D806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E16-708B-4305-8757-9C1F42AC2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3228-6180-48B3-84F0-466D801CCFE6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1B33-598D-4336-B974-5FB35F9B9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0564-DC50-474E-B6B9-7AAA9738D9D3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598C-5F8B-425D-9D80-680056DB4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80C5-B606-4D29-B439-00028CDC0B10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B6DC-5672-4CBE-B020-08EF317B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87FB-4675-453D-9DE5-2491FE1B23C0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2388-BA7B-4ACB-BCBF-0EAFF57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6322-4B10-43EB-88AF-08CA2FEABE85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B45F-0E46-48A7-8B43-795942F4B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B342-EC13-4CF3-A736-0A590DA2DDE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CDF-6C43-4203-8323-1537141859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0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3014241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1627389" y="0"/>
            <a:ext cx="5889223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3142700" y="565397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4" y="0"/>
            <a:ext cx="8055033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72BBF-FD7E-4A62-8E16-4C5991034880}" type="datetime1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A43DA-F519-4BAB-886F-8864803F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microsoft.com/office/2007/relationships/hdphoto" Target="../media/hdphoto5.wdp"/><Relationship Id="rId3" Type="http://schemas.openxmlformats.org/officeDocument/2006/relationships/image" Target="../media/image7.png"/><Relationship Id="rId21" Type="http://schemas.openxmlformats.org/officeDocument/2006/relationships/slide" Target="slide6.xml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microsoft.com/office/2007/relationships/hdphoto" Target="../media/hdphoto4.wdp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24" Type="http://schemas.openxmlformats.org/officeDocument/2006/relationships/slide" Target="slide9.xml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slide" Target="slide8.xml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microsoft.com/office/2007/relationships/hdphoto" Target="../media/hdphoto3.wdp"/><Relationship Id="rId22" Type="http://schemas.openxmlformats.org/officeDocument/2006/relationships/slide" Target="slide7.xml"/><Relationship Id="rId27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slide" Target="slide5.xml"/><Relationship Id="rId17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3289120"/>
            <a:ext cx="51435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TOAÙN ……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424" y="533799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291354" y="2006600"/>
            <a:ext cx="8624048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2" y="2649814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507" y="357485"/>
            <a:ext cx="7818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1058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4" y="4918756"/>
            <a:ext cx="58459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57425"/>
            <a:ext cx="239266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>
          <a:xfrm flipV="1">
            <a:off x="2895600" y="1371600"/>
            <a:ext cx="1752600" cy="1447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648200" y="838200"/>
            <a:ext cx="32004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895600" y="2590800"/>
            <a:ext cx="1676400" cy="228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572000" y="2133600"/>
            <a:ext cx="30480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895600" y="2819400"/>
            <a:ext cx="1752600" cy="914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648200" y="32766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2743200" y="2971800"/>
            <a:ext cx="2057400" cy="1752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648200" y="4572000"/>
            <a:ext cx="3657600" cy="990600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ƯC – ƯCLN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BC - BCNN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88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7" grpId="0" animBg="1"/>
      <p:bldP spid="55" grpId="0" animBg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0" y="76200"/>
            <a:ext cx="911981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I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ép cộng trừ nhân chia Tiếng Anh - X2 Tiếng A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118" b="96176" l="8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5" y="255381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557" name="Picture 28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72" y="3288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19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18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30" descr="POINSET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312"/>
              <a:ext cx="129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31" descr="fogos03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535" y="0"/>
              <a:ext cx="1225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2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728" y="-72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790700" y="60960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20002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124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4281487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4438650"/>
            <a:ext cx="451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8525" y="5576888"/>
            <a:ext cx="534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3400" y="4891087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Cloud 17"/>
          <p:cNvSpPr/>
          <p:nvPr/>
        </p:nvSpPr>
        <p:spPr>
          <a:xfrm>
            <a:off x="6248400" y="1066800"/>
            <a:ext cx="28956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3" grpId="0"/>
      <p:bldP spid="16" grpId="0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9596"/>
            <a:ext cx="7886700" cy="1325563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91805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tích một số tự nhiên lớn hơn 1 ra thừa số nguyên tố là viết các số đó dưới dạng tích các thừa số nguyên tố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495800" y="304800"/>
            <a:ext cx="33528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0"/>
          <p:cNvSpPr txBox="1">
            <a:spLocks noChangeArrowheads="1"/>
          </p:cNvSpPr>
          <p:nvPr/>
        </p:nvSpPr>
        <p:spPr bwMode="auto">
          <a:xfrm>
            <a:off x="666750" y="3016846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600" dirty="0"/>
              <a:t>* ƯCLN của hai hay nhiều số là số lớn nhất trong tập hợp các ƯC của các số đó.</a:t>
            </a:r>
          </a:p>
        </p:txBody>
      </p:sp>
      <p:sp>
        <p:nvSpPr>
          <p:cNvPr id="4" name="Text Box 101"/>
          <p:cNvSpPr txBox="1">
            <a:spLocks noChangeArrowheads="1"/>
          </p:cNvSpPr>
          <p:nvPr/>
        </p:nvSpPr>
        <p:spPr bwMode="auto">
          <a:xfrm>
            <a:off x="685800" y="4800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vi-VN" sz="3200" dirty="0"/>
              <a:t>* BCNN của hai hay nhiều số là số nhỏ nhất khác 0 trong tập hợp các BC của các số đó.</a:t>
            </a:r>
          </a:p>
        </p:txBody>
      </p:sp>
      <p:sp>
        <p:nvSpPr>
          <p:cNvPr id="5" name="Cloud 4"/>
          <p:cNvSpPr/>
          <p:nvPr/>
        </p:nvSpPr>
        <p:spPr>
          <a:xfrm>
            <a:off x="4495800" y="304800"/>
            <a:ext cx="38862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ƯCLN, BCNN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"/>
          <p:cNvGraphicFramePr>
            <a:graphicFrameLocks noGrp="1"/>
          </p:cNvGraphicFramePr>
          <p:nvPr>
            <p:ph/>
          </p:nvPr>
        </p:nvGraphicFramePr>
        <p:xfrm>
          <a:off x="1714500" y="1676400"/>
          <a:ext cx="5410200" cy="3817112"/>
        </p:xfrm>
        <a:graphic>
          <a:graphicData uri="http://schemas.openxmlformats.org/drawingml/2006/table">
            <a:tbl>
              <a:tblPr/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T×m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.VnTime" pitchFamily="34" charset="0"/>
                        </a:rPr>
                        <a:t> ¦CLN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T×m BCNN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2552700" y="3429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914900" y="34290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476500" y="49149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5372100" y="493395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993900" y="28956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981200" y="40386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65126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BCNN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216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97832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21632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ƯC, BC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qua ƯCLN, BCNN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618595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(SGK - 60 )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ƯCLN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		b) 16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124 	c) 41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47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40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    60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3 . 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ƯCLN(40,60)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5 =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16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   124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. 31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ƯCLN(16,124) = 2</a:t>
            </a:r>
            <a:r>
              <a:rPr lang="vi-VN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c) 41 và 47 là hai số nguyên tố cùng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ƯCLN(41, 47) =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86750" cy="1325563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B.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Bài 5:</a:t>
            </a:r>
            <a:r>
              <a:rPr lang="en-US" sz="2800" b="1" dirty="0">
                <a:latin typeface="+mj-lt"/>
              </a:rPr>
              <a:t> (SGK – 61) </a:t>
            </a:r>
            <a:r>
              <a:rPr lang="en-US" sz="2800" b="1" dirty="0" err="1">
                <a:latin typeface="+mj-lt"/>
              </a:rPr>
              <a:t>Tìm</a:t>
            </a:r>
            <a:r>
              <a:rPr lang="en-US" sz="2800" b="1" dirty="0">
                <a:latin typeface="+mj-lt"/>
              </a:rPr>
              <a:t> BCNN </a:t>
            </a:r>
            <a:r>
              <a:rPr lang="en-US" sz="2800" b="1" dirty="0" err="1">
                <a:latin typeface="+mj-lt"/>
              </a:rPr>
              <a:t>của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số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sau</a:t>
            </a:r>
            <a:endParaRPr lang="en-US" sz="2800" b="1" dirty="0">
              <a:latin typeface="+mj-lt"/>
            </a:endParaRP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540		b)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28; 49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64</a:t>
            </a:r>
          </a:p>
          <a:p>
            <a:pPr marL="514350" indent="-51435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43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53</a:t>
            </a:r>
          </a:p>
          <a:p>
            <a:pPr marL="514350" indent="-514350"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+mj-lt"/>
              </a:rPr>
              <a:t>a) 72 = 2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2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540 = 2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5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=&gt; BCNN(72, 540) = 2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 . 3</a:t>
            </a:r>
            <a:r>
              <a:rPr lang="vi-VN" sz="2800" baseline="30000" dirty="0">
                <a:latin typeface="+mj-lt"/>
              </a:rPr>
              <a:t>3</a:t>
            </a:r>
            <a:r>
              <a:rPr lang="vi-VN" sz="2800" dirty="0">
                <a:latin typeface="+mj-lt"/>
              </a:rPr>
              <a:t>. 5 = 1080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28 = 2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. 7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49 = 7</a:t>
            </a:r>
            <a:r>
              <a:rPr lang="vi-VN" sz="2800" baseline="30000" dirty="0">
                <a:latin typeface="+mj-lt"/>
              </a:rPr>
              <a:t>2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     64 = 2</a:t>
            </a:r>
            <a:r>
              <a:rPr lang="vi-VN" sz="2800" baseline="30000" dirty="0">
                <a:latin typeface="+mj-lt"/>
              </a:rPr>
              <a:t>6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=&gt; BCNN(28, 49, 64) = 2</a:t>
            </a:r>
            <a:r>
              <a:rPr lang="vi-VN" sz="2800" baseline="30000" dirty="0">
                <a:latin typeface="+mj-lt"/>
              </a:rPr>
              <a:t>6</a:t>
            </a:r>
            <a:r>
              <a:rPr lang="vi-VN" sz="2800" dirty="0">
                <a:latin typeface="+mj-lt"/>
              </a:rPr>
              <a:t> . 7</a:t>
            </a:r>
            <a:r>
              <a:rPr lang="vi-VN" sz="2800" baseline="30000" dirty="0">
                <a:latin typeface="+mj-lt"/>
              </a:rPr>
              <a:t>2</a:t>
            </a:r>
            <a:r>
              <a:rPr lang="vi-VN" sz="2800" dirty="0">
                <a:latin typeface="+mj-lt"/>
              </a:rPr>
              <a:t> = 3136</a:t>
            </a:r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c) 43 và 53 là hai số nguyên tố</a:t>
            </a:r>
            <a:endParaRPr lang="en-US" sz="2800" dirty="0">
              <a:latin typeface="+mj-lt"/>
            </a:endParaRPr>
          </a:p>
          <a:p>
            <a:pPr>
              <a:buFont typeface="Symbol"/>
              <a:buChar char="Þ"/>
            </a:pPr>
            <a:r>
              <a:rPr lang="vi-VN" sz="2800" dirty="0">
                <a:latin typeface="+mj-lt"/>
              </a:rPr>
              <a:t>BCNN(43,53) = 43 . 53 = 2279.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712744" y="1002543"/>
            <a:ext cx="469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138069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123 (SBT – 37)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533400" y="-457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20, 25, 30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1200</a:t>
            </a: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334000" y="22860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N, a &lt;1200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334000" y="2209800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5" name="Cloud 14"/>
          <p:cNvSpPr/>
          <p:nvPr/>
        </p:nvSpPr>
        <p:spPr>
          <a:xfrm>
            <a:off x="5334000" y="22098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85800" y="4191000"/>
            <a:ext cx="5562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- 15 )⋮ 20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25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715000" y="2286000"/>
            <a:ext cx="38100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BC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a?</a:t>
            </a:r>
            <a:endParaRPr lang="vi-VN" sz="2800" dirty="0"/>
          </a:p>
          <a:p>
            <a:pPr algn="ctr"/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/>
      <p:bldP spid="10" grpId="0"/>
      <p:bldP spid="10" grpId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Gọi số học sinh của trường đó là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N, a &lt;1200)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Do số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ọc sinh khi xếp hàng 20; 25; 30 đều dư 15 học sinh nên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 - 15 )⋮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a - 15 ) ⋮ 25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 a - 15 ) ⋮ 30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đó ( a - 15 ) ∈ BC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20, 25, 30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BCNN(20; 25; 30) = 300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BC ( 20, 25, 30 ) = { 0; 300; 600; 900; …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⇒ a - 15 ∈ { 0; 300; 600; 900;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1200….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⇒ a ∈ { 15; 315; 615; 915;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1215 ……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Do a chia hết cho 41 và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&lt; 1200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nên a = 615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-381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112 (SBT -34)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6, 7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276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300, 276, 252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743200"/>
            <a:ext cx="4953000" cy="838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5814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4191000"/>
            <a:ext cx="51054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 ⁞ a; 276 ⁞ a; 252 ⁞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971800" y="5181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5791200"/>
            <a:ext cx="5943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5105400" y="2286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257800" y="24384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410200" y="25908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562600" y="27432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715000" y="28956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867400" y="3048000"/>
            <a:ext cx="36576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Gọi số hàng dọc là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8040" y="228600"/>
            <a:ext cx="407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300 ⁞ a; 276 ⁞ a; 252 ⁞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ƯC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22860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 = 2².3.5²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276 = 2².3.23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252 = 2².3².7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=&gt; Ư CLN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300;276;252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=2².3=12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Vậy có thể xếp mỗi khối nhiều nhất 12 hàng 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đó khối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học sinh một hàng 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300:12=25(học sinh)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Khối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276:12=23(học sinh)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Khối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252:12=21(học sinh)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099"/>
            <a:ext cx="7886700" cy="4351338"/>
          </a:xfrm>
        </p:spPr>
        <p:txBody>
          <a:bodyPr/>
          <a:lstStyle/>
          <a:p>
            <a:pPr algn="just"/>
            <a:r>
              <a:rPr lang="vi-VN" dirty="0">
                <a:latin typeface="+mj-lt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1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Hãy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mẹ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hiện</a:t>
            </a:r>
            <a:r>
              <a:rPr lang="en-US" dirty="0">
                <a:latin typeface="+mj-lt"/>
              </a:rPr>
              <a:t> nay,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kWh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dụng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hãy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.</a:t>
            </a:r>
          </a:p>
          <a:p>
            <a:pPr algn="just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2: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đình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dựa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vào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can chi”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tìm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theo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76512" y="3925887"/>
            <a:ext cx="3900488" cy="3084513"/>
            <a:chOff x="204" y="0"/>
            <a:chExt cx="2457" cy="208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7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9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10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/>
                  </a:endParaRPr>
                </a:p>
              </p:txBody>
            </p:sp>
          </p:grpSp>
        </p:grp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131, 133, 137, 138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SBT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37, 38 ;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– SGK – tr 59.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6- SGK – tr 59: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 4000 000</a:t>
            </a:r>
          </a:p>
          <a:p>
            <a:pPr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II –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62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134 (SBT -38)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200 000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20 000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5000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2 000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1 000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200 000 – 17 000 = 183 000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183 000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8"/>
            <a:ext cx="9004300" cy="6851342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02772" y="478392"/>
            <a:ext cx="4696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BÔNG HỒNG TẶNG CÔ</a:t>
            </a:r>
          </a:p>
        </p:txBody>
      </p:sp>
      <p:pic>
        <p:nvPicPr>
          <p:cNvPr id="6" name="Ảnh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390" y="5292510"/>
            <a:ext cx="2286778" cy="8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886" y="762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665515"/>
            <a:ext cx="7946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trả lời đúng giúp bạn học sinh tiến gần tới cô giáo và tặng hoa cô giáo.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giúp các bạn tặng hết số hoa mà các bạn có!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4 câu hỏi.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hỏi có thời gian suy nghĩ là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giây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280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15651"/>
          <a:stretch/>
        </p:blipFill>
        <p:spPr>
          <a:xfrm>
            <a:off x="6017675" y="-9108"/>
            <a:ext cx="2782856" cy="1942919"/>
          </a:xfrm>
          <a:prstGeom prst="rect">
            <a:avLst/>
          </a:prstGeom>
        </p:spPr>
      </p:pic>
      <p:pic>
        <p:nvPicPr>
          <p:cNvPr id="27" name="HS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4504" b="74468" l="59884" r="85814">
                        <a14:backgroundMark x1="64419" y1="46011" x2="64419" y2="46011"/>
                        <a14:backgroundMark x1="64767" y1="46720" x2="64767" y2="46720"/>
                        <a14:backgroundMark x1="65814" y1="45567" x2="65814" y2="45567"/>
                        <a14:backgroundMark x1="68256" y1="45301" x2="68256" y2="45301"/>
                        <a14:backgroundMark x1="73837" y1="45567" x2="75814" y2="45479"/>
                        <a14:backgroundMark x1="67442" y1="45567" x2="68721" y2="45656"/>
                        <a14:backgroundMark x1="64070" y1="46809" x2="64070" y2="4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61" t="43386" r="17823" b="23810"/>
          <a:stretch/>
        </p:blipFill>
        <p:spPr>
          <a:xfrm>
            <a:off x="4444747" y="2796041"/>
            <a:ext cx="1251523" cy="2110468"/>
          </a:xfrm>
          <a:prstGeom prst="rect">
            <a:avLst/>
          </a:prstGeom>
        </p:spPr>
      </p:pic>
      <p:pic>
        <p:nvPicPr>
          <p:cNvPr id="32" name="Hoa1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4372755" y="284401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HS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52000" r="91667">
                        <a14:foregroundMark x1="72000" y1="40333" x2="72000" y2="40333"/>
                        <a14:foregroundMark x1="75000" y1="45667" x2="75000" y2="45667"/>
                        <a14:foregroundMark x1="61000" y1="54333" x2="61000" y2="54333"/>
                        <a14:foregroundMark x1="57000" y1="46667" x2="57000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31883" r="3867" b="10784"/>
          <a:stretch/>
        </p:blipFill>
        <p:spPr>
          <a:xfrm>
            <a:off x="5623156" y="2693695"/>
            <a:ext cx="1697240" cy="2225040"/>
          </a:xfrm>
          <a:prstGeom prst="rect">
            <a:avLst/>
          </a:prstGeom>
        </p:spPr>
      </p:pic>
      <p:pic>
        <p:nvPicPr>
          <p:cNvPr id="33" name="Hoa2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5513742" y="272604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S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656" b="90000" l="10000" r="50156">
                        <a14:foregroundMark x1="26250" y1="42188" x2="26250" y2="42188"/>
                        <a14:foregroundMark x1="27656" y1="44844" x2="27656" y2="44844"/>
                        <a14:foregroundMark x1="27969" y1="49688" x2="27969" y2="49688"/>
                        <a14:foregroundMark x1="27813" y1="51563" x2="27813" y2="51563"/>
                        <a14:foregroundMark x1="28438" y1="52344" x2="28438" y2="52344"/>
                        <a14:foregroundMark x1="42813" y1="52812" x2="42813" y2="52812"/>
                        <a14:foregroundMark x1="42500" y1="53281" x2="42500" y2="53281"/>
                        <a14:foregroundMark x1="42500" y1="54531" x2="42500" y2="54531"/>
                        <a14:foregroundMark x1="30469" y1="44531" x2="30469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2857" r="49643" b="11964"/>
          <a:stretch/>
        </p:blipFill>
        <p:spPr>
          <a:xfrm flipH="1">
            <a:off x="6731060" y="2649018"/>
            <a:ext cx="1378150" cy="2314394"/>
          </a:xfrm>
          <a:prstGeom prst="rect">
            <a:avLst/>
          </a:prstGeom>
        </p:spPr>
      </p:pic>
      <p:pic>
        <p:nvPicPr>
          <p:cNvPr id="34" name="Hoa3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6690964" y="2879813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HS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1250" b="90000" l="48594" r="90000">
                        <a14:backgroundMark x1="58750" y1="47656" x2="58750" y2="47656"/>
                        <a14:backgroundMark x1="56719" y1="49844" x2="56719" y2="49844"/>
                        <a14:backgroundMark x1="54219" y1="44531" x2="54219" y2="44531"/>
                        <a14:backgroundMark x1="52812" y1="40469" x2="63438" y2="48438"/>
                        <a14:backgroundMark x1="53438" y1="48906" x2="62187" y2="47969"/>
                        <a14:backgroundMark x1="55781" y1="53906" x2="55937" y2="47344"/>
                        <a14:backgroundMark x1="56719" y1="50469" x2="63125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18" t="29643" r="12975" b="11250"/>
          <a:stretch/>
        </p:blipFill>
        <p:spPr>
          <a:xfrm>
            <a:off x="7941597" y="2776932"/>
            <a:ext cx="1275517" cy="2385290"/>
          </a:xfrm>
          <a:prstGeom prst="rect">
            <a:avLst/>
          </a:prstGeom>
        </p:spPr>
      </p:pic>
      <p:pic>
        <p:nvPicPr>
          <p:cNvPr id="35" name="Hoa 4" descr="Kết quả hình ảnh cho bông hồng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4642" r="22663" b="13928"/>
          <a:stretch/>
        </p:blipFill>
        <p:spPr bwMode="auto">
          <a:xfrm rot="497781" flipH="1">
            <a:off x="7782214" y="2934895"/>
            <a:ext cx="503667" cy="7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549" b="93137" l="49673" r="89869">
                        <a14:backgroundMark x1="54902" y1="37255" x2="54902" y2="37255"/>
                        <a14:backgroundMark x1="52941" y1="48366" x2="52941" y2="48366"/>
                        <a14:backgroundMark x1="54248" y1="54248" x2="54248" y2="54248"/>
                        <a14:backgroundMark x1="52941" y1="49020" x2="52941" y2="49020"/>
                        <a14:backgroundMark x1="55882" y1="50327" x2="55882" y2="50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4" r="17123" b="5516"/>
          <a:stretch/>
        </p:blipFill>
        <p:spPr>
          <a:xfrm>
            <a:off x="897004" y="1703747"/>
            <a:ext cx="832875" cy="12000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48" b="43137" l="9804" r="48039">
                        <a14:foregroundMark x1="29085" y1="17647" x2="29085" y2="17647"/>
                        <a14:foregroundMark x1="27124" y1="24837" x2="27124" y2="24837"/>
                        <a14:foregroundMark x1="33987" y1="27778" x2="33987" y2="27778"/>
                        <a14:foregroundMark x1="30392" y1="28758" x2="30392" y2="28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2" r="50011" b="58502"/>
          <a:stretch/>
        </p:blipFill>
        <p:spPr>
          <a:xfrm>
            <a:off x="1024004" y="1860846"/>
            <a:ext cx="381001" cy="5270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248" b="92810" l="38889" r="68627">
                        <a14:foregroundMark x1="55556" y1="14379" x2="55229" y2="27451"/>
                        <a14:foregroundMark x1="56536" y1="59477" x2="53922" y2="86601"/>
                        <a14:backgroundMark x1="48693" y1="47386" x2="48693" y2="47386"/>
                        <a14:backgroundMark x1="49346" y1="54248" x2="49346" y2="54248"/>
                        <a14:backgroundMark x1="52614" y1="55556" x2="51307" y2="55229"/>
                        <a14:backgroundMark x1="46078" y1="61111" x2="46078" y2="61765"/>
                        <a14:backgroundMark x1="42484" y1="41176" x2="56863" y2="49020"/>
                        <a14:backgroundMark x1="55556" y1="50654" x2="41176" y2="68627"/>
                        <a14:backgroundMark x1="42484" y1="45425" x2="44444" y2="54575"/>
                        <a14:backgroundMark x1="63072" y1="29739" x2="59477" y2="41830"/>
                        <a14:backgroundMark x1="61111" y1="42484" x2="58170" y2="5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07" r="31997" b="5516"/>
          <a:stretch/>
        </p:blipFill>
        <p:spPr>
          <a:xfrm>
            <a:off x="1164609" y="1647396"/>
            <a:ext cx="358140" cy="12000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7582" b="92484" l="20915" r="60784">
                        <a14:foregroundMark x1="49346" y1="76144" x2="50654" y2="85948"/>
                        <a14:backgroundMark x1="33660" y1="39869" x2="33660" y2="39869"/>
                        <a14:backgroundMark x1="54902" y1="42484" x2="54902" y2="42484"/>
                        <a14:backgroundMark x1="56536" y1="64052" x2="56536" y2="64052"/>
                        <a14:backgroundMark x1="55229" y1="70261" x2="55229" y2="70261"/>
                        <a14:backgroundMark x1="53595" y1="70261" x2="52614" y2="85948"/>
                        <a14:backgroundMark x1="57190" y1="60784" x2="57190" y2="60784"/>
                        <a14:backgroundMark x1="56536" y1="58497" x2="56536" y2="58497"/>
                        <a14:backgroundMark x1="34641" y1="39869" x2="34641" y2="39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25" t="34675" r="38279" b="10331"/>
          <a:stretch/>
        </p:blipFill>
        <p:spPr>
          <a:xfrm>
            <a:off x="889653" y="2198205"/>
            <a:ext cx="508001" cy="698500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906721" y="381000"/>
            <a:ext cx="2459824" cy="1270000"/>
          </a:xfrm>
          <a:prstGeom prst="wedgeEllipseCallout">
            <a:avLst>
              <a:gd name="adj1" fmla="val -7040"/>
              <a:gd name="adj2" fmla="val 580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cảm ơn con!</a:t>
            </a:r>
            <a:endParaRPr lang="vi-VN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2591" b="96353" l="0" r="32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2" t="53510" r="65429" b="7664"/>
          <a:stretch/>
        </p:blipFill>
        <p:spPr>
          <a:xfrm>
            <a:off x="526532" y="4792166"/>
            <a:ext cx="1578428" cy="192677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1823" b="94050" l="29167" r="53167">
                        <a14:foregroundMark x1="15000" y1="85797" x2="15000" y2="85797"/>
                        <a14:foregroundMark x1="15000" y1="91171" x2="15000" y2="91171"/>
                        <a14:foregroundMark x1="15000" y1="88100" x2="15000" y2="88100"/>
                        <a14:foregroundMark x1="16833" y1="89443" x2="16833" y2="89443"/>
                        <a14:foregroundMark x1="25667" y1="82534" x2="25500" y2="92131"/>
                        <a14:foregroundMark x1="16333" y1="87332" x2="24167" y2="87332"/>
                        <a14:foregroundMark x1="29000" y1="63916" x2="29000" y2="63916"/>
                        <a14:foregroundMark x1="28333" y1="67370" x2="28333" y2="67370"/>
                        <a14:foregroundMark x1="43167" y1="82534" x2="43167" y2="82534"/>
                        <a14:foregroundMark x1="34333" y1="78887" x2="34333" y2="78887"/>
                        <a14:foregroundMark x1="35333" y1="83493" x2="35333" y2="83493"/>
                        <a14:foregroundMark x1="33500" y1="81766" x2="33500" y2="81766"/>
                        <a14:foregroundMark x1="33833" y1="78887" x2="48833" y2="78311"/>
                        <a14:foregroundMark x1="46833" y1="75816" x2="46833" y2="75816"/>
                        <a14:foregroundMark x1="47000" y1="74856" x2="47000" y2="74856"/>
                        <a14:foregroundMark x1="47833" y1="73512" x2="47833" y2="73512"/>
                        <a14:foregroundMark x1="43333" y1="76200" x2="43333" y2="76200"/>
                        <a14:foregroundMark x1="37833" y1="76583" x2="37833" y2="76583"/>
                        <a14:foregroundMark x1="35833" y1="75816" x2="35833" y2="75816"/>
                        <a14:foregroundMark x1="47333" y1="87524" x2="47333" y2="87524"/>
                        <a14:foregroundMark x1="45667" y1="82726" x2="46333" y2="90979"/>
                        <a14:foregroundMark x1="35667" y1="86948" x2="35500" y2="91747"/>
                        <a14:foregroundMark x1="37667" y1="87908" x2="43333" y2="87524"/>
                        <a14:foregroundMark x1="31833" y1="73129" x2="31833" y2="73129"/>
                        <a14:foregroundMark x1="46000" y1="93282" x2="46000" y2="93282"/>
                        <a14:foregroundMark x1="51333" y1="65835" x2="51333" y2="65835"/>
                        <a14:backgroundMark x1="28333" y1="63916" x2="28333" y2="63916"/>
                        <a14:backgroundMark x1="28167" y1="66219" x2="28167" y2="66219"/>
                        <a14:backgroundMark x1="26667" y1="61420" x2="30167" y2="61996"/>
                        <a14:backgroundMark x1="30000" y1="61996" x2="29500" y2="65643"/>
                        <a14:backgroundMark x1="29500" y1="65451" x2="27167" y2="66603"/>
                        <a14:backgroundMark x1="26833" y1="61420" x2="27500" y2="66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6" t="53291" r="46953" b="4811"/>
          <a:stretch/>
        </p:blipFill>
        <p:spPr>
          <a:xfrm>
            <a:off x="3544923" y="4834776"/>
            <a:ext cx="1331065" cy="20791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52399" b="95393" l="47667" r="70833">
                        <a14:foregroundMark x1="68333" y1="58733" x2="68333" y2="58733"/>
                        <a14:foregroundMark x1="66167" y1="86564" x2="66167" y2="86564"/>
                        <a14:foregroundMark x1="55167" y1="80998" x2="54500" y2="91939"/>
                        <a14:foregroundMark x1="57500" y1="87716" x2="64000" y2="87332"/>
                        <a14:foregroundMark x1="65167" y1="89635" x2="65000" y2="92706"/>
                        <a14:foregroundMark x1="55500" y1="92706" x2="55500" y2="92706"/>
                        <a14:foregroundMark x1="54833" y1="92898" x2="54833" y2="92898"/>
                        <a14:foregroundMark x1="68167" y1="60461" x2="68167" y2="60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67" t="53264" r="27666" b="5853"/>
          <a:stretch/>
        </p:blipFill>
        <p:spPr>
          <a:xfrm>
            <a:off x="2018436" y="4702134"/>
            <a:ext cx="1381126" cy="2028825"/>
          </a:xfrm>
          <a:prstGeom prst="rect">
            <a:avLst/>
          </a:prstGeom>
        </p:spPr>
      </p:pic>
      <p:sp>
        <p:nvSpPr>
          <p:cNvPr id="7" name="S1">
            <a:hlinkClick r:id="rId21" action="ppaction://hlinksldjump"/>
          </p:cNvPr>
          <p:cNvSpPr/>
          <p:nvPr/>
        </p:nvSpPr>
        <p:spPr>
          <a:xfrm>
            <a:off x="626314" y="389483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6" name="S2">
            <a:hlinkClick r:id="rId22" action="ppaction://hlinksldjump"/>
          </p:cNvPr>
          <p:cNvSpPr/>
          <p:nvPr/>
        </p:nvSpPr>
        <p:spPr>
          <a:xfrm>
            <a:off x="626314" y="767804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44" name="S3">
            <a:hlinkClick r:id="rId23" action="ppaction://hlinksldjump"/>
          </p:cNvPr>
          <p:cNvSpPr/>
          <p:nvPr/>
        </p:nvSpPr>
        <p:spPr>
          <a:xfrm>
            <a:off x="637081" y="1153480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45" name="S4">
            <a:hlinkClick r:id="rId24" action="ppaction://hlinksldjump"/>
          </p:cNvPr>
          <p:cNvSpPr/>
          <p:nvPr/>
        </p:nvSpPr>
        <p:spPr>
          <a:xfrm>
            <a:off x="637081" y="1531801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884" b="9337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4" r="17123" b="5516"/>
          <a:stretch/>
        </p:blipFill>
        <p:spPr>
          <a:xfrm>
            <a:off x="917052" y="1672017"/>
            <a:ext cx="832875" cy="1200067"/>
          </a:xfrm>
          <a:prstGeom prst="rect">
            <a:avLst/>
          </a:prstGeom>
        </p:spPr>
      </p:pic>
      <p:pic>
        <p:nvPicPr>
          <p:cNvPr id="24" name="Picture 2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3688" y="0"/>
            <a:ext cx="720312" cy="7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7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4792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15208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-4.07407E-6 L -0.39618 0.242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-0.0037 L -0.37448 -0.1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6233 -0.0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5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7257 0.01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32 -0.01111 L -0.34861 0.15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57 0.01366 L -0.47326 -0.092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03 0.00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3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40139 -0.008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03 0.00648 L -0.30729 0.225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39 -0.0088 L -0.60642 -0.130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52066 -0.01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-16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53576 -0.0171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7" grpId="0" animBg="1"/>
      <p:bldP spid="26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Cho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hai số nguyên tố cùng nhau thì</a:t>
                </a:r>
                <a:endPara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6" y="1648437"/>
                <a:ext cx="8118088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"/>
              <p:cNvSpPr/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B.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Ư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𝐶𝐿𝑁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0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/>
              <p:cNvSpPr/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A.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nguyên tố</a:t>
                </a:r>
                <a:endParaRPr lang="vi-VN"/>
              </a:p>
            </p:txBody>
          </p:sp>
        </mc:Choice>
        <mc:Fallback xmlns="">
          <p:sp>
            <p:nvSpPr>
              <p:cNvPr id="1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1" y="3314727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"/>
              <p:cNvSpPr/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C.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là số nguyên tố,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hợp số</a:t>
                </a:r>
                <a:endParaRPr lang="vi-VN"/>
              </a:p>
            </p:txBody>
          </p:sp>
        </mc:Choice>
        <mc:Fallback xmlns="">
          <p:sp>
            <p:nvSpPr>
              <p:cNvPr id="12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8" y="3320143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"/>
              <p:cNvSpPr/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/>
                  <a:t>D.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là hợp số,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số nguyên tố</a:t>
                </a:r>
                <a:endParaRPr lang="vi-VN"/>
              </a:p>
            </p:txBody>
          </p:sp>
        </mc:Choice>
        <mc:Fallback xmlns="">
          <p:sp>
            <p:nvSpPr>
              <p:cNvPr id="13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24197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7" y="441654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27" y="3375373"/>
            <a:ext cx="680773" cy="663227"/>
          </a:xfrm>
          <a:prstGeom prst="rect">
            <a:avLst/>
          </a:prstGeom>
        </p:spPr>
      </p:pic>
      <p:pic>
        <p:nvPicPr>
          <p:cNvPr id="30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27" y="3352800"/>
            <a:ext cx="680773" cy="663227"/>
          </a:xfrm>
          <a:prstGeom prst="rect">
            <a:avLst/>
          </a:prstGeom>
        </p:spPr>
      </p:pic>
      <p:pic>
        <p:nvPicPr>
          <p:cNvPr id="31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518373"/>
            <a:ext cx="680773" cy="6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1" animBg="1"/>
      <p:bldP spid="12" grpId="1" animBg="1"/>
      <p:bldP spid="13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90600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447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2; 6; 5; 13; 15; 9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2, 5, 13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2, 5; 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5; 9;15</a:t>
            </a:r>
          </a:p>
        </p:txBody>
      </p:sp>
      <p:sp>
        <p:nvSpPr>
          <p:cNvPr id="35" name="Pentagon 34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 2; 5</a:t>
            </a:r>
          </a:p>
        </p:txBody>
      </p:sp>
      <p:pic>
        <p:nvPicPr>
          <p:cNvPr id="38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295400" y="1371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  5.6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   2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6400" y="34290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     2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.5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entagon 31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4495800"/>
            <a:ext cx="15240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    2.3.5  </a:t>
            </a:r>
          </a:p>
        </p:txBody>
      </p:sp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6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19" y="3276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0" y="900063"/>
            <a:ext cx="9144000" cy="519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748"/>
            <a:ext cx="1572964" cy="82731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0901" y="83106"/>
            <a:ext cx="720312" cy="705823"/>
          </a:xfrm>
          <a:prstGeom prst="rect">
            <a:avLst/>
          </a:prstGeom>
        </p:spPr>
      </p:pic>
      <p:sp>
        <p:nvSpPr>
          <p:cNvPr id="15" name="Rounded Rectangle 23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962197" y="1310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3962197" y="1410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3962197" y="13137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3962197" y="13619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3962197" y="1262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3962197" y="1162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962197" y="9634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3962197" y="10630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97" y="78668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62000" y="121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Pentagon 28"/>
          <p:cNvSpPr/>
          <p:nvPr/>
        </p:nvSpPr>
        <p:spPr>
          <a:xfrm>
            <a:off x="457200" y="33528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  1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457200" y="4419600"/>
            <a:ext cx="40386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  3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Pentagon 30"/>
          <p:cNvSpPr/>
          <p:nvPr/>
        </p:nvSpPr>
        <p:spPr>
          <a:xfrm rot="10800000">
            <a:off x="4953000" y="3352801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6400" y="34290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 2 </a:t>
            </a:r>
          </a:p>
        </p:txBody>
      </p:sp>
      <p:sp>
        <p:nvSpPr>
          <p:cNvPr id="33" name="Pentagon 32"/>
          <p:cNvSpPr/>
          <p:nvPr/>
        </p:nvSpPr>
        <p:spPr>
          <a:xfrm rot="10800000">
            <a:off x="4953000" y="4343400"/>
            <a:ext cx="38862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800" y="4419600"/>
            <a:ext cx="3124200" cy="7620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 4</a:t>
            </a:r>
          </a:p>
        </p:txBody>
      </p:sp>
      <p:pic>
        <p:nvPicPr>
          <p:cNvPr id="35" name="Picture 4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419600"/>
            <a:ext cx="841881" cy="820183"/>
          </a:xfrm>
          <a:prstGeom prst="rect">
            <a:avLst/>
          </a:prstGeom>
        </p:spPr>
      </p:pic>
      <p:pic>
        <p:nvPicPr>
          <p:cNvPr id="37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841881" cy="820183"/>
          </a:xfrm>
          <a:prstGeom prst="rect">
            <a:avLst/>
          </a:prstGeom>
        </p:spPr>
      </p:pic>
      <p:pic>
        <p:nvPicPr>
          <p:cNvPr id="38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61417"/>
            <a:ext cx="841881" cy="8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1998</Words>
  <Application>Microsoft Office PowerPoint</Application>
  <PresentationFormat>On-screen Show (4:3)</PresentationFormat>
  <Paragraphs>219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.VnTime</vt:lpstr>
      <vt:lpstr>Arial</vt:lpstr>
      <vt:lpstr>Calibri</vt:lpstr>
      <vt:lpstr>Calibri Light</vt:lpstr>
      <vt:lpstr>Cambria Math</vt:lpstr>
      <vt:lpstr>Palatino Linotype</vt:lpstr>
      <vt:lpstr>Symbol</vt:lpstr>
      <vt:lpstr>Times New Roman</vt:lpstr>
      <vt:lpstr>VNI-Times</vt:lpstr>
      <vt:lpstr>Wingdings</vt:lpstr>
      <vt:lpstr>8_Thiết kế Tùy chỉnh</vt:lpstr>
      <vt:lpstr>Chủ đề Office</vt:lpstr>
      <vt:lpstr>1_Office Theme</vt:lpstr>
      <vt:lpstr>4_Thiết kế Tùy chỉnh</vt:lpstr>
      <vt:lpstr>2_Thiết kế Tùy chỉnh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tìm ƯCLN và BCNN </vt:lpstr>
      <vt:lpstr>PowerPoint Presentation</vt:lpstr>
      <vt:lpstr>B. Bài tập:</vt:lpstr>
      <vt:lpstr>PowerPoint Presentation</vt:lpstr>
      <vt:lpstr>Dạng 2: Bài toán thực tế</vt:lpstr>
      <vt:lpstr>PowerPoint Presentation</vt:lpstr>
      <vt:lpstr>Dạng 2: Bài toán thực tế</vt:lpstr>
      <vt:lpstr>PowerPoint Presentation</vt:lpstr>
      <vt:lpstr>HOẠT ĐỘNG VẬN DỤNG</vt:lpstr>
      <vt:lpstr>HƯỚNG DẪN TỰ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95</cp:revision>
  <dcterms:created xsi:type="dcterms:W3CDTF">2021-08-14T08:17:11Z</dcterms:created>
  <dcterms:modified xsi:type="dcterms:W3CDTF">2023-08-03T13:02:39Z</dcterms:modified>
</cp:coreProperties>
</file>