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dp" ContentType="image/vnd.ms-photo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6">
  <p:sldMasterIdLst>
    <p:sldMasterId id="2147484436" r:id="rId1"/>
  </p:sldMasterIdLst>
  <p:notesMasterIdLst>
    <p:notesMasterId r:id="rId16"/>
  </p:notesMasterIdLst>
  <p:sldIdLst>
    <p:sldId id="256" r:id="rId2"/>
    <p:sldId id="267" r:id="rId3"/>
    <p:sldId id="269" r:id="rId4"/>
    <p:sldId id="288" r:id="rId5"/>
    <p:sldId id="278" r:id="rId6"/>
    <p:sldId id="286" r:id="rId7"/>
    <p:sldId id="270" r:id="rId8"/>
    <p:sldId id="274" r:id="rId9"/>
    <p:sldId id="277" r:id="rId10"/>
    <p:sldId id="276" r:id="rId11"/>
    <p:sldId id="291" r:id="rId12"/>
    <p:sldId id="289" r:id="rId13"/>
    <p:sldId id="272" r:id="rId14"/>
    <p:sldId id="273" r:id="rId15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CC"/>
    <a:srgbClr val="0000FF"/>
    <a:srgbClr val="CC3300"/>
    <a:srgbClr val="663300"/>
    <a:srgbClr val="FF6600"/>
    <a:srgbClr val="99FFCC"/>
    <a:srgbClr val="0000CC"/>
    <a:srgbClr val="003399"/>
    <a:srgbClr val="00CC99"/>
    <a:srgbClr val="33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46F890A9-2807-4EBB-B81D-B2AA78EC7F39}" styleName="Dark Style 2 - Accent 5/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C4B1156A-380E-4F78-BDF5-A606A8083BF9}" styleName="Medium Style 4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969" autoAdjust="0"/>
    <p:restoredTop sz="96825" autoAdjust="0"/>
  </p:normalViewPr>
  <p:slideViewPr>
    <p:cSldViewPr>
      <p:cViewPr varScale="1">
        <p:scale>
          <a:sx n="77" d="100"/>
          <a:sy n="77" d="100"/>
        </p:scale>
        <p:origin x="1877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29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5" d="100"/>
        <a:sy n="75" d="100"/>
      </p:scale>
      <p:origin x="0" y="4146"/>
    </p:cViewPr>
  </p:sorterViewPr>
  <p:notesViewPr>
    <p:cSldViewPr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891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3891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891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665E4E16-B8DC-4580-9C8B-98BA62C23EF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2043337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4530"/>
            <a:ext cx="6858000" cy="2387600"/>
          </a:xfrm>
        </p:spPr>
        <p:txBody>
          <a:bodyPr anchor="b">
            <a:normAutofit/>
          </a:bodyPr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 algn="ctr">
              <a:buNone/>
              <a:defRPr sz="2100"/>
            </a:lvl2pPr>
            <a:lvl3pPr marL="685800" indent="0" algn="ctr">
              <a:buNone/>
              <a:defRPr sz="1800"/>
            </a:lvl3pPr>
            <a:lvl4pPr marL="1028700" indent="0" algn="ctr">
              <a:buNone/>
              <a:defRPr sz="1500"/>
            </a:lvl4pPr>
            <a:lvl5pPr marL="1371600" indent="0" algn="ctr">
              <a:buNone/>
              <a:defRPr sz="1500"/>
            </a:lvl5pPr>
            <a:lvl6pPr marL="1714500" indent="0" algn="ctr">
              <a:buNone/>
              <a:defRPr sz="1500"/>
            </a:lvl6pPr>
            <a:lvl7pPr marL="2057400" indent="0" algn="ctr">
              <a:buNone/>
              <a:defRPr sz="1500"/>
            </a:lvl7pPr>
            <a:lvl8pPr marL="2400300" indent="0" algn="ctr">
              <a:buNone/>
              <a:defRPr sz="1500"/>
            </a:lvl8pPr>
            <a:lvl9pPr marL="2743200" indent="0" algn="ctr">
              <a:buNone/>
              <a:defRPr sz="15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7481AB-0180-42CB-AE56-422BE6C55F4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66934086"/>
      </p:ext>
    </p:extLst>
  </p:cSld>
  <p:clrMapOvr>
    <a:masterClrMapping/>
  </p:clrMapOvr>
  <p:transition spd="slow">
    <p:randomBar dir="vert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C1CBC7-B11F-415B-9EC3-BCEC5E81924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74048065"/>
      </p:ext>
    </p:extLst>
  </p:cSld>
  <p:clrMapOvr>
    <a:masterClrMapping/>
  </p:clrMapOvr>
  <p:transition spd="slow">
    <p:randomBar dir="vert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0362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0363"/>
            <a:ext cx="5800725" cy="581183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4E054B-7213-44ED-94D4-E1895BBBE8D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26362560"/>
      </p:ext>
    </p:extLst>
  </p:cSld>
  <p:clrMapOvr>
    <a:masterClrMapping/>
  </p:clrMapOvr>
  <p:transition spd="slow">
    <p:randomBar dir="vert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2"/>
          <p:cNvSpPr>
            <a:spLocks noGrp="1"/>
          </p:cNvSpPr>
          <p:nvPr>
            <p:ph type="dt" sz="half" idx="10"/>
          </p:nvPr>
        </p:nvSpPr>
        <p:spPr>
          <a:xfrm>
            <a:off x="3048000" y="6311900"/>
            <a:ext cx="1712913" cy="290513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830763" y="6323013"/>
            <a:ext cx="2311400" cy="2905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7116763" y="6323013"/>
            <a:ext cx="1616075" cy="2905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8224EA-163D-4CF1-9FD7-2F0E8D40A39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7964386"/>
      </p:ext>
    </p:extLst>
  </p:cSld>
  <p:clrMapOvr>
    <a:masterClrMapping/>
  </p:clrMapOvr>
  <p:transition spd="slow">
    <p:randomBar dir="vert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2"/>
          <p:cNvSpPr>
            <a:spLocks noGrp="1"/>
          </p:cNvSpPr>
          <p:nvPr>
            <p:ph type="dt" sz="half" idx="10"/>
          </p:nvPr>
        </p:nvSpPr>
        <p:spPr>
          <a:xfrm>
            <a:off x="3048000" y="6311900"/>
            <a:ext cx="1712913" cy="290513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830763" y="6323013"/>
            <a:ext cx="2311400" cy="2905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7116763" y="6323013"/>
            <a:ext cx="1616075" cy="2905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AC5C68-49FD-4293-A0D1-75829887EA0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82458324"/>
      </p:ext>
    </p:extLst>
  </p:cSld>
  <p:clrMapOvr>
    <a:masterClrMapping/>
  </p:clrMapOvr>
  <p:transition spd="slow">
    <p:randomBar dir="vert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850480-22EA-4DC2-89BE-2B981C3DB9E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09576802"/>
      </p:ext>
    </p:extLst>
  </p:cSld>
  <p:clrMapOvr>
    <a:masterClrMapping/>
  </p:clrMapOvr>
  <p:transition spd="slow">
    <p:randomBar dir="vert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12423"/>
            <a:ext cx="7886700" cy="2851208"/>
          </a:xfrm>
        </p:spPr>
        <p:txBody>
          <a:bodyPr anchor="b">
            <a:normAutofit/>
          </a:bodyPr>
          <a:lstStyle>
            <a:lvl1pPr>
              <a:defRPr sz="45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5263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D372FE-33B5-4C6B-939F-B41C58FDFC1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3045245"/>
      </p:ext>
    </p:extLst>
  </p:cSld>
  <p:clrMapOvr>
    <a:masterClrMapping/>
  </p:clrMapOvr>
  <p:transition spd="slow">
    <p:randomBar dir="vert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3845" y="1828801"/>
            <a:ext cx="3886200" cy="435133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8801"/>
            <a:ext cx="3886200" cy="435133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AA6F91-6145-47B3-90EB-0A9331DCC5E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21951668"/>
      </p:ext>
    </p:extLst>
  </p:cSld>
  <p:clrMapOvr>
    <a:masterClrMapping/>
  </p:clrMapOvr>
  <p:transition spd="slow">
    <p:randomBar dir="vert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3845" y="1681851"/>
            <a:ext cx="3867150" cy="825699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45" y="2507551"/>
            <a:ext cx="3867150" cy="36805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851"/>
            <a:ext cx="3886201" cy="825698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7551"/>
            <a:ext cx="3886201" cy="36805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A8A901-FBFD-4C2D-ADE6-B4336D00C21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76842682"/>
      </p:ext>
    </p:extLst>
  </p:cSld>
  <p:clrMapOvr>
    <a:masterClrMapping/>
  </p:clrMapOvr>
  <p:transition spd="slow">
    <p:randomBar dir="vert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23FA66-3F5A-4BBC-B4BA-E128683657D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63875225"/>
      </p:ext>
    </p:extLst>
  </p:cSld>
  <p:clrMapOvr>
    <a:masterClrMapping/>
  </p:clrMapOvr>
  <p:transition spd="slow">
    <p:randomBar dir="vert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44CD9D-E7A4-4C04-8E21-50B11F9246F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30581864"/>
      </p:ext>
    </p:extLst>
  </p:cSld>
  <p:clrMapOvr>
    <a:masterClrMapping/>
  </p:clrMapOvr>
  <p:transition spd="slow">
    <p:randomBar dir="vert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936" y="457201"/>
            <a:ext cx="2948940" cy="1600197"/>
          </a:xfrm>
        </p:spPr>
        <p:txBody>
          <a:bodyPr anchor="b">
            <a:normAutofit/>
          </a:bodyPr>
          <a:lstStyle>
            <a:lvl1pPr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990600"/>
            <a:ext cx="4629150" cy="4876800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936" y="2057399"/>
            <a:ext cx="2948940" cy="3810001"/>
          </a:xfrm>
        </p:spPr>
        <p:txBody>
          <a:bodyPr/>
          <a:lstStyle>
            <a:lvl1pPr marL="0" indent="0">
              <a:lnSpc>
                <a:spcPct val="90000"/>
              </a:lnSpc>
              <a:buNone/>
              <a:defRPr sz="12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3043E1-8769-4AA1-AB9D-FE6E2345B9B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35851257"/>
      </p:ext>
    </p:extLst>
  </p:cSld>
  <p:clrMapOvr>
    <a:masterClrMapping/>
  </p:clrMapOvr>
  <p:transition spd="slow">
    <p:randomBar dir="vert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936" y="457200"/>
            <a:ext cx="2948940" cy="1600200"/>
          </a:xfrm>
        </p:spPr>
        <p:txBody>
          <a:bodyPr anchor="b">
            <a:normAutofit/>
          </a:bodyPr>
          <a:lstStyle>
            <a:lvl1pPr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6200" y="990600"/>
            <a:ext cx="4629150" cy="4876800"/>
          </a:xfrm>
        </p:spPr>
        <p:txBody>
          <a:bodyPr rtlCol="0">
            <a:normAutofit/>
          </a:bodyPr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936" y="2057400"/>
            <a:ext cx="2948940" cy="3810000"/>
          </a:xfrm>
        </p:spPr>
        <p:txBody>
          <a:bodyPr/>
          <a:lstStyle>
            <a:lvl1pPr marL="0" indent="0">
              <a:lnSpc>
                <a:spcPct val="90000"/>
              </a:lnSpc>
              <a:buNone/>
              <a:defRPr sz="12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126CE0-2C1C-49BB-9131-01E80C47FF6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50373520"/>
      </p:ext>
    </p:extLst>
  </p:cSld>
  <p:clrMapOvr>
    <a:masterClrMapping/>
  </p:clrMapOvr>
  <p:transition spd="slow">
    <p:randomBar dir="vert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633413" y="365125"/>
            <a:ext cx="78867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33413" y="1828800"/>
            <a:ext cx="78867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25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25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62713" y="6356350"/>
            <a:ext cx="20574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8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06A260C8-8396-4E1A-A8A6-0202AE7B118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081" r:id="rId1"/>
    <p:sldLayoutId id="2147485082" r:id="rId2"/>
    <p:sldLayoutId id="2147485083" r:id="rId3"/>
    <p:sldLayoutId id="2147485084" r:id="rId4"/>
    <p:sldLayoutId id="2147485085" r:id="rId5"/>
    <p:sldLayoutId id="2147485086" r:id="rId6"/>
    <p:sldLayoutId id="2147485087" r:id="rId7"/>
    <p:sldLayoutId id="2147485088" r:id="rId8"/>
    <p:sldLayoutId id="2147485089" r:id="rId9"/>
    <p:sldLayoutId id="2147485090" r:id="rId10"/>
    <p:sldLayoutId id="2147485091" r:id="rId11"/>
    <p:sldLayoutId id="2147485094" r:id="rId12"/>
    <p:sldLayoutId id="2147485095" r:id="rId13"/>
  </p:sldLayoutIdLst>
  <p:transition spd="slow">
    <p:randomBar dir="vert"/>
  </p:transition>
  <p:txStyles>
    <p:titleStyle>
      <a:lvl1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  <a:lvl2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2pPr>
      <a:lvl3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3pPr>
      <a:lvl4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4pPr>
      <a:lvl5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5pPr>
      <a:lvl6pPr marL="4572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6pPr>
      <a:lvl7pPr marL="9144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7pPr>
      <a:lvl8pPr marL="13716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8pPr>
      <a:lvl9pPr marL="18288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171450" indent="-171450" algn="l" defTabSz="685800" rtl="0" eaLnBrk="0" fontAlgn="base" hangingPunct="0">
        <a:lnSpc>
          <a:spcPct val="90000"/>
        </a:lnSpc>
        <a:spcBef>
          <a:spcPts val="750"/>
        </a:spcBef>
        <a:spcAft>
          <a:spcPct val="0"/>
        </a:spcAft>
        <a:buFont typeface="Wingdings 2" panose="05020102010507070707" pitchFamily="18" charset="2"/>
        <a:buChar char="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Wingdings 2" panose="05020102010507070707" pitchFamily="18" charset="2"/>
        <a:buChar char="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Wingdings 2" panose="05020102010507070707" pitchFamily="18" charset="2"/>
        <a:buChar char="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Wingdings 2" panose="05020102010507070707" pitchFamily="18" charset="2"/>
        <a:buChar char=""/>
        <a:defRPr sz="13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Wingdings 2" panose="05020102010507070707" pitchFamily="18" charset="2"/>
        <a:buChar char=""/>
        <a:defRPr sz="13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spcBef>
          <a:spcPct val="20000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spcBef>
          <a:spcPct val="20000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spcBef>
          <a:spcPct val="20000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spcBef>
          <a:spcPct val="20000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2.bin"/><Relationship Id="rId13" Type="http://schemas.openxmlformats.org/officeDocument/2006/relationships/image" Target="../media/image27.wmf"/><Relationship Id="rId3" Type="http://schemas.openxmlformats.org/officeDocument/2006/relationships/image" Target="../media/image21.wmf"/><Relationship Id="rId7" Type="http://schemas.openxmlformats.org/officeDocument/2006/relationships/image" Target="../media/image24.wmf"/><Relationship Id="rId12" Type="http://schemas.openxmlformats.org/officeDocument/2006/relationships/oleObject" Target="../embeddings/oleObject24.bin"/><Relationship Id="rId2" Type="http://schemas.openxmlformats.org/officeDocument/2006/relationships/oleObject" Target="../embeddings/oleObject19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1.bin"/><Relationship Id="rId11" Type="http://schemas.openxmlformats.org/officeDocument/2006/relationships/image" Target="../media/image26.wmf"/><Relationship Id="rId5" Type="http://schemas.openxmlformats.org/officeDocument/2006/relationships/image" Target="../media/image22.wmf"/><Relationship Id="rId10" Type="http://schemas.openxmlformats.org/officeDocument/2006/relationships/oleObject" Target="../embeddings/oleObject23.bin"/><Relationship Id="rId4" Type="http://schemas.openxmlformats.org/officeDocument/2006/relationships/oleObject" Target="../embeddings/oleObject20.bin"/><Relationship Id="rId9" Type="http://schemas.openxmlformats.org/officeDocument/2006/relationships/image" Target="../media/image25.w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1.wmf"/><Relationship Id="rId13" Type="http://schemas.openxmlformats.org/officeDocument/2006/relationships/oleObject" Target="../embeddings/oleObject30.bin"/><Relationship Id="rId18" Type="http://schemas.openxmlformats.org/officeDocument/2006/relationships/image" Target="../media/image36.wmf"/><Relationship Id="rId3" Type="http://schemas.openxmlformats.org/officeDocument/2006/relationships/image" Target="../media/image28.wmf"/><Relationship Id="rId7" Type="http://schemas.openxmlformats.org/officeDocument/2006/relationships/oleObject" Target="../embeddings/oleObject27.bin"/><Relationship Id="rId12" Type="http://schemas.openxmlformats.org/officeDocument/2006/relationships/image" Target="../media/image33.wmf"/><Relationship Id="rId17" Type="http://schemas.openxmlformats.org/officeDocument/2006/relationships/oleObject" Target="../embeddings/oleObject32.bin"/><Relationship Id="rId2" Type="http://schemas.openxmlformats.org/officeDocument/2006/relationships/oleObject" Target="../embeddings/oleObject25.bin"/><Relationship Id="rId16" Type="http://schemas.openxmlformats.org/officeDocument/2006/relationships/image" Target="../media/image35.wmf"/><Relationship Id="rId20" Type="http://schemas.openxmlformats.org/officeDocument/2006/relationships/image" Target="../media/image37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0.wmf"/><Relationship Id="rId11" Type="http://schemas.openxmlformats.org/officeDocument/2006/relationships/oleObject" Target="../embeddings/oleObject29.bin"/><Relationship Id="rId5" Type="http://schemas.openxmlformats.org/officeDocument/2006/relationships/oleObject" Target="../embeddings/oleObject26.bin"/><Relationship Id="rId15" Type="http://schemas.openxmlformats.org/officeDocument/2006/relationships/oleObject" Target="../embeddings/oleObject31.bin"/><Relationship Id="rId10" Type="http://schemas.openxmlformats.org/officeDocument/2006/relationships/image" Target="../media/image32.wmf"/><Relationship Id="rId19" Type="http://schemas.openxmlformats.org/officeDocument/2006/relationships/oleObject" Target="../embeddings/oleObject33.bin"/><Relationship Id="rId4" Type="http://schemas.openxmlformats.org/officeDocument/2006/relationships/image" Target="../media/image29.jpeg"/><Relationship Id="rId9" Type="http://schemas.openxmlformats.org/officeDocument/2006/relationships/oleObject" Target="../embeddings/oleObject28.bin"/><Relationship Id="rId14" Type="http://schemas.openxmlformats.org/officeDocument/2006/relationships/image" Target="../media/image34.wmf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1.wmf"/><Relationship Id="rId3" Type="http://schemas.openxmlformats.org/officeDocument/2006/relationships/oleObject" Target="../embeddings/oleObject34.bin"/><Relationship Id="rId7" Type="http://schemas.openxmlformats.org/officeDocument/2006/relationships/oleObject" Target="../embeddings/oleObject36.bin"/><Relationship Id="rId2" Type="http://schemas.openxmlformats.org/officeDocument/2006/relationships/image" Target="../media/image3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0.wmf"/><Relationship Id="rId5" Type="http://schemas.openxmlformats.org/officeDocument/2006/relationships/oleObject" Target="../embeddings/oleObject35.bin"/><Relationship Id="rId4" Type="http://schemas.openxmlformats.org/officeDocument/2006/relationships/image" Target="../media/image39.wmf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0.bin"/><Relationship Id="rId3" Type="http://schemas.openxmlformats.org/officeDocument/2006/relationships/image" Target="../media/image42.wmf"/><Relationship Id="rId7" Type="http://schemas.openxmlformats.org/officeDocument/2006/relationships/image" Target="../media/image44.wmf"/><Relationship Id="rId2" Type="http://schemas.openxmlformats.org/officeDocument/2006/relationships/oleObject" Target="../embeddings/oleObject37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9.bin"/><Relationship Id="rId5" Type="http://schemas.openxmlformats.org/officeDocument/2006/relationships/image" Target="../media/image43.wmf"/><Relationship Id="rId4" Type="http://schemas.openxmlformats.org/officeDocument/2006/relationships/oleObject" Target="../embeddings/oleObject38.bin"/><Relationship Id="rId9" Type="http://schemas.openxmlformats.org/officeDocument/2006/relationships/image" Target="../media/image45.wmf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3" Type="http://schemas.openxmlformats.org/officeDocument/2006/relationships/image" Target="../media/image1.wmf"/><Relationship Id="rId7" Type="http://schemas.openxmlformats.org/officeDocument/2006/relationships/oleObject" Target="../embeddings/oleObject3.bin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emf"/><Relationship Id="rId5" Type="http://schemas.openxmlformats.org/officeDocument/2006/relationships/image" Target="../media/image2.wmf"/><Relationship Id="rId10" Type="http://schemas.openxmlformats.org/officeDocument/2006/relationships/image" Target="../media/image5.wmf"/><Relationship Id="rId4" Type="http://schemas.openxmlformats.org/officeDocument/2006/relationships/oleObject" Target="../embeddings/oleObject2.bin"/><Relationship Id="rId9" Type="http://schemas.openxmlformats.org/officeDocument/2006/relationships/oleObject" Target="../embeddings/oleObject4.bin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wmf"/><Relationship Id="rId3" Type="http://schemas.openxmlformats.org/officeDocument/2006/relationships/oleObject" Target="../embeddings/oleObject5.bin"/><Relationship Id="rId7" Type="http://schemas.openxmlformats.org/officeDocument/2006/relationships/oleObject" Target="../embeddings/oleObject7.bin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wmf"/><Relationship Id="rId5" Type="http://schemas.openxmlformats.org/officeDocument/2006/relationships/oleObject" Target="../embeddings/oleObject6.bin"/><Relationship Id="rId10" Type="http://schemas.openxmlformats.org/officeDocument/2006/relationships/image" Target="../media/image8.wmf"/><Relationship Id="rId4" Type="http://schemas.openxmlformats.org/officeDocument/2006/relationships/image" Target="../media/image6.wmf"/><Relationship Id="rId9" Type="http://schemas.openxmlformats.org/officeDocument/2006/relationships/oleObject" Target="../embeddings/oleObject8.bin"/></Relationships>
</file>

<file path=ppt/slides/_rels/slide4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7" Type="http://schemas.openxmlformats.org/officeDocument/2006/relationships/image" Target="../media/image11.wmf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0.bin"/><Relationship Id="rId5" Type="http://schemas.openxmlformats.org/officeDocument/2006/relationships/image" Target="../media/image10.wmf"/><Relationship Id="rId4" Type="http://schemas.openxmlformats.org/officeDocument/2006/relationships/oleObject" Target="../embeddings/oleObject9.bin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oleObject" Target="../embeddings/oleObject11.bin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wmf"/><Relationship Id="rId3" Type="http://schemas.openxmlformats.org/officeDocument/2006/relationships/oleObject" Target="../embeddings/oleObject12.bin"/><Relationship Id="rId7" Type="http://schemas.openxmlformats.org/officeDocument/2006/relationships/oleObject" Target="../embeddings/oleObject14.bin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6.wmf"/><Relationship Id="rId5" Type="http://schemas.openxmlformats.org/officeDocument/2006/relationships/oleObject" Target="../embeddings/oleObject13.bin"/><Relationship Id="rId4" Type="http://schemas.openxmlformats.org/officeDocument/2006/relationships/image" Target="../media/image15.wmf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wmf"/><Relationship Id="rId2" Type="http://schemas.openxmlformats.org/officeDocument/2006/relationships/oleObject" Target="../embeddings/oleObject15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0.wmf"/><Relationship Id="rId5" Type="http://schemas.openxmlformats.org/officeDocument/2006/relationships/oleObject" Target="../embeddings/oleObject16.bin"/><Relationship Id="rId4" Type="http://schemas.openxmlformats.org/officeDocument/2006/relationships/image" Target="../media/image19.e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wmf"/><Relationship Id="rId2" Type="http://schemas.openxmlformats.org/officeDocument/2006/relationships/oleObject" Target="../embeddings/oleObject17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3.jpg"/><Relationship Id="rId5" Type="http://schemas.openxmlformats.org/officeDocument/2006/relationships/image" Target="../media/image22.wmf"/><Relationship Id="rId4" Type="http://schemas.openxmlformats.org/officeDocument/2006/relationships/oleObject" Target="../embeddings/oleObject18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0" y="1988840"/>
            <a:ext cx="9144000" cy="1368152"/>
          </a:xfrm>
          <a:solidFill>
            <a:schemeClr val="accent5">
              <a:lumMod val="75000"/>
            </a:schemeClr>
          </a:solidFill>
        </p:spPr>
        <p:txBody>
          <a:bodyPr rtlCol="0">
            <a:noAutofit/>
          </a:bodyPr>
          <a:lstStyle/>
          <a:p>
            <a:pPr eaLnBrk="1" fontAlgn="auto" hangingPunct="1">
              <a:spcBef>
                <a:spcPts val="2400"/>
              </a:spcBef>
              <a:spcAft>
                <a:spcPts val="0"/>
              </a:spcAft>
              <a:defRPr/>
            </a:pPr>
            <a:endParaRPr lang="en-US" sz="200" b="1" dirty="0">
              <a:solidFill>
                <a:schemeClr val="bg1"/>
              </a:solidFill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  <a:p>
            <a:pPr eaLnBrk="1" fontAlgn="auto" hangingPunct="1">
              <a:spcBef>
                <a:spcPts val="60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bg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ÔN TẬP: ĐỊNH LÍ TA - LÉT</a:t>
            </a:r>
          </a:p>
          <a:p>
            <a:pPr eaLnBrk="1" fontAlgn="auto" hangingPunct="1">
              <a:spcAft>
                <a:spcPts val="0"/>
              </a:spcAft>
              <a:defRPr/>
            </a:pPr>
            <a:endParaRPr lang="en-US" sz="4000" dirty="0">
              <a:solidFill>
                <a:schemeClr val="bg1"/>
              </a:solidFill>
              <a:latin typeface="Arial" charset="0"/>
              <a:cs typeface="Arial" charset="0"/>
            </a:endParaRPr>
          </a:p>
          <a:p>
            <a:pPr eaLnBrk="1" fontAlgn="auto" hangingPunct="1">
              <a:spcAft>
                <a:spcPts val="0"/>
              </a:spcAft>
              <a:buFont typeface="Arial" charset="0"/>
              <a:buNone/>
              <a:defRPr/>
            </a:pPr>
            <a:endParaRPr lang="en-US" sz="2400" b="1" dirty="0">
              <a:solidFill>
                <a:schemeClr val="bg1"/>
              </a:solidFill>
              <a:latin typeface="Arial" charset="0"/>
              <a:cs typeface="Arial" charset="0"/>
            </a:endParaRPr>
          </a:p>
          <a:p>
            <a:pPr eaLnBrk="1" fontAlgn="auto" hangingPunct="1">
              <a:spcAft>
                <a:spcPts val="0"/>
              </a:spcAft>
              <a:buFont typeface="Arial" charset="0"/>
              <a:buNone/>
              <a:defRPr/>
            </a:pPr>
            <a:endParaRPr lang="en-US" sz="2400" b="1" dirty="0">
              <a:solidFill>
                <a:schemeClr val="bg1"/>
              </a:solidFill>
              <a:latin typeface="Arial" charset="0"/>
              <a:cs typeface="Arial" charset="0"/>
            </a:endParaRPr>
          </a:p>
          <a:p>
            <a:pPr eaLnBrk="1" fontAlgn="auto" hangingPunct="1">
              <a:spcAft>
                <a:spcPts val="0"/>
              </a:spcAft>
              <a:buFont typeface="Arial" charset="0"/>
              <a:buNone/>
              <a:defRPr/>
            </a:pPr>
            <a:br>
              <a:rPr lang="en-US" sz="2400" b="1" dirty="0">
                <a:solidFill>
                  <a:schemeClr val="bg1"/>
                </a:solidFill>
                <a:latin typeface="Arial" charset="0"/>
                <a:cs typeface="Arial" charset="0"/>
              </a:rPr>
            </a:br>
            <a:endParaRPr lang="en-US" sz="2400" dirty="0">
              <a:solidFill>
                <a:schemeClr val="bg1"/>
              </a:solidFill>
              <a:latin typeface="Arial" charset="0"/>
              <a:cs typeface="Arial" charset="0"/>
            </a:endParaRPr>
          </a:p>
        </p:txBody>
      </p:sp>
    </p:spTree>
  </p:cSld>
  <p:clrMapOvr>
    <a:masterClrMapping/>
  </p:clrMapOvr>
  <p:transition spd="slow">
    <p:randomBar dir="vert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843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9458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9463" name="Rectangle 7"/>
          <p:cNvSpPr>
            <a:spLocks noChangeArrowheads="1"/>
          </p:cNvSpPr>
          <p:nvPr/>
        </p:nvSpPr>
        <p:spPr bwMode="auto">
          <a:xfrm>
            <a:off x="0" y="6858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400">
                <a:solidFill>
                  <a:prstClr val="black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</a:t>
            </a:r>
            <a:endParaRPr lang="en-US">
              <a:solidFill>
                <a:prstClr val="black"/>
              </a:solidFill>
            </a:endParaRPr>
          </a:p>
        </p:txBody>
      </p:sp>
      <p:sp>
        <p:nvSpPr>
          <p:cNvPr id="19465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9467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9469" name="Rectangle 1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22531" name="Rectangle 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22534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27665" name="Rectangle 17"/>
          <p:cNvSpPr>
            <a:spLocks noChangeArrowheads="1"/>
          </p:cNvSpPr>
          <p:nvPr/>
        </p:nvSpPr>
        <p:spPr bwMode="auto">
          <a:xfrm>
            <a:off x="0" y="1676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graphicFrame>
        <p:nvGraphicFramePr>
          <p:cNvPr id="32772" name="Object 4"/>
          <p:cNvGraphicFramePr>
            <a:graphicFrameLocks noChangeAspect="1"/>
          </p:cNvGraphicFramePr>
          <p:nvPr/>
        </p:nvGraphicFramePr>
        <p:xfrm>
          <a:off x="285720" y="428604"/>
          <a:ext cx="1000132" cy="71939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545863" imgH="393529" progId="Equation.DSMT4">
                  <p:embed/>
                </p:oleObj>
              </mc:Choice>
              <mc:Fallback>
                <p:oleObj name="Equation" r:id="rId2" imgW="545863" imgH="393529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5720" y="428604"/>
                        <a:ext cx="1000132" cy="71939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771" name="Object 3"/>
          <p:cNvGraphicFramePr>
            <a:graphicFrameLocks noChangeAspect="1"/>
          </p:cNvGraphicFramePr>
          <p:nvPr/>
        </p:nvGraphicFramePr>
        <p:xfrm>
          <a:off x="4286248" y="1214422"/>
          <a:ext cx="500066" cy="66137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92100" imgH="393700" progId="Equation.DSMT4">
                  <p:embed/>
                </p:oleObj>
              </mc:Choice>
              <mc:Fallback>
                <p:oleObj name="Equation" r:id="rId4" imgW="292100" imgH="3937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86248" y="1214422"/>
                        <a:ext cx="500066" cy="66137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2773" name="Rectangle 5"/>
          <p:cNvSpPr>
            <a:spLocks noChangeArrowheads="1"/>
          </p:cNvSpPr>
          <p:nvPr/>
        </p:nvSpPr>
        <p:spPr bwMode="auto">
          <a:xfrm>
            <a:off x="0" y="0"/>
            <a:ext cx="8689623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 eaLnBrk="1" hangingPunct="1"/>
            <a:r>
              <a:rPr lang="en-US" sz="2800" b="1" dirty="0" err="1">
                <a:solidFill>
                  <a:prstClr val="black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Bài</a:t>
            </a:r>
            <a:r>
              <a:rPr lang="en-US" sz="2800" b="1" dirty="0">
                <a:solidFill>
                  <a:prstClr val="black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4</a:t>
            </a:r>
            <a:r>
              <a:rPr lang="en-US" sz="2800" dirty="0">
                <a:solidFill>
                  <a:prstClr val="black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: Cho tam </a:t>
            </a:r>
            <a:r>
              <a:rPr lang="en-US" sz="2800" dirty="0" err="1">
                <a:solidFill>
                  <a:prstClr val="black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giác</a:t>
            </a:r>
            <a:r>
              <a:rPr lang="en-US" sz="2800" dirty="0">
                <a:solidFill>
                  <a:prstClr val="black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ABC. </a:t>
            </a:r>
            <a:r>
              <a:rPr lang="en-US" sz="2800" dirty="0" err="1">
                <a:solidFill>
                  <a:prstClr val="black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Điểm</a:t>
            </a:r>
            <a:r>
              <a:rPr lang="en-US" sz="2800" dirty="0">
                <a:solidFill>
                  <a:prstClr val="black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D </a:t>
            </a:r>
            <a:r>
              <a:rPr lang="en-US" sz="2800" dirty="0" err="1">
                <a:solidFill>
                  <a:prstClr val="black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thuộc</a:t>
            </a:r>
            <a:r>
              <a:rPr lang="en-US" sz="2800" dirty="0">
                <a:solidFill>
                  <a:prstClr val="black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cạnh</a:t>
            </a:r>
            <a:r>
              <a:rPr lang="en-US" sz="2800" dirty="0">
                <a:solidFill>
                  <a:prstClr val="black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BC </a:t>
            </a:r>
            <a:r>
              <a:rPr lang="en-US" sz="2800" dirty="0" err="1">
                <a:solidFill>
                  <a:prstClr val="black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sao</a:t>
            </a:r>
            <a:r>
              <a:rPr lang="en-US" sz="2800" dirty="0">
                <a:solidFill>
                  <a:prstClr val="black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cho</a:t>
            </a:r>
            <a:r>
              <a:rPr lang="en-US" sz="2800" dirty="0">
                <a:solidFill>
                  <a:prstClr val="black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endParaRPr lang="en-US" sz="28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774" name="Rectangle 6"/>
          <p:cNvSpPr>
            <a:spLocks noChangeArrowheads="1"/>
          </p:cNvSpPr>
          <p:nvPr/>
        </p:nvSpPr>
        <p:spPr bwMode="auto">
          <a:xfrm>
            <a:off x="1285852" y="500042"/>
            <a:ext cx="7563737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 eaLnBrk="1" hangingPunct="1"/>
            <a:r>
              <a:rPr lang="en-US" sz="2800">
                <a:solidFill>
                  <a:prstClr val="black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Điểm E thuộc đoạn thẳng AD sao cho AE = 2ED, </a:t>
            </a:r>
          </a:p>
        </p:txBody>
      </p:sp>
      <p:sp>
        <p:nvSpPr>
          <p:cNvPr id="22" name="Rectangle 21"/>
          <p:cNvSpPr/>
          <p:nvPr/>
        </p:nvSpPr>
        <p:spPr>
          <a:xfrm>
            <a:off x="2760983" y="1214422"/>
            <a:ext cx="173957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 eaLnBrk="1" hangingPunct="1"/>
            <a:r>
              <a:rPr lang="en-US" sz="2800" dirty="0" err="1">
                <a:solidFill>
                  <a:prstClr val="black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Tính</a:t>
            </a:r>
            <a:r>
              <a:rPr lang="en-US" sz="2800" dirty="0">
                <a:solidFill>
                  <a:prstClr val="black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tỉ</a:t>
            </a:r>
            <a:r>
              <a:rPr lang="en-US" sz="2800" dirty="0">
                <a:solidFill>
                  <a:prstClr val="black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>
                <a:solidFill>
                  <a:prstClr val="black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</a:t>
            </a:r>
            <a:endParaRPr lang="en-US" sz="28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285720" y="1214422"/>
            <a:ext cx="269439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 eaLnBrk="1" hangingPunct="1"/>
            <a:r>
              <a:rPr lang="en-US" sz="2800" dirty="0">
                <a:solidFill>
                  <a:prstClr val="black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BE </a:t>
            </a:r>
            <a:r>
              <a:rPr lang="en-US" sz="2800" dirty="0" err="1">
                <a:solidFill>
                  <a:prstClr val="black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cắt</a:t>
            </a:r>
            <a:r>
              <a:rPr lang="en-US" sz="2800" dirty="0">
                <a:solidFill>
                  <a:prstClr val="black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AC </a:t>
            </a:r>
            <a:r>
              <a:rPr lang="en-US" sz="2800" dirty="0" err="1">
                <a:solidFill>
                  <a:prstClr val="black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tại</a:t>
            </a:r>
            <a:r>
              <a:rPr lang="en-US" sz="2800" dirty="0">
                <a:solidFill>
                  <a:prstClr val="black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K. </a:t>
            </a:r>
            <a:endParaRPr lang="en-US" sz="28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777" name="Rectangle 9"/>
          <p:cNvSpPr>
            <a:spLocks noChangeArrowheads="1"/>
          </p:cNvSpPr>
          <p:nvPr/>
        </p:nvSpPr>
        <p:spPr bwMode="auto">
          <a:xfrm>
            <a:off x="107504" y="2584778"/>
            <a:ext cx="601902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 eaLnBrk="1" hangingPunct="1"/>
            <a:r>
              <a:rPr lang="en-US" sz="2800" dirty="0" err="1">
                <a:solidFill>
                  <a:prstClr val="black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Kẻ</a:t>
            </a:r>
            <a:r>
              <a:rPr lang="en-US" sz="2800" dirty="0">
                <a:solidFill>
                  <a:prstClr val="black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DN//BK, N </a:t>
            </a:r>
            <a:r>
              <a:rPr lang="en-US" sz="2800" dirty="0" err="1">
                <a:solidFill>
                  <a:prstClr val="black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thuộc</a:t>
            </a:r>
            <a:r>
              <a:rPr lang="en-US" sz="2800" dirty="0">
                <a:solidFill>
                  <a:prstClr val="black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AC. </a:t>
            </a:r>
            <a:r>
              <a:rPr lang="en-US" sz="2800" dirty="0" err="1">
                <a:solidFill>
                  <a:prstClr val="black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Áp</a:t>
            </a:r>
            <a:r>
              <a:rPr lang="en-US" sz="2800" dirty="0">
                <a:solidFill>
                  <a:prstClr val="black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dụng</a:t>
            </a:r>
            <a:r>
              <a:rPr lang="en-US" sz="2800" dirty="0">
                <a:solidFill>
                  <a:prstClr val="black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ĐL</a:t>
            </a:r>
            <a:endParaRPr lang="en-US" sz="28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779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graphicFrame>
        <p:nvGraphicFramePr>
          <p:cNvPr id="32778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44033223"/>
              </p:ext>
            </p:extLst>
          </p:nvPr>
        </p:nvGraphicFramePr>
        <p:xfrm>
          <a:off x="5127947" y="3214688"/>
          <a:ext cx="3692525" cy="785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841400" imgH="393480" progId="Equation.DSMT4">
                  <p:embed/>
                </p:oleObj>
              </mc:Choice>
              <mc:Fallback>
                <p:oleObj name="Equation" r:id="rId6" imgW="184140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27947" y="3214688"/>
                        <a:ext cx="3692525" cy="7858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2781" name="Rectangle 1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graphicFrame>
        <p:nvGraphicFramePr>
          <p:cNvPr id="32780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49265467"/>
              </p:ext>
            </p:extLst>
          </p:nvPr>
        </p:nvGraphicFramePr>
        <p:xfrm>
          <a:off x="971600" y="4226218"/>
          <a:ext cx="1568151" cy="64294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952500" imgH="393700" progId="Equation.DSMT4">
                  <p:embed/>
                </p:oleObj>
              </mc:Choice>
              <mc:Fallback>
                <p:oleObj name="Equation" r:id="rId8" imgW="952500" imgH="3937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1600" y="4226218"/>
                        <a:ext cx="1568151" cy="64294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" name="Rectangle 29"/>
          <p:cNvSpPr/>
          <p:nvPr/>
        </p:nvSpPr>
        <p:spPr>
          <a:xfrm>
            <a:off x="2321973" y="5191796"/>
            <a:ext cx="67839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=&gt; </a:t>
            </a:r>
          </a:p>
        </p:txBody>
      </p:sp>
      <p:sp>
        <p:nvSpPr>
          <p:cNvPr id="32783" name="Rectangle 1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graphicFrame>
        <p:nvGraphicFramePr>
          <p:cNvPr id="32782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51446112"/>
              </p:ext>
            </p:extLst>
          </p:nvPr>
        </p:nvGraphicFramePr>
        <p:xfrm>
          <a:off x="3133667" y="5115608"/>
          <a:ext cx="2625783" cy="78581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308100" imgH="393700" progId="Equation.DSMT4">
                  <p:embed/>
                </p:oleObj>
              </mc:Choice>
              <mc:Fallback>
                <p:oleObj name="Equation" r:id="rId10" imgW="1308100" imgH="3937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33667" y="5115608"/>
                        <a:ext cx="2625783" cy="78581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2785" name="Rectangle 1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35" name="Rectangle 34"/>
          <p:cNvSpPr/>
          <p:nvPr/>
        </p:nvSpPr>
        <p:spPr>
          <a:xfrm>
            <a:off x="2073019" y="5929330"/>
            <a:ext cx="78258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Vậy</a:t>
            </a:r>
          </a:p>
        </p:txBody>
      </p:sp>
      <p:sp>
        <p:nvSpPr>
          <p:cNvPr id="32787" name="Rectangle 1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graphicFrame>
        <p:nvGraphicFramePr>
          <p:cNvPr id="32786" name="Object 18"/>
          <p:cNvGraphicFramePr>
            <a:graphicFrameLocks noChangeAspect="1"/>
          </p:cNvGraphicFramePr>
          <p:nvPr/>
        </p:nvGraphicFramePr>
        <p:xfrm>
          <a:off x="3071802" y="5899059"/>
          <a:ext cx="1071571" cy="74465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558800" imgH="393700" progId="Equation.DSMT4">
                  <p:embed/>
                </p:oleObj>
              </mc:Choice>
              <mc:Fallback>
                <p:oleObj name="Equation" r:id="rId12" imgW="558800" imgH="3937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71802" y="5899059"/>
                        <a:ext cx="1071571" cy="744651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" name="Group 4"/>
          <p:cNvGrpSpPr>
            <a:grpSpLocks noChangeAspect="1"/>
          </p:cNvGrpSpPr>
          <p:nvPr/>
        </p:nvGrpSpPr>
        <p:grpSpPr bwMode="auto">
          <a:xfrm>
            <a:off x="5718175" y="1143000"/>
            <a:ext cx="3140075" cy="2071688"/>
            <a:chOff x="3602" y="720"/>
            <a:chExt cx="1978" cy="1305"/>
          </a:xfrm>
        </p:grpSpPr>
        <p:sp>
          <p:nvSpPr>
            <p:cNvPr id="3" name="AutoShape 3"/>
            <p:cNvSpPr>
              <a:spLocks noChangeAspect="1" noChangeArrowheads="1" noTextEdit="1"/>
            </p:cNvSpPr>
            <p:nvPr/>
          </p:nvSpPr>
          <p:spPr bwMode="auto">
            <a:xfrm>
              <a:off x="3602" y="720"/>
              <a:ext cx="1978" cy="13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" name="Line 5"/>
            <p:cNvSpPr>
              <a:spLocks noChangeShapeType="1"/>
            </p:cNvSpPr>
            <p:nvPr/>
          </p:nvSpPr>
          <p:spPr bwMode="auto">
            <a:xfrm>
              <a:off x="3699" y="1786"/>
              <a:ext cx="1741" cy="0"/>
            </a:xfrm>
            <a:prstGeom prst="line">
              <a:avLst/>
            </a:prstGeom>
            <a:noFill/>
            <a:ln w="7">
              <a:solidFill>
                <a:srgbClr val="00008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" name="Line 6"/>
            <p:cNvSpPr>
              <a:spLocks noChangeShapeType="1"/>
            </p:cNvSpPr>
            <p:nvPr/>
          </p:nvSpPr>
          <p:spPr bwMode="auto">
            <a:xfrm flipH="1">
              <a:off x="3699" y="932"/>
              <a:ext cx="531" cy="854"/>
            </a:xfrm>
            <a:prstGeom prst="line">
              <a:avLst/>
            </a:prstGeom>
            <a:noFill/>
            <a:ln w="7">
              <a:solidFill>
                <a:srgbClr val="00008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" name="Line 7"/>
            <p:cNvSpPr>
              <a:spLocks noChangeShapeType="1"/>
            </p:cNvSpPr>
            <p:nvPr/>
          </p:nvSpPr>
          <p:spPr bwMode="auto">
            <a:xfrm>
              <a:off x="4230" y="932"/>
              <a:ext cx="1210" cy="854"/>
            </a:xfrm>
            <a:prstGeom prst="line">
              <a:avLst/>
            </a:prstGeom>
            <a:noFill/>
            <a:ln w="7">
              <a:solidFill>
                <a:srgbClr val="00008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" name="Line 8"/>
            <p:cNvSpPr>
              <a:spLocks noChangeShapeType="1"/>
            </p:cNvSpPr>
            <p:nvPr/>
          </p:nvSpPr>
          <p:spPr bwMode="auto">
            <a:xfrm>
              <a:off x="4230" y="932"/>
              <a:ext cx="0" cy="854"/>
            </a:xfrm>
            <a:prstGeom prst="line">
              <a:avLst/>
            </a:prstGeom>
            <a:noFill/>
            <a:ln w="7">
              <a:solidFill>
                <a:srgbClr val="00008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Line 9"/>
            <p:cNvSpPr>
              <a:spLocks noChangeShapeType="1"/>
            </p:cNvSpPr>
            <p:nvPr/>
          </p:nvSpPr>
          <p:spPr bwMode="auto">
            <a:xfrm flipH="1">
              <a:off x="3699" y="1248"/>
              <a:ext cx="974" cy="538"/>
            </a:xfrm>
            <a:prstGeom prst="line">
              <a:avLst/>
            </a:prstGeom>
            <a:noFill/>
            <a:ln w="7">
              <a:solidFill>
                <a:srgbClr val="00008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Line 10"/>
            <p:cNvSpPr>
              <a:spLocks noChangeShapeType="1"/>
            </p:cNvSpPr>
            <p:nvPr/>
          </p:nvSpPr>
          <p:spPr bwMode="auto">
            <a:xfrm flipH="1">
              <a:off x="4230" y="1409"/>
              <a:ext cx="679" cy="377"/>
            </a:xfrm>
            <a:prstGeom prst="line">
              <a:avLst/>
            </a:prstGeom>
            <a:noFill/>
            <a:ln w="7">
              <a:solidFill>
                <a:srgbClr val="00008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grpSp>
          <p:nvGrpSpPr>
            <p:cNvPr id="10" name="Group 13"/>
            <p:cNvGrpSpPr>
              <a:grpSpLocks/>
            </p:cNvGrpSpPr>
            <p:nvPr/>
          </p:nvGrpSpPr>
          <p:grpSpPr bwMode="auto">
            <a:xfrm>
              <a:off x="4216" y="1483"/>
              <a:ext cx="162" cy="107"/>
              <a:chOff x="4216" y="1483"/>
              <a:chExt cx="162" cy="107"/>
            </a:xfrm>
          </p:grpSpPr>
          <p:sp>
            <p:nvSpPr>
              <p:cNvPr id="32" name="Oval 11"/>
              <p:cNvSpPr>
                <a:spLocks noChangeArrowheads="1"/>
              </p:cNvSpPr>
              <p:nvPr/>
            </p:nvSpPr>
            <p:spPr bwMode="auto">
              <a:xfrm>
                <a:off x="4216" y="1483"/>
                <a:ext cx="20" cy="20"/>
              </a:xfrm>
              <a:prstGeom prst="ellipse">
                <a:avLst/>
              </a:prstGeom>
              <a:solidFill>
                <a:srgbClr val="FF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3" name="Rectangle 12"/>
              <p:cNvSpPr>
                <a:spLocks noChangeArrowheads="1"/>
              </p:cNvSpPr>
              <p:nvPr/>
            </p:nvSpPr>
            <p:spPr bwMode="auto">
              <a:xfrm>
                <a:off x="4277" y="1483"/>
                <a:ext cx="101" cy="10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0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E</a:t>
                </a:r>
                <a:endParaRPr kumimoji="0" lang="en-US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</p:grpSp>
        <p:grpSp>
          <p:nvGrpSpPr>
            <p:cNvPr id="11" name="Group 16"/>
            <p:cNvGrpSpPr>
              <a:grpSpLocks/>
            </p:cNvGrpSpPr>
            <p:nvPr/>
          </p:nvGrpSpPr>
          <p:grpSpPr bwMode="auto">
            <a:xfrm>
              <a:off x="3665" y="1773"/>
              <a:ext cx="141" cy="201"/>
              <a:chOff x="3665" y="1773"/>
              <a:chExt cx="141" cy="201"/>
            </a:xfrm>
          </p:grpSpPr>
          <p:sp>
            <p:nvSpPr>
              <p:cNvPr id="29" name="Oval 14"/>
              <p:cNvSpPr>
                <a:spLocks noChangeArrowheads="1"/>
              </p:cNvSpPr>
              <p:nvPr/>
            </p:nvSpPr>
            <p:spPr bwMode="auto">
              <a:xfrm>
                <a:off x="3685" y="1773"/>
                <a:ext cx="20" cy="26"/>
              </a:xfrm>
              <a:prstGeom prst="ellipse">
                <a:avLst/>
              </a:prstGeom>
              <a:solidFill>
                <a:srgbClr val="FF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1" name="Rectangle 15"/>
              <p:cNvSpPr>
                <a:spLocks noChangeArrowheads="1"/>
              </p:cNvSpPr>
              <p:nvPr/>
            </p:nvSpPr>
            <p:spPr bwMode="auto">
              <a:xfrm>
                <a:off x="3665" y="1806"/>
                <a:ext cx="141" cy="16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500" b="0" i="0" u="none" strike="noStrike" cap="none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B</a:t>
                </a:r>
                <a:endParaRPr kumimoji="0" lang="en-US" sz="18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</p:grpSp>
        <p:grpSp>
          <p:nvGrpSpPr>
            <p:cNvPr id="12" name="Group 19"/>
            <p:cNvGrpSpPr>
              <a:grpSpLocks/>
            </p:cNvGrpSpPr>
            <p:nvPr/>
          </p:nvGrpSpPr>
          <p:grpSpPr bwMode="auto">
            <a:xfrm>
              <a:off x="5413" y="1773"/>
              <a:ext cx="148" cy="188"/>
              <a:chOff x="5413" y="1773"/>
              <a:chExt cx="148" cy="188"/>
            </a:xfrm>
          </p:grpSpPr>
          <p:sp>
            <p:nvSpPr>
              <p:cNvPr id="27" name="Oval 17"/>
              <p:cNvSpPr>
                <a:spLocks noChangeArrowheads="1"/>
              </p:cNvSpPr>
              <p:nvPr/>
            </p:nvSpPr>
            <p:spPr bwMode="auto">
              <a:xfrm>
                <a:off x="5426" y="1773"/>
                <a:ext cx="20" cy="26"/>
              </a:xfrm>
              <a:prstGeom prst="ellipse">
                <a:avLst/>
              </a:prstGeom>
              <a:solidFill>
                <a:srgbClr val="FF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8" name="Rectangle 18"/>
              <p:cNvSpPr>
                <a:spLocks noChangeArrowheads="1"/>
              </p:cNvSpPr>
              <p:nvPr/>
            </p:nvSpPr>
            <p:spPr bwMode="auto">
              <a:xfrm>
                <a:off x="5413" y="1793"/>
                <a:ext cx="148" cy="16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5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C</a:t>
                </a:r>
                <a:endParaRPr kumimoji="0" lang="en-US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</p:grpSp>
        <p:grpSp>
          <p:nvGrpSpPr>
            <p:cNvPr id="13" name="Group 22"/>
            <p:cNvGrpSpPr>
              <a:grpSpLocks/>
            </p:cNvGrpSpPr>
            <p:nvPr/>
          </p:nvGrpSpPr>
          <p:grpSpPr bwMode="auto">
            <a:xfrm>
              <a:off x="4189" y="784"/>
              <a:ext cx="141" cy="168"/>
              <a:chOff x="4189" y="784"/>
              <a:chExt cx="141" cy="168"/>
            </a:xfrm>
          </p:grpSpPr>
          <p:sp>
            <p:nvSpPr>
              <p:cNvPr id="25" name="Oval 20"/>
              <p:cNvSpPr>
                <a:spLocks noChangeArrowheads="1"/>
              </p:cNvSpPr>
              <p:nvPr/>
            </p:nvSpPr>
            <p:spPr bwMode="auto">
              <a:xfrm>
                <a:off x="4216" y="918"/>
                <a:ext cx="20" cy="27"/>
              </a:xfrm>
              <a:prstGeom prst="ellipse">
                <a:avLst/>
              </a:prstGeom>
              <a:solidFill>
                <a:srgbClr val="FF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6" name="Rectangle 21"/>
              <p:cNvSpPr>
                <a:spLocks noChangeArrowheads="1"/>
              </p:cNvSpPr>
              <p:nvPr/>
            </p:nvSpPr>
            <p:spPr bwMode="auto">
              <a:xfrm>
                <a:off x="4189" y="784"/>
                <a:ext cx="141" cy="16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5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A</a:t>
                </a:r>
                <a:endParaRPr kumimoji="0" lang="en-US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</p:grpSp>
        <p:grpSp>
          <p:nvGrpSpPr>
            <p:cNvPr id="14" name="Group 25"/>
            <p:cNvGrpSpPr>
              <a:grpSpLocks/>
            </p:cNvGrpSpPr>
            <p:nvPr/>
          </p:nvGrpSpPr>
          <p:grpSpPr bwMode="auto">
            <a:xfrm>
              <a:off x="4216" y="1773"/>
              <a:ext cx="108" cy="154"/>
              <a:chOff x="4216" y="1773"/>
              <a:chExt cx="108" cy="154"/>
            </a:xfrm>
          </p:grpSpPr>
          <p:sp>
            <p:nvSpPr>
              <p:cNvPr id="21" name="Oval 23"/>
              <p:cNvSpPr>
                <a:spLocks noChangeArrowheads="1"/>
              </p:cNvSpPr>
              <p:nvPr/>
            </p:nvSpPr>
            <p:spPr bwMode="auto">
              <a:xfrm>
                <a:off x="4216" y="1773"/>
                <a:ext cx="20" cy="26"/>
              </a:xfrm>
              <a:prstGeom prst="ellipse">
                <a:avLst/>
              </a:prstGeom>
              <a:solidFill>
                <a:srgbClr val="FF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3" name="Rectangle 24"/>
              <p:cNvSpPr>
                <a:spLocks noChangeArrowheads="1"/>
              </p:cNvSpPr>
              <p:nvPr/>
            </p:nvSpPr>
            <p:spPr bwMode="auto">
              <a:xfrm>
                <a:off x="4223" y="1820"/>
                <a:ext cx="101" cy="10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0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D</a:t>
                </a:r>
                <a:endParaRPr kumimoji="0" lang="en-US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</p:grpSp>
        <p:grpSp>
          <p:nvGrpSpPr>
            <p:cNvPr id="15" name="Group 28"/>
            <p:cNvGrpSpPr>
              <a:grpSpLocks/>
            </p:cNvGrpSpPr>
            <p:nvPr/>
          </p:nvGrpSpPr>
          <p:grpSpPr bwMode="auto">
            <a:xfrm>
              <a:off x="4660" y="1154"/>
              <a:ext cx="141" cy="107"/>
              <a:chOff x="4660" y="1154"/>
              <a:chExt cx="141" cy="107"/>
            </a:xfrm>
          </p:grpSpPr>
          <p:sp>
            <p:nvSpPr>
              <p:cNvPr id="19" name="Oval 26"/>
              <p:cNvSpPr>
                <a:spLocks noChangeArrowheads="1"/>
              </p:cNvSpPr>
              <p:nvPr/>
            </p:nvSpPr>
            <p:spPr bwMode="auto">
              <a:xfrm>
                <a:off x="4660" y="1234"/>
                <a:ext cx="27" cy="21"/>
              </a:xfrm>
              <a:prstGeom prst="ellipse">
                <a:avLst/>
              </a:prstGeom>
              <a:solidFill>
                <a:srgbClr val="FF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0" name="Rectangle 27"/>
              <p:cNvSpPr>
                <a:spLocks noChangeArrowheads="1"/>
              </p:cNvSpPr>
              <p:nvPr/>
            </p:nvSpPr>
            <p:spPr bwMode="auto">
              <a:xfrm>
                <a:off x="4700" y="1154"/>
                <a:ext cx="101" cy="10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0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K</a:t>
                </a:r>
                <a:endParaRPr kumimoji="0" lang="en-US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</p:grpSp>
        <p:grpSp>
          <p:nvGrpSpPr>
            <p:cNvPr id="16" name="Group 31"/>
            <p:cNvGrpSpPr>
              <a:grpSpLocks/>
            </p:cNvGrpSpPr>
            <p:nvPr/>
          </p:nvGrpSpPr>
          <p:grpSpPr bwMode="auto">
            <a:xfrm>
              <a:off x="4895" y="1329"/>
              <a:ext cx="168" cy="107"/>
              <a:chOff x="4895" y="1329"/>
              <a:chExt cx="168" cy="107"/>
            </a:xfrm>
          </p:grpSpPr>
          <p:sp>
            <p:nvSpPr>
              <p:cNvPr id="17" name="Oval 29"/>
              <p:cNvSpPr>
                <a:spLocks noChangeArrowheads="1"/>
              </p:cNvSpPr>
              <p:nvPr/>
            </p:nvSpPr>
            <p:spPr bwMode="auto">
              <a:xfrm>
                <a:off x="4895" y="1396"/>
                <a:ext cx="27" cy="20"/>
              </a:xfrm>
              <a:prstGeom prst="ellipse">
                <a:avLst/>
              </a:prstGeom>
              <a:solidFill>
                <a:srgbClr val="FF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8" name="Rectangle 30"/>
              <p:cNvSpPr>
                <a:spLocks noChangeArrowheads="1"/>
              </p:cNvSpPr>
              <p:nvPr/>
            </p:nvSpPr>
            <p:spPr bwMode="auto">
              <a:xfrm>
                <a:off x="4962" y="1329"/>
                <a:ext cx="101" cy="10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0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N</a:t>
                </a:r>
                <a:endParaRPr kumimoji="0" lang="en-US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</p:grpSp>
      </p:grpSp>
      <p:sp>
        <p:nvSpPr>
          <p:cNvPr id="60" name="Rectangle 9"/>
          <p:cNvSpPr>
            <a:spLocks noChangeArrowheads="1"/>
          </p:cNvSpPr>
          <p:nvPr/>
        </p:nvSpPr>
        <p:spPr bwMode="auto">
          <a:xfrm>
            <a:off x="593182" y="2108528"/>
            <a:ext cx="2228495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 eaLnBrk="1" hangingPunct="1"/>
            <a:r>
              <a:rPr lang="en-US" sz="2800" b="1" u="sng" dirty="0" err="1">
                <a:solidFill>
                  <a:prstClr val="black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Chứng</a:t>
            </a:r>
            <a:r>
              <a:rPr lang="en-US" sz="2800" b="1" u="sng" dirty="0">
                <a:solidFill>
                  <a:prstClr val="black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minh</a:t>
            </a:r>
            <a:r>
              <a:rPr lang="en-US" sz="2800" dirty="0">
                <a:solidFill>
                  <a:prstClr val="black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:</a:t>
            </a:r>
            <a:endParaRPr lang="en-US" sz="28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0" y="3214688"/>
            <a:ext cx="48600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prstClr val="black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Ta Let </a:t>
            </a:r>
            <a:r>
              <a:rPr lang="en-US" sz="2800" dirty="0" err="1">
                <a:solidFill>
                  <a:prstClr val="black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vào</a:t>
            </a:r>
            <a:r>
              <a:rPr lang="en-US" sz="2800" dirty="0">
                <a:solidFill>
                  <a:prstClr val="black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tam </a:t>
            </a:r>
            <a:r>
              <a:rPr lang="en-US" sz="2800" dirty="0" err="1">
                <a:solidFill>
                  <a:prstClr val="black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giác</a:t>
            </a:r>
            <a:r>
              <a:rPr lang="en-US" sz="2800" dirty="0">
                <a:solidFill>
                  <a:prstClr val="black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AND, ta </a:t>
            </a:r>
            <a:r>
              <a:rPr lang="en-US" sz="2800" dirty="0" err="1">
                <a:solidFill>
                  <a:prstClr val="black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có</a:t>
            </a:r>
            <a:r>
              <a:rPr lang="en-US" sz="2800" dirty="0">
                <a:solidFill>
                  <a:prstClr val="black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107504" y="4149080"/>
            <a:ext cx="15254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Mà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2627784" y="4273932"/>
            <a:ext cx="6329169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algn="just" eaLnBrk="1" hangingPunct="1">
              <a:defRPr sz="2800">
                <a:solidFill>
                  <a:prstClr val="black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defRPr>
            </a:lvl1pPr>
          </a:lstStyle>
          <a:p>
            <a:r>
              <a:rPr lang="en-US" dirty="0"/>
              <a:t>(Ad ĐLTL </a:t>
            </a:r>
            <a:r>
              <a:rPr lang="en-US" dirty="0" err="1"/>
              <a:t>vào</a:t>
            </a:r>
            <a:r>
              <a:rPr lang="en-US" dirty="0"/>
              <a:t> tam </a:t>
            </a:r>
            <a:r>
              <a:rPr lang="en-US" dirty="0" err="1"/>
              <a:t>giác</a:t>
            </a:r>
            <a:r>
              <a:rPr lang="en-US" dirty="0"/>
              <a:t> BCK do DN//BK)</a:t>
            </a:r>
          </a:p>
        </p:txBody>
      </p:sp>
    </p:spTree>
    <p:extLst>
      <p:ext uri="{BB962C8B-B14F-4D97-AF65-F5344CB8AC3E}">
        <p14:creationId xmlns:p14="http://schemas.microsoft.com/office/powerpoint/2010/main" val="208801141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327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500"/>
                                        <p:tgtEl>
                                          <p:spTgt spid="327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4" dur="500"/>
                                        <p:tgtEl>
                                          <p:spTgt spid="327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3" dur="500"/>
                                        <p:tgtEl>
                                          <p:spTgt spid="327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6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1" dur="500"/>
                                        <p:tgtEl>
                                          <p:spTgt spid="327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4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77" grpId="0"/>
      <p:bldP spid="30" grpId="0"/>
      <p:bldP spid="35" grpId="0"/>
      <p:bldP spid="60" grpId="0"/>
      <p:bldP spid="36" grpId="0"/>
      <p:bldP spid="37" grpId="0"/>
      <p:bldP spid="38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23528" y="-27384"/>
            <a:ext cx="8820472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200" b="1" u="sng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200" b="1" u="sng" dirty="0">
                <a:latin typeface="Times New Roman" pitchFamily="18" charset="0"/>
                <a:cs typeface="Times New Roman" pitchFamily="18" charset="0"/>
              </a:rPr>
              <a:t> 5: </a:t>
            </a:r>
            <a:r>
              <a:rPr lang="vi-VN" sz="2200" dirty="0">
                <a:latin typeface="Times New Roman" pitchFamily="18" charset="0"/>
                <a:cs typeface="Times New Roman" pitchFamily="18" charset="0"/>
              </a:rPr>
              <a:t>Cho hình thang ABCD có AB // CD và AB &lt; CD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vi-VN" sz="2200" dirty="0">
                <a:latin typeface="Times New Roman" pitchFamily="18" charset="0"/>
                <a:cs typeface="Times New Roman" pitchFamily="18" charset="0"/>
              </a:rPr>
              <a:t>Đường thẳng song song với đáy AB cắt các cạnh bên AD, BC theo thứ tự tại M và N.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200" dirty="0">
                <a:latin typeface="Times New Roman" pitchFamily="18" charset="0"/>
                <a:cs typeface="Times New Roman" pitchFamily="18" charset="0"/>
              </a:rPr>
              <a:t>Gọi E là giao điểm của AD và BC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. CMR</a:t>
            </a: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43784713"/>
              </p:ext>
            </p:extLst>
          </p:nvPr>
        </p:nvGraphicFramePr>
        <p:xfrm>
          <a:off x="6999288" y="954088"/>
          <a:ext cx="1457325" cy="6619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850680" imgH="393480" progId="Equation.DSMT4">
                  <p:embed/>
                </p:oleObj>
              </mc:Choice>
              <mc:Fallback>
                <p:oleObj name="Equation" r:id="rId2" imgW="85068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99288" y="954088"/>
                        <a:ext cx="1457325" cy="6619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" name="Picture 2" descr="https://scontent-sin6-2.xx.fbcdn.net/v/t1.15752-9/90925272_235256250946886_3312914189021872128_n.jpg?_nc_cat=108&amp;_nc_sid=b96e70&amp;_nc_ohc=_kp4MUiUvPcAX_Y63Yk&amp;_nc_ht=scontent-sin6-2.xx&amp;oh=29143dc96d7d8f566b8f13530df6c139&amp;oe=5EA05F3D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150" t="6787" r="25669" b="8659"/>
          <a:stretch/>
        </p:blipFill>
        <p:spPr bwMode="auto">
          <a:xfrm>
            <a:off x="5940152" y="1616747"/>
            <a:ext cx="3162300" cy="31051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1"/>
          <p:cNvSpPr/>
          <p:nvPr/>
        </p:nvSpPr>
        <p:spPr>
          <a:xfrm>
            <a:off x="427956" y="2152907"/>
            <a:ext cx="6113918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a. Do AB // MN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nên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ad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đlý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Talet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∆ EMN, ta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:</a:t>
            </a:r>
          </a:p>
        </p:txBody>
      </p:sp>
      <p:sp>
        <p:nvSpPr>
          <p:cNvPr id="7" name="Rectangle 6"/>
          <p:cNvSpPr/>
          <p:nvPr/>
        </p:nvSpPr>
        <p:spPr>
          <a:xfrm>
            <a:off x="427956" y="1648697"/>
            <a:ext cx="898003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200" b="1" u="sng" dirty="0">
                <a:latin typeface="Times New Roman" pitchFamily="18" charset="0"/>
                <a:cs typeface="Times New Roman" pitchFamily="18" charset="0"/>
              </a:rPr>
              <a:t>C/M:</a:t>
            </a:r>
            <a:r>
              <a:rPr lang="vi-VN" sz="2200" dirty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2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77823675"/>
              </p:ext>
            </p:extLst>
          </p:nvPr>
        </p:nvGraphicFramePr>
        <p:xfrm>
          <a:off x="800100" y="2565400"/>
          <a:ext cx="3700463" cy="820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765080" imgH="393480" progId="Equation.DSMT4">
                  <p:embed/>
                </p:oleObj>
              </mc:Choice>
              <mc:Fallback>
                <p:oleObj name="Equation" r:id="rId5" imgW="1765080" imgH="39348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0100" y="2565400"/>
                        <a:ext cx="3700463" cy="8207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Rectangle 10"/>
          <p:cNvSpPr/>
          <p:nvPr/>
        </p:nvSpPr>
        <p:spPr>
          <a:xfrm>
            <a:off x="395536" y="3613666"/>
            <a:ext cx="5892319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b. Do AB // CD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nên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áp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ad ĐLTL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∆ EDC ta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01163753"/>
              </p:ext>
            </p:extLst>
          </p:nvPr>
        </p:nvGraphicFramePr>
        <p:xfrm>
          <a:off x="865188" y="4117975"/>
          <a:ext cx="3567112" cy="820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1701720" imgH="393480" progId="Equation.DSMT4">
                  <p:embed/>
                </p:oleObj>
              </mc:Choice>
              <mc:Fallback>
                <p:oleObj name="Equation" r:id="rId7" imgW="1701720" imgH="39348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65188" y="4117975"/>
                        <a:ext cx="3567112" cy="8207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Rectangle 12"/>
          <p:cNvSpPr/>
          <p:nvPr/>
        </p:nvSpPr>
        <p:spPr>
          <a:xfrm>
            <a:off x="-84580" y="4932680"/>
            <a:ext cx="5664692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c. Do AB // MN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nên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ad ĐLTL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∆EMN ta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graphicFrame>
        <p:nvGraphicFramePr>
          <p:cNvPr id="15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53200019"/>
              </p:ext>
            </p:extLst>
          </p:nvPr>
        </p:nvGraphicFramePr>
        <p:xfrm>
          <a:off x="5508104" y="4725144"/>
          <a:ext cx="3727450" cy="8207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1777680" imgH="393480" progId="Equation.DSMT4">
                  <p:embed/>
                </p:oleObj>
              </mc:Choice>
              <mc:Fallback>
                <p:oleObj name="Equation" r:id="rId9" imgW="1777680" imgH="393480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08104" y="4725144"/>
                        <a:ext cx="3727450" cy="8207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TextBox 15"/>
          <p:cNvSpPr txBox="1"/>
          <p:nvPr/>
        </p:nvSpPr>
        <p:spPr>
          <a:xfrm>
            <a:off x="3051" y="5661248"/>
            <a:ext cx="2768749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d.Từ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(1), (2)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(3)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graphicFrame>
        <p:nvGraphicFramePr>
          <p:cNvPr id="17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55592474"/>
              </p:ext>
            </p:extLst>
          </p:nvPr>
        </p:nvGraphicFramePr>
        <p:xfrm>
          <a:off x="2860312" y="5619825"/>
          <a:ext cx="1174750" cy="661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685800" imgH="393480" progId="Equation.DSMT4">
                  <p:embed/>
                </p:oleObj>
              </mc:Choice>
              <mc:Fallback>
                <p:oleObj name="Equation" r:id="rId11" imgW="685800" imgH="39348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60312" y="5619825"/>
                        <a:ext cx="1174750" cy="6619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TextBox 17"/>
          <p:cNvSpPr txBox="1"/>
          <p:nvPr/>
        </p:nvSpPr>
        <p:spPr>
          <a:xfrm>
            <a:off x="4139952" y="5661248"/>
            <a:ext cx="139305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(hay</a:t>
            </a:r>
          </a:p>
        </p:txBody>
      </p:sp>
      <p:graphicFrame>
        <p:nvGraphicFramePr>
          <p:cNvPr id="19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91114089"/>
              </p:ext>
            </p:extLst>
          </p:nvPr>
        </p:nvGraphicFramePr>
        <p:xfrm>
          <a:off x="4854575" y="5638800"/>
          <a:ext cx="1239838" cy="661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723600" imgH="393480" progId="Equation.DSMT4">
                  <p:embed/>
                </p:oleObj>
              </mc:Choice>
              <mc:Fallback>
                <p:oleObj name="Equation" r:id="rId13" imgW="723600" imgH="39348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54575" y="5638800"/>
                        <a:ext cx="1239838" cy="6619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58323895"/>
              </p:ext>
            </p:extLst>
          </p:nvPr>
        </p:nvGraphicFramePr>
        <p:xfrm>
          <a:off x="615950" y="1081088"/>
          <a:ext cx="1479550" cy="676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863280" imgH="393480" progId="Equation.DSMT4">
                  <p:embed/>
                </p:oleObj>
              </mc:Choice>
              <mc:Fallback>
                <p:oleObj name="Equation" r:id="rId15" imgW="863280" imgH="393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615950" y="1081088"/>
                        <a:ext cx="1479550" cy="6762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6958237"/>
              </p:ext>
            </p:extLst>
          </p:nvPr>
        </p:nvGraphicFramePr>
        <p:xfrm>
          <a:off x="2937223" y="982819"/>
          <a:ext cx="1395413" cy="676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812520" imgH="393480" progId="Equation.DSMT4">
                  <p:embed/>
                </p:oleObj>
              </mc:Choice>
              <mc:Fallback>
                <p:oleObj name="Equation" r:id="rId17" imgW="812520" imgH="393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8"/>
                      <a:stretch>
                        <a:fillRect/>
                      </a:stretch>
                    </p:blipFill>
                    <p:spPr>
                      <a:xfrm>
                        <a:off x="2937223" y="982819"/>
                        <a:ext cx="1395413" cy="6762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8142939"/>
              </p:ext>
            </p:extLst>
          </p:nvPr>
        </p:nvGraphicFramePr>
        <p:xfrm>
          <a:off x="4724400" y="903288"/>
          <a:ext cx="1516063" cy="701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850680" imgH="393480" progId="Equation.DSMT4">
                  <p:embed/>
                </p:oleObj>
              </mc:Choice>
              <mc:Fallback>
                <p:oleObj name="Equation" r:id="rId19" imgW="850680" imgH="393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20"/>
                      <a:stretch>
                        <a:fillRect/>
                      </a:stretch>
                    </p:blipFill>
                    <p:spPr>
                      <a:xfrm>
                        <a:off x="4724400" y="903288"/>
                        <a:ext cx="1516063" cy="7016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31504868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2" grpId="0"/>
      <p:bldP spid="7" grpId="0"/>
      <p:bldP spid="11" grpId="0"/>
      <p:bldP spid="13" grpId="0"/>
      <p:bldP spid="16" grpId="0"/>
      <p:bldP spid="18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just"/>
            <a:r>
              <a:rPr lang="en-US" sz="2800" b="1" u="sng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b="1" u="sng" dirty="0">
                <a:latin typeface="Times New Roman" pitchFamily="18" charset="0"/>
                <a:cs typeface="Times New Roman" pitchFamily="18" charset="0"/>
              </a:rPr>
              <a:t> 6: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Cho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thang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ABCD(AB//CD);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chéo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cắt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tại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O. Qua O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kẻ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thẳng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song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song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AB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cắt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AD, BC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thứ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tự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tại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M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N.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Chứng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minh OM=ON</a:t>
            </a:r>
          </a:p>
        </p:txBody>
      </p:sp>
      <p:pic>
        <p:nvPicPr>
          <p:cNvPr id="45058" name="Picture 2" descr="https://olm.vn/images/summary/112.pn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111"/>
          <a:stretch/>
        </p:blipFill>
        <p:spPr bwMode="auto">
          <a:xfrm>
            <a:off x="4716016" y="1484784"/>
            <a:ext cx="4428678" cy="22669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245468" y="1700808"/>
            <a:ext cx="4470548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u="sng" dirty="0">
                <a:latin typeface="Times New Roman" pitchFamily="18" charset="0"/>
                <a:cs typeface="Times New Roman" pitchFamily="18" charset="0"/>
              </a:rPr>
              <a:t>HDCM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: Do OM//DC,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nên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áp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hệ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quả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ĐLTL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tam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ACD ta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8400475"/>
              </p:ext>
            </p:extLst>
          </p:nvPr>
        </p:nvGraphicFramePr>
        <p:xfrm>
          <a:off x="293688" y="3116263"/>
          <a:ext cx="1706562" cy="7445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888840" imgH="393480" progId="Equation.DSMT4">
                  <p:embed/>
                </p:oleObj>
              </mc:Choice>
              <mc:Fallback>
                <p:oleObj name="Equation" r:id="rId3" imgW="888840" imgH="393480" progId="Equation.DSMT4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3688" y="3116263"/>
                        <a:ext cx="1706562" cy="7445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0" y="3987061"/>
            <a:ext cx="889248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Do ON//DC,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nên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áp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hệ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quả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ĐLTL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tam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BACD ta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97217265"/>
              </p:ext>
            </p:extLst>
          </p:nvPr>
        </p:nvGraphicFramePr>
        <p:xfrm>
          <a:off x="1295400" y="4484688"/>
          <a:ext cx="1706563" cy="7445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888840" imgH="393480" progId="Equation.DSMT4">
                  <p:embed/>
                </p:oleObj>
              </mc:Choice>
              <mc:Fallback>
                <p:oleObj name="Equation" r:id="rId5" imgW="888840" imgH="39348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4484688"/>
                        <a:ext cx="1706563" cy="7445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-7218" y="5229200"/>
            <a:ext cx="88924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Do AB//CD, </a:t>
            </a:r>
          </a:p>
        </p:txBody>
      </p:sp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23784842"/>
              </p:ext>
            </p:extLst>
          </p:nvPr>
        </p:nvGraphicFramePr>
        <p:xfrm>
          <a:off x="2058318" y="5257750"/>
          <a:ext cx="4872037" cy="744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2539800" imgH="393480" progId="Equation.DSMT4">
                  <p:embed/>
                </p:oleObj>
              </mc:Choice>
              <mc:Fallback>
                <p:oleObj name="Equation" r:id="rId7" imgW="2539800" imgH="39348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8318" y="5257750"/>
                        <a:ext cx="4872037" cy="7445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467544" y="6237312"/>
            <a:ext cx="76328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(1), (2)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(3)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suy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OM=ON</a:t>
            </a:r>
          </a:p>
        </p:txBody>
      </p:sp>
    </p:spTree>
    <p:extLst>
      <p:ext uri="{BB962C8B-B14F-4D97-AF65-F5344CB8AC3E}">
        <p14:creationId xmlns:p14="http://schemas.microsoft.com/office/powerpoint/2010/main" val="2137114096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800" name="Rectangle 8"/>
          <p:cNvSpPr>
            <a:spLocks noChangeArrowheads="1"/>
          </p:cNvSpPr>
          <p:nvPr/>
        </p:nvSpPr>
        <p:spPr bwMode="auto">
          <a:xfrm>
            <a:off x="357787" y="-71462"/>
            <a:ext cx="8286179" cy="1384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Bài</a:t>
            </a:r>
            <a:r>
              <a:rPr kumimoji="0" lang="en-US" sz="2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7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: Tam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giác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ABC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có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AB=AC= 50cm, BC  = 60cm, 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các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đường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cao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BD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và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CE.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Tính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độ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dài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các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cạnh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của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tam 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giác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ADE.</a:t>
            </a:r>
            <a:endParaRPr kumimoji="0" lang="en-US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33802" name="Group 10"/>
          <p:cNvGrpSpPr>
            <a:grpSpLocks noChangeAspect="1"/>
          </p:cNvGrpSpPr>
          <p:nvPr/>
        </p:nvGrpSpPr>
        <p:grpSpPr bwMode="auto">
          <a:xfrm>
            <a:off x="6500826" y="1000108"/>
            <a:ext cx="2643174" cy="2891408"/>
            <a:chOff x="0" y="0"/>
            <a:chExt cx="1891" cy="2066"/>
          </a:xfrm>
        </p:grpSpPr>
        <p:sp>
          <p:nvSpPr>
            <p:cNvPr id="33803" name="AutoShape 11"/>
            <p:cNvSpPr>
              <a:spLocks noChangeAspect="1" noChangeArrowheads="1"/>
            </p:cNvSpPr>
            <p:nvPr/>
          </p:nvSpPr>
          <p:spPr bwMode="auto">
            <a:xfrm>
              <a:off x="0" y="0"/>
              <a:ext cx="1891" cy="20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600"/>
            </a:p>
          </p:txBody>
        </p:sp>
        <p:sp>
          <p:nvSpPr>
            <p:cNvPr id="33804" name="Line 12"/>
            <p:cNvSpPr>
              <a:spLocks noChangeShapeType="1"/>
            </p:cNvSpPr>
            <p:nvPr/>
          </p:nvSpPr>
          <p:spPr bwMode="auto">
            <a:xfrm>
              <a:off x="132" y="1780"/>
              <a:ext cx="1594" cy="1"/>
            </a:xfrm>
            <a:prstGeom prst="line">
              <a:avLst/>
            </a:prstGeom>
            <a:noFill/>
            <a:ln w="10">
              <a:solidFill>
                <a:srgbClr val="00008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600"/>
            </a:p>
          </p:txBody>
        </p:sp>
        <p:sp>
          <p:nvSpPr>
            <p:cNvPr id="33805" name="Line 13"/>
            <p:cNvSpPr>
              <a:spLocks noChangeShapeType="1"/>
            </p:cNvSpPr>
            <p:nvPr/>
          </p:nvSpPr>
          <p:spPr bwMode="auto">
            <a:xfrm>
              <a:off x="934" y="267"/>
              <a:ext cx="1" cy="1513"/>
            </a:xfrm>
            <a:prstGeom prst="line">
              <a:avLst/>
            </a:prstGeom>
            <a:noFill/>
            <a:ln w="10">
              <a:solidFill>
                <a:srgbClr val="00008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600"/>
            </a:p>
          </p:txBody>
        </p:sp>
        <p:sp>
          <p:nvSpPr>
            <p:cNvPr id="33806" name="Line 14"/>
            <p:cNvSpPr>
              <a:spLocks noChangeShapeType="1"/>
            </p:cNvSpPr>
            <p:nvPr/>
          </p:nvSpPr>
          <p:spPr bwMode="auto">
            <a:xfrm flipH="1">
              <a:off x="132" y="267"/>
              <a:ext cx="802" cy="1513"/>
            </a:xfrm>
            <a:prstGeom prst="line">
              <a:avLst/>
            </a:prstGeom>
            <a:noFill/>
            <a:ln w="10">
              <a:solidFill>
                <a:srgbClr val="00008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600"/>
            </a:p>
          </p:txBody>
        </p:sp>
        <p:sp>
          <p:nvSpPr>
            <p:cNvPr id="33807" name="Line 15"/>
            <p:cNvSpPr>
              <a:spLocks noChangeShapeType="1"/>
            </p:cNvSpPr>
            <p:nvPr/>
          </p:nvSpPr>
          <p:spPr bwMode="auto">
            <a:xfrm>
              <a:off x="934" y="267"/>
              <a:ext cx="792" cy="1513"/>
            </a:xfrm>
            <a:prstGeom prst="line">
              <a:avLst/>
            </a:prstGeom>
            <a:noFill/>
            <a:ln w="10">
              <a:solidFill>
                <a:srgbClr val="00008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600"/>
            </a:p>
          </p:txBody>
        </p:sp>
        <p:sp>
          <p:nvSpPr>
            <p:cNvPr id="33808" name="Line 16"/>
            <p:cNvSpPr>
              <a:spLocks noChangeShapeType="1"/>
            </p:cNvSpPr>
            <p:nvPr/>
          </p:nvSpPr>
          <p:spPr bwMode="auto">
            <a:xfrm flipH="1">
              <a:off x="132" y="1127"/>
              <a:ext cx="1257" cy="653"/>
            </a:xfrm>
            <a:prstGeom prst="line">
              <a:avLst/>
            </a:prstGeom>
            <a:noFill/>
            <a:ln w="10">
              <a:solidFill>
                <a:srgbClr val="00008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600"/>
            </a:p>
          </p:txBody>
        </p:sp>
        <p:sp>
          <p:nvSpPr>
            <p:cNvPr id="33809" name="Line 17"/>
            <p:cNvSpPr>
              <a:spLocks noChangeShapeType="1"/>
            </p:cNvSpPr>
            <p:nvPr/>
          </p:nvSpPr>
          <p:spPr bwMode="auto">
            <a:xfrm>
              <a:off x="479" y="1127"/>
              <a:ext cx="910" cy="1"/>
            </a:xfrm>
            <a:prstGeom prst="line">
              <a:avLst/>
            </a:prstGeom>
            <a:noFill/>
            <a:ln w="10">
              <a:solidFill>
                <a:srgbClr val="00008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600"/>
            </a:p>
          </p:txBody>
        </p:sp>
        <p:sp>
          <p:nvSpPr>
            <p:cNvPr id="33810" name="Line 18"/>
            <p:cNvSpPr>
              <a:spLocks noChangeShapeType="1"/>
            </p:cNvSpPr>
            <p:nvPr/>
          </p:nvSpPr>
          <p:spPr bwMode="auto">
            <a:xfrm>
              <a:off x="479" y="1127"/>
              <a:ext cx="1247" cy="653"/>
            </a:xfrm>
            <a:prstGeom prst="line">
              <a:avLst/>
            </a:prstGeom>
            <a:noFill/>
            <a:ln w="10">
              <a:solidFill>
                <a:srgbClr val="00008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600"/>
            </a:p>
          </p:txBody>
        </p:sp>
        <p:grpSp>
          <p:nvGrpSpPr>
            <p:cNvPr id="33811" name="Group 19"/>
            <p:cNvGrpSpPr>
              <a:grpSpLocks/>
            </p:cNvGrpSpPr>
            <p:nvPr/>
          </p:nvGrpSpPr>
          <p:grpSpPr bwMode="auto">
            <a:xfrm>
              <a:off x="895" y="1760"/>
              <a:ext cx="178" cy="216"/>
              <a:chOff x="895" y="1760"/>
              <a:chExt cx="178" cy="216"/>
            </a:xfrm>
          </p:grpSpPr>
          <p:sp>
            <p:nvSpPr>
              <p:cNvPr id="33812" name="Oval 20"/>
              <p:cNvSpPr>
                <a:spLocks noChangeArrowheads="1"/>
              </p:cNvSpPr>
              <p:nvPr/>
            </p:nvSpPr>
            <p:spPr bwMode="auto">
              <a:xfrm>
                <a:off x="914" y="1760"/>
                <a:ext cx="30" cy="40"/>
              </a:xfrm>
              <a:prstGeom prst="ellipse">
                <a:avLst/>
              </a:prstGeom>
              <a:solidFill>
                <a:srgbClr val="FF0000"/>
              </a:solidFill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600"/>
              </a:p>
            </p:txBody>
          </p:sp>
          <p:sp>
            <p:nvSpPr>
              <p:cNvPr id="33813" name="Rectangle 21"/>
              <p:cNvSpPr>
                <a:spLocks noChangeArrowheads="1"/>
              </p:cNvSpPr>
              <p:nvPr/>
            </p:nvSpPr>
            <p:spPr bwMode="auto">
              <a:xfrm>
                <a:off x="895" y="1800"/>
                <a:ext cx="178" cy="17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6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H</a:t>
                </a:r>
                <a:endParaRPr kumimoji="0" lang="en-US" sz="16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</p:grpSp>
        <p:grpSp>
          <p:nvGrpSpPr>
            <p:cNvPr id="33814" name="Group 22"/>
            <p:cNvGrpSpPr>
              <a:grpSpLocks/>
            </p:cNvGrpSpPr>
            <p:nvPr/>
          </p:nvGrpSpPr>
          <p:grpSpPr bwMode="auto">
            <a:xfrm>
              <a:off x="93" y="1760"/>
              <a:ext cx="97" cy="216"/>
              <a:chOff x="93" y="1760"/>
              <a:chExt cx="97" cy="216"/>
            </a:xfrm>
          </p:grpSpPr>
          <p:sp>
            <p:nvSpPr>
              <p:cNvPr id="33815" name="Oval 23"/>
              <p:cNvSpPr>
                <a:spLocks noChangeArrowheads="1"/>
              </p:cNvSpPr>
              <p:nvPr/>
            </p:nvSpPr>
            <p:spPr bwMode="auto">
              <a:xfrm>
                <a:off x="112" y="1760"/>
                <a:ext cx="40" cy="40"/>
              </a:xfrm>
              <a:prstGeom prst="ellipse">
                <a:avLst/>
              </a:prstGeom>
              <a:solidFill>
                <a:srgbClr val="FF0000"/>
              </a:solidFill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600"/>
              </a:p>
            </p:txBody>
          </p:sp>
          <p:sp>
            <p:nvSpPr>
              <p:cNvPr id="33816" name="Rectangle 24"/>
              <p:cNvSpPr>
                <a:spLocks noChangeArrowheads="1"/>
              </p:cNvSpPr>
              <p:nvPr/>
            </p:nvSpPr>
            <p:spPr bwMode="auto">
              <a:xfrm>
                <a:off x="93" y="1800"/>
                <a:ext cx="97" cy="17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6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B</a:t>
                </a:r>
                <a:endParaRPr kumimoji="0" lang="en-US" sz="16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</p:grpSp>
        <p:grpSp>
          <p:nvGrpSpPr>
            <p:cNvPr id="33817" name="Group 25"/>
            <p:cNvGrpSpPr>
              <a:grpSpLocks/>
            </p:cNvGrpSpPr>
            <p:nvPr/>
          </p:nvGrpSpPr>
          <p:grpSpPr bwMode="auto">
            <a:xfrm>
              <a:off x="1686" y="1760"/>
              <a:ext cx="106" cy="226"/>
              <a:chOff x="1686" y="1760"/>
              <a:chExt cx="106" cy="226"/>
            </a:xfrm>
          </p:grpSpPr>
          <p:sp>
            <p:nvSpPr>
              <p:cNvPr id="33818" name="Oval 26"/>
              <p:cNvSpPr>
                <a:spLocks noChangeArrowheads="1"/>
              </p:cNvSpPr>
              <p:nvPr/>
            </p:nvSpPr>
            <p:spPr bwMode="auto">
              <a:xfrm>
                <a:off x="1706" y="1760"/>
                <a:ext cx="30" cy="40"/>
              </a:xfrm>
              <a:prstGeom prst="ellipse">
                <a:avLst/>
              </a:prstGeom>
              <a:solidFill>
                <a:srgbClr val="FF0000"/>
              </a:solidFill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600"/>
              </a:p>
            </p:txBody>
          </p:sp>
          <p:sp>
            <p:nvSpPr>
              <p:cNvPr id="33819" name="Rectangle 27"/>
              <p:cNvSpPr>
                <a:spLocks noChangeArrowheads="1"/>
              </p:cNvSpPr>
              <p:nvPr/>
            </p:nvSpPr>
            <p:spPr bwMode="auto">
              <a:xfrm>
                <a:off x="1686" y="1810"/>
                <a:ext cx="106" cy="17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6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C</a:t>
                </a:r>
                <a:endParaRPr kumimoji="0" lang="en-US" sz="16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</p:grpSp>
        <p:grpSp>
          <p:nvGrpSpPr>
            <p:cNvPr id="33820" name="Group 28"/>
            <p:cNvGrpSpPr>
              <a:grpSpLocks/>
            </p:cNvGrpSpPr>
            <p:nvPr/>
          </p:nvGrpSpPr>
          <p:grpSpPr bwMode="auto">
            <a:xfrm>
              <a:off x="869" y="51"/>
              <a:ext cx="204" cy="226"/>
              <a:chOff x="869" y="51"/>
              <a:chExt cx="204" cy="226"/>
            </a:xfrm>
          </p:grpSpPr>
          <p:sp>
            <p:nvSpPr>
              <p:cNvPr id="33821" name="Oval 29"/>
              <p:cNvSpPr>
                <a:spLocks noChangeArrowheads="1"/>
              </p:cNvSpPr>
              <p:nvPr/>
            </p:nvSpPr>
            <p:spPr bwMode="auto">
              <a:xfrm>
                <a:off x="914" y="247"/>
                <a:ext cx="30" cy="30"/>
              </a:xfrm>
              <a:prstGeom prst="ellipse">
                <a:avLst/>
              </a:prstGeom>
              <a:solidFill>
                <a:srgbClr val="FF0000"/>
              </a:solidFill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600"/>
              </a:p>
            </p:txBody>
          </p:sp>
          <p:sp>
            <p:nvSpPr>
              <p:cNvPr id="33822" name="Rectangle 30"/>
              <p:cNvSpPr>
                <a:spLocks noChangeArrowheads="1"/>
              </p:cNvSpPr>
              <p:nvPr/>
            </p:nvSpPr>
            <p:spPr bwMode="auto">
              <a:xfrm>
                <a:off x="869" y="51"/>
                <a:ext cx="204" cy="17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lang="en-US" sz="1600">
                    <a:solidFill>
                      <a:srgbClr val="000000"/>
                    </a:solidFill>
                  </a:rPr>
                  <a:t>A</a:t>
                </a:r>
                <a:endParaRPr kumimoji="0" lang="en-US" sz="16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</p:grpSp>
        <p:grpSp>
          <p:nvGrpSpPr>
            <p:cNvPr id="33823" name="Group 31"/>
            <p:cNvGrpSpPr>
              <a:grpSpLocks/>
            </p:cNvGrpSpPr>
            <p:nvPr/>
          </p:nvGrpSpPr>
          <p:grpSpPr bwMode="auto">
            <a:xfrm>
              <a:off x="1370" y="1038"/>
              <a:ext cx="175" cy="176"/>
              <a:chOff x="1370" y="1038"/>
              <a:chExt cx="175" cy="176"/>
            </a:xfrm>
          </p:grpSpPr>
          <p:sp>
            <p:nvSpPr>
              <p:cNvPr id="33824" name="Oval 32"/>
              <p:cNvSpPr>
                <a:spLocks noChangeArrowheads="1"/>
              </p:cNvSpPr>
              <p:nvPr/>
            </p:nvSpPr>
            <p:spPr bwMode="auto">
              <a:xfrm>
                <a:off x="1370" y="1107"/>
                <a:ext cx="29" cy="30"/>
              </a:xfrm>
              <a:prstGeom prst="ellipse">
                <a:avLst/>
              </a:prstGeom>
              <a:solidFill>
                <a:srgbClr val="FF0000"/>
              </a:solidFill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600"/>
              </a:p>
            </p:txBody>
          </p:sp>
          <p:sp>
            <p:nvSpPr>
              <p:cNvPr id="33825" name="Rectangle 33"/>
              <p:cNvSpPr>
                <a:spLocks noChangeArrowheads="1"/>
              </p:cNvSpPr>
              <p:nvPr/>
            </p:nvSpPr>
            <p:spPr bwMode="auto">
              <a:xfrm>
                <a:off x="1439" y="1038"/>
                <a:ext cx="106" cy="17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6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D</a:t>
                </a:r>
                <a:endParaRPr kumimoji="0" lang="en-US" sz="16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</p:grpSp>
        <p:grpSp>
          <p:nvGrpSpPr>
            <p:cNvPr id="33826" name="Group 34"/>
            <p:cNvGrpSpPr>
              <a:grpSpLocks/>
            </p:cNvGrpSpPr>
            <p:nvPr/>
          </p:nvGrpSpPr>
          <p:grpSpPr bwMode="auto">
            <a:xfrm>
              <a:off x="370" y="1028"/>
              <a:ext cx="119" cy="176"/>
              <a:chOff x="370" y="1028"/>
              <a:chExt cx="119" cy="176"/>
            </a:xfrm>
          </p:grpSpPr>
          <p:sp>
            <p:nvSpPr>
              <p:cNvPr id="33827" name="Oval 35"/>
              <p:cNvSpPr>
                <a:spLocks noChangeArrowheads="1"/>
              </p:cNvSpPr>
              <p:nvPr/>
            </p:nvSpPr>
            <p:spPr bwMode="auto">
              <a:xfrm>
                <a:off x="459" y="1107"/>
                <a:ext cx="30" cy="30"/>
              </a:xfrm>
              <a:prstGeom prst="ellipse">
                <a:avLst/>
              </a:prstGeom>
              <a:solidFill>
                <a:srgbClr val="FF0000"/>
              </a:solidFill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600"/>
              </a:p>
            </p:txBody>
          </p:sp>
          <p:sp>
            <p:nvSpPr>
              <p:cNvPr id="33828" name="Rectangle 36"/>
              <p:cNvSpPr>
                <a:spLocks noChangeArrowheads="1"/>
              </p:cNvSpPr>
              <p:nvPr/>
            </p:nvSpPr>
            <p:spPr bwMode="auto">
              <a:xfrm>
                <a:off x="370" y="1028"/>
                <a:ext cx="97" cy="17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6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E</a:t>
                </a:r>
                <a:endParaRPr kumimoji="0" lang="en-US" sz="16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</p:grpSp>
      </p:grpSp>
      <p:sp>
        <p:nvSpPr>
          <p:cNvPr id="33868" name="Rectangle 76"/>
          <p:cNvSpPr>
            <a:spLocks noChangeArrowheads="1"/>
          </p:cNvSpPr>
          <p:nvPr/>
        </p:nvSpPr>
        <p:spPr bwMode="auto">
          <a:xfrm>
            <a:off x="-87948" y="1619896"/>
            <a:ext cx="377802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1" i="0" u="sng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CM: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Kẻ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đường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cao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AH, </a:t>
            </a:r>
            <a:endParaRPr kumimoji="0" lang="en-US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3870" name="Rectangle 78"/>
          <p:cNvSpPr>
            <a:spLocks noChangeArrowheads="1"/>
          </p:cNvSpPr>
          <p:nvPr/>
        </p:nvSpPr>
        <p:spPr bwMode="auto">
          <a:xfrm>
            <a:off x="283930" y="2191400"/>
            <a:ext cx="2287806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Xét </a:t>
            </a:r>
            <a:r>
              <a:rPr kumimoji="0" lang="en-US" sz="2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</a:t>
            </a:r>
            <a:r>
              <a:rPr kumimoji="0" lang="en-US" sz="2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AHB có </a:t>
            </a:r>
            <a:endParaRPr kumimoji="0" lang="en-US" sz="2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  <a:sym typeface="Symbol" pitchFamily="18" charset="2"/>
            </a:endParaRPr>
          </a:p>
        </p:txBody>
      </p:sp>
      <p:graphicFrame>
        <p:nvGraphicFramePr>
          <p:cNvPr id="33869" name="Object 77"/>
          <p:cNvGraphicFramePr>
            <a:graphicFrameLocks noChangeAspect="1"/>
          </p:cNvGraphicFramePr>
          <p:nvPr/>
        </p:nvGraphicFramePr>
        <p:xfrm>
          <a:off x="2428860" y="2214554"/>
          <a:ext cx="1000132" cy="42862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533400" imgH="228600" progId="Equation.DSMT4">
                  <p:embed/>
                </p:oleObj>
              </mc:Choice>
              <mc:Fallback>
                <p:oleObj name="Equation" r:id="rId2" imgW="533400" imgH="228600" progId="Equation.DSMT4">
                  <p:embed/>
                  <p:pic>
                    <p:nvPicPr>
                      <p:cNvPr id="0" name="Picture 7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28860" y="2214554"/>
                        <a:ext cx="1000132" cy="42862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3872" name="Rectangle 80"/>
          <p:cNvSpPr>
            <a:spLocks noChangeArrowheads="1"/>
          </p:cNvSpPr>
          <p:nvPr/>
        </p:nvSpPr>
        <p:spPr bwMode="auto">
          <a:xfrm>
            <a:off x="285720" y="2714620"/>
            <a:ext cx="5461175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80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Ta có  </a:t>
            </a:r>
            <a:r>
              <a:rPr kumimoji="0" lang="en-US" sz="2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AH</a:t>
            </a:r>
            <a:r>
              <a:rPr kumimoji="0" lang="en-US" sz="2800" b="0" i="0" u="none" strike="noStrike" cap="none" normalizeH="0" baseline="3000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</a:t>
            </a:r>
            <a:r>
              <a:rPr kumimoji="0" lang="en-US" sz="2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+ HB</a:t>
            </a:r>
            <a:r>
              <a:rPr kumimoji="0" lang="en-US" sz="2800" b="0" i="0" u="none" strike="noStrike" cap="none" normalizeH="0" baseline="3000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</a:t>
            </a:r>
            <a:r>
              <a:rPr kumimoji="0" lang="en-US" sz="2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= AB</a:t>
            </a:r>
            <a:r>
              <a:rPr kumimoji="0" lang="en-US" sz="2800" b="0" i="0" u="none" strike="noStrike" cap="none" normalizeH="0" baseline="3000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</a:t>
            </a:r>
            <a:r>
              <a:rPr kumimoji="0" lang="en-US" sz="2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(đ/l Pitago)</a:t>
            </a:r>
            <a:endParaRPr kumimoji="0" lang="en-US" sz="2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3900" name="Rectangle 10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33907" name="Rectangle 115"/>
          <p:cNvSpPr>
            <a:spLocks noChangeArrowheads="1"/>
          </p:cNvSpPr>
          <p:nvPr/>
        </p:nvSpPr>
        <p:spPr bwMode="auto">
          <a:xfrm>
            <a:off x="428596" y="3214686"/>
            <a:ext cx="2686376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=&gt; AH = 40 (cm)</a:t>
            </a:r>
            <a:endParaRPr kumimoji="0" lang="en-US" sz="2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  <a:sym typeface="Symbol" pitchFamily="18" charset="2"/>
            </a:endParaRPr>
          </a:p>
        </p:txBody>
      </p:sp>
      <p:sp>
        <p:nvSpPr>
          <p:cNvPr id="33909" name="Rectangle 117"/>
          <p:cNvSpPr>
            <a:spLocks noChangeArrowheads="1"/>
          </p:cNvSpPr>
          <p:nvPr/>
        </p:nvSpPr>
        <p:spPr bwMode="auto">
          <a:xfrm>
            <a:off x="357158" y="3786190"/>
            <a:ext cx="3870996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mà AH. BC = BD.AC</a:t>
            </a:r>
            <a:r>
              <a:rPr lang="en-US" sz="280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</a:t>
            </a:r>
            <a:r>
              <a:rPr kumimoji="0" lang="en-US" sz="2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endParaRPr kumimoji="0" lang="en-US" sz="2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  <a:sym typeface="Symbol" pitchFamily="18" charset="2"/>
            </a:endParaRPr>
          </a:p>
        </p:txBody>
      </p:sp>
      <p:graphicFrame>
        <p:nvGraphicFramePr>
          <p:cNvPr id="33908" name="Object 116"/>
          <p:cNvGraphicFramePr>
            <a:graphicFrameLocks noChangeAspect="1"/>
          </p:cNvGraphicFramePr>
          <p:nvPr/>
        </p:nvGraphicFramePr>
        <p:xfrm>
          <a:off x="4000496" y="3714752"/>
          <a:ext cx="2759947" cy="78581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371600" imgH="393700" progId="Equation.DSMT4">
                  <p:embed/>
                </p:oleObj>
              </mc:Choice>
              <mc:Fallback>
                <p:oleObj name="Equation" r:id="rId4" imgW="1371600" imgH="393700" progId="Equation.DSMT4">
                  <p:embed/>
                  <p:pic>
                    <p:nvPicPr>
                      <p:cNvPr id="0" name="Picture 1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00496" y="3714752"/>
                        <a:ext cx="2759947" cy="78581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3910" name="Rectangle 118"/>
          <p:cNvSpPr>
            <a:spLocks noChangeArrowheads="1"/>
          </p:cNvSpPr>
          <p:nvPr/>
        </p:nvSpPr>
        <p:spPr bwMode="auto">
          <a:xfrm>
            <a:off x="357158" y="4286256"/>
            <a:ext cx="3531159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800"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Tính được</a:t>
            </a:r>
            <a:r>
              <a:rPr kumimoji="0" lang="en-US" sz="2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AD = 14cm</a:t>
            </a:r>
            <a:endParaRPr kumimoji="0" lang="en-US" sz="2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  <a:sym typeface="Symbol" pitchFamily="18" charset="2"/>
            </a:endParaRPr>
          </a:p>
        </p:txBody>
      </p:sp>
      <p:sp>
        <p:nvSpPr>
          <p:cNvPr id="33911" name="Rectangle 119"/>
          <p:cNvSpPr>
            <a:spLocks noChangeArrowheads="1"/>
          </p:cNvSpPr>
          <p:nvPr/>
        </p:nvSpPr>
        <p:spPr bwMode="auto">
          <a:xfrm>
            <a:off x="285720" y="4714884"/>
            <a:ext cx="3845925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Chứng</a:t>
            </a:r>
            <a:r>
              <a:rPr kumimoji="0" lang="en-US" sz="2800" b="0" i="0" u="none" strike="noStrike" cap="none" normalizeH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minh</a:t>
            </a:r>
            <a:r>
              <a:rPr kumimoji="0" lang="en-US" sz="2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: ED // BC ? </a:t>
            </a:r>
            <a:endParaRPr kumimoji="0" lang="en-US" sz="2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1" name="Rectangle 119"/>
          <p:cNvSpPr>
            <a:spLocks noChangeArrowheads="1"/>
          </p:cNvSpPr>
          <p:nvPr/>
        </p:nvSpPr>
        <p:spPr bwMode="auto">
          <a:xfrm>
            <a:off x="285720" y="5263239"/>
            <a:ext cx="257051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 eaLnBrk="1" hangingPunct="1"/>
            <a:r>
              <a:rPr lang="en-US" sz="280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Ta có</a:t>
            </a:r>
            <a:r>
              <a:rPr kumimoji="0" lang="en-US" sz="2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ED // BC </a:t>
            </a:r>
            <a:endParaRPr kumimoji="0" lang="en-US" sz="2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3913" name="Rectangle 12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33912" name="Object 120"/>
          <p:cNvGraphicFramePr>
            <a:graphicFrameLocks noChangeAspect="1"/>
          </p:cNvGraphicFramePr>
          <p:nvPr/>
        </p:nvGraphicFramePr>
        <p:xfrm>
          <a:off x="2674938" y="5214955"/>
          <a:ext cx="3292475" cy="714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803240" imgH="393480" progId="Equation.DSMT4">
                  <p:embed/>
                </p:oleObj>
              </mc:Choice>
              <mc:Fallback>
                <p:oleObj name="Equation" r:id="rId6" imgW="1803240" imgH="393480" progId="Equation.DSMT4">
                  <p:embed/>
                  <p:pic>
                    <p:nvPicPr>
                      <p:cNvPr id="0" name="Picture 1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74938" y="5214955"/>
                        <a:ext cx="3292475" cy="7143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914" name="Object 122"/>
          <p:cNvGraphicFramePr>
            <a:graphicFrameLocks noChangeAspect="1"/>
          </p:cNvGraphicFramePr>
          <p:nvPr/>
        </p:nvGraphicFramePr>
        <p:xfrm>
          <a:off x="6072198" y="5214955"/>
          <a:ext cx="1971675" cy="714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079280" imgH="393480" progId="Equation.DSMT4">
                  <p:embed/>
                </p:oleObj>
              </mc:Choice>
              <mc:Fallback>
                <p:oleObj name="Equation" r:id="rId8" imgW="1079280" imgH="393480" progId="Equation.DSMT4">
                  <p:embed/>
                  <p:pic>
                    <p:nvPicPr>
                      <p:cNvPr id="0" name="Picture 1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72198" y="5214955"/>
                        <a:ext cx="1971675" cy="7143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38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38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338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" dur="500"/>
                                        <p:tgtEl>
                                          <p:spTgt spid="338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500"/>
                                        <p:tgtEl>
                                          <p:spTgt spid="338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9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0" dur="500"/>
                                        <p:tgtEl>
                                          <p:spTgt spid="339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9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" dur="500"/>
                                        <p:tgtEl>
                                          <p:spTgt spid="339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9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8" dur="500"/>
                                        <p:tgtEl>
                                          <p:spTgt spid="339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9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3" dur="500"/>
                                        <p:tgtEl>
                                          <p:spTgt spid="339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9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8" dur="500"/>
                                        <p:tgtEl>
                                          <p:spTgt spid="339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3" dur="50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9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6" dur="500"/>
                                        <p:tgtEl>
                                          <p:spTgt spid="339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9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1" dur="500"/>
                                        <p:tgtEl>
                                          <p:spTgt spid="339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868" grpId="0"/>
      <p:bldP spid="33870" grpId="0"/>
      <p:bldP spid="33872" grpId="0"/>
      <p:bldP spid="33907" grpId="0"/>
      <p:bldP spid="33909" grpId="0"/>
      <p:bldP spid="33910" grpId="0"/>
      <p:bldP spid="33911" grpId="0"/>
      <p:bldP spid="131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22" name="Rectangle 6"/>
          <p:cNvSpPr>
            <a:spLocks noChangeArrowheads="1"/>
          </p:cNvSpPr>
          <p:nvPr/>
        </p:nvSpPr>
        <p:spPr bwMode="auto">
          <a:xfrm>
            <a:off x="1879236" y="461642"/>
            <a:ext cx="5609228" cy="17543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BTVN: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4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Bài</a:t>
            </a:r>
            <a:r>
              <a:rPr kumimoji="0" lang="en-US" sz="5400" b="1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3, 6, 9, 10 SBT</a:t>
            </a:r>
            <a:endParaRPr kumimoji="0" lang="en-US" sz="5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randomBar dir="vert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843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9458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9463" name="Rectangle 7"/>
          <p:cNvSpPr>
            <a:spLocks noChangeArrowheads="1"/>
          </p:cNvSpPr>
          <p:nvPr/>
        </p:nvSpPr>
        <p:spPr bwMode="auto">
          <a:xfrm>
            <a:off x="0" y="6858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</a:t>
            </a: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9465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9467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9469" name="Rectangle 1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2531" name="Rectangle 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2534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27659" name="Object 11"/>
          <p:cNvGraphicFramePr>
            <a:graphicFrameLocks noChangeAspect="1"/>
          </p:cNvGraphicFramePr>
          <p:nvPr/>
        </p:nvGraphicFramePr>
        <p:xfrm>
          <a:off x="5357818" y="2143116"/>
          <a:ext cx="1463608" cy="7143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800447" imgH="393871" progId="Equation.DSMT4">
                  <p:embed/>
                </p:oleObj>
              </mc:Choice>
              <mc:Fallback>
                <p:oleObj name="Equation" r:id="rId2" imgW="800447" imgH="393871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57818" y="2143116"/>
                        <a:ext cx="1463608" cy="71438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658" name="Object 10"/>
          <p:cNvGraphicFramePr>
            <a:graphicFrameLocks noChangeAspect="1"/>
          </p:cNvGraphicFramePr>
          <p:nvPr/>
        </p:nvGraphicFramePr>
        <p:xfrm>
          <a:off x="5357818" y="1196772"/>
          <a:ext cx="1643074" cy="72436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889000" imgH="393700" progId="Equation.DSMT4">
                  <p:embed/>
                </p:oleObj>
              </mc:Choice>
              <mc:Fallback>
                <p:oleObj name="Equation" r:id="rId4" imgW="889000" imgH="3937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57818" y="1196772"/>
                        <a:ext cx="1643074" cy="72436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660" name="Rectangle 12"/>
          <p:cNvSpPr>
            <a:spLocks noChangeArrowheads="1"/>
          </p:cNvSpPr>
          <p:nvPr/>
        </p:nvSpPr>
        <p:spPr bwMode="auto">
          <a:xfrm>
            <a:off x="71470" y="-32215"/>
            <a:ext cx="8266430" cy="22467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LÝ</a:t>
            </a:r>
            <a:r>
              <a:rPr kumimoji="0" lang="en-US" sz="2800" b="1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THUYẾT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1. </a:t>
            </a:r>
            <a:r>
              <a:rPr kumimoji="0" lang="en-US" sz="28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Đoạn</a:t>
            </a:r>
            <a:r>
              <a:rPr kumimoji="0" lang="en-US" sz="2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thẳng</a:t>
            </a:r>
            <a:r>
              <a:rPr kumimoji="0" lang="en-US" sz="2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tỉ</a:t>
            </a:r>
            <a:r>
              <a:rPr kumimoji="0" lang="en-US" sz="2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lệ</a:t>
            </a:r>
            <a:r>
              <a:rPr kumimoji="0" lang="en-US" sz="2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:</a:t>
            </a:r>
            <a:endParaRPr kumimoji="0" lang="en-US" sz="28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Hai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đoạn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thẳng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AB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và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CD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được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gọi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là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tỉ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lệ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với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hai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đoạn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thẳng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A’B’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và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C’D’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nếu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có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tỉ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lệ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thức</a:t>
            </a:r>
            <a:r>
              <a:rPr kumimoji="0" lang="en-US" sz="28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............</a:t>
            </a:r>
            <a:endParaRPr kumimoji="0" 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661" name="Rectangle 13"/>
          <p:cNvSpPr>
            <a:spLocks noChangeArrowheads="1"/>
          </p:cNvSpPr>
          <p:nvPr/>
        </p:nvSpPr>
        <p:spPr bwMode="auto">
          <a:xfrm>
            <a:off x="4500562" y="2214554"/>
            <a:ext cx="881973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hay </a:t>
            </a:r>
            <a:endParaRPr kumimoji="0" lang="en-US" sz="2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7663" name="Picture 15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500034" y="3643313"/>
            <a:ext cx="2928958" cy="1932508"/>
          </a:xfrm>
          <a:prstGeom prst="rect">
            <a:avLst/>
          </a:prstGeom>
          <a:noFill/>
        </p:spPr>
      </p:pic>
      <p:sp>
        <p:nvSpPr>
          <p:cNvPr id="27664" name="Rectangle 16"/>
          <p:cNvSpPr>
            <a:spLocks noChangeArrowheads="1"/>
          </p:cNvSpPr>
          <p:nvPr/>
        </p:nvSpPr>
        <p:spPr bwMode="auto">
          <a:xfrm>
            <a:off x="0" y="2928934"/>
            <a:ext cx="4957383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2. </a:t>
            </a:r>
            <a:r>
              <a:rPr kumimoji="0" lang="en-US" sz="28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Định</a:t>
            </a:r>
            <a:r>
              <a:rPr kumimoji="0" lang="en-US" sz="2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lý</a:t>
            </a:r>
            <a:r>
              <a:rPr kumimoji="0" lang="en-US" sz="2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Talét</a:t>
            </a:r>
            <a:r>
              <a:rPr kumimoji="0" lang="en-US" sz="2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trong</a:t>
            </a:r>
            <a:r>
              <a:rPr kumimoji="0" lang="en-US" sz="2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tam </a:t>
            </a:r>
            <a:r>
              <a:rPr kumimoji="0" lang="en-US" sz="28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giác</a:t>
            </a:r>
            <a:r>
              <a:rPr kumimoji="0" lang="en-US" sz="2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:</a:t>
            </a:r>
            <a:endParaRPr kumimoji="0" lang="en-US" sz="28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8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665" name="Rectangle 17"/>
          <p:cNvSpPr>
            <a:spLocks noChangeArrowheads="1"/>
          </p:cNvSpPr>
          <p:nvPr/>
        </p:nvSpPr>
        <p:spPr bwMode="auto">
          <a:xfrm>
            <a:off x="0" y="1676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27666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99050524"/>
              </p:ext>
            </p:extLst>
          </p:nvPr>
        </p:nvGraphicFramePr>
        <p:xfrm>
          <a:off x="5124450" y="3719513"/>
          <a:ext cx="3857625" cy="642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2361960" imgH="393480" progId="Equation.DSMT4">
                  <p:embed/>
                </p:oleObj>
              </mc:Choice>
              <mc:Fallback>
                <p:oleObj name="Equation" r:id="rId7" imgW="2361960" imgH="393480" progId="Equation.DSMT4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24450" y="3719513"/>
                        <a:ext cx="3857625" cy="6429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667" name="Object 19"/>
          <p:cNvGraphicFramePr>
            <a:graphicFrameLocks noChangeAspect="1"/>
          </p:cNvGraphicFramePr>
          <p:nvPr/>
        </p:nvGraphicFramePr>
        <p:xfrm>
          <a:off x="2357422" y="3857628"/>
          <a:ext cx="936877" cy="38577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431640" imgH="177480" progId="Equation.DSMT4">
                  <p:embed/>
                </p:oleObj>
              </mc:Choice>
              <mc:Fallback>
                <p:oleObj name="Equation" r:id="rId9" imgW="431640" imgH="177480" progId="Equation.DSMT4">
                  <p:embed/>
                  <p:pic>
                    <p:nvPicPr>
                      <p:cNvPr id="0" name="Picture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57422" y="3857628"/>
                        <a:ext cx="936877" cy="38577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" name="Rectangle 13"/>
          <p:cNvSpPr>
            <a:spLocks noChangeArrowheads="1"/>
          </p:cNvSpPr>
          <p:nvPr/>
        </p:nvSpPr>
        <p:spPr bwMode="auto">
          <a:xfrm>
            <a:off x="3098420" y="3754172"/>
            <a:ext cx="334578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có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DE // BC</a:t>
            </a:r>
            <a:r>
              <a:rPr kumimoji="0" 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..................</a:t>
            </a:r>
            <a:r>
              <a:rPr kumimoji="0" lang="en-US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endParaRPr kumimoji="0" lang="en-US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76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276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276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500"/>
                                        <p:tgtEl>
                                          <p:spTgt spid="276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" dur="500"/>
                                        <p:tgtEl>
                                          <p:spTgt spid="276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1" dur="500"/>
                                        <p:tgtEl>
                                          <p:spTgt spid="276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9" dur="500"/>
                                        <p:tgtEl>
                                          <p:spTgt spid="276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61" grpId="0" autoUpdateAnimBg="0"/>
      <p:bldP spid="27664" grpId="0"/>
      <p:bldP spid="2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843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9458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9463" name="Rectangle 7"/>
          <p:cNvSpPr>
            <a:spLocks noChangeArrowheads="1"/>
          </p:cNvSpPr>
          <p:nvPr/>
        </p:nvSpPr>
        <p:spPr bwMode="auto">
          <a:xfrm>
            <a:off x="0" y="6858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</a:t>
            </a: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9465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9467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9469" name="Rectangle 1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2531" name="Rectangle 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2534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7665" name="Rectangle 17"/>
          <p:cNvSpPr>
            <a:spLocks noChangeArrowheads="1"/>
          </p:cNvSpPr>
          <p:nvPr/>
        </p:nvSpPr>
        <p:spPr bwMode="auto">
          <a:xfrm>
            <a:off x="0" y="1676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29702" name="Picture 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878353" y="71414"/>
            <a:ext cx="3265679" cy="2147896"/>
          </a:xfrm>
          <a:prstGeom prst="rect">
            <a:avLst/>
          </a:prstGeom>
          <a:noFill/>
        </p:spPr>
      </p:pic>
      <p:graphicFrame>
        <p:nvGraphicFramePr>
          <p:cNvPr id="29700" name="Object 4"/>
          <p:cNvGraphicFramePr>
            <a:graphicFrameLocks noChangeAspect="1"/>
          </p:cNvGraphicFramePr>
          <p:nvPr/>
        </p:nvGraphicFramePr>
        <p:xfrm>
          <a:off x="214282" y="3786190"/>
          <a:ext cx="1318855" cy="42862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507960" imgH="164880" progId="Equation.DSMT4">
                  <p:embed/>
                </p:oleObj>
              </mc:Choice>
              <mc:Fallback>
                <p:oleObj name="Equation" r:id="rId3" imgW="507960" imgH="1648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4282" y="3786190"/>
                        <a:ext cx="1318855" cy="42862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9704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9705" name="Rectangle 9"/>
          <p:cNvSpPr>
            <a:spLocks noChangeArrowheads="1"/>
          </p:cNvSpPr>
          <p:nvPr/>
        </p:nvSpPr>
        <p:spPr bwMode="auto">
          <a:xfrm>
            <a:off x="-32" y="71414"/>
            <a:ext cx="3357586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en-US" sz="2800" b="1">
                <a:latin typeface="Times New Roman" pitchFamily="18" charset="0"/>
                <a:cs typeface="Times New Roman" pitchFamily="18" charset="0"/>
              </a:rPr>
              <a:t>Đ</a:t>
            </a:r>
            <a:r>
              <a:rPr kumimoji="0" lang="en-US" sz="2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ịnh lý Talét đảo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706" name="Rectangle 10"/>
          <p:cNvSpPr>
            <a:spLocks noChangeArrowheads="1"/>
          </p:cNvSpPr>
          <p:nvPr/>
        </p:nvSpPr>
        <p:spPr bwMode="auto">
          <a:xfrm>
            <a:off x="0" y="3143248"/>
            <a:ext cx="4285789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4. Hệ quả của định lý Talét</a:t>
            </a:r>
            <a:endParaRPr kumimoji="0" lang="en-US" sz="2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9707" name="Object 11"/>
          <p:cNvGraphicFramePr>
            <a:graphicFrameLocks noChangeAspect="1"/>
          </p:cNvGraphicFramePr>
          <p:nvPr/>
        </p:nvGraphicFramePr>
        <p:xfrm>
          <a:off x="1500166" y="2357434"/>
          <a:ext cx="3692525" cy="642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2260440" imgH="393480" progId="Equation.DSMT4">
                  <p:embed/>
                </p:oleObj>
              </mc:Choice>
              <mc:Fallback>
                <p:oleObj name="Equation" r:id="rId5" imgW="2260440" imgH="39348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00166" y="2357434"/>
                        <a:ext cx="3692525" cy="6429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ct 19"/>
          <p:cNvGraphicFramePr>
            <a:graphicFrameLocks noChangeAspect="1"/>
          </p:cNvGraphicFramePr>
          <p:nvPr/>
        </p:nvGraphicFramePr>
        <p:xfrm>
          <a:off x="142844" y="2428868"/>
          <a:ext cx="936877" cy="38577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431640" imgH="177480" progId="Equation.DSMT4">
                  <p:embed/>
                </p:oleObj>
              </mc:Choice>
              <mc:Fallback>
                <p:oleObj name="Equation" r:id="rId7" imgW="431640" imgH="17748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2844" y="2428868"/>
                        <a:ext cx="936877" cy="38577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" name="Rectangle 13"/>
          <p:cNvSpPr>
            <a:spLocks noChangeArrowheads="1"/>
          </p:cNvSpPr>
          <p:nvPr/>
        </p:nvSpPr>
        <p:spPr bwMode="auto">
          <a:xfrm>
            <a:off x="894360" y="2334276"/>
            <a:ext cx="164500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có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..................</a:t>
            </a:r>
            <a:r>
              <a:rPr kumimoji="0" lang="en-US" sz="14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endParaRPr kumimoji="0" lang="en-US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" name="Rectangle 13"/>
          <p:cNvSpPr>
            <a:spLocks noChangeArrowheads="1"/>
          </p:cNvSpPr>
          <p:nvPr/>
        </p:nvSpPr>
        <p:spPr bwMode="auto">
          <a:xfrm>
            <a:off x="5143504" y="2357430"/>
            <a:ext cx="1819729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thì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............ </a:t>
            </a:r>
            <a:endParaRPr kumimoji="0" lang="en-US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" name="Rectangle 13"/>
          <p:cNvSpPr>
            <a:spLocks noChangeArrowheads="1"/>
          </p:cNvSpPr>
          <p:nvPr/>
        </p:nvSpPr>
        <p:spPr bwMode="auto">
          <a:xfrm>
            <a:off x="5715008" y="2357430"/>
            <a:ext cx="151996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DE // BC</a:t>
            </a:r>
            <a:endParaRPr kumimoji="0" lang="en-US" sz="2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9709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09621665"/>
              </p:ext>
            </p:extLst>
          </p:nvPr>
        </p:nvGraphicFramePr>
        <p:xfrm>
          <a:off x="4002088" y="3714750"/>
          <a:ext cx="1782762" cy="642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1091880" imgH="393480" progId="Equation.DSMT4">
                  <p:embed/>
                </p:oleObj>
              </mc:Choice>
              <mc:Fallback>
                <p:oleObj name="Equation" r:id="rId9" imgW="1091880" imgH="39348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02088" y="3714750"/>
                        <a:ext cx="1782762" cy="6429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" name="Rectangle 13"/>
          <p:cNvSpPr>
            <a:spLocks noChangeArrowheads="1"/>
          </p:cNvSpPr>
          <p:nvPr/>
        </p:nvSpPr>
        <p:spPr bwMode="auto">
          <a:xfrm>
            <a:off x="1357290" y="3714752"/>
            <a:ext cx="466025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có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DE // BC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thì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.....................</a:t>
            </a:r>
            <a:r>
              <a:rPr kumimoji="0" lang="en-US" sz="28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endParaRPr kumimoji="0" lang="en-US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97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297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3" dur="500"/>
                                        <p:tgtEl>
                                          <p:spTgt spid="297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8" dur="500"/>
                                        <p:tgtEl>
                                          <p:spTgt spid="297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3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8" dur="500"/>
                                        <p:tgtEl>
                                          <p:spTgt spid="297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706" grpId="0"/>
      <p:bldP spid="26" grpId="0"/>
      <p:bldP spid="27" grpId="0"/>
      <p:bldP spid="28" grpId="0"/>
      <p:bldP spid="3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just"/>
            <a:r>
              <a:rPr lang="en-US" sz="2400" b="1" u="sng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400" b="1" u="sng" dirty="0">
                <a:latin typeface="Times New Roman" pitchFamily="18" charset="0"/>
                <a:cs typeface="Times New Roman" pitchFamily="18" charset="0"/>
              </a:rPr>
              <a:t> 1.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Cho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thang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ABCD (AB//CD); Qua P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thuộc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AC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kẻ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thằng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song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song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AB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cắt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AD, BC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lần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lượt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ở M; N.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AM=10cm; MD=20cm; BN=11cm; PC=35cm.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AP, NC (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Hinh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30)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3010" name="Picture 2" descr="https://scontent.fhan3-3.fna.fbcdn.net/v/t1.15752-9/93371846_221095909228573_3527342226571001856_n.jpg?_nc_cat=106&amp;_nc_sid=b96e70&amp;_nc_ohc=qWYHPa0T5UQAX_HoGlz&amp;_nc_ht=scontent.fhan3-3.fna&amp;oh=e4782286c395d0c123d9fe75308f417a&amp;oe=5EB849A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-7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2040" y="1700808"/>
            <a:ext cx="3995936" cy="19847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251520" y="1988839"/>
            <a:ext cx="403244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Times New Roman" pitchFamily="18" charset="0"/>
                <a:ea typeface="+mj-ea"/>
                <a:cs typeface="Times New Roman" pitchFamily="18" charset="0"/>
              </a:rPr>
              <a:t>CM: </a:t>
            </a:r>
            <a:r>
              <a:rPr lang="en-US" sz="2400" dirty="0">
                <a:latin typeface="Times New Roman" pitchFamily="18" charset="0"/>
                <a:ea typeface="+mj-ea"/>
                <a:cs typeface="Times New Roman" pitchFamily="18" charset="0"/>
              </a:rPr>
              <a:t>Do MP//DC </a:t>
            </a:r>
            <a:r>
              <a:rPr lang="en-US" sz="2400" dirty="0" err="1">
                <a:latin typeface="Times New Roman" pitchFamily="18" charset="0"/>
                <a:ea typeface="+mj-ea"/>
                <a:cs typeface="Times New Roman" pitchFamily="18" charset="0"/>
              </a:rPr>
              <a:t>nên</a:t>
            </a:r>
            <a:r>
              <a:rPr lang="en-US" sz="2400" dirty="0"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+mj-ea"/>
                <a:cs typeface="Times New Roman" pitchFamily="18" charset="0"/>
              </a:rPr>
              <a:t>áp</a:t>
            </a:r>
            <a:r>
              <a:rPr lang="en-US" sz="2400" dirty="0"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+mj-ea"/>
                <a:cs typeface="Times New Roman" pitchFamily="18" charset="0"/>
              </a:rPr>
              <a:t>dụng</a:t>
            </a:r>
            <a:r>
              <a:rPr lang="en-US" sz="2400" dirty="0">
                <a:latin typeface="Times New Roman" pitchFamily="18" charset="0"/>
                <a:ea typeface="+mj-ea"/>
                <a:cs typeface="Times New Roman" pitchFamily="18" charset="0"/>
              </a:rPr>
              <a:t> ĐL TL </a:t>
            </a:r>
            <a:r>
              <a:rPr lang="en-US" sz="2400" dirty="0" err="1">
                <a:latin typeface="Times New Roman" pitchFamily="18" charset="0"/>
                <a:ea typeface="+mj-ea"/>
                <a:cs typeface="Times New Roman" pitchFamily="18" charset="0"/>
              </a:rPr>
              <a:t>vào</a:t>
            </a:r>
            <a:r>
              <a:rPr lang="en-US" sz="2400" dirty="0">
                <a:latin typeface="Times New Roman" pitchFamily="18" charset="0"/>
                <a:ea typeface="+mj-ea"/>
                <a:cs typeface="Times New Roman" pitchFamily="18" charset="0"/>
              </a:rPr>
              <a:t> tam </a:t>
            </a:r>
            <a:r>
              <a:rPr lang="en-US" sz="2400" dirty="0" err="1">
                <a:latin typeface="Times New Roman" pitchFamily="18" charset="0"/>
                <a:ea typeface="+mj-ea"/>
                <a:cs typeface="Times New Roman" pitchFamily="18" charset="0"/>
              </a:rPr>
              <a:t>giác</a:t>
            </a:r>
            <a:r>
              <a:rPr lang="en-US" sz="2400" dirty="0">
                <a:latin typeface="Times New Roman" pitchFamily="18" charset="0"/>
                <a:ea typeface="+mj-ea"/>
                <a:cs typeface="Times New Roman" pitchFamily="18" charset="0"/>
              </a:rPr>
              <a:t> ADC ta </a:t>
            </a:r>
            <a:r>
              <a:rPr lang="en-US" sz="2400" dirty="0" err="1">
                <a:latin typeface="Times New Roman" pitchFamily="18" charset="0"/>
                <a:ea typeface="+mj-ea"/>
                <a:cs typeface="Times New Roman" pitchFamily="18" charset="0"/>
              </a:rPr>
              <a:t>có</a:t>
            </a:r>
            <a:endParaRPr lang="en-US" sz="2400" dirty="0"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38769233"/>
              </p:ext>
            </p:extLst>
          </p:nvPr>
        </p:nvGraphicFramePr>
        <p:xfrm>
          <a:off x="755576" y="2893641"/>
          <a:ext cx="3024336" cy="158391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523880" imgH="812520" progId="Equation.DSMT4">
                  <p:embed/>
                </p:oleObj>
              </mc:Choice>
              <mc:Fallback>
                <p:oleObj name="Equation" r:id="rId4" imgW="1523880" imgH="8125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5576" y="2893641"/>
                        <a:ext cx="3024336" cy="158391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251520" y="4509120"/>
            <a:ext cx="86764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Times New Roman" pitchFamily="18" charset="0"/>
                <a:ea typeface="+mj-ea"/>
                <a:cs typeface="Times New Roman" pitchFamily="18" charset="0"/>
              </a:rPr>
              <a:t>Do PN//AB </a:t>
            </a:r>
            <a:r>
              <a:rPr lang="en-US" sz="2400" dirty="0" err="1">
                <a:latin typeface="Times New Roman" pitchFamily="18" charset="0"/>
                <a:ea typeface="+mj-ea"/>
                <a:cs typeface="Times New Roman" pitchFamily="18" charset="0"/>
              </a:rPr>
              <a:t>nên</a:t>
            </a:r>
            <a:r>
              <a:rPr lang="en-US" sz="2400" dirty="0"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+mj-ea"/>
                <a:cs typeface="Times New Roman" pitchFamily="18" charset="0"/>
              </a:rPr>
              <a:t>áp</a:t>
            </a:r>
            <a:r>
              <a:rPr lang="en-US" sz="2400" dirty="0"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+mj-ea"/>
                <a:cs typeface="Times New Roman" pitchFamily="18" charset="0"/>
              </a:rPr>
              <a:t>dụng</a:t>
            </a:r>
            <a:r>
              <a:rPr lang="en-US" sz="2400" dirty="0">
                <a:latin typeface="Times New Roman" pitchFamily="18" charset="0"/>
                <a:ea typeface="+mj-ea"/>
                <a:cs typeface="Times New Roman" pitchFamily="18" charset="0"/>
              </a:rPr>
              <a:t> ĐL </a:t>
            </a:r>
            <a:r>
              <a:rPr lang="en-US" sz="2400" dirty="0" err="1">
                <a:latin typeface="Times New Roman" pitchFamily="18" charset="0"/>
                <a:ea typeface="+mj-ea"/>
                <a:cs typeface="Times New Roman" pitchFamily="18" charset="0"/>
              </a:rPr>
              <a:t>Talet</a:t>
            </a:r>
            <a:r>
              <a:rPr lang="en-US" sz="2400" dirty="0"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+mj-ea"/>
                <a:cs typeface="Times New Roman" pitchFamily="18" charset="0"/>
              </a:rPr>
              <a:t>vào</a:t>
            </a:r>
            <a:r>
              <a:rPr lang="en-US" sz="2400" dirty="0">
                <a:latin typeface="Times New Roman" pitchFamily="18" charset="0"/>
                <a:ea typeface="+mj-ea"/>
                <a:cs typeface="Times New Roman" pitchFamily="18" charset="0"/>
              </a:rPr>
              <a:t> tam </a:t>
            </a:r>
            <a:r>
              <a:rPr lang="en-US" sz="2400" dirty="0" err="1">
                <a:latin typeface="Times New Roman" pitchFamily="18" charset="0"/>
                <a:ea typeface="+mj-ea"/>
                <a:cs typeface="Times New Roman" pitchFamily="18" charset="0"/>
              </a:rPr>
              <a:t>giác</a:t>
            </a:r>
            <a:r>
              <a:rPr lang="en-US" sz="2400" dirty="0">
                <a:latin typeface="Times New Roman" pitchFamily="18" charset="0"/>
                <a:ea typeface="+mj-ea"/>
                <a:cs typeface="Times New Roman" pitchFamily="18" charset="0"/>
              </a:rPr>
              <a:t> CAB ta </a:t>
            </a:r>
            <a:r>
              <a:rPr lang="en-US" sz="2400" dirty="0" err="1">
                <a:latin typeface="Times New Roman" pitchFamily="18" charset="0"/>
                <a:ea typeface="+mj-ea"/>
                <a:cs typeface="Times New Roman" pitchFamily="18" charset="0"/>
              </a:rPr>
              <a:t>có</a:t>
            </a:r>
            <a:endParaRPr lang="en-US" sz="2400" dirty="0"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6277877"/>
              </p:ext>
            </p:extLst>
          </p:nvPr>
        </p:nvGraphicFramePr>
        <p:xfrm>
          <a:off x="1017588" y="4921250"/>
          <a:ext cx="3074987" cy="16843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549080" imgH="863280" progId="Equation.DSMT4">
                  <p:embed/>
                </p:oleObj>
              </mc:Choice>
              <mc:Fallback>
                <p:oleObj name="Equation" r:id="rId6" imgW="1549080" imgH="8632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17588" y="4921250"/>
                        <a:ext cx="3074987" cy="16843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098240731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  <p:bldP spid="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843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9458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9463" name="Rectangle 7"/>
          <p:cNvSpPr>
            <a:spLocks noChangeArrowheads="1"/>
          </p:cNvSpPr>
          <p:nvPr/>
        </p:nvSpPr>
        <p:spPr bwMode="auto">
          <a:xfrm>
            <a:off x="0" y="6858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</a:t>
            </a: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9465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9467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9469" name="Rectangle 1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2531" name="Rectangle 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2534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7665" name="Rectangle 17"/>
          <p:cNvSpPr>
            <a:spLocks noChangeArrowheads="1"/>
          </p:cNvSpPr>
          <p:nvPr/>
        </p:nvSpPr>
        <p:spPr bwMode="auto">
          <a:xfrm>
            <a:off x="0" y="1676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30726" name="Rectangle 6"/>
          <p:cNvSpPr>
            <a:spLocks noChangeArrowheads="1"/>
          </p:cNvSpPr>
          <p:nvPr/>
        </p:nvSpPr>
        <p:spPr bwMode="auto">
          <a:xfrm>
            <a:off x="179512" y="-639752"/>
            <a:ext cx="8640960" cy="31085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just" eaLnBrk="1" hangingPunct="1"/>
            <a:endParaRPr kumimoji="0" lang="en-US" sz="28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lvl="0" algn="just" eaLnBrk="1" hangingPunct="1"/>
            <a:endParaRPr lang="en-US" sz="2800" b="1" dirty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lvl="0" algn="just" eaLnBrk="1" hangingPunct="1"/>
            <a:r>
              <a:rPr kumimoji="0" lang="en-US" sz="28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Bài</a:t>
            </a:r>
            <a:r>
              <a:rPr kumimoji="0" lang="en-US" sz="2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2: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vi-VN" sz="2800" dirty="0"/>
              <a:t>Cho tam giác ABC. </a:t>
            </a:r>
            <a:endParaRPr lang="en-US" sz="2800" dirty="0"/>
          </a:p>
          <a:p>
            <a:pPr lvl="0" algn="just" eaLnBrk="1" hangingPunct="1"/>
            <a:r>
              <a:rPr lang="vi-VN" sz="2800" dirty="0"/>
              <a:t>Từ điểm D trên cạnh BC, kẻ các đường thẳng song song với các cạnh AB và AC, chúng cắt các cạnh AC và AB</a:t>
            </a:r>
            <a:r>
              <a:rPr lang="en-US" sz="2800" dirty="0"/>
              <a:t> </a:t>
            </a:r>
            <a:r>
              <a:rPr lang="vi-VN" sz="2800" dirty="0"/>
              <a:t> theo thứ tự tại F và E.</a:t>
            </a:r>
            <a:r>
              <a:rPr lang="en-US" sz="2800" dirty="0"/>
              <a:t> </a:t>
            </a:r>
            <a:r>
              <a:rPr lang="en-US" sz="2800" dirty="0" err="1"/>
              <a:t>Chứng</a:t>
            </a:r>
            <a:r>
              <a:rPr lang="en-US" sz="2800" dirty="0"/>
              <a:t> minh </a:t>
            </a:r>
            <a:r>
              <a:rPr lang="en-US" sz="2800" dirty="0" err="1"/>
              <a:t>rằng</a:t>
            </a:r>
            <a:r>
              <a:rPr lang="en-US" sz="2800" dirty="0"/>
              <a:t>:</a:t>
            </a:r>
          </a:p>
          <a:p>
            <a:pPr lvl="0" algn="just" eaLnBrk="1" hangingPunct="1"/>
            <a:endParaRPr kumimoji="0" lang="en-US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64976382"/>
              </p:ext>
            </p:extLst>
          </p:nvPr>
        </p:nvGraphicFramePr>
        <p:xfrm>
          <a:off x="2778125" y="2349500"/>
          <a:ext cx="2170113" cy="998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850680" imgH="393480" progId="Equation.DSMT4">
                  <p:embed/>
                </p:oleObj>
              </mc:Choice>
              <mc:Fallback>
                <p:oleObj name="Equation" r:id="rId2" imgW="850680" imgH="39348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78125" y="2349500"/>
                        <a:ext cx="2170113" cy="9985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38916" name="Picture 4" descr="Giải sách bài tập Toán 8 | Giải bài tập Sách bài tập Toán 8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3356992"/>
            <a:ext cx="3800233" cy="26642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19356279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843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9458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9463" name="Rectangle 7"/>
          <p:cNvSpPr>
            <a:spLocks noChangeArrowheads="1"/>
          </p:cNvSpPr>
          <p:nvPr/>
        </p:nvSpPr>
        <p:spPr bwMode="auto">
          <a:xfrm>
            <a:off x="0" y="6858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</a:t>
            </a: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9465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9467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9469" name="Rectangle 1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2531" name="Rectangle 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2534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7665" name="Rectangle 17"/>
          <p:cNvSpPr>
            <a:spLocks noChangeArrowheads="1"/>
          </p:cNvSpPr>
          <p:nvPr/>
        </p:nvSpPr>
        <p:spPr bwMode="auto">
          <a:xfrm>
            <a:off x="0" y="1676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40964" name="Picture 4" descr="https://scontent-sin6-1.xx.fbcdn.net/v/t1.15752-9/91058772_2920881147994444_8579652590617231360_n.jpg?_nc_cat=100&amp;_nc_sid=b96e70&amp;_nc_ohc=1O5RT6npZioAX_KPb3M&amp;_nc_ht=scontent-sin6-1.xx&amp;oh=823fd060b11ff4de01abaa2ccd486c1b&amp;oe=5EA0BA80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1239" b="65833"/>
          <a:stretch/>
        </p:blipFill>
        <p:spPr bwMode="auto">
          <a:xfrm>
            <a:off x="4572000" y="0"/>
            <a:ext cx="4591000" cy="2343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611560" y="228600"/>
            <a:ext cx="36004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/>
              <a:t>Trong</a:t>
            </a:r>
            <a:r>
              <a:rPr lang="en-US" sz="2400" dirty="0"/>
              <a:t> tam </a:t>
            </a:r>
            <a:r>
              <a:rPr lang="en-US" sz="2400" dirty="0" err="1"/>
              <a:t>giác</a:t>
            </a:r>
            <a:r>
              <a:rPr lang="en-US" sz="2400" dirty="0"/>
              <a:t> ABC, </a:t>
            </a:r>
            <a:r>
              <a:rPr lang="en-US" sz="2400" dirty="0" err="1"/>
              <a:t>có</a:t>
            </a:r>
            <a:r>
              <a:rPr lang="en-US" sz="2400" dirty="0"/>
              <a:t> DE//AC </a:t>
            </a:r>
            <a:r>
              <a:rPr lang="en-US" sz="2400" dirty="0" err="1"/>
              <a:t>nên</a:t>
            </a:r>
            <a:r>
              <a:rPr lang="en-US" sz="2400" dirty="0"/>
              <a:t> </a:t>
            </a:r>
            <a:r>
              <a:rPr lang="en-US" sz="2400" dirty="0" err="1"/>
              <a:t>theo</a:t>
            </a:r>
            <a:r>
              <a:rPr lang="en-US" sz="2400" dirty="0"/>
              <a:t> </a:t>
            </a:r>
            <a:r>
              <a:rPr lang="en-US" sz="2400" dirty="0" err="1"/>
              <a:t>định</a:t>
            </a:r>
            <a:r>
              <a:rPr lang="en-US" sz="2400" dirty="0"/>
              <a:t> </a:t>
            </a:r>
            <a:r>
              <a:rPr lang="en-US" sz="2400" dirty="0" err="1"/>
              <a:t>lý</a:t>
            </a:r>
            <a:r>
              <a:rPr lang="en-US" sz="2400" dirty="0"/>
              <a:t> </a:t>
            </a:r>
            <a:r>
              <a:rPr lang="en-US" sz="2400" dirty="0" err="1"/>
              <a:t>Talet</a:t>
            </a:r>
            <a:r>
              <a:rPr lang="en-US" sz="2400" dirty="0"/>
              <a:t> ta </a:t>
            </a:r>
            <a:r>
              <a:rPr lang="en-US" sz="2400" dirty="0" err="1"/>
              <a:t>có</a:t>
            </a:r>
            <a:r>
              <a:rPr lang="en-US" sz="2400" dirty="0"/>
              <a:t>:</a:t>
            </a: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06729257"/>
              </p:ext>
            </p:extLst>
          </p:nvPr>
        </p:nvGraphicFramePr>
        <p:xfrm>
          <a:off x="1343372" y="1344612"/>
          <a:ext cx="2136775" cy="998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838080" imgH="393480" progId="Equation.DSMT4">
                  <p:embed/>
                </p:oleObj>
              </mc:Choice>
              <mc:Fallback>
                <p:oleObj name="Equation" r:id="rId3" imgW="838080" imgH="393480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43372" y="1344612"/>
                        <a:ext cx="2136775" cy="9985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TextBox 16"/>
          <p:cNvSpPr txBox="1"/>
          <p:nvPr/>
        </p:nvSpPr>
        <p:spPr>
          <a:xfrm>
            <a:off x="467544" y="2343150"/>
            <a:ext cx="36004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/>
              <a:t>Trong</a:t>
            </a:r>
            <a:r>
              <a:rPr lang="en-US" sz="2400" dirty="0"/>
              <a:t> tam </a:t>
            </a:r>
            <a:r>
              <a:rPr lang="en-US" sz="2400" dirty="0" err="1"/>
              <a:t>giác</a:t>
            </a:r>
            <a:r>
              <a:rPr lang="en-US" sz="2400" dirty="0"/>
              <a:t> ABC, </a:t>
            </a:r>
            <a:r>
              <a:rPr lang="en-US" sz="2400" dirty="0" err="1"/>
              <a:t>có</a:t>
            </a:r>
            <a:r>
              <a:rPr lang="en-US" sz="2400" dirty="0"/>
              <a:t> DF//AB </a:t>
            </a:r>
            <a:r>
              <a:rPr lang="en-US" sz="2400" dirty="0" err="1"/>
              <a:t>nên</a:t>
            </a:r>
            <a:r>
              <a:rPr lang="en-US" sz="2400" dirty="0"/>
              <a:t> </a:t>
            </a:r>
            <a:r>
              <a:rPr lang="en-US" sz="2400" dirty="0" err="1"/>
              <a:t>theo</a:t>
            </a:r>
            <a:r>
              <a:rPr lang="en-US" sz="2400" dirty="0"/>
              <a:t> </a:t>
            </a:r>
            <a:r>
              <a:rPr lang="en-US" sz="2400" dirty="0" err="1"/>
              <a:t>định</a:t>
            </a:r>
            <a:r>
              <a:rPr lang="en-US" sz="2400" dirty="0"/>
              <a:t> </a:t>
            </a:r>
            <a:r>
              <a:rPr lang="en-US" sz="2400" dirty="0" err="1"/>
              <a:t>lý</a:t>
            </a:r>
            <a:r>
              <a:rPr lang="en-US" sz="2400" dirty="0"/>
              <a:t> </a:t>
            </a:r>
            <a:r>
              <a:rPr lang="en-US" sz="2400" dirty="0" err="1"/>
              <a:t>Talet</a:t>
            </a:r>
            <a:r>
              <a:rPr lang="en-US" sz="2400" dirty="0"/>
              <a:t> ta </a:t>
            </a:r>
            <a:r>
              <a:rPr lang="en-US" sz="2400" dirty="0" err="1"/>
              <a:t>có</a:t>
            </a:r>
            <a:r>
              <a:rPr lang="en-US" sz="2400" dirty="0"/>
              <a:t>:</a:t>
            </a:r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22415075"/>
              </p:ext>
            </p:extLst>
          </p:nvPr>
        </p:nvGraphicFramePr>
        <p:xfrm>
          <a:off x="3819525" y="2943225"/>
          <a:ext cx="2235200" cy="998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876240" imgH="393480" progId="Equation.DSMT4">
                  <p:embed/>
                </p:oleObj>
              </mc:Choice>
              <mc:Fallback>
                <p:oleObj name="Equation" r:id="rId5" imgW="876240" imgH="393480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9525" y="2943225"/>
                        <a:ext cx="2235200" cy="9985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TextBox 20"/>
          <p:cNvSpPr txBox="1"/>
          <p:nvPr/>
        </p:nvSpPr>
        <p:spPr>
          <a:xfrm>
            <a:off x="619944" y="4149080"/>
            <a:ext cx="3600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/>
              <a:t>Từ</a:t>
            </a:r>
            <a:r>
              <a:rPr lang="en-US" sz="2400" dirty="0"/>
              <a:t> (1) </a:t>
            </a:r>
            <a:r>
              <a:rPr lang="en-US" sz="2400" dirty="0" err="1"/>
              <a:t>và</a:t>
            </a:r>
            <a:r>
              <a:rPr lang="en-US" sz="2400" dirty="0"/>
              <a:t> (2) ta </a:t>
            </a:r>
            <a:r>
              <a:rPr lang="en-US" sz="2400" dirty="0" err="1"/>
              <a:t>có</a:t>
            </a:r>
            <a:r>
              <a:rPr lang="en-US" sz="2400" dirty="0"/>
              <a:t>:</a:t>
            </a:r>
          </a:p>
        </p:txBody>
      </p:sp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99133785"/>
              </p:ext>
            </p:extLst>
          </p:nvPr>
        </p:nvGraphicFramePr>
        <p:xfrm>
          <a:off x="1105693" y="4797152"/>
          <a:ext cx="6932613" cy="998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2717640" imgH="393480" progId="Equation.DSMT4">
                  <p:embed/>
                </p:oleObj>
              </mc:Choice>
              <mc:Fallback>
                <p:oleObj name="Equation" r:id="rId7" imgW="2717640" imgH="393480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05693" y="4797152"/>
                        <a:ext cx="6932613" cy="9985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274317107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17" grpId="0"/>
      <p:bldP spid="2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843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9458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9463" name="Rectangle 7"/>
          <p:cNvSpPr>
            <a:spLocks noChangeArrowheads="1"/>
          </p:cNvSpPr>
          <p:nvPr/>
        </p:nvSpPr>
        <p:spPr bwMode="auto">
          <a:xfrm>
            <a:off x="0" y="6858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</a:t>
            </a: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9465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9467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9469" name="Rectangle 1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2531" name="Rectangle 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2534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7665" name="Rectangle 17"/>
          <p:cNvSpPr>
            <a:spLocks noChangeArrowheads="1"/>
          </p:cNvSpPr>
          <p:nvPr/>
        </p:nvSpPr>
        <p:spPr bwMode="auto">
          <a:xfrm>
            <a:off x="0" y="1676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30726" name="Rectangle 6"/>
          <p:cNvSpPr>
            <a:spLocks noChangeArrowheads="1"/>
          </p:cNvSpPr>
          <p:nvPr/>
        </p:nvSpPr>
        <p:spPr bwMode="auto">
          <a:xfrm>
            <a:off x="0" y="0"/>
            <a:ext cx="8780096" cy="1384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Bài</a:t>
            </a:r>
            <a:r>
              <a:rPr kumimoji="0" lang="en-US" sz="2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3: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Cho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hình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thang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ABCD (AB//CD).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Một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đường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thẳng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song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song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với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hai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đáy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cắt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các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cạnh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bên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AD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và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BC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theo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thứ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tự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ở E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và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F.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Tính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FC, 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biết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AE = 4cm, ED = 2cm, BF = 6cm.</a:t>
            </a:r>
            <a:endParaRPr kumimoji="0" lang="en-US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2" name="Group 1"/>
          <p:cNvGrpSpPr/>
          <p:nvPr/>
        </p:nvGrpSpPr>
        <p:grpSpPr>
          <a:xfrm>
            <a:off x="899592" y="2492896"/>
            <a:ext cx="4034380" cy="2817604"/>
            <a:chOff x="899592" y="2492896"/>
            <a:chExt cx="4034380" cy="2817604"/>
          </a:xfrm>
        </p:grpSpPr>
        <p:cxnSp>
          <p:nvCxnSpPr>
            <p:cNvPr id="10" name="Straight Connector 9"/>
            <p:cNvCxnSpPr/>
            <p:nvPr/>
          </p:nvCxnSpPr>
          <p:spPr>
            <a:xfrm>
              <a:off x="1619672" y="5097298"/>
              <a:ext cx="252028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V="1">
              <a:off x="1619672" y="2924944"/>
              <a:ext cx="504056" cy="217235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>
              <a:off x="2123728" y="2924944"/>
              <a:ext cx="936104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>
              <a:off x="3059832" y="2924944"/>
              <a:ext cx="1080120" cy="217235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1852650" y="4182988"/>
              <a:ext cx="1908212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TextBox 20"/>
            <p:cNvSpPr txBox="1"/>
            <p:nvPr/>
          </p:nvSpPr>
          <p:spPr>
            <a:xfrm>
              <a:off x="1619672" y="2492896"/>
              <a:ext cx="50405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A</a:t>
              </a: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3203848" y="2492896"/>
              <a:ext cx="55701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B</a:t>
              </a:r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3923928" y="3861048"/>
              <a:ext cx="64807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F</a:t>
              </a:r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4247964" y="4941168"/>
              <a:ext cx="68600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C</a:t>
              </a: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899592" y="4941168"/>
              <a:ext cx="72008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D</a:t>
              </a:r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1115616" y="4011121"/>
              <a:ext cx="50405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E</a:t>
              </a:r>
            </a:p>
          </p:txBody>
        </p:sp>
      </p:grpSp>
    </p:spTree>
  </p:cSld>
  <p:clrMapOvr>
    <a:masterClrMapping/>
  </p:clrMapOvr>
  <p:transition spd="slow">
    <p:randomBar dir="vert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843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9458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9463" name="Rectangle 7"/>
          <p:cNvSpPr>
            <a:spLocks noChangeArrowheads="1"/>
          </p:cNvSpPr>
          <p:nvPr/>
        </p:nvSpPr>
        <p:spPr bwMode="auto">
          <a:xfrm>
            <a:off x="0" y="6858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</a:t>
            </a: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9465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9467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9469" name="Rectangle 1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2531" name="Rectangle 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2534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7665" name="Rectangle 17"/>
          <p:cNvSpPr>
            <a:spLocks noChangeArrowheads="1"/>
          </p:cNvSpPr>
          <p:nvPr/>
        </p:nvSpPr>
        <p:spPr bwMode="auto">
          <a:xfrm>
            <a:off x="0" y="1676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30726" name="Rectangle 6"/>
          <p:cNvSpPr>
            <a:spLocks noChangeArrowheads="1"/>
          </p:cNvSpPr>
          <p:nvPr/>
        </p:nvSpPr>
        <p:spPr bwMode="auto">
          <a:xfrm>
            <a:off x="0" y="0"/>
            <a:ext cx="8780096" cy="1384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Bài</a:t>
            </a:r>
            <a:r>
              <a:rPr kumimoji="0" lang="en-US" sz="2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3: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Cho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hình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thang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ABCD (AB//CD).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Một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đường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thẳng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song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song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với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hai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đáy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cắt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các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cạnh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bên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AD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và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BC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theo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thứ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tự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ở E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và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F.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Tính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FC, 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biết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AE = 4cm, ED = 2cm, BF = 6cm.</a:t>
            </a:r>
            <a:endParaRPr kumimoji="0" lang="en-US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729" name="Rectangle 9"/>
          <p:cNvSpPr>
            <a:spLocks noChangeArrowheads="1"/>
          </p:cNvSpPr>
          <p:nvPr/>
        </p:nvSpPr>
        <p:spPr bwMode="auto">
          <a:xfrm>
            <a:off x="3448" y="1676400"/>
            <a:ext cx="5976664" cy="2677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just" eaLnBrk="1" hangingPunct="1"/>
            <a:r>
              <a:rPr kumimoji="0" lang="en-US" sz="2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CM:</a:t>
            </a:r>
            <a:r>
              <a:rPr kumimoji="0" lang="en-US" sz="2800" b="1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Gọi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K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là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giao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điểm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của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AC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và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EF. </a:t>
            </a:r>
            <a:r>
              <a:rPr lang="fr-FR" sz="2800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Áp</a:t>
            </a:r>
            <a:r>
              <a:rPr lang="fr-FR" sz="28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fr-FR" sz="2800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dụng</a:t>
            </a:r>
            <a:r>
              <a:rPr lang="fr-FR" sz="28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ĐL </a:t>
            </a:r>
            <a:r>
              <a:rPr lang="fr-FR" sz="2800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Talet</a:t>
            </a:r>
            <a:r>
              <a:rPr lang="fr-FR" sz="28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fr-FR" sz="2800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vào</a:t>
            </a:r>
            <a:r>
              <a:rPr lang="fr-FR" sz="28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fr-FR" sz="2800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tam</a:t>
            </a:r>
            <a:r>
              <a:rPr lang="fr-FR" sz="28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fr-FR" sz="2800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giác</a:t>
            </a:r>
            <a:r>
              <a:rPr lang="fr-FR" sz="28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fr-FR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ADC (</a:t>
            </a:r>
            <a:r>
              <a:rPr lang="en-US" sz="28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Do EK//DC)</a:t>
            </a:r>
            <a:r>
              <a:rPr kumimoji="0" lang="fr-FR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</a:t>
            </a:r>
            <a:r>
              <a:rPr kumimoji="0" lang="fr-FR" sz="28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t</a:t>
            </a:r>
            <a:r>
              <a:rPr kumimoji="0" lang="fr-FR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a </a:t>
            </a:r>
            <a:r>
              <a:rPr kumimoji="0" lang="fr-FR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có</a:t>
            </a:r>
            <a:r>
              <a:rPr kumimoji="0" lang="fr-FR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: 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fr-FR" sz="2800" dirty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072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0244408"/>
              </p:ext>
            </p:extLst>
          </p:nvPr>
        </p:nvGraphicFramePr>
        <p:xfrm>
          <a:off x="2408238" y="3128963"/>
          <a:ext cx="2981325" cy="9985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168200" imgH="393480" progId="Equation.DSMT4">
                  <p:embed/>
                </p:oleObj>
              </mc:Choice>
              <mc:Fallback>
                <p:oleObj name="Equation" r:id="rId2" imgW="116820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08238" y="3128963"/>
                        <a:ext cx="2981325" cy="99853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6" name="Group 5"/>
          <p:cNvGrpSpPr/>
          <p:nvPr/>
        </p:nvGrpSpPr>
        <p:grpSpPr>
          <a:xfrm>
            <a:off x="5857885" y="1643050"/>
            <a:ext cx="3250619" cy="2695288"/>
            <a:chOff x="5857885" y="1643050"/>
            <a:chExt cx="3250619" cy="2695288"/>
          </a:xfrm>
        </p:grpSpPr>
        <p:pic>
          <p:nvPicPr>
            <p:cNvPr id="30727" name="Picture 7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6036670" y="1643050"/>
              <a:ext cx="3071834" cy="2695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2" name="TextBox 1"/>
            <p:cNvSpPr txBox="1"/>
            <p:nvPr/>
          </p:nvSpPr>
          <p:spPr>
            <a:xfrm>
              <a:off x="6012160" y="2262979"/>
              <a:ext cx="43204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4</a:t>
              </a:r>
            </a:p>
          </p:txBody>
        </p:sp>
        <p:sp>
          <p:nvSpPr>
            <p:cNvPr id="3" name="TextBox 2"/>
            <p:cNvSpPr txBox="1"/>
            <p:nvPr/>
          </p:nvSpPr>
          <p:spPr>
            <a:xfrm>
              <a:off x="5857885" y="3443044"/>
              <a:ext cx="43204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2</a:t>
              </a:r>
            </a:p>
          </p:txBody>
        </p:sp>
        <p:sp>
          <p:nvSpPr>
            <p:cNvPr id="4" name="TextBox 3"/>
            <p:cNvSpPr txBox="1"/>
            <p:nvPr/>
          </p:nvSpPr>
          <p:spPr>
            <a:xfrm>
              <a:off x="7740352" y="2060848"/>
              <a:ext cx="50405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6</a:t>
              </a:r>
            </a:p>
          </p:txBody>
        </p:sp>
      </p:grp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80135238"/>
              </p:ext>
            </p:extLst>
          </p:nvPr>
        </p:nvGraphicFramePr>
        <p:xfrm>
          <a:off x="963613" y="5373688"/>
          <a:ext cx="6416675" cy="9985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2514600" imgH="393480" progId="Equation.DSMT4">
                  <p:embed/>
                </p:oleObj>
              </mc:Choice>
              <mc:Fallback>
                <p:oleObj name="Equation" r:id="rId5" imgW="2514600" imgH="39348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63613" y="5373688"/>
                        <a:ext cx="6416675" cy="9985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179512" y="4005064"/>
            <a:ext cx="7033035" cy="16619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/>
            <a:endParaRPr lang="fr-FR" sz="2800" dirty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fr-FR" sz="2800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Lại</a:t>
            </a:r>
            <a:r>
              <a:rPr lang="fr-FR" sz="28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fr-FR" sz="2800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có</a:t>
            </a:r>
            <a:r>
              <a:rPr lang="fr-FR" sz="28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KF//AB </a:t>
            </a:r>
            <a:r>
              <a:rPr lang="fr-FR" sz="2800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nên</a:t>
            </a:r>
            <a:r>
              <a:rPr lang="fr-FR" sz="28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fr-FR" sz="2800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áp</a:t>
            </a:r>
            <a:r>
              <a:rPr lang="fr-FR" sz="28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fr-FR" sz="2800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dụng</a:t>
            </a:r>
            <a:r>
              <a:rPr lang="fr-FR" sz="28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ĐLTL </a:t>
            </a:r>
            <a:r>
              <a:rPr lang="fr-FR" sz="2800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vào</a:t>
            </a:r>
            <a:r>
              <a:rPr lang="fr-FR" sz="28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fr-FR" sz="2800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tam</a:t>
            </a:r>
            <a:r>
              <a:rPr lang="fr-FR" sz="28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fr-FR" sz="2800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giác</a:t>
            </a:r>
            <a:r>
              <a:rPr lang="fr-FR" sz="28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CAB, ta </a:t>
            </a:r>
            <a:r>
              <a:rPr lang="fr-FR" sz="2800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có</a:t>
            </a:r>
            <a:r>
              <a:rPr lang="fr-FR" sz="28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: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3320435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307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" dur="500"/>
                                        <p:tgtEl>
                                          <p:spTgt spid="307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6" grpId="0"/>
      <p:bldP spid="30729" grpId="0"/>
      <p:bldP spid="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843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9458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9463" name="Rectangle 7"/>
          <p:cNvSpPr>
            <a:spLocks noChangeArrowheads="1"/>
          </p:cNvSpPr>
          <p:nvPr/>
        </p:nvSpPr>
        <p:spPr bwMode="auto">
          <a:xfrm>
            <a:off x="0" y="6858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400">
                <a:solidFill>
                  <a:prstClr val="black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</a:t>
            </a:r>
            <a:endParaRPr lang="en-US">
              <a:solidFill>
                <a:prstClr val="black"/>
              </a:solidFill>
            </a:endParaRPr>
          </a:p>
        </p:txBody>
      </p:sp>
      <p:sp>
        <p:nvSpPr>
          <p:cNvPr id="19465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9467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9469" name="Rectangle 1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22531" name="Rectangle 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22534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27665" name="Rectangle 17"/>
          <p:cNvSpPr>
            <a:spLocks noChangeArrowheads="1"/>
          </p:cNvSpPr>
          <p:nvPr/>
        </p:nvSpPr>
        <p:spPr bwMode="auto">
          <a:xfrm>
            <a:off x="0" y="1676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graphicFrame>
        <p:nvGraphicFramePr>
          <p:cNvPr id="32772" name="Object 4"/>
          <p:cNvGraphicFramePr>
            <a:graphicFrameLocks noChangeAspect="1"/>
          </p:cNvGraphicFramePr>
          <p:nvPr/>
        </p:nvGraphicFramePr>
        <p:xfrm>
          <a:off x="285720" y="428604"/>
          <a:ext cx="1000132" cy="71939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545863" imgH="393529" progId="Equation.DSMT4">
                  <p:embed/>
                </p:oleObj>
              </mc:Choice>
              <mc:Fallback>
                <p:oleObj name="Equation" r:id="rId2" imgW="545863" imgH="393529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5720" y="428604"/>
                        <a:ext cx="1000132" cy="71939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771" name="Object 3"/>
          <p:cNvGraphicFramePr>
            <a:graphicFrameLocks noChangeAspect="1"/>
          </p:cNvGraphicFramePr>
          <p:nvPr/>
        </p:nvGraphicFramePr>
        <p:xfrm>
          <a:off x="4286248" y="1214422"/>
          <a:ext cx="500066" cy="66137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92100" imgH="393700" progId="Equation.DSMT4">
                  <p:embed/>
                </p:oleObj>
              </mc:Choice>
              <mc:Fallback>
                <p:oleObj name="Equation" r:id="rId4" imgW="292100" imgH="3937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86248" y="1214422"/>
                        <a:ext cx="500066" cy="66137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2773" name="Rectangle 5"/>
          <p:cNvSpPr>
            <a:spLocks noChangeArrowheads="1"/>
          </p:cNvSpPr>
          <p:nvPr/>
        </p:nvSpPr>
        <p:spPr bwMode="auto">
          <a:xfrm>
            <a:off x="0" y="0"/>
            <a:ext cx="8689623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 eaLnBrk="1" hangingPunct="1"/>
            <a:r>
              <a:rPr lang="en-US" sz="2800" b="1" dirty="0" err="1">
                <a:solidFill>
                  <a:prstClr val="black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Bài</a:t>
            </a:r>
            <a:r>
              <a:rPr lang="en-US" sz="2800" b="1" dirty="0">
                <a:solidFill>
                  <a:prstClr val="black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4</a:t>
            </a:r>
            <a:r>
              <a:rPr lang="en-US" sz="2800" dirty="0">
                <a:solidFill>
                  <a:prstClr val="black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: Cho tam </a:t>
            </a:r>
            <a:r>
              <a:rPr lang="en-US" sz="2800" dirty="0" err="1">
                <a:solidFill>
                  <a:prstClr val="black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giác</a:t>
            </a:r>
            <a:r>
              <a:rPr lang="en-US" sz="2800" dirty="0">
                <a:solidFill>
                  <a:prstClr val="black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ABC. </a:t>
            </a:r>
            <a:r>
              <a:rPr lang="en-US" sz="2800" dirty="0" err="1">
                <a:solidFill>
                  <a:prstClr val="black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Điểm</a:t>
            </a:r>
            <a:r>
              <a:rPr lang="en-US" sz="2800" dirty="0">
                <a:solidFill>
                  <a:prstClr val="black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D </a:t>
            </a:r>
            <a:r>
              <a:rPr lang="en-US" sz="2800" dirty="0" err="1">
                <a:solidFill>
                  <a:prstClr val="black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thuộc</a:t>
            </a:r>
            <a:r>
              <a:rPr lang="en-US" sz="2800" dirty="0">
                <a:solidFill>
                  <a:prstClr val="black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cạnh</a:t>
            </a:r>
            <a:r>
              <a:rPr lang="en-US" sz="2800" dirty="0">
                <a:solidFill>
                  <a:prstClr val="black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BC </a:t>
            </a:r>
            <a:r>
              <a:rPr lang="en-US" sz="2800" dirty="0" err="1">
                <a:solidFill>
                  <a:prstClr val="black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sao</a:t>
            </a:r>
            <a:r>
              <a:rPr lang="en-US" sz="2800" dirty="0">
                <a:solidFill>
                  <a:prstClr val="black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cho</a:t>
            </a:r>
            <a:r>
              <a:rPr lang="en-US" sz="2800" dirty="0">
                <a:solidFill>
                  <a:prstClr val="black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endParaRPr lang="en-US" sz="28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774" name="Rectangle 6"/>
          <p:cNvSpPr>
            <a:spLocks noChangeArrowheads="1"/>
          </p:cNvSpPr>
          <p:nvPr/>
        </p:nvSpPr>
        <p:spPr bwMode="auto">
          <a:xfrm>
            <a:off x="1285852" y="500042"/>
            <a:ext cx="7563737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 eaLnBrk="1" hangingPunct="1"/>
            <a:r>
              <a:rPr lang="en-US" sz="2800" dirty="0">
                <a:solidFill>
                  <a:prstClr val="black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</a:t>
            </a:r>
            <a:r>
              <a:rPr lang="en-US" sz="2800" dirty="0" err="1">
                <a:solidFill>
                  <a:prstClr val="black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Điểm</a:t>
            </a:r>
            <a:r>
              <a:rPr lang="en-US" sz="2800" dirty="0">
                <a:solidFill>
                  <a:prstClr val="black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E </a:t>
            </a:r>
            <a:r>
              <a:rPr lang="en-US" sz="2800" dirty="0" err="1">
                <a:solidFill>
                  <a:prstClr val="black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thuộc</a:t>
            </a:r>
            <a:r>
              <a:rPr lang="en-US" sz="2800" dirty="0">
                <a:solidFill>
                  <a:prstClr val="black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đoạn</a:t>
            </a:r>
            <a:r>
              <a:rPr lang="en-US" sz="2800" dirty="0">
                <a:solidFill>
                  <a:prstClr val="black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thẳng</a:t>
            </a:r>
            <a:r>
              <a:rPr lang="en-US" sz="2800" dirty="0">
                <a:solidFill>
                  <a:prstClr val="black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AD </a:t>
            </a:r>
            <a:r>
              <a:rPr lang="en-US" sz="2800" dirty="0" err="1">
                <a:solidFill>
                  <a:prstClr val="black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sao</a:t>
            </a:r>
            <a:r>
              <a:rPr lang="en-US" sz="2800" dirty="0">
                <a:solidFill>
                  <a:prstClr val="black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cho</a:t>
            </a:r>
            <a:r>
              <a:rPr lang="en-US" sz="2800" dirty="0">
                <a:solidFill>
                  <a:prstClr val="black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AE = 2ED, </a:t>
            </a:r>
          </a:p>
        </p:txBody>
      </p:sp>
      <p:sp>
        <p:nvSpPr>
          <p:cNvPr id="22" name="Rectangle 21"/>
          <p:cNvSpPr/>
          <p:nvPr/>
        </p:nvSpPr>
        <p:spPr>
          <a:xfrm>
            <a:off x="2760983" y="1214422"/>
            <a:ext cx="173957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 eaLnBrk="1" hangingPunct="1"/>
            <a:r>
              <a:rPr lang="en-US" sz="2800">
                <a:solidFill>
                  <a:prstClr val="black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Tính tỉ số  </a:t>
            </a:r>
            <a:endParaRPr lang="en-US" sz="280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285720" y="1214422"/>
            <a:ext cx="269439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 eaLnBrk="1" hangingPunct="1"/>
            <a:r>
              <a:rPr lang="en-US" sz="2800" dirty="0">
                <a:solidFill>
                  <a:prstClr val="black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BE </a:t>
            </a:r>
            <a:r>
              <a:rPr lang="en-US" sz="2800" dirty="0" err="1">
                <a:solidFill>
                  <a:prstClr val="black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cắt</a:t>
            </a:r>
            <a:r>
              <a:rPr lang="en-US" sz="2800" dirty="0">
                <a:solidFill>
                  <a:prstClr val="black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AC </a:t>
            </a:r>
            <a:r>
              <a:rPr lang="en-US" sz="2800" dirty="0" err="1">
                <a:solidFill>
                  <a:prstClr val="black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tại</a:t>
            </a:r>
            <a:r>
              <a:rPr lang="en-US" sz="2800" dirty="0">
                <a:solidFill>
                  <a:prstClr val="black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K. </a:t>
            </a:r>
            <a:endParaRPr lang="en-US" sz="28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779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32781" name="Rectangle 1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32783" name="Rectangle 1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32785" name="Rectangle 1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32787" name="Rectangle 1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80112" y="2132856"/>
            <a:ext cx="4994798" cy="34027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801141"/>
      </p:ext>
    </p:extLst>
  </p:cSld>
  <p:clrMapOvr>
    <a:masterClrMapping/>
  </p:clrMapOvr>
  <p:transition spd="slow">
    <p:randomBar dir="vert"/>
  </p:transition>
</p:sld>
</file>

<file path=ppt/theme/theme1.xml><?xml version="1.0" encoding="utf-8"?>
<a:theme xmlns:a="http://schemas.openxmlformats.org/drawingml/2006/main" name="HDOfficeLightV0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7530</TotalTime>
  <Words>893</Words>
  <Application>Microsoft Office PowerPoint</Application>
  <PresentationFormat>On-screen Show (4:3)</PresentationFormat>
  <Paragraphs>109</Paragraphs>
  <Slides>14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1" baseType="lpstr">
      <vt:lpstr>Arial</vt:lpstr>
      <vt:lpstr>Calibri</vt:lpstr>
      <vt:lpstr>Calibri Light</vt:lpstr>
      <vt:lpstr>Times New Roman</vt:lpstr>
      <vt:lpstr>Wingdings 2</vt:lpstr>
      <vt:lpstr>HDOfficeLightV0</vt:lpstr>
      <vt:lpstr>Equation</vt:lpstr>
      <vt:lpstr>PowerPoint Presentation</vt:lpstr>
      <vt:lpstr>PowerPoint Presentation</vt:lpstr>
      <vt:lpstr>PowerPoint Presentation</vt:lpstr>
      <vt:lpstr>Bài 1. Cho hình thang ABCD (AB//CD); Qua P thuộc AC kẻ đường thằng song song AB cắt AD, BC lần lượt ở M; N. Biết AM=10cm; MD=20cm; BN=11cm; PC=35cm. Tính AP, NC (Hinh 30)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Bài 6: Cho hình thang ABCD(AB//CD); hai đường chéo cắt nhau tại O. Qua O kẻ đường thẳng song song với AB cắt AD, BC thứ tự tại M và N. Chứng minh OM=ON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PowerTemplate</dc:title>
  <dc:creator>Ngapt2</dc:creator>
  <cp:lastModifiedBy>Admin</cp:lastModifiedBy>
  <cp:revision>1108</cp:revision>
  <dcterms:created xsi:type="dcterms:W3CDTF">2014-12-10T15:01:16Z</dcterms:created>
  <dcterms:modified xsi:type="dcterms:W3CDTF">2023-02-12T14:19:21Z</dcterms:modified>
</cp:coreProperties>
</file>