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9" r:id="rId2"/>
    <p:sldId id="289" r:id="rId3"/>
    <p:sldId id="300" r:id="rId4"/>
    <p:sldId id="277" r:id="rId5"/>
    <p:sldId id="296" r:id="rId6"/>
    <p:sldId id="297" r:id="rId7"/>
    <p:sldId id="259" r:id="rId8"/>
    <p:sldId id="261" r:id="rId9"/>
    <p:sldId id="264" r:id="rId10"/>
    <p:sldId id="283" r:id="rId11"/>
    <p:sldId id="284" r:id="rId12"/>
    <p:sldId id="285" r:id="rId13"/>
    <p:sldId id="293" r:id="rId14"/>
    <p:sldId id="294" r:id="rId15"/>
    <p:sldId id="287" r:id="rId16"/>
    <p:sldId id="290" r:id="rId17"/>
    <p:sldId id="282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FF0000"/>
    <a:srgbClr val="990000"/>
    <a:srgbClr val="C6FBB3"/>
    <a:srgbClr val="D6FBC1"/>
    <a:srgbClr val="C4FD99"/>
    <a:srgbClr val="B2F6A0"/>
    <a:srgbClr val="C8F17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4" autoAdjust="0"/>
    <p:restoredTop sz="94660"/>
  </p:normalViewPr>
  <p:slideViewPr>
    <p:cSldViewPr>
      <p:cViewPr varScale="1">
        <p:scale>
          <a:sx n="102" d="100"/>
          <a:sy n="102" d="100"/>
        </p:scale>
        <p:origin x="907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54AB5-4AFD-4D6F-8AB1-16DB50CE2086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89A68-044A-4F25-B4E7-503CA86063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2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89A68-044A-4F25-B4E7-503CA86063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65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89A68-044A-4F25-B4E7-503CA860630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89A68-044A-4F25-B4E7-503CA860630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BE4D9-F060-4133-93CD-BF5F5F258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89190-36EF-457F-B5C2-EBD3F2D3A3B5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A0F08-102E-4106-B5FA-3EFEB280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5.gif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6.png"/><Relationship Id="rId7" Type="http://schemas.openxmlformats.org/officeDocument/2006/relationships/image" Target="../media/image32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25.gif"/><Relationship Id="rId4" Type="http://schemas.openxmlformats.org/officeDocument/2006/relationships/image" Target="../media/image27.png"/><Relationship Id="rId9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1.png"/><Relationship Id="rId3" Type="http://schemas.openxmlformats.org/officeDocument/2006/relationships/image" Target="../media/image26.png"/><Relationship Id="rId7" Type="http://schemas.openxmlformats.org/officeDocument/2006/relationships/image" Target="../media/image36.png"/><Relationship Id="rId12" Type="http://schemas.openxmlformats.org/officeDocument/2006/relationships/image" Target="../media/image40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39.png"/><Relationship Id="rId5" Type="http://schemas.openxmlformats.org/officeDocument/2006/relationships/image" Target="../media/image25.gif"/><Relationship Id="rId15" Type="http://schemas.openxmlformats.org/officeDocument/2006/relationships/image" Target="../media/image43.png"/><Relationship Id="rId10" Type="http://schemas.openxmlformats.org/officeDocument/2006/relationships/image" Target="../media/image31.png"/><Relationship Id="rId4" Type="http://schemas.openxmlformats.org/officeDocument/2006/relationships/image" Target="../media/image27.png"/><Relationship Id="rId9" Type="http://schemas.openxmlformats.org/officeDocument/2006/relationships/image" Target="../media/image38.png"/><Relationship Id="rId1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7" Type="http://schemas.openxmlformats.org/officeDocument/2006/relationships/image" Target="../media/image4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gif"/><Relationship Id="rId5" Type="http://schemas.openxmlformats.org/officeDocument/2006/relationships/image" Target="../media/image44.gif"/><Relationship Id="rId4" Type="http://schemas.openxmlformats.org/officeDocument/2006/relationships/image" Target="../media/image25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5.gif"/><Relationship Id="rId7" Type="http://schemas.openxmlformats.org/officeDocument/2006/relationships/image" Target="../media/image47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gif"/><Relationship Id="rId5" Type="http://schemas.openxmlformats.org/officeDocument/2006/relationships/image" Target="../media/image45.gif"/><Relationship Id="rId4" Type="http://schemas.openxmlformats.org/officeDocument/2006/relationships/image" Target="../media/image44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25.gif"/><Relationship Id="rId7" Type="http://schemas.openxmlformats.org/officeDocument/2006/relationships/oleObject" Target="../embeddings/oleObject18.bin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gif"/><Relationship Id="rId5" Type="http://schemas.openxmlformats.org/officeDocument/2006/relationships/image" Target="../media/image45.gif"/><Relationship Id="rId10" Type="http://schemas.openxmlformats.org/officeDocument/2006/relationships/image" Target="../media/image50.wmf"/><Relationship Id="rId4" Type="http://schemas.openxmlformats.org/officeDocument/2006/relationships/image" Target="../media/image44.gif"/><Relationship Id="rId9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3" Type="http://schemas.openxmlformats.org/officeDocument/2006/relationships/image" Target="../media/image25.gif"/><Relationship Id="rId7" Type="http://schemas.openxmlformats.org/officeDocument/2006/relationships/image" Target="../media/image47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image" Target="../media/image23.gif"/><Relationship Id="rId16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gif"/><Relationship Id="rId11" Type="http://schemas.openxmlformats.org/officeDocument/2006/relationships/image" Target="../media/image54.png"/><Relationship Id="rId5" Type="http://schemas.openxmlformats.org/officeDocument/2006/relationships/image" Target="../media/image45.gif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4" Type="http://schemas.openxmlformats.org/officeDocument/2006/relationships/image" Target="../media/image44.gif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8.jpeg"/><Relationship Id="rId7" Type="http://schemas.openxmlformats.org/officeDocument/2006/relationships/oleObject" Target="../embeddings/oleObject7.bin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9.wmf"/><Relationship Id="rId17" Type="http://schemas.openxmlformats.org/officeDocument/2006/relationships/image" Target="../media/image22.w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21.png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gif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209800" cy="1651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34200" y="1"/>
            <a:ext cx="2209800" cy="1651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50838" y="3097213"/>
            <a:ext cx="165735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130257" y="3099594"/>
            <a:ext cx="165735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1676401" y="1257300"/>
            <a:ext cx="714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66"/>
                </a:solidFill>
                <a:latin typeface="Tahoma" pitchFamily="34" charset="0"/>
                <a:sym typeface="Webdings" pitchFamily="18" charset="2"/>
              </a:rPr>
              <a:t>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514601" y="1257300"/>
            <a:ext cx="714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66"/>
                </a:solidFill>
                <a:latin typeface="Tahoma" pitchFamily="34" charset="0"/>
                <a:sym typeface="Webdings" pitchFamily="18" charset="2"/>
              </a:rPr>
              <a:t>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6096001" y="1257300"/>
            <a:ext cx="714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66"/>
                </a:solidFill>
                <a:latin typeface="Tahoma" pitchFamily="34" charset="0"/>
                <a:sym typeface="Webdings" pitchFamily="18" charset="2"/>
              </a:rPr>
              <a:t>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057" name="Text Box 13"/>
          <p:cNvSpPr txBox="1">
            <a:spLocks noChangeArrowheads="1"/>
          </p:cNvSpPr>
          <p:nvPr/>
        </p:nvSpPr>
        <p:spPr bwMode="auto">
          <a:xfrm>
            <a:off x="6934201" y="1257300"/>
            <a:ext cx="714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66"/>
                </a:solidFill>
                <a:latin typeface="Tahoma" pitchFamily="34" charset="0"/>
                <a:sym typeface="Webdings" pitchFamily="18" charset="2"/>
              </a:rPr>
              <a:t>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4267201" y="1085850"/>
            <a:ext cx="638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FF66"/>
                </a:solidFill>
                <a:latin typeface="Tahoma" pitchFamily="34" charset="0"/>
                <a:sym typeface="Webdings" pitchFamily="18" charset="2"/>
              </a:rPr>
              <a:t>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89724" y="165550"/>
            <a:ext cx="2993127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 HỌC 8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8520" y="1725922"/>
            <a:ext cx="9168383" cy="107721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b-NO" sz="32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46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§7. </a:t>
            </a:r>
            <a:r>
              <a:rPr lang="en-US" sz="32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TRƯỜNG HỢP ĐỒNG DẠNG THỨ BA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31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823" y="64904"/>
            <a:ext cx="9144000" cy="5143500"/>
          </a:xfr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.VnTime" pitchFamily="34" charset="0"/>
            </a:endParaRPr>
          </a:p>
          <a:p>
            <a:pPr indent="557213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3cm;</a:t>
            </a:r>
          </a:p>
          <a:p>
            <a:pPr indent="557213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 =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4,5cm và           =       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166688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187325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87325" algn="just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-166688" algn="just">
              <a:buNone/>
            </a:pP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66688" algn="just">
              <a:buNone/>
            </a:pPr>
            <a:r>
              <a:rPr lang="en-US" sz="2400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166688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3 tam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794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ABC;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ADB;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BDC.</a:t>
            </a:r>
          </a:p>
          <a:p>
            <a:pPr indent="187325" algn="just">
              <a:buNone/>
            </a:pP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ADB có:</a:t>
            </a: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794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794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=         (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3794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ABC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ADB (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g.g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plant"/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85720" y="321453"/>
            <a:ext cx="571504" cy="3971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grpSp>
        <p:nvGrpSpPr>
          <p:cNvPr id="3" name="Group 34"/>
          <p:cNvGrpSpPr/>
          <p:nvPr/>
        </p:nvGrpSpPr>
        <p:grpSpPr>
          <a:xfrm>
            <a:off x="5288682" y="192174"/>
            <a:ext cx="3426722" cy="2229902"/>
            <a:chOff x="4860054" y="256232"/>
            <a:chExt cx="3426722" cy="2973202"/>
          </a:xfrm>
        </p:grpSpPr>
        <p:sp>
          <p:nvSpPr>
            <p:cNvPr id="15" name="Isosceles Triangle 14"/>
            <p:cNvSpPr/>
            <p:nvPr/>
          </p:nvSpPr>
          <p:spPr>
            <a:xfrm>
              <a:off x="5072066" y="714356"/>
              <a:ext cx="3000396" cy="2071702"/>
            </a:xfrm>
            <a:prstGeom prst="triangle">
              <a:avLst>
                <a:gd name="adj" fmla="val 24767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 flipH="1" flipV="1">
              <a:off x="5378789" y="1323357"/>
              <a:ext cx="1143008" cy="178595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015580" y="372619"/>
              <a:ext cx="2214578" cy="2000264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544938" y="256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43636" y="75860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58450" y="1199674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715272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60054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286644" y="171448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30124" y="1458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87078" y="100010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4,5</a:t>
              </a:r>
            </a:p>
          </p:txBody>
        </p:sp>
        <p:sp>
          <p:nvSpPr>
            <p:cNvPr id="33" name="Freeform 32"/>
            <p:cNvSpPr/>
            <p:nvPr/>
          </p:nvSpPr>
          <p:spPr>
            <a:xfrm rot="20354127">
              <a:off x="5209843" y="2441956"/>
              <a:ext cx="156105" cy="192787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rot="14509065">
              <a:off x="7697995" y="2568748"/>
              <a:ext cx="165954" cy="183562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2886984" y="836843"/>
            <a:ext cx="1535992" cy="321469"/>
            <a:chOff x="2886984" y="1042050"/>
            <a:chExt cx="1535992" cy="428625"/>
          </a:xfrm>
        </p:grpSpPr>
        <p:pic>
          <p:nvPicPr>
            <p:cNvPr id="25603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86984" y="1042050"/>
              <a:ext cx="647700" cy="428625"/>
            </a:xfrm>
            <a:prstGeom prst="rect">
              <a:avLst/>
            </a:prstGeom>
            <a:noFill/>
          </p:spPr>
        </p:pic>
        <p:pic>
          <p:nvPicPr>
            <p:cNvPr id="25605" name="Picture 5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3376" y="1042050"/>
              <a:ext cx="609600" cy="428625"/>
            </a:xfrm>
            <a:prstGeom prst="rect">
              <a:avLst/>
            </a:prstGeom>
            <a:noFill/>
          </p:spPr>
        </p:pic>
      </p:grp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806682" y="3909642"/>
            <a:ext cx="1426902" cy="969539"/>
            <a:chOff x="806682" y="5112610"/>
            <a:chExt cx="1426902" cy="1292718"/>
          </a:xfrm>
        </p:grpSpPr>
        <p:grpSp>
          <p:nvGrpSpPr>
            <p:cNvPr id="43" name="Group 42"/>
            <p:cNvGrpSpPr/>
            <p:nvPr/>
          </p:nvGrpSpPr>
          <p:grpSpPr>
            <a:xfrm>
              <a:off x="806682" y="5112610"/>
              <a:ext cx="1052976" cy="757728"/>
              <a:chOff x="806682" y="5112610"/>
              <a:chExt cx="1052976" cy="757728"/>
            </a:xfrm>
          </p:grpSpPr>
          <p:pic>
            <p:nvPicPr>
              <p:cNvPr id="38915" name="Picture 3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48624" y="5112610"/>
                <a:ext cx="200025" cy="428625"/>
              </a:xfrm>
              <a:prstGeom prst="rect">
                <a:avLst/>
              </a:prstGeom>
              <a:noFill/>
            </p:spPr>
          </p:pic>
          <p:pic>
            <p:nvPicPr>
              <p:cNvPr id="38917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06682" y="5441713"/>
                <a:ext cx="266700" cy="428625"/>
              </a:xfrm>
              <a:prstGeom prst="rect">
                <a:avLst/>
              </a:prstGeom>
              <a:noFill/>
            </p:spPr>
          </p:pic>
          <p:pic>
            <p:nvPicPr>
              <p:cNvPr id="38919" name="Picture 7"/>
              <p:cNvPicPr>
                <a:picLocks noChangeAspect="1" noChangeArrowheads="1"/>
              </p:cNvPicPr>
              <p:nvPr/>
            </p:nvPicPr>
            <p:blipFill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250058" y="5441713"/>
                <a:ext cx="609600" cy="428625"/>
              </a:xfrm>
              <a:prstGeom prst="rect">
                <a:avLst/>
              </a:prstGeom>
              <a:noFill/>
            </p:spPr>
          </p:pic>
        </p:grpSp>
        <p:pic>
          <p:nvPicPr>
            <p:cNvPr id="38921" name="Picture 9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4984" y="5995752"/>
              <a:ext cx="228600" cy="40957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70034"/>
            <a:ext cx="9144000" cy="5143500"/>
          </a:xfrm>
          <a:gradFill>
            <a:gsLst>
              <a:gs pos="0">
                <a:srgbClr val="FFD281"/>
              </a:gs>
              <a:gs pos="64999">
                <a:srgbClr val="F0EBD5"/>
              </a:gs>
              <a:gs pos="100000">
                <a:srgbClr val="FBD485"/>
              </a:gs>
            </a:gsLst>
            <a:lin ang="5400000" scaled="0"/>
          </a:gradFill>
        </p:spPr>
        <p:txBody>
          <a:bodyPr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.VnTime" pitchFamily="34" charset="0"/>
            </a:endParaRPr>
          </a:p>
          <a:p>
            <a:pPr indent="557213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3cm;</a:t>
            </a:r>
          </a:p>
          <a:p>
            <a:pPr indent="557213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 = 4,5cm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=         .</a:t>
            </a:r>
            <a:endParaRPr lang="en-US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66688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y</a:t>
            </a:r>
          </a:p>
          <a:p>
            <a:pPr indent="187325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(AD = x, DC = y).</a:t>
            </a:r>
          </a:p>
          <a:p>
            <a:pPr indent="-77788">
              <a:buNone/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00013">
              <a:buNone/>
            </a:pP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ABC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ADB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           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indent="100013">
              <a:buNone/>
            </a:pPr>
            <a:endParaRPr lang="fr-FR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00013">
              <a:buNone/>
            </a:pPr>
            <a:r>
              <a:rPr lang="fr-FR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x = 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x = 2(cm).</a:t>
            </a: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00013">
              <a:buNone/>
            </a:pPr>
            <a:endParaRPr lang="fr-FR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00013">
              <a:buNone/>
            </a:pP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y = DC = AC – x = 4,5 – 2 = 2,5 (cm).</a:t>
            </a: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plant"/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85720" y="321453"/>
            <a:ext cx="571504" cy="3971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grpSp>
        <p:nvGrpSpPr>
          <p:cNvPr id="3" name="Group 34"/>
          <p:cNvGrpSpPr/>
          <p:nvPr/>
        </p:nvGrpSpPr>
        <p:grpSpPr>
          <a:xfrm>
            <a:off x="5288682" y="192174"/>
            <a:ext cx="3498160" cy="2229902"/>
            <a:chOff x="4860054" y="256232"/>
            <a:chExt cx="3498160" cy="2973202"/>
          </a:xfrm>
        </p:grpSpPr>
        <p:sp>
          <p:nvSpPr>
            <p:cNvPr id="15" name="Isosceles Triangle 14"/>
            <p:cNvSpPr/>
            <p:nvPr/>
          </p:nvSpPr>
          <p:spPr>
            <a:xfrm>
              <a:off x="5072066" y="714356"/>
              <a:ext cx="3000396" cy="2071702"/>
            </a:xfrm>
            <a:prstGeom prst="triangle">
              <a:avLst>
                <a:gd name="adj" fmla="val 24767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5086502" y="1652574"/>
              <a:ext cx="1730894" cy="112229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143636" y="487596"/>
              <a:ext cx="2214578" cy="2000264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544938" y="256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43636" y="75860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58450" y="1199674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715272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60054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286644" y="171448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30124" y="1458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87078" y="100010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4,5</a:t>
              </a:r>
            </a:p>
          </p:txBody>
        </p:sp>
        <p:sp>
          <p:nvSpPr>
            <p:cNvPr id="33" name="Freeform 32"/>
            <p:cNvSpPr/>
            <p:nvPr/>
          </p:nvSpPr>
          <p:spPr>
            <a:xfrm rot="20354127">
              <a:off x="5219571" y="2425430"/>
              <a:ext cx="156105" cy="192787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rot="14509065">
              <a:off x="7697995" y="2568748"/>
              <a:ext cx="165954" cy="183562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2951519" y="1186734"/>
            <a:ext cx="1535992" cy="321469"/>
            <a:chOff x="2886984" y="1042050"/>
            <a:chExt cx="1535992" cy="428625"/>
          </a:xfrm>
        </p:grpSpPr>
        <p:pic>
          <p:nvPicPr>
            <p:cNvPr id="25603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86984" y="1042050"/>
              <a:ext cx="647700" cy="428625"/>
            </a:xfrm>
            <a:prstGeom prst="rect">
              <a:avLst/>
            </a:prstGeom>
            <a:noFill/>
          </p:spPr>
        </p:pic>
        <p:pic>
          <p:nvPicPr>
            <p:cNvPr id="25605" name="Picture 5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3376" y="1042050"/>
              <a:ext cx="609600" cy="428625"/>
            </a:xfrm>
            <a:prstGeom prst="rect">
              <a:avLst/>
            </a:prstGeom>
            <a:noFill/>
          </p:spPr>
        </p:pic>
      </p:grp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80528" y="4614862"/>
            <a:ext cx="685800" cy="528638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2157856" y="2806625"/>
            <a:ext cx="2771334" cy="557213"/>
            <a:chOff x="2157856" y="2643182"/>
            <a:chExt cx="2771334" cy="742950"/>
          </a:xfrm>
        </p:grpSpPr>
        <p:pic>
          <p:nvPicPr>
            <p:cNvPr id="26625" name="Picture 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57856" y="2800806"/>
              <a:ext cx="228600" cy="409575"/>
            </a:xfrm>
            <a:prstGeom prst="rect">
              <a:avLst/>
            </a:prstGeom>
            <a:noFill/>
          </p:spPr>
        </p:pic>
        <p:pic>
          <p:nvPicPr>
            <p:cNvPr id="26629" name="Picture 5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19515" y="2643182"/>
              <a:ext cx="1209675" cy="742950"/>
            </a:xfrm>
            <a:prstGeom prst="rect">
              <a:avLst/>
            </a:prstGeom>
            <a:noFill/>
          </p:spPr>
        </p:pic>
      </p:grp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1128228" y="3570138"/>
            <a:ext cx="2300764" cy="585788"/>
            <a:chOff x="1128228" y="3500438"/>
            <a:chExt cx="2300764" cy="781050"/>
          </a:xfrm>
        </p:grpSpPr>
        <p:pic>
          <p:nvPicPr>
            <p:cNvPr id="26631" name="Picture 7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28228" y="3515186"/>
              <a:ext cx="971550" cy="752475"/>
            </a:xfrm>
            <a:prstGeom prst="rect">
              <a:avLst/>
            </a:prstGeom>
            <a:noFill/>
          </p:spPr>
        </p:pic>
        <p:pic>
          <p:nvPicPr>
            <p:cNvPr id="26633" name="Picture 9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28942" y="3500438"/>
              <a:ext cx="400050" cy="7810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20000"/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.VnTime" pitchFamily="34" charset="0"/>
            </a:endParaRPr>
          </a:p>
          <a:p>
            <a:pPr indent="557213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3cm;</a:t>
            </a:r>
          </a:p>
          <a:p>
            <a:pPr indent="557213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 = 4,5cm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=         .</a:t>
            </a:r>
          </a:p>
          <a:p>
            <a:pPr indent="187325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Cho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BD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0225" indent="-176213" algn="just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0225" indent="-176213" algn="just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BD.</a:t>
            </a:r>
          </a:p>
          <a:p>
            <a:pPr marL="530225" indent="-176213" algn="just">
              <a:buNone/>
            </a:pPr>
            <a:r>
              <a:rPr 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700" b="1" u="sng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fr-FR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BD là </a:t>
            </a:r>
            <a:r>
              <a:rPr lang="fr-FR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algn="just">
              <a:buNone/>
            </a:pPr>
            <a:endParaRPr lang="fr-FR" sz="105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indent="11113" algn="just">
              <a:buNone/>
            </a:pP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     </a:t>
            </a:r>
            <a:r>
              <a:rPr lang="fr-FR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          hay  </a:t>
            </a:r>
          </a:p>
          <a:p>
            <a:pPr indent="11113" algn="just">
              <a:buNone/>
            </a:pPr>
            <a:endParaRPr lang="en-US" sz="1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indent="111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BC =            = 3,75 (cm).</a:t>
            </a:r>
          </a:p>
          <a:p>
            <a:pPr indent="11113" algn="just">
              <a:buNone/>
            </a:pPr>
            <a:endParaRPr lang="en-US" sz="105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ABC 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ADB (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cmt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11113" algn="just">
              <a:buNone/>
            </a:pPr>
            <a:endParaRPr lang="en-US" sz="105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indent="11113" algn="just">
              <a:buNone/>
            </a:pP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 =          hay     =            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DB =               = 2,5 (cm).</a:t>
            </a:r>
          </a:p>
          <a:p>
            <a:pPr indent="11113">
              <a:buNone/>
            </a:pPr>
            <a:endParaRPr lang="en-US" dirty="0">
              <a:latin typeface=".VnTime" pitchFamily="34" charset="0"/>
            </a:endParaRP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plant"/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85720" y="321453"/>
            <a:ext cx="571504" cy="3971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grpSp>
        <p:nvGrpSpPr>
          <p:cNvPr id="3" name="Group 34"/>
          <p:cNvGrpSpPr/>
          <p:nvPr/>
        </p:nvGrpSpPr>
        <p:grpSpPr>
          <a:xfrm>
            <a:off x="5288682" y="192174"/>
            <a:ext cx="3498160" cy="2229902"/>
            <a:chOff x="4860054" y="256232"/>
            <a:chExt cx="3498160" cy="2973202"/>
          </a:xfrm>
        </p:grpSpPr>
        <p:sp>
          <p:nvSpPr>
            <p:cNvPr id="15" name="Isosceles Triangle 14"/>
            <p:cNvSpPr/>
            <p:nvPr/>
          </p:nvSpPr>
          <p:spPr>
            <a:xfrm>
              <a:off x="5072066" y="714356"/>
              <a:ext cx="3000396" cy="2071702"/>
            </a:xfrm>
            <a:prstGeom prst="triangle">
              <a:avLst>
                <a:gd name="adj" fmla="val 24767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5072066" y="1631857"/>
              <a:ext cx="1761474" cy="114123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143636" y="487596"/>
              <a:ext cx="2214578" cy="2000264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544938" y="256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43636" y="75860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58450" y="1199674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715272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60054" y="265793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286644" y="171448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30124" y="1458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87078" y="100010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4,5</a:t>
              </a:r>
            </a:p>
          </p:txBody>
        </p:sp>
        <p:sp>
          <p:nvSpPr>
            <p:cNvPr id="33" name="Freeform 32"/>
            <p:cNvSpPr/>
            <p:nvPr/>
          </p:nvSpPr>
          <p:spPr>
            <a:xfrm rot="20354127">
              <a:off x="5229299" y="2428985"/>
              <a:ext cx="156105" cy="192786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rot="14509065">
              <a:off x="7697995" y="2568748"/>
              <a:ext cx="165954" cy="183562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86984" y="781538"/>
            <a:ext cx="647700" cy="321469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3376" y="781538"/>
            <a:ext cx="609600" cy="321469"/>
          </a:xfrm>
          <a:prstGeom prst="rect">
            <a:avLst/>
          </a:prstGeom>
          <a:noFill/>
        </p:spPr>
      </p:pic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54" y="2478717"/>
            <a:ext cx="209550" cy="321469"/>
          </a:xfrm>
          <a:prstGeom prst="rect">
            <a:avLst/>
          </a:prstGeom>
          <a:noFill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842477" y="2765668"/>
            <a:ext cx="3077509" cy="607910"/>
            <a:chOff x="842476" y="3687558"/>
            <a:chExt cx="3077509" cy="810546"/>
          </a:xfrm>
        </p:grpSpPr>
        <p:pic>
          <p:nvPicPr>
            <p:cNvPr id="38913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42476" y="3687558"/>
              <a:ext cx="1200150" cy="742950"/>
            </a:xfrm>
            <a:prstGeom prst="rect">
              <a:avLst/>
            </a:prstGeom>
            <a:noFill/>
          </p:spPr>
        </p:pic>
        <p:pic>
          <p:nvPicPr>
            <p:cNvPr id="38917" name="Picture 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29360" y="3717054"/>
              <a:ext cx="1190625" cy="781050"/>
            </a:xfrm>
            <a:prstGeom prst="rect">
              <a:avLst/>
            </a:prstGeom>
            <a:noFill/>
          </p:spPr>
        </p:pic>
      </p:grp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4140" y="3378546"/>
            <a:ext cx="628650" cy="557213"/>
          </a:xfrm>
          <a:prstGeom prst="rect">
            <a:avLst/>
          </a:prstGeom>
          <a:noFill/>
        </p:spPr>
      </p:pic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45262" y="4020494"/>
            <a:ext cx="228600" cy="307181"/>
          </a:xfrm>
          <a:prstGeom prst="rect">
            <a:avLst/>
          </a:prstGeom>
          <a:noFill/>
        </p:spPr>
      </p:pic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685800" y="4368679"/>
            <a:ext cx="5147467" cy="579335"/>
            <a:chOff x="857224" y="5656950"/>
            <a:chExt cx="4558666" cy="772446"/>
          </a:xfrm>
        </p:grpSpPr>
        <p:pic>
          <p:nvPicPr>
            <p:cNvPr id="38925" name="Picture 13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57224" y="5671698"/>
              <a:ext cx="409575" cy="742950"/>
            </a:xfrm>
            <a:prstGeom prst="rect">
              <a:avLst/>
            </a:prstGeom>
            <a:noFill/>
          </p:spPr>
        </p:pic>
        <p:pic>
          <p:nvPicPr>
            <p:cNvPr id="38927" name="Picture 15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43042" y="5686446"/>
              <a:ext cx="419100" cy="742950"/>
            </a:xfrm>
            <a:prstGeom prst="rect">
              <a:avLst/>
            </a:prstGeom>
            <a:noFill/>
          </p:spPr>
        </p:pic>
        <p:pic>
          <p:nvPicPr>
            <p:cNvPr id="38929" name="Picture 17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85416" y="5686446"/>
              <a:ext cx="171450" cy="742950"/>
            </a:xfrm>
            <a:prstGeom prst="rect">
              <a:avLst/>
            </a:prstGeom>
            <a:noFill/>
          </p:spPr>
        </p:pic>
        <p:pic>
          <p:nvPicPr>
            <p:cNvPr id="38931" name="Picture 19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17464" y="5656950"/>
              <a:ext cx="571500" cy="742950"/>
            </a:xfrm>
            <a:prstGeom prst="rect">
              <a:avLst/>
            </a:prstGeom>
            <a:noFill/>
          </p:spPr>
        </p:pic>
        <p:pic>
          <p:nvPicPr>
            <p:cNvPr id="38933" name="Picture 21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15790" y="5656950"/>
              <a:ext cx="800100" cy="7524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8892480" cy="514350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11113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11113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54013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54013" indent="368300">
              <a:buNone/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11113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11113">
              <a:buNone/>
            </a:pPr>
            <a:r>
              <a:rPr lang="en-US" sz="24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thích:</a:t>
            </a:r>
          </a:p>
          <a:p>
            <a:pPr indent="11113" algn="just">
              <a:buAutoNum type="alphaLcParenR"/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(= 45</a:t>
            </a:r>
            <a:r>
              <a:rPr lang="en-US" sz="24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algn="just">
              <a:buAutoNum type="alphaLcParenR"/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11113" algn="just">
              <a:buAutoNum type="alphaLcParenR"/>
              <a:tabLst>
                <a:tab pos="8967788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DEF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D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90</a:t>
            </a:r>
            <a:r>
              <a:rPr lang="en-US" sz="24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AB = 2cm, AC = 3cm, DE = 4cm, DF = 5cm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Horizontal Scroll 53"/>
          <p:cNvSpPr/>
          <p:nvPr/>
        </p:nvSpPr>
        <p:spPr>
          <a:xfrm>
            <a:off x="2071670" y="0"/>
            <a:ext cx="5143536" cy="783282"/>
          </a:xfrm>
          <a:prstGeom prst="horizontalScroll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99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57"/>
          <p:cNvGrpSpPr/>
          <p:nvPr/>
        </p:nvGrpSpPr>
        <p:grpSpPr>
          <a:xfrm>
            <a:off x="0" y="160717"/>
            <a:ext cx="1717166" cy="440438"/>
            <a:chOff x="0" y="857232"/>
            <a:chExt cx="1717166" cy="587250"/>
          </a:xfrm>
        </p:grpSpPr>
        <p:pic>
          <p:nvPicPr>
            <p:cNvPr id="55" name="Picture 14" descr="!dk8_1la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0" y="857232"/>
              <a:ext cx="1126435" cy="587250"/>
            </a:xfrm>
            <a:prstGeom prst="rect">
              <a:avLst/>
            </a:prstGeom>
            <a:noFill/>
          </p:spPr>
        </p:pic>
        <p:pic>
          <p:nvPicPr>
            <p:cNvPr id="56" name="Picture 55" descr="ROSE1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flipH="1">
              <a:off x="928662" y="928670"/>
              <a:ext cx="788504" cy="342874"/>
            </a:xfrm>
            <a:prstGeom prst="rect">
              <a:avLst/>
            </a:prstGeom>
            <a:noFill/>
          </p:spPr>
        </p:pic>
      </p:grpSp>
      <p:pic>
        <p:nvPicPr>
          <p:cNvPr id="57" name="Picture 13" descr="!hp8ls2l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1" y="0"/>
            <a:ext cx="2238789" cy="601277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5" name="AutoShape 11"/>
          <p:cNvSpPr>
            <a:spLocks noChangeArrowheads="1"/>
          </p:cNvSpPr>
          <p:nvPr/>
        </p:nvSpPr>
        <p:spPr bwMode="auto">
          <a:xfrm>
            <a:off x="7077100" y="1300158"/>
            <a:ext cx="995362" cy="52149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06" name="AutoShape 11"/>
          <p:cNvSpPr>
            <a:spLocks noChangeArrowheads="1"/>
          </p:cNvSpPr>
          <p:nvPr/>
        </p:nvSpPr>
        <p:spPr bwMode="auto">
          <a:xfrm>
            <a:off x="7072330" y="1801256"/>
            <a:ext cx="995362" cy="52149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07" name="AutoShape 15"/>
          <p:cNvSpPr>
            <a:spLocks noChangeArrowheads="1"/>
          </p:cNvSpPr>
          <p:nvPr/>
        </p:nvSpPr>
        <p:spPr bwMode="auto">
          <a:xfrm>
            <a:off x="7072330" y="2411015"/>
            <a:ext cx="1000132" cy="392907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55221671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8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106" grpId="0" animBg="1"/>
      <p:bldP spid="106" grpId="1" animBg="1"/>
      <p:bldP spid="107" grpId="0" animBg="1"/>
      <p:bldP spid="10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748" y="-95524"/>
            <a:ext cx="9144000" cy="5359456"/>
          </a:xfr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11113">
              <a:buNone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2. Cho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11113">
              <a:buNone/>
            </a:pPr>
            <a:endParaRPr lang="en-US" sz="2400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>
              <a:buNone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ABC    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ABH;</a:t>
            </a:r>
          </a:p>
          <a:p>
            <a:pPr indent="11113">
              <a:buNone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ABC    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ACH;</a:t>
            </a:r>
          </a:p>
          <a:p>
            <a:pPr indent="11113">
              <a:buNone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ABC    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HBA      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HAC;</a:t>
            </a:r>
          </a:p>
          <a:p>
            <a:pPr indent="11113">
              <a:buNone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ABH     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HAC. </a:t>
            </a:r>
          </a:p>
          <a:p>
            <a:pPr indent="11113">
              <a:buNone/>
            </a:pPr>
            <a:endParaRPr lang="en-US" sz="2400" i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>
              <a:buNone/>
            </a:pP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c) </a:t>
            </a:r>
            <a:r>
              <a:rPr lang="en-US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-36512" y="-95524"/>
            <a:ext cx="9144000" cy="5331570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66523"/>
            <a:ext cx="685800" cy="528638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Horizontal Scroll 53"/>
          <p:cNvSpPr/>
          <p:nvPr/>
        </p:nvSpPr>
        <p:spPr>
          <a:xfrm>
            <a:off x="2014980" y="127535"/>
            <a:ext cx="5143536" cy="783282"/>
          </a:xfrm>
          <a:prstGeom prst="horizontalScroll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99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57"/>
          <p:cNvGrpSpPr/>
          <p:nvPr/>
        </p:nvGrpSpPr>
        <p:grpSpPr>
          <a:xfrm>
            <a:off x="0" y="160717"/>
            <a:ext cx="1717166" cy="440438"/>
            <a:chOff x="0" y="857232"/>
            <a:chExt cx="1717166" cy="587250"/>
          </a:xfrm>
        </p:grpSpPr>
        <p:pic>
          <p:nvPicPr>
            <p:cNvPr id="55" name="Picture 14" descr="!dk8_1la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0" y="857232"/>
              <a:ext cx="1126435" cy="587250"/>
            </a:xfrm>
            <a:prstGeom prst="rect">
              <a:avLst/>
            </a:prstGeom>
            <a:noFill/>
          </p:spPr>
        </p:pic>
        <p:pic>
          <p:nvPicPr>
            <p:cNvPr id="56" name="Picture 55" descr="ROSE1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928662" y="928670"/>
              <a:ext cx="788504" cy="342874"/>
            </a:xfrm>
            <a:prstGeom prst="rect">
              <a:avLst/>
            </a:prstGeom>
            <a:noFill/>
          </p:spPr>
        </p:pic>
      </p:grpSp>
      <p:pic>
        <p:nvPicPr>
          <p:cNvPr id="57" name="Picture 13" descr="!hp8ls2l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1" y="0"/>
            <a:ext cx="2238789" cy="601277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645607" y="1923678"/>
            <a:ext cx="1584275" cy="1872208"/>
            <a:chOff x="1628756" y="2071678"/>
            <a:chExt cx="1343031" cy="1722653"/>
          </a:xfrm>
        </p:grpSpPr>
        <p:pic>
          <p:nvPicPr>
            <p:cNvPr id="38913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43042" y="2071678"/>
              <a:ext cx="228600" cy="409575"/>
            </a:xfrm>
            <a:prstGeom prst="rect">
              <a:avLst/>
            </a:prstGeom>
            <a:noFill/>
          </p:spPr>
        </p:pic>
        <p:pic>
          <p:nvPicPr>
            <p:cNvPr id="58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28756" y="2519359"/>
              <a:ext cx="228600" cy="409575"/>
            </a:xfrm>
            <a:prstGeom prst="foldedCorner">
              <a:avLst/>
            </a:prstGeom>
            <a:noFill/>
          </p:spPr>
        </p:pic>
        <p:pic>
          <p:nvPicPr>
            <p:cNvPr id="59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28756" y="2928934"/>
              <a:ext cx="228600" cy="409575"/>
            </a:xfrm>
            <a:prstGeom prst="rect">
              <a:avLst/>
            </a:prstGeom>
            <a:noFill/>
          </p:spPr>
        </p:pic>
        <p:pic>
          <p:nvPicPr>
            <p:cNvPr id="60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43187" y="2975181"/>
              <a:ext cx="228600" cy="409575"/>
            </a:xfrm>
            <a:prstGeom prst="rect">
              <a:avLst/>
            </a:prstGeom>
            <a:noFill/>
          </p:spPr>
        </p:pic>
        <p:pic>
          <p:nvPicPr>
            <p:cNvPr id="61" name="Picture 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87286" y="3384756"/>
              <a:ext cx="228600" cy="409575"/>
            </a:xfrm>
            <a:prstGeom prst="rect">
              <a:avLst/>
            </a:prstGeom>
            <a:noFill/>
          </p:spPr>
        </p:pic>
      </p:grp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993" y="1576388"/>
            <a:ext cx="312737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0303519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8929718" cy="5143500"/>
          </a:xfrm>
          <a:gradFill>
            <a:gsLst>
              <a:gs pos="0">
                <a:srgbClr val="FFEFD1"/>
              </a:gs>
              <a:gs pos="64999">
                <a:schemeClr val="bg1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bg1"/>
            </a:solidFill>
          </a:ln>
        </p:spPr>
        <p:txBody>
          <a:bodyPr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6213" indent="103188" algn="just">
              <a:buNone/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(SKG – 79):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A’B’C’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k.</a:t>
            </a:r>
            <a:endParaRPr lang="en-US" sz="1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Horizontal Scroll 53"/>
          <p:cNvSpPr/>
          <p:nvPr/>
        </p:nvSpPr>
        <p:spPr>
          <a:xfrm>
            <a:off x="2014980" y="127535"/>
            <a:ext cx="5143536" cy="783282"/>
          </a:xfrm>
          <a:prstGeom prst="horizontalScroll">
            <a:avLst/>
          </a:prstGeom>
          <a:gradFill>
            <a:gsLst>
              <a:gs pos="0">
                <a:srgbClr val="92D050"/>
              </a:gs>
              <a:gs pos="64999">
                <a:srgbClr val="FFFF99"/>
              </a:gs>
              <a:gs pos="100000">
                <a:srgbClr val="BEFB9F"/>
              </a:gs>
            </a:gsLst>
            <a:path path="rect">
              <a:fillToRect l="50000" t="50000" r="50000" b="50000"/>
            </a:path>
          </a:gradFill>
          <a:ln>
            <a:solidFill>
              <a:srgbClr val="0099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0" y="160717"/>
            <a:ext cx="1717166" cy="440438"/>
            <a:chOff x="0" y="857232"/>
            <a:chExt cx="1717166" cy="587250"/>
          </a:xfrm>
        </p:grpSpPr>
        <p:pic>
          <p:nvPicPr>
            <p:cNvPr id="55" name="Picture 14" descr="!dk8_1la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0" y="857232"/>
              <a:ext cx="1126435" cy="587250"/>
            </a:xfrm>
            <a:prstGeom prst="rect">
              <a:avLst/>
            </a:prstGeom>
            <a:noFill/>
          </p:spPr>
        </p:pic>
        <p:pic>
          <p:nvPicPr>
            <p:cNvPr id="56" name="Picture 55" descr="ROSE1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928662" y="928670"/>
              <a:ext cx="788504" cy="342874"/>
            </a:xfrm>
            <a:prstGeom prst="rect">
              <a:avLst/>
            </a:prstGeom>
            <a:noFill/>
          </p:spPr>
        </p:pic>
      </p:grpSp>
      <p:pic>
        <p:nvPicPr>
          <p:cNvPr id="57" name="Picture 13" descr="!hp8ls2l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1" y="0"/>
            <a:ext cx="2238789" cy="601277"/>
          </a:xfrm>
          <a:prstGeom prst="rect">
            <a:avLst/>
          </a:prstGeom>
          <a:noFill/>
        </p:spPr>
      </p:pic>
      <p:grpSp>
        <p:nvGrpSpPr>
          <p:cNvPr id="98" name="Group 97"/>
          <p:cNvGrpSpPr/>
          <p:nvPr/>
        </p:nvGrpSpPr>
        <p:grpSpPr>
          <a:xfrm>
            <a:off x="3852158" y="2147583"/>
            <a:ext cx="5328354" cy="2015702"/>
            <a:chOff x="3414244" y="2046918"/>
            <a:chExt cx="5328354" cy="2687601"/>
          </a:xfrm>
        </p:grpSpPr>
        <p:grpSp>
          <p:nvGrpSpPr>
            <p:cNvPr id="76" name="Group 75"/>
            <p:cNvGrpSpPr/>
            <p:nvPr/>
          </p:nvGrpSpPr>
          <p:grpSpPr>
            <a:xfrm>
              <a:off x="3414244" y="2046918"/>
              <a:ext cx="3122301" cy="2669931"/>
              <a:chOff x="3414244" y="2046918"/>
              <a:chExt cx="3122301" cy="2669931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3786182" y="2500306"/>
                <a:ext cx="2428892" cy="1714513"/>
                <a:chOff x="3286116" y="2500306"/>
                <a:chExt cx="2428892" cy="1714513"/>
              </a:xfrm>
            </p:grpSpPr>
            <p:sp>
              <p:nvSpPr>
                <p:cNvPr id="51" name="Isosceles Triangle 50"/>
                <p:cNvSpPr/>
                <p:nvPr/>
              </p:nvSpPr>
              <p:spPr>
                <a:xfrm>
                  <a:off x="3286116" y="2500306"/>
                  <a:ext cx="2428892" cy="1714512"/>
                </a:xfrm>
                <a:prstGeom prst="triangle">
                  <a:avLst>
                    <a:gd name="adj" fmla="val 23850"/>
                  </a:avLst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9" name="Straight Connector 58"/>
                <p:cNvCxnSpPr>
                  <a:stCxn id="51" idx="0"/>
                </p:cNvCxnSpPr>
                <p:nvPr/>
              </p:nvCxnSpPr>
              <p:spPr>
                <a:xfrm rot="16200000" flipH="1">
                  <a:off x="3182852" y="3182861"/>
                  <a:ext cx="1714512" cy="349403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Rectangle 63"/>
              <p:cNvSpPr/>
              <p:nvPr/>
            </p:nvSpPr>
            <p:spPr>
              <a:xfrm>
                <a:off x="4057186" y="2046918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414244" y="4210776"/>
                <a:ext cx="642942" cy="50006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5893603" y="4216783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415477" y="4216782"/>
                <a:ext cx="642942" cy="50006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029992" y="2571744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229558" y="2556996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6265356" y="2355126"/>
              <a:ext cx="2477242" cy="2379393"/>
              <a:chOff x="6265356" y="2355126"/>
              <a:chExt cx="2477242" cy="2379393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6557516" y="2855194"/>
                <a:ext cx="1943574" cy="1374372"/>
                <a:chOff x="6286512" y="2855194"/>
                <a:chExt cx="1943574" cy="1374372"/>
              </a:xfrm>
            </p:grpSpPr>
            <p:sp>
              <p:nvSpPr>
                <p:cNvPr id="52" name="Isosceles Triangle 51"/>
                <p:cNvSpPr/>
                <p:nvPr/>
              </p:nvSpPr>
              <p:spPr>
                <a:xfrm>
                  <a:off x="6286512" y="2857496"/>
                  <a:ext cx="1943574" cy="1372070"/>
                </a:xfrm>
                <a:prstGeom prst="triangle">
                  <a:avLst>
                    <a:gd name="adj" fmla="val 23850"/>
                  </a:avLst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" name="Straight Connector 59"/>
                <p:cNvCxnSpPr/>
                <p:nvPr/>
              </p:nvCxnSpPr>
              <p:spPr>
                <a:xfrm rot="16200000" flipH="1">
                  <a:off x="6200326" y="3414252"/>
                  <a:ext cx="1359626" cy="241510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8" name="Rectangle 67"/>
              <p:cNvSpPr/>
              <p:nvPr/>
            </p:nvSpPr>
            <p:spPr>
              <a:xfrm>
                <a:off x="6760995" y="2355126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A’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6265356" y="4214817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8099656" y="4208511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042834" y="4234452"/>
                <a:ext cx="642942" cy="50006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D’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685644" y="2941380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897656" y="2941380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</p:grp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183737" y="2787774"/>
            <a:ext cx="4572032" cy="1457422"/>
            <a:chOff x="2071670" y="2057276"/>
            <a:chExt cx="4572032" cy="1943228"/>
          </a:xfrm>
        </p:grpSpPr>
        <p:grpSp>
          <p:nvGrpSpPr>
            <p:cNvPr id="96" name="Group 95"/>
            <p:cNvGrpSpPr/>
            <p:nvPr/>
          </p:nvGrpSpPr>
          <p:grpSpPr>
            <a:xfrm>
              <a:off x="2073972" y="2143116"/>
              <a:ext cx="3286148" cy="1857388"/>
              <a:chOff x="2000232" y="4500570"/>
              <a:chExt cx="3286148" cy="1857388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5400000">
                <a:off x="1715274" y="5428470"/>
                <a:ext cx="1857388" cy="1588"/>
              </a:xfrm>
              <a:prstGeom prst="line">
                <a:avLst/>
              </a:prstGeom>
              <a:ln w="19050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2000232" y="5643578"/>
                <a:ext cx="3286148" cy="1588"/>
              </a:xfrm>
              <a:prstGeom prst="line">
                <a:avLst/>
              </a:prstGeom>
              <a:ln w="19050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Rectangle 82"/>
            <p:cNvSpPr/>
            <p:nvPr/>
          </p:nvSpPr>
          <p:spPr>
            <a:xfrm>
              <a:off x="2071670" y="2057276"/>
              <a:ext cx="4572032" cy="19288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         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A’B’C’     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ABC</a:t>
              </a:r>
            </a:p>
            <a:p>
              <a:r>
                <a:rPr lang="en-US" sz="2400" dirty="0">
                  <a:solidFill>
                    <a:srgbClr val="990099"/>
                  </a:solidFill>
                  <a:latin typeface="Times New Roman" pitchFamily="18" charset="0"/>
                  <a:cs typeface="Times New Roman" pitchFamily="18" charset="0"/>
                </a:rPr>
                <a:t>GT 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k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722313"/>
              <a:r>
                <a:rPr lang="en-US" sz="2400" dirty="0">
                  <a:solidFill>
                    <a:srgbClr val="990099"/>
                  </a:solidFill>
                  <a:latin typeface="Times New Roman" pitchFamily="18" charset="0"/>
                  <a:cs typeface="Times New Roman" pitchFamily="18" charset="0"/>
                </a:rPr>
                <a:t>           </a:t>
              </a:r>
            </a:p>
            <a:p>
              <a:endParaRPr lang="en-US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dirty="0">
                  <a:solidFill>
                    <a:srgbClr val="990099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210F1EE-0390-4BB4-BF20-EA372AF4C0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140118"/>
              </p:ext>
            </p:extLst>
          </p:nvPr>
        </p:nvGraphicFramePr>
        <p:xfrm>
          <a:off x="1010824" y="3275969"/>
          <a:ext cx="2171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71520" imgH="444240" progId="Equation.DSMT4">
                  <p:embed/>
                </p:oleObj>
              </mc:Choice>
              <mc:Fallback>
                <p:oleObj name="Equation" r:id="rId7" imgW="21715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10824" y="3275969"/>
                        <a:ext cx="2171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39">
            <a:extLst>
              <a:ext uri="{FF2B5EF4-FFF2-40B4-BE49-F238E27FC236}">
                <a16:creationId xmlns:a16="http://schemas.microsoft.com/office/drawing/2014/main" id="{93B96938-13BB-49AE-B66F-6AAA1B3BFC3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101272" y="2645404"/>
            <a:ext cx="2750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58D66C4-ED0B-45FD-BFD3-930E88BCCA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957171"/>
              </p:ext>
            </p:extLst>
          </p:nvPr>
        </p:nvGraphicFramePr>
        <p:xfrm>
          <a:off x="1042257" y="3795886"/>
          <a:ext cx="969547" cy="620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723600" progId="Equation.DSMT4">
                  <p:embed/>
                </p:oleObj>
              </mc:Choice>
              <mc:Fallback>
                <p:oleObj name="Equation" r:id="rId9" imgW="11300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42257" y="3795886"/>
                        <a:ext cx="969547" cy="620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282" y="0"/>
            <a:ext cx="8929718" cy="5143500"/>
          </a:xfrm>
          <a:gradFill>
            <a:gsLst>
              <a:gs pos="0">
                <a:srgbClr val="FFEFD1"/>
              </a:gs>
              <a:gs pos="64999">
                <a:schemeClr val="bg1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bg1"/>
            </a:solidFill>
          </a:ln>
        </p:spPr>
        <p:txBody>
          <a:bodyPr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6213" indent="103188" algn="just">
              <a:buNone/>
            </a:pPr>
            <a:r>
              <a:rPr lang="en-US" sz="2400" b="1" i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35 (SKG – 79):</a:t>
            </a:r>
            <a:endParaRPr lang="en-US" sz="2400" i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Horizontal Scroll 53"/>
          <p:cNvSpPr/>
          <p:nvPr/>
        </p:nvSpPr>
        <p:spPr>
          <a:xfrm>
            <a:off x="3131840" y="127535"/>
            <a:ext cx="4516527" cy="783282"/>
          </a:xfrm>
          <a:prstGeom prst="horizontalScroll">
            <a:avLst/>
          </a:prstGeom>
          <a:gradFill>
            <a:gsLst>
              <a:gs pos="0">
                <a:srgbClr val="92D050"/>
              </a:gs>
              <a:gs pos="64999">
                <a:srgbClr val="FFFF99"/>
              </a:gs>
              <a:gs pos="100000">
                <a:srgbClr val="BEFB9F"/>
              </a:gs>
            </a:gsLst>
            <a:path path="rect">
              <a:fillToRect l="50000" t="50000" r="50000" b="50000"/>
            </a:path>
          </a:gradFill>
          <a:ln>
            <a:solidFill>
              <a:srgbClr val="0099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57"/>
          <p:cNvGrpSpPr/>
          <p:nvPr/>
        </p:nvGrpSpPr>
        <p:grpSpPr>
          <a:xfrm>
            <a:off x="0" y="160717"/>
            <a:ext cx="1717166" cy="440438"/>
            <a:chOff x="0" y="857232"/>
            <a:chExt cx="1717166" cy="587250"/>
          </a:xfrm>
        </p:grpSpPr>
        <p:pic>
          <p:nvPicPr>
            <p:cNvPr id="55" name="Picture 14" descr="!dk8_1la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0" y="857232"/>
              <a:ext cx="1126435" cy="587250"/>
            </a:xfrm>
            <a:prstGeom prst="rect">
              <a:avLst/>
            </a:prstGeom>
            <a:noFill/>
          </p:spPr>
        </p:pic>
        <p:pic>
          <p:nvPicPr>
            <p:cNvPr id="56" name="Picture 55" descr="ROSE1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928662" y="928670"/>
              <a:ext cx="788504" cy="342874"/>
            </a:xfrm>
            <a:prstGeom prst="rect">
              <a:avLst/>
            </a:prstGeom>
            <a:noFill/>
          </p:spPr>
        </p:pic>
      </p:grpSp>
      <p:pic>
        <p:nvPicPr>
          <p:cNvPr id="57" name="Picture 13" descr="!hp8ls2l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1" y="0"/>
            <a:ext cx="2238789" cy="601277"/>
          </a:xfrm>
          <a:prstGeom prst="rect">
            <a:avLst/>
          </a:prstGeom>
          <a:noFill/>
        </p:spPr>
      </p:pic>
      <p:grpSp>
        <p:nvGrpSpPr>
          <p:cNvPr id="4" name="Group 97"/>
          <p:cNvGrpSpPr/>
          <p:nvPr/>
        </p:nvGrpSpPr>
        <p:grpSpPr>
          <a:xfrm>
            <a:off x="5143504" y="827508"/>
            <a:ext cx="3956252" cy="1529928"/>
            <a:chOff x="3557120" y="2115922"/>
            <a:chExt cx="5185478" cy="2512776"/>
          </a:xfrm>
        </p:grpSpPr>
        <p:grpSp>
          <p:nvGrpSpPr>
            <p:cNvPr id="6" name="Group 75"/>
            <p:cNvGrpSpPr/>
            <p:nvPr/>
          </p:nvGrpSpPr>
          <p:grpSpPr>
            <a:xfrm>
              <a:off x="3557120" y="2115922"/>
              <a:ext cx="2904066" cy="2500330"/>
              <a:chOff x="3557120" y="2115922"/>
              <a:chExt cx="2904066" cy="2500330"/>
            </a:xfrm>
          </p:grpSpPr>
          <p:grpSp>
            <p:nvGrpSpPr>
              <p:cNvPr id="7" name="Group 62"/>
              <p:cNvGrpSpPr/>
              <p:nvPr/>
            </p:nvGrpSpPr>
            <p:grpSpPr>
              <a:xfrm>
                <a:off x="3786182" y="2500306"/>
                <a:ext cx="2428892" cy="1714513"/>
                <a:chOff x="3286116" y="2500306"/>
                <a:chExt cx="2428892" cy="1714513"/>
              </a:xfrm>
            </p:grpSpPr>
            <p:sp>
              <p:nvSpPr>
                <p:cNvPr id="51" name="Isosceles Triangle 50"/>
                <p:cNvSpPr/>
                <p:nvPr/>
              </p:nvSpPr>
              <p:spPr>
                <a:xfrm>
                  <a:off x="3286116" y="2500306"/>
                  <a:ext cx="2428892" cy="1714512"/>
                </a:xfrm>
                <a:prstGeom prst="triangle">
                  <a:avLst>
                    <a:gd name="adj" fmla="val 23850"/>
                  </a:avLst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9" name="Straight Connector 58"/>
                <p:cNvCxnSpPr>
                  <a:stCxn id="51" idx="0"/>
                </p:cNvCxnSpPr>
                <p:nvPr/>
              </p:nvCxnSpPr>
              <p:spPr>
                <a:xfrm rot="16200000" flipH="1">
                  <a:off x="3182852" y="3182861"/>
                  <a:ext cx="1714512" cy="349403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Rectangle 63"/>
              <p:cNvSpPr/>
              <p:nvPr/>
            </p:nvSpPr>
            <p:spPr>
              <a:xfrm>
                <a:off x="4057186" y="2115922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557120" y="4116186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5818244" y="4113884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387182" y="4113884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029992" y="2571744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229558" y="2556996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10" name="Group 76"/>
            <p:cNvGrpSpPr/>
            <p:nvPr/>
          </p:nvGrpSpPr>
          <p:grpSpPr>
            <a:xfrm>
              <a:off x="6360252" y="2456062"/>
              <a:ext cx="2382346" cy="2172636"/>
              <a:chOff x="6360252" y="2456062"/>
              <a:chExt cx="2382346" cy="2172636"/>
            </a:xfrm>
          </p:grpSpPr>
          <p:grpSp>
            <p:nvGrpSpPr>
              <p:cNvPr id="14" name="Group 61"/>
              <p:cNvGrpSpPr/>
              <p:nvPr/>
            </p:nvGrpSpPr>
            <p:grpSpPr>
              <a:xfrm>
                <a:off x="6557516" y="2855194"/>
                <a:ext cx="1943574" cy="1374372"/>
                <a:chOff x="6286512" y="2855194"/>
                <a:chExt cx="1943574" cy="1374372"/>
              </a:xfrm>
            </p:grpSpPr>
            <p:sp>
              <p:nvSpPr>
                <p:cNvPr id="52" name="Isosceles Triangle 51"/>
                <p:cNvSpPr/>
                <p:nvPr/>
              </p:nvSpPr>
              <p:spPr>
                <a:xfrm>
                  <a:off x="6286512" y="2857496"/>
                  <a:ext cx="1943574" cy="1372070"/>
                </a:xfrm>
                <a:prstGeom prst="triangle">
                  <a:avLst>
                    <a:gd name="adj" fmla="val 23850"/>
                  </a:avLst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" name="Straight Connector 59"/>
                <p:cNvCxnSpPr/>
                <p:nvPr/>
              </p:nvCxnSpPr>
              <p:spPr>
                <a:xfrm rot="16200000" flipH="1">
                  <a:off x="6200326" y="3414252"/>
                  <a:ext cx="1359626" cy="241510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8" name="Rectangle 67"/>
              <p:cNvSpPr/>
              <p:nvPr/>
            </p:nvSpPr>
            <p:spPr>
              <a:xfrm>
                <a:off x="6757082" y="2456062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A’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6360252" y="4128632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B’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8099656" y="4128632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C’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021582" y="4128632"/>
                <a:ext cx="749073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D’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685644" y="2941380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897656" y="2941380"/>
                <a:ext cx="642942" cy="5000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</p:grp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285720" y="987575"/>
            <a:ext cx="5286412" cy="1368152"/>
            <a:chOff x="928662" y="4448185"/>
            <a:chExt cx="5286412" cy="1970137"/>
          </a:xfrm>
        </p:grpSpPr>
        <p:grpSp>
          <p:nvGrpSpPr>
            <p:cNvPr id="78" name="Group 77"/>
            <p:cNvGrpSpPr/>
            <p:nvPr/>
          </p:nvGrpSpPr>
          <p:grpSpPr>
            <a:xfrm>
              <a:off x="928662" y="4448185"/>
              <a:ext cx="5286412" cy="1970137"/>
              <a:chOff x="928662" y="4448185"/>
              <a:chExt cx="5286412" cy="1970137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928662" y="4489495"/>
                <a:ext cx="5286412" cy="192882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A’B’C’     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ABC </a:t>
                </a:r>
                <a:r>
                  <a:rPr lang="en-US" sz="2400" dirty="0" err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 k, </a:t>
                </a:r>
                <a:r>
                  <a:rPr lang="en-US" sz="2400" dirty="0" err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ta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endParaRPr lang="en-US" sz="2400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400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</a:rPr>
                  <a:t>         =        =        = k </a:t>
                </a:r>
                <a:r>
                  <a:rPr lang="en-US" sz="2400" dirty="0">
                    <a:solidFill>
                      <a:srgbClr val="99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     =    ;    =   .</a:t>
                </a:r>
                <a:endParaRPr lang="en-US" sz="2400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400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18435" name="Picture 3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143108" y="4448185"/>
                <a:ext cx="228600" cy="409575"/>
              </a:xfrm>
              <a:prstGeom prst="rect">
                <a:avLst/>
              </a:prstGeom>
              <a:noFill/>
            </p:spPr>
          </p:pic>
        </p:grpSp>
        <p:grpSp>
          <p:nvGrpSpPr>
            <p:cNvPr id="93" name="Group 92"/>
            <p:cNvGrpSpPr/>
            <p:nvPr/>
          </p:nvGrpSpPr>
          <p:grpSpPr>
            <a:xfrm>
              <a:off x="1142976" y="5259560"/>
              <a:ext cx="4548218" cy="786469"/>
              <a:chOff x="1142976" y="5259560"/>
              <a:chExt cx="4548218" cy="786469"/>
            </a:xfrm>
          </p:grpSpPr>
          <p:pic>
            <p:nvPicPr>
              <p:cNvPr id="18437" name="Picture 5"/>
              <p:cNvPicPr>
                <a:picLocks noChangeAspect="1" noChangeArrowheads="1"/>
              </p:cNvPicPr>
              <p:nvPr/>
            </p:nvPicPr>
            <p:blipFill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142976" y="5259560"/>
                <a:ext cx="485775" cy="742950"/>
              </a:xfrm>
              <a:prstGeom prst="rect">
                <a:avLst/>
              </a:prstGeom>
              <a:noFill/>
            </p:spPr>
          </p:pic>
          <p:pic>
            <p:nvPicPr>
              <p:cNvPr id="18439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928794" y="5278807"/>
                <a:ext cx="495300" cy="752475"/>
              </a:xfrm>
              <a:prstGeom prst="rect">
                <a:avLst/>
              </a:prstGeom>
              <a:noFill/>
            </p:spPr>
          </p:pic>
          <p:pic>
            <p:nvPicPr>
              <p:cNvPr id="18443" name="Picture 11"/>
              <p:cNvPicPr>
                <a:picLocks noChangeAspect="1" noChangeArrowheads="1"/>
              </p:cNvPicPr>
              <p:nvPr/>
            </p:nvPicPr>
            <p:blipFill>
              <a:blip r:embed="rId1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714612" y="5293555"/>
                <a:ext cx="428625" cy="752474"/>
              </a:xfrm>
              <a:prstGeom prst="rect">
                <a:avLst/>
              </a:prstGeom>
              <a:noFill/>
            </p:spPr>
          </p:pic>
          <p:pic>
            <p:nvPicPr>
              <p:cNvPr id="18445" name="Picture 13"/>
              <p:cNvPicPr>
                <a:picLocks noChangeAspect="1" noChangeArrowheads="1"/>
              </p:cNvPicPr>
              <p:nvPr/>
            </p:nvPicPr>
            <p:blipFill>
              <a:blip r:embed="rId11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090986" y="5440365"/>
                <a:ext cx="266700" cy="457199"/>
              </a:xfrm>
              <a:prstGeom prst="rect">
                <a:avLst/>
              </a:prstGeom>
              <a:noFill/>
            </p:spPr>
          </p:pic>
          <p:pic>
            <p:nvPicPr>
              <p:cNvPr id="18447" name="Picture 15"/>
              <p:cNvPicPr>
                <a:picLocks noChangeAspect="1" noChangeArrowheads="1"/>
              </p:cNvPicPr>
              <p:nvPr/>
            </p:nvPicPr>
            <p:blipFill>
              <a:blip r:embed="rId1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667252" y="5471238"/>
                <a:ext cx="190500" cy="428625"/>
              </a:xfrm>
              <a:prstGeom prst="rect">
                <a:avLst/>
              </a:prstGeom>
              <a:noFill/>
            </p:spPr>
          </p:pic>
          <p:pic>
            <p:nvPicPr>
              <p:cNvPr id="18449" name="Picture 17"/>
              <p:cNvPicPr>
                <a:picLocks noChangeAspect="1" noChangeArrowheads="1"/>
              </p:cNvPicPr>
              <p:nvPr/>
            </p:nvPicPr>
            <p:blipFill>
              <a:blip r:embed="rId1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000628" y="5441743"/>
                <a:ext cx="266700" cy="457199"/>
              </a:xfrm>
              <a:prstGeom prst="rect">
                <a:avLst/>
              </a:prstGeom>
              <a:noFill/>
            </p:spPr>
          </p:pic>
          <p:pic>
            <p:nvPicPr>
              <p:cNvPr id="18451" name="Picture 19"/>
              <p:cNvPicPr>
                <a:picLocks noChangeAspect="1" noChangeArrowheads="1"/>
              </p:cNvPicPr>
              <p:nvPr/>
            </p:nvPicPr>
            <p:blipFill>
              <a:blip r:embed="rId1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500694" y="5471238"/>
                <a:ext cx="190500" cy="428625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357158" y="2411014"/>
            <a:ext cx="5643602" cy="557213"/>
            <a:chOff x="285720" y="3500438"/>
            <a:chExt cx="5643602" cy="742950"/>
          </a:xfrm>
        </p:grpSpPr>
        <p:sp>
          <p:nvSpPr>
            <p:cNvPr id="97" name="Rectangle 96"/>
            <p:cNvSpPr/>
            <p:nvPr/>
          </p:nvSpPr>
          <p:spPr>
            <a:xfrm>
              <a:off x="285720" y="3500438"/>
              <a:ext cx="5643602" cy="7143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Để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có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tỉ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số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        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xét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hai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tam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giác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nào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?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8453" name="Picture 21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85918" y="3500438"/>
              <a:ext cx="495300" cy="742950"/>
            </a:xfrm>
            <a:prstGeom prst="rect">
              <a:avLst/>
            </a:prstGeom>
            <a:noFill/>
          </p:spPr>
        </p:pic>
      </p:grp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1" name="Group 120"/>
          <p:cNvGrpSpPr/>
          <p:nvPr/>
        </p:nvGrpSpPr>
        <p:grpSpPr>
          <a:xfrm>
            <a:off x="428596" y="2067694"/>
            <a:ext cx="7500990" cy="3744416"/>
            <a:chOff x="571472" y="1575661"/>
            <a:chExt cx="7500990" cy="4992559"/>
          </a:xfrm>
        </p:grpSpPr>
        <p:grpSp>
          <p:nvGrpSpPr>
            <p:cNvPr id="118" name="Group 117"/>
            <p:cNvGrpSpPr/>
            <p:nvPr/>
          </p:nvGrpSpPr>
          <p:grpSpPr>
            <a:xfrm>
              <a:off x="571472" y="1575661"/>
              <a:ext cx="7500990" cy="4992559"/>
              <a:chOff x="571472" y="1575661"/>
              <a:chExt cx="7500990" cy="4992559"/>
            </a:xfrm>
          </p:grpSpPr>
          <p:grpSp>
            <p:nvGrpSpPr>
              <p:cNvPr id="115" name="Group 114"/>
              <p:cNvGrpSpPr/>
              <p:nvPr/>
            </p:nvGrpSpPr>
            <p:grpSpPr>
              <a:xfrm>
                <a:off x="610420" y="2784510"/>
                <a:ext cx="756322" cy="423334"/>
                <a:chOff x="267978" y="2836305"/>
                <a:chExt cx="756322" cy="423334"/>
              </a:xfrm>
            </p:grpSpPr>
            <p:pic>
              <p:nvPicPr>
                <p:cNvPr id="113" name="Picture 19"/>
                <p:cNvPicPr>
                  <a:picLocks noChangeAspect="1" noChangeArrowheads="1"/>
                </p:cNvPicPr>
                <p:nvPr/>
              </p:nvPicPr>
              <p:blipFill>
                <a:blip r:embed="rId1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833800" y="2858205"/>
                  <a:ext cx="190500" cy="396876"/>
                </a:xfrm>
                <a:prstGeom prst="rect">
                  <a:avLst/>
                </a:prstGeom>
                <a:noFill/>
              </p:spPr>
            </p:pic>
            <p:pic>
              <p:nvPicPr>
                <p:cNvPr id="114" name="Picture 17"/>
                <p:cNvPicPr>
                  <a:picLocks noChangeAspect="1" noChangeArrowheads="1"/>
                </p:cNvPicPr>
                <p:nvPr/>
              </p:nvPicPr>
              <p:blipFill>
                <a:blip r:embed="rId13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267978" y="2836305"/>
                  <a:ext cx="266700" cy="423334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117" name="Group 116"/>
              <p:cNvGrpSpPr/>
              <p:nvPr/>
            </p:nvGrpSpPr>
            <p:grpSpPr>
              <a:xfrm>
                <a:off x="571472" y="1575661"/>
                <a:ext cx="7500990" cy="4992559"/>
                <a:chOff x="357158" y="1804827"/>
                <a:chExt cx="5286412" cy="4567663"/>
              </a:xfrm>
            </p:grpSpPr>
            <p:grpSp>
              <p:nvGrpSpPr>
                <p:cNvPr id="112" name="Group 111"/>
                <p:cNvGrpSpPr/>
                <p:nvPr/>
              </p:nvGrpSpPr>
              <p:grpSpPr>
                <a:xfrm>
                  <a:off x="357158" y="1804827"/>
                  <a:ext cx="5286412" cy="3071834"/>
                  <a:chOff x="357158" y="1804827"/>
                  <a:chExt cx="5286412" cy="3071834"/>
                </a:xfrm>
              </p:grpSpPr>
              <p:sp>
                <p:nvSpPr>
                  <p:cNvPr id="95" name="Rectangle 94"/>
                  <p:cNvSpPr/>
                  <p:nvPr/>
                </p:nvSpPr>
                <p:spPr>
                  <a:xfrm>
                    <a:off x="357158" y="1804827"/>
                    <a:ext cx="5286412" cy="307183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en-US" sz="2400" dirty="0" err="1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Xét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 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A’B’D’ </a:t>
                    </a:r>
                    <a:r>
                      <a:rPr lang="en-US" sz="2400" dirty="0" err="1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và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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ABD </a:t>
                    </a:r>
                    <a:r>
                      <a:rPr lang="en-US" sz="2400" dirty="0" err="1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có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:</a:t>
                    </a:r>
                  </a:p>
                  <a:p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</a:p>
                  <a:p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=    =      =             =    (</a:t>
                    </a:r>
                    <a:r>
                      <a:rPr lang="en-US" sz="2400" dirty="0" err="1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chứng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minh </a:t>
                    </a:r>
                    <a:r>
                      <a:rPr lang="en-US" sz="2400" dirty="0" err="1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trên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  <a:p>
                    <a:endParaRPr lang="en-US" sz="2400" dirty="0">
                      <a:solidFill>
                        <a:srgbClr val="990000"/>
                      </a:solidFill>
                      <a:latin typeface="Times New Roman" pitchFamily="18" charset="0"/>
                      <a:cs typeface="Times New Roman" pitchFamily="18" charset="0"/>
                      <a:sym typeface="Symbol"/>
                    </a:endParaRPr>
                  </a:p>
                  <a:p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 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A’B’D’     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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ABD (g – g) </a:t>
                    </a:r>
                    <a:r>
                      <a:rPr lang="en-US" sz="2400" dirty="0">
                        <a:solidFill>
                          <a:srgbClr val="99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         =         = k.</a:t>
                    </a:r>
                    <a:endParaRPr lang="en-US" sz="2400" dirty="0">
                      <a:solidFill>
                        <a:srgbClr val="990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endParaRPr lang="en-US" sz="2400" dirty="0">
                      <a:solidFill>
                        <a:srgbClr val="990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11" name="Group 110"/>
                  <p:cNvGrpSpPr/>
                  <p:nvPr/>
                </p:nvGrpSpPr>
                <p:grpSpPr>
                  <a:xfrm>
                    <a:off x="1187865" y="2595385"/>
                    <a:ext cx="1328178" cy="846583"/>
                    <a:chOff x="1187865" y="3423145"/>
                    <a:chExt cx="1328178" cy="846583"/>
                  </a:xfrm>
                </p:grpSpPr>
                <p:pic>
                  <p:nvPicPr>
                    <p:cNvPr id="18455" name="Picture 2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6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187865" y="3656484"/>
                      <a:ext cx="222174" cy="466725"/>
                    </a:xfrm>
                    <a:prstGeom prst="rect">
                      <a:avLst/>
                    </a:prstGeom>
                    <a:noFill/>
                  </p:spPr>
                </p:pic>
                <p:pic>
                  <p:nvPicPr>
                    <p:cNvPr id="104" name="Picture 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544257" y="3692554"/>
                      <a:ext cx="127907" cy="396875"/>
                    </a:xfrm>
                    <a:prstGeom prst="rect">
                      <a:avLst/>
                    </a:prstGeom>
                    <a:noFill/>
                  </p:spPr>
                </p:pic>
                <p:pic>
                  <p:nvPicPr>
                    <p:cNvPr id="18457" name="Picture 2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903112" y="3423145"/>
                      <a:ext cx="201387" cy="828675"/>
                    </a:xfrm>
                    <a:prstGeom prst="rect">
                      <a:avLst/>
                    </a:prstGeom>
                    <a:noFill/>
                  </p:spPr>
                </p:pic>
                <p:pic>
                  <p:nvPicPr>
                    <p:cNvPr id="18461" name="Picture 2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394562" y="3469628"/>
                      <a:ext cx="121481" cy="800100"/>
                    </a:xfrm>
                    <a:prstGeom prst="rect">
                      <a:avLst/>
                    </a:prstGeom>
                    <a:noFill/>
                  </p:spPr>
                </p:pic>
              </p:grpSp>
            </p:grpSp>
            <p:pic>
              <p:nvPicPr>
                <p:cNvPr id="116" name="Picture 1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1464787" y="5962915"/>
                  <a:ext cx="228600" cy="409575"/>
                </a:xfrm>
                <a:prstGeom prst="rect">
                  <a:avLst/>
                </a:prstGeom>
                <a:noFill/>
              </p:spPr>
            </p:pic>
          </p:grpSp>
        </p:grpSp>
        <p:pic>
          <p:nvPicPr>
            <p:cNvPr id="119" name="Picture 21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43438" y="3591887"/>
              <a:ext cx="495300" cy="742951"/>
            </a:xfrm>
            <a:prstGeom prst="rect">
              <a:avLst/>
            </a:prstGeom>
            <a:noFill/>
          </p:spPr>
        </p:pic>
        <p:pic>
          <p:nvPicPr>
            <p:cNvPr id="120" name="Picture 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4" y="3646921"/>
              <a:ext cx="485775" cy="687917"/>
            </a:xfrm>
            <a:prstGeom prst="rect">
              <a:avLst/>
            </a:prstGeom>
            <a:noFill/>
          </p:spPr>
        </p:pic>
      </p:grp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4" name="Group 123"/>
          <p:cNvGrpSpPr/>
          <p:nvPr/>
        </p:nvGrpSpPr>
        <p:grpSpPr>
          <a:xfrm>
            <a:off x="426316" y="940836"/>
            <a:ext cx="3857652" cy="910834"/>
            <a:chOff x="285720" y="1124743"/>
            <a:chExt cx="3857652" cy="1214446"/>
          </a:xfrm>
        </p:grpSpPr>
        <p:sp>
          <p:nvSpPr>
            <p:cNvPr id="76" name="Rectangle 75"/>
            <p:cNvSpPr/>
            <p:nvPr/>
          </p:nvSpPr>
          <p:spPr>
            <a:xfrm>
              <a:off x="285720" y="1124743"/>
              <a:ext cx="3857652" cy="1214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A’B’C’     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ABC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k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pic>
          <p:nvPicPr>
            <p:cNvPr id="18463" name="Picture 31"/>
            <p:cNvPicPr>
              <a:picLocks noChangeAspect="1" noChangeArrowheads="1"/>
            </p:cNvPicPr>
            <p:nvPr/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00166" y="1316766"/>
              <a:ext cx="228600" cy="4095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0364" y="789385"/>
            <a:ext cx="84597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303610"/>
            <a:ext cx="87868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 dẫn học ở nhà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60364" y="2625329"/>
            <a:ext cx="842647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6213" lvl="0" indent="-176213" algn="just"/>
            <a:r>
              <a:rPr lang="en-US" sz="25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36, 37, 38 (SGK – 79)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39, 40, 41, 42 (SBT – 73, 74).</a:t>
            </a:r>
          </a:p>
          <a:p>
            <a:pPr algn="just"/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5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79512" y="1172593"/>
            <a:ext cx="8208912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/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 So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228200" y="103555"/>
            <a:ext cx="68996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u="sng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học ở nhà</a:t>
            </a:r>
            <a:endParaRPr lang="en-US" sz="5400" b="1" cap="none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2"/>
          <p:cNvSpPr txBox="1">
            <a:spLocks noChangeArrowheads="1"/>
          </p:cNvSpPr>
          <p:nvPr/>
        </p:nvSpPr>
        <p:spPr>
          <a:xfrm>
            <a:off x="182177" y="689090"/>
            <a:ext cx="8849650" cy="471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400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altLang="en-US" sz="2400" dirty="0">
                <a:solidFill>
                  <a:srgbClr val="FF0066"/>
                </a:solidFill>
                <a:latin typeface="Times New Roman" pitchFamily="18" charset="0"/>
              </a:rPr>
              <a:t> 1.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Nêu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iều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kiện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ể tam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ABC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ồng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dạng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MNQ 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          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tr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</a:rPr>
              <a:t>ư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ờng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hợp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ã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 algn="ctr">
              <a:buFontTx/>
              <a:buNone/>
            </a:pPr>
            <a:endParaRPr lang="en-US" altLang="en-US" sz="2800" i="1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1828800" y="1896384"/>
            <a:ext cx="2438400" cy="1000839"/>
          </a:xfrm>
          <a:custGeom>
            <a:avLst/>
            <a:gdLst>
              <a:gd name="T0" fmla="*/ 2147483647 w 2208"/>
              <a:gd name="T1" fmla="*/ 0 h 1296"/>
              <a:gd name="T2" fmla="*/ 0 w 2208"/>
              <a:gd name="T3" fmla="*/ 2147483647 h 1296"/>
              <a:gd name="T4" fmla="*/ 2147483647 w 2208"/>
              <a:gd name="T5" fmla="*/ 2147483647 h 1296"/>
              <a:gd name="T6" fmla="*/ 2147483647 w 2208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2208"/>
              <a:gd name="T13" fmla="*/ 0 h 1296"/>
              <a:gd name="T14" fmla="*/ 2208 w 2208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08" h="1296">
                <a:moveTo>
                  <a:pt x="528" y="0"/>
                </a:moveTo>
                <a:lnTo>
                  <a:pt x="0" y="1296"/>
                </a:lnTo>
                <a:lnTo>
                  <a:pt x="2208" y="1296"/>
                </a:lnTo>
                <a:lnTo>
                  <a:pt x="528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15"/>
          <p:cNvSpPr>
            <a:spLocks/>
          </p:cNvSpPr>
          <p:nvPr/>
        </p:nvSpPr>
        <p:spPr bwMode="auto">
          <a:xfrm>
            <a:off x="5241032" y="2051556"/>
            <a:ext cx="1828800" cy="771525"/>
          </a:xfrm>
          <a:custGeom>
            <a:avLst/>
            <a:gdLst>
              <a:gd name="T0" fmla="*/ 2147483647 w 2208"/>
              <a:gd name="T1" fmla="*/ 0 h 1296"/>
              <a:gd name="T2" fmla="*/ 0 w 2208"/>
              <a:gd name="T3" fmla="*/ 2147483647 h 1296"/>
              <a:gd name="T4" fmla="*/ 2147483647 w 2208"/>
              <a:gd name="T5" fmla="*/ 2147483647 h 1296"/>
              <a:gd name="T6" fmla="*/ 2147483647 w 2208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2208"/>
              <a:gd name="T13" fmla="*/ 0 h 1296"/>
              <a:gd name="T14" fmla="*/ 2208 w 2208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08" h="1296">
                <a:moveTo>
                  <a:pt x="528" y="0"/>
                </a:moveTo>
                <a:lnTo>
                  <a:pt x="0" y="1296"/>
                </a:lnTo>
                <a:lnTo>
                  <a:pt x="2208" y="1296"/>
                </a:lnTo>
                <a:lnTo>
                  <a:pt x="528" y="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2260173" y="1527052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1523067" y="2770832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4267200" y="2778482"/>
            <a:ext cx="68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5469632" y="1669865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932040" y="2778482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</a:rPr>
              <a:t>N</a:t>
            </a:r>
          </a:p>
        </p:txBody>
      </p:sp>
      <p:graphicFrame>
        <p:nvGraphicFramePr>
          <p:cNvPr id="28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39939"/>
              </p:ext>
            </p:extLst>
          </p:nvPr>
        </p:nvGraphicFramePr>
        <p:xfrm>
          <a:off x="971600" y="3238500"/>
          <a:ext cx="21336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419040" progId="Equation.DSMT4">
                  <p:embed/>
                </p:oleObj>
              </mc:Choice>
              <mc:Fallback>
                <p:oleObj name="Equation" r:id="rId2" imgW="1143000" imgH="419040" progId="Equation.DSMT4">
                  <p:embed/>
                  <p:pic>
                    <p:nvPicPr>
                      <p:cNvPr id="0" name="Picture 6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238500"/>
                        <a:ext cx="21336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39"/>
          <p:cNvSpPr txBox="1">
            <a:spLocks noChangeArrowheads="1"/>
          </p:cNvSpPr>
          <p:nvPr/>
        </p:nvSpPr>
        <p:spPr bwMode="auto">
          <a:xfrm rot="16200000">
            <a:off x="4524077" y="3325839"/>
            <a:ext cx="27503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graphicFrame>
        <p:nvGraphicFramePr>
          <p:cNvPr id="3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052448"/>
              </p:ext>
            </p:extLst>
          </p:nvPr>
        </p:nvGraphicFramePr>
        <p:xfrm>
          <a:off x="3304884" y="3344027"/>
          <a:ext cx="32972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203040" progId="Equation.DSMT4">
                  <p:embed/>
                </p:oleObj>
              </mc:Choice>
              <mc:Fallback>
                <p:oleObj name="Equation" r:id="rId4" imgW="1739880" imgH="203040" progId="Equation.DSMT4">
                  <p:embed/>
                  <p:pic>
                    <p:nvPicPr>
                      <p:cNvPr id="0" name="Picture 6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884" y="3344027"/>
                        <a:ext cx="32972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79543"/>
              </p:ext>
            </p:extLst>
          </p:nvPr>
        </p:nvGraphicFramePr>
        <p:xfrm>
          <a:off x="973832" y="4042195"/>
          <a:ext cx="1447800" cy="473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419100" progId="Equation.DSMT4">
                  <p:embed/>
                </p:oleObj>
              </mc:Choice>
              <mc:Fallback>
                <p:oleObj name="Equation" r:id="rId6" imgW="736600" imgH="419100" progId="Equation.DSMT4">
                  <p:embed/>
                  <p:pic>
                    <p:nvPicPr>
                      <p:cNvPr id="0" name="Picture 6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32" y="4042195"/>
                        <a:ext cx="1447800" cy="4737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981513"/>
              </p:ext>
            </p:extLst>
          </p:nvPr>
        </p:nvGraphicFramePr>
        <p:xfrm>
          <a:off x="2843907" y="4040310"/>
          <a:ext cx="12890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15640" progId="Equation.DSMT4">
                  <p:embed/>
                </p:oleObj>
              </mc:Choice>
              <mc:Fallback>
                <p:oleObj name="Equation" r:id="rId8" imgW="482400" imgH="215640" progId="Equation.DSMT4">
                  <p:embed/>
                  <p:pic>
                    <p:nvPicPr>
                      <p:cNvPr id="0" name="Picture 6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907" y="4040310"/>
                        <a:ext cx="12890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2429738" y="3996008"/>
            <a:ext cx="6093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latin typeface="Times New Roman" pitchFamily="18" charset="0"/>
              </a:rPr>
              <a:t>và</a:t>
            </a: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37" name="Arc 57"/>
          <p:cNvSpPr>
            <a:spLocks/>
          </p:cNvSpPr>
          <p:nvPr/>
        </p:nvSpPr>
        <p:spPr bwMode="auto">
          <a:xfrm rot="7107421">
            <a:off x="2335056" y="1839726"/>
            <a:ext cx="350064" cy="282039"/>
          </a:xfrm>
          <a:custGeom>
            <a:avLst/>
            <a:gdLst>
              <a:gd name="T0" fmla="*/ 2147483647 w 21600"/>
              <a:gd name="T1" fmla="*/ 0 h 22546"/>
              <a:gd name="T2" fmla="*/ 2147483647 w 21600"/>
              <a:gd name="T3" fmla="*/ 2147483647 h 22546"/>
              <a:gd name="T4" fmla="*/ 0 w 21600"/>
              <a:gd name="T5" fmla="*/ 2147483647 h 22546"/>
              <a:gd name="T6" fmla="*/ 0 60000 65536"/>
              <a:gd name="T7" fmla="*/ 0 60000 65536"/>
              <a:gd name="T8" fmla="*/ 0 60000 65536"/>
              <a:gd name="T9" fmla="*/ 0 w 21600"/>
              <a:gd name="T10" fmla="*/ 0 h 22546"/>
              <a:gd name="T11" fmla="*/ 21600 w 21600"/>
              <a:gd name="T12" fmla="*/ 22546 h 225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546" fill="none" extrusionOk="0">
                <a:moveTo>
                  <a:pt x="9612" y="0"/>
                </a:moveTo>
                <a:cubicBezTo>
                  <a:pt x="16956" y="3649"/>
                  <a:pt x="21600" y="11142"/>
                  <a:pt x="21600" y="19343"/>
                </a:cubicBezTo>
                <a:cubicBezTo>
                  <a:pt x="21600" y="20415"/>
                  <a:pt x="21520" y="21485"/>
                  <a:pt x="21361" y="22546"/>
                </a:cubicBezTo>
              </a:path>
              <a:path w="21600" h="22546" stroke="0" extrusionOk="0">
                <a:moveTo>
                  <a:pt x="9612" y="0"/>
                </a:moveTo>
                <a:cubicBezTo>
                  <a:pt x="16956" y="3649"/>
                  <a:pt x="21600" y="11142"/>
                  <a:pt x="21600" y="19343"/>
                </a:cubicBezTo>
                <a:cubicBezTo>
                  <a:pt x="21600" y="20415"/>
                  <a:pt x="21520" y="21485"/>
                  <a:pt x="21361" y="22546"/>
                </a:cubicBezTo>
                <a:lnTo>
                  <a:pt x="0" y="19343"/>
                </a:lnTo>
                <a:lnTo>
                  <a:pt x="9612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Arc 58"/>
          <p:cNvSpPr>
            <a:spLocks/>
          </p:cNvSpPr>
          <p:nvPr/>
        </p:nvSpPr>
        <p:spPr bwMode="auto">
          <a:xfrm rot="7107421">
            <a:off x="5588763" y="2029346"/>
            <a:ext cx="317959" cy="165582"/>
          </a:xfrm>
          <a:custGeom>
            <a:avLst/>
            <a:gdLst>
              <a:gd name="T0" fmla="*/ 2147483647 w 21600"/>
              <a:gd name="T1" fmla="*/ 0 h 22546"/>
              <a:gd name="T2" fmla="*/ 2147483647 w 21600"/>
              <a:gd name="T3" fmla="*/ 2147483647 h 22546"/>
              <a:gd name="T4" fmla="*/ 0 w 21600"/>
              <a:gd name="T5" fmla="*/ 2147483647 h 22546"/>
              <a:gd name="T6" fmla="*/ 0 60000 65536"/>
              <a:gd name="T7" fmla="*/ 0 60000 65536"/>
              <a:gd name="T8" fmla="*/ 0 60000 65536"/>
              <a:gd name="T9" fmla="*/ 0 w 21600"/>
              <a:gd name="T10" fmla="*/ 0 h 22546"/>
              <a:gd name="T11" fmla="*/ 21600 w 21600"/>
              <a:gd name="T12" fmla="*/ 22546 h 225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546" fill="none" extrusionOk="0">
                <a:moveTo>
                  <a:pt x="9612" y="0"/>
                </a:moveTo>
                <a:cubicBezTo>
                  <a:pt x="16956" y="3649"/>
                  <a:pt x="21600" y="11142"/>
                  <a:pt x="21600" y="19343"/>
                </a:cubicBezTo>
                <a:cubicBezTo>
                  <a:pt x="21600" y="20415"/>
                  <a:pt x="21520" y="21485"/>
                  <a:pt x="21361" y="22546"/>
                </a:cubicBezTo>
              </a:path>
              <a:path w="21600" h="22546" stroke="0" extrusionOk="0">
                <a:moveTo>
                  <a:pt x="9612" y="0"/>
                </a:moveTo>
                <a:cubicBezTo>
                  <a:pt x="16956" y="3649"/>
                  <a:pt x="21600" y="11142"/>
                  <a:pt x="21600" y="19343"/>
                </a:cubicBezTo>
                <a:cubicBezTo>
                  <a:pt x="21600" y="20415"/>
                  <a:pt x="21520" y="21485"/>
                  <a:pt x="21361" y="22546"/>
                </a:cubicBezTo>
                <a:lnTo>
                  <a:pt x="0" y="19343"/>
                </a:lnTo>
                <a:lnTo>
                  <a:pt x="9612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77053" y="3292463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TH1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70724" y="4029660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TH2</a:t>
            </a:r>
          </a:p>
        </p:txBody>
      </p:sp>
      <p:sp>
        <p:nvSpPr>
          <p:cNvPr id="35" name="Text Box 53"/>
          <p:cNvSpPr txBox="1">
            <a:spLocks noChangeArrowheads="1"/>
          </p:cNvSpPr>
          <p:nvPr/>
        </p:nvSpPr>
        <p:spPr bwMode="auto">
          <a:xfrm rot="16200000">
            <a:off x="5314043" y="4077075"/>
            <a:ext cx="27503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graphicFrame>
        <p:nvGraphicFramePr>
          <p:cNvPr id="36" name="Object 5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783455531"/>
              </p:ext>
            </p:extLst>
          </p:nvPr>
        </p:nvGraphicFramePr>
        <p:xfrm>
          <a:off x="4427984" y="4119563"/>
          <a:ext cx="247015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203040" progId="Equation.DSMT4">
                  <p:embed/>
                </p:oleObj>
              </mc:Choice>
              <mc:Fallback>
                <p:oleObj name="Equation" r:id="rId10" imgW="1765080" imgH="203040" progId="Equation.DSMT4">
                  <p:embed/>
                  <p:pic>
                    <p:nvPicPr>
                      <p:cNvPr id="0" name="Picture 6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119563"/>
                        <a:ext cx="2470150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7050360" y="2706474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3" name="Rectangle 2"/>
          <p:cNvSpPr/>
          <p:nvPr/>
        </p:nvSpPr>
        <p:spPr>
          <a:xfrm>
            <a:off x="3104564" y="27370"/>
            <a:ext cx="2768708" cy="6001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300" b="1" u="sng" kern="10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en-US" sz="3300" b="1" u="sng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7" grpId="0" animBg="1"/>
      <p:bldP spid="38" grpId="0" animBg="1"/>
      <p:bldP spid="39" grpId="0"/>
      <p:bldP spid="40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226EE-2D17-4361-8340-9F1058AA2665}"/>
              </a:ext>
            </a:extLst>
          </p:cNvPr>
          <p:cNvSpPr/>
          <p:nvPr/>
        </p:nvSpPr>
        <p:spPr>
          <a:xfrm>
            <a:off x="2905224" y="2733683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ECCC62-4676-4B72-84D2-E9EB2CCD7EA5}"/>
              </a:ext>
            </a:extLst>
          </p:cNvPr>
          <p:cNvGrpSpPr/>
          <p:nvPr/>
        </p:nvGrpSpPr>
        <p:grpSpPr>
          <a:xfrm>
            <a:off x="3175730" y="1427090"/>
            <a:ext cx="3700526" cy="1936748"/>
            <a:chOff x="5328636" y="2697593"/>
            <a:chExt cx="3700526" cy="25071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0A4E26D-D928-4D87-B0A1-0DAB3DBB4E1D}"/>
                </a:ext>
              </a:extLst>
            </p:cNvPr>
            <p:cNvSpPr/>
            <p:nvPr/>
          </p:nvSpPr>
          <p:spPr>
            <a:xfrm>
              <a:off x="6686456" y="4776094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7913132-F906-419E-8232-95565B233B1C}"/>
                </a:ext>
              </a:extLst>
            </p:cNvPr>
            <p:cNvGrpSpPr/>
            <p:nvPr/>
          </p:nvGrpSpPr>
          <p:grpSpPr>
            <a:xfrm>
              <a:off x="5543448" y="2697593"/>
              <a:ext cx="3286148" cy="1821669"/>
              <a:chOff x="5543448" y="2697593"/>
              <a:chExt cx="3286148" cy="1821669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C0A791B3-A0CC-4C17-9E14-F972ED5AE228}"/>
                  </a:ext>
                </a:extLst>
              </p:cNvPr>
              <p:cNvCxnSpPr/>
              <p:nvPr/>
            </p:nvCxnSpPr>
            <p:spPr>
              <a:xfrm flipV="1">
                <a:off x="5543448" y="2697593"/>
                <a:ext cx="2571768" cy="182166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0694672-8CC7-430A-844C-E03D5FB55850}"/>
                  </a:ext>
                </a:extLst>
              </p:cNvPr>
              <p:cNvCxnSpPr/>
              <p:nvPr/>
            </p:nvCxnSpPr>
            <p:spPr>
              <a:xfrm>
                <a:off x="5543448" y="4505811"/>
                <a:ext cx="3286148" cy="119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50AA7B2-D37C-4D0A-A40A-E582B01C4689}"/>
                </a:ext>
              </a:extLst>
            </p:cNvPr>
            <p:cNvSpPr/>
            <p:nvPr/>
          </p:nvSpPr>
          <p:spPr>
            <a:xfrm flipH="1" flipV="1">
              <a:off x="6512610" y="4497761"/>
              <a:ext cx="45719" cy="3428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DDAB10E-5641-4C1B-A464-EB2A732A6A4C}"/>
                </a:ext>
              </a:extLst>
            </p:cNvPr>
            <p:cNvSpPr/>
            <p:nvPr/>
          </p:nvSpPr>
          <p:spPr>
            <a:xfrm>
              <a:off x="6186390" y="4495414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CABB584-3C4B-4FF9-88E4-E11D25242E11}"/>
                </a:ext>
              </a:extLst>
            </p:cNvPr>
            <p:cNvSpPr/>
            <p:nvPr/>
          </p:nvSpPr>
          <p:spPr>
            <a:xfrm flipH="1" flipV="1">
              <a:off x="8686721" y="4508202"/>
              <a:ext cx="45719" cy="3428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8880564-2B8E-43EF-8A14-979276A66516}"/>
                </a:ext>
              </a:extLst>
            </p:cNvPr>
            <p:cNvSpPr/>
            <p:nvPr/>
          </p:nvSpPr>
          <p:spPr>
            <a:xfrm flipH="1" flipV="1">
              <a:off x="6674011" y="3682402"/>
              <a:ext cx="45719" cy="3428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21B1768-4B30-4407-9002-3500B2122036}"/>
                </a:ext>
              </a:extLst>
            </p:cNvPr>
            <p:cNvSpPr/>
            <p:nvPr/>
          </p:nvSpPr>
          <p:spPr>
            <a:xfrm flipH="1" flipV="1">
              <a:off x="6942713" y="3490210"/>
              <a:ext cx="45719" cy="3428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EE222CB-16D4-4E61-AED9-4E9132582843}"/>
                </a:ext>
              </a:extLst>
            </p:cNvPr>
            <p:cNvSpPr/>
            <p:nvPr/>
          </p:nvSpPr>
          <p:spPr>
            <a:xfrm>
              <a:off x="8386220" y="4495414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FC886E-8CCA-4709-B65C-F81C386B4491}"/>
                </a:ext>
              </a:extLst>
            </p:cNvPr>
            <p:cNvSpPr/>
            <p:nvPr/>
          </p:nvSpPr>
          <p:spPr>
            <a:xfrm>
              <a:off x="6188692" y="3340535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4C1DF1-8D0A-4221-BE1E-3A85AB344A88}"/>
                </a:ext>
              </a:extLst>
            </p:cNvPr>
            <p:cNvSpPr/>
            <p:nvPr/>
          </p:nvSpPr>
          <p:spPr>
            <a:xfrm>
              <a:off x="6570774" y="3148343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83DFDA8-D16C-4E3B-A45F-A86DD49E46DF}"/>
                </a:ext>
              </a:extLst>
            </p:cNvPr>
            <p:cNvCxnSpPr/>
            <p:nvPr/>
          </p:nvCxnSpPr>
          <p:spPr>
            <a:xfrm rot="5400000">
              <a:off x="6248898" y="3795953"/>
              <a:ext cx="1017992" cy="42862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E6988E5-4753-4904-AB31-9ADDF137863D}"/>
                </a:ext>
              </a:extLst>
            </p:cNvPr>
            <p:cNvCxnSpPr>
              <a:cxnSpLocks/>
              <a:stCxn id="11" idx="2"/>
              <a:endCxn id="13" idx="0"/>
            </p:cNvCxnSpPr>
            <p:nvPr/>
          </p:nvCxnSpPr>
          <p:spPr>
            <a:xfrm>
              <a:off x="6719729" y="3699546"/>
              <a:ext cx="1987962" cy="79586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E92E314-F6D7-4410-9A1F-319639CC2AE1}"/>
                </a:ext>
              </a:extLst>
            </p:cNvPr>
            <p:cNvCxnSpPr/>
            <p:nvPr/>
          </p:nvCxnSpPr>
          <p:spPr>
            <a:xfrm flipV="1">
              <a:off x="5328636" y="3163666"/>
              <a:ext cx="1529694" cy="106223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A8BA58-3D29-4E8E-83DA-D23A168072D8}"/>
                </a:ext>
              </a:extLst>
            </p:cNvPr>
            <p:cNvSpPr/>
            <p:nvPr/>
          </p:nvSpPr>
          <p:spPr>
            <a:xfrm rot="18988001">
              <a:off x="5757721" y="3298142"/>
              <a:ext cx="642942" cy="4286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F4D5353-031F-4330-B911-ED8DBFDC6516}"/>
                </a:ext>
              </a:extLst>
            </p:cNvPr>
            <p:cNvCxnSpPr/>
            <p:nvPr/>
          </p:nvCxnSpPr>
          <p:spPr>
            <a:xfrm>
              <a:off x="5543448" y="4840733"/>
              <a:ext cx="3143272" cy="119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B3160D6-C6E7-43A3-BE80-95533C86C6A7}"/>
                </a:ext>
              </a:extLst>
            </p:cNvPr>
            <p:cNvSpPr/>
            <p:nvPr/>
          </p:nvSpPr>
          <p:spPr>
            <a:xfrm>
              <a:off x="6802138" y="3491936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924DB5F-7046-494C-B2DE-962AD3C2FF11}"/>
                </a:ext>
              </a:extLst>
            </p:cNvPr>
            <p:cNvSpPr/>
            <p:nvPr/>
          </p:nvSpPr>
          <p:spPr>
            <a:xfrm>
              <a:off x="5686324" y="4508201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7FE59B4-A736-45E1-B6D1-31227C909EAC}"/>
                </a:ext>
              </a:extLst>
            </p:cNvPr>
            <p:cNvSpPr/>
            <p:nvPr/>
          </p:nvSpPr>
          <p:spPr>
            <a:xfrm>
              <a:off x="5686324" y="3802346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129E8FA6-C9FB-4C29-80EF-0EC60423532D}"/>
              </a:ext>
            </a:extLst>
          </p:cNvPr>
          <p:cNvSpPr/>
          <p:nvPr/>
        </p:nvSpPr>
        <p:spPr>
          <a:xfrm>
            <a:off x="600968" y="576258"/>
            <a:ext cx="45031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32 (SGK–77)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A13062-9579-42BA-ACA6-F1C202DB0B70}"/>
              </a:ext>
            </a:extLst>
          </p:cNvPr>
          <p:cNvSpPr txBox="1"/>
          <p:nvPr/>
        </p:nvSpPr>
        <p:spPr>
          <a:xfrm>
            <a:off x="742601" y="1029965"/>
            <a:ext cx="3786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∆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OCB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∆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OAD</a:t>
            </a:r>
            <a:endParaRPr lang="en-US" sz="2800" dirty="0"/>
          </a:p>
        </p:txBody>
      </p:sp>
      <p:sp>
        <p:nvSpPr>
          <p:cNvPr id="29" name="Text Box 39">
            <a:extLst>
              <a:ext uri="{FF2B5EF4-FFF2-40B4-BE49-F238E27FC236}">
                <a16:creationId xmlns:a16="http://schemas.microsoft.com/office/drawing/2014/main" id="{2AC01162-9C87-41C9-B38F-876A4722735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275018" y="1175289"/>
            <a:ext cx="275035" cy="27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0260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44463" y="141685"/>
            <a:ext cx="8856662" cy="49149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76200" cmpd="tri">
            <a:solidFill>
              <a:srgbClr val="FF3399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674" name="Picture 2" descr="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995936" y="3555549"/>
            <a:ext cx="1428760" cy="151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Cloud Callout 24"/>
          <p:cNvSpPr/>
          <p:nvPr/>
        </p:nvSpPr>
        <p:spPr>
          <a:xfrm>
            <a:off x="4427984" y="166638"/>
            <a:ext cx="4573141" cy="3509582"/>
          </a:xfrm>
          <a:prstGeom prst="cloudCallou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>
              <a:bevelT w="38100" h="38100" prst="angle"/>
            </a:sp3d>
          </a:bodyPr>
          <a:lstStyle/>
          <a:p>
            <a:pPr algn="just"/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cách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nào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để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chứng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minh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hai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tam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giác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đồng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dạng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mà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không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cần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biết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độ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dài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của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các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Viner Hand ITC" pitchFamily="66" charset="0"/>
              </a:rPr>
              <a:t>cạnh</a:t>
            </a:r>
            <a:r>
              <a:rPr lang="en-US" sz="2600" b="1" dirty="0">
                <a:solidFill>
                  <a:srgbClr val="FF0000"/>
                </a:solidFill>
                <a:latin typeface="Viner Hand ITC" pitchFamily="66" charset="0"/>
              </a:rPr>
              <a:t>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483518"/>
            <a:ext cx="42957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350785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688876"/>
              </p:ext>
            </p:extLst>
          </p:nvPr>
        </p:nvGraphicFramePr>
        <p:xfrm>
          <a:off x="251520" y="3355975"/>
          <a:ext cx="1078805" cy="33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20" imgH="203040" progId="Equation.DSMT4">
                  <p:embed/>
                </p:oleObj>
              </mc:Choice>
              <mc:Fallback>
                <p:oleObj name="Equation" r:id="rId5" imgW="583920" imgH="2030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355975"/>
                        <a:ext cx="1078805" cy="336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15616" y="3253498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7864" y="350785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17844"/>
              </p:ext>
            </p:extLst>
          </p:nvPr>
        </p:nvGraphicFramePr>
        <p:xfrm>
          <a:off x="3232337" y="3317758"/>
          <a:ext cx="735110" cy="312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337" y="3317758"/>
                        <a:ext cx="735110" cy="3124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92630" y="3243770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4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48264"/>
            <a:ext cx="1800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Định lí: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1131590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2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A’B’C’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331566"/>
              </p:ext>
            </p:extLst>
          </p:nvPr>
        </p:nvGraphicFramePr>
        <p:xfrm>
          <a:off x="5993358" y="1094582"/>
          <a:ext cx="1963018" cy="499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41200" progId="Equation.DSMT4">
                  <p:embed/>
                </p:oleObj>
              </mc:Choice>
              <mc:Fallback>
                <p:oleObj name="Equation" r:id="rId2" imgW="901440" imgH="24120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3358" y="1094582"/>
                        <a:ext cx="1963018" cy="4994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1648471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(Hình vẽ dưới). Chứng minh 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842600"/>
              </p:ext>
            </p:extLst>
          </p:nvPr>
        </p:nvGraphicFramePr>
        <p:xfrm>
          <a:off x="4019550" y="1673225"/>
          <a:ext cx="27955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203040" progId="Equation.DSMT4">
                  <p:embed/>
                </p:oleObj>
              </mc:Choice>
              <mc:Fallback>
                <p:oleObj name="Equation" r:id="rId4" imgW="1117440" imgH="20304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1673225"/>
                        <a:ext cx="2795588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83718"/>
            <a:ext cx="554461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39">
            <a:extLst>
              <a:ext uri="{FF2B5EF4-FFF2-40B4-BE49-F238E27FC236}">
                <a16:creationId xmlns:a16="http://schemas.microsoft.com/office/drawing/2014/main" id="{A60CB746-E1C9-4443-BA38-CA8A0B67F56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354618" y="1694113"/>
            <a:ext cx="2750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0439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2347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 minh: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62753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 cạnh AB lấy điểm E sao cho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272681"/>
              </p:ext>
            </p:extLst>
          </p:nvPr>
        </p:nvGraphicFramePr>
        <p:xfrm>
          <a:off x="5004048" y="714350"/>
          <a:ext cx="1416670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40" imgH="164880" progId="Equation.DSMT4">
                  <p:embed/>
                </p:oleObj>
              </mc:Choice>
              <mc:Fallback>
                <p:oleObj name="Equation" r:id="rId3" imgW="672840" imgH="16488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714350"/>
                        <a:ext cx="1416670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9523" y="1150429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 E kẻ đường thẳng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EF // BC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522965"/>
              </p:ext>
            </p:extLst>
          </p:nvPr>
        </p:nvGraphicFramePr>
        <p:xfrm>
          <a:off x="4644008" y="1256291"/>
          <a:ext cx="11731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203040" progId="Equation.DSMT4">
                  <p:embed/>
                </p:oleObj>
              </mc:Choice>
              <mc:Fallback>
                <p:oleObj name="Equation" r:id="rId5" imgW="622080" imgH="203040" progId="Equation.DSMT4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256291"/>
                        <a:ext cx="1173162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86886"/>
              </p:ext>
            </p:extLst>
          </p:nvPr>
        </p:nvGraphicFramePr>
        <p:xfrm>
          <a:off x="795338" y="1726506"/>
          <a:ext cx="20113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760" imgH="203040" progId="Equation.DSMT4">
                  <p:embed/>
                </p:oleObj>
              </mc:Choice>
              <mc:Fallback>
                <p:oleObj name="Equation" r:id="rId7" imgW="1193760" imgH="203040" progId="Equation.DSMT4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1726506"/>
                        <a:ext cx="2011362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71800" y="1612094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 (1)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1560" y="2139702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/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AEF và 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A’B’C’ có:</a:t>
            </a:r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895386" y="2883912"/>
            <a:ext cx="44729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44525"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AE = A’B’ (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 cách dựng)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578633"/>
              </p:ext>
            </p:extLst>
          </p:nvPr>
        </p:nvGraphicFramePr>
        <p:xfrm>
          <a:off x="1547664" y="3281902"/>
          <a:ext cx="20637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241200" progId="Equation.DSMT4">
                  <p:embed/>
                </p:oleObj>
              </mc:Choice>
              <mc:Fallback>
                <p:oleObj name="Equation" r:id="rId9" imgW="1002960" imgH="241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281902"/>
                        <a:ext cx="206375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737397"/>
              </p:ext>
            </p:extLst>
          </p:nvPr>
        </p:nvGraphicFramePr>
        <p:xfrm>
          <a:off x="1547664" y="2519399"/>
          <a:ext cx="1007988" cy="389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203040" progId="Equation.DSMT4">
                  <p:embed/>
                </p:oleObj>
              </mc:Choice>
              <mc:Fallback>
                <p:oleObj name="Equation" r:id="rId11" imgW="431640" imgH="20304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519399"/>
                        <a:ext cx="1007988" cy="389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91172" y="3651870"/>
            <a:ext cx="4052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AEF =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A’B’C’ (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g.c.g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484168"/>
              </p:ext>
            </p:extLst>
          </p:nvPr>
        </p:nvGraphicFramePr>
        <p:xfrm>
          <a:off x="1046163" y="4589463"/>
          <a:ext cx="3203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77680" imgH="203040" progId="Equation.DSMT4">
                  <p:embed/>
                </p:oleObj>
              </mc:Choice>
              <mc:Fallback>
                <p:oleObj name="Equation" r:id="rId13" imgW="1777680" imgH="20304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4589463"/>
                        <a:ext cx="3203575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39702"/>
            <a:ext cx="4392488" cy="2484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555776" y="2570589"/>
            <a:ext cx="10133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(GT)</a:t>
            </a:r>
          </a:p>
        </p:txBody>
      </p:sp>
      <p:sp>
        <p:nvSpPr>
          <p:cNvPr id="17" name="Text Box 39">
            <a:extLst>
              <a:ext uri="{FF2B5EF4-FFF2-40B4-BE49-F238E27FC236}">
                <a16:creationId xmlns:a16="http://schemas.microsoft.com/office/drawing/2014/main" id="{887267F4-A6E5-4B50-9FBD-E9FA0F2EB71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074811" y="4666141"/>
            <a:ext cx="275035" cy="27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sp>
        <p:nvSpPr>
          <p:cNvPr id="18" name="Text Box 39">
            <a:extLst>
              <a:ext uri="{FF2B5EF4-FFF2-40B4-BE49-F238E27FC236}">
                <a16:creationId xmlns:a16="http://schemas.microsoft.com/office/drawing/2014/main" id="{5C06A61C-1CB2-454A-BD3B-F3357348DD8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732635" y="1775739"/>
            <a:ext cx="275035" cy="27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43B8BF3-B6AC-4F40-9B80-715F06BF6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786630"/>
              </p:ext>
            </p:extLst>
          </p:nvPr>
        </p:nvGraphicFramePr>
        <p:xfrm>
          <a:off x="1057275" y="4129088"/>
          <a:ext cx="31813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65080" imgH="203040" progId="Equation.DSMT4">
                  <p:embed/>
                </p:oleObj>
              </mc:Choice>
              <mc:Fallback>
                <p:oleObj name="Equation" r:id="rId16" imgW="176508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29088"/>
                        <a:ext cx="31813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39">
            <a:extLst>
              <a:ext uri="{FF2B5EF4-FFF2-40B4-BE49-F238E27FC236}">
                <a16:creationId xmlns:a16="http://schemas.microsoft.com/office/drawing/2014/main" id="{89B2F0CF-F58D-49FB-9CC5-2657A46A7F7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193754" y="4206042"/>
            <a:ext cx="275035" cy="27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82052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9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9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9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9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9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9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9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9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9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9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9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9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12" grpId="0"/>
      <p:bldP spid="13" grpId="0"/>
      <p:bldP spid="14" grpId="0"/>
      <p:bldP spid="20" grpId="0"/>
      <p:bldP spid="23" grpId="0"/>
      <p:bldP spid="17" grpId="0"/>
      <p:bldP spid="18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36367" y="0"/>
            <a:ext cx="9144000" cy="5143500"/>
          </a:xfrm>
          <a:prstGeom prst="foldedCorner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>
              <a:buNone/>
            </a:pP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  <a:p>
            <a:pPr indent="-166688"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Horizontal Scroll 9"/>
          <p:cNvSpPr/>
          <p:nvPr/>
        </p:nvSpPr>
        <p:spPr>
          <a:xfrm>
            <a:off x="251520" y="627534"/>
            <a:ext cx="8358246" cy="2786082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990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2" name="Picture 80" descr="GhiBai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951" y="-92546"/>
            <a:ext cx="1071537" cy="750080"/>
          </a:xfrm>
          <a:prstGeom prst="rect">
            <a:avLst/>
          </a:prstGeom>
          <a:noFill/>
        </p:spPr>
      </p:pic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14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plant"/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9552" y="3651870"/>
            <a:ext cx="3214710" cy="1106859"/>
            <a:chOff x="2357422" y="5099269"/>
            <a:chExt cx="3214710" cy="1475811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3142446" y="5099269"/>
              <a:ext cx="794" cy="1475811"/>
            </a:xfrm>
            <a:prstGeom prst="line">
              <a:avLst/>
            </a:prstGeom>
            <a:ln w="285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357422" y="5868037"/>
              <a:ext cx="3214710" cy="1588"/>
            </a:xfrm>
            <a:prstGeom prst="line">
              <a:avLst/>
            </a:prstGeom>
            <a:ln w="285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684110" y="3750617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GT</a:t>
            </a:r>
          </a:p>
          <a:p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4068" y="4298626"/>
            <a:ext cx="2781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∆A’B’C’      ABC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28884" y="3356070"/>
            <a:ext cx="1857388" cy="1126340"/>
            <a:chOff x="5316860" y="1357298"/>
            <a:chExt cx="1857388" cy="1501786"/>
          </a:xfrm>
        </p:grpSpPr>
        <p:cxnSp>
          <p:nvCxnSpPr>
            <p:cNvPr id="37" name="Straight Connector 36"/>
            <p:cNvCxnSpPr/>
            <p:nvPr/>
          </p:nvCxnSpPr>
          <p:spPr>
            <a:xfrm rot="10800000">
              <a:off x="5316860" y="2857801"/>
              <a:ext cx="1857388" cy="1283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/>
            <p:nvPr/>
          </p:nvGrpSpPr>
          <p:grpSpPr>
            <a:xfrm>
              <a:off x="5316860" y="1357298"/>
              <a:ext cx="1857388" cy="1500503"/>
              <a:chOff x="5316860" y="1357298"/>
              <a:chExt cx="1857388" cy="1500503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rot="5400000">
                <a:off x="4850376" y="1823782"/>
                <a:ext cx="1500503" cy="567535"/>
              </a:xfrm>
              <a:prstGeom prst="line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6200000" flipH="1">
                <a:off x="5779070" y="1462623"/>
                <a:ext cx="1500503" cy="1289853"/>
              </a:xfrm>
              <a:prstGeom prst="line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Isosceles Triangle 42"/>
          <p:cNvSpPr/>
          <p:nvPr/>
        </p:nvSpPr>
        <p:spPr>
          <a:xfrm>
            <a:off x="6641544" y="3623963"/>
            <a:ext cx="1372070" cy="858983"/>
          </a:xfrm>
          <a:prstGeom prst="triangle">
            <a:avLst>
              <a:gd name="adj" fmla="val 29536"/>
            </a:avLst>
          </a:prstGeom>
          <a:noFill/>
          <a:ln w="381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6525862" y="3257571"/>
            <a:ext cx="1790554" cy="1591766"/>
            <a:chOff x="7313838" y="1225966"/>
            <a:chExt cx="1790554" cy="2122354"/>
          </a:xfrm>
        </p:grpSpPr>
        <p:sp>
          <p:nvSpPr>
            <p:cNvPr id="45" name="Rectangle 16"/>
            <p:cNvSpPr>
              <a:spLocks noChangeArrowheads="1"/>
            </p:cNvSpPr>
            <p:nvPr/>
          </p:nvSpPr>
          <p:spPr bwMode="auto">
            <a:xfrm>
              <a:off x="7643834" y="1225966"/>
              <a:ext cx="500066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A’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16"/>
            <p:cNvSpPr>
              <a:spLocks noChangeArrowheads="1"/>
            </p:cNvSpPr>
            <p:nvPr/>
          </p:nvSpPr>
          <p:spPr bwMode="auto">
            <a:xfrm>
              <a:off x="7313838" y="2732767"/>
              <a:ext cx="500066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b="1" dirty="0">
                  <a:solidFill>
                    <a:srgbClr val="FF0066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’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16"/>
            <p:cNvSpPr>
              <a:spLocks noChangeArrowheads="1"/>
            </p:cNvSpPr>
            <p:nvPr/>
          </p:nvSpPr>
          <p:spPr bwMode="auto">
            <a:xfrm>
              <a:off x="8446702" y="2732767"/>
              <a:ext cx="657690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C’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336718" y="3005692"/>
            <a:ext cx="2277632" cy="1870314"/>
            <a:chOff x="5124694" y="890127"/>
            <a:chExt cx="2277632" cy="2493751"/>
          </a:xfrm>
        </p:grpSpPr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5124694" y="2768325"/>
              <a:ext cx="500066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FF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6902260" y="2732767"/>
              <a:ext cx="500066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FF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16"/>
            <p:cNvSpPr>
              <a:spLocks noChangeArrowheads="1"/>
            </p:cNvSpPr>
            <p:nvPr/>
          </p:nvSpPr>
          <p:spPr bwMode="auto">
            <a:xfrm>
              <a:off x="5715008" y="890127"/>
              <a:ext cx="500066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Arc 97"/>
          <p:cNvSpPr>
            <a:spLocks/>
          </p:cNvSpPr>
          <p:nvPr/>
        </p:nvSpPr>
        <p:spPr bwMode="auto">
          <a:xfrm rot="8809680">
            <a:off x="4328709" y="4344136"/>
            <a:ext cx="452438" cy="251222"/>
          </a:xfrm>
          <a:custGeom>
            <a:avLst/>
            <a:gdLst>
              <a:gd name="T0" fmla="*/ 2147483647 w 21600"/>
              <a:gd name="T1" fmla="*/ 2147483647 h 26291"/>
              <a:gd name="T2" fmla="*/ 2147483647 w 21600"/>
              <a:gd name="T3" fmla="*/ 0 h 26291"/>
              <a:gd name="T4" fmla="*/ 2147483647 w 21600"/>
              <a:gd name="T5" fmla="*/ 2147483647 h 26291"/>
              <a:gd name="T6" fmla="*/ 0 60000 65536"/>
              <a:gd name="T7" fmla="*/ 0 60000 65536"/>
              <a:gd name="T8" fmla="*/ 0 60000 65536"/>
              <a:gd name="T9" fmla="*/ 0 w 21600"/>
              <a:gd name="T10" fmla="*/ 0 h 26291"/>
              <a:gd name="T11" fmla="*/ 21600 w 21600"/>
              <a:gd name="T12" fmla="*/ 26291 h 262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291" fill="none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</a:path>
              <a:path w="21600" h="26291" stroke="0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  <a:lnTo>
                  <a:pt x="21600" y="14017"/>
                </a:lnTo>
                <a:lnTo>
                  <a:pt x="3826" y="2629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Arc 105"/>
          <p:cNvSpPr>
            <a:spLocks/>
          </p:cNvSpPr>
          <p:nvPr/>
        </p:nvSpPr>
        <p:spPr bwMode="auto">
          <a:xfrm rot="8746341">
            <a:off x="6456426" y="4340731"/>
            <a:ext cx="452437" cy="251222"/>
          </a:xfrm>
          <a:custGeom>
            <a:avLst/>
            <a:gdLst>
              <a:gd name="T0" fmla="*/ 2147483647 w 21600"/>
              <a:gd name="T1" fmla="*/ 2147483647 h 26291"/>
              <a:gd name="T2" fmla="*/ 2147483647 w 21600"/>
              <a:gd name="T3" fmla="*/ 0 h 26291"/>
              <a:gd name="T4" fmla="*/ 2147483647 w 21600"/>
              <a:gd name="T5" fmla="*/ 2147483647 h 26291"/>
              <a:gd name="T6" fmla="*/ 0 60000 65536"/>
              <a:gd name="T7" fmla="*/ 0 60000 65536"/>
              <a:gd name="T8" fmla="*/ 0 60000 65536"/>
              <a:gd name="T9" fmla="*/ 0 w 21600"/>
              <a:gd name="T10" fmla="*/ 0 h 26291"/>
              <a:gd name="T11" fmla="*/ 21600 w 21600"/>
              <a:gd name="T12" fmla="*/ 26291 h 262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291" fill="none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</a:path>
              <a:path w="21600" h="26291" stroke="0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  <a:lnTo>
                  <a:pt x="21600" y="14017"/>
                </a:lnTo>
                <a:lnTo>
                  <a:pt x="3826" y="2629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Arc 96"/>
          <p:cNvSpPr>
            <a:spLocks/>
          </p:cNvSpPr>
          <p:nvPr/>
        </p:nvSpPr>
        <p:spPr bwMode="auto">
          <a:xfrm rot="15505884">
            <a:off x="4942586" y="3303053"/>
            <a:ext cx="339329" cy="334962"/>
          </a:xfrm>
          <a:custGeom>
            <a:avLst/>
            <a:gdLst>
              <a:gd name="T0" fmla="*/ 2147483647 w 21600"/>
              <a:gd name="T1" fmla="*/ 2147483647 h 26291"/>
              <a:gd name="T2" fmla="*/ 2147483647 w 21600"/>
              <a:gd name="T3" fmla="*/ 0 h 26291"/>
              <a:gd name="T4" fmla="*/ 2147483647 w 21600"/>
              <a:gd name="T5" fmla="*/ 2147483647 h 26291"/>
              <a:gd name="T6" fmla="*/ 0 60000 65536"/>
              <a:gd name="T7" fmla="*/ 0 60000 65536"/>
              <a:gd name="T8" fmla="*/ 0 60000 65536"/>
              <a:gd name="T9" fmla="*/ 0 w 21600"/>
              <a:gd name="T10" fmla="*/ 0 h 26291"/>
              <a:gd name="T11" fmla="*/ 21600 w 21600"/>
              <a:gd name="T12" fmla="*/ 26291 h 262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291" fill="none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</a:path>
              <a:path w="21600" h="26291" stroke="0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  <a:lnTo>
                  <a:pt x="21600" y="14017"/>
                </a:lnTo>
                <a:lnTo>
                  <a:pt x="3826" y="2629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98"/>
          <p:cNvSpPr>
            <a:spLocks noChangeShapeType="1"/>
          </p:cNvSpPr>
          <p:nvPr/>
        </p:nvSpPr>
        <p:spPr bwMode="auto">
          <a:xfrm>
            <a:off x="5150683" y="3520621"/>
            <a:ext cx="0" cy="228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Arc 104"/>
          <p:cNvSpPr>
            <a:spLocks/>
          </p:cNvSpPr>
          <p:nvPr/>
        </p:nvSpPr>
        <p:spPr bwMode="auto">
          <a:xfrm rot="15838337">
            <a:off x="6935010" y="3556490"/>
            <a:ext cx="339329" cy="334962"/>
          </a:xfrm>
          <a:custGeom>
            <a:avLst/>
            <a:gdLst>
              <a:gd name="T0" fmla="*/ 2147483647 w 21600"/>
              <a:gd name="T1" fmla="*/ 2147483647 h 26291"/>
              <a:gd name="T2" fmla="*/ 2147483647 w 21600"/>
              <a:gd name="T3" fmla="*/ 0 h 26291"/>
              <a:gd name="T4" fmla="*/ 2147483647 w 21600"/>
              <a:gd name="T5" fmla="*/ 2147483647 h 26291"/>
              <a:gd name="T6" fmla="*/ 0 60000 65536"/>
              <a:gd name="T7" fmla="*/ 0 60000 65536"/>
              <a:gd name="T8" fmla="*/ 0 60000 65536"/>
              <a:gd name="T9" fmla="*/ 0 w 21600"/>
              <a:gd name="T10" fmla="*/ 0 h 26291"/>
              <a:gd name="T11" fmla="*/ 21600 w 21600"/>
              <a:gd name="T12" fmla="*/ 26291 h 262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291" fill="none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</a:path>
              <a:path w="21600" h="26291" stroke="0" extrusionOk="0">
                <a:moveTo>
                  <a:pt x="3826" y="26290"/>
                </a:moveTo>
                <a:cubicBezTo>
                  <a:pt x="1334" y="22682"/>
                  <a:pt x="0" y="18401"/>
                  <a:pt x="0" y="14017"/>
                </a:cubicBezTo>
                <a:cubicBezTo>
                  <a:pt x="-1" y="8878"/>
                  <a:pt x="1831" y="3909"/>
                  <a:pt x="5165" y="-1"/>
                </a:cubicBezTo>
                <a:lnTo>
                  <a:pt x="21600" y="14017"/>
                </a:lnTo>
                <a:lnTo>
                  <a:pt x="3826" y="2629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106"/>
          <p:cNvSpPr>
            <a:spLocks noChangeShapeType="1"/>
          </p:cNvSpPr>
          <p:nvPr/>
        </p:nvSpPr>
        <p:spPr bwMode="auto">
          <a:xfrm>
            <a:off x="7091836" y="3777865"/>
            <a:ext cx="0" cy="228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Text Box 39">
            <a:extLst>
              <a:ext uri="{FF2B5EF4-FFF2-40B4-BE49-F238E27FC236}">
                <a16:creationId xmlns:a16="http://schemas.microsoft.com/office/drawing/2014/main" id="{97A19E87-DE28-4AE5-AB06-4B6CBC39E70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794267" y="4424133"/>
            <a:ext cx="2750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F8C1C4E-48E8-468C-A6A0-1255030B0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695240"/>
              </p:ext>
            </p:extLst>
          </p:nvPr>
        </p:nvGraphicFramePr>
        <p:xfrm>
          <a:off x="1513564" y="3756659"/>
          <a:ext cx="179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431640" progId="Equation.DSMT4">
                  <p:embed/>
                </p:oleObj>
              </mc:Choice>
              <mc:Fallback>
                <p:oleObj name="Equation" r:id="rId4" imgW="1790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13564" y="3756659"/>
                        <a:ext cx="17907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2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allAtOnce" animBg="1"/>
      <p:bldP spid="2" grpId="0"/>
      <p:bldP spid="3" grpId="0"/>
      <p:bldP spid="4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4748" y="48185"/>
            <a:ext cx="9144000" cy="5143518"/>
          </a:xfr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>
              <a:buNone/>
            </a:pPr>
            <a:endParaRPr lang="en-US" b="1" dirty="0">
              <a:latin typeface=".VnTime" pitchFamily="34" charset="0"/>
            </a:endParaRPr>
          </a:p>
          <a:p>
            <a:pPr indent="468313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thích.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80" descr="GhiBai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26183">
            <a:off x="7994816" y="189165"/>
            <a:ext cx="1071537" cy="750080"/>
          </a:xfrm>
          <a:prstGeom prst="rect">
            <a:avLst/>
          </a:prstGeom>
          <a:noFill/>
        </p:spPr>
      </p:pic>
      <p:sp>
        <p:nvSpPr>
          <p:cNvPr id="34" name="Rectangle 33"/>
          <p:cNvSpPr/>
          <p:nvPr/>
        </p:nvSpPr>
        <p:spPr>
          <a:xfrm>
            <a:off x="260479" y="404729"/>
            <a:ext cx="571504" cy="3971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99056" y="1254905"/>
            <a:ext cx="2148403" cy="2325520"/>
            <a:chOff x="202826" y="1745599"/>
            <a:chExt cx="2148403" cy="3100692"/>
          </a:xfrm>
        </p:grpSpPr>
        <p:grpSp>
          <p:nvGrpSpPr>
            <p:cNvPr id="58" name="Group 57"/>
            <p:cNvGrpSpPr/>
            <p:nvPr/>
          </p:nvGrpSpPr>
          <p:grpSpPr>
            <a:xfrm>
              <a:off x="202826" y="1745599"/>
              <a:ext cx="2148403" cy="3100692"/>
              <a:chOff x="14230" y="1571289"/>
              <a:chExt cx="2148403" cy="3100692"/>
            </a:xfrm>
          </p:grpSpPr>
          <p:sp>
            <p:nvSpPr>
              <p:cNvPr id="44" name="Isosceles Triangle 43"/>
              <p:cNvSpPr/>
              <p:nvPr/>
            </p:nvSpPr>
            <p:spPr>
              <a:xfrm>
                <a:off x="412402" y="2105778"/>
                <a:ext cx="1428760" cy="2000264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4925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08245" y="1571289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90931" y="4056209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519691" y="4100477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811504" y="2373858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40</a:t>
                </a:r>
                <a:r>
                  <a:rPr lang="en-US" sz="1600" b="1" baseline="300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4230" y="2310038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a)</a:t>
                </a:r>
              </a:p>
            </p:txBody>
          </p:sp>
        </p:grpSp>
        <p:cxnSp>
          <p:nvCxnSpPr>
            <p:cNvPr id="66" name="Straight Connector 65"/>
            <p:cNvCxnSpPr/>
            <p:nvPr/>
          </p:nvCxnSpPr>
          <p:spPr>
            <a:xfrm>
              <a:off x="857224" y="3322320"/>
              <a:ext cx="142876" cy="71438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627802" y="3347084"/>
              <a:ext cx="142876" cy="71438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2714612" y="1227144"/>
            <a:ext cx="2707452" cy="1998458"/>
            <a:chOff x="428596" y="4284160"/>
            <a:chExt cx="2707452" cy="2664610"/>
          </a:xfrm>
        </p:grpSpPr>
        <p:grpSp>
          <p:nvGrpSpPr>
            <p:cNvPr id="64" name="Group 63"/>
            <p:cNvGrpSpPr/>
            <p:nvPr/>
          </p:nvGrpSpPr>
          <p:grpSpPr>
            <a:xfrm>
              <a:off x="428596" y="4284160"/>
              <a:ext cx="2707452" cy="2664610"/>
              <a:chOff x="611476" y="4223200"/>
              <a:chExt cx="2707452" cy="2664610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857224" y="4786322"/>
                <a:ext cx="2214578" cy="1571636"/>
              </a:xfrm>
              <a:prstGeom prst="triangl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668760" y="4223200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611476" y="6316306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675986" y="6301760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658282" y="4954916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70</a:t>
                </a:r>
                <a:r>
                  <a:rPr lang="en-US" sz="1600" b="1" baseline="300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30708" y="5010358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b)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148692" y="5561662"/>
              <a:ext cx="147638" cy="133986"/>
              <a:chOff x="3281354" y="2913694"/>
              <a:chExt cx="147638" cy="133986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3286116" y="2913694"/>
                <a:ext cx="142876" cy="73026"/>
              </a:xfrm>
              <a:prstGeom prst="line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281354" y="2974654"/>
                <a:ext cx="142876" cy="73026"/>
              </a:xfrm>
              <a:prstGeom prst="line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88"/>
            <p:cNvGrpSpPr/>
            <p:nvPr/>
          </p:nvGrpSpPr>
          <p:grpSpPr>
            <a:xfrm>
              <a:off x="2285984" y="5572140"/>
              <a:ext cx="142872" cy="162175"/>
              <a:chOff x="4561527" y="2898455"/>
              <a:chExt cx="142872" cy="162175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 rot="5400000">
                <a:off x="4544255" y="2915727"/>
                <a:ext cx="131695" cy="97152"/>
              </a:xfrm>
              <a:prstGeom prst="line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4589975" y="2946207"/>
                <a:ext cx="131695" cy="97152"/>
              </a:xfrm>
              <a:prstGeom prst="line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1" name="Group 140"/>
          <p:cNvGrpSpPr/>
          <p:nvPr/>
        </p:nvGrpSpPr>
        <p:grpSpPr>
          <a:xfrm>
            <a:off x="5524002" y="874216"/>
            <a:ext cx="3712987" cy="2363960"/>
            <a:chOff x="2500298" y="2124686"/>
            <a:chExt cx="3712987" cy="3151946"/>
          </a:xfrm>
        </p:grpSpPr>
        <p:grpSp>
          <p:nvGrpSpPr>
            <p:cNvPr id="140" name="Group 139"/>
            <p:cNvGrpSpPr/>
            <p:nvPr/>
          </p:nvGrpSpPr>
          <p:grpSpPr>
            <a:xfrm>
              <a:off x="2500298" y="2124686"/>
              <a:ext cx="3712987" cy="3151946"/>
              <a:chOff x="2931228" y="1747760"/>
              <a:chExt cx="3712987" cy="3151946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931228" y="2924329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c)</a:t>
                </a:r>
              </a:p>
            </p:txBody>
          </p:sp>
          <p:sp>
            <p:nvSpPr>
              <p:cNvPr id="114" name="Isosceles Triangle 113"/>
              <p:cNvSpPr/>
              <p:nvPr/>
            </p:nvSpPr>
            <p:spPr>
              <a:xfrm rot="6577623">
                <a:off x="3993350" y="2355964"/>
                <a:ext cx="2030285" cy="273277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34925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5890195" y="4303731"/>
                <a:ext cx="754020" cy="5959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3769780" y="1747760"/>
                <a:ext cx="571504" cy="4705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3086550" y="4044748"/>
                <a:ext cx="628194" cy="56920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accent4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</a:p>
            </p:txBody>
          </p:sp>
          <p:grpSp>
            <p:nvGrpSpPr>
              <p:cNvPr id="135" name="Group 134"/>
              <p:cNvGrpSpPr/>
              <p:nvPr/>
            </p:nvGrpSpPr>
            <p:grpSpPr>
              <a:xfrm>
                <a:off x="4500562" y="4071942"/>
                <a:ext cx="116476" cy="199566"/>
                <a:chOff x="4500562" y="4071942"/>
                <a:chExt cx="116476" cy="199566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 rot="5400000">
                  <a:off x="4517255" y="4171725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 rot="5400000">
                  <a:off x="4401573" y="4170931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 rot="5400000">
                  <a:off x="4457959" y="4170931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6" name="Group 135"/>
              <p:cNvGrpSpPr/>
              <p:nvPr/>
            </p:nvGrpSpPr>
            <p:grpSpPr>
              <a:xfrm rot="2315451">
                <a:off x="4844128" y="2864725"/>
                <a:ext cx="100438" cy="220605"/>
                <a:chOff x="4503140" y="4071942"/>
                <a:chExt cx="116591" cy="199562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 rot="5400000">
                  <a:off x="4519948" y="4171721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 rot="5400000">
                  <a:off x="4404151" y="4170936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 rot="5400000">
                  <a:off x="4457959" y="4170931"/>
                  <a:ext cx="198772" cy="794"/>
                </a:xfrm>
                <a:prstGeom prst="line">
                  <a:avLst/>
                </a:prstGeom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2" name="Rectangle 91"/>
            <p:cNvSpPr/>
            <p:nvPr/>
          </p:nvSpPr>
          <p:spPr>
            <a:xfrm>
              <a:off x="3338850" y="2691883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sz="1600" b="1" baseline="30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3276745" y="3118596"/>
            <a:ext cx="2769539" cy="1953060"/>
            <a:chOff x="3073597" y="4113886"/>
            <a:chExt cx="2769539" cy="2604080"/>
          </a:xfrm>
        </p:grpSpPr>
        <p:sp>
          <p:nvSpPr>
            <p:cNvPr id="49" name="Isosceles Triangle 48"/>
            <p:cNvSpPr/>
            <p:nvPr/>
          </p:nvSpPr>
          <p:spPr>
            <a:xfrm>
              <a:off x="3357554" y="4714884"/>
              <a:ext cx="2214578" cy="1428760"/>
            </a:xfrm>
            <a:prstGeom prst="triangle">
              <a:avLst>
                <a:gd name="adj" fmla="val 40288"/>
              </a:avLst>
            </a:prstGeom>
            <a:solidFill>
              <a:srgbClr val="B9FBA7"/>
            </a:solidFill>
            <a:ln w="349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411942" y="5650459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en-US" sz="1600" b="1" baseline="30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788353" y="5683361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sz="1600" b="1" baseline="30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3956978" y="4113886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D’</a:t>
              </a: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200194" y="6146462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F’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3090471" y="6146462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E’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3073597" y="5113451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e)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54944" y="3214692"/>
            <a:ext cx="2821801" cy="2062140"/>
            <a:chOff x="107125" y="4108505"/>
            <a:chExt cx="2821801" cy="2749520"/>
          </a:xfrm>
        </p:grpSpPr>
        <p:grpSp>
          <p:nvGrpSpPr>
            <p:cNvPr id="142" name="Group 141"/>
            <p:cNvGrpSpPr/>
            <p:nvPr/>
          </p:nvGrpSpPr>
          <p:grpSpPr>
            <a:xfrm>
              <a:off x="428596" y="4643446"/>
              <a:ext cx="2286016" cy="1710496"/>
              <a:chOff x="428596" y="4643446"/>
              <a:chExt cx="2286016" cy="1710496"/>
            </a:xfrm>
          </p:grpSpPr>
          <p:sp>
            <p:nvSpPr>
              <p:cNvPr id="47" name="Isosceles Triangle 46"/>
              <p:cNvSpPr/>
              <p:nvPr/>
            </p:nvSpPr>
            <p:spPr>
              <a:xfrm>
                <a:off x="428596" y="4643446"/>
                <a:ext cx="2286016" cy="1643074"/>
              </a:xfrm>
              <a:prstGeom prst="triangle">
                <a:avLst>
                  <a:gd name="adj" fmla="val 42889"/>
                </a:avLst>
              </a:prstGeom>
              <a:solidFill>
                <a:srgbClr val="FEBAAC"/>
              </a:solidFill>
              <a:ln w="349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72708" y="5782438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60</a:t>
                </a:r>
                <a:r>
                  <a:rPr lang="en-US" sz="1600" b="1" baseline="300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1112988" y="4835820"/>
                <a:ext cx="642942" cy="5715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70</a:t>
                </a:r>
                <a:r>
                  <a:rPr lang="en-US" sz="1600" b="1" baseline="300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47" name="Rectangle 146"/>
            <p:cNvSpPr/>
            <p:nvPr/>
          </p:nvSpPr>
          <p:spPr>
            <a:xfrm>
              <a:off x="1142976" y="4108505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A’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214282" y="6286472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B’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2285984" y="6286521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C’</a:t>
              </a: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07125" y="4893480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d)</a:t>
              </a: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5977134" y="2848610"/>
            <a:ext cx="3118204" cy="2223044"/>
            <a:chOff x="5735979" y="3762970"/>
            <a:chExt cx="3118204" cy="2964059"/>
          </a:xfrm>
        </p:grpSpPr>
        <p:sp>
          <p:nvSpPr>
            <p:cNvPr id="52" name="Isosceles Triangle 51"/>
            <p:cNvSpPr/>
            <p:nvPr/>
          </p:nvSpPr>
          <p:spPr>
            <a:xfrm>
              <a:off x="6000760" y="4286256"/>
              <a:ext cx="2500330" cy="1857388"/>
            </a:xfrm>
            <a:prstGeom prst="triangle">
              <a:avLst>
                <a:gd name="adj" fmla="val 37127"/>
              </a:avLst>
            </a:prstGeom>
            <a:solidFill>
              <a:srgbClr val="FDBFEB"/>
            </a:solidFill>
            <a:ln w="3492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6021756" y="5639261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r>
                <a:rPr lang="en-US" sz="1600" b="1" baseline="30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714756" y="5659525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sz="1600" b="1" baseline="30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6673618" y="3762970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D60093"/>
                  </a:solidFill>
                  <a:latin typeface="Times New Roman" pitchFamily="18" charset="0"/>
                  <a:cs typeface="Times New Roman" pitchFamily="18" charset="0"/>
                </a:rPr>
                <a:t>M’</a:t>
              </a: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838532" y="6143643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D60093"/>
                  </a:solidFill>
                  <a:latin typeface="Times New Roman" pitchFamily="18" charset="0"/>
                  <a:cs typeface="Times New Roman" pitchFamily="18" charset="0"/>
                </a:rPr>
                <a:t>N’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8211241" y="6155525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D60093"/>
                  </a:solidFill>
                  <a:latin typeface="Times New Roman" pitchFamily="18" charset="0"/>
                  <a:cs typeface="Times New Roman" pitchFamily="18" charset="0"/>
                </a:rPr>
                <a:t>P’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5735979" y="4815742"/>
              <a:ext cx="642942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D60093"/>
                  </a:solidFill>
                  <a:latin typeface="Times New Roman" pitchFamily="18" charset="0"/>
                  <a:cs typeface="Times New Roman" pitchFamily="18" charset="0"/>
                </a:rPr>
                <a:t>f)</a:t>
              </a: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-14748" y="-33183"/>
            <a:ext cx="9158748" cy="5176683"/>
            <a:chOff x="-14748" y="-44244"/>
            <a:chExt cx="9158748" cy="6902244"/>
          </a:xfrm>
        </p:grpSpPr>
        <p:pic>
          <p:nvPicPr>
            <p:cNvPr id="164" name="Picture 19" descr="floral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58200" y="-44244"/>
              <a:ext cx="685800" cy="704850"/>
            </a:xfrm>
            <a:prstGeom prst="rect">
              <a:avLst/>
            </a:prstGeom>
            <a:noFill/>
          </p:spPr>
        </p:pic>
        <p:pic>
          <p:nvPicPr>
            <p:cNvPr id="165" name="Picture 19" descr="floral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4748" y="-44244"/>
              <a:ext cx="685800" cy="704850"/>
            </a:xfrm>
            <a:prstGeom prst="rect">
              <a:avLst/>
            </a:prstGeom>
            <a:noFill/>
          </p:spPr>
        </p:pic>
        <p:pic>
          <p:nvPicPr>
            <p:cNvPr id="166" name="Picture 19" descr="floral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6153150"/>
              <a:ext cx="685800" cy="704850"/>
            </a:xfrm>
            <a:prstGeom prst="rect">
              <a:avLst/>
            </a:prstGeom>
            <a:noFill/>
          </p:spPr>
        </p:pic>
      </p:grpSp>
      <p:sp>
        <p:nvSpPr>
          <p:cNvPr id="80" name="Rectangle 79"/>
          <p:cNvSpPr/>
          <p:nvPr/>
        </p:nvSpPr>
        <p:spPr>
          <a:xfrm>
            <a:off x="897228" y="2781472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696810" y="2766433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072198" y="2200732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055315" y="2428462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433114" y="2454369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310941" y="4484584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176999" y="3644241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905853" y="3332910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</a:t>
            </a:r>
            <a:r>
              <a:rPr lang="en-US" sz="1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5" grpId="1" uiExpand="1" build="p" animBg="1"/>
      <p:bldP spid="34" grpId="0" animBg="1"/>
      <p:bldP spid="80" grpId="0"/>
      <p:bldP spid="81" grpId="0"/>
      <p:bldP spid="82" grpId="0"/>
      <p:bldP spid="83" grpId="0"/>
      <p:bldP spid="85" grpId="0"/>
      <p:bldP spid="86" grpId="0"/>
      <p:bldP spid="87" grpId="0"/>
      <p:bldP spid="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  <a:sp3d extrusionH="57150">
              <a:bevelT w="38100" h="38100" prst="angle"/>
            </a:sp3d>
          </a:bodyPr>
          <a:lstStyle/>
          <a:p>
            <a:pPr indent="-77788">
              <a:buNone/>
            </a:pPr>
            <a:endParaRPr lang="en-US" sz="1700" dirty="0">
              <a:latin typeface=".VnTime" pitchFamily="34" charset="0"/>
            </a:endParaRPr>
          </a:p>
          <a:p>
            <a:pPr indent="557213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3cm;</a:t>
            </a:r>
          </a:p>
          <a:p>
            <a:pPr indent="557213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 = 4,5cm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=         .</a:t>
            </a:r>
          </a:p>
          <a:p>
            <a:pPr indent="-166688">
              <a:buNone/>
            </a:pPr>
            <a:endParaRPr lang="en-US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66688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187325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17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87325" algn="just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-166688" algn="just">
              <a:buNone/>
            </a:pP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66688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y</a:t>
            </a:r>
          </a:p>
          <a:p>
            <a:pPr indent="187325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(AD = x, DC = y).</a:t>
            </a:r>
          </a:p>
          <a:p>
            <a:pPr indent="-166688" algn="just">
              <a:buNone/>
            </a:pP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66688" algn="just">
              <a:buNone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Cho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BD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 indent="187325" algn="just"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BD.</a:t>
            </a:r>
          </a:p>
          <a:p>
            <a:pPr indent="11113">
              <a:buNone/>
            </a:pPr>
            <a:endParaRPr lang="en-US" dirty="0">
              <a:latin typeface=".VnTime" pitchFamily="34" charset="0"/>
            </a:endParaRPr>
          </a:p>
        </p:txBody>
      </p:sp>
      <p:pic>
        <p:nvPicPr>
          <p:cNvPr id="8" name="Picture 80" descr="GhiBai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6011">
            <a:off x="7764739" y="142693"/>
            <a:ext cx="1500166" cy="803678"/>
          </a:xfrm>
          <a:prstGeom prst="rect">
            <a:avLst/>
          </a:prstGeom>
          <a:noFill/>
        </p:spPr>
      </p:pic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0" y="1"/>
            <a:ext cx="9144000" cy="5062538"/>
            <a:chOff x="-23" y="0"/>
            <a:chExt cx="5783" cy="4252"/>
          </a:xfrm>
        </p:grpSpPr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plant"/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plant"/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plant"/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plant"/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100 w 21600"/>
                <a:gd name="T17" fmla="*/ 10092 h 21600"/>
                <a:gd name="T18" fmla="*/ 14545 w 21600"/>
                <a:gd name="T19" fmla="*/ 1357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85720" y="321453"/>
            <a:ext cx="571504" cy="3971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5263089" y="151383"/>
            <a:ext cx="3490509" cy="2366789"/>
            <a:chOff x="4834461" y="201844"/>
            <a:chExt cx="3490509" cy="3155718"/>
          </a:xfrm>
        </p:grpSpPr>
        <p:sp>
          <p:nvSpPr>
            <p:cNvPr id="15" name="Isosceles Triangle 14"/>
            <p:cNvSpPr/>
            <p:nvPr/>
          </p:nvSpPr>
          <p:spPr>
            <a:xfrm>
              <a:off x="5072066" y="714356"/>
              <a:ext cx="3000396" cy="2071702"/>
            </a:xfrm>
            <a:prstGeom prst="triangle">
              <a:avLst>
                <a:gd name="adj" fmla="val 24767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 flipH="1" flipV="1">
              <a:off x="5378789" y="1336327"/>
              <a:ext cx="1143008" cy="178595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015580" y="452669"/>
              <a:ext cx="2214578" cy="2000264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544938" y="201844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43636" y="758600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58450" y="1199674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753466" y="278605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34461" y="278605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286644" y="171448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030124" y="1458232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87078" y="1000108"/>
              <a:ext cx="571504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4,5</a:t>
              </a:r>
            </a:p>
          </p:txBody>
        </p:sp>
        <p:sp>
          <p:nvSpPr>
            <p:cNvPr id="33" name="Freeform 32"/>
            <p:cNvSpPr/>
            <p:nvPr/>
          </p:nvSpPr>
          <p:spPr>
            <a:xfrm rot="20354127">
              <a:off x="5200115" y="2441956"/>
              <a:ext cx="156105" cy="192787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rot="14509065">
              <a:off x="7697995" y="2568748"/>
              <a:ext cx="165954" cy="183562"/>
            </a:xfrm>
            <a:custGeom>
              <a:avLst/>
              <a:gdLst>
                <a:gd name="connsiteX0" fmla="*/ 0 w 314632"/>
                <a:gd name="connsiteY0" fmla="*/ 0 h 280220"/>
                <a:gd name="connsiteX1" fmla="*/ 280219 w 314632"/>
                <a:gd name="connsiteY1" fmla="*/ 58994 h 280220"/>
                <a:gd name="connsiteX2" fmla="*/ 206477 w 314632"/>
                <a:gd name="connsiteY2" fmla="*/ 280220 h 28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4632" h="280220">
                  <a:moveTo>
                    <a:pt x="0" y="0"/>
                  </a:moveTo>
                  <a:cubicBezTo>
                    <a:pt x="122903" y="6145"/>
                    <a:pt x="245806" y="12291"/>
                    <a:pt x="280219" y="58994"/>
                  </a:cubicBezTo>
                  <a:cubicBezTo>
                    <a:pt x="314632" y="105697"/>
                    <a:pt x="260554" y="192958"/>
                    <a:pt x="206477" y="280220"/>
                  </a:cubicBezTo>
                </a:path>
              </a:pathLst>
            </a:custGeom>
            <a:ln w="2222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63264" y="705809"/>
            <a:ext cx="647700" cy="321469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2350" y="687293"/>
            <a:ext cx="609600" cy="321469"/>
          </a:xfrm>
          <a:prstGeom prst="rect">
            <a:avLst/>
          </a:prstGeom>
          <a:noFill/>
        </p:spPr>
      </p:pic>
      <p:pic>
        <p:nvPicPr>
          <p:cNvPr id="40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8200" y="4614862"/>
            <a:ext cx="685800" cy="528638"/>
          </a:xfrm>
          <a:prstGeom prst="rect">
            <a:avLst/>
          </a:prstGeom>
          <a:noFill/>
        </p:spPr>
      </p:pic>
      <p:pic>
        <p:nvPicPr>
          <p:cNvPr id="41" name="Picture 19" descr="flora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614862"/>
            <a:ext cx="685800" cy="528638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2760</TotalTime>
  <Words>1193</Words>
  <Application>Microsoft Office PowerPoint</Application>
  <PresentationFormat>On-screen Show (16:9)</PresentationFormat>
  <Paragraphs>282</Paragraphs>
  <Slides>17</Slides>
  <Notes>3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.VnTime</vt:lpstr>
      <vt:lpstr>Arial</vt:lpstr>
      <vt:lpstr>Calibri</vt:lpstr>
      <vt:lpstr>Tahoma</vt:lpstr>
      <vt:lpstr>Times New Roman</vt:lpstr>
      <vt:lpstr>Viner Hand ITC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 Tech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465</cp:revision>
  <dcterms:created xsi:type="dcterms:W3CDTF">2009-06-18T14:51:38Z</dcterms:created>
  <dcterms:modified xsi:type="dcterms:W3CDTF">2023-03-14T13:32:24Z</dcterms:modified>
</cp:coreProperties>
</file>