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63" r:id="rId2"/>
    <p:sldId id="261" r:id="rId3"/>
    <p:sldId id="262" r:id="rId4"/>
    <p:sldId id="318" r:id="rId5"/>
    <p:sldId id="280" r:id="rId6"/>
    <p:sldId id="282" r:id="rId7"/>
    <p:sldId id="307" r:id="rId8"/>
    <p:sldId id="286" r:id="rId9"/>
    <p:sldId id="285" r:id="rId10"/>
    <p:sldId id="288" r:id="rId11"/>
    <p:sldId id="289" r:id="rId12"/>
    <p:sldId id="290" r:id="rId13"/>
    <p:sldId id="319" r:id="rId14"/>
    <p:sldId id="293" r:id="rId15"/>
    <p:sldId id="315" r:id="rId16"/>
    <p:sldId id="316" r:id="rId17"/>
    <p:sldId id="297" r:id="rId18"/>
    <p:sldId id="322" r:id="rId19"/>
    <p:sldId id="299" r:id="rId20"/>
    <p:sldId id="271" r:id="rId21"/>
    <p:sldId id="308" r:id="rId22"/>
    <p:sldId id="301" r:id="rId23"/>
    <p:sldId id="306" r:id="rId24"/>
    <p:sldId id="305" r:id="rId25"/>
    <p:sldId id="313" r:id="rId26"/>
    <p:sldId id="323" r:id="rId27"/>
    <p:sldId id="326" r:id="rId28"/>
    <p:sldId id="311" r:id="rId29"/>
    <p:sldId id="310" r:id="rId30"/>
    <p:sldId id="312" r:id="rId31"/>
    <p:sldId id="309" r:id="rId32"/>
    <p:sldId id="324" r:id="rId33"/>
    <p:sldId id="321" r:id="rId34"/>
    <p:sldId id="325" r:id="rId35"/>
    <p:sldId id="260" r:id="rId36"/>
    <p:sldId id="317" r:id="rId37"/>
    <p:sldId id="258" r:id="rId38"/>
  </p:sldIdLst>
  <p:sldSz cx="9144000" cy="6858000" type="screen4x3"/>
  <p:notesSz cx="6858000" cy="9144000"/>
  <p:custDataLst>
    <p:tags r:id="rId4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8"/>
  <p:clrMru>
    <a:srgbClr val="009900"/>
    <a:srgbClr val="CCECFF"/>
    <a:srgbClr val="006699"/>
    <a:srgbClr val="0066FF"/>
    <a:srgbClr val="FFFFCC"/>
    <a:srgbClr val="008000"/>
    <a:srgbClr val="6699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35" autoAdjust="0"/>
    <p:restoredTop sz="93166" autoAdjust="0"/>
  </p:normalViewPr>
  <p:slideViewPr>
    <p:cSldViewPr>
      <p:cViewPr>
        <p:scale>
          <a:sx n="50" d="100"/>
          <a:sy n="50" d="100"/>
        </p:scale>
        <p:origin x="-2040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7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5.wmf"/><Relationship Id="rId1" Type="http://schemas.openxmlformats.org/officeDocument/2006/relationships/image" Target="../media/image27.png"/><Relationship Id="rId4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13.wmf"/><Relationship Id="rId6" Type="http://schemas.openxmlformats.org/officeDocument/2006/relationships/image" Target="../media/image34.wmf"/><Relationship Id="rId5" Type="http://schemas.openxmlformats.org/officeDocument/2006/relationships/image" Target="../media/image33.jpeg"/><Relationship Id="rId4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33.jpeg"/><Relationship Id="rId7" Type="http://schemas.openxmlformats.org/officeDocument/2006/relationships/image" Target="../media/image32.wmf"/><Relationship Id="rId2" Type="http://schemas.openxmlformats.org/officeDocument/2006/relationships/image" Target="../media/image35.wmf"/><Relationship Id="rId1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4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49.wmf"/><Relationship Id="rId2" Type="http://schemas.openxmlformats.org/officeDocument/2006/relationships/image" Target="../media/image45.wmf"/><Relationship Id="rId1" Type="http://schemas.openxmlformats.org/officeDocument/2006/relationships/image" Target="../media/image44.jpeg"/><Relationship Id="rId6" Type="http://schemas.openxmlformats.org/officeDocument/2006/relationships/image" Target="../media/image38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6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45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54261D1-248B-402D-B216-A2A49329AA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21DAE1-B41C-49C9-A5D2-0EB512D32B72}" type="slidenum">
              <a:rPr lang="en-US"/>
              <a:pPr/>
              <a:t>1</a:t>
            </a:fld>
            <a:endParaRPr lang="en-US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9B4BD9-5431-4EAC-9D74-A7AD74D2AB7B}" type="slidenum">
              <a:rPr lang="en-US"/>
              <a:pPr/>
              <a:t>10</a:t>
            </a:fld>
            <a:endParaRPr lang="en-US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E08DD2-D794-4F60-AAE3-DA645F10FA48}" type="slidenum">
              <a:rPr lang="en-US"/>
              <a:pPr/>
              <a:t>11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4FC2D-D52E-45B2-B670-01A30EA2A949}" type="slidenum">
              <a:rPr lang="en-US"/>
              <a:pPr/>
              <a:t>12</a:t>
            </a:fld>
            <a:endParaRPr lang="en-US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275DE-44EF-4575-96BB-E779EC475C45}" type="slidenum">
              <a:rPr lang="en-US"/>
              <a:pPr/>
              <a:t>13</a:t>
            </a:fld>
            <a:endParaRPr lang="en-US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1D429-43FE-42C6-B852-78594AC322BA}" type="slidenum">
              <a:rPr lang="en-US"/>
              <a:pPr/>
              <a:t>14</a:t>
            </a:fld>
            <a:endParaRPr lang="en-US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0FA807-E667-43AE-99AE-1CEB3B24A78E}" type="slidenum">
              <a:rPr lang="en-US"/>
              <a:pPr/>
              <a:t>15</a:t>
            </a:fld>
            <a:endParaRPr lang="en-US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AD2290-E823-49B5-8917-50CE7C5A3FF9}" type="slidenum">
              <a:rPr lang="en-US"/>
              <a:pPr/>
              <a:t>16</a:t>
            </a:fld>
            <a:endParaRPr lang="en-US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E2959C-1F44-4968-98E4-4D934ED6A934}" type="slidenum">
              <a:rPr lang="en-US"/>
              <a:pPr/>
              <a:t>17</a:t>
            </a:fld>
            <a:endParaRPr lang="en-US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2B663-A59F-4729-A1B5-0ABDDCB02420}" type="slidenum">
              <a:rPr lang="en-US"/>
              <a:pPr/>
              <a:t>18</a:t>
            </a:fld>
            <a:endParaRPr lang="en-US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8C8CA6-0989-48DA-B55E-775AD9560B4B}" type="slidenum">
              <a:rPr lang="en-US"/>
              <a:pPr/>
              <a:t>19</a:t>
            </a:fld>
            <a:endParaRPr lang="en-US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F683BD-5075-4BFF-A509-B4FD846E3454}" type="slidenum">
              <a:rPr lang="en-US"/>
              <a:pPr/>
              <a:t>2</a:t>
            </a:fld>
            <a:endParaRPr lang="en-US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DBBFA-49F3-44F9-AD42-89A1DC874E3A}" type="slidenum">
              <a:rPr lang="en-US"/>
              <a:pPr/>
              <a:t>20</a:t>
            </a:fld>
            <a:endParaRPr lang="en-US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5A78ED-3F2B-49B4-855D-5FD40AA16F15}" type="slidenum">
              <a:rPr lang="en-US"/>
              <a:pPr/>
              <a:t>21</a:t>
            </a:fld>
            <a:endParaRPr lang="en-US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9E475E-845D-4168-A27F-89764660C1D8}" type="slidenum">
              <a:rPr lang="en-US"/>
              <a:pPr/>
              <a:t>22</a:t>
            </a:fld>
            <a:endParaRPr lang="en-US"/>
          </a:p>
        </p:txBody>
      </p:sp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679450"/>
            <a:ext cx="4625975" cy="3470275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xfrm>
            <a:off x="901700" y="4376738"/>
            <a:ext cx="5035550" cy="4073525"/>
          </a:xfrm>
        </p:spPr>
        <p:txBody>
          <a:bodyPr lIns="90388" tIns="45194" rIns="90388" bIns="45194"/>
          <a:lstStyle/>
          <a:p>
            <a:endParaRPr lang="vi-VN"/>
          </a:p>
        </p:txBody>
      </p:sp>
      <p:sp>
        <p:nvSpPr>
          <p:cNvPr id="65540" name="Footer Placeholder 3"/>
          <p:cNvSpPr txBox="1">
            <a:spLocks noGrp="1"/>
          </p:cNvSpPr>
          <p:nvPr/>
        </p:nvSpPr>
        <p:spPr bwMode="auto">
          <a:xfrm>
            <a:off x="0" y="8677275"/>
            <a:ext cx="300672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388" tIns="45194" rIns="90388" bIns="45194" anchor="b"/>
          <a:lstStyle/>
          <a:p>
            <a:pPr defTabSz="903288"/>
            <a:r>
              <a:rPr lang="en-US" sz="1200" b="1">
                <a:solidFill>
                  <a:schemeClr val="folHlink"/>
                </a:solidFill>
                <a:latin typeface="Times New Roman" pitchFamily="18" charset="0"/>
              </a:rPr>
              <a:t>Nguyễn Tỉnh Thức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915763-BF35-453A-A28E-ACF43FEA86BE}" type="slidenum">
              <a:rPr lang="en-US"/>
              <a:pPr/>
              <a:t>23</a:t>
            </a:fld>
            <a:endParaRPr lang="en-US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5654C-AB56-4366-868B-BC3F61B0E6F8}" type="slidenum">
              <a:rPr lang="en-US"/>
              <a:pPr/>
              <a:t>24</a:t>
            </a:fld>
            <a:endParaRPr lang="en-US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4BE96B-0EAB-4012-AED6-0AA6BB732CE1}" type="slidenum">
              <a:rPr lang="en-US"/>
              <a:pPr/>
              <a:t>25</a:t>
            </a:fld>
            <a:endParaRPr lang="en-US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DD45E0-9231-4B49-956C-CA1C4D72EA11}" type="slidenum">
              <a:rPr lang="en-US"/>
              <a:pPr/>
              <a:t>27</a:t>
            </a:fld>
            <a:endParaRPr lang="en-US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4B39E-DBEF-4B5B-AEA0-8D4000BCD68D}" type="slidenum">
              <a:rPr lang="en-US"/>
              <a:pPr/>
              <a:t>28</a:t>
            </a:fld>
            <a:endParaRPr lang="en-US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141D4-48D4-46A9-BF85-BBDF3FE791BB}" type="slidenum">
              <a:rPr lang="en-US"/>
              <a:pPr/>
              <a:t>29</a:t>
            </a:fld>
            <a:endParaRPr lang="en-US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FEAA1B-4420-42E2-993E-7E489058785B}" type="slidenum">
              <a:rPr lang="en-US"/>
              <a:pPr/>
              <a:t>30</a:t>
            </a:fld>
            <a:endParaRPr lang="en-US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379066-7AD1-443A-9DAD-CFD497D13AD3}" type="slidenum">
              <a:rPr lang="en-US"/>
              <a:pPr/>
              <a:t>3</a:t>
            </a:fld>
            <a:endParaRPr lang="en-US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A15C68-AFBF-4E6C-8E3B-28A8440A35CB}" type="slidenum">
              <a:rPr lang="en-US"/>
              <a:pPr/>
              <a:t>31</a:t>
            </a:fld>
            <a:endParaRPr lang="en-US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10F7FB-3272-400D-9F7A-43D1BD38AC33}" type="slidenum">
              <a:rPr lang="en-US"/>
              <a:pPr/>
              <a:t>33</a:t>
            </a:fld>
            <a:endParaRPr lang="en-US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3024DB-E312-4F95-86CD-60E2AB7E31DD}" type="slidenum">
              <a:rPr lang="en-US"/>
              <a:pPr/>
              <a:t>34</a:t>
            </a:fld>
            <a:endParaRPr lang="en-US"/>
          </a:p>
        </p:txBody>
      </p:sp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897C8D-22A3-4BFD-BA2A-D658E46CA56A}" type="slidenum">
              <a:rPr lang="en-US"/>
              <a:pPr/>
              <a:t>35</a:t>
            </a:fld>
            <a:endParaRPr lang="en-US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7EDEA5-11D0-4992-9471-E07B8C9BD04A}" type="slidenum">
              <a:rPr lang="en-US"/>
              <a:pPr/>
              <a:t>36</a:t>
            </a:fld>
            <a:endParaRPr lang="en-US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DF5F1-4397-480C-B834-A257A38EE4C8}" type="slidenum">
              <a:rPr lang="en-US"/>
              <a:pPr/>
              <a:t>37</a:t>
            </a:fld>
            <a:endParaRPr lang="en-US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5708C9-27EF-4B60-8E60-808F2E227D02}" type="slidenum">
              <a:rPr lang="en-US"/>
              <a:pPr/>
              <a:t>4</a:t>
            </a:fld>
            <a:endParaRPr lang="en-US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8FD189-FD55-4FD2-B67E-07913B39BC5A}" type="slidenum">
              <a:rPr lang="en-US"/>
              <a:pPr/>
              <a:t>5</a:t>
            </a:fld>
            <a:endParaRPr lang="en-US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BDE98C-D241-46FF-8D8C-C782CBFD10E3}" type="slidenum">
              <a:rPr lang="en-US"/>
              <a:pPr/>
              <a:t>6</a:t>
            </a:fld>
            <a:endParaRPr lang="en-US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2E3517-7843-455F-9B7B-96FAF4E152D6}" type="slidenum">
              <a:rPr lang="en-US"/>
              <a:pPr/>
              <a:t>7</a:t>
            </a:fld>
            <a:endParaRPr lang="en-US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D45E43-FC69-4B60-9699-C2CC26C53D7D}" type="slidenum">
              <a:rPr lang="en-US"/>
              <a:pPr/>
              <a:t>8</a:t>
            </a:fld>
            <a:endParaRPr 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54867-D2ED-4F1B-80C2-F62007B8BA05}" type="slidenum">
              <a:rPr lang="en-US"/>
              <a:pPr/>
              <a:t>9</a:t>
            </a:fld>
            <a:endParaRPr lang="en-US"/>
          </a:p>
        </p:txBody>
      </p:sp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4C6D6-B1BE-43CE-8226-6A0EF5D48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52C5B-471B-4F45-B0DD-AB63EA66BA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890A0-E579-46D5-9796-D4580549D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A13C39B-F0B0-455B-8E32-76A2BC93D3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3D4A5F8-00CE-4E3F-930F-66777F175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D9C4D-58EA-4934-9D41-3084CD2E1E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811A3-1E00-43F6-9B0E-40A6B983C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DFE64-E5D3-4275-9BE8-36B3FBC573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9807C-0447-416D-888B-20B5E434B4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6ADB4-1C42-452B-BDAF-545D9C9123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1C53-4529-4DFB-836A-C197ABDDA5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A2F65-150A-494B-BE17-5D0FE8D639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E0B30-24AA-4346-BC81-E8670481C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35372FC-4DC5-47AD-9380-6FFF1F43AD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1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10" Type="http://schemas.openxmlformats.org/officeDocument/2006/relationships/image" Target="../media/image15.gi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2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26.jpeg"/><Relationship Id="rId9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8.bin"/><Relationship Id="rId5" Type="http://schemas.openxmlformats.org/officeDocument/2006/relationships/oleObject" Target="../embeddings/oleObject57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15.gif"/><Relationship Id="rId5" Type="http://schemas.openxmlformats.org/officeDocument/2006/relationships/oleObject" Target="../embeddings/oleObject64.bin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gif"/><Relationship Id="rId3" Type="http://schemas.openxmlformats.org/officeDocument/2006/relationships/notesSlide" Target="../notesSlides/notesSlide21.xml"/><Relationship Id="rId7" Type="http://schemas.openxmlformats.org/officeDocument/2006/relationships/hyperlink" Target="file:///E:\Baigiangdientu_Bai6_Tin7\bangdiem5.xls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La-C279.mp3" TargetMode="Externa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9.jpeg"/><Relationship Id="rId5" Type="http://schemas.openxmlformats.org/officeDocument/2006/relationships/oleObject" Target="../embeddings/oleObject75.bin"/><Relationship Id="rId4" Type="http://schemas.openxmlformats.org/officeDocument/2006/relationships/oleObject" Target="../embeddings/oleObject7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jpeg"/><Relationship Id="rId4" Type="http://schemas.openxmlformats.org/officeDocument/2006/relationships/image" Target="../media/image5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notesSlide" Target="../notesSlides/notesSlide30.xml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8.bin"/><Relationship Id="rId5" Type="http://schemas.openxmlformats.org/officeDocument/2006/relationships/oleObject" Target="../embeddings/oleObject77.bin"/><Relationship Id="rId4" Type="http://schemas.openxmlformats.org/officeDocument/2006/relationships/oleObject" Target="../embeddings/oleObject76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notesSlide" Target="../notesSlides/notesSlide31.xml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84.bin"/><Relationship Id="rId4" Type="http://schemas.openxmlformats.org/officeDocument/2006/relationships/image" Target="../media/image67.jpeg"/><Relationship Id="rId9" Type="http://schemas.openxmlformats.org/officeDocument/2006/relationships/oleObject" Target="../embeddings/oleObject83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14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89.bin"/><Relationship Id="rId4" Type="http://schemas.openxmlformats.org/officeDocument/2006/relationships/image" Target="../media/image67.jpeg"/><Relationship Id="rId9" Type="http://schemas.openxmlformats.org/officeDocument/2006/relationships/oleObject" Target="../embeddings/oleObject8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5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gif"/><Relationship Id="rId5" Type="http://schemas.openxmlformats.org/officeDocument/2006/relationships/image" Target="../media/image73.png"/><Relationship Id="rId4" Type="http://schemas.openxmlformats.org/officeDocument/2006/relationships/image" Target="../media/image72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8.gif"/><Relationship Id="rId4" Type="http://schemas.openxmlformats.org/officeDocument/2006/relationships/image" Target="../media/image7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143000" y="3429000"/>
            <a:ext cx="77724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143000" y="914400"/>
            <a:ext cx="7772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924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Tóm tắt các bước giải bài toán bằng cách lập phương trình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0" y="1524000"/>
            <a:ext cx="1066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>
                <a:solidFill>
                  <a:srgbClr val="3366CC"/>
                </a:solidFill>
                <a:latin typeface="Times New Roman" pitchFamily="18" charset="0"/>
              </a:rPr>
              <a:t>Bước 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219200" y="838200"/>
            <a:ext cx="82296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latin typeface="Times New Roman" pitchFamily="18" charset="0"/>
              </a:rPr>
              <a:t> Lập phương trình: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>
                <a:latin typeface="Times New Roman" pitchFamily="18" charset="0"/>
              </a:rPr>
              <a:t>Chọn ẩn số và cách đặt điều kiện thích hợp cho ẩn số;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>
                <a:latin typeface="Times New Roman" pitchFamily="18" charset="0"/>
              </a:rPr>
              <a:t> Biểu diễn các đại lượng chưa biết theo ẩn và các đại lượng đã biết;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200">
                <a:latin typeface="Times New Roman" pitchFamily="18" charset="0"/>
              </a:rPr>
              <a:t> Lập phương trình biểu thị mối quan hệ giữa các đại lượng.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0" y="2819400"/>
            <a:ext cx="1066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>
                <a:solidFill>
                  <a:srgbClr val="3366CC"/>
                </a:solidFill>
                <a:latin typeface="Times New Roman" pitchFamily="18" charset="0"/>
              </a:rPr>
              <a:t>Bước 2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0" y="3657600"/>
            <a:ext cx="1066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>
                <a:solidFill>
                  <a:srgbClr val="3366CC"/>
                </a:solidFill>
                <a:latin typeface="Times New Roman" pitchFamily="18" charset="0"/>
              </a:rPr>
              <a:t>Bước 3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295400" y="2895600"/>
            <a:ext cx="4953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33CC"/>
                </a:solidFill>
                <a:latin typeface="Times New Roman" pitchFamily="18" charset="0"/>
              </a:rPr>
              <a:t>Giải phương trình.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371600" y="3429000"/>
            <a:ext cx="69342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latin typeface="Times New Roman" pitchFamily="18" charset="0"/>
              </a:rPr>
              <a:t>Trả lời :kiểm tra xem trong các nghiệm của phương trình,nghiệm nào thỏa mãn điều kiện của ẩn,nghiệm nào không,rồi kết luận.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76200" y="4724400"/>
            <a:ext cx="9067800" cy="1981200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3300"/>
              </a:solidFill>
              <a:latin typeface="VNI-Times" pitchFamily="2" charset="0"/>
            </a:endParaRPr>
          </a:p>
          <a:p>
            <a:r>
              <a:rPr lang="en-US">
                <a:solidFill>
                  <a:srgbClr val="FF3300"/>
                </a:solidFill>
                <a:latin typeface="VNI-Times" pitchFamily="2" charset="0"/>
              </a:rPr>
              <a:t>Ñeå laäp ñöôïc phöông trình,ta caàn kheùo choïn aån soá vaøtìm söï lieân quan</a:t>
            </a:r>
          </a:p>
          <a:p>
            <a:r>
              <a:rPr lang="en-US">
                <a:solidFill>
                  <a:srgbClr val="FF3300"/>
                </a:solidFill>
                <a:latin typeface="VNI-Times" pitchFamily="2" charset="0"/>
              </a:rPr>
              <a:t> giöõa caùc ñaïi löôïng trong baøi toaùn. 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Laäp baûng</a:t>
            </a:r>
            <a:r>
              <a:rPr lang="en-US">
                <a:solidFill>
                  <a:srgbClr val="FF3300"/>
                </a:solidFill>
                <a:latin typeface="VNI-Times" pitchFamily="2" charset="0"/>
              </a:rPr>
              <a:t> bieåu dieãn caùc ñaïi löôïng </a:t>
            </a:r>
          </a:p>
          <a:p>
            <a:r>
              <a:rPr lang="en-US">
                <a:solidFill>
                  <a:srgbClr val="FF3300"/>
                </a:solidFill>
                <a:latin typeface="VNI-Times" pitchFamily="2" charset="0"/>
              </a:rPr>
              <a:t>trong baøi  toaùn theo aån soá ñaõ choïn laø moät trong nhöõng pp thöôøng duøng</a:t>
            </a:r>
          </a:p>
          <a:p>
            <a:r>
              <a:rPr lang="en-US">
                <a:solidFill>
                  <a:srgbClr val="FF3300"/>
                </a:solidFill>
                <a:latin typeface="VNI-Times" pitchFamily="2" charset="0"/>
              </a:rPr>
              <a:t> giuùp ta 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phaân tích</a:t>
            </a:r>
            <a:r>
              <a:rPr lang="en-US">
                <a:solidFill>
                  <a:srgbClr val="FF3300"/>
                </a:solidFill>
                <a:latin typeface="VNI-Times" pitchFamily="2" charset="0"/>
              </a:rPr>
              <a:t> ñöôïc baøi toaùn moät caùch deã daøng, nhaát laø ñoái vôùi daïng </a:t>
            </a:r>
          </a:p>
          <a:p>
            <a:r>
              <a:rPr lang="en-US" i="1">
                <a:solidFill>
                  <a:srgbClr val="0033CC"/>
                </a:solidFill>
                <a:latin typeface="VNI-Times" pitchFamily="2" charset="0"/>
              </a:rPr>
              <a:t>toaùn chuyeån  ñoäng, toaùn naêng suaát, toaùn phaàn traêm</a:t>
            </a:r>
            <a:r>
              <a:rPr lang="en-US">
                <a:solidFill>
                  <a:srgbClr val="0033CC"/>
                </a:solidFill>
                <a:latin typeface="VNI-Times" pitchFamily="2" charset="0"/>
              </a:rPr>
              <a:t>... </a:t>
            </a:r>
          </a:p>
          <a:p>
            <a:endParaRPr lang="en-US">
              <a:latin typeface="VNI-Times" pitchFamily="2" charset="0"/>
            </a:endParaRPr>
          </a:p>
        </p:txBody>
      </p:sp>
      <p:sp>
        <p:nvSpPr>
          <p:cNvPr id="10253" name="AutoShape 13" descr="Large grid"/>
          <p:cNvSpPr>
            <a:spLocks noChangeArrowheads="1"/>
          </p:cNvSpPr>
          <p:nvPr/>
        </p:nvSpPr>
        <p:spPr bwMode="auto">
          <a:xfrm>
            <a:off x="990600" y="4953000"/>
            <a:ext cx="7239000" cy="1371600"/>
          </a:xfrm>
          <a:prstGeom prst="flowChartAlternateProcess">
            <a:avLst/>
          </a:prstGeom>
          <a:pattFill prst="lgGrid">
            <a:fgClr>
              <a:srgbClr val="FFFF99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Trong 3 bước giải bước nào là khó nhất đối với 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5" grpId="0" animBg="1"/>
      <p:bldP spid="10246" grpId="0"/>
      <p:bldP spid="10247" grpId="0" animBg="1"/>
      <p:bldP spid="10248" grpId="0" animBg="1"/>
      <p:bldP spid="10249" grpId="0"/>
      <p:bldP spid="10250" grpId="0"/>
      <p:bldP spid="10252" grpId="0" animBg="1"/>
      <p:bldP spid="10253" grpId="0" animBg="1"/>
      <p:bldP spid="10253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85800" y="12954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42004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42004" name="Equation" r:id="rId4" imgW="368280" imgH="393480" progId="Equation.DSMT4">
              <p:embed/>
            </p:oleObj>
          </a:graphicData>
        </a:graphic>
      </p:graphicFrame>
      <p:graphicFrame>
        <p:nvGraphicFramePr>
          <p:cNvPr id="42089" name="Group 105"/>
          <p:cNvGraphicFramePr>
            <a:graphicFrameLocks noGrp="1"/>
          </p:cNvGraphicFramePr>
          <p:nvPr>
            <p:ph sz="half" idx="1"/>
          </p:nvPr>
        </p:nvGraphicFramePr>
        <p:xfrm>
          <a:off x="0" y="1752600"/>
          <a:ext cx="9144000" cy="2501837"/>
        </p:xfrm>
        <a:graphic>
          <a:graphicData uri="http://schemas.openxmlformats.org/drawingml/2006/table">
            <a:tbl>
              <a:tblPr/>
              <a:tblGrid>
                <a:gridCol w="1262063"/>
                <a:gridCol w="2303462"/>
                <a:gridCol w="2368550"/>
                <a:gridCol w="3209925"/>
              </a:tblGrid>
              <a:tr h="7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open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Gri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Gri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Gri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open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open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42029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42030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sp>
        <p:nvSpPr>
          <p:cNvPr id="42035" name="Rectangle 51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sp>
        <p:nvSpPr>
          <p:cNvPr id="42037" name="Rectangle 53"/>
          <p:cNvSpPr>
            <a:spLocks noChangeArrowheads="1"/>
          </p:cNvSpPr>
          <p:nvPr/>
        </p:nvSpPr>
        <p:spPr bwMode="auto">
          <a:xfrm>
            <a:off x="4038600" y="3524250"/>
            <a:ext cx="95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x - </a:t>
            </a:r>
          </a:p>
        </p:txBody>
      </p:sp>
      <p:graphicFrame>
        <p:nvGraphicFramePr>
          <p:cNvPr id="42038" name="Object 54"/>
          <p:cNvGraphicFramePr>
            <a:graphicFrameLocks noChangeAspect="1"/>
          </p:cNvGraphicFramePr>
          <p:nvPr/>
        </p:nvGraphicFramePr>
        <p:xfrm>
          <a:off x="4787900" y="3352800"/>
          <a:ext cx="546100" cy="838200"/>
        </p:xfrm>
        <a:graphic>
          <a:graphicData uri="http://schemas.openxmlformats.org/presentationml/2006/ole">
            <p:oleObj spid="_x0000_s42038" name="Equation" r:id="rId7" imgW="152280" imgH="393480" progId="Equation.DSMT4">
              <p:embed/>
            </p:oleObj>
          </a:graphicData>
        </a:graphic>
      </p:graphicFrame>
      <p:grpSp>
        <p:nvGrpSpPr>
          <p:cNvPr id="42066" name="Group 82"/>
          <p:cNvGrpSpPr>
            <a:grpSpLocks/>
          </p:cNvGrpSpPr>
          <p:nvPr/>
        </p:nvGrpSpPr>
        <p:grpSpPr bwMode="auto">
          <a:xfrm>
            <a:off x="2743200" y="4724400"/>
            <a:ext cx="3810000" cy="533400"/>
            <a:chOff x="1728" y="2976"/>
            <a:chExt cx="2400" cy="336"/>
          </a:xfrm>
        </p:grpSpPr>
        <p:pic>
          <p:nvPicPr>
            <p:cNvPr id="42033" name="Picture 49" descr="Cham hoi 4_w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728" y="2976"/>
              <a:ext cx="288" cy="336"/>
            </a:xfrm>
            <a:prstGeom prst="rect">
              <a:avLst/>
            </a:prstGeom>
            <a:noFill/>
          </p:spPr>
        </p:pic>
        <p:sp>
          <p:nvSpPr>
            <p:cNvPr id="42040" name="Text Box 56"/>
            <p:cNvSpPr txBox="1">
              <a:spLocks noChangeArrowheads="1"/>
            </p:cNvSpPr>
            <p:nvPr/>
          </p:nvSpPr>
          <p:spPr bwMode="auto">
            <a:xfrm>
              <a:off x="2160" y="3024"/>
              <a:ext cx="1968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VËy x cã ®iÒu kiÖn g×?</a:t>
              </a:r>
            </a:p>
          </p:txBody>
        </p:sp>
      </p:grpSp>
      <p:sp>
        <p:nvSpPr>
          <p:cNvPr id="42041" name="Rectangle 57"/>
          <p:cNvSpPr>
            <a:spLocks noChangeArrowheads="1"/>
          </p:cNvSpPr>
          <p:nvPr/>
        </p:nvSpPr>
        <p:spPr bwMode="auto">
          <a:xfrm>
            <a:off x="0" y="4267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  <a:p>
            <a:r>
              <a:rPr lang="en-US">
                <a:latin typeface="Times New Roman" pitchFamily="18" charset="0"/>
              </a:rPr>
              <a:t>Điều kiện thích hợp của x là x &gt;</a:t>
            </a:r>
            <a:r>
              <a:rPr lang="en-US"/>
              <a:t> </a:t>
            </a:r>
          </a:p>
        </p:txBody>
      </p:sp>
      <p:graphicFrame>
        <p:nvGraphicFramePr>
          <p:cNvPr id="42058" name="Object 74"/>
          <p:cNvGraphicFramePr>
            <a:graphicFrameLocks noChangeAspect="1"/>
          </p:cNvGraphicFramePr>
          <p:nvPr>
            <p:ph sz="half" idx="2"/>
          </p:nvPr>
        </p:nvGraphicFramePr>
        <p:xfrm>
          <a:off x="4114800" y="4648200"/>
          <a:ext cx="381000" cy="577850"/>
        </p:xfrm>
        <a:graphic>
          <a:graphicData uri="http://schemas.openxmlformats.org/presentationml/2006/ole">
            <p:oleObj spid="_x0000_s42058" name="Equation" r:id="rId9" imgW="152280" imgH="393480" progId="Equation.DSMT4">
              <p:embed/>
            </p:oleObj>
          </a:graphicData>
        </a:graphic>
      </p:graphicFrame>
      <p:grpSp>
        <p:nvGrpSpPr>
          <p:cNvPr id="42067" name="Group 83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42068" name="Group 84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42069" name="Oval 85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2070" name="Text Box 86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42071" name="Text Box 87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42072" name="Text Box 88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42073" name="Text Box 89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42074" name="Line 90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75" name="Line 91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76" name="Line 92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78" name="Line 94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79" name="Line 95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80" name="Line 96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2081" name="AutoShape 97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42082" name="Text Box 98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2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2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685800" y="12192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43028" name="Equation" r:id="rId4" imgW="368280" imgH="393480" progId="Equation.DSMT4">
              <p:embed/>
            </p:oleObj>
          </a:graphicData>
        </a:graphic>
      </p:graphicFrame>
      <p:graphicFrame>
        <p:nvGraphicFramePr>
          <p:cNvPr id="43118" name="Group 110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horz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horz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horz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43053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43054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43055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43056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pic>
        <p:nvPicPr>
          <p:cNvPr id="43057" name="Picture 49" descr="Cham hoi 4_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334000"/>
            <a:ext cx="457200" cy="533400"/>
          </a:xfrm>
          <a:prstGeom prst="rect">
            <a:avLst/>
          </a:prstGeom>
          <a:noFill/>
        </p:spPr>
      </p:pic>
      <p:sp>
        <p:nvSpPr>
          <p:cNvPr id="43058" name="Rectangle 50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grpSp>
        <p:nvGrpSpPr>
          <p:cNvPr id="43059" name="Group 51"/>
          <p:cNvGrpSpPr>
            <a:grpSpLocks/>
          </p:cNvGrpSpPr>
          <p:nvPr/>
        </p:nvGrpSpPr>
        <p:grpSpPr bwMode="auto">
          <a:xfrm>
            <a:off x="4038600" y="3352800"/>
            <a:ext cx="1295400" cy="838200"/>
            <a:chOff x="2160" y="3408"/>
            <a:chExt cx="912" cy="704"/>
          </a:xfrm>
        </p:grpSpPr>
        <p:sp>
          <p:nvSpPr>
            <p:cNvPr id="43060" name="Rectangle 52"/>
            <p:cNvSpPr>
              <a:spLocks noChangeArrowheads="1"/>
            </p:cNvSpPr>
            <p:nvPr/>
          </p:nvSpPr>
          <p:spPr bwMode="auto">
            <a:xfrm>
              <a:off x="2160" y="3552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x - </a:t>
              </a:r>
            </a:p>
          </p:txBody>
        </p:sp>
        <p:graphicFrame>
          <p:nvGraphicFramePr>
            <p:cNvPr id="43061" name="Object 53"/>
            <p:cNvGraphicFramePr>
              <a:graphicFrameLocks noChangeAspect="1"/>
            </p:cNvGraphicFramePr>
            <p:nvPr/>
          </p:nvGraphicFramePr>
          <p:xfrm>
            <a:off x="2688" y="3408"/>
            <a:ext cx="384" cy="704"/>
          </p:xfrm>
          <a:graphic>
            <a:graphicData uri="http://schemas.openxmlformats.org/presentationml/2006/ole">
              <p:oleObj spid="_x0000_s43061" name="Equation" r:id="rId8" imgW="152280" imgH="393480" progId="Equation.3">
                <p:embed/>
              </p:oleObj>
            </a:graphicData>
          </a:graphic>
        </p:graphicFrame>
      </p:grpSp>
      <p:sp>
        <p:nvSpPr>
          <p:cNvPr id="43064" name="Rectangle 56"/>
          <p:cNvSpPr>
            <a:spLocks noChangeArrowheads="1"/>
          </p:cNvSpPr>
          <p:nvPr/>
        </p:nvSpPr>
        <p:spPr bwMode="auto">
          <a:xfrm>
            <a:off x="0" y="4267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  <a:p>
            <a:r>
              <a:rPr lang="en-US">
                <a:latin typeface="Times New Roman" pitchFamily="18" charset="0"/>
              </a:rPr>
              <a:t>Điều kiện thích hợp của x là x &gt;</a:t>
            </a:r>
            <a:r>
              <a:rPr lang="en-US"/>
              <a:t> </a:t>
            </a:r>
          </a:p>
        </p:txBody>
      </p:sp>
      <p:graphicFrame>
        <p:nvGraphicFramePr>
          <p:cNvPr id="43065" name="Object 57"/>
          <p:cNvGraphicFramePr>
            <a:graphicFrameLocks noChangeAspect="1"/>
          </p:cNvGraphicFramePr>
          <p:nvPr/>
        </p:nvGraphicFramePr>
        <p:xfrm>
          <a:off x="4038600" y="4572000"/>
          <a:ext cx="609600" cy="685800"/>
        </p:xfrm>
        <a:graphic>
          <a:graphicData uri="http://schemas.openxmlformats.org/presentationml/2006/ole">
            <p:oleObj spid="_x0000_s43065" name="Equation" r:id="rId9" imgW="152280" imgH="393480" progId="Equation.DSMT4">
              <p:embed/>
            </p:oleObj>
          </a:graphicData>
        </a:graphic>
      </p:graphicFrame>
      <p:sp>
        <p:nvSpPr>
          <p:cNvPr id="43066" name="Text Box 58"/>
          <p:cNvSpPr txBox="1">
            <a:spLocks noChangeArrowheads="1"/>
          </p:cNvSpPr>
          <p:nvPr/>
        </p:nvSpPr>
        <p:spPr bwMode="auto">
          <a:xfrm>
            <a:off x="533400" y="5410200"/>
            <a:ext cx="83820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TÝnh qu·ng ®­êng mçi xe ®· ®i tõ khi khëi hµnh ®Õn khi gÆp nhau?</a:t>
            </a:r>
          </a:p>
        </p:txBody>
      </p:sp>
      <p:sp>
        <p:nvSpPr>
          <p:cNvPr id="43067" name="AutoShape 59"/>
          <p:cNvSpPr>
            <a:spLocks noChangeArrowheads="1"/>
          </p:cNvSpPr>
          <p:nvPr/>
        </p:nvSpPr>
        <p:spPr bwMode="auto">
          <a:xfrm>
            <a:off x="5638800" y="26670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43068" name="AutoShape 60"/>
          <p:cNvSpPr>
            <a:spLocks noChangeArrowheads="1"/>
          </p:cNvSpPr>
          <p:nvPr/>
        </p:nvSpPr>
        <p:spPr bwMode="auto">
          <a:xfrm>
            <a:off x="5638800" y="35814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43069" name="Rectangle 61"/>
          <p:cNvSpPr>
            <a:spLocks noChangeArrowheads="1"/>
          </p:cNvSpPr>
          <p:nvPr/>
        </p:nvSpPr>
        <p:spPr bwMode="auto">
          <a:xfrm>
            <a:off x="64770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35x</a:t>
            </a:r>
          </a:p>
        </p:txBody>
      </p:sp>
      <p:grpSp>
        <p:nvGrpSpPr>
          <p:cNvPr id="43070" name="Group 62"/>
          <p:cNvGrpSpPr>
            <a:grpSpLocks/>
          </p:cNvGrpSpPr>
          <p:nvPr/>
        </p:nvGrpSpPr>
        <p:grpSpPr bwMode="auto">
          <a:xfrm>
            <a:off x="7010400" y="3352800"/>
            <a:ext cx="1295400" cy="971550"/>
            <a:chOff x="3264" y="336"/>
            <a:chExt cx="768" cy="704"/>
          </a:xfrm>
        </p:grpSpPr>
        <p:sp>
          <p:nvSpPr>
            <p:cNvPr id="43071" name="Rectangle 63"/>
            <p:cNvSpPr>
              <a:spLocks noChangeArrowheads="1"/>
            </p:cNvSpPr>
            <p:nvPr/>
          </p:nvSpPr>
          <p:spPr bwMode="auto">
            <a:xfrm>
              <a:off x="3264" y="480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45(x -        )  </a:t>
              </a:r>
            </a:p>
          </p:txBody>
        </p:sp>
        <p:graphicFrame>
          <p:nvGraphicFramePr>
            <p:cNvPr id="43072" name="Object 64"/>
            <p:cNvGraphicFramePr>
              <a:graphicFrameLocks noChangeAspect="1"/>
            </p:cNvGraphicFramePr>
            <p:nvPr/>
          </p:nvGraphicFramePr>
          <p:xfrm>
            <a:off x="3648" y="336"/>
            <a:ext cx="384" cy="704"/>
          </p:xfrm>
          <a:graphic>
            <a:graphicData uri="http://schemas.openxmlformats.org/presentationml/2006/ole">
              <p:oleObj spid="_x0000_s43072" name="Equation" r:id="rId10" imgW="152280" imgH="393480" progId="Equation.DSMT4">
                <p:embed/>
              </p:oleObj>
            </a:graphicData>
          </a:graphic>
        </p:graphicFrame>
      </p:grpSp>
      <p:grpSp>
        <p:nvGrpSpPr>
          <p:cNvPr id="43098" name="Group 90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43099" name="Group 91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43100" name="Oval 92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3101" name="Text Box 93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43102" name="Text Box 94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43103" name="Text Box 95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43104" name="AutoShape 96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43105" name="Line 97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06" name="Line 98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07" name="Line 99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08" name="Line 100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09" name="Line 101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10" name="Line 102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43112" name="Text Box 104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5416 -2.22222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3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4583 4.44444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67" grpId="0" animBg="1"/>
      <p:bldP spid="43068" grpId="0" animBg="1"/>
      <p:bldP spid="430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762000" y="12954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49172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49172" name="Equation" r:id="rId4" imgW="368280" imgH="393480" progId="Equation.DSMT4">
              <p:embed/>
            </p:oleObj>
          </a:graphicData>
        </a:graphic>
      </p:graphicFrame>
      <p:graphicFrame>
        <p:nvGraphicFramePr>
          <p:cNvPr id="49251" name="Group 99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49197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49198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49199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49200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pic>
        <p:nvPicPr>
          <p:cNvPr id="49201" name="Picture 49" descr="Cham hoi 4_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7800" y="5486400"/>
            <a:ext cx="457200" cy="533400"/>
          </a:xfrm>
          <a:prstGeom prst="rect">
            <a:avLst/>
          </a:prstGeom>
          <a:noFill/>
        </p:spPr>
      </p:pic>
      <p:sp>
        <p:nvSpPr>
          <p:cNvPr id="49202" name="Rectangle 50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grpSp>
        <p:nvGrpSpPr>
          <p:cNvPr id="49203" name="Group 51"/>
          <p:cNvGrpSpPr>
            <a:grpSpLocks/>
          </p:cNvGrpSpPr>
          <p:nvPr/>
        </p:nvGrpSpPr>
        <p:grpSpPr bwMode="auto">
          <a:xfrm>
            <a:off x="4038600" y="3352800"/>
            <a:ext cx="1295400" cy="838200"/>
            <a:chOff x="2160" y="3408"/>
            <a:chExt cx="912" cy="704"/>
          </a:xfrm>
        </p:grpSpPr>
        <p:sp>
          <p:nvSpPr>
            <p:cNvPr id="49204" name="Rectangle 52"/>
            <p:cNvSpPr>
              <a:spLocks noChangeArrowheads="1"/>
            </p:cNvSpPr>
            <p:nvPr/>
          </p:nvSpPr>
          <p:spPr bwMode="auto">
            <a:xfrm>
              <a:off x="2160" y="3552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x - </a:t>
              </a:r>
            </a:p>
          </p:txBody>
        </p:sp>
        <p:graphicFrame>
          <p:nvGraphicFramePr>
            <p:cNvPr id="49205" name="Object 53"/>
            <p:cNvGraphicFramePr>
              <a:graphicFrameLocks noChangeAspect="1"/>
            </p:cNvGraphicFramePr>
            <p:nvPr/>
          </p:nvGraphicFramePr>
          <p:xfrm>
            <a:off x="2688" y="3408"/>
            <a:ext cx="384" cy="704"/>
          </p:xfrm>
          <a:graphic>
            <a:graphicData uri="http://schemas.openxmlformats.org/presentationml/2006/ole">
              <p:oleObj spid="_x0000_s49205" name="Equation" r:id="rId8" imgW="152280" imgH="393480" progId="Equation.3">
                <p:embed/>
              </p:oleObj>
            </a:graphicData>
          </a:graphic>
        </p:graphicFrame>
      </p:grpSp>
      <p:sp>
        <p:nvSpPr>
          <p:cNvPr id="49206" name="Rectangle 54"/>
          <p:cNvSpPr>
            <a:spLocks noChangeArrowheads="1"/>
          </p:cNvSpPr>
          <p:nvPr/>
        </p:nvSpPr>
        <p:spPr bwMode="auto">
          <a:xfrm>
            <a:off x="0" y="4267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  <a:p>
            <a:r>
              <a:rPr lang="en-US">
                <a:latin typeface="Times New Roman" pitchFamily="18" charset="0"/>
              </a:rPr>
              <a:t>Điều kiện thích hợp của x là x &gt;</a:t>
            </a:r>
            <a:r>
              <a:rPr lang="en-US"/>
              <a:t> </a:t>
            </a:r>
          </a:p>
        </p:txBody>
      </p:sp>
      <p:graphicFrame>
        <p:nvGraphicFramePr>
          <p:cNvPr id="49207" name="Object 55"/>
          <p:cNvGraphicFramePr>
            <a:graphicFrameLocks noChangeAspect="1"/>
          </p:cNvGraphicFramePr>
          <p:nvPr/>
        </p:nvGraphicFramePr>
        <p:xfrm>
          <a:off x="4114800" y="4648200"/>
          <a:ext cx="381000" cy="577850"/>
        </p:xfrm>
        <a:graphic>
          <a:graphicData uri="http://schemas.openxmlformats.org/presentationml/2006/ole">
            <p:oleObj spid="_x0000_s49207" name="Equation" r:id="rId9" imgW="152280" imgH="393480" progId="Equation.DSMT4">
              <p:embed/>
            </p:oleObj>
          </a:graphicData>
        </a:graphic>
      </p:graphicFrame>
      <p:sp>
        <p:nvSpPr>
          <p:cNvPr id="49211" name="Rectangle 59"/>
          <p:cNvSpPr>
            <a:spLocks noChangeArrowheads="1"/>
          </p:cNvSpPr>
          <p:nvPr/>
        </p:nvSpPr>
        <p:spPr bwMode="auto">
          <a:xfrm>
            <a:off x="64770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35x</a:t>
            </a:r>
          </a:p>
        </p:txBody>
      </p:sp>
      <p:grpSp>
        <p:nvGrpSpPr>
          <p:cNvPr id="49212" name="Group 60"/>
          <p:cNvGrpSpPr>
            <a:grpSpLocks/>
          </p:cNvGrpSpPr>
          <p:nvPr/>
        </p:nvGrpSpPr>
        <p:grpSpPr bwMode="auto">
          <a:xfrm>
            <a:off x="7010400" y="3352800"/>
            <a:ext cx="1295400" cy="971550"/>
            <a:chOff x="3264" y="336"/>
            <a:chExt cx="768" cy="704"/>
          </a:xfrm>
        </p:grpSpPr>
        <p:sp>
          <p:nvSpPr>
            <p:cNvPr id="49213" name="Rectangle 61"/>
            <p:cNvSpPr>
              <a:spLocks noChangeArrowheads="1"/>
            </p:cNvSpPr>
            <p:nvPr/>
          </p:nvSpPr>
          <p:spPr bwMode="auto">
            <a:xfrm>
              <a:off x="3264" y="480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45(x -        )  </a:t>
              </a:r>
            </a:p>
          </p:txBody>
        </p:sp>
        <p:graphicFrame>
          <p:nvGraphicFramePr>
            <p:cNvPr id="49214" name="Object 62"/>
            <p:cNvGraphicFramePr>
              <a:graphicFrameLocks noChangeAspect="1"/>
            </p:cNvGraphicFramePr>
            <p:nvPr/>
          </p:nvGraphicFramePr>
          <p:xfrm>
            <a:off x="3648" y="336"/>
            <a:ext cx="384" cy="704"/>
          </p:xfrm>
          <a:graphic>
            <a:graphicData uri="http://schemas.openxmlformats.org/presentationml/2006/ole">
              <p:oleObj spid="_x0000_s49214" name="Equation" r:id="rId10" imgW="152280" imgH="393480" progId="Equation.DSMT4">
                <p:embed/>
              </p:oleObj>
            </a:graphicData>
          </a:graphic>
        </p:graphicFrame>
      </p:grpSp>
      <p:sp>
        <p:nvSpPr>
          <p:cNvPr id="49215" name="AutoShape 63"/>
          <p:cNvSpPr>
            <a:spLocks noChangeArrowheads="1"/>
          </p:cNvSpPr>
          <p:nvPr/>
        </p:nvSpPr>
        <p:spPr bwMode="auto">
          <a:xfrm>
            <a:off x="2057400" y="5562600"/>
            <a:ext cx="5486400" cy="533400"/>
          </a:xfrm>
          <a:prstGeom prst="wedgeRoundRectCallout">
            <a:avLst>
              <a:gd name="adj1" fmla="val -5208"/>
              <a:gd name="adj2" fmla="val -3244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</a:rPr>
              <a:t>Hai xe đi cùng chiều hay ngược chiều? </a:t>
            </a:r>
          </a:p>
        </p:txBody>
      </p:sp>
      <p:grpSp>
        <p:nvGrpSpPr>
          <p:cNvPr id="49217" name="Group 65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49218" name="Group 66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49219" name="Oval 67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9220" name="Text Box 68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49221" name="Text Box 69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49226" name="AutoShape 74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49227" name="Text Box 75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49232" name="Line 80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9233" name="Line 81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grpSp>
        <p:nvGrpSpPr>
          <p:cNvPr id="49234" name="Group 82"/>
          <p:cNvGrpSpPr>
            <a:grpSpLocks/>
          </p:cNvGrpSpPr>
          <p:nvPr/>
        </p:nvGrpSpPr>
        <p:grpSpPr bwMode="auto">
          <a:xfrm>
            <a:off x="1600200" y="1123950"/>
            <a:ext cx="1200150" cy="152400"/>
            <a:chOff x="1008" y="708"/>
            <a:chExt cx="756" cy="96"/>
          </a:xfrm>
        </p:grpSpPr>
        <p:sp>
          <p:nvSpPr>
            <p:cNvPr id="49235" name="Line 83"/>
            <p:cNvSpPr>
              <a:spLocks noChangeShapeType="1"/>
            </p:cNvSpPr>
            <p:nvPr/>
          </p:nvSpPr>
          <p:spPr bwMode="auto">
            <a:xfrm>
              <a:off x="1524" y="756"/>
              <a:ext cx="240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49236" name="Line 84"/>
            <p:cNvSpPr>
              <a:spLocks noChangeShapeType="1"/>
            </p:cNvSpPr>
            <p:nvPr/>
          </p:nvSpPr>
          <p:spPr bwMode="auto">
            <a:xfrm flipV="1">
              <a:off x="1020" y="744"/>
              <a:ext cx="49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49237" name="Line 85"/>
            <p:cNvSpPr>
              <a:spLocks noChangeShapeType="1"/>
            </p:cNvSpPr>
            <p:nvPr/>
          </p:nvSpPr>
          <p:spPr bwMode="auto">
            <a:xfrm>
              <a:off x="1008" y="708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</p:grpSp>
      <p:sp>
        <p:nvSpPr>
          <p:cNvPr id="49238" name="Text Box 86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49239" name="Text Box 87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11022E-16 -3.12139E-6 L -0.31042 -3.1213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E-6 2.31214E-6 L 0.16771 2.3121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9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92163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92166" name="Line 6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762000" y="12954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92173" name="Object 13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92173" name="Equation" r:id="rId4" imgW="368280" imgH="393480" progId="Equation.DSMT4">
              <p:embed/>
            </p:oleObj>
          </a:graphicData>
        </a:graphic>
      </p:graphicFrame>
      <p:graphicFrame>
        <p:nvGraphicFramePr>
          <p:cNvPr id="92174" name="Group 14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iagBri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92196" name="Picture 36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92197" name="Picture 37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92198" name="Rectangle 38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92199" name="Rectangle 39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sp>
        <p:nvSpPr>
          <p:cNvPr id="92201" name="Rectangle 41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grpSp>
        <p:nvGrpSpPr>
          <p:cNvPr id="92202" name="Group 42"/>
          <p:cNvGrpSpPr>
            <a:grpSpLocks/>
          </p:cNvGrpSpPr>
          <p:nvPr/>
        </p:nvGrpSpPr>
        <p:grpSpPr bwMode="auto">
          <a:xfrm>
            <a:off x="4038600" y="3352800"/>
            <a:ext cx="1295400" cy="838200"/>
            <a:chOff x="2160" y="3408"/>
            <a:chExt cx="912" cy="704"/>
          </a:xfrm>
        </p:grpSpPr>
        <p:sp>
          <p:nvSpPr>
            <p:cNvPr id="92203" name="Rectangle 43"/>
            <p:cNvSpPr>
              <a:spLocks noChangeArrowheads="1"/>
            </p:cNvSpPr>
            <p:nvPr/>
          </p:nvSpPr>
          <p:spPr bwMode="auto">
            <a:xfrm>
              <a:off x="2160" y="3552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x - </a:t>
              </a:r>
            </a:p>
          </p:txBody>
        </p:sp>
        <p:graphicFrame>
          <p:nvGraphicFramePr>
            <p:cNvPr id="92204" name="Object 44"/>
            <p:cNvGraphicFramePr>
              <a:graphicFrameLocks noChangeAspect="1"/>
            </p:cNvGraphicFramePr>
            <p:nvPr/>
          </p:nvGraphicFramePr>
          <p:xfrm>
            <a:off x="2688" y="3408"/>
            <a:ext cx="384" cy="704"/>
          </p:xfrm>
          <a:graphic>
            <a:graphicData uri="http://schemas.openxmlformats.org/presentationml/2006/ole">
              <p:oleObj spid="_x0000_s92204" name="Equation" r:id="rId7" imgW="152280" imgH="393480" progId="Equation.3">
                <p:embed/>
              </p:oleObj>
            </a:graphicData>
          </a:graphic>
        </p:graphicFrame>
      </p:grpSp>
      <p:sp>
        <p:nvSpPr>
          <p:cNvPr id="92205" name="Rectangle 45"/>
          <p:cNvSpPr>
            <a:spLocks noChangeArrowheads="1"/>
          </p:cNvSpPr>
          <p:nvPr/>
        </p:nvSpPr>
        <p:spPr bwMode="auto">
          <a:xfrm>
            <a:off x="0" y="4267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  <a:p>
            <a:r>
              <a:rPr lang="en-US">
                <a:latin typeface="Times New Roman" pitchFamily="18" charset="0"/>
              </a:rPr>
              <a:t>Điều kiện thích hợp của x là x &gt;</a:t>
            </a:r>
            <a:r>
              <a:rPr lang="en-US"/>
              <a:t> </a:t>
            </a:r>
          </a:p>
        </p:txBody>
      </p:sp>
      <p:graphicFrame>
        <p:nvGraphicFramePr>
          <p:cNvPr id="92206" name="Object 46"/>
          <p:cNvGraphicFramePr>
            <a:graphicFrameLocks noChangeAspect="1"/>
          </p:cNvGraphicFramePr>
          <p:nvPr/>
        </p:nvGraphicFramePr>
        <p:xfrm>
          <a:off x="4114800" y="4648200"/>
          <a:ext cx="381000" cy="577850"/>
        </p:xfrm>
        <a:graphic>
          <a:graphicData uri="http://schemas.openxmlformats.org/presentationml/2006/ole">
            <p:oleObj spid="_x0000_s92206" name="Equation" r:id="rId8" imgW="152280" imgH="393480" progId="Equation.DSMT4">
              <p:embed/>
            </p:oleObj>
          </a:graphicData>
        </a:graphic>
      </p:graphicFrame>
      <p:sp>
        <p:nvSpPr>
          <p:cNvPr id="92207" name="Rectangle 47"/>
          <p:cNvSpPr>
            <a:spLocks noChangeArrowheads="1"/>
          </p:cNvSpPr>
          <p:nvPr/>
        </p:nvSpPr>
        <p:spPr bwMode="auto">
          <a:xfrm>
            <a:off x="64770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35x</a:t>
            </a:r>
          </a:p>
        </p:txBody>
      </p:sp>
      <p:grpSp>
        <p:nvGrpSpPr>
          <p:cNvPr id="92208" name="Group 48"/>
          <p:cNvGrpSpPr>
            <a:grpSpLocks/>
          </p:cNvGrpSpPr>
          <p:nvPr/>
        </p:nvGrpSpPr>
        <p:grpSpPr bwMode="auto">
          <a:xfrm>
            <a:off x="7010400" y="3352800"/>
            <a:ext cx="1295400" cy="971550"/>
            <a:chOff x="3264" y="336"/>
            <a:chExt cx="768" cy="704"/>
          </a:xfrm>
        </p:grpSpPr>
        <p:sp>
          <p:nvSpPr>
            <p:cNvPr id="92209" name="Rectangle 49"/>
            <p:cNvSpPr>
              <a:spLocks noChangeArrowheads="1"/>
            </p:cNvSpPr>
            <p:nvPr/>
          </p:nvSpPr>
          <p:spPr bwMode="auto">
            <a:xfrm>
              <a:off x="3264" y="480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45(x -        )  </a:t>
              </a:r>
            </a:p>
          </p:txBody>
        </p:sp>
        <p:graphicFrame>
          <p:nvGraphicFramePr>
            <p:cNvPr id="92210" name="Object 50"/>
            <p:cNvGraphicFramePr>
              <a:graphicFrameLocks noChangeAspect="1"/>
            </p:cNvGraphicFramePr>
            <p:nvPr/>
          </p:nvGraphicFramePr>
          <p:xfrm>
            <a:off x="3648" y="336"/>
            <a:ext cx="384" cy="704"/>
          </p:xfrm>
          <a:graphic>
            <a:graphicData uri="http://schemas.openxmlformats.org/presentationml/2006/ole">
              <p:oleObj spid="_x0000_s92210" name="Equation" r:id="rId9" imgW="152280" imgH="393480" progId="Equation.DSMT4">
                <p:embed/>
              </p:oleObj>
            </a:graphicData>
          </a:graphic>
        </p:graphicFrame>
      </p:grpSp>
      <p:grpSp>
        <p:nvGrpSpPr>
          <p:cNvPr id="92212" name="Group 52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92213" name="Group 53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92214" name="Oval 54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2215" name="Text Box 55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92216" name="Text Box 56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92217" name="AutoShape 57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92218" name="Text Box 58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92219" name="Line 59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92220" name="Line 60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grpSp>
        <p:nvGrpSpPr>
          <p:cNvPr id="92221" name="Group 61"/>
          <p:cNvGrpSpPr>
            <a:grpSpLocks/>
          </p:cNvGrpSpPr>
          <p:nvPr/>
        </p:nvGrpSpPr>
        <p:grpSpPr bwMode="auto">
          <a:xfrm>
            <a:off x="1600200" y="1123950"/>
            <a:ext cx="1200150" cy="152400"/>
            <a:chOff x="1008" y="708"/>
            <a:chExt cx="756" cy="96"/>
          </a:xfrm>
        </p:grpSpPr>
        <p:sp>
          <p:nvSpPr>
            <p:cNvPr id="92222" name="Line 62"/>
            <p:cNvSpPr>
              <a:spLocks noChangeShapeType="1"/>
            </p:cNvSpPr>
            <p:nvPr/>
          </p:nvSpPr>
          <p:spPr bwMode="auto">
            <a:xfrm>
              <a:off x="1524" y="756"/>
              <a:ext cx="240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2223" name="Line 63"/>
            <p:cNvSpPr>
              <a:spLocks noChangeShapeType="1"/>
            </p:cNvSpPr>
            <p:nvPr/>
          </p:nvSpPr>
          <p:spPr bwMode="auto">
            <a:xfrm flipV="1">
              <a:off x="1020" y="744"/>
              <a:ext cx="49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2224" name="Line 64"/>
            <p:cNvSpPr>
              <a:spLocks noChangeShapeType="1"/>
            </p:cNvSpPr>
            <p:nvPr/>
          </p:nvSpPr>
          <p:spPr bwMode="auto">
            <a:xfrm>
              <a:off x="1008" y="708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</p:grpSp>
      <p:sp>
        <p:nvSpPr>
          <p:cNvPr id="92225" name="Text Box 65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92226" name="Text Box 66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pic>
        <p:nvPicPr>
          <p:cNvPr id="92227" name="Picture 67" descr="Cham hoi 4_w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486400"/>
            <a:ext cx="457200" cy="533400"/>
          </a:xfrm>
          <a:prstGeom prst="rect">
            <a:avLst/>
          </a:prstGeom>
          <a:noFill/>
        </p:spPr>
      </p:pic>
      <p:sp>
        <p:nvSpPr>
          <p:cNvPr id="92228" name="Text Box 68"/>
          <p:cNvSpPr txBox="1">
            <a:spLocks noChangeArrowheads="1"/>
          </p:cNvSpPr>
          <p:nvPr/>
        </p:nvSpPr>
        <p:spPr bwMode="auto">
          <a:xfrm>
            <a:off x="533400" y="5562600"/>
            <a:ext cx="83820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NI-Times" pitchFamily="2" charset="0"/>
              </a:rPr>
              <a:t>Vaäy toång quaõng ñöôøng hai xe ñi ñöôïc chính laø quaõng ñöôøng naøo?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12139E-6 L -0.32708 -3.1213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31214E-6 L 0.19271 2.3121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0" y="14478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4295775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52244" name="Equation" r:id="rId4" imgW="368280" imgH="393480" progId="Equation.DSMT4">
              <p:embed/>
            </p:oleObj>
          </a:graphicData>
        </a:graphic>
      </p:graphicFrame>
      <p:graphicFrame>
        <p:nvGraphicFramePr>
          <p:cNvPr id="52312" name="Group 88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52269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52270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52271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52272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sp>
        <p:nvSpPr>
          <p:cNvPr id="52274" name="Rectangle 50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grpSp>
        <p:nvGrpSpPr>
          <p:cNvPr id="52275" name="Group 51"/>
          <p:cNvGrpSpPr>
            <a:grpSpLocks/>
          </p:cNvGrpSpPr>
          <p:nvPr/>
        </p:nvGrpSpPr>
        <p:grpSpPr bwMode="auto">
          <a:xfrm>
            <a:off x="4038600" y="3352800"/>
            <a:ext cx="1295400" cy="838200"/>
            <a:chOff x="2160" y="3408"/>
            <a:chExt cx="912" cy="704"/>
          </a:xfrm>
        </p:grpSpPr>
        <p:sp>
          <p:nvSpPr>
            <p:cNvPr id="52276" name="Rectangle 52"/>
            <p:cNvSpPr>
              <a:spLocks noChangeArrowheads="1"/>
            </p:cNvSpPr>
            <p:nvPr/>
          </p:nvSpPr>
          <p:spPr bwMode="auto">
            <a:xfrm>
              <a:off x="2160" y="3552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x - </a:t>
              </a:r>
            </a:p>
          </p:txBody>
        </p:sp>
        <p:graphicFrame>
          <p:nvGraphicFramePr>
            <p:cNvPr id="52277" name="Object 53"/>
            <p:cNvGraphicFramePr>
              <a:graphicFrameLocks noChangeAspect="1"/>
            </p:cNvGraphicFramePr>
            <p:nvPr/>
          </p:nvGraphicFramePr>
          <p:xfrm>
            <a:off x="2688" y="3408"/>
            <a:ext cx="384" cy="704"/>
          </p:xfrm>
          <a:graphic>
            <a:graphicData uri="http://schemas.openxmlformats.org/presentationml/2006/ole">
              <p:oleObj spid="_x0000_s52277" name="Equation" r:id="rId7" imgW="152280" imgH="393480" progId="Equation.3">
                <p:embed/>
              </p:oleObj>
            </a:graphicData>
          </a:graphic>
        </p:graphicFrame>
      </p:grpSp>
      <p:sp>
        <p:nvSpPr>
          <p:cNvPr id="52280" name="Rectangle 56"/>
          <p:cNvSpPr>
            <a:spLocks noChangeArrowheads="1"/>
          </p:cNvSpPr>
          <p:nvPr/>
        </p:nvSpPr>
        <p:spPr bwMode="auto">
          <a:xfrm>
            <a:off x="64770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35x</a:t>
            </a:r>
          </a:p>
        </p:txBody>
      </p:sp>
      <p:grpSp>
        <p:nvGrpSpPr>
          <p:cNvPr id="52281" name="Group 57"/>
          <p:cNvGrpSpPr>
            <a:grpSpLocks/>
          </p:cNvGrpSpPr>
          <p:nvPr/>
        </p:nvGrpSpPr>
        <p:grpSpPr bwMode="auto">
          <a:xfrm>
            <a:off x="7010400" y="3352800"/>
            <a:ext cx="1295400" cy="971550"/>
            <a:chOff x="3264" y="336"/>
            <a:chExt cx="768" cy="704"/>
          </a:xfrm>
        </p:grpSpPr>
        <p:sp>
          <p:nvSpPr>
            <p:cNvPr id="52282" name="Rectangle 58"/>
            <p:cNvSpPr>
              <a:spLocks noChangeArrowheads="1"/>
            </p:cNvSpPr>
            <p:nvPr/>
          </p:nvSpPr>
          <p:spPr bwMode="auto">
            <a:xfrm>
              <a:off x="3264" y="480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45(x -        )  </a:t>
              </a:r>
            </a:p>
          </p:txBody>
        </p:sp>
        <p:graphicFrame>
          <p:nvGraphicFramePr>
            <p:cNvPr id="52283" name="Object 59"/>
            <p:cNvGraphicFramePr>
              <a:graphicFrameLocks noChangeAspect="1"/>
            </p:cNvGraphicFramePr>
            <p:nvPr/>
          </p:nvGraphicFramePr>
          <p:xfrm>
            <a:off x="3648" y="336"/>
            <a:ext cx="384" cy="704"/>
          </p:xfrm>
          <a:graphic>
            <a:graphicData uri="http://schemas.openxmlformats.org/presentationml/2006/ole">
              <p:oleObj spid="_x0000_s52283" name="Equation" r:id="rId8" imgW="152280" imgH="393480" progId="Equation.DSMT4">
                <p:embed/>
              </p:oleObj>
            </a:graphicData>
          </a:graphic>
        </p:graphicFrame>
      </p:grpSp>
      <p:sp>
        <p:nvSpPr>
          <p:cNvPr id="52285" name="Text Box 61" descr="Diagonal brick"/>
          <p:cNvSpPr txBox="1">
            <a:spLocks noChangeArrowheads="1"/>
          </p:cNvSpPr>
          <p:nvPr/>
        </p:nvSpPr>
        <p:spPr bwMode="auto">
          <a:xfrm>
            <a:off x="0" y="4495800"/>
            <a:ext cx="9144000" cy="831850"/>
          </a:xfrm>
          <a:prstGeom prst="rect">
            <a:avLst/>
          </a:prstGeom>
          <a:pattFill prst="diagBrick">
            <a:fgClr>
              <a:srgbClr val="FFFF00"/>
            </a:fgClr>
            <a:bgClr>
              <a:schemeClr val="bg1"/>
            </a:bgClr>
          </a:pattFill>
          <a:ln w="9525">
            <a:pattFill prst="plaid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NI-Times" pitchFamily="2" charset="0"/>
              </a:rPr>
              <a:t>Vaäy toång quaõng ñöôøng hai xe ñi ñöôïc ñuùng baèng quaõng ñöôøng Nam Ñònh – Haø Noäi vaø baèng 90km.</a:t>
            </a:r>
          </a:p>
        </p:txBody>
      </p:sp>
      <p:graphicFrame>
        <p:nvGraphicFramePr>
          <p:cNvPr id="52286" name="Object 62"/>
          <p:cNvGraphicFramePr>
            <a:graphicFrameLocks noChangeAspect="1"/>
          </p:cNvGraphicFramePr>
          <p:nvPr/>
        </p:nvGraphicFramePr>
        <p:xfrm>
          <a:off x="1828800" y="5638800"/>
          <a:ext cx="914400" cy="581025"/>
        </p:xfrm>
        <a:graphic>
          <a:graphicData uri="http://schemas.openxmlformats.org/presentationml/2006/ole">
            <p:oleObj spid="_x0000_s52286" name="Equation" r:id="rId9" imgW="279360" imgH="177480" progId="Equation.DSMT4">
              <p:embed/>
            </p:oleObj>
          </a:graphicData>
        </a:graphic>
      </p:graphicFrame>
      <p:graphicFrame>
        <p:nvGraphicFramePr>
          <p:cNvPr id="52287" name="Object 63"/>
          <p:cNvGraphicFramePr>
            <a:graphicFrameLocks noChangeAspect="1"/>
          </p:cNvGraphicFramePr>
          <p:nvPr/>
        </p:nvGraphicFramePr>
        <p:xfrm>
          <a:off x="3886200" y="5410200"/>
          <a:ext cx="1828800" cy="1173163"/>
        </p:xfrm>
        <a:graphic>
          <a:graphicData uri="http://schemas.openxmlformats.org/presentationml/2006/ole">
            <p:oleObj spid="_x0000_s52287" name="Equation" r:id="rId10" imgW="672840" imgH="431640" progId="Equation.DSMT4">
              <p:embed/>
            </p:oleObj>
          </a:graphicData>
        </a:graphic>
      </p:graphicFrame>
      <p:graphicFrame>
        <p:nvGraphicFramePr>
          <p:cNvPr id="52288" name="Object 64"/>
          <p:cNvGraphicFramePr>
            <a:graphicFrameLocks noChangeAspect="1"/>
          </p:cNvGraphicFramePr>
          <p:nvPr/>
        </p:nvGraphicFramePr>
        <p:xfrm>
          <a:off x="2971800" y="5638800"/>
          <a:ext cx="685800" cy="685800"/>
        </p:xfrm>
        <a:graphic>
          <a:graphicData uri="http://schemas.openxmlformats.org/presentationml/2006/ole">
            <p:oleObj spid="_x0000_s52288" name="Equation" r:id="rId11" imgW="139680" imgH="139680" progId="Equation.DSMT4">
              <p:embed/>
            </p:oleObj>
          </a:graphicData>
        </a:graphic>
      </p:graphicFrame>
      <p:sp>
        <p:nvSpPr>
          <p:cNvPr id="52289" name="Text Box 65"/>
          <p:cNvSpPr txBox="1">
            <a:spLocks noChangeArrowheads="1"/>
          </p:cNvSpPr>
          <p:nvPr/>
        </p:nvSpPr>
        <p:spPr bwMode="auto">
          <a:xfrm>
            <a:off x="4191000" y="48768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NI-Times" pitchFamily="2" charset="0"/>
              </a:rPr>
              <a:t>Do ñoù ta coù phöông trình:</a:t>
            </a:r>
          </a:p>
        </p:txBody>
      </p:sp>
      <p:graphicFrame>
        <p:nvGraphicFramePr>
          <p:cNvPr id="52290" name="Object 66"/>
          <p:cNvGraphicFramePr>
            <a:graphicFrameLocks noChangeAspect="1"/>
          </p:cNvGraphicFramePr>
          <p:nvPr/>
        </p:nvGraphicFramePr>
        <p:xfrm>
          <a:off x="5867400" y="5562600"/>
          <a:ext cx="1143000" cy="639763"/>
        </p:xfrm>
        <a:graphic>
          <a:graphicData uri="http://schemas.openxmlformats.org/presentationml/2006/ole">
            <p:oleObj spid="_x0000_s52290" name="Equation" r:id="rId12" imgW="317160" imgH="177480" progId="Equation.DSMT4">
              <p:embed/>
            </p:oleObj>
          </a:graphicData>
        </a:graphic>
      </p:graphicFrame>
      <p:grpSp>
        <p:nvGrpSpPr>
          <p:cNvPr id="52291" name="Group 67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52292" name="Group 68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52293" name="Oval 69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52294" name="Text Box 70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52295" name="Text Box 71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52296" name="Line 72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97" name="Line 73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98" name="Line 74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299" name="Line 75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300" name="Line 76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301" name="Line 77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2302" name="Text Box 78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52303" name="AutoShape 79"/>
          <p:cNvSpPr>
            <a:spLocks/>
          </p:cNvSpPr>
          <p:nvPr/>
        </p:nvSpPr>
        <p:spPr bwMode="auto">
          <a:xfrm rot="16200000">
            <a:off x="4895850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52304" name="Text Box 80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52305" name="Text Box 81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 descr="Canvas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87089" name="Group 49"/>
          <p:cNvGraphicFramePr>
            <a:graphicFrameLocks noGrp="1"/>
          </p:cNvGraphicFramePr>
          <p:nvPr/>
        </p:nvGraphicFramePr>
        <p:xfrm>
          <a:off x="0" y="0"/>
          <a:ext cx="9144000" cy="1763713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87069" name="Rectangle 29"/>
          <p:cNvSpPr>
            <a:spLocks noChangeArrowheads="1"/>
          </p:cNvSpPr>
          <p:nvPr/>
        </p:nvSpPr>
        <p:spPr bwMode="auto">
          <a:xfrm>
            <a:off x="1752600" y="6096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87070" name="Rectangle 30"/>
          <p:cNvSpPr>
            <a:spLocks noChangeArrowheads="1"/>
          </p:cNvSpPr>
          <p:nvPr/>
        </p:nvSpPr>
        <p:spPr bwMode="auto">
          <a:xfrm>
            <a:off x="1752600" y="12954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4267200" y="5334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sp>
        <p:nvSpPr>
          <p:cNvPr id="87073" name="Rectangle 33"/>
          <p:cNvSpPr>
            <a:spLocks noChangeArrowheads="1"/>
          </p:cNvSpPr>
          <p:nvPr/>
        </p:nvSpPr>
        <p:spPr bwMode="auto">
          <a:xfrm>
            <a:off x="4038600" y="1219200"/>
            <a:ext cx="112236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x - </a:t>
            </a:r>
          </a:p>
        </p:txBody>
      </p:sp>
      <p:graphicFrame>
        <p:nvGraphicFramePr>
          <p:cNvPr id="87074" name="Object 34"/>
          <p:cNvGraphicFramePr>
            <a:graphicFrameLocks noChangeAspect="1"/>
          </p:cNvGraphicFramePr>
          <p:nvPr/>
        </p:nvGraphicFramePr>
        <p:xfrm>
          <a:off x="4921250" y="990600"/>
          <a:ext cx="412750" cy="762000"/>
        </p:xfrm>
        <a:graphic>
          <a:graphicData uri="http://schemas.openxmlformats.org/presentationml/2006/ole">
            <p:oleObj spid="_x0000_s87074" name="Equation" r:id="rId5" imgW="152280" imgH="393480" progId="Equation.DSMT4">
              <p:embed/>
            </p:oleObj>
          </a:graphicData>
        </a:graphic>
      </p:graphicFrame>
      <p:sp>
        <p:nvSpPr>
          <p:cNvPr id="87075" name="Rectangle 35"/>
          <p:cNvSpPr>
            <a:spLocks noChangeArrowheads="1"/>
          </p:cNvSpPr>
          <p:nvPr/>
        </p:nvSpPr>
        <p:spPr bwMode="auto">
          <a:xfrm>
            <a:off x="6477000" y="6096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35x</a:t>
            </a:r>
          </a:p>
        </p:txBody>
      </p:sp>
      <p:sp>
        <p:nvSpPr>
          <p:cNvPr id="87077" name="Rectangle 37"/>
          <p:cNvSpPr>
            <a:spLocks noChangeArrowheads="1"/>
          </p:cNvSpPr>
          <p:nvPr/>
        </p:nvSpPr>
        <p:spPr bwMode="auto">
          <a:xfrm>
            <a:off x="6858000" y="1143000"/>
            <a:ext cx="12001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45(x -     )  </a:t>
            </a:r>
          </a:p>
        </p:txBody>
      </p:sp>
      <p:graphicFrame>
        <p:nvGraphicFramePr>
          <p:cNvPr id="87078" name="Object 38"/>
          <p:cNvGraphicFramePr>
            <a:graphicFrameLocks noChangeAspect="1"/>
          </p:cNvGraphicFramePr>
          <p:nvPr/>
        </p:nvGraphicFramePr>
        <p:xfrm>
          <a:off x="7620000" y="990600"/>
          <a:ext cx="457200" cy="790575"/>
        </p:xfrm>
        <a:graphic>
          <a:graphicData uri="http://schemas.openxmlformats.org/presentationml/2006/ole">
            <p:oleObj spid="_x0000_s87078" name="Equation" r:id="rId6" imgW="152280" imgH="393480" progId="Equation.DSMT4">
              <p:embed/>
            </p:oleObj>
          </a:graphicData>
        </a:graphic>
      </p:graphicFrame>
      <p:sp>
        <p:nvSpPr>
          <p:cNvPr id="87083" name="Text Box 43"/>
          <p:cNvSpPr txBox="1">
            <a:spLocks noChangeArrowheads="1"/>
          </p:cNvSpPr>
          <p:nvPr/>
        </p:nvSpPr>
        <p:spPr bwMode="auto">
          <a:xfrm>
            <a:off x="3505200" y="1828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chemeClr val="accent2"/>
                </a:solidFill>
                <a:latin typeface="VNI-Times" pitchFamily="2" charset="0"/>
              </a:rPr>
              <a:t>GIAÛI</a:t>
            </a:r>
            <a:r>
              <a:rPr lang="en-US" b="1">
                <a:latin typeface="VNI-Times" pitchFamily="2" charset="0"/>
              </a:rPr>
              <a:t> </a:t>
            </a:r>
          </a:p>
        </p:txBody>
      </p:sp>
      <p:sp>
        <p:nvSpPr>
          <p:cNvPr id="87084" name="Rectangle 44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>
                <a:latin typeface="Times New Roman" pitchFamily="18" charset="0"/>
              </a:rPr>
              <a:t> Gọi thời gian từ lúc xe máy khởi hành đến lúc hai xe gặp nhau là x (h)</a:t>
            </a:r>
          </a:p>
          <a:p>
            <a:r>
              <a:rPr lang="en-US">
                <a:latin typeface="Times New Roman" pitchFamily="18" charset="0"/>
              </a:rPr>
              <a:t>Điều kiện thích hợp của x là </a:t>
            </a:r>
            <a:r>
              <a:rPr lang="en-US"/>
              <a:t> </a:t>
            </a:r>
          </a:p>
        </p:txBody>
      </p:sp>
      <p:graphicFrame>
        <p:nvGraphicFramePr>
          <p:cNvPr id="87085" name="Object 45"/>
          <p:cNvGraphicFramePr>
            <a:graphicFrameLocks noChangeAspect="1"/>
          </p:cNvGraphicFramePr>
          <p:nvPr/>
        </p:nvGraphicFramePr>
        <p:xfrm>
          <a:off x="3733800" y="2590800"/>
          <a:ext cx="914400" cy="730250"/>
        </p:xfrm>
        <a:graphic>
          <a:graphicData uri="http://schemas.openxmlformats.org/presentationml/2006/ole">
            <p:oleObj spid="_x0000_s87085" name="Equation" r:id="rId7" imgW="380880" imgH="393480" progId="Equation.DSMT4">
              <p:embed/>
            </p:oleObj>
          </a:graphicData>
        </a:graphic>
      </p:graphicFrame>
      <p:sp>
        <p:nvSpPr>
          <p:cNvPr id="87090" name="Text Box 50"/>
          <p:cNvSpPr txBox="1">
            <a:spLocks noChangeArrowheads="1"/>
          </p:cNvSpPr>
          <p:nvPr/>
        </p:nvSpPr>
        <p:spPr bwMode="auto">
          <a:xfrm>
            <a:off x="0" y="3200400"/>
            <a:ext cx="9144000" cy="21955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2" charset="2"/>
              <a:buChar char="v"/>
            </a:pPr>
            <a:r>
              <a:rPr lang="en-US">
                <a:latin typeface="Times New Roman" pitchFamily="18" charset="0"/>
              </a:rPr>
              <a:t> Trong thời gian đó, xe máy đi được quãng đường là  35x    (km)</a:t>
            </a:r>
          </a:p>
          <a:p>
            <a:pPr>
              <a:spcBef>
                <a:spcPct val="10000"/>
              </a:spcBef>
            </a:pPr>
            <a:r>
              <a:rPr lang="en-US">
                <a:latin typeface="Times New Roman" pitchFamily="18" charset="0"/>
              </a:rPr>
              <a:t>Vì ôtô xuất phát sau xe máy 24phút tức là     giờ nên ôtô đi trong thời</a:t>
            </a:r>
          </a:p>
          <a:p>
            <a:pPr>
              <a:spcBef>
                <a:spcPct val="10000"/>
              </a:spcBef>
            </a:pPr>
            <a:r>
              <a:rPr lang="en-US" sz="500">
                <a:latin typeface="Times New Roman" pitchFamily="18" charset="0"/>
              </a:rPr>
              <a:t> </a:t>
            </a:r>
          </a:p>
          <a:p>
            <a:pPr>
              <a:spcBef>
                <a:spcPct val="10000"/>
              </a:spcBef>
            </a:pPr>
            <a:r>
              <a:rPr lang="en-US">
                <a:latin typeface="Times New Roman" pitchFamily="18" charset="0"/>
              </a:rPr>
              <a:t>gian là                    và đi được quãng đường là:                  </a:t>
            </a:r>
            <a:endParaRPr lang="en-US">
              <a:solidFill>
                <a:schemeClr val="folHlink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</a:pPr>
            <a:endParaRPr lang="en-US" sz="500">
              <a:solidFill>
                <a:schemeClr val="folHlink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</a:pPr>
            <a:r>
              <a:rPr lang="en-US">
                <a:latin typeface="Times New Roman" pitchFamily="18" charset="0"/>
              </a:rPr>
              <a:t>Đến lúc hai xe gặp nhau, tổng quãng đường chúng đi được đúng bằng quãng đường Nam Định – Hà Nội (dài 90km) nên ta có phương trình:</a:t>
            </a:r>
          </a:p>
        </p:txBody>
      </p:sp>
      <p:graphicFrame>
        <p:nvGraphicFramePr>
          <p:cNvPr id="87091" name="Object 51"/>
          <p:cNvGraphicFramePr>
            <a:graphicFrameLocks noChangeAspect="1"/>
          </p:cNvGraphicFramePr>
          <p:nvPr/>
        </p:nvGraphicFramePr>
        <p:xfrm>
          <a:off x="5943600" y="3962400"/>
          <a:ext cx="2286000" cy="777875"/>
        </p:xfrm>
        <a:graphic>
          <a:graphicData uri="http://schemas.openxmlformats.org/presentationml/2006/ole">
            <p:oleObj spid="_x0000_s87091" name="Equation" r:id="rId8" imgW="977760" imgH="431640" progId="Equation.DSMT4">
              <p:embed/>
            </p:oleObj>
          </a:graphicData>
        </a:graphic>
      </p:graphicFrame>
      <p:graphicFrame>
        <p:nvGraphicFramePr>
          <p:cNvPr id="87093" name="Object 53"/>
          <p:cNvGraphicFramePr>
            <a:graphicFrameLocks noChangeAspect="1"/>
          </p:cNvGraphicFramePr>
          <p:nvPr/>
        </p:nvGraphicFramePr>
        <p:xfrm>
          <a:off x="5181600" y="3505200"/>
          <a:ext cx="412750" cy="762000"/>
        </p:xfrm>
        <a:graphic>
          <a:graphicData uri="http://schemas.openxmlformats.org/presentationml/2006/ole">
            <p:oleObj spid="_x0000_s87093" name="Equation" r:id="rId9" imgW="152280" imgH="393480" progId="Equation.DSMT4">
              <p:embed/>
            </p:oleObj>
          </a:graphicData>
        </a:graphic>
      </p:graphicFrame>
      <p:graphicFrame>
        <p:nvGraphicFramePr>
          <p:cNvPr id="87094" name="Object 54"/>
          <p:cNvGraphicFramePr>
            <a:graphicFrameLocks noChangeAspect="1"/>
          </p:cNvGraphicFramePr>
          <p:nvPr/>
        </p:nvGraphicFramePr>
        <p:xfrm>
          <a:off x="990600" y="3962400"/>
          <a:ext cx="1219200" cy="762000"/>
        </p:xfrm>
        <a:graphic>
          <a:graphicData uri="http://schemas.openxmlformats.org/presentationml/2006/ole">
            <p:oleObj spid="_x0000_s87094" name="Equation" r:id="rId10" imgW="558720" imgH="393480" progId="Equation.DSMT4">
              <p:embed/>
            </p:oleObj>
          </a:graphicData>
        </a:graphic>
      </p:graphicFrame>
      <p:graphicFrame>
        <p:nvGraphicFramePr>
          <p:cNvPr id="87096" name="Object 56"/>
          <p:cNvGraphicFramePr>
            <a:graphicFrameLocks noChangeAspect="1"/>
          </p:cNvGraphicFramePr>
          <p:nvPr/>
        </p:nvGraphicFramePr>
        <p:xfrm>
          <a:off x="2438400" y="5410200"/>
          <a:ext cx="3622675" cy="1173163"/>
        </p:xfrm>
        <a:graphic>
          <a:graphicData uri="http://schemas.openxmlformats.org/presentationml/2006/ole">
            <p:oleObj spid="_x0000_s87096" name="Equation" r:id="rId11" imgW="133344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7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7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7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7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7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7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7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7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7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7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7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7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7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7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7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7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0" name="Rectangle 6" descr="Canvas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0" y="5332413"/>
            <a:ext cx="91440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VNI-Times" pitchFamily="2" charset="0"/>
              </a:rPr>
              <a:t>Thôøi gian ñeå hai xe gaëp nhau laø           </a:t>
            </a:r>
            <a:r>
              <a:rPr lang="en-US"/>
              <a:t>giê</a:t>
            </a:r>
            <a:r>
              <a:rPr lang="en-US">
                <a:latin typeface="VNI-Times" pitchFamily="2" charset="0"/>
              </a:rPr>
              <a:t>  töùc laø 1giôø 21 phuùt, keå töø luùc xe maùy khôûi haønh.</a:t>
            </a:r>
          </a:p>
          <a:p>
            <a:pPr>
              <a:spcBef>
                <a:spcPct val="50000"/>
              </a:spcBef>
            </a:pPr>
            <a:endParaRPr lang="en-US">
              <a:latin typeface="VNI-Times" pitchFamily="2" charset="0"/>
            </a:endParaRPr>
          </a:p>
        </p:txBody>
      </p:sp>
      <p:graphicFrame>
        <p:nvGraphicFramePr>
          <p:cNvPr id="88073" name="Object 9" descr="Small checker board"/>
          <p:cNvGraphicFramePr>
            <a:graphicFrameLocks noChangeAspect="1"/>
          </p:cNvGraphicFramePr>
          <p:nvPr/>
        </p:nvGraphicFramePr>
        <p:xfrm>
          <a:off x="2971800" y="533400"/>
          <a:ext cx="3622675" cy="1173163"/>
        </p:xfrm>
        <a:graphic>
          <a:graphicData uri="http://schemas.openxmlformats.org/presentationml/2006/ole">
            <p:oleObj spid="_x0000_s88073" name="Equation" r:id="rId5" imgW="1333440" imgH="431640" progId="Equation.DSMT4">
              <p:embed/>
            </p:oleObj>
          </a:graphicData>
        </a:graphic>
      </p:graphicFrame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0" y="228600"/>
            <a:ext cx="5410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2" charset="2"/>
              <a:buChar char="v"/>
            </a:pPr>
            <a:r>
              <a:rPr lang="en-US">
                <a:latin typeface="Times New Roman" pitchFamily="18" charset="0"/>
              </a:rPr>
              <a:t> Giải phương trình:</a:t>
            </a: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2133600" y="1676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  <a:sym typeface="Symbol" pitchFamily="18" charset="2"/>
              </a:rPr>
              <a:t>  35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+  45 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- 18    = 90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2133600" y="22098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  <a:sym typeface="Symbol" pitchFamily="18" charset="2"/>
              </a:rPr>
              <a:t>               80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    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     = 90 + 18</a:t>
            </a:r>
            <a:endParaRPr lang="en-US" sz="320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2133600" y="2819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  <a:sym typeface="Symbol" pitchFamily="18" charset="2"/>
              </a:rPr>
              <a:t>               80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  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       = 108</a:t>
            </a:r>
            <a:endParaRPr lang="en-US" sz="320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2133600" y="35052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  <a:sym typeface="Symbol" pitchFamily="18" charset="2"/>
              </a:rPr>
              <a:t>                   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  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       =</a:t>
            </a:r>
            <a:endParaRPr lang="en-US" sz="3200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88079" name="Object 15"/>
          <p:cNvGraphicFramePr>
            <a:graphicFrameLocks noChangeAspect="1"/>
          </p:cNvGraphicFramePr>
          <p:nvPr/>
        </p:nvGraphicFramePr>
        <p:xfrm>
          <a:off x="6096000" y="3352800"/>
          <a:ext cx="762000" cy="887413"/>
        </p:xfrm>
        <a:graphic>
          <a:graphicData uri="http://schemas.openxmlformats.org/presentationml/2006/ole">
            <p:oleObj spid="_x0000_s88079" name="Equation" r:id="rId6" imgW="279360" imgH="393480" progId="Equation.DSMT4">
              <p:embed/>
            </p:oleObj>
          </a:graphicData>
        </a:graphic>
      </p:graphicFrame>
      <p:sp>
        <p:nvSpPr>
          <p:cNvPr id="88080" name="Text Box 16"/>
          <p:cNvSpPr txBox="1">
            <a:spLocks noChangeArrowheads="1"/>
          </p:cNvSpPr>
          <p:nvPr/>
        </p:nvSpPr>
        <p:spPr bwMode="auto">
          <a:xfrm>
            <a:off x="2209800" y="42672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  <a:sym typeface="Symbol" pitchFamily="18" charset="2"/>
              </a:rPr>
              <a:t>                   </a:t>
            </a:r>
            <a:r>
              <a:rPr lang="en-US" sz="3200" b="1" i="1">
                <a:latin typeface="VNI-Times" pitchFamily="2" charset="0"/>
                <a:sym typeface="Symbol" pitchFamily="18" charset="2"/>
              </a:rPr>
              <a:t>x  </a:t>
            </a:r>
            <a:r>
              <a:rPr lang="en-US" sz="3200" b="1">
                <a:latin typeface="VNI-Times" pitchFamily="2" charset="0"/>
                <a:sym typeface="Symbol" pitchFamily="18" charset="2"/>
              </a:rPr>
              <a:t>       =</a:t>
            </a:r>
            <a:endParaRPr lang="en-US" sz="3200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88081" name="Object 17"/>
          <p:cNvGraphicFramePr>
            <a:graphicFrameLocks noChangeAspect="1"/>
          </p:cNvGraphicFramePr>
          <p:nvPr/>
        </p:nvGraphicFramePr>
        <p:xfrm>
          <a:off x="6172200" y="4191000"/>
          <a:ext cx="685800" cy="914400"/>
        </p:xfrm>
        <a:graphic>
          <a:graphicData uri="http://schemas.openxmlformats.org/presentationml/2006/ole">
            <p:oleObj spid="_x0000_s88081" name="Equation" r:id="rId7" imgW="228600" imgH="393480" progId="Equation.DSMT4">
              <p:embed/>
            </p:oleObj>
          </a:graphicData>
        </a:graphic>
      </p:graphicFrame>
      <p:graphicFrame>
        <p:nvGraphicFramePr>
          <p:cNvPr id="88082" name="Object 18"/>
          <p:cNvGraphicFramePr>
            <a:graphicFrameLocks noChangeAspect="1"/>
          </p:cNvGraphicFramePr>
          <p:nvPr/>
        </p:nvGraphicFramePr>
        <p:xfrm>
          <a:off x="4191000" y="5334000"/>
          <a:ext cx="528638" cy="685800"/>
        </p:xfrm>
        <a:graphic>
          <a:graphicData uri="http://schemas.openxmlformats.org/presentationml/2006/ole">
            <p:oleObj spid="_x0000_s88082" name="Equation" r:id="rId8" imgW="228600" imgH="393480" progId="Equation.DSMT4">
              <p:embed/>
            </p:oleObj>
          </a:graphicData>
        </a:graphic>
      </p:graphicFrame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0" y="49530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Gi¸ trÞ nµy phï hîp víi ®iÒu kiÖn cña Èn.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628650" y="127635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1504950" y="85725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56337" name="AutoShape 17"/>
          <p:cNvSpPr>
            <a:spLocks/>
          </p:cNvSpPr>
          <p:nvPr/>
        </p:nvSpPr>
        <p:spPr bwMode="auto">
          <a:xfrm rot="16200000">
            <a:off x="4867275" y="-26003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4267200" y="1905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56340" name="Object 20"/>
          <p:cNvGraphicFramePr>
            <a:graphicFrameLocks noChangeAspect="1"/>
          </p:cNvGraphicFramePr>
          <p:nvPr/>
        </p:nvGraphicFramePr>
        <p:xfrm>
          <a:off x="6019800" y="1066800"/>
          <a:ext cx="558800" cy="598488"/>
        </p:xfrm>
        <a:graphic>
          <a:graphicData uri="http://schemas.openxmlformats.org/presentationml/2006/ole">
            <p:oleObj spid="_x0000_s56340" name="Equation" r:id="rId4" imgW="368280" imgH="393480" progId="Equation.DSMT4">
              <p:embed/>
            </p:oleObj>
          </a:graphicData>
        </a:graphic>
      </p:graphicFrame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4038600" y="9144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56373" name="Text Box 53" descr="Large checker board"/>
          <p:cNvSpPr txBox="1">
            <a:spLocks noChangeArrowheads="1"/>
          </p:cNvSpPr>
          <p:nvPr/>
        </p:nvSpPr>
        <p:spPr bwMode="auto">
          <a:xfrm>
            <a:off x="0" y="0"/>
            <a:ext cx="3657600" cy="457200"/>
          </a:xfrm>
          <a:prstGeom prst="rect">
            <a:avLst/>
          </a:prstGeom>
          <a:pattFill prst="lgCheck">
            <a:fgClr>
              <a:schemeClr val="accent1"/>
            </a:fgClr>
            <a:bgClr>
              <a:schemeClr val="bg1"/>
            </a:bgClr>
          </a:pattFill>
          <a:ln w="28575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MỘT CÁCH GIẢI KHÁC</a:t>
            </a:r>
          </a:p>
        </p:txBody>
      </p:sp>
      <p:sp>
        <p:nvSpPr>
          <p:cNvPr id="56374" name="Text Box 54" descr="Dark horizontal"/>
          <p:cNvSpPr txBox="1">
            <a:spLocks noChangeArrowheads="1"/>
          </p:cNvSpPr>
          <p:nvPr/>
        </p:nvSpPr>
        <p:spPr bwMode="auto">
          <a:xfrm>
            <a:off x="0" y="1828800"/>
            <a:ext cx="9144000" cy="5038725"/>
          </a:xfrm>
          <a:prstGeom prst="rect">
            <a:avLst/>
          </a:prstGeom>
          <a:pattFill prst="dkHorz">
            <a:fgClr>
              <a:srgbClr val="FFFF99"/>
            </a:fgClr>
            <a:bgClr>
              <a:srgbClr val="FFFFFF"/>
            </a:bgClr>
          </a:pattFill>
          <a:ln w="19050">
            <a:noFill/>
            <a:prstDash val="dash"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latin typeface="Times New Roman" pitchFamily="18" charset="0"/>
              </a:rPr>
              <a:t>         Trong ví dụ trên, hãy thử chọn ẩn số theo cách khác: Gọi s (km) là quãng đường từ Hà Nội đến điểm gặp nhau của hai xe. Điền vào bảng sau rồi lập phương trình với ẩn số s:</a:t>
            </a: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600" b="1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800" b="1">
              <a:latin typeface="Times New Roman" pitchFamily="18" charset="0"/>
            </a:endParaRPr>
          </a:p>
        </p:txBody>
      </p:sp>
      <p:sp>
        <p:nvSpPr>
          <p:cNvPr id="56375" name="Rectangle 55"/>
          <p:cNvSpPr>
            <a:spLocks noChangeArrowheads="1"/>
          </p:cNvSpPr>
          <p:nvPr/>
        </p:nvSpPr>
        <p:spPr bwMode="auto">
          <a:xfrm>
            <a:off x="0" y="1828800"/>
            <a:ext cx="609600" cy="457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?4</a:t>
            </a:r>
          </a:p>
        </p:txBody>
      </p:sp>
      <p:graphicFrame>
        <p:nvGraphicFramePr>
          <p:cNvPr id="56417" name="Group 97"/>
          <p:cNvGraphicFramePr>
            <a:graphicFrameLocks noGrp="1"/>
          </p:cNvGraphicFramePr>
          <p:nvPr/>
        </p:nvGraphicFramePr>
        <p:xfrm>
          <a:off x="228600" y="3200400"/>
          <a:ext cx="8686800" cy="2057401"/>
        </p:xfrm>
        <a:graphic>
          <a:graphicData uri="http://schemas.openxmlformats.org/drawingml/2006/table">
            <a:tbl>
              <a:tblPr/>
              <a:tblGrid>
                <a:gridCol w="1219200"/>
                <a:gridCol w="2133600"/>
                <a:gridCol w="2971800"/>
                <a:gridCol w="2362200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Vaän toác(km/h)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Quaõng ñöôøng ñi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Thôøi gian ñi ((h)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Xe maùy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OÂ toâ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98" name="Oval 78"/>
          <p:cNvSpPr>
            <a:spLocks noChangeArrowheads="1"/>
          </p:cNvSpPr>
          <p:nvPr/>
        </p:nvSpPr>
        <p:spPr bwMode="auto">
          <a:xfrm>
            <a:off x="2057400" y="39624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35</a:t>
            </a:r>
          </a:p>
        </p:txBody>
      </p:sp>
      <p:sp>
        <p:nvSpPr>
          <p:cNvPr id="56399" name="Oval 79"/>
          <p:cNvSpPr>
            <a:spLocks noChangeArrowheads="1"/>
          </p:cNvSpPr>
          <p:nvPr/>
        </p:nvSpPr>
        <p:spPr bwMode="auto">
          <a:xfrm>
            <a:off x="2057400" y="46482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45</a:t>
            </a:r>
          </a:p>
        </p:txBody>
      </p:sp>
      <p:graphicFrame>
        <p:nvGraphicFramePr>
          <p:cNvPr id="56400" name="Object 80"/>
          <p:cNvGraphicFramePr>
            <a:graphicFrameLocks noChangeAspect="1"/>
          </p:cNvGraphicFramePr>
          <p:nvPr/>
        </p:nvGraphicFramePr>
        <p:xfrm>
          <a:off x="4419600" y="4724400"/>
          <a:ext cx="1066800" cy="434975"/>
        </p:xfrm>
        <a:graphic>
          <a:graphicData uri="http://schemas.openxmlformats.org/presentationml/2006/ole">
            <p:oleObj spid="_x0000_s56400" name="Equation" r:id="rId5" imgW="393480" imgH="177480" progId="Equation.DSMT4">
              <p:embed/>
            </p:oleObj>
          </a:graphicData>
        </a:graphic>
      </p:graphicFrame>
      <p:graphicFrame>
        <p:nvGraphicFramePr>
          <p:cNvPr id="56402" name="Object 82"/>
          <p:cNvGraphicFramePr>
            <a:graphicFrameLocks noChangeAspect="1"/>
          </p:cNvGraphicFramePr>
          <p:nvPr/>
        </p:nvGraphicFramePr>
        <p:xfrm>
          <a:off x="7315200" y="3810000"/>
          <a:ext cx="609600" cy="762000"/>
        </p:xfrm>
        <a:graphic>
          <a:graphicData uri="http://schemas.openxmlformats.org/presentationml/2006/ole">
            <p:oleObj spid="_x0000_s56402" name="Equation" r:id="rId6" imgW="215640" imgH="393480" progId="Equation.DSMT4">
              <p:embed/>
            </p:oleObj>
          </a:graphicData>
        </a:graphic>
      </p:graphicFrame>
      <p:graphicFrame>
        <p:nvGraphicFramePr>
          <p:cNvPr id="56403" name="Object 83"/>
          <p:cNvGraphicFramePr>
            <a:graphicFrameLocks noChangeAspect="1"/>
          </p:cNvGraphicFramePr>
          <p:nvPr/>
        </p:nvGraphicFramePr>
        <p:xfrm>
          <a:off x="7239000" y="4495800"/>
          <a:ext cx="1158875" cy="765175"/>
        </p:xfrm>
        <a:graphic>
          <a:graphicData uri="http://schemas.openxmlformats.org/presentationml/2006/ole">
            <p:oleObj spid="_x0000_s56403" name="Equation" r:id="rId7" imgW="419040" imgH="393480" progId="Equation.DSMT4">
              <p:embed/>
            </p:oleObj>
          </a:graphicData>
        </a:graphic>
      </p:graphicFrame>
      <p:sp>
        <p:nvSpPr>
          <p:cNvPr id="56418" name="Text Box 98"/>
          <p:cNvSpPr txBox="1">
            <a:spLocks noChangeArrowheads="1"/>
          </p:cNvSpPr>
          <p:nvPr/>
        </p:nvSpPr>
        <p:spPr bwMode="auto">
          <a:xfrm>
            <a:off x="228600" y="53340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Ta coù phöông trình:</a:t>
            </a:r>
          </a:p>
        </p:txBody>
      </p:sp>
      <p:graphicFrame>
        <p:nvGraphicFramePr>
          <p:cNvPr id="56419" name="Object 99" descr="Pink tissue paper"/>
          <p:cNvGraphicFramePr>
            <a:graphicFrameLocks noChangeAspect="1"/>
          </p:cNvGraphicFramePr>
          <p:nvPr/>
        </p:nvGraphicFramePr>
        <p:xfrm>
          <a:off x="2819400" y="5791200"/>
          <a:ext cx="3124200" cy="863600"/>
        </p:xfrm>
        <a:graphic>
          <a:graphicData uri="http://schemas.openxmlformats.org/presentationml/2006/ole">
            <p:oleObj spid="_x0000_s56419" name="Equation" r:id="rId8" imgW="977760" imgH="393480" progId="Equation.DSMT4">
              <p:embed/>
            </p:oleObj>
          </a:graphicData>
        </a:graphic>
      </p:graphicFrame>
      <p:sp>
        <p:nvSpPr>
          <p:cNvPr id="56420" name="AutoShape 100"/>
          <p:cNvSpPr>
            <a:spLocks noChangeArrowheads="1"/>
          </p:cNvSpPr>
          <p:nvPr/>
        </p:nvSpPr>
        <p:spPr bwMode="auto">
          <a:xfrm>
            <a:off x="3048000" y="5562600"/>
            <a:ext cx="2971800" cy="990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VNI-Times" pitchFamily="2" charset="0"/>
              </a:rPr>
              <a:t>Thaûo luaän nhoùm </a:t>
            </a:r>
          </a:p>
          <a:p>
            <a:pPr algn="ctr"/>
            <a:r>
              <a:rPr lang="en-US">
                <a:latin typeface="VNI-Times" pitchFamily="2" charset="0"/>
              </a:rPr>
              <a:t>Thôøi gian 5phuùt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6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6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5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6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6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6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73" grpId="0" animBg="1"/>
      <p:bldP spid="56374" grpId="0" animBg="1"/>
      <p:bldP spid="56375" grpId="0" animBg="1"/>
      <p:bldP spid="56398" grpId="0" animBg="1"/>
      <p:bldP spid="56399" grpId="0" animBg="1"/>
      <p:bldP spid="56418" grpId="0"/>
      <p:bldP spid="56420" grpId="0" animBg="1"/>
      <p:bldP spid="5642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169" name="Group 25"/>
          <p:cNvGraphicFramePr>
            <a:graphicFrameLocks noGrp="1"/>
          </p:cNvGraphicFramePr>
          <p:nvPr/>
        </p:nvGraphicFramePr>
        <p:xfrm>
          <a:off x="228600" y="3810000"/>
          <a:ext cx="8686800" cy="2057401"/>
        </p:xfrm>
        <a:graphic>
          <a:graphicData uri="http://schemas.openxmlformats.org/drawingml/2006/table">
            <a:tbl>
              <a:tblPr/>
              <a:tblGrid>
                <a:gridCol w="1219200"/>
                <a:gridCol w="2133600"/>
                <a:gridCol w="2971800"/>
                <a:gridCol w="2362200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Vaän toác(km/h)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Quaõng ñöôøng ñi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Thôøi gian ñi ((h)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Xe maùy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OÂ toâ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191" name="Oval 47"/>
          <p:cNvSpPr>
            <a:spLocks noChangeArrowheads="1"/>
          </p:cNvSpPr>
          <p:nvPr/>
        </p:nvSpPr>
        <p:spPr bwMode="auto">
          <a:xfrm>
            <a:off x="2057400" y="45720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35</a:t>
            </a:r>
          </a:p>
        </p:txBody>
      </p:sp>
      <p:sp>
        <p:nvSpPr>
          <p:cNvPr id="134192" name="Oval 48"/>
          <p:cNvSpPr>
            <a:spLocks noChangeArrowheads="1"/>
          </p:cNvSpPr>
          <p:nvPr/>
        </p:nvSpPr>
        <p:spPr bwMode="auto">
          <a:xfrm>
            <a:off x="2057400" y="52578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45</a:t>
            </a:r>
          </a:p>
        </p:txBody>
      </p:sp>
      <p:graphicFrame>
        <p:nvGraphicFramePr>
          <p:cNvPr id="134194" name="Object 50"/>
          <p:cNvGraphicFramePr>
            <a:graphicFrameLocks noChangeAspect="1"/>
          </p:cNvGraphicFramePr>
          <p:nvPr/>
        </p:nvGraphicFramePr>
        <p:xfrm>
          <a:off x="7391400" y="4419600"/>
          <a:ext cx="609600" cy="762000"/>
        </p:xfrm>
        <a:graphic>
          <a:graphicData uri="http://schemas.openxmlformats.org/presentationml/2006/ole">
            <p:oleObj spid="_x0000_s134194" name="Equation" r:id="rId4" imgW="215640" imgH="393480" progId="Equation.DSMT4">
              <p:embed/>
            </p:oleObj>
          </a:graphicData>
        </a:graphic>
      </p:graphicFrame>
      <p:graphicFrame>
        <p:nvGraphicFramePr>
          <p:cNvPr id="134195" name="Object 51"/>
          <p:cNvGraphicFramePr>
            <a:graphicFrameLocks noChangeAspect="1"/>
          </p:cNvGraphicFramePr>
          <p:nvPr/>
        </p:nvGraphicFramePr>
        <p:xfrm>
          <a:off x="7204075" y="5105400"/>
          <a:ext cx="1230313" cy="765175"/>
        </p:xfrm>
        <a:graphic>
          <a:graphicData uri="http://schemas.openxmlformats.org/presentationml/2006/ole">
            <p:oleObj spid="_x0000_s134195" name="Equation" r:id="rId5" imgW="444240" imgH="393480" progId="Equation.DSMT4">
              <p:embed/>
            </p:oleObj>
          </a:graphicData>
        </a:graphic>
      </p:graphicFrame>
      <p:sp>
        <p:nvSpPr>
          <p:cNvPr id="134196" name="Text Box 52"/>
          <p:cNvSpPr txBox="1">
            <a:spLocks noChangeArrowheads="1"/>
          </p:cNvSpPr>
          <p:nvPr/>
        </p:nvSpPr>
        <p:spPr bwMode="auto">
          <a:xfrm>
            <a:off x="533400" y="6096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Ta coù phöông trình:</a:t>
            </a:r>
          </a:p>
        </p:txBody>
      </p:sp>
      <p:graphicFrame>
        <p:nvGraphicFramePr>
          <p:cNvPr id="134197" name="Object 53" descr="Pink tissue paper"/>
          <p:cNvGraphicFramePr>
            <a:graphicFrameLocks noChangeAspect="1"/>
          </p:cNvGraphicFramePr>
          <p:nvPr/>
        </p:nvGraphicFramePr>
        <p:xfrm>
          <a:off x="3657600" y="6096000"/>
          <a:ext cx="3048000" cy="762000"/>
        </p:xfrm>
        <a:graphic>
          <a:graphicData uri="http://schemas.openxmlformats.org/presentationml/2006/ole">
            <p:oleObj spid="_x0000_s134197" name="Equation" r:id="rId6" imgW="1269720" imgH="431640" progId="Equation.DSMT4">
              <p:embed/>
            </p:oleObj>
          </a:graphicData>
        </a:graphic>
      </p:graphicFrame>
      <p:graphicFrame>
        <p:nvGraphicFramePr>
          <p:cNvPr id="134199" name="Object 55"/>
          <p:cNvGraphicFramePr>
            <a:graphicFrameLocks noChangeAspect="1"/>
          </p:cNvGraphicFramePr>
          <p:nvPr>
            <p:ph sz="half" idx="1"/>
          </p:nvPr>
        </p:nvGraphicFramePr>
        <p:xfrm>
          <a:off x="4419600" y="5105400"/>
          <a:ext cx="1524000" cy="838200"/>
        </p:xfrm>
        <a:graphic>
          <a:graphicData uri="http://schemas.openxmlformats.org/presentationml/2006/ole">
            <p:oleObj spid="_x0000_s134199" name="Equation" r:id="rId7" imgW="761760" imgH="431640" progId="Equation.DSMT4">
              <p:embed/>
            </p:oleObj>
          </a:graphicData>
        </a:graphic>
      </p:graphicFrame>
      <p:sp>
        <p:nvSpPr>
          <p:cNvPr id="134228" name="Rectangle 84"/>
          <p:cNvSpPr>
            <a:spLocks noChangeArrowheads="1"/>
          </p:cNvSpPr>
          <p:nvPr/>
        </p:nvSpPr>
        <p:spPr bwMode="auto">
          <a:xfrm>
            <a:off x="0" y="0"/>
            <a:ext cx="533400" cy="457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  <a:latin typeface="Times New Roman" pitchFamily="18" charset="0"/>
              </a:rPr>
              <a:t>?4</a:t>
            </a:r>
          </a:p>
        </p:txBody>
      </p:sp>
      <p:graphicFrame>
        <p:nvGraphicFramePr>
          <p:cNvPr id="134229" name="Group 85"/>
          <p:cNvGraphicFramePr>
            <a:graphicFrameLocks noGrp="1"/>
          </p:cNvGraphicFramePr>
          <p:nvPr/>
        </p:nvGraphicFramePr>
        <p:xfrm>
          <a:off x="228600" y="609600"/>
          <a:ext cx="8686800" cy="2057401"/>
        </p:xfrm>
        <a:graphic>
          <a:graphicData uri="http://schemas.openxmlformats.org/drawingml/2006/table">
            <a:tbl>
              <a:tblPr/>
              <a:tblGrid>
                <a:gridCol w="1219200"/>
                <a:gridCol w="2133600"/>
                <a:gridCol w="2971800"/>
                <a:gridCol w="2362200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Vaän toác(km/h)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Quaõng ñöôøng ñi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Thôøi gian ñi ((h)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Xe maùy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VNI-Times" pitchFamily="2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OÂ toâ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251" name="Oval 107"/>
          <p:cNvSpPr>
            <a:spLocks noChangeArrowheads="1"/>
          </p:cNvSpPr>
          <p:nvPr/>
        </p:nvSpPr>
        <p:spPr bwMode="auto">
          <a:xfrm>
            <a:off x="2057400" y="13716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35</a:t>
            </a:r>
          </a:p>
        </p:txBody>
      </p:sp>
      <p:sp>
        <p:nvSpPr>
          <p:cNvPr id="134252" name="Oval 108"/>
          <p:cNvSpPr>
            <a:spLocks noChangeArrowheads="1"/>
          </p:cNvSpPr>
          <p:nvPr/>
        </p:nvSpPr>
        <p:spPr bwMode="auto">
          <a:xfrm>
            <a:off x="2057400" y="2057400"/>
            <a:ext cx="990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45</a:t>
            </a:r>
          </a:p>
        </p:txBody>
      </p:sp>
      <p:graphicFrame>
        <p:nvGraphicFramePr>
          <p:cNvPr id="134253" name="Object 109"/>
          <p:cNvGraphicFramePr>
            <a:graphicFrameLocks noChangeAspect="1"/>
          </p:cNvGraphicFramePr>
          <p:nvPr/>
        </p:nvGraphicFramePr>
        <p:xfrm>
          <a:off x="4419600" y="2133600"/>
          <a:ext cx="1066800" cy="434975"/>
        </p:xfrm>
        <a:graphic>
          <a:graphicData uri="http://schemas.openxmlformats.org/presentationml/2006/ole">
            <p:oleObj spid="_x0000_s134253" name="Equation" r:id="rId8" imgW="393480" imgH="177480" progId="Equation.DSMT4">
              <p:embed/>
            </p:oleObj>
          </a:graphicData>
        </a:graphic>
      </p:graphicFrame>
      <p:graphicFrame>
        <p:nvGraphicFramePr>
          <p:cNvPr id="134254" name="Object 110"/>
          <p:cNvGraphicFramePr>
            <a:graphicFrameLocks noChangeAspect="1"/>
          </p:cNvGraphicFramePr>
          <p:nvPr/>
        </p:nvGraphicFramePr>
        <p:xfrm>
          <a:off x="7315200" y="1219200"/>
          <a:ext cx="609600" cy="762000"/>
        </p:xfrm>
        <a:graphic>
          <a:graphicData uri="http://schemas.openxmlformats.org/presentationml/2006/ole">
            <p:oleObj spid="_x0000_s134254" name="Equation" r:id="rId9" imgW="215640" imgH="393480" progId="Equation.DSMT4">
              <p:embed/>
            </p:oleObj>
          </a:graphicData>
        </a:graphic>
      </p:graphicFrame>
      <p:graphicFrame>
        <p:nvGraphicFramePr>
          <p:cNvPr id="134255" name="Object 111"/>
          <p:cNvGraphicFramePr>
            <a:graphicFrameLocks noChangeAspect="1"/>
          </p:cNvGraphicFramePr>
          <p:nvPr/>
        </p:nvGraphicFramePr>
        <p:xfrm>
          <a:off x="7239000" y="1905000"/>
          <a:ext cx="1158875" cy="765175"/>
        </p:xfrm>
        <a:graphic>
          <a:graphicData uri="http://schemas.openxmlformats.org/presentationml/2006/ole">
            <p:oleObj spid="_x0000_s134255" name="Equation" r:id="rId10" imgW="419040" imgH="393480" progId="Equation.DSMT4">
              <p:embed/>
            </p:oleObj>
          </a:graphicData>
        </a:graphic>
      </p:graphicFrame>
      <p:graphicFrame>
        <p:nvGraphicFramePr>
          <p:cNvPr id="134256" name="Object 112" descr="Pink tissue paper"/>
          <p:cNvGraphicFramePr>
            <a:graphicFrameLocks noChangeAspect="1"/>
          </p:cNvGraphicFramePr>
          <p:nvPr>
            <p:ph sz="half" idx="2"/>
          </p:nvPr>
        </p:nvGraphicFramePr>
        <p:xfrm>
          <a:off x="3810000" y="2895600"/>
          <a:ext cx="2667000" cy="698500"/>
        </p:xfrm>
        <a:graphic>
          <a:graphicData uri="http://schemas.openxmlformats.org/presentationml/2006/ole">
            <p:oleObj spid="_x0000_s134256" name="Equation" r:id="rId11" imgW="977760" imgH="393480" progId="Equation.DSMT4">
              <p:embed/>
            </p:oleObj>
          </a:graphicData>
        </a:graphic>
      </p:graphicFrame>
      <p:sp>
        <p:nvSpPr>
          <p:cNvPr id="134259" name="Text Box 115"/>
          <p:cNvSpPr txBox="1">
            <a:spLocks noChangeArrowheads="1"/>
          </p:cNvSpPr>
          <p:nvPr/>
        </p:nvSpPr>
        <p:spPr bwMode="auto">
          <a:xfrm>
            <a:off x="457200" y="28956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Ta coù phöông trình:</a:t>
            </a:r>
          </a:p>
        </p:txBody>
      </p:sp>
      <p:sp>
        <p:nvSpPr>
          <p:cNvPr id="134260" name="Rectangle 116"/>
          <p:cNvSpPr>
            <a:spLocks noChangeArrowheads="1"/>
          </p:cNvSpPr>
          <p:nvPr/>
        </p:nvSpPr>
        <p:spPr bwMode="auto">
          <a:xfrm>
            <a:off x="677863" y="0"/>
            <a:ext cx="8466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Gọi s (km) là quãng đường từ Hà Nội đến điểm gặp nhau của hai xe</a:t>
            </a:r>
          </a:p>
        </p:txBody>
      </p:sp>
      <p:sp>
        <p:nvSpPr>
          <p:cNvPr id="134261" name="Line 117"/>
          <p:cNvSpPr>
            <a:spLocks noChangeShapeType="1"/>
          </p:cNvSpPr>
          <p:nvPr/>
        </p:nvSpPr>
        <p:spPr bwMode="auto">
          <a:xfrm>
            <a:off x="6172200" y="4800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34262" name="Line 118"/>
          <p:cNvSpPr>
            <a:spLocks noChangeShapeType="1"/>
          </p:cNvSpPr>
          <p:nvPr/>
        </p:nvSpPr>
        <p:spPr bwMode="auto">
          <a:xfrm>
            <a:off x="8534400" y="4800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34263" name="Line 119"/>
          <p:cNvSpPr>
            <a:spLocks noChangeShapeType="1"/>
          </p:cNvSpPr>
          <p:nvPr/>
        </p:nvSpPr>
        <p:spPr bwMode="auto">
          <a:xfrm flipH="1">
            <a:off x="6096000" y="548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34267" name="Line 123"/>
          <p:cNvSpPr>
            <a:spLocks noChangeShapeType="1"/>
          </p:cNvSpPr>
          <p:nvPr/>
        </p:nvSpPr>
        <p:spPr bwMode="auto">
          <a:xfrm>
            <a:off x="5029200" y="1828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34268" name="Line 124"/>
          <p:cNvSpPr>
            <a:spLocks noChangeShapeType="1"/>
          </p:cNvSpPr>
          <p:nvPr/>
        </p:nvSpPr>
        <p:spPr bwMode="auto">
          <a:xfrm>
            <a:off x="6248400" y="1600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34269" name="Line 125"/>
          <p:cNvSpPr>
            <a:spLocks noChangeShapeType="1"/>
          </p:cNvSpPr>
          <p:nvPr/>
        </p:nvSpPr>
        <p:spPr bwMode="auto">
          <a:xfrm>
            <a:off x="6248400" y="2362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4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4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4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4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4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4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4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4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4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4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4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4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4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4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4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4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4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91" grpId="0" animBg="1"/>
      <p:bldP spid="134192" grpId="0" animBg="1"/>
      <p:bldP spid="134196" grpId="0"/>
      <p:bldP spid="134261" grpId="0" animBg="1"/>
      <p:bldP spid="134262" grpId="0" animBg="1"/>
      <p:bldP spid="13426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4495800" y="1066800"/>
          <a:ext cx="2819400" cy="914400"/>
        </p:xfrm>
        <a:graphic>
          <a:graphicData uri="http://schemas.openxmlformats.org/presentationml/2006/ole">
            <p:oleObj spid="_x0000_s58371" name="Equation" r:id="rId4" imgW="977760" imgH="393480" progId="Equation.DSMT4">
              <p:embed/>
            </p:oleObj>
          </a:graphicData>
        </a:graphic>
      </p:graphicFrame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33400" y="1219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>
                <a:latin typeface="VNI-Times" pitchFamily="2" charset="0"/>
              </a:rPr>
              <a:t> Giaûi phöông trình: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0" y="5486400"/>
            <a:ext cx="502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Thôøi gian ñeå hai xe gaëp nhau laø: </a:t>
            </a:r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5334000" y="5334000"/>
          <a:ext cx="2725738" cy="990600"/>
        </p:xfrm>
        <a:graphic>
          <a:graphicData uri="http://schemas.openxmlformats.org/presentationml/2006/ole">
            <p:oleObj spid="_x0000_s58377" name="Equation" r:id="rId5" imgW="1054080" imgH="393480" progId="Equation.DSMT4">
              <p:embed/>
            </p:oleObj>
          </a:graphicData>
        </a:graphic>
      </p:graphicFrame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0" y="6338888"/>
            <a:ext cx="693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töùc laø 1giôø 21 phuùt, keå töø xe maùy khôûi haønh.</a:t>
            </a:r>
          </a:p>
        </p:txBody>
      </p:sp>
      <p:sp>
        <p:nvSpPr>
          <p:cNvPr id="5133" name="Text Box 4" descr="Diagonal brick"/>
          <p:cNvSpPr txBox="1"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pattFill prst="diagBrick">
            <a:fgClr>
              <a:srgbClr val="99FF99"/>
            </a:fgClr>
            <a:bgClr>
              <a:schemeClr val="bg1"/>
            </a:bgClr>
          </a:patt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       Giải phương trình nhận được rồi suy ra đáp số của bài toán. So sánh hai cách chọn ẩn,em thấy cách nào cho lời giải gọn hơn? </a:t>
            </a:r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title" sz="quarter"/>
          </p:nvPr>
        </p:nvSpPr>
        <p:spPr>
          <a:xfrm>
            <a:off x="0" y="0"/>
            <a:ext cx="609600" cy="457200"/>
          </a:xfrm>
          <a:gradFill rotWithShape="1">
            <a:gsLst>
              <a:gs pos="0">
                <a:schemeClr val="bg1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/>
        </p:spPr>
        <p:txBody>
          <a:bodyPr/>
          <a:lstStyle/>
          <a:p>
            <a:r>
              <a:rPr lang="en-US" sz="3200">
                <a:latin typeface="Times New Roman" pitchFamily="18" charset="0"/>
              </a:rPr>
              <a:t>?5</a:t>
            </a: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276600" y="2286000"/>
          <a:ext cx="4419600" cy="609600"/>
        </p:xfrm>
        <a:graphic>
          <a:graphicData uri="http://schemas.openxmlformats.org/presentationml/2006/ole">
            <p:oleObj spid="_x0000_s58372" name="Equation" r:id="rId6" imgW="1498320" imgH="253800" progId="Equation.DSMT4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276600" y="2895600"/>
          <a:ext cx="3733800" cy="457200"/>
        </p:xfrm>
        <a:graphic>
          <a:graphicData uri="http://schemas.openxmlformats.org/presentationml/2006/ole">
            <p:oleObj spid="_x0000_s58373" name="Equation" r:id="rId7" imgW="1384200" imgH="177480" progId="Equation.DSMT4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>
            <p:ph sz="quarter" idx="4"/>
          </p:nvPr>
        </p:nvGraphicFramePr>
        <p:xfrm>
          <a:off x="3276600" y="4419600"/>
          <a:ext cx="2713038" cy="990600"/>
        </p:xfrm>
        <a:graphic>
          <a:graphicData uri="http://schemas.openxmlformats.org/presentationml/2006/ole">
            <p:oleObj spid="_x0000_s58375" name="Equation" r:id="rId8" imgW="1104840" imgH="393480" progId="Equation.DSMT4">
              <p:embed/>
            </p:oleObj>
          </a:graphicData>
        </a:graphic>
      </p:graphicFrame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3276600" y="3429000"/>
          <a:ext cx="3200400" cy="457200"/>
        </p:xfrm>
        <a:graphic>
          <a:graphicData uri="http://schemas.openxmlformats.org/presentationml/2006/ole">
            <p:oleObj spid="_x0000_s58382" name="Equation" r:id="rId9" imgW="1180800" imgH="177480" progId="Equation.DSMT4">
              <p:embed/>
            </p:oleObj>
          </a:graphicData>
        </a:graphic>
      </p:graphicFrame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3276600" y="3962400"/>
          <a:ext cx="2286000" cy="476250"/>
        </p:xfrm>
        <a:graphic>
          <a:graphicData uri="http://schemas.openxmlformats.org/presentationml/2006/ole">
            <p:oleObj spid="_x0000_s58383" name="Equation" r:id="rId10" imgW="825480" imgH="177480" progId="Equation.DSMT4">
              <p:embed/>
            </p:oleObj>
          </a:graphicData>
        </a:graphic>
      </p:graphicFrame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4343400" y="1981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336600"/>
                </a:solidFill>
              </a:rPr>
              <a:t>&lt;9&gt;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410200" y="1981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336600"/>
                </a:solidFill>
              </a:rPr>
              <a:t>&lt;7&gt;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6553200" y="1981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336600"/>
                </a:solidFill>
              </a:rPr>
              <a:t>&lt;63&gt;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8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/>
      <p:bldP spid="58376" grpId="0"/>
      <p:bldP spid="58378" grpId="0"/>
      <p:bldP spid="58385" grpId="0"/>
      <p:bldP spid="58386" grpId="0"/>
      <p:bldP spid="583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 descr="Pink tissue paper"/>
          <p:cNvSpPr>
            <a:spLocks noChangeArrowheads="1"/>
          </p:cNvSpPr>
          <p:nvPr/>
        </p:nvSpPr>
        <p:spPr bwMode="auto">
          <a:xfrm>
            <a:off x="0" y="1143000"/>
            <a:ext cx="9144000" cy="5715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304800" y="2362200"/>
            <a:ext cx="8839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r>
              <a:rPr lang="vi-VN" sz="3600" b="1" kern="10" dirty="0" smtClean="0">
                <a:ln/>
                <a:gradFill rotWithShape="0">
                  <a:gsLst>
                    <a:gs pos="0">
                      <a:srgbClr val="3366FF"/>
                    </a:gs>
                    <a:gs pos="100000">
                      <a:schemeClr val="hlink"/>
                    </a:gs>
                  </a:gsLst>
                  <a:lin ang="18900000" scaled="1"/>
                </a:gradFill>
                <a:latin typeface="Times New Roman" pitchFamily="18" charset="0"/>
                <a:cs typeface="Times New Roman" pitchFamily="18" charset="0"/>
              </a:rPr>
              <a:t>Giải bài toán bằng cách lập phương trình </a:t>
            </a:r>
            <a:endParaRPr lang="vi-VN" sz="3600" b="1" kern="10" dirty="0">
              <a:ln/>
              <a:gradFill rotWithShape="0">
                <a:gsLst>
                  <a:gs pos="0">
                    <a:srgbClr val="3366FF"/>
                  </a:gs>
                  <a:gs pos="100000">
                    <a:schemeClr val="hlink"/>
                  </a:gs>
                </a:gsLst>
                <a:lin ang="189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18" name="Rectangle 126" descr="Blue tissue paper"/>
          <p:cNvSpPr>
            <a:spLocks noChangeArrowheads="1"/>
          </p:cNvSpPr>
          <p:nvPr/>
        </p:nvSpPr>
        <p:spPr bwMode="auto">
          <a:xfrm>
            <a:off x="3657600" y="152400"/>
            <a:ext cx="2209800" cy="838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7620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800" b="1">
                <a:latin typeface=".VnAristote" pitchFamily="34" charset="0"/>
              </a:rPr>
              <a:t>TiÕt 51</a:t>
            </a:r>
          </a:p>
        </p:txBody>
      </p:sp>
      <p:pic>
        <p:nvPicPr>
          <p:cNvPr id="8322" name="Picture 21" descr="j023213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12918">
            <a:off x="-249238" y="20638"/>
            <a:ext cx="2762251" cy="30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25" name="Picture 133" descr="Book-09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304800"/>
            <a:ext cx="24384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5334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33"/>
                </a:solidFill>
                <a:latin typeface="VNI-Times" pitchFamily="2" charset="0"/>
              </a:rPr>
              <a:t>Phöông trình</a:t>
            </a:r>
            <a:endParaRPr lang="en-US" sz="2800">
              <a:solidFill>
                <a:srgbClr val="333333"/>
              </a:solidFill>
              <a:latin typeface="VNI-Times" pitchFamily="2" charset="0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19812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 35x + 45 x - 18    = 90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0" y="25908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 80x = 90+ 18</a:t>
            </a:r>
            <a:endParaRPr lang="en-US" sz="2800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18443" name="Object 11" descr="Recycled paper"/>
          <p:cNvGraphicFramePr>
            <a:graphicFrameLocks noChangeAspect="1"/>
          </p:cNvGraphicFramePr>
          <p:nvPr/>
        </p:nvGraphicFramePr>
        <p:xfrm>
          <a:off x="381000" y="1066800"/>
          <a:ext cx="3657600" cy="1039813"/>
        </p:xfrm>
        <a:graphic>
          <a:graphicData uri="http://schemas.openxmlformats.org/presentationml/2006/ole">
            <p:oleObj spid="_x0000_s18443" name="Equation" r:id="rId4" imgW="1295280" imgH="393480" progId="Equation.DSMT4">
              <p:embed/>
            </p:oleObj>
          </a:graphicData>
        </a:graphic>
      </p:graphicFrame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0" y="31242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80x = 108</a:t>
            </a:r>
            <a:endParaRPr lang="en-US" sz="2800">
              <a:solidFill>
                <a:schemeClr val="accent2"/>
              </a:solidFill>
              <a:latin typeface="VNI-Times" pitchFamily="2" charset="0"/>
            </a:endParaRPr>
          </a:p>
        </p:txBody>
      </p:sp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0" y="3657600"/>
          <a:ext cx="2843213" cy="914400"/>
        </p:xfrm>
        <a:graphic>
          <a:graphicData uri="http://schemas.openxmlformats.org/presentationml/2006/ole">
            <p:oleObj spid="_x0000_s18446" name="Equation" r:id="rId5" imgW="1041120" imgH="393480" progId="Equation.DSMT4">
              <p:embed/>
            </p:oleObj>
          </a:graphicData>
        </a:graphic>
      </p:graphicFrame>
      <p:graphicFrame>
        <p:nvGraphicFramePr>
          <p:cNvPr id="18451" name="Object 19" descr="Recycled paper"/>
          <p:cNvGraphicFramePr>
            <a:graphicFrameLocks noChangeAspect="1"/>
          </p:cNvGraphicFramePr>
          <p:nvPr/>
        </p:nvGraphicFramePr>
        <p:xfrm>
          <a:off x="5181600" y="1066800"/>
          <a:ext cx="3429000" cy="1066800"/>
        </p:xfrm>
        <a:graphic>
          <a:graphicData uri="http://schemas.openxmlformats.org/presentationml/2006/ole">
            <p:oleObj spid="_x0000_s18451" name="Equation" r:id="rId6" imgW="977760" imgH="393480" progId="Equation.DSMT4">
              <p:embed/>
            </p:oleObj>
          </a:graphicData>
        </a:graphic>
      </p:graphicFrame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724400" y="2057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9 s - 7(90- s)  =  2.63</a:t>
            </a:r>
            <a:endParaRPr lang="en-US" sz="2800">
              <a:latin typeface="VNI-Times" pitchFamily="2" charset="0"/>
            </a:endParaRP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4724400" y="25908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 9s -  630 +7s =126</a:t>
            </a:r>
            <a:endParaRPr lang="en-US" sz="2800">
              <a:latin typeface="VNI-Times" pitchFamily="2" charset="0"/>
            </a:endParaRP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953000" y="3276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4724400" y="3124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 16s = 126 + 630</a:t>
            </a:r>
            <a:endParaRPr lang="en-US" sz="2800">
              <a:latin typeface="VNI-Times" pitchFamily="2" charset="0"/>
            </a:endParaRP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4800600" y="3830638"/>
            <a:ext cx="1431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VNI-Times" pitchFamily="2" charset="0"/>
                <a:sym typeface="Symbol" pitchFamily="18" charset="2"/>
              </a:rPr>
              <a:t>  s    =</a:t>
            </a:r>
          </a:p>
        </p:txBody>
      </p:sp>
      <p:graphicFrame>
        <p:nvGraphicFramePr>
          <p:cNvPr id="18458" name="Object 26"/>
          <p:cNvGraphicFramePr>
            <a:graphicFrameLocks noChangeAspect="1"/>
          </p:cNvGraphicFramePr>
          <p:nvPr/>
        </p:nvGraphicFramePr>
        <p:xfrm>
          <a:off x="6400800" y="3657600"/>
          <a:ext cx="1543050" cy="887413"/>
        </p:xfrm>
        <a:graphic>
          <a:graphicData uri="http://schemas.openxmlformats.org/presentationml/2006/ole">
            <p:oleObj spid="_x0000_s18458" name="Equation" r:id="rId7" imgW="685800" imgH="393480" progId="Equation.DSMT4">
              <p:embed/>
            </p:oleObj>
          </a:graphicData>
        </a:graphic>
      </p:graphicFrame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0" y="4648200"/>
            <a:ext cx="449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Thôøi gian ñeå hai xe gaëp nhau laø  </a:t>
            </a:r>
          </a:p>
        </p:txBody>
      </p:sp>
      <p:graphicFrame>
        <p:nvGraphicFramePr>
          <p:cNvPr id="18466" name="Object 34"/>
          <p:cNvGraphicFramePr>
            <a:graphicFrameLocks noChangeAspect="1"/>
          </p:cNvGraphicFramePr>
          <p:nvPr/>
        </p:nvGraphicFramePr>
        <p:xfrm>
          <a:off x="5257800" y="5029200"/>
          <a:ext cx="2514600" cy="838200"/>
        </p:xfrm>
        <a:graphic>
          <a:graphicData uri="http://schemas.openxmlformats.org/presentationml/2006/ole">
            <p:oleObj spid="_x0000_s18466" name="Equation" r:id="rId8" imgW="1054080" imgH="393480" progId="Equation.DSMT4">
              <p:embed/>
            </p:oleObj>
          </a:graphicData>
        </a:graphic>
      </p:graphicFrame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4572000" y="5715000"/>
            <a:ext cx="457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töùc laø 1giôø 21 phuùt, keå töø luùc xe maùy khôûi haønh.</a:t>
            </a:r>
          </a:p>
        </p:txBody>
      </p:sp>
      <p:sp>
        <p:nvSpPr>
          <p:cNvPr id="18469" name="Text Box 37" descr="Recycled paper"/>
          <p:cNvSpPr txBox="1">
            <a:spLocks noChangeArrowheads="1"/>
          </p:cNvSpPr>
          <p:nvPr/>
        </p:nvSpPr>
        <p:spPr bwMode="auto">
          <a:xfrm>
            <a:off x="457200" y="0"/>
            <a:ext cx="1143000" cy="457200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Caùch 1</a:t>
            </a:r>
          </a:p>
        </p:txBody>
      </p:sp>
      <p:sp>
        <p:nvSpPr>
          <p:cNvPr id="18470" name="Text Box 38" descr="Recycled paper"/>
          <p:cNvSpPr txBox="1">
            <a:spLocks noChangeArrowheads="1"/>
          </p:cNvSpPr>
          <p:nvPr/>
        </p:nvSpPr>
        <p:spPr bwMode="auto">
          <a:xfrm>
            <a:off x="7391400" y="0"/>
            <a:ext cx="1295400" cy="457200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Caùch 2</a:t>
            </a:r>
          </a:p>
        </p:txBody>
      </p:sp>
      <p:sp>
        <p:nvSpPr>
          <p:cNvPr id="18472" name="Rectangle 40"/>
          <p:cNvSpPr>
            <a:spLocks noChangeArrowheads="1"/>
          </p:cNvSpPr>
          <p:nvPr/>
        </p:nvSpPr>
        <p:spPr bwMode="auto">
          <a:xfrm>
            <a:off x="4495800" y="838200"/>
            <a:ext cx="464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 sz="1800">
              <a:latin typeface="Arial" charset="0"/>
            </a:endParaRPr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4572000" y="838200"/>
            <a:ext cx="0" cy="601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graphicFrame>
        <p:nvGraphicFramePr>
          <p:cNvPr id="18476" name="Object 44"/>
          <p:cNvGraphicFramePr>
            <a:graphicFrameLocks noChangeAspect="1"/>
          </p:cNvGraphicFramePr>
          <p:nvPr>
            <p:ph/>
          </p:nvPr>
        </p:nvGraphicFramePr>
        <p:xfrm>
          <a:off x="533400" y="5029200"/>
          <a:ext cx="484188" cy="833438"/>
        </p:xfrm>
        <a:graphic>
          <a:graphicData uri="http://schemas.openxmlformats.org/presentationml/2006/ole">
            <p:oleObj spid="_x0000_s18476" name="Equation" r:id="rId10" imgW="228600" imgH="393480" progId="Equation.DSMT4">
              <p:embed/>
            </p:oleObj>
          </a:graphicData>
        </a:graphic>
      </p:graphicFrame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1066800" y="5105400"/>
            <a:ext cx="650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latin typeface="VNI-Times" pitchFamily="2" charset="0"/>
              </a:rPr>
              <a:t>giôø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4724400" y="5334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33"/>
                </a:solidFill>
                <a:latin typeface="VNI-Times" pitchFamily="2" charset="0"/>
              </a:rPr>
              <a:t>Phöông trình</a:t>
            </a:r>
            <a:endParaRPr lang="en-US" sz="2800">
              <a:solidFill>
                <a:srgbClr val="333333"/>
              </a:solidFill>
              <a:latin typeface="VNI-Times" pitchFamily="2" charset="0"/>
            </a:endParaRP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4648200" y="4648200"/>
            <a:ext cx="449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Thôøi gian ñeå hai xe gaëp nhau laø  </a:t>
            </a: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0" y="5105400"/>
            <a:ext cx="6248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                   töùc laø 1giôø 21 phuùt,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VNI-Times" pitchFamily="2" charset="0"/>
              </a:rPr>
              <a:t> keå töø luùc xe maùy khôûi haønh.</a:t>
            </a: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2590800" y="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VNI-Times" pitchFamily="2" charset="0"/>
              </a:rPr>
              <a:t>So saùnh hai caùch giaûi ?</a:t>
            </a:r>
          </a:p>
        </p:txBody>
      </p:sp>
      <p:pic>
        <p:nvPicPr>
          <p:cNvPr id="18489" name="Picture 57" descr="Cham hoi 4_w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133600" y="0"/>
            <a:ext cx="457200" cy="53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mph" presetSubtype="0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5" dur="indefinite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6" dur="indefinite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7" dur="indefinite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88" grpId="0"/>
      <p:bldP spid="1848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2009-11-09_2046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4759" name="La-C279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52400" y="6324600"/>
            <a:ext cx="304800" cy="304800"/>
          </a:xfrm>
          <a:prstGeom prst="rect">
            <a:avLst/>
          </a:prstGeom>
          <a:noFill/>
        </p:spPr>
      </p:pic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304800" y="2286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6"/>
              </a:buBlip>
            </a:pPr>
            <a:r>
              <a:rPr lang="en-US" sz="3600">
                <a:latin typeface="VNI-Times" pitchFamily="2" charset="0"/>
              </a:rPr>
              <a:t>    Hai caùch giaûi coù ñaùp soá nhö nhau 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1219200" y="3124200"/>
            <a:ext cx="7162800" cy="990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VNI-Times" pitchFamily="2" charset="0"/>
              </a:rPr>
              <a:t>Caùch giaûi tröôùc cho lôøi giaûi goïn hôn .</a:t>
            </a:r>
            <a:endParaRPr lang="en-US" sz="3200" b="1">
              <a:solidFill>
                <a:srgbClr val="0033CC"/>
              </a:solidFill>
              <a:latin typeface="VNI-Times" pitchFamily="2" charset="0"/>
            </a:endParaRP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304800" y="914400"/>
            <a:ext cx="861060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6"/>
              </a:buBlip>
            </a:pPr>
            <a:r>
              <a:rPr lang="en-US" sz="3600">
                <a:latin typeface="VNI-Times" pitchFamily="2" charset="0"/>
              </a:rPr>
              <a:t>    Caùch giaûi sau daøi hôn</a:t>
            </a:r>
            <a:r>
              <a:rPr lang="en-US" sz="3200">
                <a:latin typeface="Arial" charset="0"/>
              </a:rPr>
              <a:t> </a:t>
            </a:r>
            <a:r>
              <a:rPr lang="en-US" sz="3100">
                <a:latin typeface="Arial" charset="0"/>
              </a:rPr>
              <a:t>( phương trình giải phức tạp hơn,cuối cùng còn phải làm thêm một phép tính nữa mới ra đáp số)</a:t>
            </a:r>
            <a:r>
              <a:rPr lang="en-US" sz="3200">
                <a:latin typeface="Arial" charset="0"/>
              </a:rPr>
              <a:t> . </a:t>
            </a:r>
            <a:endParaRPr lang="en-US" sz="3600">
              <a:latin typeface="VNI-Times" pitchFamily="2" charset="0"/>
            </a:endParaRPr>
          </a:p>
        </p:txBody>
      </p:sp>
      <p:sp>
        <p:nvSpPr>
          <p:cNvPr id="74763" name="AutoShape 11"/>
          <p:cNvSpPr>
            <a:spLocks noChangeArrowheads="1"/>
          </p:cNvSpPr>
          <p:nvPr/>
        </p:nvSpPr>
        <p:spPr bwMode="auto">
          <a:xfrm>
            <a:off x="381000" y="2438400"/>
            <a:ext cx="762000" cy="1371600"/>
          </a:xfrm>
          <a:prstGeom prst="curvedRightArrow">
            <a:avLst>
              <a:gd name="adj1" fmla="val 40000"/>
              <a:gd name="adj2" fmla="val 72000"/>
              <a:gd name="adj3" fmla="val 33333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pic>
        <p:nvPicPr>
          <p:cNvPr id="74767" name="Picture 15" descr="blumen-pflanzen038">
            <a:hlinkClick r:id="rId7" action="ppaction://hlinkfile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05000" y="5105400"/>
            <a:ext cx="1524000" cy="1524000"/>
          </a:xfrm>
          <a:prstGeom prst="rect">
            <a:avLst/>
          </a:prstGeom>
          <a:noFill/>
        </p:spPr>
      </p:pic>
      <p:pic>
        <p:nvPicPr>
          <p:cNvPr id="74768" name="Picture 16" descr="blumen-pflanzen038">
            <a:hlinkClick r:id="rId7" action="ppaction://hlinkfile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81600" y="495300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4759"/>
                </p:tgtEl>
              </p:cMediaNode>
            </p:audio>
          </p:childTnLst>
        </p:cTn>
      </p:par>
    </p:tnLst>
    <p:bldLst>
      <p:bldP spid="74761" grpId="0" animBg="1"/>
      <p:bldP spid="7476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2" descr="Stationery"/>
          <p:cNvSpPr>
            <a:spLocks noChangeArrowheads="1"/>
          </p:cNvSpPr>
          <p:nvPr/>
        </p:nvSpPr>
        <p:spPr bwMode="auto">
          <a:xfrm>
            <a:off x="2819400" y="0"/>
            <a:ext cx="3028950" cy="45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.VnTimeH" pitchFamily="34" charset="0"/>
              </a:rPr>
              <a:t>Bµi ®äc thªm</a:t>
            </a:r>
            <a:endParaRPr lang="en-US" b="1">
              <a:latin typeface="Times New Roman" pitchFamily="18" charset="0"/>
            </a:endParaRPr>
          </a:p>
        </p:txBody>
      </p:sp>
      <p:sp>
        <p:nvSpPr>
          <p:cNvPr id="63494" name="WordArt 6"/>
          <p:cNvSpPr>
            <a:spLocks noChangeArrowheads="1" noChangeShapeType="1" noTextEdit="1"/>
          </p:cNvSpPr>
          <p:nvPr/>
        </p:nvSpPr>
        <p:spPr bwMode="auto">
          <a:xfrm>
            <a:off x="-344488" y="5562600"/>
            <a:ext cx="6157913" cy="903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89"/>
              </a:avLst>
            </a:prstTxWarp>
          </a:bodyPr>
          <a:lstStyle/>
          <a:p>
            <a:pPr algn="ctr"/>
            <a:endParaRPr lang="vi-VN" sz="3600" b="1" kern="10">
              <a:ln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3493" name="Text Box 119"/>
          <p:cNvSpPr txBox="1">
            <a:spLocks noChangeArrowheads="1"/>
          </p:cNvSpPr>
          <p:nvPr/>
        </p:nvSpPr>
        <p:spPr bwMode="auto">
          <a:xfrm>
            <a:off x="68263" y="4408488"/>
            <a:ext cx="5322887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*Các đối tượng tham gia vào bài toán:</a:t>
            </a:r>
          </a:p>
        </p:txBody>
      </p:sp>
      <p:sp>
        <p:nvSpPr>
          <p:cNvPr id="63495" name="AutoShape 124"/>
          <p:cNvSpPr>
            <a:spLocks/>
          </p:cNvSpPr>
          <p:nvPr/>
        </p:nvSpPr>
        <p:spPr bwMode="auto">
          <a:xfrm>
            <a:off x="5345113" y="4248150"/>
            <a:ext cx="152400" cy="723900"/>
          </a:xfrm>
          <a:prstGeom prst="leftBrace">
            <a:avLst>
              <a:gd name="adj1" fmla="val 39583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vi-VN" b="1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63496" name="Text Box 123"/>
          <p:cNvSpPr txBox="1">
            <a:spLocks noChangeArrowheads="1"/>
          </p:cNvSpPr>
          <p:nvPr/>
        </p:nvSpPr>
        <p:spPr bwMode="auto">
          <a:xfrm>
            <a:off x="5600700" y="4606925"/>
            <a:ext cx="1890713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imes New Roman" pitchFamily="18" charset="0"/>
              </a:rPr>
              <a:t>+  </a:t>
            </a:r>
            <a:r>
              <a:rPr lang="en-US" dirty="0" err="1">
                <a:latin typeface="Times New Roman" pitchFamily="18" charset="0"/>
              </a:rPr>
              <a:t>Thực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</a:rPr>
              <a:t> 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63497" name="Text Box 123"/>
          <p:cNvSpPr txBox="1">
            <a:spLocks noChangeArrowheads="1"/>
          </p:cNvSpPr>
          <p:nvPr/>
        </p:nvSpPr>
        <p:spPr bwMode="auto">
          <a:xfrm>
            <a:off x="5564188" y="4081463"/>
            <a:ext cx="18192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  +  Kế hoạch</a:t>
            </a:r>
          </a:p>
        </p:txBody>
      </p:sp>
      <p:sp>
        <p:nvSpPr>
          <p:cNvPr id="63498" name="Text Box 120"/>
          <p:cNvSpPr txBox="1">
            <a:spLocks noChangeArrowheads="1"/>
          </p:cNvSpPr>
          <p:nvPr/>
        </p:nvSpPr>
        <p:spPr bwMode="auto">
          <a:xfrm>
            <a:off x="0" y="5299075"/>
            <a:ext cx="38449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*</a:t>
            </a:r>
            <a:r>
              <a:rPr lang="en-US">
                <a:latin typeface="Times New Roman" pitchFamily="18" charset="0"/>
              </a:rPr>
              <a:t>Các đại lượng liên quan:</a:t>
            </a:r>
          </a:p>
        </p:txBody>
      </p:sp>
      <p:sp>
        <p:nvSpPr>
          <p:cNvPr id="63499" name="AutoShape 133"/>
          <p:cNvSpPr>
            <a:spLocks/>
          </p:cNvSpPr>
          <p:nvPr/>
        </p:nvSpPr>
        <p:spPr bwMode="auto">
          <a:xfrm>
            <a:off x="3875088" y="51435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vi-VN" b="1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63500" name="Text Box 125"/>
          <p:cNvSpPr txBox="1">
            <a:spLocks noChangeArrowheads="1"/>
          </p:cNvSpPr>
          <p:nvPr/>
        </p:nvSpPr>
        <p:spPr bwMode="auto">
          <a:xfrm>
            <a:off x="3962400" y="5029200"/>
            <a:ext cx="5181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 + </a:t>
            </a:r>
            <a:r>
              <a:rPr lang="en-US">
                <a:latin typeface="Times New Roman" pitchFamily="18" charset="0"/>
              </a:rPr>
              <a:t>Số áo may trong một ngày (đã biết)</a:t>
            </a:r>
          </a:p>
        </p:txBody>
      </p:sp>
      <p:sp>
        <p:nvSpPr>
          <p:cNvPr id="63501" name="Text Box 126"/>
          <p:cNvSpPr txBox="1">
            <a:spLocks noChangeArrowheads="1"/>
          </p:cNvSpPr>
          <p:nvPr/>
        </p:nvSpPr>
        <p:spPr bwMode="auto">
          <a:xfrm>
            <a:off x="4167188" y="5468938"/>
            <a:ext cx="391001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</a:t>
            </a:r>
            <a:r>
              <a:rPr lang="en-US">
                <a:latin typeface="Times New Roman" pitchFamily="18" charset="0"/>
              </a:rPr>
              <a:t>Số ngày may ( chưa biết)</a:t>
            </a:r>
          </a:p>
        </p:txBody>
      </p:sp>
      <p:sp>
        <p:nvSpPr>
          <p:cNvPr id="63502" name="Text Box 118"/>
          <p:cNvSpPr txBox="1">
            <a:spLocks noChangeArrowheads="1"/>
          </p:cNvSpPr>
          <p:nvPr/>
        </p:nvSpPr>
        <p:spPr bwMode="auto">
          <a:xfrm>
            <a:off x="19050" y="3902075"/>
            <a:ext cx="2900363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Char char="v"/>
            </a:pPr>
            <a:r>
              <a:rPr lang="en-US" b="1" i="1">
                <a:solidFill>
                  <a:srgbClr val="0033CC"/>
                </a:solidFill>
                <a:latin typeface="Times New Roman" pitchFamily="18" charset="0"/>
              </a:rPr>
              <a:t>Phân tích bài toán:</a:t>
            </a:r>
          </a:p>
        </p:txBody>
      </p:sp>
      <p:sp>
        <p:nvSpPr>
          <p:cNvPr id="63503" name="Text Box 126"/>
          <p:cNvSpPr txBox="1">
            <a:spLocks noChangeArrowheads="1"/>
          </p:cNvSpPr>
          <p:nvPr/>
        </p:nvSpPr>
        <p:spPr bwMode="auto">
          <a:xfrm>
            <a:off x="4079875" y="5849938"/>
            <a:ext cx="41497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 + </a:t>
            </a:r>
            <a:r>
              <a:rPr lang="en-US">
                <a:latin typeface="Times New Roman" pitchFamily="18" charset="0"/>
              </a:rPr>
              <a:t>Tổng số áo may ( chưa biết)</a:t>
            </a:r>
          </a:p>
        </p:txBody>
      </p:sp>
      <p:sp>
        <p:nvSpPr>
          <p:cNvPr id="63504" name="TextBox 41"/>
          <p:cNvSpPr txBox="1">
            <a:spLocks noChangeArrowheads="1"/>
          </p:cNvSpPr>
          <p:nvPr/>
        </p:nvSpPr>
        <p:spPr bwMode="auto">
          <a:xfrm>
            <a:off x="228600" y="6019800"/>
            <a:ext cx="2274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Times New Roman" pitchFamily="18" charset="0"/>
              </a:rPr>
              <a:t>Mối quan hệ :</a:t>
            </a:r>
            <a:r>
              <a:rPr lang="en-US" b="1">
                <a:solidFill>
                  <a:srgbClr val="0033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3505" name="TextBox 42"/>
          <p:cNvSpPr txBox="1">
            <a:spLocks noChangeArrowheads="1"/>
          </p:cNvSpPr>
          <p:nvPr/>
        </p:nvSpPr>
        <p:spPr bwMode="auto">
          <a:xfrm>
            <a:off x="3733800" y="6400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Times New Roman" pitchFamily="18" charset="0"/>
              </a:rPr>
              <a:t>x</a:t>
            </a: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0" y="2438400"/>
            <a:ext cx="9372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b="1" i="1"/>
              <a:t> </a:t>
            </a:r>
            <a:r>
              <a:rPr lang="en-US" b="1" i="1">
                <a:solidFill>
                  <a:srgbClr val="0033CC"/>
                </a:solidFill>
              </a:rPr>
              <a:t>Tãm  t¾t</a:t>
            </a:r>
            <a:r>
              <a:rPr lang="en-US">
                <a:solidFill>
                  <a:srgbClr val="0033CC"/>
                </a:solidFill>
              </a:rPr>
              <a:t>:</a:t>
            </a:r>
            <a:r>
              <a:rPr lang="en-US"/>
              <a:t>  KÕ ho¹ch : 1 ngµy may xong 90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   Thùc tÕ    : 1 ngµy may xong 120 ¸o. Hoµn thµnh tr­íc kÕ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                      ho¹ch 9 ngµy + may thªm 60 ¸o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609600" y="64008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latin typeface="Times New Roman" pitchFamily="18" charset="0"/>
              </a:rPr>
              <a:t>Số áo may trong 1 ngày</a:t>
            </a:r>
          </a:p>
        </p:txBody>
      </p:sp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41148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latin typeface="Times New Roman" pitchFamily="18" charset="0"/>
              </a:rPr>
              <a:t>số ngày may</a:t>
            </a: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6172200" y="6400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latin typeface="Times New Roman" pitchFamily="18" charset="0"/>
              </a:rPr>
              <a:t>Tổng số áo may</a:t>
            </a:r>
          </a:p>
        </p:txBody>
      </p:sp>
      <p:sp>
        <p:nvSpPr>
          <p:cNvPr id="63511" name="Text Box 23"/>
          <p:cNvSpPr txBox="1">
            <a:spLocks noChangeArrowheads="1"/>
          </p:cNvSpPr>
          <p:nvPr/>
        </p:nvSpPr>
        <p:spPr bwMode="auto">
          <a:xfrm>
            <a:off x="5791200" y="6400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63512" name="Text Box 24" descr="Blue tissue paper"/>
          <p:cNvSpPr txBox="1">
            <a:spLocks noChangeArrowheads="1"/>
          </p:cNvSpPr>
          <p:nvPr/>
        </p:nvSpPr>
        <p:spPr bwMode="auto">
          <a:xfrm>
            <a:off x="7086600" y="2362200"/>
            <a:ext cx="2057400" cy="4064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/>
              <a:t>(To¸n n¨ng suÊt)</a:t>
            </a:r>
          </a:p>
        </p:txBody>
      </p:sp>
      <p:sp>
        <p:nvSpPr>
          <p:cNvPr id="22" name="Rectangle 21" descr="Blue tissue paper"/>
          <p:cNvSpPr>
            <a:spLocks noChangeArrowheads="1"/>
          </p:cNvSpPr>
          <p:nvPr/>
        </p:nvSpPr>
        <p:spPr bwMode="auto">
          <a:xfrm>
            <a:off x="0" y="457200"/>
            <a:ext cx="9144000" cy="19431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25400" algn="ctr">
            <a:solidFill>
              <a:srgbClr val="777C84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763"/>
            <a:r>
              <a:rPr lang="en-US" b="1" u="sng">
                <a:solidFill>
                  <a:srgbClr val="0033CC"/>
                </a:solidFill>
              </a:rPr>
              <a:t>Bµi to¸n </a:t>
            </a:r>
            <a:r>
              <a:rPr lang="en-US" b="1">
                <a:solidFill>
                  <a:srgbClr val="0033CC"/>
                </a:solidFill>
              </a:rPr>
              <a:t>:</a:t>
            </a:r>
            <a:r>
              <a:rPr lang="en-US">
                <a:solidFill>
                  <a:srgbClr val="000000"/>
                </a:solidFill>
              </a:rPr>
              <a:t>Mét ph©n x­ëng may lËp kÕ ho¹ch may mét l« hµng, theo ®ã mçi ngµy ph©n x­ëng ph¶i may xong </a:t>
            </a:r>
            <a:r>
              <a:rPr lang="en-US" u="sng">
                <a:solidFill>
                  <a:srgbClr val="000000"/>
                </a:solidFill>
              </a:rPr>
              <a:t>90 ¸o</a:t>
            </a:r>
            <a:r>
              <a:rPr lang="en-US">
                <a:solidFill>
                  <a:srgbClr val="000000"/>
                </a:solidFill>
              </a:rPr>
              <a:t>. Nh­ng nhê c¶i tiÕn kÜ thuËt, ph©n x­ëng ®· may ®­îc </a:t>
            </a:r>
            <a:r>
              <a:rPr lang="en-US" u="sng">
                <a:solidFill>
                  <a:srgbClr val="000000"/>
                </a:solidFill>
              </a:rPr>
              <a:t>120 ¸o</a:t>
            </a:r>
            <a:r>
              <a:rPr lang="en-US">
                <a:solidFill>
                  <a:srgbClr val="000000"/>
                </a:solidFill>
              </a:rPr>
              <a:t> mçi ngµy. Do ®ã, ph©n x­ëng kh«ng nh÷ng ®· hoµn thµnh kÕ ho¹ch tr­íc thêi h¹n </a:t>
            </a:r>
            <a:r>
              <a:rPr lang="en-US" u="sng">
                <a:solidFill>
                  <a:srgbClr val="000000"/>
                </a:solidFill>
              </a:rPr>
              <a:t>9 ngµy</a:t>
            </a:r>
            <a:r>
              <a:rPr lang="en-US">
                <a:solidFill>
                  <a:srgbClr val="000000"/>
                </a:solidFill>
              </a:rPr>
              <a:t> mµ cßn may thªm ®­îc </a:t>
            </a:r>
            <a:r>
              <a:rPr lang="en-US" u="sng">
                <a:solidFill>
                  <a:srgbClr val="000000"/>
                </a:solidFill>
              </a:rPr>
              <a:t>60 ¸o</a:t>
            </a:r>
            <a:r>
              <a:rPr lang="en-US">
                <a:solidFill>
                  <a:srgbClr val="000000"/>
                </a:solidFill>
              </a:rPr>
              <a:t>. Hái theo </a:t>
            </a:r>
            <a:r>
              <a:rPr lang="en-US">
                <a:solidFill>
                  <a:schemeClr val="accent2"/>
                </a:solidFill>
              </a:rPr>
              <a:t>kÕ ho¹ch</a:t>
            </a:r>
            <a:r>
              <a:rPr lang="en-US">
                <a:solidFill>
                  <a:srgbClr val="000000"/>
                </a:solidFill>
              </a:rPr>
              <a:t>, ph©n x­ëng ph¶i may bao nhiªu ¸o?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3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5" grpId="0" animBg="1"/>
      <p:bldP spid="63496" grpId="0"/>
      <p:bldP spid="63497" grpId="0"/>
      <p:bldP spid="63498" grpId="0"/>
      <p:bldP spid="63499" grpId="0" animBg="1"/>
      <p:bldP spid="63500" grpId="0"/>
      <p:bldP spid="63501" grpId="0"/>
      <p:bldP spid="63502" grpId="0"/>
      <p:bldP spid="63503" grpId="0"/>
      <p:bldP spid="63504" grpId="0"/>
      <p:bldP spid="63505" grpId="0"/>
      <p:bldP spid="63508" grpId="0"/>
      <p:bldP spid="63509" grpId="0"/>
      <p:bldP spid="63510" grpId="0"/>
      <p:bldP spid="63511" grpId="0"/>
      <p:bldP spid="635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Tãm t¾t: KÕ ho¹ch  : 1 ngµy may xong 90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Thùc hiÖn : 1 ngµy may xong 120 ¸o. Hoµn thµnh tr­íc kÕ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                   ho¹ch 9 ngµy + may thªm 60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TÝnh sè ¸o may theo kÕ ho¹ch.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981200" y="2590800"/>
            <a:ext cx="513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9900"/>
                </a:solidFill>
                <a:latin typeface="Times New Roman" pitchFamily="18" charset="0"/>
              </a:rPr>
              <a:t>Gọi tổng số áo  may  theo kế hoạch </a:t>
            </a:r>
            <a:r>
              <a:rPr lang="en-US">
                <a:solidFill>
                  <a:srgbClr val="009900"/>
                </a:solidFill>
              </a:rPr>
              <a:t>là t</a:t>
            </a:r>
          </a:p>
        </p:txBody>
      </p:sp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838200" y="0"/>
            <a:ext cx="7848600" cy="457200"/>
            <a:chOff x="384" y="4032"/>
            <a:chExt cx="4944" cy="288"/>
          </a:xfrm>
        </p:grpSpPr>
        <p:sp>
          <p:nvSpPr>
            <p:cNvPr id="70662" name="TextBox 42"/>
            <p:cNvSpPr txBox="1">
              <a:spLocks noChangeArrowheads="1"/>
            </p:cNvSpPr>
            <p:nvPr/>
          </p:nvSpPr>
          <p:spPr bwMode="auto">
            <a:xfrm>
              <a:off x="2352" y="403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70663" name="Text Box 7"/>
            <p:cNvSpPr txBox="1">
              <a:spLocks noChangeArrowheads="1"/>
            </p:cNvSpPr>
            <p:nvPr/>
          </p:nvSpPr>
          <p:spPr bwMode="auto">
            <a:xfrm>
              <a:off x="384" y="4032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Số áo may trong 1 ngày</a:t>
              </a:r>
            </a:p>
          </p:txBody>
        </p:sp>
        <p:sp>
          <p:nvSpPr>
            <p:cNvPr id="70664" name="Text Box 8"/>
            <p:cNvSpPr txBox="1">
              <a:spLocks noChangeArrowheads="1"/>
            </p:cNvSpPr>
            <p:nvPr/>
          </p:nvSpPr>
          <p:spPr bwMode="auto">
            <a:xfrm>
              <a:off x="2592" y="4032"/>
              <a:ext cx="12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số ngày may</a:t>
              </a:r>
            </a:p>
          </p:txBody>
        </p:sp>
        <p:sp>
          <p:nvSpPr>
            <p:cNvPr id="70665" name="Text Box 9"/>
            <p:cNvSpPr txBox="1">
              <a:spLocks noChangeArrowheads="1"/>
            </p:cNvSpPr>
            <p:nvPr/>
          </p:nvSpPr>
          <p:spPr bwMode="auto">
            <a:xfrm>
              <a:off x="3888" y="4032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Tổng số áo may</a:t>
              </a:r>
            </a:p>
          </p:txBody>
        </p:sp>
        <p:sp>
          <p:nvSpPr>
            <p:cNvPr id="70666" name="Text Box 10"/>
            <p:cNvSpPr txBox="1">
              <a:spLocks noChangeArrowheads="1"/>
            </p:cNvSpPr>
            <p:nvPr/>
          </p:nvSpPr>
          <p:spPr bwMode="auto">
            <a:xfrm>
              <a:off x="3648" y="403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</p:grp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0" y="259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H­íng dÉn</a:t>
            </a:r>
          </a:p>
        </p:txBody>
      </p:sp>
      <p:graphicFrame>
        <p:nvGraphicFramePr>
          <p:cNvPr id="70721" name="Group 65"/>
          <p:cNvGraphicFramePr>
            <a:graphicFrameLocks noGrp="1"/>
          </p:cNvGraphicFramePr>
          <p:nvPr/>
        </p:nvGraphicFramePr>
        <p:xfrm>
          <a:off x="304800" y="3048000"/>
          <a:ext cx="8534400" cy="2611438"/>
        </p:xfrm>
        <a:graphic>
          <a:graphicData uri="http://schemas.openxmlformats.org/drawingml/2006/table">
            <a:tbl>
              <a:tblPr/>
              <a:tblGrid>
                <a:gridCol w="2163763"/>
                <a:gridCol w="2139950"/>
                <a:gridCol w="2135187"/>
                <a:gridCol w="20955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Tæng sè ¸o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¸o may trong 1 ngµy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ngµy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Theo kÕ ho¹ch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70691" name="Rectangle 54"/>
          <p:cNvSpPr>
            <a:spLocks noChangeArrowheads="1"/>
          </p:cNvSpPr>
          <p:nvPr/>
        </p:nvSpPr>
        <p:spPr bwMode="auto">
          <a:xfrm>
            <a:off x="2667000" y="40386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</a:rPr>
              <a:t>t</a:t>
            </a:r>
          </a:p>
        </p:txBody>
      </p:sp>
      <p:sp>
        <p:nvSpPr>
          <p:cNvPr id="70692" name="Rectangle 53"/>
          <p:cNvSpPr>
            <a:spLocks noChangeArrowheads="1"/>
          </p:cNvSpPr>
          <p:nvPr/>
        </p:nvSpPr>
        <p:spPr bwMode="auto">
          <a:xfrm>
            <a:off x="2743200" y="50292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t + 60</a:t>
            </a:r>
          </a:p>
        </p:txBody>
      </p:sp>
      <p:graphicFrame>
        <p:nvGraphicFramePr>
          <p:cNvPr id="70693" name="Object 2"/>
          <p:cNvGraphicFramePr>
            <a:graphicFrameLocks noChangeAspect="1"/>
          </p:cNvGraphicFramePr>
          <p:nvPr/>
        </p:nvGraphicFramePr>
        <p:xfrm>
          <a:off x="7467600" y="3962400"/>
          <a:ext cx="533400" cy="827088"/>
        </p:xfrm>
        <a:graphic>
          <a:graphicData uri="http://schemas.openxmlformats.org/presentationml/2006/ole">
            <p:oleObj spid="_x0000_s70693" name="Equation" r:id="rId4" imgW="228600" imgH="419040" progId="Equation.DSMT4">
              <p:embed/>
            </p:oleObj>
          </a:graphicData>
        </a:graphic>
      </p:graphicFrame>
      <p:graphicFrame>
        <p:nvGraphicFramePr>
          <p:cNvPr id="70694" name="Object 2"/>
          <p:cNvGraphicFramePr>
            <a:graphicFrameLocks noChangeAspect="1"/>
          </p:cNvGraphicFramePr>
          <p:nvPr/>
        </p:nvGraphicFramePr>
        <p:xfrm>
          <a:off x="7239000" y="4876800"/>
          <a:ext cx="977900" cy="795338"/>
        </p:xfrm>
        <a:graphic>
          <a:graphicData uri="http://schemas.openxmlformats.org/presentationml/2006/ole">
            <p:oleObj spid="_x0000_s70694" name="Equation" r:id="rId5" imgW="419040" imgH="419040" progId="Equation.DSMT4">
              <p:embed/>
            </p:oleObj>
          </a:graphicData>
        </a:graphic>
      </p:graphicFrame>
      <p:sp>
        <p:nvSpPr>
          <p:cNvPr id="70695" name="Rectangle 40"/>
          <p:cNvSpPr>
            <a:spLocks noChangeArrowheads="1"/>
          </p:cNvSpPr>
          <p:nvPr/>
        </p:nvSpPr>
        <p:spPr bwMode="auto">
          <a:xfrm>
            <a:off x="4953000" y="4114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90 </a:t>
            </a:r>
          </a:p>
        </p:txBody>
      </p:sp>
      <p:sp>
        <p:nvSpPr>
          <p:cNvPr id="70696" name="Rectangle 42"/>
          <p:cNvSpPr>
            <a:spLocks noChangeArrowheads="1"/>
          </p:cNvSpPr>
          <p:nvPr/>
        </p:nvSpPr>
        <p:spPr bwMode="auto">
          <a:xfrm>
            <a:off x="4953000" y="49530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120 </a:t>
            </a:r>
          </a:p>
        </p:txBody>
      </p:sp>
      <p:sp>
        <p:nvSpPr>
          <p:cNvPr id="18" name="Rectangle 55"/>
          <p:cNvSpPr>
            <a:spLocks noChangeArrowheads="1"/>
          </p:cNvSpPr>
          <p:nvPr/>
        </p:nvSpPr>
        <p:spPr bwMode="auto">
          <a:xfrm>
            <a:off x="1076325" y="5624513"/>
            <a:ext cx="2154238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VNI-Times" pitchFamily="2" charset="0"/>
              </a:rPr>
              <a:t>Phương trình </a:t>
            </a: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auto">
          <a:xfrm>
            <a:off x="0" y="6378575"/>
            <a:ext cx="7086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>
                <a:latin typeface="VNI-Times" pitchFamily="2" charset="0"/>
              </a:rPr>
              <a:t>Giải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phương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trình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ta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được</a:t>
            </a:r>
            <a:r>
              <a:rPr lang="en-US" dirty="0">
                <a:latin typeface="VNI-Times" pitchFamily="2" charset="0"/>
              </a:rPr>
              <a:t>  </a:t>
            </a:r>
            <a:r>
              <a:rPr lang="en-US" dirty="0" smtClean="0">
                <a:latin typeface="VNI-Times" pitchFamily="2" charset="0"/>
              </a:rPr>
              <a:t>t </a:t>
            </a:r>
            <a:r>
              <a:rPr lang="en-US" dirty="0">
                <a:latin typeface="VNI-Times" pitchFamily="2" charset="0"/>
              </a:rPr>
              <a:t>= 3420 (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áo</a:t>
            </a:r>
            <a:r>
              <a:rPr lang="en-US" dirty="0">
                <a:latin typeface="Arial Narrow" pitchFamily="34" charset="0"/>
              </a:rPr>
              <a:t> )</a:t>
            </a:r>
            <a:endParaRPr lang="en-US" dirty="0">
              <a:latin typeface="VNI-Times" pitchFamily="2" charset="0"/>
            </a:endParaRPr>
          </a:p>
        </p:txBody>
      </p:sp>
      <p:graphicFrame>
        <p:nvGraphicFramePr>
          <p:cNvPr id="70704" name="Object 4"/>
          <p:cNvGraphicFramePr>
            <a:graphicFrameLocks noChangeAspect="1"/>
          </p:cNvGraphicFramePr>
          <p:nvPr/>
        </p:nvGraphicFramePr>
        <p:xfrm>
          <a:off x="3429000" y="5715000"/>
          <a:ext cx="2022475" cy="762000"/>
        </p:xfrm>
        <a:graphic>
          <a:graphicData uri="http://schemas.openxmlformats.org/presentationml/2006/ole">
            <p:oleObj spid="_x0000_s70704" name="Equation" r:id="rId6" imgW="914400" imgH="419040" progId="Equation.DSMT4">
              <p:embed/>
            </p:oleObj>
          </a:graphicData>
        </a:graphic>
      </p:graphicFrame>
      <p:sp>
        <p:nvSpPr>
          <p:cNvPr id="70711" name="AutoShape 55"/>
          <p:cNvSpPr>
            <a:spLocks noChangeArrowheads="1"/>
          </p:cNvSpPr>
          <p:nvPr/>
        </p:nvSpPr>
        <p:spPr bwMode="auto">
          <a:xfrm>
            <a:off x="3048000" y="4572000"/>
            <a:ext cx="338138" cy="381000"/>
          </a:xfrm>
          <a:prstGeom prst="downArrow">
            <a:avLst>
              <a:gd name="adj1" fmla="val 50000"/>
              <a:gd name="adj2" fmla="val 281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0713" name="Text Box 57"/>
          <p:cNvSpPr txBox="1">
            <a:spLocks noChangeArrowheads="1"/>
          </p:cNvSpPr>
          <p:nvPr/>
        </p:nvSpPr>
        <p:spPr bwMode="auto">
          <a:xfrm>
            <a:off x="0" y="457200"/>
            <a:ext cx="91440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Tãm t¾t: KÕ ho¹ch  : 1 ngµy may xong 90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</a:t>
            </a:r>
            <a:r>
              <a:rPr lang="en-US">
                <a:solidFill>
                  <a:srgbClr val="0033CC"/>
                </a:solidFill>
              </a:rPr>
              <a:t>Thùc hiÖn</a:t>
            </a:r>
            <a:r>
              <a:rPr lang="en-US"/>
              <a:t> : 1 ngµy may xong 120 ¸o. Hoµn thµnh </a:t>
            </a:r>
            <a:r>
              <a:rPr lang="en-US">
                <a:solidFill>
                  <a:srgbClr val="0033CC"/>
                </a:solidFill>
              </a:rPr>
              <a:t>tr­íc kÕ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>
                <a:solidFill>
                  <a:srgbClr val="0033CC"/>
                </a:solidFill>
              </a:rPr>
              <a:t>                                     ho¹ch 9 ngµy</a:t>
            </a:r>
            <a:r>
              <a:rPr lang="en-US"/>
              <a:t> + may thªm 60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/>
              <a:t>                  TÝnh sè ¸o may theo kÕ ho¹ch.</a:t>
            </a:r>
          </a:p>
        </p:txBody>
      </p:sp>
      <p:sp>
        <p:nvSpPr>
          <p:cNvPr id="70722" name="Text Box 66"/>
          <p:cNvSpPr txBox="1">
            <a:spLocks noChangeArrowheads="1"/>
          </p:cNvSpPr>
          <p:nvPr/>
        </p:nvSpPr>
        <p:spPr bwMode="auto">
          <a:xfrm>
            <a:off x="7010400" y="2590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§K: </a:t>
            </a:r>
          </a:p>
        </p:txBody>
      </p:sp>
      <p:graphicFrame>
        <p:nvGraphicFramePr>
          <p:cNvPr id="70723" name="Object 67"/>
          <p:cNvGraphicFramePr>
            <a:graphicFrameLocks noChangeAspect="1"/>
          </p:cNvGraphicFramePr>
          <p:nvPr/>
        </p:nvGraphicFramePr>
        <p:xfrm>
          <a:off x="7696200" y="2590800"/>
          <a:ext cx="782638" cy="395288"/>
        </p:xfrm>
        <a:graphic>
          <a:graphicData uri="http://schemas.openxmlformats.org/presentationml/2006/ole">
            <p:oleObj spid="_x0000_s70723" name="Equation" r:id="rId7" imgW="40608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88889E-6 -1.6185E-6 L -0.00174 0.0499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0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0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70" dur="1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1" dur="1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0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0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0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0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0668" grpId="0"/>
      <p:bldP spid="70691" grpId="0"/>
      <p:bldP spid="70692" grpId="0"/>
      <p:bldP spid="70695" grpId="0"/>
      <p:bldP spid="70696" grpId="0"/>
      <p:bldP spid="18" grpId="0"/>
      <p:bldP spid="19" grpId="0"/>
      <p:bldP spid="70711" grpId="0" animBg="1"/>
      <p:bldP spid="70711" grpId="1" animBg="1"/>
      <p:bldP spid="70713" grpId="0"/>
      <p:bldP spid="707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87" name="Group 55"/>
          <p:cNvGraphicFramePr>
            <a:graphicFrameLocks noGrp="1"/>
          </p:cNvGraphicFramePr>
          <p:nvPr/>
        </p:nvGraphicFramePr>
        <p:xfrm>
          <a:off x="381000" y="2895600"/>
          <a:ext cx="8305800" cy="2219961"/>
        </p:xfrm>
        <a:graphic>
          <a:graphicData uri="http://schemas.openxmlformats.org/drawingml/2006/table">
            <a:tbl>
              <a:tblPr/>
              <a:tblGrid>
                <a:gridCol w="2105025"/>
                <a:gridCol w="2081213"/>
                <a:gridCol w="1866900"/>
                <a:gridCol w="2252662"/>
              </a:tblGrid>
              <a:tr h="811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¸o may trong 1 ngµy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ngµy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Tæng sè ¸o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Theo kÕ ho¹ch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§· thùc hiÖn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3048000" y="3733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90</a:t>
            </a:r>
          </a:p>
        </p:txBody>
      </p:sp>
      <p:sp>
        <p:nvSpPr>
          <p:cNvPr id="69659" name="Rectangle 27"/>
          <p:cNvSpPr>
            <a:spLocks noChangeArrowheads="1"/>
          </p:cNvSpPr>
          <p:nvPr/>
        </p:nvSpPr>
        <p:spPr bwMode="auto">
          <a:xfrm>
            <a:off x="5029200" y="3733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>
            <a:off x="2971800" y="4495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120</a:t>
            </a:r>
          </a:p>
        </p:txBody>
      </p:sp>
      <p:sp>
        <p:nvSpPr>
          <p:cNvPr id="69661" name="Rectangle 29"/>
          <p:cNvSpPr>
            <a:spLocks noChangeArrowheads="1"/>
          </p:cNvSpPr>
          <p:nvPr/>
        </p:nvSpPr>
        <p:spPr bwMode="auto">
          <a:xfrm>
            <a:off x="5105400" y="4495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x - 9</a:t>
            </a:r>
          </a:p>
        </p:txBody>
      </p:sp>
      <p:sp>
        <p:nvSpPr>
          <p:cNvPr id="69662" name="Rectangle 30"/>
          <p:cNvSpPr>
            <a:spLocks noChangeArrowheads="1"/>
          </p:cNvSpPr>
          <p:nvPr/>
        </p:nvSpPr>
        <p:spPr bwMode="auto">
          <a:xfrm>
            <a:off x="7086600" y="4495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120 (x – 9)</a:t>
            </a:r>
          </a:p>
        </p:txBody>
      </p:sp>
      <p:sp>
        <p:nvSpPr>
          <p:cNvPr id="69663" name="Rectangle 31"/>
          <p:cNvSpPr>
            <a:spLocks noChangeArrowheads="1"/>
          </p:cNvSpPr>
          <p:nvPr/>
        </p:nvSpPr>
        <p:spPr bwMode="auto">
          <a:xfrm>
            <a:off x="7010400" y="3733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90 x</a:t>
            </a:r>
          </a:p>
        </p:txBody>
      </p:sp>
      <p:sp>
        <p:nvSpPr>
          <p:cNvPr id="69664" name="Rectangle 32"/>
          <p:cNvSpPr>
            <a:spLocks noChangeArrowheads="1"/>
          </p:cNvSpPr>
          <p:nvPr/>
        </p:nvSpPr>
        <p:spPr bwMode="auto">
          <a:xfrm>
            <a:off x="685800" y="5029200"/>
            <a:ext cx="800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latin typeface="VNI-Times" pitchFamily="2" charset="0"/>
              </a:rPr>
              <a:t>           Phương trình :     </a:t>
            </a:r>
            <a:r>
              <a:rPr lang="en-US"/>
              <a:t> </a:t>
            </a:r>
            <a:r>
              <a:rPr lang="en-US" sz="3200" b="1">
                <a:solidFill>
                  <a:srgbClr val="006699"/>
                </a:solidFill>
              </a:rPr>
              <a:t>120(x – 9) = 90x + 60</a:t>
            </a: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auto">
          <a:xfrm>
            <a:off x="838200" y="5770563"/>
            <a:ext cx="7086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Giải phương trình ta được  x = 38 thỏa maõn điều kiện cuûa aån</a:t>
            </a:r>
          </a:p>
        </p:txBody>
      </p:sp>
      <p:sp>
        <p:nvSpPr>
          <p:cNvPr id="21" name="Rectangle 55"/>
          <p:cNvSpPr>
            <a:spLocks noChangeArrowheads="1"/>
          </p:cNvSpPr>
          <p:nvPr/>
        </p:nvSpPr>
        <p:spPr bwMode="auto">
          <a:xfrm>
            <a:off x="990600" y="6172200"/>
            <a:ext cx="66627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Số aùo phaân xưởng phải may theo keá hoaïch:38 x 90=3420 (aùo)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5800" y="2362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9900"/>
                </a:solidFill>
                <a:latin typeface="Times New Roman" pitchFamily="18" charset="0"/>
              </a:rPr>
              <a:t>Gọi số ngày may  theo kế hoạch là x. Điều kiện x &gt;9</a:t>
            </a:r>
          </a:p>
        </p:txBody>
      </p:sp>
      <p:sp>
        <p:nvSpPr>
          <p:cNvPr id="69669" name="Rectangle 21" descr="Small checker board"/>
          <p:cNvSpPr>
            <a:spLocks noChangeArrowheads="1"/>
          </p:cNvSpPr>
          <p:nvPr/>
        </p:nvSpPr>
        <p:spPr bwMode="auto">
          <a:xfrm>
            <a:off x="2971800" y="1981200"/>
            <a:ext cx="3394075" cy="465138"/>
          </a:xfrm>
          <a:prstGeom prst="rect">
            <a:avLst/>
          </a:prstGeom>
          <a:pattFill prst="smCheck">
            <a:fgClr>
              <a:srgbClr val="CCECFF"/>
            </a:fgClr>
            <a:bgClr>
              <a:srgbClr val="FFFFFF"/>
            </a:bgClr>
          </a:pattFill>
          <a:ln w="38100">
            <a:pattFill prst="pct70">
              <a:fgClr>
                <a:schemeClr val="tx1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latin typeface="Times New Roman" pitchFamily="18" charset="0"/>
              </a:rPr>
              <a:t>MỘT CÁCH GIẢI KHÁC</a:t>
            </a:r>
          </a:p>
        </p:txBody>
      </p:sp>
      <p:sp>
        <p:nvSpPr>
          <p:cNvPr id="69675" name="Text Box 43"/>
          <p:cNvSpPr txBox="1">
            <a:spLocks noChangeArrowheads="1"/>
          </p:cNvSpPr>
          <p:nvPr/>
        </p:nvSpPr>
        <p:spPr bwMode="auto">
          <a:xfrm>
            <a:off x="0" y="0"/>
            <a:ext cx="91440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200"/>
              <a:t> Tãm t¾t: KÕ ho¹ch  : 1 ngµy may xong 90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200"/>
              <a:t>                  Thùc hiÖn : 1 ngµy may xong 120 ¸o. Hoµn thµnh tr­íc kÕ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200"/>
              <a:t>                                     ho¹ch 9 ngµy + may thªm 60 ¸o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200"/>
              <a:t>                  TÝnh sè ¸o may theo kÕ ho¹ch.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9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9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9" grpId="0"/>
      <p:bldP spid="69661" grpId="0"/>
      <p:bldP spid="69662" grpId="0"/>
      <p:bldP spid="69663" grpId="0"/>
      <p:bldP spid="69664" grpId="0"/>
      <p:bldP spid="19" grpId="0"/>
      <p:bldP spid="21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3048000" y="762000"/>
            <a:ext cx="3276600" cy="2590800"/>
          </a:xfrm>
          <a:prstGeom prst="cloudCallout">
            <a:avLst>
              <a:gd name="adj1" fmla="val -71657"/>
              <a:gd name="adj2" fmla="val 59315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VËy cã ph¶i lóc nµo chän Èn trùc tiÕp còng cho lêi gi¶i gän h¬n kh«ng?</a:t>
            </a:r>
          </a:p>
        </p:txBody>
      </p:sp>
      <p:pic>
        <p:nvPicPr>
          <p:cNvPr id="84997" name="Picture 5" descr="AG00317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438400"/>
            <a:ext cx="2743200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220" name="Group 4"/>
          <p:cNvGraphicFramePr>
            <a:graphicFrameLocks noGrp="1"/>
          </p:cNvGraphicFramePr>
          <p:nvPr/>
        </p:nvGraphicFramePr>
        <p:xfrm>
          <a:off x="304800" y="457200"/>
          <a:ext cx="8534400" cy="2611438"/>
        </p:xfrm>
        <a:graphic>
          <a:graphicData uri="http://schemas.openxmlformats.org/drawingml/2006/table">
            <a:tbl>
              <a:tblPr/>
              <a:tblGrid>
                <a:gridCol w="2163763"/>
                <a:gridCol w="2139950"/>
                <a:gridCol w="2135187"/>
                <a:gridCol w="20955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Tæng sè ¸o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¸o may trong 1 ngµy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ngµy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Theo kÕ ho¹ch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§· thùc hiÖn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37242" name="Rectangle 53"/>
          <p:cNvSpPr>
            <a:spLocks noChangeArrowheads="1"/>
          </p:cNvSpPr>
          <p:nvPr/>
        </p:nvSpPr>
        <p:spPr bwMode="auto">
          <a:xfrm>
            <a:off x="2895600" y="24384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t + 60</a:t>
            </a:r>
          </a:p>
        </p:txBody>
      </p:sp>
      <p:graphicFrame>
        <p:nvGraphicFramePr>
          <p:cNvPr id="137243" name="Object 2"/>
          <p:cNvGraphicFramePr>
            <a:graphicFrameLocks noChangeAspect="1"/>
          </p:cNvGraphicFramePr>
          <p:nvPr/>
        </p:nvGraphicFramePr>
        <p:xfrm>
          <a:off x="7467600" y="1371600"/>
          <a:ext cx="533400" cy="827088"/>
        </p:xfrm>
        <a:graphic>
          <a:graphicData uri="http://schemas.openxmlformats.org/presentationml/2006/ole">
            <p:oleObj spid="_x0000_s137243" name="Equation" r:id="rId3" imgW="228600" imgH="419040" progId="Equation.DSMT4">
              <p:embed/>
            </p:oleObj>
          </a:graphicData>
        </a:graphic>
      </p:graphicFrame>
      <p:graphicFrame>
        <p:nvGraphicFramePr>
          <p:cNvPr id="137244" name="Object 2"/>
          <p:cNvGraphicFramePr>
            <a:graphicFrameLocks noChangeAspect="1"/>
          </p:cNvGraphicFramePr>
          <p:nvPr/>
        </p:nvGraphicFramePr>
        <p:xfrm>
          <a:off x="7239000" y="2286000"/>
          <a:ext cx="977900" cy="795338"/>
        </p:xfrm>
        <a:graphic>
          <a:graphicData uri="http://schemas.openxmlformats.org/presentationml/2006/ole">
            <p:oleObj spid="_x0000_s137244" name="Equation" r:id="rId4" imgW="419040" imgH="419040" progId="Equation.DSMT4">
              <p:embed/>
            </p:oleObj>
          </a:graphicData>
        </a:graphic>
      </p:graphicFrame>
      <p:sp>
        <p:nvSpPr>
          <p:cNvPr id="137245" name="Rectangle 40"/>
          <p:cNvSpPr>
            <a:spLocks noChangeArrowheads="1"/>
          </p:cNvSpPr>
          <p:nvPr/>
        </p:nvSpPr>
        <p:spPr bwMode="auto">
          <a:xfrm>
            <a:off x="4953000" y="15240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90 </a:t>
            </a:r>
          </a:p>
        </p:txBody>
      </p:sp>
      <p:sp>
        <p:nvSpPr>
          <p:cNvPr id="137246" name="Rectangle 42"/>
          <p:cNvSpPr>
            <a:spLocks noChangeArrowheads="1"/>
          </p:cNvSpPr>
          <p:nvPr/>
        </p:nvSpPr>
        <p:spPr bwMode="auto">
          <a:xfrm>
            <a:off x="4953000" y="23622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120 </a:t>
            </a:r>
          </a:p>
        </p:txBody>
      </p:sp>
      <p:sp>
        <p:nvSpPr>
          <p:cNvPr id="18" name="Rectangle 55"/>
          <p:cNvSpPr>
            <a:spLocks noChangeArrowheads="1"/>
          </p:cNvSpPr>
          <p:nvPr/>
        </p:nvSpPr>
        <p:spPr bwMode="auto">
          <a:xfrm>
            <a:off x="990600" y="2971800"/>
            <a:ext cx="215423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VNI-Times" pitchFamily="2" charset="0"/>
              </a:rPr>
              <a:t>Phương trình </a:t>
            </a:r>
          </a:p>
        </p:txBody>
      </p:sp>
      <p:graphicFrame>
        <p:nvGraphicFramePr>
          <p:cNvPr id="137248" name="Object 4"/>
          <p:cNvGraphicFramePr>
            <a:graphicFrameLocks noChangeAspect="1"/>
          </p:cNvGraphicFramePr>
          <p:nvPr/>
        </p:nvGraphicFramePr>
        <p:xfrm>
          <a:off x="3200400" y="3048000"/>
          <a:ext cx="2022475" cy="762000"/>
        </p:xfrm>
        <a:graphic>
          <a:graphicData uri="http://schemas.openxmlformats.org/presentationml/2006/ole">
            <p:oleObj spid="_x0000_s137248" name="Equation" r:id="rId5" imgW="914400" imgH="419040" progId="Equation.DSMT4">
              <p:embed/>
            </p:oleObj>
          </a:graphicData>
        </a:graphic>
      </p:graphicFrame>
      <p:graphicFrame>
        <p:nvGraphicFramePr>
          <p:cNvPr id="137249" name="Group 33"/>
          <p:cNvGraphicFramePr>
            <a:graphicFrameLocks noGrp="1"/>
          </p:cNvGraphicFramePr>
          <p:nvPr/>
        </p:nvGraphicFramePr>
        <p:xfrm>
          <a:off x="304800" y="4038600"/>
          <a:ext cx="8305800" cy="2219961"/>
        </p:xfrm>
        <a:graphic>
          <a:graphicData uri="http://schemas.openxmlformats.org/drawingml/2006/table">
            <a:tbl>
              <a:tblPr/>
              <a:tblGrid>
                <a:gridCol w="2105025"/>
                <a:gridCol w="2081213"/>
                <a:gridCol w="1866900"/>
                <a:gridCol w="2252662"/>
              </a:tblGrid>
              <a:tr h="811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¸o may trong 1 ngµy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 ngµy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Tæng sè ¸o 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Theo kÕ ho¹ch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§· thùc hiÖn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6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7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137271" name="Rectangle 55"/>
          <p:cNvSpPr>
            <a:spLocks noChangeArrowheads="1"/>
          </p:cNvSpPr>
          <p:nvPr/>
        </p:nvSpPr>
        <p:spPr bwMode="auto">
          <a:xfrm>
            <a:off x="2971800" y="4876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90</a:t>
            </a:r>
          </a:p>
        </p:txBody>
      </p:sp>
      <p:sp>
        <p:nvSpPr>
          <p:cNvPr id="137272" name="Rectangle 56"/>
          <p:cNvSpPr>
            <a:spLocks noChangeArrowheads="1"/>
          </p:cNvSpPr>
          <p:nvPr/>
        </p:nvSpPr>
        <p:spPr bwMode="auto">
          <a:xfrm>
            <a:off x="2895600" y="5638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120</a:t>
            </a:r>
          </a:p>
        </p:txBody>
      </p:sp>
      <p:sp>
        <p:nvSpPr>
          <p:cNvPr id="137273" name="Rectangle 57"/>
          <p:cNvSpPr>
            <a:spLocks noChangeArrowheads="1"/>
          </p:cNvSpPr>
          <p:nvPr/>
        </p:nvSpPr>
        <p:spPr bwMode="auto">
          <a:xfrm>
            <a:off x="5029200" y="5638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x - 9</a:t>
            </a:r>
          </a:p>
        </p:txBody>
      </p:sp>
      <p:sp>
        <p:nvSpPr>
          <p:cNvPr id="137274" name="Rectangle 58"/>
          <p:cNvSpPr>
            <a:spLocks noChangeArrowheads="1"/>
          </p:cNvSpPr>
          <p:nvPr/>
        </p:nvSpPr>
        <p:spPr bwMode="auto">
          <a:xfrm>
            <a:off x="7010400" y="5638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120 (x – 9)</a:t>
            </a:r>
          </a:p>
        </p:txBody>
      </p:sp>
      <p:sp>
        <p:nvSpPr>
          <p:cNvPr id="137275" name="Rectangle 59"/>
          <p:cNvSpPr>
            <a:spLocks noChangeArrowheads="1"/>
          </p:cNvSpPr>
          <p:nvPr/>
        </p:nvSpPr>
        <p:spPr bwMode="auto">
          <a:xfrm>
            <a:off x="6934200" y="48768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90 x</a:t>
            </a:r>
          </a:p>
        </p:txBody>
      </p:sp>
      <p:sp>
        <p:nvSpPr>
          <p:cNvPr id="137276" name="Rectangle 60"/>
          <p:cNvSpPr>
            <a:spLocks noChangeArrowheads="1"/>
          </p:cNvSpPr>
          <p:nvPr/>
        </p:nvSpPr>
        <p:spPr bwMode="auto">
          <a:xfrm>
            <a:off x="609600" y="6172200"/>
            <a:ext cx="800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latin typeface="VNI-Times" pitchFamily="2" charset="0"/>
              </a:rPr>
              <a:t>           Phương trình :     </a:t>
            </a:r>
            <a:r>
              <a:rPr lang="en-US"/>
              <a:t> </a:t>
            </a:r>
            <a:r>
              <a:rPr lang="en-US" sz="2800" b="1">
                <a:solidFill>
                  <a:srgbClr val="006699"/>
                </a:solidFill>
              </a:rPr>
              <a:t>120(x – 9) = 90x + 60</a:t>
            </a:r>
          </a:p>
        </p:txBody>
      </p:sp>
      <p:sp>
        <p:nvSpPr>
          <p:cNvPr id="137277" name="Rectangle 54"/>
          <p:cNvSpPr>
            <a:spLocks noChangeArrowheads="1"/>
          </p:cNvSpPr>
          <p:nvPr/>
        </p:nvSpPr>
        <p:spPr bwMode="auto">
          <a:xfrm>
            <a:off x="2971800" y="15240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33CC"/>
                </a:solidFill>
              </a:rPr>
              <a:t>t</a:t>
            </a:r>
          </a:p>
        </p:txBody>
      </p:sp>
      <p:sp>
        <p:nvSpPr>
          <p:cNvPr id="137278" name="Text Box 62"/>
          <p:cNvSpPr txBox="1">
            <a:spLocks noChangeArrowheads="1"/>
          </p:cNvSpPr>
          <p:nvPr/>
        </p:nvSpPr>
        <p:spPr bwMode="auto">
          <a:xfrm>
            <a:off x="0" y="0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Chän Èn trùc tiÕp</a:t>
            </a:r>
          </a:p>
        </p:txBody>
      </p:sp>
      <p:sp>
        <p:nvSpPr>
          <p:cNvPr id="137279" name="Text Box 63"/>
          <p:cNvSpPr txBox="1">
            <a:spLocks noChangeArrowheads="1"/>
          </p:cNvSpPr>
          <p:nvPr/>
        </p:nvSpPr>
        <p:spPr bwMode="auto">
          <a:xfrm>
            <a:off x="0" y="3581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Chän Èn gi¸n tiÕp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AutoShape 2"/>
          <p:cNvSpPr>
            <a:spLocks noChangeArrowheads="1"/>
          </p:cNvSpPr>
          <p:nvPr/>
        </p:nvSpPr>
        <p:spPr bwMode="auto">
          <a:xfrm>
            <a:off x="3048000" y="762000"/>
            <a:ext cx="3276600" cy="2590800"/>
          </a:xfrm>
          <a:prstGeom prst="cloudCallout">
            <a:avLst>
              <a:gd name="adj1" fmla="val -71657"/>
              <a:gd name="adj2" fmla="val 59315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VËy cã ph¶i lóc nµo chän Èn trùc tiÕp còng cho lêi gi¶i gän h¬n kh«ng?</a:t>
            </a:r>
          </a:p>
        </p:txBody>
      </p:sp>
      <p:pic>
        <p:nvPicPr>
          <p:cNvPr id="144387" name="Picture 3" descr="AG00317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438400"/>
            <a:ext cx="2743200" cy="4191000"/>
          </a:xfrm>
          <a:prstGeom prst="rect">
            <a:avLst/>
          </a:prstGeom>
          <a:noFill/>
        </p:spPr>
      </p:pic>
      <p:sp>
        <p:nvSpPr>
          <p:cNvPr id="144388" name="WordArt 4"/>
          <p:cNvSpPr>
            <a:spLocks noChangeArrowheads="1" noChangeShapeType="1" noTextEdit="1"/>
          </p:cNvSpPr>
          <p:nvPr/>
        </p:nvSpPr>
        <p:spPr bwMode="auto">
          <a:xfrm>
            <a:off x="4114800" y="3886200"/>
            <a:ext cx="37719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folHlink"/>
                </a:solidFill>
              </a:rPr>
              <a:t>Chän Èn hîp lý !</a:t>
            </a:r>
          </a:p>
        </p:txBody>
      </p:sp>
      <p:sp>
        <p:nvSpPr>
          <p:cNvPr id="144389" name="Line 5"/>
          <p:cNvSpPr>
            <a:spLocks noChangeShapeType="1"/>
          </p:cNvSpPr>
          <p:nvPr/>
        </p:nvSpPr>
        <p:spPr bwMode="auto">
          <a:xfrm>
            <a:off x="2895600" y="45720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nimBg="1"/>
      <p:bldP spid="14438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Book-09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2200" y="2133600"/>
            <a:ext cx="1981200" cy="1509713"/>
          </a:xfrm>
          <a:prstGeom prst="rect">
            <a:avLst/>
          </a:prstGeom>
          <a:noFill/>
        </p:spPr>
      </p:pic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831850"/>
          </a:xfrm>
          <a:prstGeom prst="rect">
            <a:avLst/>
          </a:prstGeom>
          <a:noFill/>
          <a:ln w="9525">
            <a:solidFill>
              <a:srgbClr val="2E04C8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VNI-Helve" pitchFamily="2" charset="0"/>
              </a:rPr>
              <a:t>Ñeå coù ñöôïc caùi nhìn toång quaùt veà söï töông quan cuûa caùc ñaïi löôïng. Ta coù theå toùm taét baøi toaùn baèng caùch laäp baûng.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77978" name="Group 154"/>
          <p:cNvGraphicFramePr>
            <a:graphicFrameLocks noGrp="1"/>
          </p:cNvGraphicFramePr>
          <p:nvPr>
            <p:ph sz="quarter" idx="1"/>
          </p:nvPr>
        </p:nvGraphicFramePr>
        <p:xfrm>
          <a:off x="457200" y="1066800"/>
          <a:ext cx="8229600" cy="2185988"/>
        </p:xfrm>
        <a:graphic>
          <a:graphicData uri="http://schemas.openxmlformats.org/drawingml/2006/table">
            <a:tbl>
              <a:tblPr/>
              <a:tblGrid>
                <a:gridCol w="1844675"/>
                <a:gridCol w="1862138"/>
                <a:gridCol w="1928812"/>
                <a:gridCol w="2593975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graphicFrame>
        <p:nvGraphicFramePr>
          <p:cNvPr id="77972" name="Group 148"/>
          <p:cNvGraphicFramePr>
            <a:graphicFrameLocks noGrp="1"/>
          </p:cNvGraphicFramePr>
          <p:nvPr>
            <p:ph sz="quarter" idx="3"/>
          </p:nvPr>
        </p:nvGraphicFramePr>
        <p:xfrm>
          <a:off x="457200" y="3962400"/>
          <a:ext cx="8458200" cy="2462213"/>
        </p:xfrm>
        <a:graphic>
          <a:graphicData uri="http://schemas.openxmlformats.org/drawingml/2006/table">
            <a:tbl>
              <a:tblPr/>
              <a:tblGrid>
                <a:gridCol w="1265238"/>
                <a:gridCol w="2133600"/>
                <a:gridCol w="2212975"/>
                <a:gridCol w="2846387"/>
              </a:tblGrid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77902" name="Text Box 78"/>
          <p:cNvSpPr txBox="1">
            <a:spLocks noChangeArrowheads="1"/>
          </p:cNvSpPr>
          <p:nvPr/>
        </p:nvSpPr>
        <p:spPr bwMode="auto">
          <a:xfrm>
            <a:off x="228600" y="3429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VÝ dô:</a:t>
            </a:r>
          </a:p>
        </p:txBody>
      </p:sp>
      <p:sp>
        <p:nvSpPr>
          <p:cNvPr id="77903" name="Text Box 79"/>
          <p:cNvSpPr txBox="1">
            <a:spLocks noChangeArrowheads="1"/>
          </p:cNvSpPr>
          <p:nvPr/>
        </p:nvSpPr>
        <p:spPr bwMode="auto">
          <a:xfrm>
            <a:off x="-152400" y="24384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0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940" name="Group 140"/>
          <p:cNvGraphicFramePr>
            <a:graphicFrameLocks noGrp="1"/>
          </p:cNvGraphicFramePr>
          <p:nvPr/>
        </p:nvGraphicFramePr>
        <p:xfrm>
          <a:off x="0" y="3886200"/>
          <a:ext cx="9144000" cy="2954339"/>
        </p:xfrm>
        <a:graphic>
          <a:graphicData uri="http://schemas.openxmlformats.org/drawingml/2006/table">
            <a:tbl>
              <a:tblPr/>
              <a:tblGrid>
                <a:gridCol w="1905000"/>
                <a:gridCol w="2036763"/>
                <a:gridCol w="2382837"/>
                <a:gridCol w="2819400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§o¹n ®­êng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§o¹n ®­êng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§o¹n ®­êng 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76885" name="Text Box 85"/>
          <p:cNvSpPr txBox="1">
            <a:spLocks noChangeArrowheads="1"/>
          </p:cNvSpPr>
          <p:nvPr/>
        </p:nvSpPr>
        <p:spPr bwMode="auto">
          <a:xfrm>
            <a:off x="0" y="0"/>
            <a:ext cx="9144000" cy="831850"/>
          </a:xfrm>
          <a:prstGeom prst="rect">
            <a:avLst/>
          </a:prstGeom>
          <a:noFill/>
          <a:ln w="9525">
            <a:solidFill>
              <a:srgbClr val="2E04C8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VNI-Helve" pitchFamily="2" charset="0"/>
              </a:rPr>
              <a:t>Ñeå coù ñöôïc caùi nhìn toång quaùt veà söï töông quan cuûa caùc ñaïi löôïng. Ta coù theå toùm taét baøi toaùn baèng caùch laäp baûng.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76922" name="Group 122"/>
          <p:cNvGraphicFramePr>
            <a:graphicFrameLocks noGrp="1"/>
          </p:cNvGraphicFramePr>
          <p:nvPr/>
        </p:nvGraphicFramePr>
        <p:xfrm>
          <a:off x="457200" y="1219200"/>
          <a:ext cx="8229600" cy="2185988"/>
        </p:xfrm>
        <a:graphic>
          <a:graphicData uri="http://schemas.openxmlformats.org/drawingml/2006/table">
            <a:tbl>
              <a:tblPr/>
              <a:tblGrid>
                <a:gridCol w="1844675"/>
                <a:gridCol w="1862138"/>
                <a:gridCol w="1928812"/>
                <a:gridCol w="2593975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76908" name="Text Box 108"/>
          <p:cNvSpPr txBox="1">
            <a:spLocks noChangeArrowheads="1"/>
          </p:cNvSpPr>
          <p:nvPr/>
        </p:nvSpPr>
        <p:spPr bwMode="auto">
          <a:xfrm>
            <a:off x="228600" y="3429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VÝ dô: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 descr="Outlined diamond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pattFill prst="openDmnd">
            <a:fgClr>
              <a:srgbClr val="FFFF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9232" name="Text Box 16" descr="Recycled paper"/>
          <p:cNvSpPr txBox="1">
            <a:spLocks noChangeArrowheads="1"/>
          </p:cNvSpPr>
          <p:nvPr/>
        </p:nvSpPr>
        <p:spPr bwMode="auto">
          <a:xfrm>
            <a:off x="304800" y="304800"/>
            <a:ext cx="8610600" cy="195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38100" cmpd="dbl">
            <a:pattFill prst="shingle">
              <a:fgClr>
                <a:schemeClr val="tx1"/>
              </a:fgClr>
              <a:bgClr>
                <a:schemeClr val="accent1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>
                <a:solidFill>
                  <a:schemeClr val="accent2"/>
                </a:solidFill>
                <a:latin typeface="VNI-Times" pitchFamily="2" charset="0"/>
              </a:rPr>
              <a:t>Ví duï :</a:t>
            </a:r>
            <a:r>
              <a:rPr lang="en-US"/>
              <a:t> </a:t>
            </a:r>
            <a:r>
              <a:rPr lang="en-US" b="1">
                <a:latin typeface="VNI-Times" pitchFamily="2" charset="0"/>
              </a:rPr>
              <a:t>Moät xe maùy khôûi haønh töø Haø Noäi ñi Nam Ñònh vôùi vaän toác 35 km / h . Sau ñoù 24 phuùt , treân cuøng tuyeán ñöôøng ñoù moät oâ toâ ñi töø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veà Haø Noäi vôùi vaän toác 45 km / h .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Bieát quaõng ñöôøng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Haø Noäi -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laø 90 km . Hoûi sau bao laâu , keå töø khi xe maùy khôûi haønh ,hai xe gaëp nhau </a:t>
            </a:r>
            <a:r>
              <a:rPr lang="en-US">
                <a:latin typeface="VNI-Times" pitchFamily="2" charset="0"/>
              </a:rPr>
              <a:t>?</a:t>
            </a:r>
            <a:endParaRPr lang="en-US" sz="200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021" name="Group 53"/>
          <p:cNvGraphicFramePr>
            <a:graphicFrameLocks noGrp="1"/>
          </p:cNvGraphicFramePr>
          <p:nvPr/>
        </p:nvGraphicFramePr>
        <p:xfrm>
          <a:off x="381000" y="4191000"/>
          <a:ext cx="8534400" cy="2343912"/>
        </p:xfrm>
        <a:graphic>
          <a:graphicData uri="http://schemas.openxmlformats.org/drawingml/2006/table">
            <a:tbl>
              <a:tblPr/>
              <a:tblGrid>
                <a:gridCol w="2163763"/>
                <a:gridCol w="2139950"/>
                <a:gridCol w="2554287"/>
                <a:gridCol w="16764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Năng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sp/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đv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Theo kÕ ho¹ch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§· thùc hiÖn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83994" name="Text Box 26"/>
          <p:cNvSpPr txBox="1">
            <a:spLocks noChangeArrowheads="1"/>
          </p:cNvSpPr>
          <p:nvPr/>
        </p:nvSpPr>
        <p:spPr bwMode="auto">
          <a:xfrm>
            <a:off x="0" y="0"/>
            <a:ext cx="9144000" cy="831850"/>
          </a:xfrm>
          <a:prstGeom prst="rect">
            <a:avLst/>
          </a:prstGeom>
          <a:noFill/>
          <a:ln w="9525">
            <a:solidFill>
              <a:srgbClr val="2E04C8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VNI-Helve" pitchFamily="2" charset="0"/>
              </a:rPr>
              <a:t>Ñeå coù ñöôïc caùi nhìn toång quaùt veà söï töông quan cuûa caùc ñaïi löôïng. Ta coù theå toùm taét baøi toaùn baèng caùch laäp baûng.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84025" name="Group 57"/>
          <p:cNvGraphicFramePr>
            <a:graphicFrameLocks noGrp="1"/>
          </p:cNvGraphicFramePr>
          <p:nvPr/>
        </p:nvGraphicFramePr>
        <p:xfrm>
          <a:off x="457200" y="1219200"/>
          <a:ext cx="8229600" cy="2185988"/>
        </p:xfrm>
        <a:graphic>
          <a:graphicData uri="http://schemas.openxmlformats.org/drawingml/2006/table">
            <a:tbl>
              <a:tblPr/>
              <a:tblGrid>
                <a:gridCol w="1844675"/>
                <a:gridCol w="1862138"/>
                <a:gridCol w="1928812"/>
                <a:gridCol w="2593975"/>
              </a:tblGrid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§¹i l­îng 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§èi t­îng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4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84017" name="Text Box 49"/>
          <p:cNvSpPr txBox="1">
            <a:spLocks noChangeArrowheads="1"/>
          </p:cNvSpPr>
          <p:nvPr/>
        </p:nvSpPr>
        <p:spPr bwMode="auto">
          <a:xfrm>
            <a:off x="3048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VÝ dô: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4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066800" y="1143000"/>
            <a:ext cx="2057400" cy="514350"/>
          </a:xfrm>
          <a:prstGeom prst="rect">
            <a:avLst/>
          </a:prstGeom>
          <a:solidFill>
            <a:srgbClr val="CCECFF"/>
          </a:soli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DF2B07"/>
                </a:solidFill>
                <a:latin typeface="VNI-Times" pitchFamily="2" charset="0"/>
              </a:rPr>
              <a:t>Quaõng ñöôøng</a:t>
            </a:r>
            <a:endParaRPr lang="en-US">
              <a:latin typeface="VNI-Times" pitchFamily="2" charset="0"/>
            </a:endParaRP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3581400" y="1143000"/>
            <a:ext cx="1447800" cy="514350"/>
          </a:xfrm>
          <a:prstGeom prst="rect">
            <a:avLst/>
          </a:prstGeom>
          <a:solidFill>
            <a:srgbClr val="CCECFF"/>
          </a:soli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DF2B07"/>
                </a:solidFill>
                <a:latin typeface="VNI-Times" pitchFamily="2" charset="0"/>
              </a:rPr>
              <a:t>Vaän toác</a:t>
            </a:r>
            <a:endParaRPr lang="en-US">
              <a:latin typeface="VNI-Times" pitchFamily="2" charset="0"/>
            </a:endParaRP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5943600" y="1143000"/>
            <a:ext cx="1524000" cy="514350"/>
          </a:xfrm>
          <a:prstGeom prst="rect">
            <a:avLst/>
          </a:prstGeom>
          <a:solidFill>
            <a:srgbClr val="CCECFF"/>
          </a:soli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DF2B07"/>
                </a:solidFill>
                <a:latin typeface="VNI-Times" pitchFamily="2" charset="0"/>
              </a:rPr>
              <a:t>Thôøi gian</a:t>
            </a:r>
            <a:endParaRPr lang="en-US">
              <a:latin typeface="VNI-Times" pitchFamily="2" charset="0"/>
            </a:endParaRPr>
          </a:p>
        </p:txBody>
      </p:sp>
      <p:graphicFrame>
        <p:nvGraphicFramePr>
          <p:cNvPr id="75791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1295400" y="2133600"/>
          <a:ext cx="1524000" cy="627063"/>
        </p:xfrm>
        <a:graphic>
          <a:graphicData uri="http://schemas.openxmlformats.org/presentationml/2006/ole">
            <p:oleObj spid="_x0000_s75791" name="Equation" r:id="rId4" imgW="431425" imgH="177646" progId="Equation.DSMT4">
              <p:embed/>
            </p:oleObj>
          </a:graphicData>
        </a:graphic>
      </p:graphicFrame>
      <p:graphicFrame>
        <p:nvGraphicFramePr>
          <p:cNvPr id="75792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3886200" y="2209800"/>
          <a:ext cx="1025525" cy="1060450"/>
        </p:xfrm>
        <a:graphic>
          <a:graphicData uri="http://schemas.openxmlformats.org/presentationml/2006/ole">
            <p:oleObj spid="_x0000_s75792" name="Equation" r:id="rId5" imgW="380835" imgH="393529" progId="Equation.DSMT4">
              <p:embed/>
            </p:oleObj>
          </a:graphicData>
        </a:graphic>
      </p:graphicFrame>
      <p:graphicFrame>
        <p:nvGraphicFramePr>
          <p:cNvPr id="75793" name="Object 17"/>
          <p:cNvGraphicFramePr>
            <a:graphicFrameLocks noChangeAspect="1"/>
          </p:cNvGraphicFramePr>
          <p:nvPr>
            <p:ph sz="quarter" idx="3"/>
          </p:nvPr>
        </p:nvGraphicFramePr>
        <p:xfrm>
          <a:off x="6172200" y="2057400"/>
          <a:ext cx="1035050" cy="1108075"/>
        </p:xfrm>
        <a:graphic>
          <a:graphicData uri="http://schemas.openxmlformats.org/presentationml/2006/ole">
            <p:oleObj spid="_x0000_s75793" name="Equation" r:id="rId6" imgW="368140" imgH="393529" progId="Equation.DSMT4">
              <p:embed/>
            </p:oleObj>
          </a:graphicData>
        </a:graphic>
      </p:graphicFrame>
      <p:graphicFrame>
        <p:nvGraphicFramePr>
          <p:cNvPr id="75794" name="Object 18"/>
          <p:cNvGraphicFramePr>
            <a:graphicFrameLocks noChangeAspect="1"/>
          </p:cNvGraphicFramePr>
          <p:nvPr>
            <p:ph sz="quarter" idx="4"/>
          </p:nvPr>
        </p:nvGraphicFramePr>
        <p:xfrm>
          <a:off x="6210300" y="4932363"/>
          <a:ext cx="914400" cy="198437"/>
        </p:xfrm>
        <a:graphic>
          <a:graphicData uri="http://schemas.openxmlformats.org/presentationml/2006/ole">
            <p:oleObj spid="_x0000_s75794" name="Equation" r:id="rId7" imgW="914400" imgH="198720" progId="Equation.DSMT4">
              <p:embed/>
            </p:oleObj>
          </a:graphicData>
        </a:graphic>
      </p:graphicFrame>
      <p:sp>
        <p:nvSpPr>
          <p:cNvPr id="75798" name="TextBox 42"/>
          <p:cNvSpPr txBox="1">
            <a:spLocks noChangeArrowheads="1"/>
          </p:cNvSpPr>
          <p:nvPr/>
        </p:nvSpPr>
        <p:spPr bwMode="auto">
          <a:xfrm>
            <a:off x="3048000" y="53340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</a:rPr>
              <a:t>x</a:t>
            </a:r>
          </a:p>
        </p:txBody>
      </p:sp>
      <p:sp>
        <p:nvSpPr>
          <p:cNvPr id="75799" name="Text Box 23" descr="Blue tissue paper"/>
          <p:cNvSpPr txBox="1">
            <a:spLocks noChangeArrowheads="1"/>
          </p:cNvSpPr>
          <p:nvPr/>
        </p:nvSpPr>
        <p:spPr bwMode="auto">
          <a:xfrm>
            <a:off x="381000" y="5181600"/>
            <a:ext cx="2362200" cy="492443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dirty="0" err="1" smtClean="0">
                <a:latin typeface="Times New Roman" pitchFamily="18" charset="0"/>
              </a:rPr>
              <a:t>Năng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suất</a:t>
            </a:r>
            <a:endParaRPr lang="en-US" sz="2600" dirty="0">
              <a:latin typeface="Times New Roman" pitchFamily="18" charset="0"/>
            </a:endParaRPr>
          </a:p>
        </p:txBody>
      </p:sp>
      <p:sp>
        <p:nvSpPr>
          <p:cNvPr id="75800" name="Text Box 24" descr="Blue tissue paper"/>
          <p:cNvSpPr txBox="1">
            <a:spLocks noChangeArrowheads="1"/>
          </p:cNvSpPr>
          <p:nvPr/>
        </p:nvSpPr>
        <p:spPr bwMode="auto">
          <a:xfrm>
            <a:off x="3733800" y="5410200"/>
            <a:ext cx="1981200" cy="492443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dirty="0" err="1" smtClean="0">
                <a:latin typeface="Times New Roman" pitchFamily="18" charset="0"/>
              </a:rPr>
              <a:t>Thời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gian</a:t>
            </a:r>
            <a:endParaRPr lang="en-US" sz="2600" dirty="0">
              <a:latin typeface="Times New Roman" pitchFamily="18" charset="0"/>
            </a:endParaRPr>
          </a:p>
        </p:txBody>
      </p:sp>
      <p:sp>
        <p:nvSpPr>
          <p:cNvPr id="75801" name="Text Box 25" descr="Blue tissue paper"/>
          <p:cNvSpPr txBox="1">
            <a:spLocks noChangeArrowheads="1"/>
          </p:cNvSpPr>
          <p:nvPr/>
        </p:nvSpPr>
        <p:spPr bwMode="auto">
          <a:xfrm>
            <a:off x="6705600" y="5181600"/>
            <a:ext cx="1600200" cy="892552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dirty="0" err="1">
                <a:latin typeface="Times New Roman" pitchFamily="18" charset="0"/>
              </a:rPr>
              <a:t>Tổng</a:t>
            </a:r>
            <a:r>
              <a:rPr lang="en-US" sz="2600" dirty="0">
                <a:latin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sản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phẩm</a:t>
            </a:r>
            <a:endParaRPr lang="en-US" sz="2600" dirty="0">
              <a:latin typeface="Times New Roman" pitchFamily="18" charset="0"/>
            </a:endParaRP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5943600" y="53340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=</a:t>
            </a:r>
          </a:p>
        </p:txBody>
      </p:sp>
      <p:sp>
        <p:nvSpPr>
          <p:cNvPr id="75803" name="Text Box 27" descr="Blue tissue paper"/>
          <p:cNvSpPr txBox="1">
            <a:spLocks noChangeArrowheads="1"/>
          </p:cNvSpPr>
          <p:nvPr/>
        </p:nvSpPr>
        <p:spPr bwMode="auto">
          <a:xfrm>
            <a:off x="2895600" y="4114800"/>
            <a:ext cx="3505200" cy="557213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To¸n n¨ng suÊt</a:t>
            </a:r>
          </a:p>
        </p:txBody>
      </p:sp>
      <p:sp>
        <p:nvSpPr>
          <p:cNvPr id="75804" name="Text Box 28" descr="Blue tissue paper"/>
          <p:cNvSpPr txBox="1">
            <a:spLocks noChangeArrowheads="1"/>
          </p:cNvSpPr>
          <p:nvPr/>
        </p:nvSpPr>
        <p:spPr bwMode="auto">
          <a:xfrm>
            <a:off x="2743200" y="228600"/>
            <a:ext cx="3429000" cy="528638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To¸n chuyÓn ®éng</a:t>
            </a:r>
          </a:p>
        </p:txBody>
      </p:sp>
      <p:sp>
        <p:nvSpPr>
          <p:cNvPr id="75805" name="Line 29"/>
          <p:cNvSpPr>
            <a:spLocks noChangeShapeType="1"/>
          </p:cNvSpPr>
          <p:nvPr/>
        </p:nvSpPr>
        <p:spPr bwMode="auto">
          <a:xfrm>
            <a:off x="4267200" y="76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06" name="Line 30"/>
          <p:cNvSpPr>
            <a:spLocks noChangeShapeType="1"/>
          </p:cNvSpPr>
          <p:nvPr/>
        </p:nvSpPr>
        <p:spPr bwMode="auto">
          <a:xfrm flipH="1">
            <a:off x="2057400" y="762000"/>
            <a:ext cx="2209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07" name="Line 31"/>
          <p:cNvSpPr>
            <a:spLocks noChangeShapeType="1"/>
          </p:cNvSpPr>
          <p:nvPr/>
        </p:nvSpPr>
        <p:spPr bwMode="auto">
          <a:xfrm>
            <a:off x="4343400" y="762000"/>
            <a:ext cx="2590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08" name="Line 32"/>
          <p:cNvSpPr>
            <a:spLocks noChangeShapeType="1"/>
          </p:cNvSpPr>
          <p:nvPr/>
        </p:nvSpPr>
        <p:spPr bwMode="auto">
          <a:xfrm>
            <a:off x="2057400" y="167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09" name="Line 33"/>
          <p:cNvSpPr>
            <a:spLocks noChangeShapeType="1"/>
          </p:cNvSpPr>
          <p:nvPr/>
        </p:nvSpPr>
        <p:spPr bwMode="auto">
          <a:xfrm>
            <a:off x="4343400" y="1676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10" name="Line 34"/>
          <p:cNvSpPr>
            <a:spLocks noChangeShapeType="1"/>
          </p:cNvSpPr>
          <p:nvPr/>
        </p:nvSpPr>
        <p:spPr bwMode="auto">
          <a:xfrm>
            <a:off x="6705600" y="1676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11" name="Line 35"/>
          <p:cNvSpPr>
            <a:spLocks noChangeShapeType="1"/>
          </p:cNvSpPr>
          <p:nvPr/>
        </p:nvSpPr>
        <p:spPr bwMode="auto">
          <a:xfrm>
            <a:off x="44958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12" name="Line 36"/>
          <p:cNvSpPr>
            <a:spLocks noChangeShapeType="1"/>
          </p:cNvSpPr>
          <p:nvPr/>
        </p:nvSpPr>
        <p:spPr bwMode="auto">
          <a:xfrm flipH="1">
            <a:off x="1524000" y="4648200"/>
            <a:ext cx="2895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75813" name="Line 37"/>
          <p:cNvSpPr>
            <a:spLocks noChangeShapeType="1"/>
          </p:cNvSpPr>
          <p:nvPr/>
        </p:nvSpPr>
        <p:spPr bwMode="auto">
          <a:xfrm>
            <a:off x="4572000" y="46482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74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VNI-Times" pitchFamily="2" charset="0"/>
              </a:rPr>
              <a:t>Baøi taäp37 (SGK - trang30)</a:t>
            </a:r>
            <a:r>
              <a:rPr lang="en-US" sz="3200">
                <a:latin typeface="VNI-Times" pitchFamily="2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VNI-Times" pitchFamily="2" charset="0"/>
              </a:rPr>
              <a:t>Luùc 6 giôø saùng, moät xe maùy khôûi haønh töø A ñeå ñeán B. Sau ñoù 1 giôø moät oâtoâ cuøng xuaát phaùt töø A ñeán B vôùi vaän toác trung bình lôùn hôn vaän toác trung bình cuûa xe maùy 20km/h. Caû hai xe ñeán B ñoàng thôøi vaøo luùc 9 giôøû 30 phuùt saùng cuøng ngaøy. Tính ñoä daøi quaõng ñöôøng AB vaø vaän toác trung bình cuûa xe maùy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Line 3"/>
          <p:cNvSpPr>
            <a:spLocks noChangeShapeType="1"/>
          </p:cNvSpPr>
          <p:nvPr/>
        </p:nvSpPr>
        <p:spPr bwMode="auto">
          <a:xfrm>
            <a:off x="304800" y="10668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304800" y="914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>
            <a:off x="8534400" y="914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0" y="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VNI-Times" pitchFamily="2" charset="0"/>
              </a:rPr>
              <a:t>Baøi taäp 37 (SGK- trang 30</a:t>
            </a:r>
            <a:r>
              <a:rPr lang="en-US" sz="3200">
                <a:solidFill>
                  <a:srgbClr val="008000"/>
                </a:solidFill>
                <a:latin typeface="VNI-Times" pitchFamily="2" charset="0"/>
              </a:rPr>
              <a:t> )</a:t>
            </a:r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>
            <a:off x="304800" y="1447800"/>
            <a:ext cx="9144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1219200" y="1066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VNI-Times" pitchFamily="2" charset="0"/>
              </a:rPr>
              <a:t>x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 km/ h</a:t>
            </a: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304800" y="1066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</a:rPr>
              <a:t>6h</a:t>
            </a:r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228600" y="15240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VNI-Times" pitchFamily="2" charset="0"/>
              </a:rPr>
              <a:t>7h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0" y="53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</a:rPr>
              <a:t>A</a:t>
            </a: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8534400" y="609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latin typeface="Arial" charset="0"/>
              </a:rPr>
              <a:t>B</a:t>
            </a:r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7848600" y="1219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VNI-Times" pitchFamily="2" charset="0"/>
              </a:rPr>
              <a:t>9</a:t>
            </a:r>
            <a:r>
              <a:rPr lang="en-US" sz="2000" b="1" baseline="30000">
                <a:latin typeface="VNI-Times" pitchFamily="2" charset="0"/>
              </a:rPr>
              <a:t>h </a:t>
            </a:r>
            <a:r>
              <a:rPr lang="en-US" sz="2000" b="1">
                <a:latin typeface="VNI-Times" pitchFamily="2" charset="0"/>
              </a:rPr>
              <a:t>30</a:t>
            </a:r>
            <a:r>
              <a:rPr lang="en-US" sz="2000" b="1" baseline="30000">
                <a:latin typeface="VNI-Times" pitchFamily="2" charset="0"/>
              </a:rPr>
              <a:t>/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1905000" y="6164263"/>
            <a:ext cx="167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3048000" y="5334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3200400" y="6019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pic>
        <p:nvPicPr>
          <p:cNvPr id="94238" name="Picture 30" descr="MotoGuzz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7200"/>
            <a:ext cx="838200" cy="617538"/>
          </a:xfrm>
          <a:prstGeom prst="rect">
            <a:avLst/>
          </a:prstGeom>
          <a:noFill/>
        </p:spPr>
      </p:pic>
      <p:pic>
        <p:nvPicPr>
          <p:cNvPr id="94239" name="Picture 31" descr="o t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57200"/>
            <a:ext cx="1371600" cy="569913"/>
          </a:xfrm>
          <a:prstGeom prst="rect">
            <a:avLst/>
          </a:prstGeom>
          <a:noFill/>
        </p:spPr>
      </p:pic>
      <p:sp>
        <p:nvSpPr>
          <p:cNvPr id="94240" name="Text Box 32"/>
          <p:cNvSpPr txBox="1">
            <a:spLocks noChangeArrowheads="1"/>
          </p:cNvSpPr>
          <p:nvPr/>
        </p:nvSpPr>
        <p:spPr bwMode="auto">
          <a:xfrm>
            <a:off x="3429000" y="1371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838200" y="1447800"/>
            <a:ext cx="2209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FF0066"/>
                </a:solidFill>
                <a:latin typeface="VNI-Times" pitchFamily="2" charset="0"/>
              </a:rPr>
              <a:t>x</a:t>
            </a:r>
            <a:r>
              <a:rPr lang="en-US">
                <a:solidFill>
                  <a:srgbClr val="FF0066"/>
                </a:solidFill>
                <a:latin typeface="VNI-Times" pitchFamily="2" charset="0"/>
              </a:rPr>
              <a:t> </a:t>
            </a:r>
            <a:r>
              <a:rPr lang="en-US" sz="2000">
                <a:solidFill>
                  <a:srgbClr val="FF0066"/>
                </a:solidFill>
                <a:latin typeface="VNI-Times" pitchFamily="2" charset="0"/>
              </a:rPr>
              <a:t>km / h + 20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FF0066"/>
              </a:solidFill>
              <a:latin typeface="VNI-Times" pitchFamily="2" charset="0"/>
            </a:endParaRPr>
          </a:p>
        </p:txBody>
      </p:sp>
      <p:graphicFrame>
        <p:nvGraphicFramePr>
          <p:cNvPr id="94299" name="Group 91"/>
          <p:cNvGraphicFramePr>
            <a:graphicFrameLocks noGrp="1"/>
          </p:cNvGraphicFramePr>
          <p:nvPr>
            <p:ph/>
          </p:nvPr>
        </p:nvGraphicFramePr>
        <p:xfrm>
          <a:off x="457200" y="3048000"/>
          <a:ext cx="8229600" cy="2819400"/>
        </p:xfrm>
        <a:graphic>
          <a:graphicData uri="http://schemas.openxmlformats.org/drawingml/2006/table">
            <a:tbl>
              <a:tblPr/>
              <a:tblGrid>
                <a:gridCol w="1230313"/>
                <a:gridCol w="2076450"/>
                <a:gridCol w="2154237"/>
                <a:gridCol w="2768600"/>
              </a:tblGrid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94291" name="Object 83"/>
          <p:cNvGraphicFramePr>
            <a:graphicFrameLocks noChangeAspect="1"/>
          </p:cNvGraphicFramePr>
          <p:nvPr/>
        </p:nvGraphicFramePr>
        <p:xfrm>
          <a:off x="4495800" y="4114800"/>
          <a:ext cx="635000" cy="838200"/>
        </p:xfrm>
        <a:graphic>
          <a:graphicData uri="http://schemas.openxmlformats.org/presentationml/2006/ole">
            <p:oleObj spid="_x0000_s94291" name="Equation" r:id="rId6" imgW="114120" imgH="228600" progId="Equation.DSMT4">
              <p:embed/>
            </p:oleObj>
          </a:graphicData>
        </a:graphic>
      </p:graphicFrame>
      <p:graphicFrame>
        <p:nvGraphicFramePr>
          <p:cNvPr id="94296" name="Object 88"/>
          <p:cNvGraphicFramePr>
            <a:graphicFrameLocks noChangeAspect="1"/>
          </p:cNvGraphicFramePr>
          <p:nvPr/>
        </p:nvGraphicFramePr>
        <p:xfrm>
          <a:off x="4419600" y="4953000"/>
          <a:ext cx="609600" cy="838200"/>
        </p:xfrm>
        <a:graphic>
          <a:graphicData uri="http://schemas.openxmlformats.org/presentationml/2006/ole">
            <p:oleObj spid="_x0000_s94296" name="Equation" r:id="rId7" imgW="152280" imgH="393480" progId="Equation.DSMT4">
              <p:embed/>
            </p:oleObj>
          </a:graphicData>
        </a:graphic>
      </p:graphicFrame>
      <p:graphicFrame>
        <p:nvGraphicFramePr>
          <p:cNvPr id="94297" name="Object 89"/>
          <p:cNvGraphicFramePr>
            <a:graphicFrameLocks noChangeAspect="1"/>
          </p:cNvGraphicFramePr>
          <p:nvPr/>
        </p:nvGraphicFramePr>
        <p:xfrm>
          <a:off x="7010400" y="4114800"/>
          <a:ext cx="581025" cy="947738"/>
        </p:xfrm>
        <a:graphic>
          <a:graphicData uri="http://schemas.openxmlformats.org/presentationml/2006/ole">
            <p:oleObj spid="_x0000_s94297" name="Equation" r:id="rId8" imgW="241200" imgH="393480" progId="Equation.DSMT4">
              <p:embed/>
            </p:oleObj>
          </a:graphicData>
        </a:graphic>
      </p:graphicFrame>
      <p:graphicFrame>
        <p:nvGraphicFramePr>
          <p:cNvPr id="94298" name="Object 90"/>
          <p:cNvGraphicFramePr>
            <a:graphicFrameLocks noChangeAspect="1"/>
          </p:cNvGraphicFramePr>
          <p:nvPr/>
        </p:nvGraphicFramePr>
        <p:xfrm>
          <a:off x="6781800" y="5029200"/>
          <a:ext cx="1079500" cy="898525"/>
        </p:xfrm>
        <a:graphic>
          <a:graphicData uri="http://schemas.openxmlformats.org/presentationml/2006/ole">
            <p:oleObj spid="_x0000_s94298" name="Equation" r:id="rId9" imgW="634680" imgH="393480" progId="Equation.DSMT4">
              <p:embed/>
            </p:oleObj>
          </a:graphicData>
        </a:graphic>
      </p:graphicFrame>
      <p:sp>
        <p:nvSpPr>
          <p:cNvPr id="94300" name="Text Box 92"/>
          <p:cNvSpPr txBox="1">
            <a:spLocks noChangeArrowheads="1"/>
          </p:cNvSpPr>
          <p:nvPr/>
        </p:nvSpPr>
        <p:spPr bwMode="auto">
          <a:xfrm>
            <a:off x="2438400" y="4343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94301" name="Text Box 93"/>
          <p:cNvSpPr txBox="1">
            <a:spLocks noChangeArrowheads="1"/>
          </p:cNvSpPr>
          <p:nvPr/>
        </p:nvSpPr>
        <p:spPr bwMode="auto">
          <a:xfrm>
            <a:off x="2209800" y="5181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x+20</a:t>
            </a:r>
          </a:p>
        </p:txBody>
      </p:sp>
      <p:sp>
        <p:nvSpPr>
          <p:cNvPr id="94302" name="Text Box 94"/>
          <p:cNvSpPr txBox="1">
            <a:spLocks noChangeArrowheads="1"/>
          </p:cNvSpPr>
          <p:nvPr/>
        </p:nvSpPr>
        <p:spPr bwMode="auto">
          <a:xfrm>
            <a:off x="533400" y="60198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Ta coù phöông trình :</a:t>
            </a:r>
            <a:endParaRPr lang="en-US" sz="2800">
              <a:latin typeface="VNI-Times" pitchFamily="2" charset="0"/>
            </a:endParaRPr>
          </a:p>
        </p:txBody>
      </p:sp>
      <p:graphicFrame>
        <p:nvGraphicFramePr>
          <p:cNvPr id="94306" name="Object 98"/>
          <p:cNvGraphicFramePr>
            <a:graphicFrameLocks noChangeAspect="1"/>
          </p:cNvGraphicFramePr>
          <p:nvPr/>
        </p:nvGraphicFramePr>
        <p:xfrm>
          <a:off x="4038600" y="5943600"/>
          <a:ext cx="2603500" cy="914400"/>
        </p:xfrm>
        <a:graphic>
          <a:graphicData uri="http://schemas.openxmlformats.org/presentationml/2006/ole">
            <p:oleObj spid="_x0000_s94306" name="Equation" r:id="rId10" imgW="9903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94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94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8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40"/>
                            </p:stCondLst>
                            <p:childTnLst>
                              <p:par>
                                <p:cTn id="4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2125 -0.00046 " pathEditMode="relative" rAng="0" ptsTypes="AA">
                                      <p:cBhvr>
                                        <p:cTn id="49" dur="5000" fill="hold"/>
                                        <p:tgtEl>
                                          <p:spTgt spid="94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94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94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36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19167 0.00301 " pathEditMode="fixed" rAng="0" ptsTypes="AA">
                                      <p:cBhvr>
                                        <p:cTn id="70" dur="5000" fill="hold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17 -0.00046 L 0.90417 -0.00046 " pathEditMode="relative" rAng="0" ptsTypes="AA">
                                      <p:cBhvr>
                                        <p:cTn id="72" dur="5000" fill="hold"/>
                                        <p:tgtEl>
                                          <p:spTgt spid="94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333 0.00301 L 0.79167 0.00301 " pathEditMode="relative" rAng="0" ptsTypes="AA">
                                      <p:cBhvr>
                                        <p:cTn id="74" dur="5000" fill="hold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4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4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4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4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4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4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4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4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4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4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4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4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4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4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9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4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4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4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4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9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animBg="1"/>
      <p:bldP spid="94212" grpId="0" animBg="1"/>
      <p:bldP spid="94213" grpId="0" animBg="1"/>
      <p:bldP spid="94215" grpId="0" animBg="1"/>
      <p:bldP spid="94216" grpId="0"/>
      <p:bldP spid="94217" grpId="0"/>
      <p:bldP spid="94218" grpId="0"/>
      <p:bldP spid="94219" grpId="0"/>
      <p:bldP spid="94220" grpId="0"/>
      <p:bldP spid="94221" grpId="0"/>
      <p:bldP spid="94241" grpId="0"/>
      <p:bldP spid="94300" grpId="0"/>
      <p:bldP spid="94301" grpId="0"/>
      <p:bldP spid="94302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Line 2"/>
          <p:cNvSpPr>
            <a:spLocks noChangeShapeType="1"/>
          </p:cNvSpPr>
          <p:nvPr/>
        </p:nvSpPr>
        <p:spPr bwMode="auto">
          <a:xfrm>
            <a:off x="304800" y="1066800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42339" name="Line 3"/>
          <p:cNvSpPr>
            <a:spLocks noChangeShapeType="1"/>
          </p:cNvSpPr>
          <p:nvPr/>
        </p:nvSpPr>
        <p:spPr bwMode="auto">
          <a:xfrm>
            <a:off x="304800" y="914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8534400" y="914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0" y="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VNI-Times" pitchFamily="2" charset="0"/>
              </a:rPr>
              <a:t>Baøi taäp(37SGK) trang30</a:t>
            </a:r>
            <a:r>
              <a:rPr lang="en-US" sz="3200">
                <a:solidFill>
                  <a:srgbClr val="008000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42342" name="Line 6"/>
          <p:cNvSpPr>
            <a:spLocks noChangeShapeType="1"/>
          </p:cNvSpPr>
          <p:nvPr/>
        </p:nvSpPr>
        <p:spPr bwMode="auto">
          <a:xfrm>
            <a:off x="304800" y="1447800"/>
            <a:ext cx="9144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1219200" y="1066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VNI-Times" pitchFamily="2" charset="0"/>
              </a:rPr>
              <a:t>x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 km/ h</a:t>
            </a:r>
          </a:p>
        </p:txBody>
      </p:sp>
      <p:sp>
        <p:nvSpPr>
          <p:cNvPr id="142344" name="Text Box 8"/>
          <p:cNvSpPr txBox="1">
            <a:spLocks noChangeArrowheads="1"/>
          </p:cNvSpPr>
          <p:nvPr/>
        </p:nvSpPr>
        <p:spPr bwMode="auto">
          <a:xfrm>
            <a:off x="304800" y="1066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</a:rPr>
              <a:t>6h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228600" y="15240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  <a:latin typeface="VNI-Times" pitchFamily="2" charset="0"/>
              </a:rPr>
              <a:t>7h</a:t>
            </a:r>
          </a:p>
        </p:txBody>
      </p:sp>
      <p:sp>
        <p:nvSpPr>
          <p:cNvPr id="142346" name="Text Box 10"/>
          <p:cNvSpPr txBox="1">
            <a:spLocks noChangeArrowheads="1"/>
          </p:cNvSpPr>
          <p:nvPr/>
        </p:nvSpPr>
        <p:spPr bwMode="auto">
          <a:xfrm>
            <a:off x="0" y="53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Arial" charset="0"/>
              </a:rPr>
              <a:t>A</a:t>
            </a:r>
          </a:p>
        </p:txBody>
      </p:sp>
      <p:sp>
        <p:nvSpPr>
          <p:cNvPr id="142347" name="Text Box 11"/>
          <p:cNvSpPr txBox="1">
            <a:spLocks noChangeArrowheads="1"/>
          </p:cNvSpPr>
          <p:nvPr/>
        </p:nvSpPr>
        <p:spPr bwMode="auto">
          <a:xfrm>
            <a:off x="8534400" y="609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latin typeface="Arial" charset="0"/>
              </a:rPr>
              <a:t>B</a:t>
            </a:r>
          </a:p>
        </p:txBody>
      </p:sp>
      <p:sp>
        <p:nvSpPr>
          <p:cNvPr id="142348" name="Text Box 12"/>
          <p:cNvSpPr txBox="1">
            <a:spLocks noChangeArrowheads="1"/>
          </p:cNvSpPr>
          <p:nvPr/>
        </p:nvSpPr>
        <p:spPr bwMode="auto">
          <a:xfrm>
            <a:off x="7848600" y="1219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VNI-Times" pitchFamily="2" charset="0"/>
              </a:rPr>
              <a:t>9</a:t>
            </a:r>
            <a:r>
              <a:rPr lang="en-US" sz="2000" b="1" baseline="30000">
                <a:latin typeface="VNI-Times" pitchFamily="2" charset="0"/>
              </a:rPr>
              <a:t>h </a:t>
            </a:r>
            <a:r>
              <a:rPr lang="en-US" sz="2000" b="1">
                <a:latin typeface="VNI-Times" pitchFamily="2" charset="0"/>
              </a:rPr>
              <a:t>30</a:t>
            </a:r>
            <a:r>
              <a:rPr lang="en-US" sz="2000" b="1" baseline="30000">
                <a:latin typeface="VNI-Times" pitchFamily="2" charset="0"/>
              </a:rPr>
              <a:t>/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142349" name="Text Box 13"/>
          <p:cNvSpPr txBox="1">
            <a:spLocks noChangeArrowheads="1"/>
          </p:cNvSpPr>
          <p:nvPr/>
        </p:nvSpPr>
        <p:spPr bwMode="auto">
          <a:xfrm>
            <a:off x="1905000" y="6164263"/>
            <a:ext cx="167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142350" name="Text Box 14"/>
          <p:cNvSpPr txBox="1">
            <a:spLocks noChangeArrowheads="1"/>
          </p:cNvSpPr>
          <p:nvPr/>
        </p:nvSpPr>
        <p:spPr bwMode="auto">
          <a:xfrm>
            <a:off x="3048000" y="5334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3200400" y="6019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pic>
        <p:nvPicPr>
          <p:cNvPr id="142352" name="Picture 16" descr="MotoGuzz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7200"/>
            <a:ext cx="838200" cy="617538"/>
          </a:xfrm>
          <a:prstGeom prst="rect">
            <a:avLst/>
          </a:prstGeom>
          <a:noFill/>
        </p:spPr>
      </p:pic>
      <p:pic>
        <p:nvPicPr>
          <p:cNvPr id="142353" name="Picture 17" descr="o t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57200"/>
            <a:ext cx="1371600" cy="569913"/>
          </a:xfrm>
          <a:prstGeom prst="rect">
            <a:avLst/>
          </a:prstGeom>
          <a:noFill/>
        </p:spPr>
      </p:pic>
      <p:sp>
        <p:nvSpPr>
          <p:cNvPr id="142354" name="Text Box 18"/>
          <p:cNvSpPr txBox="1">
            <a:spLocks noChangeArrowheads="1"/>
          </p:cNvSpPr>
          <p:nvPr/>
        </p:nvSpPr>
        <p:spPr bwMode="auto">
          <a:xfrm>
            <a:off x="3429000" y="1371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142355" name="Text Box 19"/>
          <p:cNvSpPr txBox="1">
            <a:spLocks noChangeArrowheads="1"/>
          </p:cNvSpPr>
          <p:nvPr/>
        </p:nvSpPr>
        <p:spPr bwMode="auto">
          <a:xfrm>
            <a:off x="838200" y="1447800"/>
            <a:ext cx="2209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FF0066"/>
                </a:solidFill>
                <a:latin typeface="VNI-Times" pitchFamily="2" charset="0"/>
              </a:rPr>
              <a:t>x</a:t>
            </a:r>
            <a:r>
              <a:rPr lang="en-US">
                <a:solidFill>
                  <a:srgbClr val="FF0066"/>
                </a:solidFill>
                <a:latin typeface="VNI-Times" pitchFamily="2" charset="0"/>
              </a:rPr>
              <a:t> </a:t>
            </a:r>
            <a:r>
              <a:rPr lang="en-US" sz="2000">
                <a:solidFill>
                  <a:srgbClr val="FF0066"/>
                </a:solidFill>
                <a:latin typeface="VNI-Times" pitchFamily="2" charset="0"/>
              </a:rPr>
              <a:t>km / h + 20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FF0066"/>
              </a:solidFill>
              <a:latin typeface="VNI-Times" pitchFamily="2" charset="0"/>
            </a:endParaRPr>
          </a:p>
        </p:txBody>
      </p:sp>
      <p:graphicFrame>
        <p:nvGraphicFramePr>
          <p:cNvPr id="142356" name="Group 20"/>
          <p:cNvGraphicFramePr>
            <a:graphicFrameLocks noGrp="1"/>
          </p:cNvGraphicFramePr>
          <p:nvPr>
            <p:ph/>
          </p:nvPr>
        </p:nvGraphicFramePr>
        <p:xfrm>
          <a:off x="457200" y="3048000"/>
          <a:ext cx="8229600" cy="2819400"/>
        </p:xfrm>
        <a:graphic>
          <a:graphicData uri="http://schemas.openxmlformats.org/drawingml/2006/table">
            <a:tbl>
              <a:tblPr/>
              <a:tblGrid>
                <a:gridCol w="1230313"/>
                <a:gridCol w="2076450"/>
                <a:gridCol w="2154237"/>
                <a:gridCol w="2768600"/>
              </a:tblGrid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142378" name="Object 42"/>
          <p:cNvGraphicFramePr>
            <a:graphicFrameLocks noChangeAspect="1"/>
          </p:cNvGraphicFramePr>
          <p:nvPr/>
        </p:nvGraphicFramePr>
        <p:xfrm>
          <a:off x="4495800" y="4114800"/>
          <a:ext cx="635000" cy="838200"/>
        </p:xfrm>
        <a:graphic>
          <a:graphicData uri="http://schemas.openxmlformats.org/presentationml/2006/ole">
            <p:oleObj spid="_x0000_s142378" name="Equation" r:id="rId6" imgW="114120" imgH="228600" progId="Equation.DSMT4">
              <p:embed/>
            </p:oleObj>
          </a:graphicData>
        </a:graphic>
      </p:graphicFrame>
      <p:graphicFrame>
        <p:nvGraphicFramePr>
          <p:cNvPr id="142379" name="Object 43"/>
          <p:cNvGraphicFramePr>
            <a:graphicFrameLocks noChangeAspect="1"/>
          </p:cNvGraphicFramePr>
          <p:nvPr/>
        </p:nvGraphicFramePr>
        <p:xfrm>
          <a:off x="4419600" y="4953000"/>
          <a:ext cx="609600" cy="838200"/>
        </p:xfrm>
        <a:graphic>
          <a:graphicData uri="http://schemas.openxmlformats.org/presentationml/2006/ole">
            <p:oleObj spid="_x0000_s142379" name="Equation" r:id="rId7" imgW="152280" imgH="393480" progId="Equation.DSMT4">
              <p:embed/>
            </p:oleObj>
          </a:graphicData>
        </a:graphic>
      </p:graphicFrame>
      <p:graphicFrame>
        <p:nvGraphicFramePr>
          <p:cNvPr id="142380" name="Object 44"/>
          <p:cNvGraphicFramePr>
            <a:graphicFrameLocks noChangeAspect="1"/>
          </p:cNvGraphicFramePr>
          <p:nvPr/>
        </p:nvGraphicFramePr>
        <p:xfrm>
          <a:off x="2362200" y="4191000"/>
          <a:ext cx="581025" cy="838200"/>
        </p:xfrm>
        <a:graphic>
          <a:graphicData uri="http://schemas.openxmlformats.org/presentationml/2006/ole">
            <p:oleObj spid="_x0000_s142380" name="Equation" r:id="rId8" imgW="241200" imgH="393480" progId="Equation.DSMT4">
              <p:embed/>
            </p:oleObj>
          </a:graphicData>
        </a:graphic>
      </p:graphicFrame>
      <p:graphicFrame>
        <p:nvGraphicFramePr>
          <p:cNvPr id="142381" name="Object 45"/>
          <p:cNvGraphicFramePr>
            <a:graphicFrameLocks noChangeAspect="1"/>
          </p:cNvGraphicFramePr>
          <p:nvPr/>
        </p:nvGraphicFramePr>
        <p:xfrm>
          <a:off x="2362200" y="4953000"/>
          <a:ext cx="411163" cy="914400"/>
        </p:xfrm>
        <a:graphic>
          <a:graphicData uri="http://schemas.openxmlformats.org/presentationml/2006/ole">
            <p:oleObj spid="_x0000_s142381" name="Equation" r:id="rId9" imgW="241200" imgH="393480" progId="Equation.DSMT4">
              <p:embed/>
            </p:oleObj>
          </a:graphicData>
        </a:graphic>
      </p:graphicFrame>
      <p:sp>
        <p:nvSpPr>
          <p:cNvPr id="142382" name="Text Box 46"/>
          <p:cNvSpPr txBox="1">
            <a:spLocks noChangeArrowheads="1"/>
          </p:cNvSpPr>
          <p:nvPr/>
        </p:nvSpPr>
        <p:spPr bwMode="auto">
          <a:xfrm>
            <a:off x="6934200" y="4343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142383" name="Text Box 47"/>
          <p:cNvSpPr txBox="1">
            <a:spLocks noChangeArrowheads="1"/>
          </p:cNvSpPr>
          <p:nvPr/>
        </p:nvSpPr>
        <p:spPr bwMode="auto">
          <a:xfrm>
            <a:off x="6934200" y="5181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142384" name="Text Box 48"/>
          <p:cNvSpPr txBox="1">
            <a:spLocks noChangeArrowheads="1"/>
          </p:cNvSpPr>
          <p:nvPr/>
        </p:nvSpPr>
        <p:spPr bwMode="auto">
          <a:xfrm>
            <a:off x="533400" y="60198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Ta coù phöông trình :</a:t>
            </a:r>
            <a:endParaRPr lang="en-US" sz="2800">
              <a:latin typeface="VNI-Times" pitchFamily="2" charset="0"/>
            </a:endParaRPr>
          </a:p>
        </p:txBody>
      </p:sp>
      <p:graphicFrame>
        <p:nvGraphicFramePr>
          <p:cNvPr id="142385" name="Object 49"/>
          <p:cNvGraphicFramePr>
            <a:graphicFrameLocks noChangeAspect="1"/>
          </p:cNvGraphicFramePr>
          <p:nvPr/>
        </p:nvGraphicFramePr>
        <p:xfrm>
          <a:off x="4187825" y="5943600"/>
          <a:ext cx="2303463" cy="914400"/>
        </p:xfrm>
        <a:graphic>
          <a:graphicData uri="http://schemas.openxmlformats.org/presentationml/2006/ole">
            <p:oleObj spid="_x0000_s142385" name="Equation" r:id="rId10" imgW="876240" imgH="393480" progId="Equation.DSMT4">
              <p:embed/>
            </p:oleObj>
          </a:graphicData>
        </a:graphic>
      </p:graphicFrame>
      <p:pic>
        <p:nvPicPr>
          <p:cNvPr id="142386" name="Picture 50" descr="j0251871"/>
          <p:cNvPicPr>
            <a:picLocks noChangeAspect="1" noChangeArrowheads="1"/>
          </p:cNvPicPr>
          <p:nvPr/>
        </p:nvPicPr>
        <p:blipFill>
          <a:blip r:embed="rId11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-228600" y="1143000"/>
            <a:ext cx="457200" cy="457200"/>
          </a:xfrm>
          <a:prstGeom prst="rect">
            <a:avLst/>
          </a:prstGeom>
          <a:noFill/>
        </p:spPr>
      </p:pic>
      <p:pic>
        <p:nvPicPr>
          <p:cNvPr id="142387" name="Picture 51" descr="j021295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-266700" y="1600200"/>
            <a:ext cx="533400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2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2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2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2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8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 descr="Pink tissue paper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pic>
        <p:nvPicPr>
          <p:cNvPr id="6150" name="Picture 6" descr="STUDE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5029200"/>
            <a:ext cx="297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38200" y="2514600"/>
            <a:ext cx="647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0" y="1219200"/>
            <a:ext cx="91440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VNI-Times" pitchFamily="2" charset="0"/>
            </a:endParaRP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sz="2800">
                <a:latin typeface="VNI-Times" pitchFamily="2" charset="0"/>
              </a:rPr>
              <a:t> Vieäc phaân tích baøi toaùn khoâng phaûi khi naøo cuõng laäp baûng 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sz="2800">
                <a:latin typeface="VNI-Times" pitchFamily="2" charset="0"/>
              </a:rPr>
              <a:t> Thoâng thöôøng ta hay laäp baûng vôùi toaùn chuyeån ñoäng , toaùn naêng suaát , toaùn phaàn traêm 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0" y="4572000"/>
            <a:ext cx="1021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sz="2800">
                <a:latin typeface="VNI-Times" pitchFamily="2" charset="0"/>
              </a:rPr>
              <a:t> Baøi taäp veà nhaø : soá 37, 38, 39, 40, 41 SGK trang  30, 31 </a:t>
            </a:r>
          </a:p>
        </p:txBody>
      </p:sp>
      <p:pic>
        <p:nvPicPr>
          <p:cNvPr id="6154" name="Picture 10" descr="house_with_trees_blow_a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181600"/>
            <a:ext cx="2819400" cy="1905000"/>
          </a:xfrm>
          <a:prstGeom prst="rect">
            <a:avLst/>
          </a:prstGeom>
          <a:noFill/>
        </p:spPr>
      </p:pic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1600200" y="381000"/>
            <a:ext cx="5791200" cy="110331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3417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sy="50000" kx="-2453608" rotWithShape="0">
                    <a:srgbClr val="A50021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HƯỚNG DẪN VỀ NHÀ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3505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sz="2800">
                <a:latin typeface="VNI-Times" pitchFamily="2" charset="0"/>
              </a:rPr>
              <a:t> OÂn taäp caùch tính giaù trò trung bình cuûa daáu hieäu, tìm hieåu theâm veà thueá VAT</a:t>
            </a:r>
          </a:p>
        </p:txBody>
      </p:sp>
      <p:pic>
        <p:nvPicPr>
          <p:cNvPr id="6160" name="Picture 16" descr="butterfly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304800"/>
            <a:ext cx="1143000" cy="1123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0" y="0"/>
            <a:ext cx="3479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 Bài tập 39 (SGK - Tr 30)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0" y="400050"/>
            <a:ext cx="272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Tóm tắt nội dung: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8100" y="819150"/>
            <a:ext cx="5029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nhất (10% thuế VAT)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0" y="1314450"/>
            <a:ext cx="47434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hai (8% thuế VAT)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-152400" y="1771650"/>
            <a:ext cx="7010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(10% thuế VAT) + (8% thuế VAT) = 10 nghìn đồng</a:t>
            </a:r>
          </a:p>
        </p:txBody>
      </p:sp>
      <p:sp>
        <p:nvSpPr>
          <p:cNvPr id="89095" name="AutoShape 7"/>
          <p:cNvSpPr>
            <a:spLocks/>
          </p:cNvSpPr>
          <p:nvPr/>
        </p:nvSpPr>
        <p:spPr bwMode="auto">
          <a:xfrm>
            <a:off x="6819900" y="819150"/>
            <a:ext cx="88900" cy="1485900"/>
          </a:xfrm>
          <a:prstGeom prst="rightBrace">
            <a:avLst>
              <a:gd name="adj1" fmla="val 139286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6762750" y="1314450"/>
            <a:ext cx="2495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120 nghìn đồng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1276350" y="2343150"/>
            <a:ext cx="59626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nhất (0% thuế VAT): ? đồng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1333500" y="2800350"/>
            <a:ext cx="56197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hai (0% thuế VAT): ? đồng</a:t>
            </a:r>
          </a:p>
        </p:txBody>
      </p:sp>
      <p:sp>
        <p:nvSpPr>
          <p:cNvPr id="89099" name="AutoShape 11"/>
          <p:cNvSpPr>
            <a:spLocks/>
          </p:cNvSpPr>
          <p:nvPr/>
        </p:nvSpPr>
        <p:spPr bwMode="auto">
          <a:xfrm>
            <a:off x="1257300" y="2381250"/>
            <a:ext cx="88900" cy="838200"/>
          </a:xfrm>
          <a:prstGeom prst="leftBrace">
            <a:avLst>
              <a:gd name="adj1" fmla="val 78571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95250" y="2571750"/>
            <a:ext cx="1447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Hỏi: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0" y="3162300"/>
            <a:ext cx="272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Phân tích bài toán: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-133350" y="3676650"/>
            <a:ext cx="60579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*Các đối tượng tham gia vào bài toán:</a:t>
            </a:r>
          </a:p>
        </p:txBody>
      </p:sp>
      <p:sp>
        <p:nvSpPr>
          <p:cNvPr id="89103" name="AutoShape 15"/>
          <p:cNvSpPr>
            <a:spLocks/>
          </p:cNvSpPr>
          <p:nvPr/>
        </p:nvSpPr>
        <p:spPr bwMode="auto">
          <a:xfrm>
            <a:off x="5924550" y="3600450"/>
            <a:ext cx="171450" cy="1047750"/>
          </a:xfrm>
          <a:prstGeom prst="leftBrace">
            <a:avLst>
              <a:gd name="adj1" fmla="val 50926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6115050" y="3505200"/>
            <a:ext cx="2743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nhất</a:t>
            </a:r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6019800" y="3886200"/>
            <a:ext cx="2743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Mặt hàng thứ hai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981700" y="4267200"/>
            <a:ext cx="2743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Cả hai mặt hàng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0" y="4953000"/>
            <a:ext cx="41529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*Các đại lượng liên quan: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4667250" y="4857750"/>
            <a:ext cx="3505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Số tiền chưa kể VAT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4781550" y="5295900"/>
            <a:ext cx="3505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Số tiền thuế VAT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/>
      <p:bldP spid="89092" grpId="0"/>
      <p:bldP spid="89093" grpId="0"/>
      <p:bldP spid="89094" grpId="0"/>
      <p:bldP spid="89095" grpId="0" animBg="1"/>
      <p:bldP spid="89096" grpId="0"/>
      <p:bldP spid="89097" grpId="0"/>
      <p:bldP spid="89098" grpId="0"/>
      <p:bldP spid="89099" grpId="0" animBg="1"/>
      <p:bldP spid="89100" grpId="0"/>
      <p:bldP spid="89101" grpId="0"/>
      <p:bldP spid="89102" grpId="0"/>
      <p:bldP spid="89103" grpId="0" animBg="1"/>
      <p:bldP spid="89104" grpId="0"/>
      <p:bldP spid="89105" grpId="0"/>
      <p:bldP spid="89106" grpId="0"/>
      <p:bldP spid="89107" grpId="0"/>
      <p:bldP spid="89108" grpId="0"/>
      <p:bldP spid="8910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 descr="j02829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981200"/>
            <a:ext cx="3276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twinkling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-381000"/>
            <a:ext cx="3124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twinkling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6172200" y="-3048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762000" y="5029200"/>
            <a:ext cx="7924800" cy="1828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.VnKoalaH"/>
              </a:rPr>
              <a:t>CHóC C¸C EM HäC TèT</a:t>
            </a:r>
            <a:endParaRPr lang="vi-VN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Line 47"/>
          <p:cNvSpPr>
            <a:spLocks noChangeShapeType="1"/>
          </p:cNvSpPr>
          <p:nvPr/>
        </p:nvSpPr>
        <p:spPr bwMode="auto">
          <a:xfrm>
            <a:off x="3276600" y="4495800"/>
            <a:ext cx="798513" cy="95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anchor="ctr"/>
          <a:lstStyle/>
          <a:p>
            <a:endParaRPr lang="vi-VN"/>
          </a:p>
        </p:txBody>
      </p:sp>
      <p:sp>
        <p:nvSpPr>
          <p:cNvPr id="90117" name="Line 48"/>
          <p:cNvSpPr>
            <a:spLocks noChangeShapeType="1"/>
          </p:cNvSpPr>
          <p:nvPr/>
        </p:nvSpPr>
        <p:spPr bwMode="auto">
          <a:xfrm flipV="1">
            <a:off x="1371600" y="44958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anchor="ctr"/>
          <a:lstStyle/>
          <a:p>
            <a:endParaRPr lang="vi-VN"/>
          </a:p>
        </p:txBody>
      </p:sp>
      <p:sp>
        <p:nvSpPr>
          <p:cNvPr id="90118" name="Line 53"/>
          <p:cNvSpPr>
            <a:spLocks noChangeShapeType="1"/>
          </p:cNvSpPr>
          <p:nvPr/>
        </p:nvSpPr>
        <p:spPr bwMode="auto">
          <a:xfrm>
            <a:off x="1371600" y="4419600"/>
            <a:ext cx="0" cy="13335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anchor="ctr"/>
          <a:lstStyle/>
          <a:p>
            <a:endParaRPr lang="vi-VN"/>
          </a:p>
        </p:txBody>
      </p:sp>
      <p:sp>
        <p:nvSpPr>
          <p:cNvPr id="2055" name="Text Box 55"/>
          <p:cNvSpPr txBox="1">
            <a:spLocks noChangeArrowheads="1"/>
          </p:cNvSpPr>
          <p:nvPr/>
        </p:nvSpPr>
        <p:spPr bwMode="auto">
          <a:xfrm>
            <a:off x="228600" y="426720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2056" name="Text Box 56"/>
          <p:cNvSpPr txBox="1">
            <a:spLocks noChangeArrowheads="1"/>
          </p:cNvSpPr>
          <p:nvPr/>
        </p:nvSpPr>
        <p:spPr bwMode="auto">
          <a:xfrm>
            <a:off x="7620000" y="4267200"/>
            <a:ext cx="129540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2057" name="Text Box 57"/>
          <p:cNvSpPr txBox="1">
            <a:spLocks noChangeArrowheads="1"/>
          </p:cNvSpPr>
          <p:nvPr/>
        </p:nvSpPr>
        <p:spPr bwMode="auto">
          <a:xfrm>
            <a:off x="457200" y="45720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Times New Roman" pitchFamily="18" charset="0"/>
              </a:rPr>
              <a:t>Xe máy: v = 35km/h</a:t>
            </a:r>
          </a:p>
        </p:txBody>
      </p:sp>
      <p:sp>
        <p:nvSpPr>
          <p:cNvPr id="2058" name="Text Box 58"/>
          <p:cNvSpPr txBox="1">
            <a:spLocks noChangeArrowheads="1"/>
          </p:cNvSpPr>
          <p:nvPr/>
        </p:nvSpPr>
        <p:spPr bwMode="auto">
          <a:xfrm>
            <a:off x="6838950" y="45720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  <a:latin typeface="Times New Roman" pitchFamily="18" charset="0"/>
              </a:rPr>
              <a:t>Ôtô: v = 45km/h</a:t>
            </a:r>
          </a:p>
        </p:txBody>
      </p:sp>
      <p:sp>
        <p:nvSpPr>
          <p:cNvPr id="2059" name="Text Box 59"/>
          <p:cNvSpPr txBox="1">
            <a:spLocks noChangeArrowheads="1"/>
          </p:cNvSpPr>
          <p:nvPr/>
        </p:nvSpPr>
        <p:spPr bwMode="auto">
          <a:xfrm>
            <a:off x="1752600" y="41148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2060" name="Text Box 61"/>
          <p:cNvSpPr txBox="1">
            <a:spLocks noChangeArrowheads="1"/>
          </p:cNvSpPr>
          <p:nvPr/>
        </p:nvSpPr>
        <p:spPr bwMode="auto">
          <a:xfrm>
            <a:off x="4038600" y="47244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90158" name="Text Box 132"/>
          <p:cNvSpPr txBox="1">
            <a:spLocks noChangeArrowheads="1"/>
          </p:cNvSpPr>
          <p:nvPr/>
        </p:nvSpPr>
        <p:spPr bwMode="auto">
          <a:xfrm>
            <a:off x="4267200" y="39624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pic>
        <p:nvPicPr>
          <p:cNvPr id="73" name="Picture 15" descr="j02129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4113" y="3200400"/>
            <a:ext cx="137318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1" name="Picture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933700"/>
            <a:ext cx="1514475" cy="10287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grpSp>
        <p:nvGrpSpPr>
          <p:cNvPr id="90181" name="Group 69"/>
          <p:cNvGrpSpPr>
            <a:grpSpLocks/>
          </p:cNvGrpSpPr>
          <p:nvPr/>
        </p:nvGrpSpPr>
        <p:grpSpPr bwMode="auto">
          <a:xfrm>
            <a:off x="1371600" y="3886200"/>
            <a:ext cx="6229350" cy="190500"/>
            <a:chOff x="876" y="972"/>
            <a:chExt cx="3924" cy="120"/>
          </a:xfrm>
        </p:grpSpPr>
        <p:sp>
          <p:nvSpPr>
            <p:cNvPr id="90114" name="Line 42"/>
            <p:cNvSpPr>
              <a:spLocks noChangeShapeType="1"/>
            </p:cNvSpPr>
            <p:nvPr/>
          </p:nvSpPr>
          <p:spPr bwMode="auto">
            <a:xfrm>
              <a:off x="900" y="1003"/>
              <a:ext cx="3900" cy="29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0155" name="Line 45"/>
            <p:cNvSpPr>
              <a:spLocks noChangeShapeType="1"/>
            </p:cNvSpPr>
            <p:nvPr/>
          </p:nvSpPr>
          <p:spPr bwMode="auto">
            <a:xfrm>
              <a:off x="876" y="972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0156" name="Line 46"/>
            <p:cNvSpPr>
              <a:spLocks noChangeShapeType="1"/>
            </p:cNvSpPr>
            <p:nvPr/>
          </p:nvSpPr>
          <p:spPr bwMode="auto">
            <a:xfrm>
              <a:off x="4800" y="996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0157" name="Line 51"/>
            <p:cNvSpPr>
              <a:spLocks noChangeShapeType="1"/>
            </p:cNvSpPr>
            <p:nvPr/>
          </p:nvSpPr>
          <p:spPr bwMode="auto">
            <a:xfrm>
              <a:off x="2052" y="984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0161" name="Line 51"/>
            <p:cNvSpPr>
              <a:spLocks noChangeShapeType="1"/>
            </p:cNvSpPr>
            <p:nvPr/>
          </p:nvSpPr>
          <p:spPr bwMode="auto">
            <a:xfrm>
              <a:off x="3048" y="972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</p:grpSp>
      <p:cxnSp>
        <p:nvCxnSpPr>
          <p:cNvPr id="36" name="Straight Connector 35"/>
          <p:cNvCxnSpPr/>
          <p:nvPr/>
        </p:nvCxnSpPr>
        <p:spPr>
          <a:xfrm>
            <a:off x="1371600" y="3962400"/>
            <a:ext cx="19050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63" name="Text Box 132"/>
          <p:cNvSpPr txBox="1">
            <a:spLocks noChangeArrowheads="1"/>
          </p:cNvSpPr>
          <p:nvPr/>
        </p:nvSpPr>
        <p:spPr bwMode="auto">
          <a:xfrm>
            <a:off x="2971800" y="4038600"/>
            <a:ext cx="6096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</a:t>
            </a:r>
          </a:p>
        </p:txBody>
      </p:sp>
      <p:sp>
        <p:nvSpPr>
          <p:cNvPr id="90164" name="Text Box 132"/>
          <p:cNvSpPr txBox="1">
            <a:spLocks noChangeArrowheads="1"/>
          </p:cNvSpPr>
          <p:nvPr/>
        </p:nvSpPr>
        <p:spPr bwMode="auto">
          <a:xfrm>
            <a:off x="1143000" y="3962400"/>
            <a:ext cx="457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A</a:t>
            </a:r>
          </a:p>
        </p:txBody>
      </p:sp>
      <p:sp>
        <p:nvSpPr>
          <p:cNvPr id="90165" name="Text Box 132"/>
          <p:cNvSpPr txBox="1">
            <a:spLocks noChangeArrowheads="1"/>
          </p:cNvSpPr>
          <p:nvPr/>
        </p:nvSpPr>
        <p:spPr bwMode="auto">
          <a:xfrm>
            <a:off x="7315200" y="4038600"/>
            <a:ext cx="5905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B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3276600" y="3962400"/>
            <a:ext cx="15240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800600" y="3962400"/>
            <a:ext cx="2800350" cy="1588"/>
          </a:xfrm>
          <a:prstGeom prst="line">
            <a:avLst/>
          </a:prstGeom>
          <a:ln w="508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371600" y="5105400"/>
            <a:ext cx="626745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971800" y="53340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folHlink"/>
                </a:solidFill>
                <a:latin typeface="Times New Roman" pitchFamily="18" charset="0"/>
              </a:rPr>
              <a:t>24ph= </a:t>
            </a:r>
          </a:p>
        </p:txBody>
      </p:sp>
      <p:graphicFrame>
        <p:nvGraphicFramePr>
          <p:cNvPr id="3076" name="Object 41"/>
          <p:cNvGraphicFramePr>
            <a:graphicFrameLocks noChangeAspect="1"/>
          </p:cNvGraphicFramePr>
          <p:nvPr/>
        </p:nvGraphicFramePr>
        <p:xfrm>
          <a:off x="4648200" y="5181600"/>
          <a:ext cx="471488" cy="673100"/>
        </p:xfrm>
        <a:graphic>
          <a:graphicData uri="http://schemas.openxmlformats.org/presentationml/2006/ole">
            <p:oleObj spid="_x0000_s90180" name="Equation" r:id="rId6" imgW="241200" imgH="419040" progId="Equation.DSMT4">
              <p:embed/>
            </p:oleObj>
          </a:graphicData>
        </a:graphic>
      </p:graphicFrame>
      <p:grpSp>
        <p:nvGrpSpPr>
          <p:cNvPr id="90190" name="Group 78"/>
          <p:cNvGrpSpPr>
            <a:grpSpLocks/>
          </p:cNvGrpSpPr>
          <p:nvPr/>
        </p:nvGrpSpPr>
        <p:grpSpPr bwMode="auto">
          <a:xfrm>
            <a:off x="7086600" y="4419600"/>
            <a:ext cx="533400" cy="133350"/>
            <a:chOff x="4416" y="2688"/>
            <a:chExt cx="336" cy="84"/>
          </a:xfrm>
        </p:grpSpPr>
        <p:sp>
          <p:nvSpPr>
            <p:cNvPr id="90188" name="Line 47"/>
            <p:cNvSpPr>
              <a:spLocks noChangeShapeType="1"/>
            </p:cNvSpPr>
            <p:nvPr/>
          </p:nvSpPr>
          <p:spPr bwMode="auto">
            <a:xfrm flipH="1">
              <a:off x="4416" y="2736"/>
              <a:ext cx="336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90189" name="Line 53"/>
            <p:cNvSpPr>
              <a:spLocks noChangeShapeType="1"/>
            </p:cNvSpPr>
            <p:nvPr/>
          </p:nvSpPr>
          <p:spPr bwMode="auto">
            <a:xfrm>
              <a:off x="4752" y="2688"/>
              <a:ext cx="0" cy="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/>
            <a:lstStyle/>
            <a:p>
              <a:endParaRPr lang="vi-VN"/>
            </a:p>
          </p:txBody>
        </p:sp>
      </p:grpSp>
      <p:sp>
        <p:nvSpPr>
          <p:cNvPr id="90196" name="Text Box 84" descr="Recycled paper"/>
          <p:cNvSpPr txBox="1">
            <a:spLocks noChangeArrowheads="1"/>
          </p:cNvSpPr>
          <p:nvPr/>
        </p:nvSpPr>
        <p:spPr bwMode="auto">
          <a:xfrm>
            <a:off x="304800" y="304800"/>
            <a:ext cx="8610600" cy="1955800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38100" cmpd="dbl">
            <a:pattFill prst="shingle">
              <a:fgClr>
                <a:schemeClr val="tx1"/>
              </a:fgClr>
              <a:bgClr>
                <a:schemeClr val="accent1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>
                <a:solidFill>
                  <a:schemeClr val="accent2"/>
                </a:solidFill>
                <a:latin typeface="VNI-Times" pitchFamily="2" charset="0"/>
              </a:rPr>
              <a:t>Ví duï :</a:t>
            </a:r>
            <a:r>
              <a:rPr lang="en-US"/>
              <a:t> </a:t>
            </a:r>
            <a:r>
              <a:rPr lang="en-US" b="1">
                <a:latin typeface="VNI-Times" pitchFamily="2" charset="0"/>
              </a:rPr>
              <a:t>Moät </a:t>
            </a:r>
            <a:r>
              <a:rPr lang="en-US" b="1">
                <a:solidFill>
                  <a:srgbClr val="FF9900"/>
                </a:solidFill>
                <a:latin typeface="VNI-Times" pitchFamily="2" charset="0"/>
              </a:rPr>
              <a:t>xe maùy</a:t>
            </a:r>
            <a:r>
              <a:rPr lang="en-US" b="1">
                <a:latin typeface="VNI-Times" pitchFamily="2" charset="0"/>
              </a:rPr>
              <a:t> khôûi haønh töø Haø Noäi ñi Nam Ñònh vôùi vaän toác 35 km / h . Sau ñoù 24 phuùt , treân cuøng tuyeán ñöôøng ñoù moät </a:t>
            </a:r>
            <a:r>
              <a:rPr lang="en-US" b="1">
                <a:solidFill>
                  <a:srgbClr val="FF9900"/>
                </a:solidFill>
                <a:latin typeface="VNI-Times" pitchFamily="2" charset="0"/>
              </a:rPr>
              <a:t>oâ toâ</a:t>
            </a:r>
            <a:r>
              <a:rPr lang="en-US" b="1">
                <a:latin typeface="VNI-Times" pitchFamily="2" charset="0"/>
              </a:rPr>
              <a:t> ñi töø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veà Haø Noäi vôùi vaän toác 45 km / h .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Bieát quaõng ñöôøng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Haø Noäi -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laø 90 km . Hoûi sau bao laâu , keå töø khi xe maùy khôûi haønh ,hai xe gaëp nhau </a:t>
            </a:r>
            <a:r>
              <a:rPr lang="en-US">
                <a:latin typeface="VNI-Times" pitchFamily="2" charset="0"/>
              </a:rPr>
              <a:t>?</a:t>
            </a:r>
            <a:r>
              <a:rPr lang="en-US" sz="2000">
                <a:latin typeface="VNI-Times" pitchFamily="2" charset="0"/>
              </a:rPr>
              <a:t>(Daïng toaùn chuyeån ñoäng)</a:t>
            </a:r>
          </a:p>
        </p:txBody>
      </p:sp>
      <p:sp>
        <p:nvSpPr>
          <p:cNvPr id="90197" name="Line 85"/>
          <p:cNvSpPr>
            <a:spLocks noChangeShapeType="1"/>
          </p:cNvSpPr>
          <p:nvPr/>
        </p:nvSpPr>
        <p:spPr bwMode="auto">
          <a:xfrm>
            <a:off x="914400" y="10668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0198" name="Line 86"/>
          <p:cNvSpPr>
            <a:spLocks noChangeShapeType="1"/>
          </p:cNvSpPr>
          <p:nvPr/>
        </p:nvSpPr>
        <p:spPr bwMode="auto">
          <a:xfrm flipV="1">
            <a:off x="3276600" y="1066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0199" name="Line 87"/>
          <p:cNvSpPr>
            <a:spLocks noChangeShapeType="1"/>
          </p:cNvSpPr>
          <p:nvPr/>
        </p:nvSpPr>
        <p:spPr bwMode="auto">
          <a:xfrm flipV="1">
            <a:off x="6019800" y="1447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0200" name="Line 88"/>
          <p:cNvSpPr>
            <a:spLocks noChangeShapeType="1"/>
          </p:cNvSpPr>
          <p:nvPr/>
        </p:nvSpPr>
        <p:spPr bwMode="auto">
          <a:xfrm flipV="1">
            <a:off x="5105400" y="1828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90225" name="AutoShape 113"/>
          <p:cNvSpPr>
            <a:spLocks/>
          </p:cNvSpPr>
          <p:nvPr/>
        </p:nvSpPr>
        <p:spPr bwMode="auto">
          <a:xfrm rot="27000000">
            <a:off x="3009900" y="2400300"/>
            <a:ext cx="152400" cy="3429000"/>
          </a:xfrm>
          <a:prstGeom prst="rightBrace">
            <a:avLst>
              <a:gd name="adj1" fmla="val 187500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90226" name="Text Box 114"/>
          <p:cNvSpPr txBox="1">
            <a:spLocks noChangeArrowheads="1"/>
          </p:cNvSpPr>
          <p:nvPr/>
        </p:nvSpPr>
        <p:spPr bwMode="auto">
          <a:xfrm>
            <a:off x="2590800" y="4038600"/>
            <a:ext cx="719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t=?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7" presetClass="emph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90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901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901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01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0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0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901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901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0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902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902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2.22222E-6 L 0.19166 0.0027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67 0.00278 L 0.36459 0.0027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28958 1.85185E-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" y="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0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0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0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0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0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48" grpId="0"/>
      <p:bldP spid="90196" grpId="0" animBg="1"/>
      <p:bldP spid="90197" grpId="0" animBg="1"/>
      <p:bldP spid="90198" grpId="0" animBg="1"/>
      <p:bldP spid="90199" grpId="0" animBg="1"/>
      <p:bldP spid="90200" grpId="0" animBg="1"/>
      <p:bldP spid="90225" grpId="0" animBg="1"/>
      <p:bldP spid="90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14400" y="2362200"/>
            <a:ext cx="3105150" cy="485775"/>
          </a:xfrm>
          <a:prstGeom prst="rect">
            <a:avLst/>
          </a:prstGeom>
          <a:noFill/>
          <a:ln w="28575" cap="sq">
            <a:pattFill prst="solidDmnd">
              <a:fgClr>
                <a:schemeClr val="tx1"/>
              </a:fgClr>
              <a:bgClr>
                <a:srgbClr val="FFFFFF"/>
              </a:bgClr>
            </a:patt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Phân tích bài toán: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-228600" y="2819400"/>
            <a:ext cx="60579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   * Các đối tượng tham gia vào bài toán: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0" y="3886200"/>
            <a:ext cx="41529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* Các đại lượng liên quan: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5715000" y="2667000"/>
            <a:ext cx="15621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Xe máy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676900" y="3124200"/>
            <a:ext cx="1200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Ôtô</a:t>
            </a:r>
          </a:p>
        </p:txBody>
      </p:sp>
      <p:sp>
        <p:nvSpPr>
          <p:cNvPr id="30730" name="AutoShape 10"/>
          <p:cNvSpPr>
            <a:spLocks/>
          </p:cNvSpPr>
          <p:nvPr/>
        </p:nvSpPr>
        <p:spPr bwMode="auto">
          <a:xfrm>
            <a:off x="5638800" y="2743200"/>
            <a:ext cx="152400" cy="723900"/>
          </a:xfrm>
          <a:prstGeom prst="leftBrace">
            <a:avLst>
              <a:gd name="adj1" fmla="val 39583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4419600" y="3581400"/>
            <a:ext cx="29337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Vận tốc (đã biết)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4267200" y="3962400"/>
            <a:ext cx="4171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Thời gian đi  (chưa biết)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4343400" y="4419600"/>
            <a:ext cx="45148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+ Quãng đường đi  (chưa biết)</a:t>
            </a:r>
          </a:p>
        </p:txBody>
      </p:sp>
      <p:sp>
        <p:nvSpPr>
          <p:cNvPr id="30734" name="AutoShape 14"/>
          <p:cNvSpPr>
            <a:spLocks/>
          </p:cNvSpPr>
          <p:nvPr/>
        </p:nvSpPr>
        <p:spPr bwMode="auto">
          <a:xfrm>
            <a:off x="4343400" y="36576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28600" y="48768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 * Coâng thöùc lieân heä giöõa 3 ñaïi löôïng ñoù :</a:t>
            </a:r>
          </a:p>
        </p:txBody>
      </p:sp>
      <p:graphicFrame>
        <p:nvGraphicFramePr>
          <p:cNvPr id="30736" name="Object 16"/>
          <p:cNvGraphicFramePr>
            <a:graphicFrameLocks noChangeAspect="1"/>
          </p:cNvGraphicFramePr>
          <p:nvPr/>
        </p:nvGraphicFramePr>
        <p:xfrm>
          <a:off x="1600200" y="5791200"/>
          <a:ext cx="1524000" cy="627063"/>
        </p:xfrm>
        <a:graphic>
          <a:graphicData uri="http://schemas.openxmlformats.org/presentationml/2006/ole">
            <p:oleObj spid="_x0000_s30736" name="Equation" r:id="rId4" imgW="431425" imgH="177646" progId="Equation.DSMT4">
              <p:embed/>
            </p:oleObj>
          </a:graphicData>
        </a:graphic>
      </p:graphicFrame>
      <p:graphicFrame>
        <p:nvGraphicFramePr>
          <p:cNvPr id="30737" name="Object 17"/>
          <p:cNvGraphicFramePr>
            <a:graphicFrameLocks noChangeAspect="1"/>
          </p:cNvGraphicFramePr>
          <p:nvPr/>
        </p:nvGraphicFramePr>
        <p:xfrm>
          <a:off x="4191000" y="5562600"/>
          <a:ext cx="1025525" cy="1060450"/>
        </p:xfrm>
        <a:graphic>
          <a:graphicData uri="http://schemas.openxmlformats.org/presentationml/2006/ole">
            <p:oleObj spid="_x0000_s30737" name="Equation" r:id="rId5" imgW="380835" imgH="393529" progId="Equation.DSMT4">
              <p:embed/>
            </p:oleObj>
          </a:graphicData>
        </a:graphic>
      </p:graphicFrame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6248400" y="5486400"/>
          <a:ext cx="1035050" cy="1108075"/>
        </p:xfrm>
        <a:graphic>
          <a:graphicData uri="http://schemas.openxmlformats.org/presentationml/2006/ole">
            <p:oleObj spid="_x0000_s30738" name="Equation" r:id="rId6" imgW="368140" imgH="393529" progId="Equation.DSMT4">
              <p:embed/>
            </p:oleObj>
          </a:graphicData>
        </a:graphic>
      </p:graphicFrame>
      <p:sp>
        <p:nvSpPr>
          <p:cNvPr id="30741" name="Text Box 21" descr="Newsprint"/>
          <p:cNvSpPr txBox="1">
            <a:spLocks noChangeArrowheads="1"/>
          </p:cNvSpPr>
          <p:nvPr/>
        </p:nvSpPr>
        <p:spPr bwMode="auto">
          <a:xfrm>
            <a:off x="304800" y="304800"/>
            <a:ext cx="8610600" cy="1955800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38100" cmpd="dbl">
            <a:pattFill prst="shingle">
              <a:fgClr>
                <a:schemeClr val="tx1"/>
              </a:fgClr>
              <a:bgClr>
                <a:schemeClr val="accent1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>
                <a:solidFill>
                  <a:schemeClr val="accent2"/>
                </a:solidFill>
                <a:latin typeface="VNI-Times" pitchFamily="2" charset="0"/>
              </a:rPr>
              <a:t>Ví duï :</a:t>
            </a:r>
            <a:r>
              <a:rPr lang="en-US"/>
              <a:t> </a:t>
            </a:r>
            <a:r>
              <a:rPr lang="en-US" b="1">
                <a:latin typeface="VNI-Times" pitchFamily="2" charset="0"/>
              </a:rPr>
              <a:t>Moät </a:t>
            </a:r>
            <a:r>
              <a:rPr lang="en-US" b="1">
                <a:solidFill>
                  <a:srgbClr val="FF9900"/>
                </a:solidFill>
                <a:latin typeface="VNI-Times" pitchFamily="2" charset="0"/>
              </a:rPr>
              <a:t>xe maùy</a:t>
            </a:r>
            <a:r>
              <a:rPr lang="en-US" b="1">
                <a:latin typeface="VNI-Times" pitchFamily="2" charset="0"/>
              </a:rPr>
              <a:t> khôûi haønh töø Haø Noäi ñi Nam Ñònh vôùi vaän toác 35 km / h . Sau ñoù 24 phuùt , treân cuøng tuyeán ñöôøng ñoù moät </a:t>
            </a:r>
            <a:r>
              <a:rPr lang="en-US" b="1">
                <a:solidFill>
                  <a:srgbClr val="FF9900"/>
                </a:solidFill>
                <a:latin typeface="VNI-Times" pitchFamily="2" charset="0"/>
              </a:rPr>
              <a:t>oâ toâ</a:t>
            </a:r>
            <a:r>
              <a:rPr lang="en-US" b="1">
                <a:latin typeface="VNI-Times" pitchFamily="2" charset="0"/>
              </a:rPr>
              <a:t> ñi töø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veà Haø Noäi vôùi vaän toác 45 km / h .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Bieát quaõng ñöôøng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Haø Noäi - Nam Ñònh</a:t>
            </a:r>
            <a:r>
              <a:rPr lang="en-US">
                <a:latin typeface="VNI-Times" pitchFamily="2" charset="0"/>
              </a:rPr>
              <a:t> </a:t>
            </a:r>
            <a:r>
              <a:rPr lang="en-US" b="1">
                <a:latin typeface="VNI-Times" pitchFamily="2" charset="0"/>
              </a:rPr>
              <a:t>laø 90 km . Hoûi sau bao laâu , keå töø khi xe maùy khôûi haønh , hai xe gaëp nhau ?</a:t>
            </a:r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914400" y="10668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 flipV="1">
            <a:off x="3276600" y="1066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 flipV="1">
            <a:off x="6019800" y="1447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 flipV="1">
            <a:off x="5105400" y="1828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7" presetClass="emph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/>
      <p:bldP spid="30727" grpId="0"/>
      <p:bldP spid="30728" grpId="0"/>
      <p:bldP spid="30729" grpId="0"/>
      <p:bldP spid="30730" grpId="0" animBg="1"/>
      <p:bldP spid="30731" grpId="0"/>
      <p:bldP spid="30732" grpId="0"/>
      <p:bldP spid="30733" grpId="0"/>
      <p:bldP spid="30734" grpId="0" animBg="1"/>
      <p:bldP spid="30735" grpId="0"/>
      <p:bldP spid="30741" grpId="0" animBg="1"/>
      <p:bldP spid="30742" grpId="0" animBg="1"/>
      <p:bldP spid="30743" grpId="0" animBg="1"/>
      <p:bldP spid="30744" grpId="0" animBg="1"/>
      <p:bldP spid="307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628650" y="127635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4371975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32830" name="Text Box 62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32831" name="Object 63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32831" name="Equation" r:id="rId4" imgW="368280" imgH="393480" progId="Equation.DSMT4">
              <p:embed/>
            </p:oleObj>
          </a:graphicData>
        </a:graphic>
      </p:graphicFrame>
      <p:graphicFrame>
        <p:nvGraphicFramePr>
          <p:cNvPr id="32934" name="Group 166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32883" name="Picture 11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32884" name="Picture 11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32894" name="Rectangle 126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32895" name="Rectangle 127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grpSp>
        <p:nvGrpSpPr>
          <p:cNvPr id="32912" name="Group 144"/>
          <p:cNvGrpSpPr>
            <a:grpSpLocks/>
          </p:cNvGrpSpPr>
          <p:nvPr/>
        </p:nvGrpSpPr>
        <p:grpSpPr bwMode="auto">
          <a:xfrm>
            <a:off x="1600200" y="4572000"/>
            <a:ext cx="5791200" cy="533400"/>
            <a:chOff x="1008" y="2880"/>
            <a:chExt cx="3648" cy="336"/>
          </a:xfrm>
        </p:grpSpPr>
        <p:sp>
          <p:nvSpPr>
            <p:cNvPr id="32888" name="Text Box 120"/>
            <p:cNvSpPr txBox="1">
              <a:spLocks noChangeArrowheads="1"/>
            </p:cNvSpPr>
            <p:nvPr/>
          </p:nvSpPr>
          <p:spPr bwMode="auto">
            <a:xfrm>
              <a:off x="1344" y="2928"/>
              <a:ext cx="3312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BiÕt ®¹i l­îng nµo cña xe m¸y, cña « t« ?</a:t>
              </a:r>
            </a:p>
          </p:txBody>
        </p:sp>
        <p:pic>
          <p:nvPicPr>
            <p:cNvPr id="32910" name="Picture 142" descr="Cham hoi 4_w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008" y="2880"/>
              <a:ext cx="288" cy="336"/>
            </a:xfrm>
            <a:prstGeom prst="rect">
              <a:avLst/>
            </a:prstGeom>
            <a:noFill/>
          </p:spPr>
        </p:pic>
      </p:grpSp>
      <p:grpSp>
        <p:nvGrpSpPr>
          <p:cNvPr id="32913" name="Group 145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32914" name="Group 146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32915" name="Oval 147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2916" name="Text Box 148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32917" name="Text Box 149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32918" name="Line 150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919" name="Text Box 151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32920" name="AutoShape 152"/>
          <p:cNvSpPr>
            <a:spLocks/>
          </p:cNvSpPr>
          <p:nvPr/>
        </p:nvSpPr>
        <p:spPr bwMode="auto">
          <a:xfrm rot="16200000">
            <a:off x="4972050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2921" name="Text Box 153"/>
          <p:cNvSpPr txBox="1">
            <a:spLocks noChangeArrowheads="1"/>
          </p:cNvSpPr>
          <p:nvPr/>
        </p:nvSpPr>
        <p:spPr bwMode="auto">
          <a:xfrm>
            <a:off x="4038600" y="9144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32922" name="Text Box 154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32923" name="Line 155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924" name="Line 156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925" name="Line 157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926" name="Line 158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2927" name="Line 159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2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2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2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94" grpId="0"/>
      <p:bldP spid="328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609600" y="12192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73746" name="Text Box 18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73748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73748" name="Equation" r:id="rId4" imgW="368280" imgH="393480" progId="Equation.DSMT4">
              <p:embed/>
            </p:oleObj>
          </a:graphicData>
        </a:graphic>
      </p:graphicFrame>
      <p:graphicFrame>
        <p:nvGraphicFramePr>
          <p:cNvPr id="73827" name="Group 99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73773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73774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73775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73776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pic>
        <p:nvPicPr>
          <p:cNvPr id="73777" name="Picture 49" descr="CCHLD00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81200" y="4419600"/>
            <a:ext cx="4953000" cy="2438400"/>
          </a:xfrm>
          <a:prstGeom prst="rect">
            <a:avLst/>
          </a:prstGeom>
          <a:noFill/>
        </p:spPr>
      </p:pic>
      <p:pic>
        <p:nvPicPr>
          <p:cNvPr id="73778" name="Picture 50" descr="Cham hoi 4_w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4572000"/>
            <a:ext cx="457200" cy="533400"/>
          </a:xfrm>
          <a:prstGeom prst="rect">
            <a:avLst/>
          </a:prstGeom>
          <a:noFill/>
        </p:spPr>
      </p:pic>
      <p:sp>
        <p:nvSpPr>
          <p:cNvPr id="73779" name="Text Box 51"/>
          <p:cNvSpPr txBox="1">
            <a:spLocks noChangeArrowheads="1"/>
          </p:cNvSpPr>
          <p:nvPr/>
        </p:nvSpPr>
        <p:spPr bwMode="auto">
          <a:xfrm>
            <a:off x="3733800" y="4648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Bµi to¸n hái g×?</a:t>
            </a:r>
          </a:p>
        </p:txBody>
      </p:sp>
      <p:grpSp>
        <p:nvGrpSpPr>
          <p:cNvPr id="73793" name="Group 65"/>
          <p:cNvGrpSpPr>
            <a:grpSpLocks/>
          </p:cNvGrpSpPr>
          <p:nvPr/>
        </p:nvGrpSpPr>
        <p:grpSpPr bwMode="auto">
          <a:xfrm>
            <a:off x="1600200" y="457200"/>
            <a:ext cx="3048000" cy="793750"/>
            <a:chOff x="1008" y="288"/>
            <a:chExt cx="1920" cy="500"/>
          </a:xfrm>
        </p:grpSpPr>
        <p:grpSp>
          <p:nvGrpSpPr>
            <p:cNvPr id="73789" name="Group 61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73780" name="Oval 52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3787" name="Text Box 59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73791" name="Text Box 63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73796" name="AutoShape 68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grpSp>
        <p:nvGrpSpPr>
          <p:cNvPr id="73802" name="Group 74"/>
          <p:cNvGrpSpPr>
            <a:grpSpLocks/>
          </p:cNvGrpSpPr>
          <p:nvPr/>
        </p:nvGrpSpPr>
        <p:grpSpPr bwMode="auto">
          <a:xfrm>
            <a:off x="1638300" y="819150"/>
            <a:ext cx="6591300" cy="152400"/>
            <a:chOff x="1032" y="516"/>
            <a:chExt cx="4152" cy="96"/>
          </a:xfrm>
        </p:grpSpPr>
        <p:sp>
          <p:nvSpPr>
            <p:cNvPr id="73731" name="Line 3"/>
            <p:cNvSpPr>
              <a:spLocks noChangeShapeType="1"/>
            </p:cNvSpPr>
            <p:nvPr/>
          </p:nvSpPr>
          <p:spPr bwMode="auto">
            <a:xfrm>
              <a:off x="1032" y="564"/>
              <a:ext cx="4152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  <p:sp>
          <p:nvSpPr>
            <p:cNvPr id="73801" name="Line 73"/>
            <p:cNvSpPr>
              <a:spLocks noChangeShapeType="1"/>
            </p:cNvSpPr>
            <p:nvPr/>
          </p:nvSpPr>
          <p:spPr bwMode="auto">
            <a:xfrm>
              <a:off x="1524" y="516"/>
              <a:ext cx="0" cy="9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/>
            <a:lstStyle/>
            <a:p>
              <a:endParaRPr lang="vi-VN"/>
            </a:p>
          </p:txBody>
        </p:sp>
      </p:grpSp>
      <p:grpSp>
        <p:nvGrpSpPr>
          <p:cNvPr id="73804" name="Group 76"/>
          <p:cNvGrpSpPr>
            <a:grpSpLocks/>
          </p:cNvGrpSpPr>
          <p:nvPr/>
        </p:nvGrpSpPr>
        <p:grpSpPr bwMode="auto">
          <a:xfrm>
            <a:off x="4038600" y="609600"/>
            <a:ext cx="1123950" cy="762000"/>
            <a:chOff x="2544" y="384"/>
            <a:chExt cx="708" cy="480"/>
          </a:xfrm>
        </p:grpSpPr>
        <p:sp>
          <p:nvSpPr>
            <p:cNvPr id="73805" name="Text Box 77"/>
            <p:cNvSpPr txBox="1">
              <a:spLocks noChangeArrowheads="1"/>
            </p:cNvSpPr>
            <p:nvPr/>
          </p:nvSpPr>
          <p:spPr bwMode="auto">
            <a:xfrm>
              <a:off x="2544" y="576"/>
              <a:ext cx="70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73806" name="Text Box 78"/>
            <p:cNvSpPr txBox="1">
              <a:spLocks noChangeArrowheads="1"/>
            </p:cNvSpPr>
            <p:nvPr/>
          </p:nvSpPr>
          <p:spPr bwMode="auto">
            <a:xfrm>
              <a:off x="2544" y="384"/>
              <a:ext cx="708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600" b="1">
                  <a:solidFill>
                    <a:srgbClr val="3333FF"/>
                  </a:solidFill>
                  <a:latin typeface="Times New Roman" pitchFamily="18" charset="0"/>
                </a:rPr>
                <a:t>*</a:t>
              </a:r>
            </a:p>
          </p:txBody>
        </p:sp>
      </p:grpSp>
      <p:grpSp>
        <p:nvGrpSpPr>
          <p:cNvPr id="73816" name="Group 88"/>
          <p:cNvGrpSpPr>
            <a:grpSpLocks/>
          </p:cNvGrpSpPr>
          <p:nvPr/>
        </p:nvGrpSpPr>
        <p:grpSpPr bwMode="auto">
          <a:xfrm>
            <a:off x="1524000" y="838200"/>
            <a:ext cx="1276350" cy="457200"/>
            <a:chOff x="960" y="528"/>
            <a:chExt cx="804" cy="288"/>
          </a:xfrm>
        </p:grpSpPr>
        <p:grpSp>
          <p:nvGrpSpPr>
            <p:cNvPr id="73808" name="Group 80"/>
            <p:cNvGrpSpPr>
              <a:grpSpLocks/>
            </p:cNvGrpSpPr>
            <p:nvPr/>
          </p:nvGrpSpPr>
          <p:grpSpPr bwMode="auto">
            <a:xfrm>
              <a:off x="1008" y="720"/>
              <a:ext cx="756" cy="96"/>
              <a:chOff x="1008" y="708"/>
              <a:chExt cx="756" cy="96"/>
            </a:xfrm>
          </p:grpSpPr>
          <p:grpSp>
            <p:nvGrpSpPr>
              <p:cNvPr id="73809" name="Group 81"/>
              <p:cNvGrpSpPr>
                <a:grpSpLocks/>
              </p:cNvGrpSpPr>
              <p:nvPr/>
            </p:nvGrpSpPr>
            <p:grpSpPr bwMode="auto">
              <a:xfrm>
                <a:off x="1020" y="744"/>
                <a:ext cx="744" cy="12"/>
                <a:chOff x="1020" y="744"/>
                <a:chExt cx="744" cy="12"/>
              </a:xfrm>
            </p:grpSpPr>
            <p:sp>
              <p:nvSpPr>
                <p:cNvPr id="73810" name="Line 82"/>
                <p:cNvSpPr>
                  <a:spLocks noChangeShapeType="1"/>
                </p:cNvSpPr>
                <p:nvPr/>
              </p:nvSpPr>
              <p:spPr bwMode="auto">
                <a:xfrm>
                  <a:off x="1524" y="756"/>
                  <a:ext cx="240" cy="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triangle" w="sm" len="sm"/>
                </a:ln>
                <a:effectLst/>
              </p:spPr>
              <p:txBody>
                <a:bodyPr anchor="ctr"/>
                <a:lstStyle/>
                <a:p>
                  <a:endParaRPr lang="vi-VN"/>
                </a:p>
              </p:txBody>
            </p:sp>
            <p:sp>
              <p:nvSpPr>
                <p:cNvPr id="73811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1020" y="744"/>
                  <a:ext cx="492" cy="1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anchor="ctr"/>
                <a:lstStyle/>
                <a:p>
                  <a:endParaRPr lang="vi-VN"/>
                </a:p>
              </p:txBody>
            </p:sp>
          </p:grpSp>
          <p:grpSp>
            <p:nvGrpSpPr>
              <p:cNvPr id="73812" name="Group 84"/>
              <p:cNvGrpSpPr>
                <a:grpSpLocks/>
              </p:cNvGrpSpPr>
              <p:nvPr/>
            </p:nvGrpSpPr>
            <p:grpSpPr bwMode="auto">
              <a:xfrm>
                <a:off x="1008" y="708"/>
                <a:ext cx="504" cy="96"/>
                <a:chOff x="1008" y="708"/>
                <a:chExt cx="504" cy="96"/>
              </a:xfrm>
            </p:grpSpPr>
            <p:sp>
              <p:nvSpPr>
                <p:cNvPr id="73813" name="Line 85"/>
                <p:cNvSpPr>
                  <a:spLocks noChangeShapeType="1"/>
                </p:cNvSpPr>
                <p:nvPr/>
              </p:nvSpPr>
              <p:spPr bwMode="auto">
                <a:xfrm>
                  <a:off x="1512" y="708"/>
                  <a:ext cx="0" cy="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anchor="ctr"/>
                <a:lstStyle/>
                <a:p>
                  <a:endParaRPr lang="vi-VN"/>
                </a:p>
              </p:txBody>
            </p:sp>
            <p:sp>
              <p:nvSpPr>
                <p:cNvPr id="73814" name="Line 86"/>
                <p:cNvSpPr>
                  <a:spLocks noChangeShapeType="1"/>
                </p:cNvSpPr>
                <p:nvPr/>
              </p:nvSpPr>
              <p:spPr bwMode="auto">
                <a:xfrm>
                  <a:off x="1008" y="708"/>
                  <a:ext cx="0" cy="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anchor="ctr"/>
                <a:lstStyle/>
                <a:p>
                  <a:endParaRPr lang="vi-VN"/>
                </a:p>
              </p:txBody>
            </p:sp>
          </p:grpSp>
        </p:grpSp>
        <p:sp>
          <p:nvSpPr>
            <p:cNvPr id="73815" name="Text Box 87"/>
            <p:cNvSpPr txBox="1">
              <a:spLocks noChangeArrowheads="1"/>
            </p:cNvSpPr>
            <p:nvPr/>
          </p:nvSpPr>
          <p:spPr bwMode="auto">
            <a:xfrm>
              <a:off x="960" y="528"/>
              <a:ext cx="708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latin typeface="Times New Roman" pitchFamily="18" charset="0"/>
                </a:rPr>
                <a:t>24 ph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737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28650" y="127635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4295775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5924550" y="1039813"/>
          <a:ext cx="558800" cy="598487"/>
        </p:xfrm>
        <a:graphic>
          <a:graphicData uri="http://schemas.openxmlformats.org/presentationml/2006/ole">
            <p:oleObj spid="_x0000_s39956" name="Equation" r:id="rId4" imgW="368280" imgH="393480" progId="Equation.DSMT4">
              <p:embed/>
            </p:oleObj>
          </a:graphicData>
        </a:graphic>
      </p:graphicFrame>
      <p:graphicFrame>
        <p:nvGraphicFramePr>
          <p:cNvPr id="40014" name="Group 78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39981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39982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pic>
        <p:nvPicPr>
          <p:cNvPr id="39985" name="Picture 49" descr="Cham hoi 4_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90800" y="4495800"/>
            <a:ext cx="457200" cy="533400"/>
          </a:xfrm>
          <a:prstGeom prst="rect">
            <a:avLst/>
          </a:prstGeom>
          <a:noFill/>
        </p:spPr>
      </p:pic>
      <p:sp>
        <p:nvSpPr>
          <p:cNvPr id="39987" name="Text Box 51"/>
          <p:cNvSpPr txBox="1">
            <a:spLocks noChangeArrowheads="1"/>
          </p:cNvSpPr>
          <p:nvPr/>
        </p:nvSpPr>
        <p:spPr bwMode="auto">
          <a:xfrm>
            <a:off x="3200400" y="4572000"/>
            <a:ext cx="3962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H·y chän Èn sè?®¬n vÞ cña Èn?</a:t>
            </a:r>
          </a:p>
        </p:txBody>
      </p:sp>
      <p:sp>
        <p:nvSpPr>
          <p:cNvPr id="39988" name="Rectangle 52"/>
          <p:cNvSpPr>
            <a:spLocks noChangeArrowheads="1"/>
          </p:cNvSpPr>
          <p:nvPr/>
        </p:nvSpPr>
        <p:spPr bwMode="auto">
          <a:xfrm>
            <a:off x="41148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sp>
        <p:nvSpPr>
          <p:cNvPr id="39989" name="Rectangle 53"/>
          <p:cNvSpPr>
            <a:spLocks noChangeArrowheads="1"/>
          </p:cNvSpPr>
          <p:nvPr/>
        </p:nvSpPr>
        <p:spPr bwMode="auto">
          <a:xfrm>
            <a:off x="304800" y="4419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</p:txBody>
      </p:sp>
      <p:grpSp>
        <p:nvGrpSpPr>
          <p:cNvPr id="39995" name="Group 59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39996" name="Group 60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39997" name="Oval 61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9998" name="Text Box 62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39999" name="Text Box 63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40000" name="Line 64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0001" name="Line 65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0002" name="Line 66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0003" name="Line 67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0004" name="Line 68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40005" name="Text Box 69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sp>
        <p:nvSpPr>
          <p:cNvPr id="40006" name="Text Box 70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40007" name="Text Box 71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40008" name="AutoShape 72"/>
          <p:cNvSpPr>
            <a:spLocks/>
          </p:cNvSpPr>
          <p:nvPr/>
        </p:nvSpPr>
        <p:spPr bwMode="auto">
          <a:xfrm rot="16200000">
            <a:off x="4895850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99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9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87" grpId="0" animBg="1"/>
      <p:bldP spid="39988" grpId="0"/>
      <p:bldP spid="399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0"/>
            <a:ext cx="114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Times New Roman" pitchFamily="18" charset="0"/>
              </a:rPr>
              <a:t>VÍ DỤ.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638300" y="895350"/>
            <a:ext cx="65913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8267700" y="80010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7620000" y="1181100"/>
            <a:ext cx="6477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704850" y="476250"/>
            <a:ext cx="1047750" cy="33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HÀ NỘI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8229600" y="304800"/>
            <a:ext cx="9144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NAM ĐỊNH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533400" y="12954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Xe máy: v= 35km/h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6838950" y="1257300"/>
            <a:ext cx="23050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Ôtô: v= 45km/h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5124450" y="1157288"/>
            <a:ext cx="1123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  <p:graphicFrame>
        <p:nvGraphicFramePr>
          <p:cNvPr id="37908" name="Object 20"/>
          <p:cNvGraphicFramePr>
            <a:graphicFrameLocks noChangeAspect="1"/>
          </p:cNvGraphicFramePr>
          <p:nvPr/>
        </p:nvGraphicFramePr>
        <p:xfrm>
          <a:off x="5943600" y="1066800"/>
          <a:ext cx="558800" cy="598488"/>
        </p:xfrm>
        <a:graphic>
          <a:graphicData uri="http://schemas.openxmlformats.org/presentationml/2006/ole">
            <p:oleObj spid="_x0000_s37908" name="Equation" r:id="rId4" imgW="368280" imgH="393480" progId="Equation.DSMT4">
              <p:embed/>
            </p:oleObj>
          </a:graphicData>
        </a:graphic>
      </p:graphicFrame>
      <p:graphicFrame>
        <p:nvGraphicFramePr>
          <p:cNvPr id="37969" name="Group 81"/>
          <p:cNvGraphicFramePr>
            <a:graphicFrameLocks noGrp="1"/>
          </p:cNvGraphicFramePr>
          <p:nvPr>
            <p:ph/>
          </p:nvPr>
        </p:nvGraphicFramePr>
        <p:xfrm>
          <a:off x="0" y="1752600"/>
          <a:ext cx="9144000" cy="2535174"/>
        </p:xfrm>
        <a:graphic>
          <a:graphicData uri="http://schemas.openxmlformats.org/drawingml/2006/table">
            <a:tbl>
              <a:tblPr/>
              <a:tblGrid>
                <a:gridCol w="1260475"/>
                <a:gridCol w="2306638"/>
                <a:gridCol w="2368550"/>
                <a:gridCol w="3208337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VËn tèc (km/h)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Thêi gian ®i (h)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Qu·ng ®­êng ®i (km)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Xe m¸y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¤ t«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rgbClr val="FFFFC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Check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37933" name="Picture 45" descr="j0251871"/>
          <p:cNvPicPr>
            <a:picLocks noChangeAspect="1" noChangeArrowheads="1"/>
          </p:cNvPicPr>
          <p:nvPr/>
        </p:nvPicPr>
        <p:blipFill>
          <a:blip r:embed="rId5">
            <a:lum bright="94000" contrast="10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81000" y="2895600"/>
            <a:ext cx="457200" cy="457200"/>
          </a:xfrm>
          <a:prstGeom prst="rect">
            <a:avLst/>
          </a:prstGeom>
          <a:noFill/>
        </p:spPr>
      </p:pic>
      <p:pic>
        <p:nvPicPr>
          <p:cNvPr id="37934" name="Picture 46" descr="j021295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3810000"/>
            <a:ext cx="533400" cy="381000"/>
          </a:xfrm>
          <a:prstGeom prst="rect">
            <a:avLst/>
          </a:prstGeom>
          <a:noFill/>
        </p:spPr>
      </p:pic>
      <p:sp>
        <p:nvSpPr>
          <p:cNvPr id="37935" name="Rectangle 47"/>
          <p:cNvSpPr>
            <a:spLocks noChangeArrowheads="1"/>
          </p:cNvSpPr>
          <p:nvPr/>
        </p:nvSpPr>
        <p:spPr bwMode="auto">
          <a:xfrm>
            <a:off x="1752600" y="2590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35</a:t>
            </a:r>
          </a:p>
        </p:txBody>
      </p:sp>
      <p:sp>
        <p:nvSpPr>
          <p:cNvPr id="37936" name="Rectangle 48"/>
          <p:cNvSpPr>
            <a:spLocks noChangeArrowheads="1"/>
          </p:cNvSpPr>
          <p:nvPr/>
        </p:nvSpPr>
        <p:spPr bwMode="auto">
          <a:xfrm>
            <a:off x="1752600" y="3505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45</a:t>
            </a:r>
          </a:p>
        </p:txBody>
      </p:sp>
      <p:pic>
        <p:nvPicPr>
          <p:cNvPr id="37937" name="Picture 49" descr="Cham hoi 4_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724400"/>
            <a:ext cx="457200" cy="533400"/>
          </a:xfrm>
          <a:prstGeom prst="rect">
            <a:avLst/>
          </a:prstGeom>
          <a:noFill/>
        </p:spPr>
      </p:pic>
      <p:sp>
        <p:nvSpPr>
          <p:cNvPr id="37938" name="Text Box 50"/>
          <p:cNvSpPr txBox="1">
            <a:spLocks noChangeArrowheads="1"/>
          </p:cNvSpPr>
          <p:nvPr/>
        </p:nvSpPr>
        <p:spPr bwMode="auto">
          <a:xfrm>
            <a:off x="1219200" y="4800600"/>
            <a:ext cx="7391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TÝnh thêi gian «t« ®i tõ khi khëi hµnh ®Õn khi gÆp xe m¸y?</a:t>
            </a:r>
          </a:p>
        </p:txBody>
      </p:sp>
      <p:sp>
        <p:nvSpPr>
          <p:cNvPr id="37939" name="Rectangle 51"/>
          <p:cNvSpPr>
            <a:spLocks noChangeArrowheads="1"/>
          </p:cNvSpPr>
          <p:nvPr/>
        </p:nvSpPr>
        <p:spPr bwMode="auto">
          <a:xfrm>
            <a:off x="4267200" y="2514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</a:rPr>
              <a:t>x</a:t>
            </a:r>
          </a:p>
        </p:txBody>
      </p:sp>
      <p:grpSp>
        <p:nvGrpSpPr>
          <p:cNvPr id="37940" name="Group 52"/>
          <p:cNvGrpSpPr>
            <a:grpSpLocks/>
          </p:cNvGrpSpPr>
          <p:nvPr/>
        </p:nvGrpSpPr>
        <p:grpSpPr bwMode="auto">
          <a:xfrm>
            <a:off x="4038600" y="3352800"/>
            <a:ext cx="1295400" cy="838200"/>
            <a:chOff x="2160" y="3408"/>
            <a:chExt cx="912" cy="704"/>
          </a:xfrm>
        </p:grpSpPr>
        <p:sp>
          <p:nvSpPr>
            <p:cNvPr id="37941" name="Rectangle 53"/>
            <p:cNvSpPr>
              <a:spLocks noChangeArrowheads="1"/>
            </p:cNvSpPr>
            <p:nvPr/>
          </p:nvSpPr>
          <p:spPr bwMode="auto">
            <a:xfrm>
              <a:off x="2160" y="3552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/>
                <a:t>x - </a:t>
              </a:r>
            </a:p>
          </p:txBody>
        </p:sp>
        <p:graphicFrame>
          <p:nvGraphicFramePr>
            <p:cNvPr id="37942" name="Object 54"/>
            <p:cNvGraphicFramePr>
              <a:graphicFrameLocks noChangeAspect="1"/>
            </p:cNvGraphicFramePr>
            <p:nvPr/>
          </p:nvGraphicFramePr>
          <p:xfrm>
            <a:off x="2688" y="3408"/>
            <a:ext cx="384" cy="704"/>
          </p:xfrm>
          <a:graphic>
            <a:graphicData uri="http://schemas.openxmlformats.org/presentationml/2006/ole">
              <p:oleObj spid="_x0000_s37942" name="Equation" r:id="rId8" imgW="152280" imgH="393480" progId="Equation.3">
                <p:embed/>
              </p:oleObj>
            </a:graphicData>
          </a:graphic>
        </p:graphicFrame>
      </p:grpSp>
      <p:sp>
        <p:nvSpPr>
          <p:cNvPr id="37943" name="AutoShape 55"/>
          <p:cNvSpPr>
            <a:spLocks noChangeArrowheads="1"/>
          </p:cNvSpPr>
          <p:nvPr/>
        </p:nvSpPr>
        <p:spPr bwMode="auto">
          <a:xfrm>
            <a:off x="4572000" y="3124200"/>
            <a:ext cx="338138" cy="381000"/>
          </a:xfrm>
          <a:prstGeom prst="downArrow">
            <a:avLst>
              <a:gd name="adj1" fmla="val 50000"/>
              <a:gd name="adj2" fmla="val 281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7944" name="Rectangle 56"/>
          <p:cNvSpPr>
            <a:spLocks noChangeArrowheads="1"/>
          </p:cNvSpPr>
          <p:nvPr/>
        </p:nvSpPr>
        <p:spPr bwMode="auto">
          <a:xfrm>
            <a:off x="0" y="426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Gọi thời gian từ lúc xe máy khởi hành đến lúc hai xe gặp nhau là x (h)</a:t>
            </a:r>
          </a:p>
        </p:txBody>
      </p:sp>
      <p:grpSp>
        <p:nvGrpSpPr>
          <p:cNvPr id="37945" name="Group 57"/>
          <p:cNvGrpSpPr>
            <a:grpSpLocks/>
          </p:cNvGrpSpPr>
          <p:nvPr/>
        </p:nvGrpSpPr>
        <p:grpSpPr bwMode="auto">
          <a:xfrm>
            <a:off x="1600200" y="457200"/>
            <a:ext cx="2971800" cy="793750"/>
            <a:chOff x="1008" y="288"/>
            <a:chExt cx="1920" cy="500"/>
          </a:xfrm>
        </p:grpSpPr>
        <p:grpSp>
          <p:nvGrpSpPr>
            <p:cNvPr id="37946" name="Group 58"/>
            <p:cNvGrpSpPr>
              <a:grpSpLocks/>
            </p:cNvGrpSpPr>
            <p:nvPr/>
          </p:nvGrpSpPr>
          <p:grpSpPr bwMode="auto">
            <a:xfrm>
              <a:off x="1008" y="288"/>
              <a:ext cx="1920" cy="384"/>
              <a:chOff x="1008" y="288"/>
              <a:chExt cx="1920" cy="384"/>
            </a:xfrm>
          </p:grpSpPr>
          <p:sp>
            <p:nvSpPr>
              <p:cNvPr id="37947" name="Oval 59"/>
              <p:cNvSpPr>
                <a:spLocks noChangeArrowheads="1"/>
              </p:cNvSpPr>
              <p:nvPr/>
            </p:nvSpPr>
            <p:spPr bwMode="auto">
              <a:xfrm>
                <a:off x="1008" y="432"/>
                <a:ext cx="1920" cy="24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7948" name="Text Box 60"/>
              <p:cNvSpPr txBox="1">
                <a:spLocks noChangeArrowheads="1"/>
              </p:cNvSpPr>
              <p:nvPr/>
            </p:nvSpPr>
            <p:spPr bwMode="auto">
              <a:xfrm>
                <a:off x="1728" y="288"/>
                <a:ext cx="384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/>
                  <a:t>t =?</a:t>
                </a:r>
              </a:p>
            </p:txBody>
          </p:sp>
        </p:grpSp>
        <p:sp>
          <p:nvSpPr>
            <p:cNvPr id="37949" name="Text Box 61"/>
            <p:cNvSpPr txBox="1">
              <a:spLocks noChangeArrowheads="1"/>
            </p:cNvSpPr>
            <p:nvPr/>
          </p:nvSpPr>
          <p:spPr bwMode="auto">
            <a:xfrm>
              <a:off x="1008" y="576"/>
              <a:ext cx="192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vi-VN" sz="1600"/>
            </a:p>
          </p:txBody>
        </p:sp>
      </p:grpSp>
      <p:sp>
        <p:nvSpPr>
          <p:cNvPr id="37950" name="Text Box 62"/>
          <p:cNvSpPr txBox="1">
            <a:spLocks noChangeArrowheads="1"/>
          </p:cNvSpPr>
          <p:nvPr/>
        </p:nvSpPr>
        <p:spPr bwMode="auto">
          <a:xfrm>
            <a:off x="4038600" y="87630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G</a:t>
            </a:r>
          </a:p>
        </p:txBody>
      </p:sp>
      <p:sp>
        <p:nvSpPr>
          <p:cNvPr id="37951" name="Text Box 63"/>
          <p:cNvSpPr txBox="1">
            <a:spLocks noChangeArrowheads="1"/>
          </p:cNvSpPr>
          <p:nvPr/>
        </p:nvSpPr>
        <p:spPr bwMode="auto">
          <a:xfrm>
            <a:off x="4038600" y="609600"/>
            <a:ext cx="1123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*</a:t>
            </a:r>
          </a:p>
        </p:txBody>
      </p:sp>
      <p:sp>
        <p:nvSpPr>
          <p:cNvPr id="37952" name="Line 64"/>
          <p:cNvSpPr>
            <a:spLocks noChangeShapeType="1"/>
          </p:cNvSpPr>
          <p:nvPr/>
        </p:nvSpPr>
        <p:spPr bwMode="auto">
          <a:xfrm>
            <a:off x="2419350" y="1200150"/>
            <a:ext cx="381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54" name="Line 66"/>
          <p:cNvSpPr>
            <a:spLocks noChangeShapeType="1"/>
          </p:cNvSpPr>
          <p:nvPr/>
        </p:nvSpPr>
        <p:spPr bwMode="auto">
          <a:xfrm>
            <a:off x="241935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55" name="Line 67"/>
          <p:cNvSpPr>
            <a:spLocks noChangeShapeType="1"/>
          </p:cNvSpPr>
          <p:nvPr/>
        </p:nvSpPr>
        <p:spPr bwMode="auto">
          <a:xfrm>
            <a:off x="1600200" y="8191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56" name="AutoShape 68"/>
          <p:cNvSpPr>
            <a:spLocks/>
          </p:cNvSpPr>
          <p:nvPr/>
        </p:nvSpPr>
        <p:spPr bwMode="auto">
          <a:xfrm rot="16200000">
            <a:off x="4867275" y="-2790825"/>
            <a:ext cx="114300" cy="6553200"/>
          </a:xfrm>
          <a:prstGeom prst="rightBrace">
            <a:avLst>
              <a:gd name="adj1" fmla="val 477778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7957" name="Text Box 69"/>
          <p:cNvSpPr txBox="1">
            <a:spLocks noChangeArrowheads="1"/>
          </p:cNvSpPr>
          <p:nvPr/>
        </p:nvSpPr>
        <p:spPr bwMode="auto">
          <a:xfrm>
            <a:off x="4267200" y="0"/>
            <a:ext cx="11239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90km</a:t>
            </a:r>
          </a:p>
        </p:txBody>
      </p:sp>
      <p:sp>
        <p:nvSpPr>
          <p:cNvPr id="37959" name="Line 71"/>
          <p:cNvSpPr>
            <a:spLocks noChangeShapeType="1"/>
          </p:cNvSpPr>
          <p:nvPr/>
        </p:nvSpPr>
        <p:spPr bwMode="auto">
          <a:xfrm flipV="1">
            <a:off x="1619250" y="1181100"/>
            <a:ext cx="781050" cy="190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60" name="Line 72"/>
          <p:cNvSpPr>
            <a:spLocks noChangeShapeType="1"/>
          </p:cNvSpPr>
          <p:nvPr/>
        </p:nvSpPr>
        <p:spPr bwMode="auto">
          <a:xfrm>
            <a:off x="24003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61" name="Line 73"/>
          <p:cNvSpPr>
            <a:spLocks noChangeShapeType="1"/>
          </p:cNvSpPr>
          <p:nvPr/>
        </p:nvSpPr>
        <p:spPr bwMode="auto">
          <a:xfrm>
            <a:off x="1600200" y="1123950"/>
            <a:ext cx="0" cy="152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anchor="ctr"/>
          <a:lstStyle/>
          <a:p>
            <a:endParaRPr lang="vi-VN"/>
          </a:p>
        </p:txBody>
      </p:sp>
      <p:sp>
        <p:nvSpPr>
          <p:cNvPr id="37963" name="Text Box 75"/>
          <p:cNvSpPr txBox="1">
            <a:spLocks noChangeArrowheads="1"/>
          </p:cNvSpPr>
          <p:nvPr/>
        </p:nvSpPr>
        <p:spPr bwMode="auto">
          <a:xfrm>
            <a:off x="1447800" y="838200"/>
            <a:ext cx="11239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24 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11111E-6 -4.44444E-6 L -0.00347 0.05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379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379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1" dur="500" fill="hold"/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3" grpId="0" animBg="1"/>
      <p:bldP spid="37943" grpId="1" animBg="1"/>
      <p:bldP spid="3796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3&quot;/&gt;&lt;/object&gt;&lt;object type=&quot;3&quot; unique_id=&quot;10005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62&quot;/&gt;&lt;/object&gt;&lt;object type=&quot;3&quot; unique_id=&quot;10007&quot;&gt;&lt;property id=&quot;20148&quot; value=&quot;5&quot;/&gt;&lt;property id=&quot;20300&quot; value=&quot;Slide 4&quot;/&gt;&lt;property id=&quot;20307&quot; value=&quot;318&quot;/&gt;&lt;/object&gt;&lt;object type=&quot;3&quot; unique_id=&quot;10008&quot;&gt;&lt;property id=&quot;20148&quot; value=&quot;5&quot;/&gt;&lt;property id=&quot;20300&quot; value=&quot;Slide 5&quot;/&gt;&lt;property id=&quot;20307&quot; value=&quot;280&quot;/&gt;&lt;/object&gt;&lt;object type=&quot;3&quot; unique_id=&quot;10009&quot;&gt;&lt;property id=&quot;20148&quot; value=&quot;5&quot;/&gt;&lt;property id=&quot;20300&quot; value=&quot;Slide 6&quot;/&gt;&lt;property id=&quot;20307&quot; value=&quot;282&quot;/&gt;&lt;/object&gt;&lt;object type=&quot;3&quot; unique_id=&quot;10010&quot;&gt;&lt;property id=&quot;20148&quot; value=&quot;5&quot;/&gt;&lt;property id=&quot;20300&quot; value=&quot;Slide 7&quot;/&gt;&lt;property id=&quot;20307&quot; value=&quot;307&quot;/&gt;&lt;/object&gt;&lt;object type=&quot;3&quot; unique_id=&quot;10011&quot;&gt;&lt;property id=&quot;20148&quot; value=&quot;5&quot;/&gt;&lt;property id=&quot;20300&quot; value=&quot;Slide 8&quot;/&gt;&lt;property id=&quot;20307&quot; value=&quot;286&quot;/&gt;&lt;/object&gt;&lt;object type=&quot;3&quot; unique_id=&quot;10012&quot;&gt;&lt;property id=&quot;20148&quot; value=&quot;5&quot;/&gt;&lt;property id=&quot;20300&quot; value=&quot;Slide 9&quot;/&gt;&lt;property id=&quot;20307&quot; value=&quot;285&quot;/&gt;&lt;/object&gt;&lt;object type=&quot;3&quot; unique_id=&quot;10013&quot;&gt;&lt;property id=&quot;20148&quot; value=&quot;5&quot;/&gt;&lt;property id=&quot;20300&quot; value=&quot;Slide 10&quot;/&gt;&lt;property id=&quot;20307&quot; value=&quot;288&quot;/&gt;&lt;/object&gt;&lt;object type=&quot;3&quot; unique_id=&quot;10014&quot;&gt;&lt;property id=&quot;20148&quot; value=&quot;5&quot;/&gt;&lt;property id=&quot;20300&quot; value=&quot;Slide 11&quot;/&gt;&lt;property id=&quot;20307&quot; value=&quot;289&quot;/&gt;&lt;/object&gt;&lt;object type=&quot;3&quot; unique_id=&quot;10015&quot;&gt;&lt;property id=&quot;20148&quot; value=&quot;5&quot;/&gt;&lt;property id=&quot;20300&quot; value=&quot;Slide 12&quot;/&gt;&lt;property id=&quot;20307&quot; value=&quot;290&quot;/&gt;&lt;/object&gt;&lt;object type=&quot;3&quot; unique_id=&quot;10016&quot;&gt;&lt;property id=&quot;20148&quot; value=&quot;5&quot;/&gt;&lt;property id=&quot;20300&quot; value=&quot;Slide 13&quot;/&gt;&lt;property id=&quot;20307&quot; value=&quot;319&quot;/&gt;&lt;/object&gt;&lt;object type=&quot;3&quot; unique_id=&quot;10017&quot;&gt;&lt;property id=&quot;20148&quot; value=&quot;5&quot;/&gt;&lt;property id=&quot;20300&quot; value=&quot;Slide 14&quot;/&gt;&lt;property id=&quot;20307&quot; value=&quot;293&quot;/&gt;&lt;/object&gt;&lt;object type=&quot;3&quot; unique_id=&quot;10018&quot;&gt;&lt;property id=&quot;20148&quot; value=&quot;5&quot;/&gt;&lt;property id=&quot;20300&quot; value=&quot;Slide 15&quot;/&gt;&lt;property id=&quot;20307&quot; value=&quot;315&quot;/&gt;&lt;/object&gt;&lt;object type=&quot;3&quot; unique_id=&quot;10019&quot;&gt;&lt;property id=&quot;20148&quot; value=&quot;5&quot;/&gt;&lt;property id=&quot;20300&quot; value=&quot;Slide 16&quot;/&gt;&lt;property id=&quot;20307&quot; value=&quot;316&quot;/&gt;&lt;/object&gt;&lt;object type=&quot;3&quot; unique_id=&quot;10020&quot;&gt;&lt;property id=&quot;20148&quot; value=&quot;5&quot;/&gt;&lt;property id=&quot;20300&quot; value=&quot;Slide 17&quot;/&gt;&lt;property id=&quot;20307&quot; value=&quot;297&quot;/&gt;&lt;/object&gt;&lt;object type=&quot;3&quot; unique_id=&quot;10021&quot;&gt;&lt;property id=&quot;20148&quot; value=&quot;5&quot;/&gt;&lt;property id=&quot;20300&quot; value=&quot;Slide 18&quot;/&gt;&lt;property id=&quot;20307&quot; value=&quot;322&quot;/&gt;&lt;/object&gt;&lt;object type=&quot;3&quot; unique_id=&quot;10022&quot;&gt;&lt;property id=&quot;20148&quot; value=&quot;5&quot;/&gt;&lt;property id=&quot;20300&quot; value=&quot;Slide 19 - &amp;quot;?5&amp;quot;&quot;/&gt;&lt;property id=&quot;20307&quot; value=&quot;299&quot;/&gt;&lt;/object&gt;&lt;object type=&quot;3&quot; unique_id=&quot;10023&quot;&gt;&lt;property id=&quot;20148&quot; value=&quot;5&quot;/&gt;&lt;property id=&quot;20300&quot; value=&quot;Slide 20&quot;/&gt;&lt;property id=&quot;20307&quot; value=&quot;271&quot;/&gt;&lt;/object&gt;&lt;object type=&quot;3&quot; unique_id=&quot;10024&quot;&gt;&lt;property id=&quot;20148&quot; value=&quot;5&quot;/&gt;&lt;property id=&quot;20300&quot; value=&quot;Slide 21&quot;/&gt;&lt;property id=&quot;20307&quot; value=&quot;308&quot;/&gt;&lt;/object&gt;&lt;object type=&quot;3&quot; unique_id=&quot;10025&quot;&gt;&lt;property id=&quot;20148&quot; value=&quot;5&quot;/&gt;&lt;property id=&quot;20300&quot; value=&quot;Slide 22&quot;/&gt;&lt;property id=&quot;20307&quot; value=&quot;301&quot;/&gt;&lt;/object&gt;&lt;object type=&quot;3&quot; unique_id=&quot;10026&quot;&gt;&lt;property id=&quot;20148&quot; value=&quot;5&quot;/&gt;&lt;property id=&quot;20300&quot; value=&quot;Slide 23&quot;/&gt;&lt;property id=&quot;20307&quot; value=&quot;306&quot;/&gt;&lt;/object&gt;&lt;object type=&quot;3&quot; unique_id=&quot;10027&quot;&gt;&lt;property id=&quot;20148&quot; value=&quot;5&quot;/&gt;&lt;property id=&quot;20300&quot; value=&quot;Slide 24&quot;/&gt;&lt;property id=&quot;20307&quot; value=&quot;305&quot;/&gt;&lt;/object&gt;&lt;object type=&quot;3&quot; unique_id=&quot;10028&quot;&gt;&lt;property id=&quot;20148&quot; value=&quot;5&quot;/&gt;&lt;property id=&quot;20300&quot; value=&quot;Slide 25&quot;/&gt;&lt;property id=&quot;20307&quot; value=&quot;313&quot;/&gt;&lt;/object&gt;&lt;object type=&quot;3&quot; unique_id=&quot;10029&quot;&gt;&lt;property id=&quot;20148&quot; value=&quot;5&quot;/&gt;&lt;property id=&quot;20300&quot; value=&quot;Slide 26&quot;/&gt;&lt;property id=&quot;20307&quot; value=&quot;323&quot;/&gt;&lt;/object&gt;&lt;object type=&quot;3&quot; unique_id=&quot;10030&quot;&gt;&lt;property id=&quot;20148&quot; value=&quot;5&quot;/&gt;&lt;property id=&quot;20300&quot; value=&quot;Slide 27&quot;/&gt;&lt;property id=&quot;20307&quot; value=&quot;326&quot;/&gt;&lt;/object&gt;&lt;object type=&quot;3&quot; unique_id=&quot;10031&quot;&gt;&lt;property id=&quot;20148&quot; value=&quot;5&quot;/&gt;&lt;property id=&quot;20300&quot; value=&quot;Slide 28&quot;/&gt;&lt;property id=&quot;20307&quot; value=&quot;311&quot;/&gt;&lt;/object&gt;&lt;object type=&quot;3&quot; unique_id=&quot;10032&quot;&gt;&lt;property id=&quot;20148&quot; value=&quot;5&quot;/&gt;&lt;property id=&quot;20300&quot; value=&quot;Slide 29&quot;/&gt;&lt;property id=&quot;20307&quot; value=&quot;310&quot;/&gt;&lt;/object&gt;&lt;object type=&quot;3&quot; unique_id=&quot;10033&quot;&gt;&lt;property id=&quot;20148&quot; value=&quot;5&quot;/&gt;&lt;property id=&quot;20300&quot; value=&quot;Slide 30&quot;/&gt;&lt;property id=&quot;20307&quot; value=&quot;312&quot;/&gt;&lt;/object&gt;&lt;object type=&quot;3&quot; unique_id=&quot;10034&quot;&gt;&lt;property id=&quot;20148&quot; value=&quot;5&quot;/&gt;&lt;property id=&quot;20300&quot; value=&quot;Slide 31&quot;/&gt;&lt;property id=&quot;20307&quot; value=&quot;309&quot;/&gt;&lt;/object&gt;&lt;object type=&quot;3&quot; unique_id=&quot;10035&quot;&gt;&lt;property id=&quot;20148&quot; value=&quot;5&quot;/&gt;&lt;property id=&quot;20300&quot; value=&quot;Slide 32&quot;/&gt;&lt;property id=&quot;20307&quot; value=&quot;324&quot;/&gt;&lt;/object&gt;&lt;object type=&quot;3&quot; unique_id=&quot;10036&quot;&gt;&lt;property id=&quot;20148&quot; value=&quot;5&quot;/&gt;&lt;property id=&quot;20300&quot; value=&quot;Slide 33&quot;/&gt;&lt;property id=&quot;20307&quot; value=&quot;321&quot;/&gt;&lt;/object&gt;&lt;object type=&quot;3&quot; unique_id=&quot;10037&quot;&gt;&lt;property id=&quot;20148&quot; value=&quot;5&quot;/&gt;&lt;property id=&quot;20300&quot; value=&quot;Slide 34&quot;/&gt;&lt;property id=&quot;20307&quot; value=&quot;325&quot;/&gt;&lt;/object&gt;&lt;object type=&quot;3&quot; unique_id=&quot;10038&quot;&gt;&lt;property id=&quot;20148&quot; value=&quot;5&quot;/&gt;&lt;property id=&quot;20300&quot; value=&quot;Slide 35&quot;/&gt;&lt;property id=&quot;20307&quot; value=&quot;260&quot;/&gt;&lt;/object&gt;&lt;object type=&quot;3&quot; unique_id=&quot;10039&quot;&gt;&lt;property id=&quot;20148&quot; value=&quot;5&quot;/&gt;&lt;property id=&quot;20300&quot; value=&quot;Slide 36&quot;/&gt;&lt;property id=&quot;20307&quot; value=&quot;317&quot;/&gt;&lt;/object&gt;&lt;object type=&quot;3&quot; unique_id=&quot;10040&quot;&gt;&lt;property id=&quot;20148&quot; value=&quot;5&quot;/&gt;&lt;property id=&quot;20300&quot; value=&quot;Slide 37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3287</Words>
  <Application>Microsoft Office PowerPoint</Application>
  <PresentationFormat>On-screen Show (4:3)</PresentationFormat>
  <Paragraphs>600</Paragraphs>
  <Slides>37</Slides>
  <Notes>35</Notes>
  <HiddenSlides>0</HiddenSlides>
  <MMClips>1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Arial</vt:lpstr>
      <vt:lpstr>.VnTime</vt:lpstr>
      <vt:lpstr>VNI-Helve</vt:lpstr>
      <vt:lpstr>Times New Roman</vt:lpstr>
      <vt:lpstr>VNI-Times</vt:lpstr>
      <vt:lpstr>.VnAristote</vt:lpstr>
      <vt:lpstr>Wingdings</vt:lpstr>
      <vt:lpstr>Symbol</vt:lpstr>
      <vt:lpstr>.VnTimeH</vt:lpstr>
      <vt:lpstr>Arial Narrow</vt:lpstr>
      <vt:lpstr>Default Design</vt:lpstr>
      <vt:lpstr>MathType 5.0 Equation</vt:lpstr>
      <vt:lpstr>MathType 6.0 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?5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</dc:creator>
  <cp:lastModifiedBy>Dell</cp:lastModifiedBy>
  <cp:revision>27</cp:revision>
  <dcterms:created xsi:type="dcterms:W3CDTF">2011-01-31T10:31:04Z</dcterms:created>
  <dcterms:modified xsi:type="dcterms:W3CDTF">2018-02-02T02:41:25Z</dcterms:modified>
</cp:coreProperties>
</file>