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2" r:id="rId3"/>
    <p:sldId id="260" r:id="rId4"/>
    <p:sldId id="300" r:id="rId5"/>
    <p:sldId id="261" r:id="rId6"/>
    <p:sldId id="294" r:id="rId7"/>
    <p:sldId id="257" r:id="rId8"/>
    <p:sldId id="262" r:id="rId9"/>
    <p:sldId id="298" r:id="rId10"/>
    <p:sldId id="299" r:id="rId11"/>
    <p:sldId id="276" r:id="rId12"/>
    <p:sldId id="303" r:id="rId13"/>
    <p:sldId id="282" r:id="rId14"/>
    <p:sldId id="283" r:id="rId15"/>
    <p:sldId id="284" r:id="rId16"/>
    <p:sldId id="285" r:id="rId17"/>
    <p:sldId id="278" r:id="rId18"/>
  </p:sldIdLst>
  <p:sldSz cx="9906000" cy="6858000" type="A4"/>
  <p:notesSz cx="9144000" cy="68580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FF"/>
    <a:srgbClr val="FF0000"/>
    <a:srgbClr val="FF33CC"/>
    <a:srgbClr val="D60093"/>
    <a:srgbClr val="9900FF"/>
    <a:srgbClr val="FF006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9" autoAdjust="0"/>
    <p:restoredTop sz="94660"/>
  </p:normalViewPr>
  <p:slideViewPr>
    <p:cSldViewPr>
      <p:cViewPr varScale="1">
        <p:scale>
          <a:sx n="77" d="100"/>
          <a:sy n="77" d="100"/>
        </p:scale>
        <p:origin x="1243" y="6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>
            <a:extLst>
              <a:ext uri="{FF2B5EF4-FFF2-40B4-BE49-F238E27FC236}">
                <a16:creationId xmlns:a16="http://schemas.microsoft.com/office/drawing/2014/main" id="{DF5B03E8-983E-BC52-956F-C230EB9456C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F7A1E23F-DDD5-DE7D-A2E5-DEFA933ADC6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4148" name="Rectangle 4">
            <a:extLst>
              <a:ext uri="{FF2B5EF4-FFF2-40B4-BE49-F238E27FC236}">
                <a16:creationId xmlns:a16="http://schemas.microsoft.com/office/drawing/2014/main" id="{C1584860-C6A5-556C-611D-7DF90BC342A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4149" name="Rectangle 5">
            <a:extLst>
              <a:ext uri="{FF2B5EF4-FFF2-40B4-BE49-F238E27FC236}">
                <a16:creationId xmlns:a16="http://schemas.microsoft.com/office/drawing/2014/main" id="{49992201-C2DA-B787-A277-CD185F90F91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8971CA-55EC-4295-AEAE-E4402B4DE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E0FF9441-C942-4C07-F81C-1A7E243A98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3DDFE7CB-6333-71A4-2ADC-0234E833C6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F36C76D-3129-D4B7-B481-AD81C04441F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16213" y="514350"/>
            <a:ext cx="371475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150F0792-BDC3-DB4F-0E96-B04DB62EB87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12646" name="Rectangle 6">
            <a:extLst>
              <a:ext uri="{FF2B5EF4-FFF2-40B4-BE49-F238E27FC236}">
                <a16:creationId xmlns:a16="http://schemas.microsoft.com/office/drawing/2014/main" id="{5171191A-AC36-8C42-097A-4FB698133DD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47" name="Rectangle 7">
            <a:extLst>
              <a:ext uri="{FF2B5EF4-FFF2-40B4-BE49-F238E27FC236}">
                <a16:creationId xmlns:a16="http://schemas.microsoft.com/office/drawing/2014/main" id="{6D1B1833-1BF1-BE22-38D5-F72322FB71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ABF8D1D-FAE1-4082-8356-77468609B7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676400"/>
            <a:ext cx="84201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195DD105-C112-5163-EEBA-D223E3B2D0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BBC5036-838E-6D0F-658E-48D79E843D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2C5ECF-9736-E6CB-923E-0DC0CE752B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A67B9-5709-4457-B455-1EE9F3641B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158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18B18D-C29F-F412-44E7-75213D8482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681A41-673C-E631-2A15-79BD89E043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69AF62-47BB-1636-93AC-9B4CA32F0C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A0F74-F41E-466F-88C2-3B0E3D3BCD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715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381000"/>
            <a:ext cx="22288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381000"/>
            <a:ext cx="65341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CB94D7-75D1-3E1F-67C0-C8603B246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FD43F0-E19A-AC76-52C2-8BFC29ADEF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83A562-3F4B-CD77-FA46-2CD8C0D8AA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32385-BE1D-43B2-A505-5C3586686B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8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0" y="381000"/>
            <a:ext cx="89154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5A6B5CD-4B0A-5D68-4EA0-94FF642BD0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4009E51-E170-7D7B-FF0C-7C512FE6DC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E243B67-01CC-B6A2-E383-9E4CFA5BEE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EE419-ABC0-4D71-845A-3E236AD70D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317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81000"/>
            <a:ext cx="89154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981200"/>
            <a:ext cx="43815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43815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4114800"/>
            <a:ext cx="43815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77F3E80-5518-382C-A467-2798F3C9A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3A5282A-39DE-90BA-F829-83EA18B200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3392066-E65E-B9B6-D56A-78A5FC3174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F077C-19FC-4E1E-81A8-A634554AFB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2830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81000"/>
            <a:ext cx="89154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95300" y="1981200"/>
            <a:ext cx="43815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43815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4114800"/>
            <a:ext cx="43815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CD66DE4-5DE7-71C5-E555-3B05B03C2D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D6A88D3-A302-7D2D-F085-EB355115AA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6BEBCA4-C83E-02A9-C02D-052DEEB4A6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945AD-7132-47B8-AA15-B05BCCAFB4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1283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95300" y="381000"/>
            <a:ext cx="89154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5300" y="1981200"/>
            <a:ext cx="43815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43815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" y="4114800"/>
            <a:ext cx="43815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4114800"/>
            <a:ext cx="43815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292E58-24F9-B031-734A-6C6A1570CD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E65976-035C-0E85-474B-843B516B5E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E161A44-754D-05B9-3622-1118422417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783A2-9677-45CC-8BDA-C897E4D50A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40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172544-C300-C365-3131-051035EC62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438EB9-E33D-2364-1C0F-DB583F24BB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63161C-4242-D250-7CBB-9530472582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5FE10-7E41-40F5-ACA0-07D7DED5AF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11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5E9AD9-8609-127C-0C27-F0587D9F82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DE3739-000B-2F47-1F8C-A5FA1B406D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A4ED15-459B-4450-7249-859237010C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79F62-CB88-4072-9E28-C14C153549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24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981200"/>
            <a:ext cx="43815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3815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044BC1-1760-AB96-EBE7-34DE7AD28C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E5C705-9529-DDD9-5A88-8A9FC0495F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636509-3378-5AA8-9043-BA40783C32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45B4C-BB75-42E0-AABA-F077C4CD61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299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6C80F56-34EE-6C9F-A8D4-9F1CAE1592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1A58CD1-8FF3-6615-73E8-F3B0C1CC6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0DA3A4-9419-19AC-F818-86B41D7449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63D27-F777-4738-A29B-18B52096DB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10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6674A1E-EF10-9619-F332-6F0800070B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65CE675-5282-CB3D-2AD4-5594F0BD3C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DB48216-51D9-A3E4-1D7B-9936994493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B6C70-814D-41AB-890D-0A76AE6974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5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42C8EF6-9E35-278C-437B-8E0747B5C8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668329F-4C87-7DDD-E022-AFC6A3C6BB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B14D2D0-D3AB-3B36-0988-5BCAF13844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9F776-2FC0-4F9B-86F5-37C1ED4BE8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303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B2AF5-8B10-4EC2-2AD9-E76B73301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D75D3B-00AA-1809-E1AE-5B5AE0288A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D40234-CF2E-C790-D37B-FC07B5BAC5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8350E-4F7F-4DBE-B467-C6A606898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52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C03CE3-108F-799C-51B0-820D37DCBA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D2C96E-B922-BC1D-55DC-672C1CEA55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F8C7EE-73DE-FF2D-4980-BF884EFD56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F889A-128E-4AFF-A455-AF28F17F6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92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A5BDBBC-FCCC-0CDC-E3DE-5A88C0AE1B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81000"/>
            <a:ext cx="89154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A1458CA-A132-2D68-E815-0F6962DD87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81200"/>
            <a:ext cx="8915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63044AAE-282E-6958-02E1-CD37D28CFD2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9952627C-ECAC-0152-C196-FBD58E6030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E25B47E5-21CD-323B-0D08-36463BD3A3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E63BB56-6A28-4D5A-9032-41C37CDBA9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4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60.bin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4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59.wmf"/><Relationship Id="rId2" Type="http://schemas.openxmlformats.org/officeDocument/2006/relationships/slide" Target="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6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" Target="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7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68.wmf"/><Relationship Id="rId2" Type="http://schemas.openxmlformats.org/officeDocument/2006/relationships/slide" Target="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7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73.wmf"/><Relationship Id="rId2" Type="http://schemas.openxmlformats.org/officeDocument/2006/relationships/slide" Target="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8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7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" Type="http://schemas.openxmlformats.org/officeDocument/2006/relationships/image" Target="../media/image9.wmf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2" Type="http://schemas.openxmlformats.org/officeDocument/2006/relationships/oleObject" Target="../embeddings/oleObject14.bin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19.wmf"/><Relationship Id="rId5" Type="http://schemas.openxmlformats.org/officeDocument/2006/relationships/image" Target="../media/image10.wmf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21.wmf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23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Relationship Id="rId27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22.wmf"/><Relationship Id="rId7" Type="http://schemas.openxmlformats.org/officeDocument/2006/relationships/oleObject" Target="../embeddings/oleObject31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41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32.wmf"/><Relationship Id="rId2" Type="http://schemas.openxmlformats.org/officeDocument/2006/relationships/oleObject" Target="../embeddings/oleObject33.bin"/><Relationship Id="rId16" Type="http://schemas.openxmlformats.org/officeDocument/2006/relationships/oleObject" Target="../embeddings/oleObject40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48.bin"/><Relationship Id="rId3" Type="http://schemas.openxmlformats.org/officeDocument/2006/relationships/image" Target="../media/image34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38.wmf"/><Relationship Id="rId2" Type="http://schemas.openxmlformats.org/officeDocument/2006/relationships/oleObject" Target="../embeddings/oleObject42.bin"/><Relationship Id="rId16" Type="http://schemas.openxmlformats.org/officeDocument/2006/relationships/image" Target="../media/image40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37.wmf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3899005-8521-723C-C6BD-9CBC7C459AC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0"/>
            <a:ext cx="5943600" cy="1066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en-US" u="sng">
                <a:solidFill>
                  <a:srgbClr val="FF3300"/>
                </a:solidFill>
                <a:latin typeface="Times New Roman" panose="02020603050405020304" pitchFamily="18" charset="0"/>
              </a:rPr>
              <a:t>KIỂM TRA BÀI CŨ: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F230DE6-E3AE-D3C6-36D7-66E611D7D82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9125" y="1166191"/>
            <a:ext cx="503555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4400" dirty="0" err="1">
                <a:latin typeface=".VnTime" pitchFamily="34" charset="0"/>
              </a:rPr>
              <a:t>Làm</a:t>
            </a:r>
            <a:r>
              <a:rPr lang="en-US" altLang="en-US" sz="4400" dirty="0">
                <a:latin typeface=".VnTime" pitchFamily="34" charset="0"/>
              </a:rPr>
              <a:t> </a:t>
            </a:r>
            <a:r>
              <a:rPr lang="en-US" altLang="en-US" sz="4400" dirty="0" err="1">
                <a:latin typeface=".VnTime" pitchFamily="34" charset="0"/>
              </a:rPr>
              <a:t>tính</a:t>
            </a:r>
            <a:r>
              <a:rPr lang="en-US" altLang="en-US" sz="4400" dirty="0">
                <a:latin typeface=".VnTime" pitchFamily="34" charset="0"/>
              </a:rPr>
              <a:t> </a:t>
            </a:r>
            <a:r>
              <a:rPr lang="en-US" altLang="en-US" sz="4400" dirty="0" err="1">
                <a:latin typeface=".VnTime" pitchFamily="34" charset="0"/>
              </a:rPr>
              <a:t>cộng</a:t>
            </a:r>
            <a:r>
              <a:rPr lang="en-US" altLang="en-US" sz="4400" dirty="0">
                <a:latin typeface=".VnTime" pitchFamily="34" charset="0"/>
              </a:rPr>
              <a:t>.</a:t>
            </a:r>
            <a:endParaRPr lang="en-US" altLang="en-US" sz="1000" dirty="0"/>
          </a:p>
        </p:txBody>
      </p:sp>
      <p:pic>
        <p:nvPicPr>
          <p:cNvPr id="14340" name="Picture 10">
            <a:extLst>
              <a:ext uri="{FF2B5EF4-FFF2-40B4-BE49-F238E27FC236}">
                <a16:creationId xmlns:a16="http://schemas.microsoft.com/office/drawing/2014/main" id="{1C994451-C452-3254-8F1C-54D6361A7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335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1">
            <a:extLst>
              <a:ext uri="{FF2B5EF4-FFF2-40B4-BE49-F238E27FC236}">
                <a16:creationId xmlns:a16="http://schemas.microsoft.com/office/drawing/2014/main" id="{2D01920C-454C-C3F0-EBFA-984C71EE5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68555">
            <a:off x="7759700" y="5029200"/>
            <a:ext cx="20637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2">
            <a:extLst>
              <a:ext uri="{FF2B5EF4-FFF2-40B4-BE49-F238E27FC236}">
                <a16:creationId xmlns:a16="http://schemas.microsoft.com/office/drawing/2014/main" id="{09D9CE52-D33B-7B3F-A13D-C8D69D577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100" y="0"/>
            <a:ext cx="14859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3">
            <a:extLst>
              <a:ext uri="{FF2B5EF4-FFF2-40B4-BE49-F238E27FC236}">
                <a16:creationId xmlns:a16="http://schemas.microsoft.com/office/drawing/2014/main" id="{A9E58D44-765B-BE1C-500C-BBF56D868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025732">
            <a:off x="88107" y="4648993"/>
            <a:ext cx="2120900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344" name="Object 14">
            <a:extLst>
              <a:ext uri="{FF2B5EF4-FFF2-40B4-BE49-F238E27FC236}">
                <a16:creationId xmlns:a16="http://schemas.microsoft.com/office/drawing/2014/main" id="{61A3A405-4CFC-6CA9-ADA4-BB312BA893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209800"/>
          <a:ext cx="7305675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10000" imgH="673100" progId="Equation.DSMT4">
                  <p:embed/>
                </p:oleObj>
              </mc:Choice>
              <mc:Fallback>
                <p:oleObj name="Equation" r:id="rId4" imgW="3810000" imgH="6731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7305675" cy="1290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E037FB6-DA76-6E0E-F241-C0FD903A6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23555" name="Object 4">
            <a:extLst>
              <a:ext uri="{FF2B5EF4-FFF2-40B4-BE49-F238E27FC236}">
                <a16:creationId xmlns:a16="http://schemas.microsoft.com/office/drawing/2014/main" id="{90897121-F58B-F7F7-AB25-C750E7CDE4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5663" y="685800"/>
          <a:ext cx="255587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200" imgH="431800" progId="Equation.DSMT4">
                  <p:embed/>
                </p:oleObj>
              </mc:Choice>
              <mc:Fallback>
                <p:oleObj name="Equation" r:id="rId2" imgW="14732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685800"/>
                        <a:ext cx="255587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1" name="Object 5">
            <a:extLst>
              <a:ext uri="{FF2B5EF4-FFF2-40B4-BE49-F238E27FC236}">
                <a16:creationId xmlns:a16="http://schemas.microsoft.com/office/drawing/2014/main" id="{D9DABB29-8169-2012-59FA-B7AE0392A4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79850" y="3429000"/>
          <a:ext cx="346710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5600" imgH="431800" progId="Equation.DSMT4">
                  <p:embed/>
                </p:oleObj>
              </mc:Choice>
              <mc:Fallback>
                <p:oleObj name="Equation" r:id="rId4" imgW="16256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3429000"/>
                        <a:ext cx="346710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2" name="Object 6">
            <a:extLst>
              <a:ext uri="{FF2B5EF4-FFF2-40B4-BE49-F238E27FC236}">
                <a16:creationId xmlns:a16="http://schemas.microsoft.com/office/drawing/2014/main" id="{A0199346-9871-E555-3912-73DED4798F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35413" y="4500563"/>
          <a:ext cx="129222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600" imgH="431800" progId="Equation.DSMT4">
                  <p:embed/>
                </p:oleObj>
              </mc:Choice>
              <mc:Fallback>
                <p:oleObj name="Equation" r:id="rId6" imgW="7366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3" y="4500563"/>
                        <a:ext cx="1292225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3" name="Object 7">
            <a:extLst>
              <a:ext uri="{FF2B5EF4-FFF2-40B4-BE49-F238E27FC236}">
                <a16:creationId xmlns:a16="http://schemas.microsoft.com/office/drawing/2014/main" id="{60317AFD-A466-B04B-6957-1DA8D02ECB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7013" y="2235200"/>
          <a:ext cx="301307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900" imgH="431800" progId="Equation.DSMT4">
                  <p:embed/>
                </p:oleObj>
              </mc:Choice>
              <mc:Fallback>
                <p:oleObj name="Equation" r:id="rId8" imgW="1612900" imgH="431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013" y="2235200"/>
                        <a:ext cx="3013075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4" name="Object 8">
            <a:extLst>
              <a:ext uri="{FF2B5EF4-FFF2-40B4-BE49-F238E27FC236}">
                <a16:creationId xmlns:a16="http://schemas.microsoft.com/office/drawing/2014/main" id="{6EBF95E4-9E00-BA04-50AA-3B4268BAFD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8050" y="2209800"/>
          <a:ext cx="28892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900" imgH="431800" progId="Equation.DSMT4">
                  <p:embed/>
                </p:oleObj>
              </mc:Choice>
              <mc:Fallback>
                <p:oleObj name="Equation" r:id="rId10" imgW="1485900" imgH="431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209800"/>
                        <a:ext cx="28892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985" name="Text Box 9">
            <a:extLst>
              <a:ext uri="{FF2B5EF4-FFF2-40B4-BE49-F238E27FC236}">
                <a16:creationId xmlns:a16="http://schemas.microsoft.com/office/drawing/2014/main" id="{F87E2B2D-C258-6E90-F300-60A55A3EA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100" y="1676400"/>
            <a:ext cx="1403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u="sng">
                <a:solidFill>
                  <a:srgbClr val="0000FF"/>
                </a:solidFill>
                <a:latin typeface="Times New Roman" panose="02020603050405020304" pitchFamily="18" charset="0"/>
              </a:rPr>
              <a:t>Giải:</a:t>
            </a:r>
            <a:endParaRPr lang="vi-VN" altLang="en-US" b="1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61" name="Rectangle 11">
            <a:extLst>
              <a:ext uri="{FF2B5EF4-FFF2-40B4-BE49-F238E27FC236}">
                <a16:creationId xmlns:a16="http://schemas.microsoft.com/office/drawing/2014/main" id="{E1AE8A5A-DC61-3605-4E0D-2D8790FD6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38200"/>
            <a:ext cx="5365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660066"/>
                </a:solidFill>
                <a:latin typeface="Times New Roman" panose="02020603050405020304" pitchFamily="18" charset="0"/>
              </a:rPr>
              <a:t>?4 Thực hiện phép tính: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6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FC3CBF3-0D3A-7307-1FA5-9C6BD6453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1ECD262-FD85-6657-632B-01866E132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325" y="292735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70660" name="Object 4">
            <a:extLst>
              <a:ext uri="{FF2B5EF4-FFF2-40B4-BE49-F238E27FC236}">
                <a16:creationId xmlns:a16="http://schemas.microsoft.com/office/drawing/2014/main" id="{2A91EDE1-A139-7EA5-5707-34328BDCD0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988" y="2393950"/>
          <a:ext cx="32385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957" imgH="190335" progId="Equation.DSMT4">
                  <p:embed/>
                </p:oleObj>
              </mc:Choice>
              <mc:Fallback>
                <p:oleObj name="Equation" r:id="rId2" imgW="164957" imgH="19033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2393950"/>
                        <a:ext cx="32385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>
            <a:extLst>
              <a:ext uri="{FF2B5EF4-FFF2-40B4-BE49-F238E27FC236}">
                <a16:creationId xmlns:a16="http://schemas.microsoft.com/office/drawing/2014/main" id="{5AB57AE3-1096-1359-7B70-1D2C7C0CC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325" y="292735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70662" name="Object 6">
            <a:extLst>
              <a:ext uri="{FF2B5EF4-FFF2-40B4-BE49-F238E27FC236}">
                <a16:creationId xmlns:a16="http://schemas.microsoft.com/office/drawing/2014/main" id="{A1CF5D2D-5B51-8DB0-7BEE-917EA9AF28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5900" y="2209800"/>
          <a:ext cx="2100263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" imgH="419100" progId="Equation.DSMT4">
                  <p:embed/>
                </p:oleObj>
              </mc:Choice>
              <mc:Fallback>
                <p:oleObj name="Equation" r:id="rId4" imgW="9652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2209800"/>
                        <a:ext cx="2100263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>
            <a:extLst>
              <a:ext uri="{FF2B5EF4-FFF2-40B4-BE49-F238E27FC236}">
                <a16:creationId xmlns:a16="http://schemas.microsoft.com/office/drawing/2014/main" id="{AA0F0E02-3C20-C61E-2CED-CFA18EEB36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1513" y="2490788"/>
          <a:ext cx="311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957" imgH="190335" progId="Equation.DSMT4">
                  <p:embed/>
                </p:oleObj>
              </mc:Choice>
              <mc:Fallback>
                <p:oleObj name="Equation" r:id="rId6" imgW="164957" imgH="19033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513" y="2490788"/>
                        <a:ext cx="3111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4" name="Line 8">
            <a:extLst>
              <a:ext uri="{FF2B5EF4-FFF2-40B4-BE49-F238E27FC236}">
                <a16:creationId xmlns:a16="http://schemas.microsoft.com/office/drawing/2014/main" id="{73421C79-F712-51B3-0F20-DCA307DAAB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5550" y="2057400"/>
            <a:ext cx="0" cy="4392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0665" name="Object 9">
            <a:extLst>
              <a:ext uri="{FF2B5EF4-FFF2-40B4-BE49-F238E27FC236}">
                <a16:creationId xmlns:a16="http://schemas.microsoft.com/office/drawing/2014/main" id="{1C6AA43D-166A-3B5F-FA10-86E35B08BF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7650" y="3463925"/>
          <a:ext cx="4703763" cy="161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4100" imgH="812800" progId="Equation.DSMT4">
                  <p:embed/>
                </p:oleObj>
              </mc:Choice>
              <mc:Fallback>
                <p:oleObj name="Equation" r:id="rId8" imgW="2324100" imgH="812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3463925"/>
                        <a:ext cx="4703763" cy="161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10">
            <a:extLst>
              <a:ext uri="{FF2B5EF4-FFF2-40B4-BE49-F238E27FC236}">
                <a16:creationId xmlns:a16="http://schemas.microsoft.com/office/drawing/2014/main" id="{EDDFACB9-2BC8-2ECD-D54C-0866202302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86550" y="2286000"/>
          <a:ext cx="21558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600" imgH="419100" progId="Equation.DSMT4">
                  <p:embed/>
                </p:oleObj>
              </mc:Choice>
              <mc:Fallback>
                <p:oleObj name="Equation" r:id="rId10" imgW="990600" imgH="419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550" y="2286000"/>
                        <a:ext cx="21558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11">
            <a:extLst>
              <a:ext uri="{FF2B5EF4-FFF2-40B4-BE49-F238E27FC236}">
                <a16:creationId xmlns:a16="http://schemas.microsoft.com/office/drawing/2014/main" id="{E8F906CF-7CA9-F29B-60CC-F4AC7B1902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3200" y="3429000"/>
          <a:ext cx="4256088" cy="161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55800" imgH="812800" progId="Equation.DSMT4">
                  <p:embed/>
                </p:oleObj>
              </mc:Choice>
              <mc:Fallback>
                <p:oleObj name="Equation" r:id="rId12" imgW="1955800" imgH="812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3429000"/>
                        <a:ext cx="4256088" cy="161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8" name="Text Box 12">
            <a:extLst>
              <a:ext uri="{FF2B5EF4-FFF2-40B4-BE49-F238E27FC236}">
                <a16:creationId xmlns:a16="http://schemas.microsoft.com/office/drawing/2014/main" id="{04107A52-D321-5AB8-3B2C-21A9980C4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050" y="381000"/>
            <a:ext cx="1898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BÀI TẬP</a:t>
            </a:r>
            <a:endParaRPr lang="vi-VN" altLang="en-US" sz="2400" b="1" u="sng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69" name="Text Box 13">
            <a:extLst>
              <a:ext uri="{FF2B5EF4-FFF2-40B4-BE49-F238E27FC236}">
                <a16:creationId xmlns:a16="http://schemas.microsoft.com/office/drawing/2014/main" id="{B85B3A79-CDB3-3BFD-84EA-49FF4F669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0" y="1066800"/>
            <a:ext cx="445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66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660066"/>
                </a:solidFill>
                <a:latin typeface="Times New Roman" panose="02020603050405020304" pitchFamily="18" charset="0"/>
              </a:rPr>
              <a:t>Thực hiện phép tính</a:t>
            </a:r>
            <a:endParaRPr lang="vi-VN" altLang="en-US">
              <a:solidFill>
                <a:srgbClr val="66006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06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6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706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66"/>
                  </p:tgtEl>
                </p:cond>
              </p:nextCondLst>
            </p:seq>
          </p:childTnLst>
        </p:cTn>
      </p:par>
    </p:tnLst>
    <p:bldLst>
      <p:bldP spid="706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57C679C-7266-07EA-C9A1-68F56DDE6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133123" name="Object 3">
            <a:extLst>
              <a:ext uri="{FF2B5EF4-FFF2-40B4-BE49-F238E27FC236}">
                <a16:creationId xmlns:a16="http://schemas.microsoft.com/office/drawing/2014/main" id="{B71566A2-169F-C9A1-7BBD-74256D812F38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2559050" y="2819400"/>
          <a:ext cx="42100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366" imgH="431613" progId="Equation.DSMT4">
                  <p:embed/>
                </p:oleObj>
              </mc:Choice>
              <mc:Fallback>
                <p:oleObj name="Equation" r:id="rId2" imgW="1231366" imgH="43161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050" y="2819400"/>
                        <a:ext cx="4210050" cy="1219200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 w="38100" cmpd="sng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5" name="Object 5">
            <a:extLst>
              <a:ext uri="{FF2B5EF4-FFF2-40B4-BE49-F238E27FC236}">
                <a16:creationId xmlns:a16="http://schemas.microsoft.com/office/drawing/2014/main" id="{74F59764-F0ED-13B8-C0EC-9F5B16BDBDCA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5861050" y="1143000"/>
          <a:ext cx="27241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8975" imgH="393529" progId="Equation.DSMT4">
                  <p:embed/>
                </p:oleObj>
              </mc:Choice>
              <mc:Fallback>
                <p:oleObj name="Equation" r:id="rId4" imgW="748975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1143000"/>
                        <a:ext cx="2724150" cy="1219200"/>
                      </a:xfrm>
                      <a:prstGeom prst="rect">
                        <a:avLst/>
                      </a:prstGeom>
                      <a:noFill/>
                      <a:ln w="38100" cmpd="sng">
                        <a:solidFill>
                          <a:srgbClr val="99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26" name="Text Box 6">
            <a:extLst>
              <a:ext uri="{FF2B5EF4-FFF2-40B4-BE49-F238E27FC236}">
                <a16:creationId xmlns:a16="http://schemas.microsoft.com/office/drawing/2014/main" id="{3BEF5BAC-BFB1-1B42-0773-FE62CC84F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050" y="914400"/>
            <a:ext cx="2311400" cy="1592263"/>
          </a:xfrm>
          <a:prstGeom prst="rect">
            <a:avLst/>
          </a:prstGeom>
          <a:solidFill>
            <a:srgbClr val="39F759"/>
          </a:solidFill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Hai phân thức đối nhau</a:t>
            </a:r>
          </a:p>
        </p:txBody>
      </p:sp>
      <p:sp>
        <p:nvSpPr>
          <p:cNvPr id="133127" name="Text Box 7">
            <a:extLst>
              <a:ext uri="{FF2B5EF4-FFF2-40B4-BE49-F238E27FC236}">
                <a16:creationId xmlns:a16="http://schemas.microsoft.com/office/drawing/2014/main" id="{2803EBC1-6448-8D86-6DAD-AE690F27A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4572000"/>
            <a:ext cx="2311400" cy="1104900"/>
          </a:xfrm>
          <a:prstGeom prst="rect">
            <a:avLst/>
          </a:prstGeom>
          <a:solidFill>
            <a:srgbClr val="01FFF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D60093"/>
                </a:solidFill>
                <a:latin typeface="Times New Roman" panose="02020603050405020304" pitchFamily="18" charset="0"/>
              </a:rPr>
              <a:t>Quy tắc đổi dấu</a:t>
            </a:r>
            <a:r>
              <a:rPr lang="en-US" altLang="en-US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133128" name="Text Box 8">
            <a:extLst>
              <a:ext uri="{FF2B5EF4-FFF2-40B4-BE49-F238E27FC236}">
                <a16:creationId xmlns:a16="http://schemas.microsoft.com/office/drawing/2014/main" id="{65AE732F-1970-5287-8D32-14241116F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1828800"/>
            <a:ext cx="1568450" cy="2587625"/>
          </a:xfrm>
          <a:prstGeom prst="rect">
            <a:avLst/>
          </a:prstGeom>
          <a:solidFill>
            <a:srgbClr val="CCCCFF"/>
          </a:solidFill>
          <a:ln w="57150" cmpd="thinThick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Trừ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phân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thức </a:t>
            </a:r>
            <a:br>
              <a:rPr lang="en-U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</a:br>
            <a:endParaRPr lang="en-US" altLang="en-US" sz="32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graphicFrame>
        <p:nvGraphicFramePr>
          <p:cNvPr id="133129" name="Object 9">
            <a:extLst>
              <a:ext uri="{FF2B5EF4-FFF2-40B4-BE49-F238E27FC236}">
                <a16:creationId xmlns:a16="http://schemas.microsoft.com/office/drawing/2014/main" id="{E3F8DADF-F000-F2C2-326D-C3DFDBEB0B56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5943600" y="4495800"/>
          <a:ext cx="33845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6000" imgH="393700" progId="Equation.DSMT4">
                  <p:embed/>
                </p:oleObj>
              </mc:Choice>
              <mc:Fallback>
                <p:oleObj name="Equation" r:id="rId6" imgW="1016000" imgH="393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95800"/>
                        <a:ext cx="3384550" cy="1295400"/>
                      </a:xfrm>
                      <a:prstGeom prst="rect">
                        <a:avLst/>
                      </a:prstGeom>
                      <a:noFill/>
                      <a:ln w="38100" cmpd="sng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30" name="Line 10">
            <a:extLst>
              <a:ext uri="{FF2B5EF4-FFF2-40B4-BE49-F238E27FC236}">
                <a16:creationId xmlns:a16="http://schemas.microsoft.com/office/drawing/2014/main" id="{96AA3440-DD7D-78A8-256A-E0678074D8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0450" y="1752600"/>
            <a:ext cx="990600" cy="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31" name="Line 11">
            <a:extLst>
              <a:ext uri="{FF2B5EF4-FFF2-40B4-BE49-F238E27FC236}">
                <a16:creationId xmlns:a16="http://schemas.microsoft.com/office/drawing/2014/main" id="{B12C22B6-8F7E-0D2D-E684-30CBFA9C20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105400"/>
            <a:ext cx="90805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2">
            <a:extLst>
              <a:ext uri="{FF2B5EF4-FFF2-40B4-BE49-F238E27FC236}">
                <a16:creationId xmlns:a16="http://schemas.microsoft.com/office/drawing/2014/main" id="{CF849AC8-BBEF-A113-BC3E-F1CCCC44A6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200400"/>
            <a:ext cx="577850" cy="19050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33" name="Line 13">
            <a:extLst>
              <a:ext uri="{FF2B5EF4-FFF2-40B4-BE49-F238E27FC236}">
                <a16:creationId xmlns:a16="http://schemas.microsoft.com/office/drawing/2014/main" id="{90C97234-8F51-6A76-5948-16803E4C5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200400"/>
            <a:ext cx="660400" cy="1828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34" name="Line 14">
            <a:extLst>
              <a:ext uri="{FF2B5EF4-FFF2-40B4-BE49-F238E27FC236}">
                <a16:creationId xmlns:a16="http://schemas.microsoft.com/office/drawing/2014/main" id="{68BD03CC-90FA-2533-D694-C4DA1A58F9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1828800"/>
            <a:ext cx="577850" cy="1143000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35" name="Line 15">
            <a:extLst>
              <a:ext uri="{FF2B5EF4-FFF2-40B4-BE49-F238E27FC236}">
                <a16:creationId xmlns:a16="http://schemas.microsoft.com/office/drawing/2014/main" id="{BD92502F-C6B6-DCD0-BBB2-893A2917349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086100"/>
            <a:ext cx="577850" cy="152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Text Box 16">
            <a:extLst>
              <a:ext uri="{FF2B5EF4-FFF2-40B4-BE49-F238E27FC236}">
                <a16:creationId xmlns:a16="http://schemas.microsoft.com/office/drawing/2014/main" id="{774996D0-EEEB-F868-8176-C5DAE94FC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76200"/>
            <a:ext cx="9328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</a:rPr>
              <a:t>PHÉP TRỪ CÁC PHÂN THỨC ĐẠI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33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133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3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7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6" grpId="0" animBg="1"/>
      <p:bldP spid="133127" grpId="0" animBg="1"/>
      <p:bldP spid="1331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78" name="Oval 42">
            <a:extLst>
              <a:ext uri="{FF2B5EF4-FFF2-40B4-BE49-F238E27FC236}">
                <a16:creationId xmlns:a16="http://schemas.microsoft.com/office/drawing/2014/main" id="{05CFBAA4-97C1-916B-02F9-EE63A1089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800" y="1600200"/>
            <a:ext cx="1238250" cy="1447800"/>
          </a:xfrm>
          <a:prstGeom prst="ellipse">
            <a:avLst/>
          </a:prstGeom>
          <a:solidFill>
            <a:srgbClr val="D6009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9699" name="AutoShape 1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D5F120A-214B-CD59-7EAD-53EA9DD04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050" y="2667000"/>
            <a:ext cx="495300" cy="457200"/>
          </a:xfrm>
          <a:prstGeom prst="actionButtonInformatio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9700" name="Text Box 18">
            <a:extLst>
              <a:ext uri="{FF2B5EF4-FFF2-40B4-BE49-F238E27FC236}">
                <a16:creationId xmlns:a16="http://schemas.microsoft.com/office/drawing/2014/main" id="{1AEDD6CD-D518-EB67-5104-37B067489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533400"/>
            <a:ext cx="8337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     1. 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Phân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thức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đối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của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phân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thức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             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là</a:t>
            </a:r>
            <a:endParaRPr lang="vi-VN" altLang="en-US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9701" name="Object 27">
            <a:extLst>
              <a:ext uri="{FF2B5EF4-FFF2-40B4-BE49-F238E27FC236}">
                <a16:creationId xmlns:a16="http://schemas.microsoft.com/office/drawing/2014/main" id="{9615BBE8-25F4-093C-BAD6-FA89441EDEA8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6705600" y="457200"/>
          <a:ext cx="1066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002" imgH="444307" progId="Equation.DSMT4">
                  <p:embed/>
                </p:oleObj>
              </mc:Choice>
              <mc:Fallback>
                <p:oleObj name="Equation" r:id="rId3" imgW="457002" imgH="444307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57200"/>
                        <a:ext cx="1066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28">
            <a:extLst>
              <a:ext uri="{FF2B5EF4-FFF2-40B4-BE49-F238E27FC236}">
                <a16:creationId xmlns:a16="http://schemas.microsoft.com/office/drawing/2014/main" id="{56E6FADD-36CA-7A35-0C4E-56E1F050F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1981200"/>
            <a:ext cx="66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A.</a:t>
            </a:r>
            <a:endParaRPr lang="vi-VN" altLang="en-US"/>
          </a:p>
        </p:txBody>
      </p:sp>
      <p:sp>
        <p:nvSpPr>
          <p:cNvPr id="29703" name="Text Box 29">
            <a:extLst>
              <a:ext uri="{FF2B5EF4-FFF2-40B4-BE49-F238E27FC236}">
                <a16:creationId xmlns:a16="http://schemas.microsoft.com/office/drawing/2014/main" id="{8278A790-94D5-3E3B-59FA-D53DDA333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900" y="3505200"/>
            <a:ext cx="66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B</a:t>
            </a:r>
            <a:r>
              <a:rPr lang="vi-VN" altLang="en-US"/>
              <a:t>.</a:t>
            </a:r>
          </a:p>
        </p:txBody>
      </p:sp>
      <p:sp>
        <p:nvSpPr>
          <p:cNvPr id="29704" name="Text Box 30">
            <a:extLst>
              <a:ext uri="{FF2B5EF4-FFF2-40B4-BE49-F238E27FC236}">
                <a16:creationId xmlns:a16="http://schemas.microsoft.com/office/drawing/2014/main" id="{C4C8B83C-78D5-CD00-2F57-16E8A5DD0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981200"/>
            <a:ext cx="66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C</a:t>
            </a:r>
            <a:r>
              <a:rPr lang="vi-VN" altLang="en-US"/>
              <a:t>.</a:t>
            </a:r>
          </a:p>
        </p:txBody>
      </p:sp>
      <p:sp>
        <p:nvSpPr>
          <p:cNvPr id="29705" name="Text Box 31">
            <a:extLst>
              <a:ext uri="{FF2B5EF4-FFF2-40B4-BE49-F238E27FC236}">
                <a16:creationId xmlns:a16="http://schemas.microsoft.com/office/drawing/2014/main" id="{9987FC33-1C20-D583-876A-E21AAA3D5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6150" y="3581400"/>
            <a:ext cx="66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D.</a:t>
            </a:r>
            <a:endParaRPr lang="vi-VN" altLang="en-US"/>
          </a:p>
        </p:txBody>
      </p:sp>
      <p:graphicFrame>
        <p:nvGraphicFramePr>
          <p:cNvPr id="29706" name="Object 33">
            <a:extLst>
              <a:ext uri="{FF2B5EF4-FFF2-40B4-BE49-F238E27FC236}">
                <a16:creationId xmlns:a16="http://schemas.microsoft.com/office/drawing/2014/main" id="{84E6053B-6428-6C2D-68EE-10529E14BA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33663" y="3124200"/>
          <a:ext cx="1778000" cy="138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252" imgH="444307" progId="Equation.DSMT4">
                  <p:embed/>
                </p:oleObj>
              </mc:Choice>
              <mc:Fallback>
                <p:oleObj name="Equation" r:id="rId5" imgW="571252" imgH="444307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3124200"/>
                        <a:ext cx="1778000" cy="1382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35">
            <a:extLst>
              <a:ext uri="{FF2B5EF4-FFF2-40B4-BE49-F238E27FC236}">
                <a16:creationId xmlns:a16="http://schemas.microsoft.com/office/drawing/2014/main" id="{7FABC2FB-317C-EA26-4800-CBEB604454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24675" y="3200400"/>
          <a:ext cx="1738313" cy="138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58558" imgH="444307" progId="Equation.DSMT4">
                  <p:embed/>
                </p:oleObj>
              </mc:Choice>
              <mc:Fallback>
                <p:oleObj name="Equation" r:id="rId7" imgW="558558" imgH="444307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4675" y="3200400"/>
                        <a:ext cx="1738313" cy="1382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36">
            <a:extLst>
              <a:ext uri="{FF2B5EF4-FFF2-40B4-BE49-F238E27FC236}">
                <a16:creationId xmlns:a16="http://schemas.microsoft.com/office/drawing/2014/main" id="{2281862D-1563-428A-9705-C4C44D290E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6213" y="1524000"/>
          <a:ext cx="1778000" cy="138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252" imgH="444307" progId="Equation.DSMT4">
                  <p:embed/>
                </p:oleObj>
              </mc:Choice>
              <mc:Fallback>
                <p:oleObj name="Equation" r:id="rId9" imgW="571252" imgH="444307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213" y="1524000"/>
                        <a:ext cx="1778000" cy="1382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37">
            <a:extLst>
              <a:ext uri="{FF2B5EF4-FFF2-40B4-BE49-F238E27FC236}">
                <a16:creationId xmlns:a16="http://schemas.microsoft.com/office/drawing/2014/main" id="{73F64969-6DA2-AC44-9267-12EE6679D0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7838" y="1619250"/>
          <a:ext cx="1422400" cy="138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002" imgH="444307" progId="Equation.DSMT4">
                  <p:embed/>
                </p:oleObj>
              </mc:Choice>
              <mc:Fallback>
                <p:oleObj name="Equation" r:id="rId11" imgW="457002" imgH="444307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7838" y="1619250"/>
                        <a:ext cx="1422400" cy="1382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1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EE65BC7-9808-0761-1324-53BB6D7F8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63" y="76200"/>
            <a:ext cx="9906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0723" name="AutoShape 1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507889F-1424-8A25-FEE2-AE42B4022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050" y="2667000"/>
            <a:ext cx="495300" cy="457200"/>
          </a:xfrm>
          <a:prstGeom prst="actionButtonInformatio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30724" name="Object 17">
            <a:extLst>
              <a:ext uri="{FF2B5EF4-FFF2-40B4-BE49-F238E27FC236}">
                <a16:creationId xmlns:a16="http://schemas.microsoft.com/office/drawing/2014/main" id="{FD63C065-D103-071C-3B6B-F6D77D497DE7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2362200" y="1295400"/>
          <a:ext cx="269716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6811" imgH="545863" progId="Equation.DSMT4">
                  <p:embed/>
                </p:oleObj>
              </mc:Choice>
              <mc:Fallback>
                <p:oleObj name="Equation" r:id="rId3" imgW="1586811" imgH="545863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2697163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Text Box 19">
            <a:extLst>
              <a:ext uri="{FF2B5EF4-FFF2-40B4-BE49-F238E27FC236}">
                <a16:creationId xmlns:a16="http://schemas.microsoft.com/office/drawing/2014/main" id="{1C5BA414-6232-A78A-0657-336890D36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381000"/>
            <a:ext cx="8585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.VnTime" pitchFamily="34" charset="0"/>
              </a:rPr>
              <a:t>2. </a:t>
            </a:r>
            <a:r>
              <a:rPr lang="en-US" altLang="en-US" dirty="0" err="1">
                <a:solidFill>
                  <a:srgbClr val="CC0000"/>
                </a:solidFill>
                <a:latin typeface=".VnTime" pitchFamily="34" charset="0"/>
              </a:rPr>
              <a:t>Phép</a:t>
            </a:r>
            <a:r>
              <a:rPr lang="en-US" altLang="en-US" dirty="0">
                <a:solidFill>
                  <a:srgbClr val="CC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CC0000"/>
                </a:solidFill>
                <a:latin typeface=".VnTime" pitchFamily="34" charset="0"/>
              </a:rPr>
              <a:t>tính</a:t>
            </a:r>
            <a:r>
              <a:rPr lang="en-US" altLang="en-US" dirty="0">
                <a:solidFill>
                  <a:srgbClr val="CC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CC0000"/>
                </a:solidFill>
                <a:latin typeface=".VnTime" pitchFamily="34" charset="0"/>
              </a:rPr>
              <a:t>sau</a:t>
            </a:r>
            <a:r>
              <a:rPr lang="en-US" altLang="en-US" dirty="0">
                <a:solidFill>
                  <a:srgbClr val="CC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CC0000"/>
                </a:solidFill>
                <a:latin typeface=".VnTime" pitchFamily="34" charset="0"/>
              </a:rPr>
              <a:t>đúng</a:t>
            </a:r>
            <a:r>
              <a:rPr lang="en-US" altLang="en-US" dirty="0">
                <a:solidFill>
                  <a:srgbClr val="CC0000"/>
                </a:solidFill>
                <a:latin typeface=".VnTime" pitchFamily="34" charset="0"/>
              </a:rPr>
              <a:t> hay </a:t>
            </a:r>
            <a:r>
              <a:rPr lang="en-US" altLang="en-US" dirty="0" err="1">
                <a:solidFill>
                  <a:srgbClr val="CC0000"/>
                </a:solidFill>
                <a:latin typeface=".VnTime" pitchFamily="34" charset="0"/>
              </a:rPr>
              <a:t>sai</a:t>
            </a:r>
            <a:endParaRPr lang="vi-VN" altLang="en-US" dirty="0">
              <a:solidFill>
                <a:srgbClr val="CC0000"/>
              </a:solidFill>
              <a:latin typeface=".VnTime" pitchFamily="34" charset="0"/>
            </a:endParaRPr>
          </a:p>
        </p:txBody>
      </p:sp>
      <p:sp>
        <p:nvSpPr>
          <p:cNvPr id="92195" name="AutoShape 35">
            <a:extLst>
              <a:ext uri="{FF2B5EF4-FFF2-40B4-BE49-F238E27FC236}">
                <a16:creationId xmlns:a16="http://schemas.microsoft.com/office/drawing/2014/main" id="{8EF30CEE-7179-2133-C2A5-0D45F530C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606" y="4325351"/>
            <a:ext cx="5365750" cy="22860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i="1" dirty="0">
                <a:solidFill>
                  <a:srgbClr val="FFFF00"/>
                </a:solidFill>
                <a:latin typeface=".VnTime" pitchFamily="34" charset="0"/>
              </a:rPr>
              <a:t>Sai</a:t>
            </a:r>
            <a:endParaRPr lang="vi-VN" altLang="en-US" sz="4400" i="1" dirty="0">
              <a:solidFill>
                <a:srgbClr val="FFFF00"/>
              </a:solidFill>
              <a:latin typeface=".VnTime" pitchFamily="34" charset="0"/>
            </a:endParaRPr>
          </a:p>
        </p:txBody>
      </p:sp>
      <p:graphicFrame>
        <p:nvGraphicFramePr>
          <p:cNvPr id="30728" name="Object 38">
            <a:extLst>
              <a:ext uri="{FF2B5EF4-FFF2-40B4-BE49-F238E27FC236}">
                <a16:creationId xmlns:a16="http://schemas.microsoft.com/office/drawing/2014/main" id="{80F9D4D6-1A7D-19D2-10CA-A45676F745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0650" y="1295400"/>
          <a:ext cx="1903413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447" imgH="571252" progId="Equation.DSMT4">
                  <p:embed/>
                </p:oleObj>
              </mc:Choice>
              <mc:Fallback>
                <p:oleObj name="Equation" r:id="rId5" imgW="812447" imgH="571252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1295400"/>
                        <a:ext cx="1903413" cy="1338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39">
            <a:extLst>
              <a:ext uri="{FF2B5EF4-FFF2-40B4-BE49-F238E27FC236}">
                <a16:creationId xmlns:a16="http://schemas.microsoft.com/office/drawing/2014/main" id="{EC9F1C9B-2845-8BE4-2EDB-7019A93E4A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2133600"/>
          <a:ext cx="1465263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10891" imgH="609336" progId="Equation.DSMT4">
                  <p:embed/>
                </p:oleObj>
              </mc:Choice>
              <mc:Fallback>
                <p:oleObj name="Equation" r:id="rId7" imgW="710891" imgH="609336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33600"/>
                        <a:ext cx="1465263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40">
            <a:extLst>
              <a:ext uri="{FF2B5EF4-FFF2-40B4-BE49-F238E27FC236}">
                <a16:creationId xmlns:a16="http://schemas.microsoft.com/office/drawing/2014/main" id="{8736F0EF-514F-605B-6358-BE04E58BF0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3200400"/>
          <a:ext cx="1465263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0891" imgH="609336" progId="Equation.DSMT4">
                  <p:embed/>
                </p:oleObj>
              </mc:Choice>
              <mc:Fallback>
                <p:oleObj name="Equation" r:id="rId9" imgW="710891" imgH="60933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200400"/>
                        <a:ext cx="1465263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22" name="Oval 38">
            <a:extLst>
              <a:ext uri="{FF2B5EF4-FFF2-40B4-BE49-F238E27FC236}">
                <a16:creationId xmlns:a16="http://schemas.microsoft.com/office/drawing/2014/main" id="{B04B7E7E-F65B-6F8F-4B83-9109D9C3E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150" y="3581400"/>
            <a:ext cx="1320800" cy="1143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1747" name="Text Box 16">
            <a:extLst>
              <a:ext uri="{FF2B5EF4-FFF2-40B4-BE49-F238E27FC236}">
                <a16:creationId xmlns:a16="http://schemas.microsoft.com/office/drawing/2014/main" id="{B6A8333C-4B90-A4A2-5F8A-E71349F0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304800"/>
            <a:ext cx="866775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    3. </a:t>
            </a:r>
            <a:r>
              <a:rPr lang="en-US" altLang="en-US" dirty="0" err="1">
                <a:solidFill>
                  <a:srgbClr val="FF0000"/>
                </a:solidFill>
                <a:latin typeface=".VnTime" pitchFamily="34" charset="0"/>
              </a:rPr>
              <a:t>Phân</a:t>
            </a: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itchFamily="34" charset="0"/>
              </a:rPr>
              <a:t>thức</a:t>
            </a: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                </a:t>
            </a:r>
            <a:r>
              <a:rPr lang="en-US" altLang="en-US" dirty="0" err="1">
                <a:solidFill>
                  <a:srgbClr val="FF0000"/>
                </a:solidFill>
                <a:latin typeface=".VnTime" pitchFamily="34" charset="0"/>
              </a:rPr>
              <a:t>bằng</a:t>
            </a: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itchFamily="34" charset="0"/>
              </a:rPr>
              <a:t>với</a:t>
            </a: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itchFamily="34" charset="0"/>
              </a:rPr>
              <a:t>phân</a:t>
            </a: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itchFamily="34" charset="0"/>
              </a:rPr>
              <a:t>thức</a:t>
            </a: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itchFamily="34" charset="0"/>
              </a:rPr>
              <a:t>nào</a:t>
            </a: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itchFamily="34" charset="0"/>
              </a:rPr>
              <a:t>sau</a:t>
            </a: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itchFamily="34" charset="0"/>
              </a:rPr>
              <a:t>đây</a:t>
            </a:r>
            <a:r>
              <a:rPr lang="en-US" altLang="en-US" dirty="0">
                <a:solidFill>
                  <a:srgbClr val="FF0000"/>
                </a:solidFill>
                <a:latin typeface=".VnTime" pitchFamily="34" charset="0"/>
              </a:rPr>
              <a:t> ?</a:t>
            </a:r>
          </a:p>
        </p:txBody>
      </p:sp>
      <p:sp>
        <p:nvSpPr>
          <p:cNvPr id="31748" name="AutoShape 1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AE4D149-1F20-9BE0-765C-5D7099A98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050" y="2667000"/>
            <a:ext cx="495300" cy="457200"/>
          </a:xfrm>
          <a:prstGeom prst="actionButtonInformatio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31749" name="Object 28">
            <a:extLst>
              <a:ext uri="{FF2B5EF4-FFF2-40B4-BE49-F238E27FC236}">
                <a16:creationId xmlns:a16="http://schemas.microsoft.com/office/drawing/2014/main" id="{D6804293-A1E9-3958-5C33-4C187625217F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3124200" y="152400"/>
          <a:ext cx="16002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08" imgH="482391" progId="Equation.DSMT4">
                  <p:embed/>
                </p:oleObj>
              </mc:Choice>
              <mc:Fallback>
                <p:oleObj name="Equation" r:id="rId3" imgW="672808" imgH="482391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52400"/>
                        <a:ext cx="1600200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30">
            <a:extLst>
              <a:ext uri="{FF2B5EF4-FFF2-40B4-BE49-F238E27FC236}">
                <a16:creationId xmlns:a16="http://schemas.microsoft.com/office/drawing/2014/main" id="{C769A28F-2415-0101-92B5-9272823CC3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7300" y="1981200"/>
          <a:ext cx="1219200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58558" imgH="482391" progId="Equation.DSMT4">
                  <p:embed/>
                </p:oleObj>
              </mc:Choice>
              <mc:Fallback>
                <p:oleObj name="Equation" r:id="rId5" imgW="558558" imgH="482391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1981200"/>
                        <a:ext cx="1219200" cy="1052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31">
            <a:extLst>
              <a:ext uri="{FF2B5EF4-FFF2-40B4-BE49-F238E27FC236}">
                <a16:creationId xmlns:a16="http://schemas.microsoft.com/office/drawing/2014/main" id="{6BE21D65-DFC3-9B6C-C05A-E52AE686B4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3788" y="3733800"/>
          <a:ext cx="1219200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58558" imgH="482391" progId="Equation.DSMT4">
                  <p:embed/>
                </p:oleObj>
              </mc:Choice>
              <mc:Fallback>
                <p:oleObj name="Equation" r:id="rId7" imgW="558558" imgH="482391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788" y="3733800"/>
                        <a:ext cx="1219200" cy="1052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32">
            <a:extLst>
              <a:ext uri="{FF2B5EF4-FFF2-40B4-BE49-F238E27FC236}">
                <a16:creationId xmlns:a16="http://schemas.microsoft.com/office/drawing/2014/main" id="{5897230B-A9E2-D76F-FA8F-6FCDDCE795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5225" y="1981200"/>
          <a:ext cx="129540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558" imgH="482391" progId="Equation.DSMT4">
                  <p:embed/>
                </p:oleObj>
              </mc:Choice>
              <mc:Fallback>
                <p:oleObj name="Equation" r:id="rId9" imgW="558558" imgH="482391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5" y="1981200"/>
                        <a:ext cx="1295400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33">
            <a:extLst>
              <a:ext uri="{FF2B5EF4-FFF2-40B4-BE49-F238E27FC236}">
                <a16:creationId xmlns:a16="http://schemas.microsoft.com/office/drawing/2014/main" id="{8D076996-83CD-C2EB-0889-97958A0B11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7775" y="3683000"/>
          <a:ext cx="129540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58558" imgH="482391" progId="Equation.DSMT4">
                  <p:embed/>
                </p:oleObj>
              </mc:Choice>
              <mc:Fallback>
                <p:oleObj name="Equation" r:id="rId11" imgW="558558" imgH="482391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7775" y="3683000"/>
                        <a:ext cx="1295400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4" name="Text Box 34">
            <a:extLst>
              <a:ext uri="{FF2B5EF4-FFF2-40B4-BE49-F238E27FC236}">
                <a16:creationId xmlns:a16="http://schemas.microsoft.com/office/drawing/2014/main" id="{717B82BE-E9EA-B2CD-3B6D-5380C49D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2006600"/>
            <a:ext cx="825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A</a:t>
            </a:r>
            <a:r>
              <a:rPr lang="vi-VN" altLang="en-US"/>
              <a:t>.</a:t>
            </a:r>
          </a:p>
        </p:txBody>
      </p:sp>
      <p:sp>
        <p:nvSpPr>
          <p:cNvPr id="31755" name="Text Box 35">
            <a:extLst>
              <a:ext uri="{FF2B5EF4-FFF2-40B4-BE49-F238E27FC236}">
                <a16:creationId xmlns:a16="http://schemas.microsoft.com/office/drawing/2014/main" id="{2C52B477-2086-45F6-20C8-8224E1BBF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8300" y="2082800"/>
            <a:ext cx="825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en-US"/>
              <a:t>B.</a:t>
            </a:r>
          </a:p>
        </p:txBody>
      </p:sp>
      <p:sp>
        <p:nvSpPr>
          <p:cNvPr id="31756" name="Text Box 36">
            <a:extLst>
              <a:ext uri="{FF2B5EF4-FFF2-40B4-BE49-F238E27FC236}">
                <a16:creationId xmlns:a16="http://schemas.microsoft.com/office/drawing/2014/main" id="{D3F36920-2531-BEE2-2889-5DF0583F9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3886200"/>
            <a:ext cx="825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C</a:t>
            </a:r>
            <a:r>
              <a:rPr lang="vi-VN" altLang="en-US"/>
              <a:t>.</a:t>
            </a:r>
          </a:p>
        </p:txBody>
      </p:sp>
      <p:sp>
        <p:nvSpPr>
          <p:cNvPr id="31757" name="Text Box 37">
            <a:extLst>
              <a:ext uri="{FF2B5EF4-FFF2-40B4-BE49-F238E27FC236}">
                <a16:creationId xmlns:a16="http://schemas.microsoft.com/office/drawing/2014/main" id="{43E6D2E0-6988-3770-7F96-25808E730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5288" y="3822700"/>
            <a:ext cx="825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en-US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93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53" name="Oval 45">
            <a:extLst>
              <a:ext uri="{FF2B5EF4-FFF2-40B4-BE49-F238E27FC236}">
                <a16:creationId xmlns:a16="http://schemas.microsoft.com/office/drawing/2014/main" id="{D9BB568F-B84D-F7A3-70EF-ABB185800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50" y="2209800"/>
            <a:ext cx="1320800" cy="1143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2771" name="AutoShape 1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0EFD09D-40F9-FB5E-F13E-E44E4C1A5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050" y="2667000"/>
            <a:ext cx="495300" cy="457200"/>
          </a:xfrm>
          <a:prstGeom prst="actionButtonInformatio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94238" name="Object 30">
            <a:extLst>
              <a:ext uri="{FF2B5EF4-FFF2-40B4-BE49-F238E27FC236}">
                <a16:creationId xmlns:a16="http://schemas.microsoft.com/office/drawing/2014/main" id="{BF8F8805-4B42-2B03-0878-5E10AC3615C5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5943600" y="762000"/>
          <a:ext cx="289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54100" imgH="419100" progId="Equation.DSMT4">
                  <p:embed/>
                </p:oleObj>
              </mc:Choice>
              <mc:Fallback>
                <p:oleObj name="Equation" r:id="rId3" imgW="1054100" imgH="4191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762000"/>
                        <a:ext cx="289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42" name="Text Box 34">
            <a:extLst>
              <a:ext uri="{FF2B5EF4-FFF2-40B4-BE49-F238E27FC236}">
                <a16:creationId xmlns:a16="http://schemas.microsoft.com/office/drawing/2014/main" id="{BA627B24-6F20-2702-1A1B-8D07FFE0E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670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          4.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Kết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quả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của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phép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.VnTime" pitchFamily="34" charset="0"/>
              </a:rPr>
              <a:t>tính</a:t>
            </a: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 :</a:t>
            </a:r>
          </a:p>
        </p:txBody>
      </p:sp>
      <p:graphicFrame>
        <p:nvGraphicFramePr>
          <p:cNvPr id="94244" name="Object 36">
            <a:hlinkClick r:id="" action="ppaction://noaction"/>
            <a:extLst>
              <a:ext uri="{FF2B5EF4-FFF2-40B4-BE49-F238E27FC236}">
                <a16:creationId xmlns:a16="http://schemas.microsoft.com/office/drawing/2014/main" id="{F0DE68CD-102B-CEED-DF5D-A10E08966A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9688" y="2362200"/>
          <a:ext cx="1660525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00100" imgH="419100" progId="Equation.DSMT4">
                  <p:embed/>
                </p:oleObj>
              </mc:Choice>
              <mc:Fallback>
                <p:oleObj name="Equation" r:id="rId5" imgW="800100" imgH="4191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688" y="2362200"/>
                        <a:ext cx="1660525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45" name="Object 37">
            <a:hlinkClick r:id="" action="ppaction://noaction"/>
            <a:extLst>
              <a:ext uri="{FF2B5EF4-FFF2-40B4-BE49-F238E27FC236}">
                <a16:creationId xmlns:a16="http://schemas.microsoft.com/office/drawing/2014/main" id="{9D7CEE70-C738-3D8C-ACFD-C66E0E1D73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8325" y="2667000"/>
          <a:ext cx="8413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05872" imgH="177569" progId="Equation.DSMT4">
                  <p:embed/>
                </p:oleObj>
              </mc:Choice>
              <mc:Fallback>
                <p:oleObj name="Equation" r:id="rId7" imgW="405872" imgH="17756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8325" y="2667000"/>
                        <a:ext cx="8413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46" name="Object 38">
            <a:hlinkClick r:id="" action="ppaction://noaction"/>
            <a:extLst>
              <a:ext uri="{FF2B5EF4-FFF2-40B4-BE49-F238E27FC236}">
                <a16:creationId xmlns:a16="http://schemas.microsoft.com/office/drawing/2014/main" id="{CBB774E0-79C8-7F57-39AE-277D6ABA8E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11275" y="4419600"/>
          <a:ext cx="171291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500" imgH="419100" progId="Equation.DSMT4">
                  <p:embed/>
                </p:oleObj>
              </mc:Choice>
              <mc:Fallback>
                <p:oleObj name="Equation" r:id="rId9" imgW="825500" imgH="4191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4419600"/>
                        <a:ext cx="1712913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47" name="Object 39">
            <a:hlinkClick r:id="" action="ppaction://noaction"/>
            <a:extLst>
              <a:ext uri="{FF2B5EF4-FFF2-40B4-BE49-F238E27FC236}">
                <a16:creationId xmlns:a16="http://schemas.microsoft.com/office/drawing/2014/main" id="{00F7FA3C-9E28-D6BA-87A9-BE6E9A993E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8775" y="4419600"/>
          <a:ext cx="171291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25500" imgH="419100" progId="Equation.DSMT4">
                  <p:embed/>
                </p:oleObj>
              </mc:Choice>
              <mc:Fallback>
                <p:oleObj name="Equation" r:id="rId11" imgW="825500" imgH="4191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775" y="4419600"/>
                        <a:ext cx="1712913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4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4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4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9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94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4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4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94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4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4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4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4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94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942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0">
            <a:extLst>
              <a:ext uri="{FF2B5EF4-FFF2-40B4-BE49-F238E27FC236}">
                <a16:creationId xmlns:a16="http://schemas.microsoft.com/office/drawing/2014/main" id="{E5E07E35-2E3C-D203-C9D7-B7CEABDAA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2706" name="Text Box 2">
            <a:extLst>
              <a:ext uri="{FF2B5EF4-FFF2-40B4-BE49-F238E27FC236}">
                <a16:creationId xmlns:a16="http://schemas.microsoft.com/office/drawing/2014/main" id="{77EF967A-28F1-5137-4798-98476C79A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8650" y="228600"/>
            <a:ext cx="58610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72710" name="Text Box 6">
            <a:extLst>
              <a:ext uri="{FF2B5EF4-FFF2-40B4-BE49-F238E27FC236}">
                <a16:creationId xmlns:a16="http://schemas.microsoft.com/office/drawing/2014/main" id="{5B51DE30-2C0F-6924-4714-24C5374B3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3505200"/>
            <a:ext cx="3879850" cy="5889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660066"/>
                </a:solidFill>
                <a:latin typeface="Times New Roman" panose="02020603050405020304" pitchFamily="18" charset="0"/>
              </a:rPr>
              <a:t>* Bài tập về nhà:</a:t>
            </a:r>
          </a:p>
        </p:txBody>
      </p:sp>
      <p:sp>
        <p:nvSpPr>
          <p:cNvPr id="72712" name="Rectangle 8">
            <a:extLst>
              <a:ext uri="{FF2B5EF4-FFF2-40B4-BE49-F238E27FC236}">
                <a16:creationId xmlns:a16="http://schemas.microsoft.com/office/drawing/2014/main" id="{49DFA030-3809-0DE4-05CD-D7BDF03D7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50" y="4114800"/>
            <a:ext cx="80200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660066"/>
                </a:solidFill>
                <a:latin typeface="Times New Roman" panose="02020603050405020304" pitchFamily="18" charset="0"/>
              </a:rPr>
              <a:t>+ Sách giáo khoa: 28, 29b, d; 30; 31; trang 50</a:t>
            </a:r>
          </a:p>
        </p:txBody>
      </p:sp>
      <p:sp>
        <p:nvSpPr>
          <p:cNvPr id="72725" name="Text Box 21">
            <a:extLst>
              <a:ext uri="{FF2B5EF4-FFF2-40B4-BE49-F238E27FC236}">
                <a16:creationId xmlns:a16="http://schemas.microsoft.com/office/drawing/2014/main" id="{48C05FE4-7B0D-E9C3-BD3D-92990A480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5181600"/>
            <a:ext cx="7181850" cy="5889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sắp học</a:t>
            </a:r>
            <a:r>
              <a:rPr lang="en-US" altLang="en-US" b="1" u="sng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             Luyện tập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2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10" grpId="0" animBg="1"/>
      <p:bldP spid="72712" grpId="0"/>
      <p:bldP spid="727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>
            <a:extLst>
              <a:ext uri="{FF2B5EF4-FFF2-40B4-BE49-F238E27FC236}">
                <a16:creationId xmlns:a16="http://schemas.microsoft.com/office/drawing/2014/main" id="{F004F65F-BCF2-512E-DC77-8F812EEA5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335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5">
            <a:extLst>
              <a:ext uri="{FF2B5EF4-FFF2-40B4-BE49-F238E27FC236}">
                <a16:creationId xmlns:a16="http://schemas.microsoft.com/office/drawing/2014/main" id="{301FCB36-5A6E-8424-33EF-3140E0FBD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68555">
            <a:off x="7759700" y="5029200"/>
            <a:ext cx="20637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>
            <a:extLst>
              <a:ext uri="{FF2B5EF4-FFF2-40B4-BE49-F238E27FC236}">
                <a16:creationId xmlns:a16="http://schemas.microsoft.com/office/drawing/2014/main" id="{626A31E4-482B-C611-3F35-C8ECABB00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100" y="0"/>
            <a:ext cx="14859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7">
            <a:extLst>
              <a:ext uri="{FF2B5EF4-FFF2-40B4-BE49-F238E27FC236}">
                <a16:creationId xmlns:a16="http://schemas.microsoft.com/office/drawing/2014/main" id="{273EAECD-36FD-B323-010E-E2610F8F5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025732">
            <a:off x="88107" y="4648993"/>
            <a:ext cx="2120900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66" name="Object 8">
            <a:extLst>
              <a:ext uri="{FF2B5EF4-FFF2-40B4-BE49-F238E27FC236}">
                <a16:creationId xmlns:a16="http://schemas.microsoft.com/office/drawing/2014/main" id="{54B0B7C8-683D-DCD1-3ED4-0A289554F9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361511"/>
              </p:ext>
            </p:extLst>
          </p:nvPr>
        </p:nvGraphicFramePr>
        <p:xfrm>
          <a:off x="1047516" y="1941514"/>
          <a:ext cx="781096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54400" imgH="673100" progId="Equation.DSMT4">
                  <p:embed/>
                </p:oleObj>
              </mc:Choice>
              <mc:Fallback>
                <p:oleObj name="Equation" r:id="rId4" imgW="3454400" imgH="673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516" y="1941514"/>
                        <a:ext cx="781096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Text Box 11">
            <a:extLst>
              <a:ext uri="{FF2B5EF4-FFF2-40B4-BE49-F238E27FC236}">
                <a16:creationId xmlns:a16="http://schemas.microsoft.com/office/drawing/2014/main" id="{685DFDFC-E144-1C95-CC9D-3A1C68838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33" y="762345"/>
            <a:ext cx="9328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</a:rPr>
              <a:t>PHÉP TRỪ CÁC PHÂN THỨC ĐẠI SỐ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B2E8E22-89D1-D9C4-3B26-475BF81AF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1219200"/>
            <a:ext cx="82550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Hai phân thức gọi là</a:t>
            </a:r>
            <a:r>
              <a:rPr lang="en-US" altLang="en-US" sz="3200">
                <a:latin typeface="Times New Roman" panose="02020603050405020304" pitchFamily="18" charset="0"/>
              </a:rPr>
              <a:t>  </a:t>
            </a:r>
            <a:r>
              <a:rPr lang="en-US" altLang="en-US" sz="3200">
                <a:solidFill>
                  <a:srgbClr val="FF3300"/>
                </a:solidFill>
                <a:latin typeface="Times New Roman" panose="02020603050405020304" pitchFamily="18" charset="0"/>
              </a:rPr>
              <a:t>đối nhau</a:t>
            </a:r>
            <a:r>
              <a:rPr lang="en-US" altLang="en-US" sz="3200">
                <a:latin typeface="Times New Roman" panose="02020603050405020304" pitchFamily="18" charset="0"/>
              </a:rPr>
              <a:t>  </a:t>
            </a:r>
            <a:r>
              <a:rPr lang="en-US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nếu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FF3300"/>
                </a:solidFill>
                <a:latin typeface="Times New Roman" panose="02020603050405020304" pitchFamily="18" charset="0"/>
              </a:rPr>
              <a:t>tổng</a:t>
            </a:r>
            <a:r>
              <a:rPr lang="en-US" altLang="en-US" sz="3200">
                <a:latin typeface="Times New Roman" panose="02020603050405020304" pitchFamily="18" charset="0"/>
              </a:rPr>
              <a:t>  </a:t>
            </a:r>
            <a:r>
              <a:rPr lang="en-US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của chúng</a:t>
            </a:r>
            <a:r>
              <a:rPr lang="en-US" altLang="en-US" sz="3200">
                <a:latin typeface="Times New Roman" panose="02020603050405020304" pitchFamily="18" charset="0"/>
              </a:rPr>
              <a:t>  </a:t>
            </a:r>
            <a:r>
              <a:rPr lang="en-US" altLang="en-US" sz="3200">
                <a:solidFill>
                  <a:srgbClr val="FF3300"/>
                </a:solidFill>
                <a:latin typeface="Times New Roman" panose="02020603050405020304" pitchFamily="18" charset="0"/>
              </a:rPr>
              <a:t>bằng 0</a:t>
            </a:r>
          </a:p>
        </p:txBody>
      </p:sp>
      <p:sp>
        <p:nvSpPr>
          <p:cNvPr id="16387" name="Text Box 21">
            <a:extLst>
              <a:ext uri="{FF2B5EF4-FFF2-40B4-BE49-F238E27FC236}">
                <a16:creationId xmlns:a16="http://schemas.microsoft.com/office/drawing/2014/main" id="{4BE5074E-4A84-BF3F-4621-91454F236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806450"/>
            <a:ext cx="363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rgbClr val="99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u="sng">
                <a:solidFill>
                  <a:srgbClr val="FF33CC"/>
                </a:solidFill>
                <a:latin typeface="Times New Roman" panose="02020603050405020304" pitchFamily="18" charset="0"/>
              </a:rPr>
              <a:t>1.Phân thức đối</a:t>
            </a:r>
            <a:endParaRPr lang="en-US" altLang="en-US" sz="3600" u="sng">
              <a:solidFill>
                <a:srgbClr val="FF33CC"/>
              </a:solidFill>
            </a:endParaRPr>
          </a:p>
        </p:txBody>
      </p:sp>
      <p:sp>
        <p:nvSpPr>
          <p:cNvPr id="16388" name="Rectangle 25">
            <a:extLst>
              <a:ext uri="{FF2B5EF4-FFF2-40B4-BE49-F238E27FC236}">
                <a16:creationId xmlns:a16="http://schemas.microsoft.com/office/drawing/2014/main" id="{076C5564-1C4B-B940-D74D-A1C35E0E9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3305175"/>
            <a:ext cx="738188" cy="8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389" name="Rectangle 26">
            <a:extLst>
              <a:ext uri="{FF2B5EF4-FFF2-40B4-BE49-F238E27FC236}">
                <a16:creationId xmlns:a16="http://schemas.microsoft.com/office/drawing/2014/main" id="{BE1DBA7B-A317-8B20-4727-97823D428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3305175"/>
            <a:ext cx="738188" cy="8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390" name="Rectangle 27">
            <a:extLst>
              <a:ext uri="{FF2B5EF4-FFF2-40B4-BE49-F238E27FC236}">
                <a16:creationId xmlns:a16="http://schemas.microsoft.com/office/drawing/2014/main" id="{11B230C3-667B-7568-7657-8F94B1F1E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3305175"/>
            <a:ext cx="898525" cy="8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391" name="Rectangle 28">
            <a:extLst>
              <a:ext uri="{FF2B5EF4-FFF2-40B4-BE49-F238E27FC236}">
                <a16:creationId xmlns:a16="http://schemas.microsoft.com/office/drawing/2014/main" id="{54DF2FD4-14FC-EC4D-3AED-5CBB84EA0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3305175"/>
            <a:ext cx="863600" cy="8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1295" name="Rectangle 31">
            <a:extLst>
              <a:ext uri="{FF2B5EF4-FFF2-40B4-BE49-F238E27FC236}">
                <a16:creationId xmlns:a16="http://schemas.microsoft.com/office/drawing/2014/main" id="{752E38D7-4C0C-1463-7DF2-B98D6A0C4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888" y="4864100"/>
            <a:ext cx="528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.VnTime" pitchFamily="34" charset="0"/>
              </a:rPr>
              <a:t>Phân thức đối của phân thức</a:t>
            </a:r>
            <a:endParaRPr lang="vi-VN" altLang="en-US">
              <a:solidFill>
                <a:srgbClr val="0000FF"/>
              </a:solidFill>
              <a:latin typeface=".VnTime" pitchFamily="34" charset="0"/>
            </a:endParaRPr>
          </a:p>
        </p:txBody>
      </p:sp>
      <p:graphicFrame>
        <p:nvGraphicFramePr>
          <p:cNvPr id="11296" name="Object 32">
            <a:extLst>
              <a:ext uri="{FF2B5EF4-FFF2-40B4-BE49-F238E27FC236}">
                <a16:creationId xmlns:a16="http://schemas.microsoft.com/office/drawing/2014/main" id="{C4C7DBDE-677B-6B95-39D6-05DD51ED74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6500" y="4800600"/>
          <a:ext cx="327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17" imgH="444307" progId="Equation.DSMT4">
                  <p:embed/>
                </p:oleObj>
              </mc:Choice>
              <mc:Fallback>
                <p:oleObj name="Equation" r:id="rId2" imgW="190417" imgH="444307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4800600"/>
                        <a:ext cx="3270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7" name="Object 33">
            <a:extLst>
              <a:ext uri="{FF2B5EF4-FFF2-40B4-BE49-F238E27FC236}">
                <a16:creationId xmlns:a16="http://schemas.microsoft.com/office/drawing/2014/main" id="{D7F0EE47-080C-364D-8477-7880A8740D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5675" y="4800600"/>
          <a:ext cx="609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69" imgH="393359" progId="Equation.DSMT4">
                  <p:embed/>
                </p:oleObj>
              </mc:Choice>
              <mc:Fallback>
                <p:oleObj name="Equation" r:id="rId4" imgW="266469" imgH="393359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5675" y="4800600"/>
                        <a:ext cx="609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8" name="Rectangle 34">
            <a:extLst>
              <a:ext uri="{FF2B5EF4-FFF2-40B4-BE49-F238E27FC236}">
                <a16:creationId xmlns:a16="http://schemas.microsoft.com/office/drawing/2014/main" id="{BD64F38A-05FD-7A70-D3B9-52D5BE06C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75" y="4876800"/>
            <a:ext cx="66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.VnTime" pitchFamily="34" charset="0"/>
              </a:rPr>
              <a:t>là</a:t>
            </a:r>
            <a:r>
              <a:rPr lang="en-US" altLang="en-US" sz="2400">
                <a:solidFill>
                  <a:srgbClr val="FF3300"/>
                </a:solidFill>
                <a:latin typeface=".VnTime" pitchFamily="34" charset="0"/>
              </a:rPr>
              <a:t> </a:t>
            </a:r>
            <a:endParaRPr lang="vi-VN" altLang="en-US" sz="2400">
              <a:solidFill>
                <a:srgbClr val="FF3300"/>
              </a:solidFill>
              <a:latin typeface=".VnTime" pitchFamily="34" charset="0"/>
            </a:endParaRPr>
          </a:p>
        </p:txBody>
      </p:sp>
      <p:graphicFrame>
        <p:nvGraphicFramePr>
          <p:cNvPr id="11299" name="Object 35">
            <a:extLst>
              <a:ext uri="{FF2B5EF4-FFF2-40B4-BE49-F238E27FC236}">
                <a16:creationId xmlns:a16="http://schemas.microsoft.com/office/drawing/2014/main" id="{9B0644E7-2628-053A-8528-DA56E0C447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3388" y="3429000"/>
          <a:ext cx="1979612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447" imgH="418918" progId="Equation.DSMT4">
                  <p:embed/>
                </p:oleObj>
              </mc:Choice>
              <mc:Fallback>
                <p:oleObj name="Equation" r:id="rId6" imgW="812447" imgH="418918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3388" y="3429000"/>
                        <a:ext cx="1979612" cy="1020763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6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16" name="Rectangle 52">
            <a:extLst>
              <a:ext uri="{FF2B5EF4-FFF2-40B4-BE49-F238E27FC236}">
                <a16:creationId xmlns:a16="http://schemas.microsoft.com/office/drawing/2014/main" id="{04D7D888-18A6-9488-E935-1EB650557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745163"/>
            <a:ext cx="5283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.VnTime" pitchFamily="34" charset="0"/>
              </a:rPr>
              <a:t>Phân thức đối của phân thức</a:t>
            </a:r>
            <a:endParaRPr lang="vi-VN" altLang="en-US">
              <a:solidFill>
                <a:srgbClr val="0000FF"/>
              </a:solidFill>
              <a:latin typeface=".VnTime" pitchFamily="34" charset="0"/>
            </a:endParaRPr>
          </a:p>
        </p:txBody>
      </p:sp>
      <p:graphicFrame>
        <p:nvGraphicFramePr>
          <p:cNvPr id="11321" name="Object 57">
            <a:extLst>
              <a:ext uri="{FF2B5EF4-FFF2-40B4-BE49-F238E27FC236}">
                <a16:creationId xmlns:a16="http://schemas.microsoft.com/office/drawing/2014/main" id="{B581D610-B362-D401-EB6A-E97715604E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1250" y="5740400"/>
          <a:ext cx="609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69" imgH="393359" progId="Equation.DSMT4">
                  <p:embed/>
                </p:oleObj>
              </mc:Choice>
              <mc:Fallback>
                <p:oleObj name="Equation" r:id="rId8" imgW="266469" imgH="393359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5740400"/>
                        <a:ext cx="609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3" name="Object 59">
            <a:extLst>
              <a:ext uri="{FF2B5EF4-FFF2-40B4-BE49-F238E27FC236}">
                <a16:creationId xmlns:a16="http://schemas.microsoft.com/office/drawing/2014/main" id="{DC6D886D-10CF-E784-50A6-2C136B7859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86663" y="5740400"/>
          <a:ext cx="327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417" imgH="444307" progId="Equation.DSMT4">
                  <p:embed/>
                </p:oleObj>
              </mc:Choice>
              <mc:Fallback>
                <p:oleObj name="Equation" r:id="rId9" imgW="190417" imgH="444307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6663" y="5740400"/>
                        <a:ext cx="3270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24" name="Rectangle 60">
            <a:extLst>
              <a:ext uri="{FF2B5EF4-FFF2-40B4-BE49-F238E27FC236}">
                <a16:creationId xmlns:a16="http://schemas.microsoft.com/office/drawing/2014/main" id="{1BFD16F2-5959-F836-7C4A-C31AFD872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1650" y="5816600"/>
            <a:ext cx="66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.VnTime" pitchFamily="34" charset="0"/>
              </a:rPr>
              <a:t>là</a:t>
            </a:r>
            <a:r>
              <a:rPr lang="en-US" altLang="en-US" sz="2400">
                <a:solidFill>
                  <a:srgbClr val="FF3300"/>
                </a:solidFill>
                <a:latin typeface=".VnTime" pitchFamily="34" charset="0"/>
              </a:rPr>
              <a:t> </a:t>
            </a:r>
            <a:endParaRPr lang="vi-VN" altLang="en-US" sz="2400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16401" name="Text Box 61">
            <a:extLst>
              <a:ext uri="{FF2B5EF4-FFF2-40B4-BE49-F238E27FC236}">
                <a16:creationId xmlns:a16="http://schemas.microsoft.com/office/drawing/2014/main" id="{40E9B9F2-6BDD-11A4-F913-9F215F0B3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228600"/>
            <a:ext cx="9328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</a:rPr>
              <a:t>PHÉP TRỪ CÁC PHÂN THỨC ĐẠI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95" grpId="0"/>
      <p:bldP spid="11298" grpId="0"/>
      <p:bldP spid="11316" grpId="0"/>
      <p:bldP spid="113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>
            <a:extLst>
              <a:ext uri="{FF2B5EF4-FFF2-40B4-BE49-F238E27FC236}">
                <a16:creationId xmlns:a16="http://schemas.microsoft.com/office/drawing/2014/main" id="{276EB8EF-F866-70FE-2852-B1776E4EB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219200"/>
            <a:ext cx="82550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Hai </a:t>
            </a:r>
            <a:r>
              <a:rPr lang="en-US" altLang="en-US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thức</a:t>
            </a:r>
            <a:r>
              <a:rPr lang="en-US" alt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gọi</a:t>
            </a:r>
            <a:r>
              <a:rPr lang="en-US" alt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 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3200" dirty="0">
                <a:latin typeface="Times New Roman" panose="02020603050405020304" pitchFamily="18" charset="0"/>
              </a:rPr>
              <a:t>  </a:t>
            </a:r>
            <a:r>
              <a:rPr lang="en-US" altLang="en-US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nếu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tổng</a:t>
            </a:r>
            <a:r>
              <a:rPr lang="en-US" altLang="en-US" sz="3200" dirty="0">
                <a:latin typeface="Times New Roman" panose="02020603050405020304" pitchFamily="18" charset="0"/>
              </a:rPr>
              <a:t>  </a:t>
            </a:r>
            <a:r>
              <a:rPr lang="en-US" altLang="en-US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chúng</a:t>
            </a:r>
            <a:r>
              <a:rPr lang="en-US" altLang="en-US" sz="3200" dirty="0">
                <a:latin typeface="Times New Roman" panose="02020603050405020304" pitchFamily="18" charset="0"/>
              </a:rPr>
              <a:t>  </a:t>
            </a:r>
            <a:r>
              <a:rPr lang="en-US" altLang="en-US" sz="320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17411" name="Text Box 5">
            <a:extLst>
              <a:ext uri="{FF2B5EF4-FFF2-40B4-BE49-F238E27FC236}">
                <a16:creationId xmlns:a16="http://schemas.microsoft.com/office/drawing/2014/main" id="{F6788520-63F5-314D-9114-92D33E83F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685800"/>
            <a:ext cx="363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rgbClr val="99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u="sng">
                <a:solidFill>
                  <a:srgbClr val="FF33CC"/>
                </a:solidFill>
                <a:latin typeface="Times New Roman" panose="02020603050405020304" pitchFamily="18" charset="0"/>
              </a:rPr>
              <a:t>1.Phân thức đối</a:t>
            </a:r>
            <a:endParaRPr lang="en-US" altLang="en-US" sz="3600" u="sng">
              <a:solidFill>
                <a:srgbClr val="FF33CC"/>
              </a:solidFill>
            </a:endParaRPr>
          </a:p>
        </p:txBody>
      </p:sp>
      <p:graphicFrame>
        <p:nvGraphicFramePr>
          <p:cNvPr id="128006" name="Object 6">
            <a:extLst>
              <a:ext uri="{FF2B5EF4-FFF2-40B4-BE49-F238E27FC236}">
                <a16:creationId xmlns:a16="http://schemas.microsoft.com/office/drawing/2014/main" id="{646BC1A0-37B2-AFC0-677D-32F3355B593B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1651000" y="2590800"/>
          <a:ext cx="2503488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447" imgH="418918" progId="Equation.DSMT4">
                  <p:embed/>
                </p:oleObj>
              </mc:Choice>
              <mc:Fallback>
                <p:oleObj name="Equation" r:id="rId2" imgW="812447" imgH="418918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590800"/>
                        <a:ext cx="2503488" cy="108585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6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09" name="Rectangle 9">
            <a:extLst>
              <a:ext uri="{FF2B5EF4-FFF2-40B4-BE49-F238E27FC236}">
                <a16:creationId xmlns:a16="http://schemas.microsoft.com/office/drawing/2014/main" id="{7EE713B8-4CC1-9870-B584-723B55BCF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688" y="3962400"/>
            <a:ext cx="528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.VnTime" pitchFamily="34" charset="0"/>
              </a:rPr>
              <a:t>Phân thức đối của phân thức</a:t>
            </a:r>
            <a:endParaRPr lang="vi-VN" altLang="en-US">
              <a:solidFill>
                <a:srgbClr val="0000FF"/>
              </a:solidFill>
              <a:latin typeface=".VnTime" pitchFamily="34" charset="0"/>
            </a:endParaRPr>
          </a:p>
        </p:txBody>
      </p:sp>
      <p:graphicFrame>
        <p:nvGraphicFramePr>
          <p:cNvPr id="128010" name="Object 10">
            <a:extLst>
              <a:ext uri="{FF2B5EF4-FFF2-40B4-BE49-F238E27FC236}">
                <a16:creationId xmlns:a16="http://schemas.microsoft.com/office/drawing/2014/main" id="{CD9A7E86-C134-1051-E085-A7DFA86874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6300" y="3886200"/>
          <a:ext cx="327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17" imgH="444307" progId="Equation.DSMT4">
                  <p:embed/>
                </p:oleObj>
              </mc:Choice>
              <mc:Fallback>
                <p:oleObj name="Equation" r:id="rId4" imgW="190417" imgH="44430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886200"/>
                        <a:ext cx="3270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11" name="Object 11">
            <a:extLst>
              <a:ext uri="{FF2B5EF4-FFF2-40B4-BE49-F238E27FC236}">
                <a16:creationId xmlns:a16="http://schemas.microsoft.com/office/drawing/2014/main" id="{3BA8E0C8-40D6-8A2C-BEEF-975FD017E5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75475" y="3886200"/>
          <a:ext cx="609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469" imgH="393359" progId="Equation.DSMT4">
                  <p:embed/>
                </p:oleObj>
              </mc:Choice>
              <mc:Fallback>
                <p:oleObj name="Equation" r:id="rId6" imgW="266469" imgH="39335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5475" y="3886200"/>
                        <a:ext cx="609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12" name="Rectangle 12">
            <a:extLst>
              <a:ext uri="{FF2B5EF4-FFF2-40B4-BE49-F238E27FC236}">
                <a16:creationId xmlns:a16="http://schemas.microsoft.com/office/drawing/2014/main" id="{9CF3F3D9-C1EC-DD06-FF3E-17C5A0B59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0175" y="3962400"/>
            <a:ext cx="66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.VnTime" pitchFamily="34" charset="0"/>
              </a:rPr>
              <a:t>là</a:t>
            </a:r>
            <a:r>
              <a:rPr lang="en-US" altLang="en-US" sz="2400">
                <a:solidFill>
                  <a:srgbClr val="FF3300"/>
                </a:solidFill>
                <a:latin typeface=".VnTime" pitchFamily="34" charset="0"/>
              </a:rPr>
              <a:t> </a:t>
            </a:r>
            <a:endParaRPr lang="vi-VN" altLang="en-US" sz="2400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128013" name="Rectangle 13">
            <a:extLst>
              <a:ext uri="{FF2B5EF4-FFF2-40B4-BE49-F238E27FC236}">
                <a16:creationId xmlns:a16="http://schemas.microsoft.com/office/drawing/2014/main" id="{87876728-2499-B6B8-FD2F-26A88C565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" y="4729163"/>
            <a:ext cx="5283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.VnTime" pitchFamily="34" charset="0"/>
              </a:rPr>
              <a:t>Phân thức đối của phân thức</a:t>
            </a:r>
            <a:endParaRPr lang="vi-VN" altLang="en-US">
              <a:solidFill>
                <a:srgbClr val="0000FF"/>
              </a:solidFill>
              <a:latin typeface=".VnTime" pitchFamily="34" charset="0"/>
            </a:endParaRPr>
          </a:p>
        </p:txBody>
      </p:sp>
      <p:graphicFrame>
        <p:nvGraphicFramePr>
          <p:cNvPr id="128014" name="Object 14">
            <a:extLst>
              <a:ext uri="{FF2B5EF4-FFF2-40B4-BE49-F238E27FC236}">
                <a16:creationId xmlns:a16="http://schemas.microsoft.com/office/drawing/2014/main" id="{60820B70-791B-178D-0C35-78F022A176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1050" y="4724400"/>
          <a:ext cx="609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69" imgH="393359" progId="Equation.DSMT4">
                  <p:embed/>
                </p:oleObj>
              </mc:Choice>
              <mc:Fallback>
                <p:oleObj name="Equation" r:id="rId8" imgW="266469" imgH="39335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4724400"/>
                        <a:ext cx="609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15" name="Object 15">
            <a:extLst>
              <a:ext uri="{FF2B5EF4-FFF2-40B4-BE49-F238E27FC236}">
                <a16:creationId xmlns:a16="http://schemas.microsoft.com/office/drawing/2014/main" id="{CF567940-14F8-9D68-EDBA-1F8B5D455A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56463" y="4724400"/>
          <a:ext cx="327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417" imgH="444307" progId="Equation.DSMT4">
                  <p:embed/>
                </p:oleObj>
              </mc:Choice>
              <mc:Fallback>
                <p:oleObj name="Equation" r:id="rId9" imgW="190417" imgH="444307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463" y="4724400"/>
                        <a:ext cx="3270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16" name="Rectangle 16">
            <a:extLst>
              <a:ext uri="{FF2B5EF4-FFF2-40B4-BE49-F238E27FC236}">
                <a16:creationId xmlns:a16="http://schemas.microsoft.com/office/drawing/2014/main" id="{FCFE439E-6365-5DE6-7003-E85451548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1450" y="4800600"/>
            <a:ext cx="66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.VnTime" pitchFamily="34" charset="0"/>
              </a:rPr>
              <a:t>là</a:t>
            </a:r>
            <a:r>
              <a:rPr lang="en-US" altLang="en-US" sz="2400">
                <a:solidFill>
                  <a:srgbClr val="FF3300"/>
                </a:solidFill>
                <a:latin typeface=".VnTime" pitchFamily="34" charset="0"/>
              </a:rPr>
              <a:t> </a:t>
            </a:r>
            <a:endParaRPr lang="vi-VN" altLang="en-US" sz="2400">
              <a:solidFill>
                <a:srgbClr val="FF3300"/>
              </a:solidFill>
              <a:latin typeface=".VnTime" pitchFamily="34" charset="0"/>
            </a:endParaRPr>
          </a:p>
        </p:txBody>
      </p:sp>
      <p:graphicFrame>
        <p:nvGraphicFramePr>
          <p:cNvPr id="128017" name="Object 17">
            <a:extLst>
              <a:ext uri="{FF2B5EF4-FFF2-40B4-BE49-F238E27FC236}">
                <a16:creationId xmlns:a16="http://schemas.microsoft.com/office/drawing/2014/main" id="{199E6B5D-6336-3E0E-306A-3C5270D3B8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8450" y="5486400"/>
          <a:ext cx="4773613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49400" imgH="419100" progId="Equation.DSMT4">
                  <p:embed/>
                </p:oleObj>
              </mc:Choice>
              <mc:Fallback>
                <p:oleObj name="Equation" r:id="rId10" imgW="1549400" imgH="4191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5486400"/>
                        <a:ext cx="4773613" cy="108585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6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2" name="Text Box 18">
            <a:extLst>
              <a:ext uri="{FF2B5EF4-FFF2-40B4-BE49-F238E27FC236}">
                <a16:creationId xmlns:a16="http://schemas.microsoft.com/office/drawing/2014/main" id="{8DCC1F27-3249-A0A2-A914-68560421B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76200"/>
            <a:ext cx="9328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</a:rPr>
              <a:t>PHÉP TRỪ CÁC PHÂN THỨC ĐẠI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8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8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8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2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8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28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/>
      <p:bldP spid="1280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5">
            <a:extLst>
              <a:ext uri="{FF2B5EF4-FFF2-40B4-BE49-F238E27FC236}">
                <a16:creationId xmlns:a16="http://schemas.microsoft.com/office/drawing/2014/main" id="{088FF1AE-8F00-D303-CA50-8CD05DDD5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5" name="Text Box 22">
            <a:extLst>
              <a:ext uri="{FF2B5EF4-FFF2-40B4-BE49-F238E27FC236}">
                <a16:creationId xmlns:a16="http://schemas.microsoft.com/office/drawing/2014/main" id="{2D7A0A67-F90E-0C30-FC8E-0BDA181B5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7775" y="1536700"/>
            <a:ext cx="5448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18436" name="Text Box 24">
            <a:extLst>
              <a:ext uri="{FF2B5EF4-FFF2-40B4-BE49-F238E27FC236}">
                <a16:creationId xmlns:a16="http://schemas.microsoft.com/office/drawing/2014/main" id="{30D8087B-D9F0-9482-CE68-A8E72078D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7775" y="1460500"/>
            <a:ext cx="569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14370" name="Text Box 34">
            <a:extLst>
              <a:ext uri="{FF2B5EF4-FFF2-40B4-BE49-F238E27FC236}">
                <a16:creationId xmlns:a16="http://schemas.microsoft.com/office/drawing/2014/main" id="{8864821F-8A04-37DA-6C55-1AD16DDF1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563" y="12700"/>
            <a:ext cx="47926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i="1">
                <a:latin typeface=".VnTime" pitchFamily="34" charset="0"/>
              </a:rPr>
              <a:t>Tìm phân thức đối của:</a:t>
            </a:r>
            <a:endParaRPr lang="vi-VN" altLang="en-US" i="1">
              <a:latin typeface=".VnTime" pitchFamily="34" charset="0"/>
            </a:endParaRPr>
          </a:p>
        </p:txBody>
      </p:sp>
      <p:graphicFrame>
        <p:nvGraphicFramePr>
          <p:cNvPr id="14371" name="Object 35">
            <a:extLst>
              <a:ext uri="{FF2B5EF4-FFF2-40B4-BE49-F238E27FC236}">
                <a16:creationId xmlns:a16="http://schemas.microsoft.com/office/drawing/2014/main" id="{531A736D-57D4-D0CE-86FE-4064D6A9EA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3763" y="0"/>
          <a:ext cx="722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529" imgH="457002" progId="Equation.DSMT4">
                  <p:embed/>
                </p:oleObj>
              </mc:Choice>
              <mc:Fallback>
                <p:oleObj name="Equation" r:id="rId2" imgW="393529" imgH="457002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763" y="0"/>
                        <a:ext cx="7223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2" name="Object 36">
            <a:extLst>
              <a:ext uri="{FF2B5EF4-FFF2-40B4-BE49-F238E27FC236}">
                <a16:creationId xmlns:a16="http://schemas.microsoft.com/office/drawing/2014/main" id="{3390A46D-ACEA-8014-74A2-1216E7214D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8300" y="990600"/>
          <a:ext cx="363220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170" imgH="393529" progId="Equation.DSMT4">
                  <p:embed/>
                </p:oleObj>
              </mc:Choice>
              <mc:Fallback>
                <p:oleObj name="Equation" r:id="rId4" imgW="990170" imgH="39352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990600"/>
                        <a:ext cx="3632200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3" name="Text Box 37">
            <a:extLst>
              <a:ext uri="{FF2B5EF4-FFF2-40B4-BE49-F238E27FC236}">
                <a16:creationId xmlns:a16="http://schemas.microsoft.com/office/drawing/2014/main" id="{4ADCD3DB-C5EA-0DAC-CC28-2B02853C9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50" y="609600"/>
            <a:ext cx="1403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Giải</a:t>
            </a:r>
            <a:endParaRPr lang="vi-VN" altLang="en-US">
              <a:latin typeface="Times New Roman" panose="02020603050405020304" pitchFamily="18" charset="0"/>
            </a:endParaRPr>
          </a:p>
        </p:txBody>
      </p:sp>
      <p:sp>
        <p:nvSpPr>
          <p:cNvPr id="14374" name="Rectangle 38">
            <a:extLst>
              <a:ext uri="{FF2B5EF4-FFF2-40B4-BE49-F238E27FC236}">
                <a16:creationId xmlns:a16="http://schemas.microsoft.com/office/drawing/2014/main" id="{3DD31A87-FAB9-F758-3203-40ABAF2CC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" y="1155700"/>
            <a:ext cx="5365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i="1">
                <a:latin typeface=".VnTime" pitchFamily="34" charset="0"/>
              </a:rPr>
              <a:t>phân thức đối của</a:t>
            </a:r>
            <a:r>
              <a:rPr lang="en-US" altLang="en-US">
                <a:latin typeface=".VnTime" pitchFamily="34" charset="0"/>
              </a:rPr>
              <a:t>            là:</a:t>
            </a:r>
          </a:p>
        </p:txBody>
      </p:sp>
      <p:graphicFrame>
        <p:nvGraphicFramePr>
          <p:cNvPr id="14375" name="Object 39">
            <a:extLst>
              <a:ext uri="{FF2B5EF4-FFF2-40B4-BE49-F238E27FC236}">
                <a16:creationId xmlns:a16="http://schemas.microsoft.com/office/drawing/2014/main" id="{24F5D26F-088D-1481-D98F-BC5E21E9C1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92538" y="1003300"/>
          <a:ext cx="85248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529" imgH="457002" progId="Equation.DSMT4">
                  <p:embed/>
                </p:oleObj>
              </mc:Choice>
              <mc:Fallback>
                <p:oleObj name="Equation" r:id="rId6" imgW="393529" imgH="457002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1003300"/>
                        <a:ext cx="852487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Rectangle 40">
            <a:extLst>
              <a:ext uri="{FF2B5EF4-FFF2-40B4-BE49-F238E27FC236}">
                <a16:creationId xmlns:a16="http://schemas.microsoft.com/office/drawing/2014/main" id="{3D744966-0831-2B40-494A-091E054C8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938" y="1379538"/>
            <a:ext cx="736600" cy="8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44" name="Rectangle 41">
            <a:extLst>
              <a:ext uri="{FF2B5EF4-FFF2-40B4-BE49-F238E27FC236}">
                <a16:creationId xmlns:a16="http://schemas.microsoft.com/office/drawing/2014/main" id="{7EBF8D9B-B4CA-18DD-411F-E54E8556E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938" y="1379538"/>
            <a:ext cx="736600" cy="8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45" name="Rectangle 42">
            <a:extLst>
              <a:ext uri="{FF2B5EF4-FFF2-40B4-BE49-F238E27FC236}">
                <a16:creationId xmlns:a16="http://schemas.microsoft.com/office/drawing/2014/main" id="{2DDB5B0B-7FC6-51B7-32FA-1826AD132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938" y="1379538"/>
            <a:ext cx="896937" cy="8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46" name="Rectangle 43">
            <a:extLst>
              <a:ext uri="{FF2B5EF4-FFF2-40B4-BE49-F238E27FC236}">
                <a16:creationId xmlns:a16="http://schemas.microsoft.com/office/drawing/2014/main" id="{9034F447-2E8D-061E-FB22-700645FAC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938" y="1379538"/>
            <a:ext cx="863600" cy="8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82" name="Text Box 46">
            <a:extLst>
              <a:ext uri="{FF2B5EF4-FFF2-40B4-BE49-F238E27FC236}">
                <a16:creationId xmlns:a16="http://schemas.microsoft.com/office/drawing/2014/main" id="{F5717E69-16F1-4FA2-B474-3D9A130A1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2971800"/>
            <a:ext cx="37973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b="1">
                <a:solidFill>
                  <a:srgbClr val="006600"/>
                </a:solidFill>
                <a:latin typeface="Times New Roman" panose="02020603050405020304" pitchFamily="18" charset="0"/>
              </a:rPr>
              <a:t>Điền đúng (Đ) hoặc sai (S) vào ô kết luận:</a:t>
            </a:r>
          </a:p>
        </p:txBody>
      </p:sp>
      <p:sp>
        <p:nvSpPr>
          <p:cNvPr id="18448" name="Text Box 47">
            <a:extLst>
              <a:ext uri="{FF2B5EF4-FFF2-40B4-BE49-F238E27FC236}">
                <a16:creationId xmlns:a16="http://schemas.microsoft.com/office/drawing/2014/main" id="{50C281E5-564A-3563-7B38-0471BA48E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88" y="101600"/>
            <a:ext cx="1073150" cy="466725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.VnBodoni" pitchFamily="34" charset="0"/>
              </a:rPr>
              <a:t>? 2</a:t>
            </a:r>
          </a:p>
        </p:txBody>
      </p:sp>
      <p:sp>
        <p:nvSpPr>
          <p:cNvPr id="14384" name="Text Box 48">
            <a:extLst>
              <a:ext uri="{FF2B5EF4-FFF2-40B4-BE49-F238E27FC236}">
                <a16:creationId xmlns:a16="http://schemas.microsoft.com/office/drawing/2014/main" id="{48D33B21-4BB1-F753-1812-FD271F56C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50" y="3200400"/>
            <a:ext cx="495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accent2"/>
                </a:solidFill>
                <a:latin typeface=".VnTimeH" pitchFamily="34" charset="0"/>
              </a:rPr>
              <a:t>S</a:t>
            </a:r>
          </a:p>
        </p:txBody>
      </p:sp>
      <p:sp>
        <p:nvSpPr>
          <p:cNvPr id="14385" name="Text Box 49">
            <a:extLst>
              <a:ext uri="{FF2B5EF4-FFF2-40B4-BE49-F238E27FC236}">
                <a16:creationId xmlns:a16="http://schemas.microsoft.com/office/drawing/2014/main" id="{976764D1-3BC4-1C48-DD58-2E8ECE760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4114800"/>
            <a:ext cx="742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FF3300"/>
                </a:solidFill>
                <a:latin typeface=".VnTimeH" pitchFamily="34" charset="0"/>
              </a:rPr>
              <a:t>Đ</a:t>
            </a:r>
          </a:p>
        </p:txBody>
      </p:sp>
      <p:sp>
        <p:nvSpPr>
          <p:cNvPr id="14386" name="Text Box 50">
            <a:extLst>
              <a:ext uri="{FF2B5EF4-FFF2-40B4-BE49-F238E27FC236}">
                <a16:creationId xmlns:a16="http://schemas.microsoft.com/office/drawing/2014/main" id="{29682181-AB74-9FB2-0A90-7B3FE9E99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4953000"/>
            <a:ext cx="742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FF3300"/>
                </a:solidFill>
                <a:latin typeface=".VnTimeH" pitchFamily="34" charset="0"/>
              </a:rPr>
              <a:t>Đ</a:t>
            </a:r>
          </a:p>
        </p:txBody>
      </p:sp>
      <p:sp>
        <p:nvSpPr>
          <p:cNvPr id="14387" name="Text Box 51">
            <a:extLst>
              <a:ext uri="{FF2B5EF4-FFF2-40B4-BE49-F238E27FC236}">
                <a16:creationId xmlns:a16="http://schemas.microsoft.com/office/drawing/2014/main" id="{43E4EF5C-216B-E72E-7132-B264463A5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5867400"/>
            <a:ext cx="742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accent2"/>
                </a:solidFill>
                <a:latin typeface=".VnTimeH" pitchFamily="34" charset="0"/>
              </a:rPr>
              <a:t>S</a:t>
            </a:r>
          </a:p>
        </p:txBody>
      </p:sp>
      <p:grpSp>
        <p:nvGrpSpPr>
          <p:cNvPr id="14388" name="Group 52">
            <a:extLst>
              <a:ext uri="{FF2B5EF4-FFF2-40B4-BE49-F238E27FC236}">
                <a16:creationId xmlns:a16="http://schemas.microsoft.com/office/drawing/2014/main" id="{F08FE698-BB3C-41FC-9016-106261A48352}"/>
              </a:ext>
            </a:extLst>
          </p:cNvPr>
          <p:cNvGrpSpPr>
            <a:grpSpLocks/>
          </p:cNvGrpSpPr>
          <p:nvPr/>
        </p:nvGrpSpPr>
        <p:grpSpPr bwMode="auto">
          <a:xfrm>
            <a:off x="5365750" y="2286000"/>
            <a:ext cx="4287838" cy="4343400"/>
            <a:chOff x="768" y="1152"/>
            <a:chExt cx="2493" cy="2736"/>
          </a:xfrm>
        </p:grpSpPr>
        <p:graphicFrame>
          <p:nvGraphicFramePr>
            <p:cNvPr id="18455" name="Object 53">
              <a:extLst>
                <a:ext uri="{FF2B5EF4-FFF2-40B4-BE49-F238E27FC236}">
                  <a16:creationId xmlns:a16="http://schemas.microsoft.com/office/drawing/2014/main" id="{70639938-FB69-418E-157A-4AFF7701579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44" y="2096"/>
            <a:ext cx="72" cy="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14201" imgH="203024" progId="Equation.3">
                    <p:embed/>
                  </p:oleObj>
                </mc:Choice>
                <mc:Fallback>
                  <p:oleObj name="Equation" r:id="rId7" imgW="114201" imgH="203024" progId="Equation.3">
                    <p:embed/>
                    <p:pic>
                      <p:nvPicPr>
                        <p:cNvPr id="0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4" y="2096"/>
                          <a:ext cx="72" cy="1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456" name="Object 54">
              <a:extLst>
                <a:ext uri="{FF2B5EF4-FFF2-40B4-BE49-F238E27FC236}">
                  <a16:creationId xmlns:a16="http://schemas.microsoft.com/office/drawing/2014/main" id="{F42ECFE0-3AF3-97F0-A6B9-A072142ADAD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2" y="1728"/>
            <a:ext cx="34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279279" imgH="393529" progId="Equation.DSMT4">
                    <p:embed/>
                  </p:oleObj>
                </mc:Choice>
                <mc:Fallback>
                  <p:oleObj name="Equation" r:id="rId9" imgW="279279" imgH="393529" progId="Equation.DSMT4">
                    <p:embed/>
                    <p:pic>
                      <p:nvPicPr>
                        <p:cNvPr id="0" name="Object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1728"/>
                          <a:ext cx="344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8457" name="Group 55">
              <a:extLst>
                <a:ext uri="{FF2B5EF4-FFF2-40B4-BE49-F238E27FC236}">
                  <a16:creationId xmlns:a16="http://schemas.microsoft.com/office/drawing/2014/main" id="{FF2F4DE0-065E-F22E-06C7-D987C77A0E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152"/>
              <a:ext cx="2112" cy="2736"/>
              <a:chOff x="288" y="912"/>
              <a:chExt cx="2496" cy="2736"/>
            </a:xfrm>
          </p:grpSpPr>
          <p:sp>
            <p:nvSpPr>
              <p:cNvPr id="14392" name="Rectangle 56">
                <a:extLst>
                  <a:ext uri="{FF2B5EF4-FFF2-40B4-BE49-F238E27FC236}">
                    <a16:creationId xmlns:a16="http://schemas.microsoft.com/office/drawing/2014/main" id="{5CAB4E55-3975-5FC9-364B-0F4429CC97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120"/>
                <a:ext cx="960" cy="5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 sz="4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H" pitchFamily="34" charset="0"/>
                </a:endParaRPr>
              </a:p>
            </p:txBody>
          </p:sp>
          <p:sp>
            <p:nvSpPr>
              <p:cNvPr id="14393" name="Rectangle 57">
                <a:extLst>
                  <a:ext uri="{FF2B5EF4-FFF2-40B4-BE49-F238E27FC236}">
                    <a16:creationId xmlns:a16="http://schemas.microsoft.com/office/drawing/2014/main" id="{5C858789-CACC-0D5D-3BEE-A664020F03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120"/>
                <a:ext cx="768" cy="5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394" name="Rectangle 58">
                <a:extLst>
                  <a:ext uri="{FF2B5EF4-FFF2-40B4-BE49-F238E27FC236}">
                    <a16:creationId xmlns:a16="http://schemas.microsoft.com/office/drawing/2014/main" id="{7651DA86-10D9-F7E8-F0B4-AF7405656F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3120"/>
                <a:ext cx="768" cy="5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395" name="Rectangle 59">
                <a:extLst>
                  <a:ext uri="{FF2B5EF4-FFF2-40B4-BE49-F238E27FC236}">
                    <a16:creationId xmlns:a16="http://schemas.microsoft.com/office/drawing/2014/main" id="{AC65E1B7-43AD-6054-1328-50835E0198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2544"/>
                <a:ext cx="960" cy="57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 sz="4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H" pitchFamily="34" charset="0"/>
                </a:endParaRPr>
              </a:p>
            </p:txBody>
          </p:sp>
          <p:sp>
            <p:nvSpPr>
              <p:cNvPr id="14396" name="Rectangle 60">
                <a:extLst>
                  <a:ext uri="{FF2B5EF4-FFF2-40B4-BE49-F238E27FC236}">
                    <a16:creationId xmlns:a16="http://schemas.microsoft.com/office/drawing/2014/main" id="{2FFDC1EE-AF13-081F-1B8F-97BAA1D9DA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2544"/>
                <a:ext cx="768" cy="57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397" name="Rectangle 61">
                <a:extLst>
                  <a:ext uri="{FF2B5EF4-FFF2-40B4-BE49-F238E27FC236}">
                    <a16:creationId xmlns:a16="http://schemas.microsoft.com/office/drawing/2014/main" id="{07DB7144-392E-0ACE-4128-FA88775147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544"/>
                <a:ext cx="768" cy="57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398" name="Rectangle 62">
                <a:extLst>
                  <a:ext uri="{FF2B5EF4-FFF2-40B4-BE49-F238E27FC236}">
                    <a16:creationId xmlns:a16="http://schemas.microsoft.com/office/drawing/2014/main" id="{9B0FDBF2-65C3-750C-5545-695E904CE7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968"/>
                <a:ext cx="960" cy="57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 sz="4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H" pitchFamily="34" charset="0"/>
                </a:endParaRPr>
              </a:p>
            </p:txBody>
          </p:sp>
          <p:sp>
            <p:nvSpPr>
              <p:cNvPr id="14399" name="Rectangle 63">
                <a:extLst>
                  <a:ext uri="{FF2B5EF4-FFF2-40B4-BE49-F238E27FC236}">
                    <a16:creationId xmlns:a16="http://schemas.microsoft.com/office/drawing/2014/main" id="{0FCF36E8-FDB2-882A-B136-FBB6144946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1968"/>
                <a:ext cx="768" cy="57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400" name="Rectangle 64">
                <a:extLst>
                  <a:ext uri="{FF2B5EF4-FFF2-40B4-BE49-F238E27FC236}">
                    <a16:creationId xmlns:a16="http://schemas.microsoft.com/office/drawing/2014/main" id="{14A06E09-DEF4-C0DC-D676-C4D23ADC90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1968"/>
                <a:ext cx="768" cy="57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401" name="Rectangle 65">
                <a:extLst>
                  <a:ext uri="{FF2B5EF4-FFF2-40B4-BE49-F238E27FC236}">
                    <a16:creationId xmlns:a16="http://schemas.microsoft.com/office/drawing/2014/main" id="{A6E39E98-7335-1642-8AEE-EB3481FFF9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465"/>
                <a:ext cx="960" cy="50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 sz="4400" b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endParaRPr>
              </a:p>
            </p:txBody>
          </p:sp>
          <p:sp>
            <p:nvSpPr>
              <p:cNvPr id="14402" name="Rectangle 66">
                <a:extLst>
                  <a:ext uri="{FF2B5EF4-FFF2-40B4-BE49-F238E27FC236}">
                    <a16:creationId xmlns:a16="http://schemas.microsoft.com/office/drawing/2014/main" id="{B2450CFF-690A-6E22-F10E-294E64D1A8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1465"/>
                <a:ext cx="768" cy="50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403" name="Rectangle 67">
                <a:extLst>
                  <a:ext uri="{FF2B5EF4-FFF2-40B4-BE49-F238E27FC236}">
                    <a16:creationId xmlns:a16="http://schemas.microsoft.com/office/drawing/2014/main" id="{48672268-1D57-3552-025E-F9F19885AE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1465"/>
                <a:ext cx="768" cy="50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404" name="Rectangle 68">
                <a:extLst>
                  <a:ext uri="{FF2B5EF4-FFF2-40B4-BE49-F238E27FC236}">
                    <a16:creationId xmlns:a16="http://schemas.microsoft.com/office/drawing/2014/main" id="{16682B82-15F3-8FCF-CCAC-46381065CC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912"/>
                <a:ext cx="960" cy="55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405" name="Rectangle 69">
                <a:extLst>
                  <a:ext uri="{FF2B5EF4-FFF2-40B4-BE49-F238E27FC236}">
                    <a16:creationId xmlns:a16="http://schemas.microsoft.com/office/drawing/2014/main" id="{4DC14B93-87A5-0551-22D5-4333EE0C4C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912"/>
                <a:ext cx="768" cy="55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4406" name="Rectangle 70">
                <a:extLst>
                  <a:ext uri="{FF2B5EF4-FFF2-40B4-BE49-F238E27FC236}">
                    <a16:creationId xmlns:a16="http://schemas.microsoft.com/office/drawing/2014/main" id="{CEF6F171-8060-289E-C43C-D1F92FF04B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912"/>
                <a:ext cx="768" cy="55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1pPr>
                <a:lvl2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2pPr>
                <a:lvl3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3pPr>
                <a:lvl4pPr>
                  <a:spcBef>
                    <a:spcPct val="20000"/>
                  </a:spcBef>
                  <a:buClr>
                    <a:schemeClr val="fol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4pPr>
                <a:lvl5pPr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5pPr>
                <a:lvl6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6pPr>
                <a:lvl7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7pPr>
                <a:lvl8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8pPr>
                <a:lvl9pPr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anose="05000000000000000000" pitchFamily="2" charset="2"/>
                  <a:buChar char="n"/>
                  <a:defRPr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vi-VN" altLang="en-US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8484" name="Line 71">
                <a:extLst>
                  <a:ext uri="{FF2B5EF4-FFF2-40B4-BE49-F238E27FC236}">
                    <a16:creationId xmlns:a16="http://schemas.microsoft.com/office/drawing/2014/main" id="{A21CF442-3E90-8A1A-62A6-F746F316C3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912"/>
                <a:ext cx="249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85" name="Line 72">
                <a:extLst>
                  <a:ext uri="{FF2B5EF4-FFF2-40B4-BE49-F238E27FC236}">
                    <a16:creationId xmlns:a16="http://schemas.microsoft.com/office/drawing/2014/main" id="{F5DC515A-DF7C-3EB5-D679-A74CEF81DE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465"/>
                <a:ext cx="24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86" name="Line 73">
                <a:extLst>
                  <a:ext uri="{FF2B5EF4-FFF2-40B4-BE49-F238E27FC236}">
                    <a16:creationId xmlns:a16="http://schemas.microsoft.com/office/drawing/2014/main" id="{40122AB4-26E8-ECF2-6752-F7A495322C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968"/>
                <a:ext cx="24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87" name="Line 74">
                <a:extLst>
                  <a:ext uri="{FF2B5EF4-FFF2-40B4-BE49-F238E27FC236}">
                    <a16:creationId xmlns:a16="http://schemas.microsoft.com/office/drawing/2014/main" id="{A850EFA5-CBAA-B7DD-553F-AC75E136B0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544"/>
                <a:ext cx="24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88" name="Line 75">
                <a:extLst>
                  <a:ext uri="{FF2B5EF4-FFF2-40B4-BE49-F238E27FC236}">
                    <a16:creationId xmlns:a16="http://schemas.microsoft.com/office/drawing/2014/main" id="{E3856B12-4087-D3FD-81B5-5991EDBFD3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120"/>
                <a:ext cx="24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89" name="Line 76">
                <a:extLst>
                  <a:ext uri="{FF2B5EF4-FFF2-40B4-BE49-F238E27FC236}">
                    <a16:creationId xmlns:a16="http://schemas.microsoft.com/office/drawing/2014/main" id="{21A303D3-E525-573B-93C1-B6C1DDFEFA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648"/>
                <a:ext cx="249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0" name="Line 77">
                <a:extLst>
                  <a:ext uri="{FF2B5EF4-FFF2-40B4-BE49-F238E27FC236}">
                    <a16:creationId xmlns:a16="http://schemas.microsoft.com/office/drawing/2014/main" id="{A3DA0DD3-D0E3-A66F-2BC3-36DA89713B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912"/>
                <a:ext cx="0" cy="2736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1" name="Line 78">
                <a:extLst>
                  <a:ext uri="{FF2B5EF4-FFF2-40B4-BE49-F238E27FC236}">
                    <a16:creationId xmlns:a16="http://schemas.microsoft.com/office/drawing/2014/main" id="{2C472A59-6BA9-C783-243B-A93A94B54C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912"/>
                <a:ext cx="0" cy="27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2" name="Line 79">
                <a:extLst>
                  <a:ext uri="{FF2B5EF4-FFF2-40B4-BE49-F238E27FC236}">
                    <a16:creationId xmlns:a16="http://schemas.microsoft.com/office/drawing/2014/main" id="{7B943AF9-C2AC-EA68-C823-6AADB93E83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912"/>
                <a:ext cx="0" cy="27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93" name="Line 80">
                <a:extLst>
                  <a:ext uri="{FF2B5EF4-FFF2-40B4-BE49-F238E27FC236}">
                    <a16:creationId xmlns:a16="http://schemas.microsoft.com/office/drawing/2014/main" id="{E35FEF91-369E-7789-501B-13C6ABCB1D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912"/>
                <a:ext cx="0" cy="2736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458" name="Group 81">
              <a:extLst>
                <a:ext uri="{FF2B5EF4-FFF2-40B4-BE49-F238E27FC236}">
                  <a16:creationId xmlns:a16="http://schemas.microsoft.com/office/drawing/2014/main" id="{74F454E3-FCC9-0DDF-F2DB-056095B620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5" y="1228"/>
              <a:ext cx="1332" cy="2655"/>
              <a:chOff x="439" y="988"/>
              <a:chExt cx="1332" cy="2655"/>
            </a:xfrm>
          </p:grpSpPr>
          <p:graphicFrame>
            <p:nvGraphicFramePr>
              <p:cNvPr id="18460" name="Object 82">
                <a:extLst>
                  <a:ext uri="{FF2B5EF4-FFF2-40B4-BE49-F238E27FC236}">
                    <a16:creationId xmlns:a16="http://schemas.microsoft.com/office/drawing/2014/main" id="{2340B4B0-55CF-F380-70C6-A198C38257E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183" y="2644"/>
              <a:ext cx="528" cy="4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444307" imgH="393529" progId="Equation.DSMT4">
                      <p:embed/>
                    </p:oleObj>
                  </mc:Choice>
                  <mc:Fallback>
                    <p:oleObj name="Equation" r:id="rId11" imgW="444307" imgH="393529" progId="Equation.DSMT4">
                      <p:embed/>
                      <p:pic>
                        <p:nvPicPr>
                          <p:cNvPr id="0" name="Object 8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83" y="2644"/>
                            <a:ext cx="528" cy="46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461" name="Object 83">
                <a:extLst>
                  <a:ext uri="{FF2B5EF4-FFF2-40B4-BE49-F238E27FC236}">
                    <a16:creationId xmlns:a16="http://schemas.microsoft.com/office/drawing/2014/main" id="{F52CF827-4EEF-399D-931A-8C1E0129F7D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195" y="2044"/>
              <a:ext cx="528" cy="5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3" imgW="431613" imgH="418918" progId="Equation.DSMT4">
                      <p:embed/>
                    </p:oleObj>
                  </mc:Choice>
                  <mc:Fallback>
                    <p:oleObj name="Equation" r:id="rId13" imgW="431613" imgH="418918" progId="Equation.DSMT4">
                      <p:embed/>
                      <p:pic>
                        <p:nvPicPr>
                          <p:cNvPr id="0" name="Object 8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95" y="2044"/>
                            <a:ext cx="528" cy="5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462" name="Object 84">
                <a:extLst>
                  <a:ext uri="{FF2B5EF4-FFF2-40B4-BE49-F238E27FC236}">
                    <a16:creationId xmlns:a16="http://schemas.microsoft.com/office/drawing/2014/main" id="{F31A01EF-A377-8050-07F4-7C5E48C8F5E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75" y="2052"/>
              <a:ext cx="528" cy="5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5" imgW="431613" imgH="418918" progId="Equation.DSMT4">
                      <p:embed/>
                    </p:oleObj>
                  </mc:Choice>
                  <mc:Fallback>
                    <p:oleObj name="Equation" r:id="rId15" imgW="431613" imgH="418918" progId="Equation.DSMT4">
                      <p:embed/>
                      <p:pic>
                        <p:nvPicPr>
                          <p:cNvPr id="0" name="Object 8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5" y="2052"/>
                            <a:ext cx="528" cy="5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463" name="Object 85">
                <a:extLst>
                  <a:ext uri="{FF2B5EF4-FFF2-40B4-BE49-F238E27FC236}">
                    <a16:creationId xmlns:a16="http://schemas.microsoft.com/office/drawing/2014/main" id="{BBB06E43-2716-D423-0DB3-E022243CD0F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71" y="1524"/>
              <a:ext cx="281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7" imgW="228501" imgH="393529" progId="Equation.DSMT4">
                      <p:embed/>
                    </p:oleObj>
                  </mc:Choice>
                  <mc:Fallback>
                    <p:oleObj name="Equation" r:id="rId17" imgW="228501" imgH="393529" progId="Equation.DSMT4">
                      <p:embed/>
                      <p:pic>
                        <p:nvPicPr>
                          <p:cNvPr id="0" name="Object 8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" y="1524"/>
                            <a:ext cx="281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464" name="Object 86">
                <a:extLst>
                  <a:ext uri="{FF2B5EF4-FFF2-40B4-BE49-F238E27FC236}">
                    <a16:creationId xmlns:a16="http://schemas.microsoft.com/office/drawing/2014/main" id="{100814C1-CC56-B35E-2265-FDC885F1752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19" y="995"/>
              <a:ext cx="201" cy="4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9" imgW="177646" imgH="393359" progId="Equation.DSMT4">
                      <p:embed/>
                    </p:oleObj>
                  </mc:Choice>
                  <mc:Fallback>
                    <p:oleObj name="Equation" r:id="rId19" imgW="177646" imgH="393359" progId="Equation.DSMT4">
                      <p:embed/>
                      <p:pic>
                        <p:nvPicPr>
                          <p:cNvPr id="0" name="Object 8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19" y="995"/>
                            <a:ext cx="201" cy="4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465" name="Object 87">
                <a:extLst>
                  <a:ext uri="{FF2B5EF4-FFF2-40B4-BE49-F238E27FC236}">
                    <a16:creationId xmlns:a16="http://schemas.microsoft.com/office/drawing/2014/main" id="{0FB51623-9D38-8333-3856-9386EFF7F8B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339" y="988"/>
              <a:ext cx="315" cy="4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1" imgW="279279" imgH="393529" progId="Equation.DSMT4">
                      <p:embed/>
                    </p:oleObj>
                  </mc:Choice>
                  <mc:Fallback>
                    <p:oleObj name="Equation" r:id="rId21" imgW="279279" imgH="393529" progId="Equation.DSMT4">
                      <p:embed/>
                      <p:pic>
                        <p:nvPicPr>
                          <p:cNvPr id="0" name="Object 8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39" y="988"/>
                            <a:ext cx="315" cy="44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466" name="Object 88">
                <a:extLst>
                  <a:ext uri="{FF2B5EF4-FFF2-40B4-BE49-F238E27FC236}">
                    <a16:creationId xmlns:a16="http://schemas.microsoft.com/office/drawing/2014/main" id="{CBD3FF12-5294-E734-14B5-8409F66EB3B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63" y="2652"/>
              <a:ext cx="515" cy="4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3" imgW="444307" imgH="393529" progId="Equation.DSMT4">
                      <p:embed/>
                    </p:oleObj>
                  </mc:Choice>
                  <mc:Fallback>
                    <p:oleObj name="Equation" r:id="rId23" imgW="444307" imgH="393529" progId="Equation.DSMT4">
                      <p:embed/>
                      <p:pic>
                        <p:nvPicPr>
                          <p:cNvPr id="0" name="Object 8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63" y="2652"/>
                            <a:ext cx="515" cy="4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467" name="Object 89">
                <a:extLst>
                  <a:ext uri="{FF2B5EF4-FFF2-40B4-BE49-F238E27FC236}">
                    <a16:creationId xmlns:a16="http://schemas.microsoft.com/office/drawing/2014/main" id="{33BF556D-5A24-7C9E-973B-EC12AFF119B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39" y="3233"/>
              <a:ext cx="579" cy="3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5" imgW="698500" imgH="457200" progId="Equation.DSMT4">
                      <p:embed/>
                    </p:oleObj>
                  </mc:Choice>
                  <mc:Fallback>
                    <p:oleObj name="Equation" r:id="rId25" imgW="698500" imgH="457200" progId="Equation.DSMT4">
                      <p:embed/>
                      <p:pic>
                        <p:nvPicPr>
                          <p:cNvPr id="0" name="Object 8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9" y="3233"/>
                            <a:ext cx="579" cy="3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468" name="Object 90">
                <a:extLst>
                  <a:ext uri="{FF2B5EF4-FFF2-40B4-BE49-F238E27FC236}">
                    <a16:creationId xmlns:a16="http://schemas.microsoft.com/office/drawing/2014/main" id="{628CCEC9-0BDA-F733-B59D-B5D499E97C4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147" y="3252"/>
              <a:ext cx="624" cy="3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7" imgW="749300" imgH="469900" progId="Equation.DSMT4">
                      <p:embed/>
                    </p:oleObj>
                  </mc:Choice>
                  <mc:Fallback>
                    <p:oleObj name="Equation" r:id="rId27" imgW="749300" imgH="469900" progId="Equation.DSMT4">
                      <p:embed/>
                      <p:pic>
                        <p:nvPicPr>
                          <p:cNvPr id="0" name="Object 9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47" y="3252"/>
                            <a:ext cx="624" cy="3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8459" name="Text Box 91">
              <a:extLst>
                <a:ext uri="{FF2B5EF4-FFF2-40B4-BE49-F238E27FC236}">
                  <a16:creationId xmlns:a16="http://schemas.microsoft.com/office/drawing/2014/main" id="{43636B44-3963-1502-7597-D75A5239CC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296"/>
              <a:ext cx="11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just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006600"/>
                  </a:solidFill>
                </a:rPr>
                <a:t>Kết luận:</a:t>
              </a:r>
            </a:p>
          </p:txBody>
        </p:sp>
      </p:grpSp>
      <p:sp>
        <p:nvSpPr>
          <p:cNvPr id="14428" name="Text Box 92">
            <a:extLst>
              <a:ext uri="{FF2B5EF4-FFF2-40B4-BE49-F238E27FC236}">
                <a16:creationId xmlns:a16="http://schemas.microsoft.com/office/drawing/2014/main" id="{5A1428D9-F42E-2CC1-B77B-1903F5D2A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62200"/>
            <a:ext cx="1733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u="sng">
                <a:solidFill>
                  <a:srgbClr val="FF3300"/>
                </a:solidFill>
                <a:latin typeface="Times New Roman" panose="02020603050405020304" pitchFamily="18" charset="0"/>
              </a:rPr>
              <a:t>Bài tập: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0" grpId="0"/>
      <p:bldP spid="14373" grpId="0"/>
      <p:bldP spid="14374" grpId="0"/>
      <p:bldP spid="14382" grpId="0"/>
      <p:bldP spid="14384" grpId="0"/>
      <p:bldP spid="14385" grpId="0"/>
      <p:bldP spid="14386" grpId="0"/>
      <p:bldP spid="14387" grpId="0"/>
      <p:bldP spid="144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>
            <a:extLst>
              <a:ext uri="{FF2B5EF4-FFF2-40B4-BE49-F238E27FC236}">
                <a16:creationId xmlns:a16="http://schemas.microsoft.com/office/drawing/2014/main" id="{104B6DE1-5295-BE62-FFF7-F4A5F386F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1371600"/>
            <a:ext cx="9410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 PHÉP TRỪ CÁC PHÂN THỨC ĐẠI SỐ</a:t>
            </a:r>
          </a:p>
        </p:txBody>
      </p:sp>
      <p:sp>
        <p:nvSpPr>
          <p:cNvPr id="19459" name="AutoShape 4">
            <a:extLst>
              <a:ext uri="{FF2B5EF4-FFF2-40B4-BE49-F238E27FC236}">
                <a16:creationId xmlns:a16="http://schemas.microsoft.com/office/drawing/2014/main" id="{154CFAA2-E10C-6F4E-B5A7-43D16F4B2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209800"/>
            <a:ext cx="4070350" cy="2041525"/>
          </a:xfrm>
          <a:prstGeom prst="wedgeEllipseCallout">
            <a:avLst>
              <a:gd name="adj1" fmla="val -74648"/>
              <a:gd name="adj2" fmla="val 31880"/>
            </a:avLst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660066"/>
                </a:solidFill>
                <a:latin typeface="Times New Roman" panose="02020603050405020304" pitchFamily="18" charset="0"/>
              </a:rPr>
              <a:t>Muốn trừ hai phân số, em phải làm như thế nào?</a:t>
            </a:r>
          </a:p>
        </p:txBody>
      </p:sp>
      <p:sp>
        <p:nvSpPr>
          <p:cNvPr id="115717" name="Text Box 5">
            <a:extLst>
              <a:ext uri="{FF2B5EF4-FFF2-40B4-BE49-F238E27FC236}">
                <a16:creationId xmlns:a16="http://schemas.microsoft.com/office/drawing/2014/main" id="{963294F2-3FFC-F3AD-ABAA-C3509DCA3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334000"/>
            <a:ext cx="74295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chemeClr val="folHlink"/>
                </a:solidFill>
                <a:latin typeface="Times New Roman" panose="02020603050405020304" pitchFamily="18" charset="0"/>
              </a:rPr>
              <a:t>* Muốn </a:t>
            </a: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3000">
                <a:solidFill>
                  <a:schemeClr val="folHlink"/>
                </a:solidFill>
                <a:latin typeface="Times New Roman" panose="02020603050405020304" pitchFamily="18" charset="0"/>
              </a:rPr>
              <a:t> một phân số cho một phân số, ta </a:t>
            </a: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</a:rPr>
              <a:t>cộng</a:t>
            </a:r>
            <a:r>
              <a:rPr lang="en-US" altLang="en-US" sz="3000">
                <a:solidFill>
                  <a:schemeClr val="folHlink"/>
                </a:solidFill>
                <a:latin typeface="Times New Roman" panose="02020603050405020304" pitchFamily="18" charset="0"/>
              </a:rPr>
              <a:t> số bị trừ với </a:t>
            </a: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</a:rPr>
              <a:t>số đối</a:t>
            </a:r>
            <a:r>
              <a:rPr lang="en-US" altLang="en-US" sz="3000">
                <a:solidFill>
                  <a:schemeClr val="folHlink"/>
                </a:solidFill>
                <a:latin typeface="Times New Roman" panose="02020603050405020304" pitchFamily="18" charset="0"/>
              </a:rPr>
              <a:t> của số trừ.</a:t>
            </a:r>
          </a:p>
        </p:txBody>
      </p:sp>
      <p:grpSp>
        <p:nvGrpSpPr>
          <p:cNvPr id="115718" name="Group 6">
            <a:extLst>
              <a:ext uri="{FF2B5EF4-FFF2-40B4-BE49-F238E27FC236}">
                <a16:creationId xmlns:a16="http://schemas.microsoft.com/office/drawing/2014/main" id="{D6F920BC-A0E5-A703-45AF-B9668C81241A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048000"/>
            <a:ext cx="2209800" cy="1981200"/>
            <a:chOff x="2400" y="1776"/>
            <a:chExt cx="1597" cy="1178"/>
          </a:xfrm>
        </p:grpSpPr>
        <p:sp>
          <p:nvSpPr>
            <p:cNvPr id="19462" name="AutoShape 7">
              <a:extLst>
                <a:ext uri="{FF2B5EF4-FFF2-40B4-BE49-F238E27FC236}">
                  <a16:creationId xmlns:a16="http://schemas.microsoft.com/office/drawing/2014/main" id="{FEA37A3E-A361-76D1-D12E-C689CC2693C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400" y="1776"/>
              <a:ext cx="1597" cy="1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3" name="Freeform 8">
              <a:extLst>
                <a:ext uri="{FF2B5EF4-FFF2-40B4-BE49-F238E27FC236}">
                  <a16:creationId xmlns:a16="http://schemas.microsoft.com/office/drawing/2014/main" id="{710FBD4E-6D12-8196-C455-D0FCB79BD5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776"/>
              <a:ext cx="1597" cy="1094"/>
            </a:xfrm>
            <a:custGeom>
              <a:avLst/>
              <a:gdLst>
                <a:gd name="T0" fmla="*/ 347 w 3194"/>
                <a:gd name="T1" fmla="*/ 207 h 2188"/>
                <a:gd name="T2" fmla="*/ 361 w 3194"/>
                <a:gd name="T3" fmla="*/ 174 h 2188"/>
                <a:gd name="T4" fmla="*/ 367 w 3194"/>
                <a:gd name="T5" fmla="*/ 137 h 2188"/>
                <a:gd name="T6" fmla="*/ 361 w 3194"/>
                <a:gd name="T7" fmla="*/ 97 h 2188"/>
                <a:gd name="T8" fmla="*/ 343 w 3194"/>
                <a:gd name="T9" fmla="*/ 61 h 2188"/>
                <a:gd name="T10" fmla="*/ 317 w 3194"/>
                <a:gd name="T11" fmla="*/ 32 h 2188"/>
                <a:gd name="T12" fmla="*/ 283 w 3194"/>
                <a:gd name="T13" fmla="*/ 11 h 2188"/>
                <a:gd name="T14" fmla="*/ 244 w 3194"/>
                <a:gd name="T15" fmla="*/ 1 h 2188"/>
                <a:gd name="T16" fmla="*/ 243 w 3194"/>
                <a:gd name="T17" fmla="*/ 9 h 2188"/>
                <a:gd name="T18" fmla="*/ 280 w 3194"/>
                <a:gd name="T19" fmla="*/ 19 h 2188"/>
                <a:gd name="T20" fmla="*/ 312 w 3194"/>
                <a:gd name="T21" fmla="*/ 38 h 2188"/>
                <a:gd name="T22" fmla="*/ 336 w 3194"/>
                <a:gd name="T23" fmla="*/ 65 h 2188"/>
                <a:gd name="T24" fmla="*/ 353 w 3194"/>
                <a:gd name="T25" fmla="*/ 99 h 2188"/>
                <a:gd name="T26" fmla="*/ 358 w 3194"/>
                <a:gd name="T27" fmla="*/ 137 h 2188"/>
                <a:gd name="T28" fmla="*/ 353 w 3194"/>
                <a:gd name="T29" fmla="*/ 174 h 2188"/>
                <a:gd name="T30" fmla="*/ 338 w 3194"/>
                <a:gd name="T31" fmla="*/ 206 h 2188"/>
                <a:gd name="T32" fmla="*/ 315 w 3194"/>
                <a:gd name="T33" fmla="*/ 233 h 2188"/>
                <a:gd name="T34" fmla="*/ 286 w 3194"/>
                <a:gd name="T35" fmla="*/ 253 h 2188"/>
                <a:gd name="T36" fmla="*/ 252 w 3194"/>
                <a:gd name="T37" fmla="*/ 264 h 2188"/>
                <a:gd name="T38" fmla="*/ 223 w 3194"/>
                <a:gd name="T39" fmla="*/ 266 h 2188"/>
                <a:gd name="T40" fmla="*/ 196 w 3194"/>
                <a:gd name="T41" fmla="*/ 261 h 2188"/>
                <a:gd name="T42" fmla="*/ 171 w 3194"/>
                <a:gd name="T43" fmla="*/ 252 h 2188"/>
                <a:gd name="T44" fmla="*/ 149 w 3194"/>
                <a:gd name="T45" fmla="*/ 237 h 2188"/>
                <a:gd name="T46" fmla="*/ 130 w 3194"/>
                <a:gd name="T47" fmla="*/ 218 h 2188"/>
                <a:gd name="T48" fmla="*/ 115 w 3194"/>
                <a:gd name="T49" fmla="*/ 196 h 2188"/>
                <a:gd name="T50" fmla="*/ 106 w 3194"/>
                <a:gd name="T51" fmla="*/ 195 h 2188"/>
                <a:gd name="T52" fmla="*/ 114 w 3194"/>
                <a:gd name="T53" fmla="*/ 209 h 2188"/>
                <a:gd name="T54" fmla="*/ 123 w 3194"/>
                <a:gd name="T55" fmla="*/ 222 h 2188"/>
                <a:gd name="T56" fmla="*/ 39 w 3194"/>
                <a:gd name="T57" fmla="*/ 234 h 2188"/>
                <a:gd name="T58" fmla="*/ 133 w 3194"/>
                <a:gd name="T59" fmla="*/ 235 h 2188"/>
                <a:gd name="T60" fmla="*/ 139 w 3194"/>
                <a:gd name="T61" fmla="*/ 240 h 2188"/>
                <a:gd name="T62" fmla="*/ 145 w 3194"/>
                <a:gd name="T63" fmla="*/ 245 h 2188"/>
                <a:gd name="T64" fmla="*/ 157 w 3194"/>
                <a:gd name="T65" fmla="*/ 253 h 2188"/>
                <a:gd name="T66" fmla="*/ 169 w 3194"/>
                <a:gd name="T67" fmla="*/ 260 h 2188"/>
                <a:gd name="T68" fmla="*/ 182 w 3194"/>
                <a:gd name="T69" fmla="*/ 265 h 2188"/>
                <a:gd name="T70" fmla="*/ 196 w 3194"/>
                <a:gd name="T71" fmla="*/ 270 h 2188"/>
                <a:gd name="T72" fmla="*/ 210 w 3194"/>
                <a:gd name="T73" fmla="*/ 273 h 2188"/>
                <a:gd name="T74" fmla="*/ 225 w 3194"/>
                <a:gd name="T75" fmla="*/ 274 h 2188"/>
                <a:gd name="T76" fmla="*/ 232 w 3194"/>
                <a:gd name="T77" fmla="*/ 274 h 2188"/>
                <a:gd name="T78" fmla="*/ 236 w 3194"/>
                <a:gd name="T79" fmla="*/ 274 h 2188"/>
                <a:gd name="T80" fmla="*/ 240 w 3194"/>
                <a:gd name="T81" fmla="*/ 273 h 2188"/>
                <a:gd name="T82" fmla="*/ 277 w 3194"/>
                <a:gd name="T83" fmla="*/ 265 h 2188"/>
                <a:gd name="T84" fmla="*/ 288 w 3194"/>
                <a:gd name="T85" fmla="*/ 261 h 2188"/>
                <a:gd name="T86" fmla="*/ 298 w 3194"/>
                <a:gd name="T87" fmla="*/ 256 h 2188"/>
                <a:gd name="T88" fmla="*/ 307 w 3194"/>
                <a:gd name="T89" fmla="*/ 250 h 2188"/>
                <a:gd name="T90" fmla="*/ 316 w 3194"/>
                <a:gd name="T91" fmla="*/ 243 h 2188"/>
                <a:gd name="T92" fmla="*/ 324 w 3194"/>
                <a:gd name="T93" fmla="*/ 236 h 2188"/>
                <a:gd name="T94" fmla="*/ 400 w 3194"/>
                <a:gd name="T95" fmla="*/ 234 h 218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194" h="2188">
                  <a:moveTo>
                    <a:pt x="2662" y="1808"/>
                  </a:moveTo>
                  <a:lnTo>
                    <a:pt x="2722" y="1733"/>
                  </a:lnTo>
                  <a:lnTo>
                    <a:pt x="2774" y="1653"/>
                  </a:lnTo>
                  <a:lnTo>
                    <a:pt x="2819" y="1569"/>
                  </a:lnTo>
                  <a:lnTo>
                    <a:pt x="2858" y="1481"/>
                  </a:lnTo>
                  <a:lnTo>
                    <a:pt x="2888" y="1388"/>
                  </a:lnTo>
                  <a:lnTo>
                    <a:pt x="2910" y="1293"/>
                  </a:lnTo>
                  <a:lnTo>
                    <a:pt x="2925" y="1196"/>
                  </a:lnTo>
                  <a:lnTo>
                    <a:pt x="2929" y="1095"/>
                  </a:lnTo>
                  <a:lnTo>
                    <a:pt x="2923" y="983"/>
                  </a:lnTo>
                  <a:lnTo>
                    <a:pt x="2907" y="875"/>
                  </a:lnTo>
                  <a:lnTo>
                    <a:pt x="2881" y="770"/>
                  </a:lnTo>
                  <a:lnTo>
                    <a:pt x="2843" y="670"/>
                  </a:lnTo>
                  <a:lnTo>
                    <a:pt x="2797" y="573"/>
                  </a:lnTo>
                  <a:lnTo>
                    <a:pt x="2743" y="483"/>
                  </a:lnTo>
                  <a:lnTo>
                    <a:pt x="2679" y="399"/>
                  </a:lnTo>
                  <a:lnTo>
                    <a:pt x="2608" y="321"/>
                  </a:lnTo>
                  <a:lnTo>
                    <a:pt x="2530" y="250"/>
                  </a:lnTo>
                  <a:lnTo>
                    <a:pt x="2446" y="187"/>
                  </a:lnTo>
                  <a:lnTo>
                    <a:pt x="2356" y="132"/>
                  </a:lnTo>
                  <a:lnTo>
                    <a:pt x="2259" y="86"/>
                  </a:lnTo>
                  <a:lnTo>
                    <a:pt x="2159" y="49"/>
                  </a:lnTo>
                  <a:lnTo>
                    <a:pt x="2054" y="22"/>
                  </a:lnTo>
                  <a:lnTo>
                    <a:pt x="1946" y="6"/>
                  </a:lnTo>
                  <a:lnTo>
                    <a:pt x="1834" y="0"/>
                  </a:lnTo>
                  <a:lnTo>
                    <a:pt x="1834" y="63"/>
                  </a:lnTo>
                  <a:lnTo>
                    <a:pt x="1938" y="69"/>
                  </a:lnTo>
                  <a:lnTo>
                    <a:pt x="2041" y="84"/>
                  </a:lnTo>
                  <a:lnTo>
                    <a:pt x="2140" y="110"/>
                  </a:lnTo>
                  <a:lnTo>
                    <a:pt x="2235" y="146"/>
                  </a:lnTo>
                  <a:lnTo>
                    <a:pt x="2325" y="188"/>
                  </a:lnTo>
                  <a:lnTo>
                    <a:pt x="2410" y="241"/>
                  </a:lnTo>
                  <a:lnTo>
                    <a:pt x="2489" y="298"/>
                  </a:lnTo>
                  <a:lnTo>
                    <a:pt x="2562" y="366"/>
                  </a:lnTo>
                  <a:lnTo>
                    <a:pt x="2629" y="438"/>
                  </a:lnTo>
                  <a:lnTo>
                    <a:pt x="2688" y="519"/>
                  </a:lnTo>
                  <a:lnTo>
                    <a:pt x="2739" y="604"/>
                  </a:lnTo>
                  <a:lnTo>
                    <a:pt x="2784" y="694"/>
                  </a:lnTo>
                  <a:lnTo>
                    <a:pt x="2817" y="789"/>
                  </a:lnTo>
                  <a:lnTo>
                    <a:pt x="2843" y="888"/>
                  </a:lnTo>
                  <a:lnTo>
                    <a:pt x="2858" y="991"/>
                  </a:lnTo>
                  <a:lnTo>
                    <a:pt x="2864" y="1095"/>
                  </a:lnTo>
                  <a:lnTo>
                    <a:pt x="2858" y="1196"/>
                  </a:lnTo>
                  <a:lnTo>
                    <a:pt x="2845" y="1293"/>
                  </a:lnTo>
                  <a:lnTo>
                    <a:pt x="2821" y="1386"/>
                  </a:lnTo>
                  <a:lnTo>
                    <a:pt x="2789" y="1477"/>
                  </a:lnTo>
                  <a:lnTo>
                    <a:pt x="2750" y="1563"/>
                  </a:lnTo>
                  <a:lnTo>
                    <a:pt x="2703" y="1645"/>
                  </a:lnTo>
                  <a:lnTo>
                    <a:pt x="2649" y="1724"/>
                  </a:lnTo>
                  <a:lnTo>
                    <a:pt x="2588" y="1795"/>
                  </a:lnTo>
                  <a:lnTo>
                    <a:pt x="2520" y="1860"/>
                  </a:lnTo>
                  <a:lnTo>
                    <a:pt x="2448" y="1919"/>
                  </a:lnTo>
                  <a:lnTo>
                    <a:pt x="2369" y="1974"/>
                  </a:lnTo>
                  <a:lnTo>
                    <a:pt x="2285" y="2018"/>
                  </a:lnTo>
                  <a:lnTo>
                    <a:pt x="2198" y="2056"/>
                  </a:lnTo>
                  <a:lnTo>
                    <a:pt x="2106" y="2086"/>
                  </a:lnTo>
                  <a:lnTo>
                    <a:pt x="2011" y="2108"/>
                  </a:lnTo>
                  <a:lnTo>
                    <a:pt x="1912" y="2119"/>
                  </a:lnTo>
                  <a:lnTo>
                    <a:pt x="1778" y="2119"/>
                  </a:lnTo>
                  <a:lnTo>
                    <a:pt x="1778" y="2121"/>
                  </a:lnTo>
                  <a:lnTo>
                    <a:pt x="1705" y="2113"/>
                  </a:lnTo>
                  <a:lnTo>
                    <a:pt x="1634" y="2102"/>
                  </a:lnTo>
                  <a:lnTo>
                    <a:pt x="1563" y="2086"/>
                  </a:lnTo>
                  <a:lnTo>
                    <a:pt x="1496" y="2065"/>
                  </a:lnTo>
                  <a:lnTo>
                    <a:pt x="1429" y="2039"/>
                  </a:lnTo>
                  <a:lnTo>
                    <a:pt x="1366" y="2009"/>
                  </a:lnTo>
                  <a:lnTo>
                    <a:pt x="1304" y="1974"/>
                  </a:lnTo>
                  <a:lnTo>
                    <a:pt x="1244" y="1936"/>
                  </a:lnTo>
                  <a:lnTo>
                    <a:pt x="1187" y="1893"/>
                  </a:lnTo>
                  <a:lnTo>
                    <a:pt x="1134" y="1847"/>
                  </a:lnTo>
                  <a:lnTo>
                    <a:pt x="1084" y="1796"/>
                  </a:lnTo>
                  <a:lnTo>
                    <a:pt x="1035" y="1742"/>
                  </a:lnTo>
                  <a:lnTo>
                    <a:pt x="993" y="1684"/>
                  </a:lnTo>
                  <a:lnTo>
                    <a:pt x="953" y="1625"/>
                  </a:lnTo>
                  <a:lnTo>
                    <a:pt x="918" y="1561"/>
                  </a:lnTo>
                  <a:lnTo>
                    <a:pt x="886" y="1494"/>
                  </a:lnTo>
                  <a:lnTo>
                    <a:pt x="826" y="1518"/>
                  </a:lnTo>
                  <a:lnTo>
                    <a:pt x="845" y="1558"/>
                  </a:lnTo>
                  <a:lnTo>
                    <a:pt x="864" y="1597"/>
                  </a:lnTo>
                  <a:lnTo>
                    <a:pt x="884" y="1634"/>
                  </a:lnTo>
                  <a:lnTo>
                    <a:pt x="907" y="1671"/>
                  </a:lnTo>
                  <a:lnTo>
                    <a:pt x="929" y="1707"/>
                  </a:lnTo>
                  <a:lnTo>
                    <a:pt x="953" y="1740"/>
                  </a:lnTo>
                  <a:lnTo>
                    <a:pt x="979" y="1774"/>
                  </a:lnTo>
                  <a:lnTo>
                    <a:pt x="1006" y="1808"/>
                  </a:lnTo>
                  <a:lnTo>
                    <a:pt x="312" y="1808"/>
                  </a:lnTo>
                  <a:lnTo>
                    <a:pt x="312" y="1871"/>
                  </a:lnTo>
                  <a:lnTo>
                    <a:pt x="1045" y="1871"/>
                  </a:lnTo>
                  <a:lnTo>
                    <a:pt x="1048" y="1873"/>
                  </a:lnTo>
                  <a:lnTo>
                    <a:pt x="1058" y="1880"/>
                  </a:lnTo>
                  <a:lnTo>
                    <a:pt x="1071" y="1890"/>
                  </a:lnTo>
                  <a:lnTo>
                    <a:pt x="1088" y="1901"/>
                  </a:lnTo>
                  <a:lnTo>
                    <a:pt x="1106" y="1914"/>
                  </a:lnTo>
                  <a:lnTo>
                    <a:pt x="1125" y="1929"/>
                  </a:lnTo>
                  <a:lnTo>
                    <a:pt x="1144" y="1942"/>
                  </a:lnTo>
                  <a:lnTo>
                    <a:pt x="1160" y="1955"/>
                  </a:lnTo>
                  <a:lnTo>
                    <a:pt x="0" y="1955"/>
                  </a:lnTo>
                  <a:lnTo>
                    <a:pt x="0" y="2018"/>
                  </a:lnTo>
                  <a:lnTo>
                    <a:pt x="1252" y="2018"/>
                  </a:lnTo>
                  <a:lnTo>
                    <a:pt x="1284" y="2039"/>
                  </a:lnTo>
                  <a:lnTo>
                    <a:pt x="1317" y="2058"/>
                  </a:lnTo>
                  <a:lnTo>
                    <a:pt x="1351" y="2074"/>
                  </a:lnTo>
                  <a:lnTo>
                    <a:pt x="1386" y="2091"/>
                  </a:lnTo>
                  <a:lnTo>
                    <a:pt x="1420" y="2106"/>
                  </a:lnTo>
                  <a:lnTo>
                    <a:pt x="1455" y="2119"/>
                  </a:lnTo>
                  <a:lnTo>
                    <a:pt x="1493" y="2132"/>
                  </a:lnTo>
                  <a:lnTo>
                    <a:pt x="1528" y="2143"/>
                  </a:lnTo>
                  <a:lnTo>
                    <a:pt x="1565" y="2155"/>
                  </a:lnTo>
                  <a:lnTo>
                    <a:pt x="1603" y="2162"/>
                  </a:lnTo>
                  <a:lnTo>
                    <a:pt x="1640" y="2171"/>
                  </a:lnTo>
                  <a:lnTo>
                    <a:pt x="1679" y="2177"/>
                  </a:lnTo>
                  <a:lnTo>
                    <a:pt x="1716" y="2183"/>
                  </a:lnTo>
                  <a:lnTo>
                    <a:pt x="1756" y="2184"/>
                  </a:lnTo>
                  <a:lnTo>
                    <a:pt x="1795" y="2188"/>
                  </a:lnTo>
                  <a:lnTo>
                    <a:pt x="1834" y="2188"/>
                  </a:lnTo>
                  <a:lnTo>
                    <a:pt x="1845" y="2188"/>
                  </a:lnTo>
                  <a:lnTo>
                    <a:pt x="1854" y="2188"/>
                  </a:lnTo>
                  <a:lnTo>
                    <a:pt x="1866" y="2188"/>
                  </a:lnTo>
                  <a:lnTo>
                    <a:pt x="1875" y="2186"/>
                  </a:lnTo>
                  <a:lnTo>
                    <a:pt x="1884" y="2186"/>
                  </a:lnTo>
                  <a:lnTo>
                    <a:pt x="1894" y="2186"/>
                  </a:lnTo>
                  <a:lnTo>
                    <a:pt x="1905" y="2184"/>
                  </a:lnTo>
                  <a:lnTo>
                    <a:pt x="1914" y="2184"/>
                  </a:lnTo>
                  <a:lnTo>
                    <a:pt x="2866" y="2184"/>
                  </a:lnTo>
                  <a:lnTo>
                    <a:pt x="2866" y="2119"/>
                  </a:lnTo>
                  <a:lnTo>
                    <a:pt x="2215" y="2119"/>
                  </a:lnTo>
                  <a:lnTo>
                    <a:pt x="2243" y="2108"/>
                  </a:lnTo>
                  <a:lnTo>
                    <a:pt x="2271" y="2097"/>
                  </a:lnTo>
                  <a:lnTo>
                    <a:pt x="2298" y="2084"/>
                  </a:lnTo>
                  <a:lnTo>
                    <a:pt x="2325" y="2071"/>
                  </a:lnTo>
                  <a:lnTo>
                    <a:pt x="2351" y="2058"/>
                  </a:lnTo>
                  <a:lnTo>
                    <a:pt x="2377" y="2043"/>
                  </a:lnTo>
                  <a:lnTo>
                    <a:pt x="2403" y="2028"/>
                  </a:lnTo>
                  <a:lnTo>
                    <a:pt x="2427" y="2013"/>
                  </a:lnTo>
                  <a:lnTo>
                    <a:pt x="2453" y="1996"/>
                  </a:lnTo>
                  <a:lnTo>
                    <a:pt x="2478" y="1979"/>
                  </a:lnTo>
                  <a:lnTo>
                    <a:pt x="2500" y="1961"/>
                  </a:lnTo>
                  <a:lnTo>
                    <a:pt x="2524" y="1942"/>
                  </a:lnTo>
                  <a:lnTo>
                    <a:pt x="2547" y="1923"/>
                  </a:lnTo>
                  <a:lnTo>
                    <a:pt x="2569" y="1903"/>
                  </a:lnTo>
                  <a:lnTo>
                    <a:pt x="2591" y="1882"/>
                  </a:lnTo>
                  <a:lnTo>
                    <a:pt x="2612" y="1862"/>
                  </a:lnTo>
                  <a:lnTo>
                    <a:pt x="2612" y="1871"/>
                  </a:lnTo>
                  <a:lnTo>
                    <a:pt x="3194" y="1871"/>
                  </a:lnTo>
                  <a:lnTo>
                    <a:pt x="3194" y="1808"/>
                  </a:lnTo>
                  <a:lnTo>
                    <a:pt x="2662" y="18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4" name="Rectangle 9">
              <a:extLst>
                <a:ext uri="{FF2B5EF4-FFF2-40B4-BE49-F238E27FC236}">
                  <a16:creationId xmlns:a16="http://schemas.microsoft.com/office/drawing/2014/main" id="{749E68F0-76FD-239C-AC77-5A3E4F5ED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2" y="2922"/>
              <a:ext cx="635" cy="3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9465" name="Oval 10">
              <a:extLst>
                <a:ext uri="{FF2B5EF4-FFF2-40B4-BE49-F238E27FC236}">
                  <a16:creationId xmlns:a16="http://schemas.microsoft.com/office/drawing/2014/main" id="{F419F50F-7264-D9C9-15F7-B46BB04A5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872"/>
              <a:ext cx="912" cy="91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9466" name="WordArt 11">
              <a:extLst>
                <a:ext uri="{FF2B5EF4-FFF2-40B4-BE49-F238E27FC236}">
                  <a16:creationId xmlns:a16="http://schemas.microsoft.com/office/drawing/2014/main" id="{81325297-6666-BD6F-3E54-286DCE1D7CC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144" y="2000"/>
              <a:ext cx="384" cy="66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latin typeface=".VnTifani Heavy"/>
                </a:rPr>
                <a:t>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157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5">
            <a:extLst>
              <a:ext uri="{FF2B5EF4-FFF2-40B4-BE49-F238E27FC236}">
                <a16:creationId xmlns:a16="http://schemas.microsoft.com/office/drawing/2014/main" id="{49E9CBCD-011A-2FEB-CD0C-FC3313AF2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150D31FC-7D48-572C-3D06-8BA6AB0B6F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 </a:t>
            </a:r>
            <a:endParaRPr lang="vi-VN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4C532FF-3BB5-EAF1-C8DF-9605EE2933D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12750" y="1752600"/>
            <a:ext cx="9658350" cy="4724400"/>
          </a:xfrm>
        </p:spPr>
        <p:txBody>
          <a:bodyPr/>
          <a:lstStyle/>
          <a:p>
            <a:pPr eaLnBrk="1" hangingPunct="1">
              <a:defRPr/>
            </a:pPr>
            <a:endParaRPr lang="en-US" altLang="en-US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>
                <a:latin typeface="Times New Roman" panose="02020603050405020304" pitchFamily="18" charset="0"/>
              </a:rPr>
              <a:t> </a:t>
            </a:r>
            <a:r>
              <a:rPr lang="en-US" altLang="en-US" b="1" u="sng">
                <a:latin typeface="Times New Roman" panose="02020603050405020304" pitchFamily="18" charset="0"/>
              </a:rPr>
              <a:t>Quy tắc</a:t>
            </a:r>
            <a:r>
              <a:rPr lang="en-US" altLang="en-US" b="1">
                <a:latin typeface="Times New Roman" panose="02020603050405020304" pitchFamily="18" charset="0"/>
              </a:rPr>
              <a:t>:</a:t>
            </a:r>
            <a:endParaRPr lang="en-US" altLang="en-US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Muốn </a:t>
            </a:r>
            <a:r>
              <a:rPr lang="en-US" alt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trừ</a:t>
            </a:r>
            <a:r>
              <a:rPr lang="en-US" altLang="en-US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phân thức           cho phân thức</a:t>
            </a:r>
            <a:r>
              <a:rPr lang="en-US" altLang="en-US">
                <a:solidFill>
                  <a:srgbClr val="CC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>
                <a:solidFill>
                  <a:srgbClr val="CC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ta</a:t>
            </a:r>
            <a:r>
              <a:rPr lang="en-US" alt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cộng</a:t>
            </a:r>
            <a:r>
              <a:rPr lang="en-US" altLang="en-US">
                <a:solidFill>
                  <a:srgbClr val="CC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</a:t>
            </a:r>
            <a:r>
              <a:rPr lang="en-US" altLang="en-US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với</a:t>
            </a:r>
            <a:r>
              <a:rPr lang="en-US" altLang="en-US">
                <a:solidFill>
                  <a:srgbClr val="CC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phân thức đối  </a:t>
            </a:r>
            <a:r>
              <a:rPr lang="en-US" altLang="en-US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của</a:t>
            </a:r>
            <a:r>
              <a:rPr lang="en-US" altLang="en-US"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083" name="Object 11">
            <a:extLst>
              <a:ext uri="{FF2B5EF4-FFF2-40B4-BE49-F238E27FC236}">
                <a16:creationId xmlns:a16="http://schemas.microsoft.com/office/drawing/2014/main" id="{F27570C7-BDC6-38C5-9301-C79328233AF9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63750" y="3733800"/>
          <a:ext cx="787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646" imgH="393359" progId="Equation.DSMT4">
                  <p:embed/>
                </p:oleObj>
              </mc:Choice>
              <mc:Fallback>
                <p:oleObj name="Equation" r:id="rId2" imgW="177646" imgH="39335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733800"/>
                        <a:ext cx="7874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>
            <a:extLst>
              <a:ext uri="{FF2B5EF4-FFF2-40B4-BE49-F238E27FC236}">
                <a16:creationId xmlns:a16="http://schemas.microsoft.com/office/drawing/2014/main" id="{9BA2AB9C-CEBA-949E-C3AA-1C7DF46AE4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0" y="3810000"/>
          <a:ext cx="660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17" imgH="393529" progId="Equation.DSMT4">
                  <p:embed/>
                </p:oleObj>
              </mc:Choice>
              <mc:Fallback>
                <p:oleObj name="Equation" r:id="rId4" imgW="190417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810000"/>
                        <a:ext cx="660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>
            <a:extLst>
              <a:ext uri="{FF2B5EF4-FFF2-40B4-BE49-F238E27FC236}">
                <a16:creationId xmlns:a16="http://schemas.microsoft.com/office/drawing/2014/main" id="{E059241F-E197-049B-5505-9F60C0E72F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2400" y="2590800"/>
          <a:ext cx="7048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646" imgH="393359" progId="Equation.DSMT4">
                  <p:embed/>
                </p:oleObj>
              </mc:Choice>
              <mc:Fallback>
                <p:oleObj name="Equation" r:id="rId6" imgW="177646" imgH="39335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590800"/>
                        <a:ext cx="70485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>
            <a:extLst>
              <a:ext uri="{FF2B5EF4-FFF2-40B4-BE49-F238E27FC236}">
                <a16:creationId xmlns:a16="http://schemas.microsoft.com/office/drawing/2014/main" id="{5C3FB9AB-BB16-8444-4CF8-2E36DABCCD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9000" y="2590800"/>
          <a:ext cx="660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17" imgH="393529" progId="Equation.DSMT4">
                  <p:embed/>
                </p:oleObj>
              </mc:Choice>
              <mc:Fallback>
                <p:oleObj name="Equation" r:id="rId7" imgW="190417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590800"/>
                        <a:ext cx="660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Text Box 24">
            <a:extLst>
              <a:ext uri="{FF2B5EF4-FFF2-40B4-BE49-F238E27FC236}">
                <a16:creationId xmlns:a16="http://schemas.microsoft.com/office/drawing/2014/main" id="{39A5DA5C-EBB1-A551-4FB4-A728A5C26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1524000"/>
            <a:ext cx="3136900" cy="636588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99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33CC"/>
                </a:solidFill>
              </a:rPr>
              <a:t>2. Phép trừ</a:t>
            </a:r>
            <a:endParaRPr lang="en-US" altLang="en-US"/>
          </a:p>
        </p:txBody>
      </p:sp>
      <p:graphicFrame>
        <p:nvGraphicFramePr>
          <p:cNvPr id="3098" name="Object 26">
            <a:extLst>
              <a:ext uri="{FF2B5EF4-FFF2-40B4-BE49-F238E27FC236}">
                <a16:creationId xmlns:a16="http://schemas.microsoft.com/office/drawing/2014/main" id="{1DF5E021-BB2D-856C-4E45-07F955743915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514600" y="5257800"/>
          <a:ext cx="4419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79700" imgH="711200" progId="Equation.DSMT4">
                  <p:embed/>
                </p:oleObj>
              </mc:Choice>
              <mc:Fallback>
                <p:oleObj name="Equation" r:id="rId8" imgW="2679700" imgH="711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257800"/>
                        <a:ext cx="44196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1" name="Text Box 28">
            <a:extLst>
              <a:ext uri="{FF2B5EF4-FFF2-40B4-BE49-F238E27FC236}">
                <a16:creationId xmlns:a16="http://schemas.microsoft.com/office/drawing/2014/main" id="{9D6F8D87-A16F-8766-A11A-CC7474ED2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304800"/>
            <a:ext cx="9328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</a:rPr>
              <a:t>PHÉP TRỪ CÁC PHÂN THỨC ĐẠI SỐ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4">
            <a:extLst>
              <a:ext uri="{FF2B5EF4-FFF2-40B4-BE49-F238E27FC236}">
                <a16:creationId xmlns:a16="http://schemas.microsoft.com/office/drawing/2014/main" id="{44A92AA7-FFB6-DFAD-57CD-B0BCF789D944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2187575" y="4138613"/>
          <a:ext cx="990600" cy="10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5285" imgH="677109" progId="Equation.DSMT4">
                  <p:embed/>
                </p:oleObj>
              </mc:Choice>
              <mc:Fallback>
                <p:oleObj name="Equation" r:id="rId2" imgW="435285" imgH="67710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4138613"/>
                        <a:ext cx="990600" cy="10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8" name="Object 26">
            <a:extLst>
              <a:ext uri="{FF2B5EF4-FFF2-40B4-BE49-F238E27FC236}">
                <a16:creationId xmlns:a16="http://schemas.microsoft.com/office/drawing/2014/main" id="{333B8483-8215-5C61-416E-A2AE5DE04EFB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419348215"/>
              </p:ext>
            </p:extLst>
          </p:nvPr>
        </p:nvGraphicFramePr>
        <p:xfrm>
          <a:off x="643835" y="1295746"/>
          <a:ext cx="2879714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1000" imgH="508000" progId="Equation.DSMT4">
                  <p:embed/>
                </p:oleObj>
              </mc:Choice>
              <mc:Fallback>
                <p:oleObj name="Equation" r:id="rId4" imgW="1651000" imgH="5080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35" y="1295746"/>
                        <a:ext cx="2879714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14">
            <a:extLst>
              <a:ext uri="{FF2B5EF4-FFF2-40B4-BE49-F238E27FC236}">
                <a16:creationId xmlns:a16="http://schemas.microsoft.com/office/drawing/2014/main" id="{BDC35D01-89B5-655C-7C3C-F8C66D1FB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50" y="381000"/>
            <a:ext cx="627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u="sng">
                <a:solidFill>
                  <a:srgbClr val="0000FF"/>
                </a:solidFill>
                <a:latin typeface="Times New Roman" panose="02020603050405020304" pitchFamily="18" charset="0"/>
              </a:rPr>
              <a:t>Ví dụ: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 Trừ hai phân thức:</a:t>
            </a:r>
            <a:endParaRPr lang="vi-VN" altLang="en-US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23777741-633A-5D2E-B8AD-FCA4C7296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850" y="1020763"/>
            <a:ext cx="1403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u="sng">
                <a:solidFill>
                  <a:srgbClr val="660066"/>
                </a:solidFill>
                <a:latin typeface="Times New Roman" panose="02020603050405020304" pitchFamily="18" charset="0"/>
              </a:rPr>
              <a:t>Giải:</a:t>
            </a:r>
            <a:endParaRPr lang="vi-VN" altLang="en-US" b="1" u="sng">
              <a:solidFill>
                <a:srgbClr val="66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68" name="AutoShape 16">
            <a:extLst>
              <a:ext uri="{FF2B5EF4-FFF2-40B4-BE49-F238E27FC236}">
                <a16:creationId xmlns:a16="http://schemas.microsoft.com/office/drawing/2014/main" id="{6B147033-A91E-7DCB-526C-64D39E93C9DA}"/>
              </a:ext>
            </a:extLst>
          </p:cNvPr>
          <p:cNvSpPr>
            <a:spLocks/>
          </p:cNvSpPr>
          <p:nvPr/>
        </p:nvSpPr>
        <p:spPr bwMode="auto">
          <a:xfrm>
            <a:off x="4705350" y="1752600"/>
            <a:ext cx="577850" cy="1752600"/>
          </a:xfrm>
          <a:prstGeom prst="rightBrace">
            <a:avLst>
              <a:gd name="adj1" fmla="val 2527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569" name="AutoShape 17">
            <a:extLst>
              <a:ext uri="{FF2B5EF4-FFF2-40B4-BE49-F238E27FC236}">
                <a16:creationId xmlns:a16="http://schemas.microsoft.com/office/drawing/2014/main" id="{F82AF056-EE05-1BE8-6CD0-AE093500719B}"/>
              </a:ext>
            </a:extLst>
          </p:cNvPr>
          <p:cNvSpPr>
            <a:spLocks/>
          </p:cNvSpPr>
          <p:nvPr/>
        </p:nvSpPr>
        <p:spPr bwMode="auto">
          <a:xfrm>
            <a:off x="4705350" y="3733800"/>
            <a:ext cx="495300" cy="1905000"/>
          </a:xfrm>
          <a:prstGeom prst="rightBrace">
            <a:avLst>
              <a:gd name="adj1" fmla="val 320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570" name="Text Box 18">
            <a:extLst>
              <a:ext uri="{FF2B5EF4-FFF2-40B4-BE49-F238E27FC236}">
                <a16:creationId xmlns:a16="http://schemas.microsoft.com/office/drawing/2014/main" id="{DED78965-2F0C-3678-1F79-81AD5F3C3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0850" y="1981200"/>
            <a:ext cx="31369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Thay phép 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>
                <a:latin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bởi phép 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cộng</a:t>
            </a:r>
          </a:p>
        </p:txBody>
      </p:sp>
      <p:graphicFrame>
        <p:nvGraphicFramePr>
          <p:cNvPr id="23571" name="Object 19">
            <a:extLst>
              <a:ext uri="{FF2B5EF4-FFF2-40B4-BE49-F238E27FC236}">
                <a16:creationId xmlns:a16="http://schemas.microsoft.com/office/drawing/2014/main" id="{2B978CF5-60FB-569C-A4EF-DDE69A2EB9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850" y="2362200"/>
          <a:ext cx="2146300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0100" imgH="419100" progId="Equation.DSMT4">
                  <p:embed/>
                </p:oleObj>
              </mc:Choice>
              <mc:Fallback>
                <p:oleObj name="Equation" r:id="rId6" imgW="800100" imgH="4191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362200"/>
                        <a:ext cx="2146300" cy="119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>
            <a:extLst>
              <a:ext uri="{FF2B5EF4-FFF2-40B4-BE49-F238E27FC236}">
                <a16:creationId xmlns:a16="http://schemas.microsoft.com/office/drawing/2014/main" id="{E1C8A244-6CF7-372A-CFA6-FC253F7523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0400" y="3505200"/>
          <a:ext cx="36322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500" imgH="419100" progId="Equation.DSMT4">
                  <p:embed/>
                </p:oleObj>
              </mc:Choice>
              <mc:Fallback>
                <p:oleObj name="Equation" r:id="rId8" imgW="1460500" imgH="4191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3505200"/>
                        <a:ext cx="36322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3" name="Object 21">
            <a:extLst>
              <a:ext uri="{FF2B5EF4-FFF2-40B4-BE49-F238E27FC236}">
                <a16:creationId xmlns:a16="http://schemas.microsoft.com/office/drawing/2014/main" id="{8C3B5E09-242B-339B-B4B1-5D03D1324D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1363" y="4605338"/>
          <a:ext cx="1984375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9300" imgH="419100" progId="Equation.DSMT4">
                  <p:embed/>
                </p:oleObj>
              </mc:Choice>
              <mc:Fallback>
                <p:oleObj name="Equation" r:id="rId10" imgW="749300" imgH="419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4605338"/>
                        <a:ext cx="1984375" cy="1109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4" name="Object 22">
            <a:extLst>
              <a:ext uri="{FF2B5EF4-FFF2-40B4-BE49-F238E27FC236}">
                <a16:creationId xmlns:a16="http://schemas.microsoft.com/office/drawing/2014/main" id="{C2B9AD8F-5F79-D8BC-9AB3-2DE8DD212E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0213" y="4605338"/>
          <a:ext cx="8731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418918" progId="Equation.DSMT4">
                  <p:embed/>
                </p:oleObj>
              </mc:Choice>
              <mc:Fallback>
                <p:oleObj name="Equation" r:id="rId12" imgW="342751" imgH="418918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213" y="4605338"/>
                        <a:ext cx="8731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5" name="Object 23">
            <a:extLst>
              <a:ext uri="{FF2B5EF4-FFF2-40B4-BE49-F238E27FC236}">
                <a16:creationId xmlns:a16="http://schemas.microsoft.com/office/drawing/2014/main" id="{69426169-9C02-440B-7FF1-8E1AA68221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4475" y="2438400"/>
          <a:ext cx="1447800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8800" imgH="419100" progId="Equation.DSMT4">
                  <p:embed/>
                </p:oleObj>
              </mc:Choice>
              <mc:Fallback>
                <p:oleObj name="Equation" r:id="rId14" imgW="558800" imgH="4191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2438400"/>
                        <a:ext cx="1447800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8" name="Object 29">
            <a:extLst>
              <a:ext uri="{FF2B5EF4-FFF2-40B4-BE49-F238E27FC236}">
                <a16:creationId xmlns:a16="http://schemas.microsoft.com/office/drawing/2014/main" id="{1777A51B-BA68-1C30-95BC-1032D217EEE0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65998400"/>
              </p:ext>
            </p:extLst>
          </p:nvPr>
        </p:nvGraphicFramePr>
        <p:xfrm>
          <a:off x="5379807" y="304800"/>
          <a:ext cx="2621193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88367" imgH="520474" progId="Equation.DSMT4">
                  <p:embed/>
                </p:oleObj>
              </mc:Choice>
              <mc:Fallback>
                <p:oleObj name="Equation" r:id="rId16" imgW="1688367" imgH="520474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807" y="304800"/>
                        <a:ext cx="2621193" cy="80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4" name="Text Box 32">
            <a:extLst>
              <a:ext uri="{FF2B5EF4-FFF2-40B4-BE49-F238E27FC236}">
                <a16:creationId xmlns:a16="http://schemas.microsoft.com/office/drawing/2014/main" id="{10EFD39F-EB5E-61F4-A965-19AA5B6CF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0850" y="3962400"/>
            <a:ext cx="34671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Thực hiện phép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cộng theo 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qui tắc</a:t>
            </a:r>
          </a:p>
        </p:txBody>
      </p:sp>
      <p:sp>
        <p:nvSpPr>
          <p:cNvPr id="23585" name="Text Box 33">
            <a:extLst>
              <a:ext uri="{FF2B5EF4-FFF2-40B4-BE49-F238E27FC236}">
                <a16:creationId xmlns:a16="http://schemas.microsoft.com/office/drawing/2014/main" id="{684E2C84-0F5C-4F0E-FADB-10CCD1D3E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0" y="1295400"/>
            <a:ext cx="2476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Arial" panose="020B0604020202020204" pitchFamily="34" charset="0"/>
              </a:rPr>
              <a:t>MTC</a:t>
            </a:r>
            <a:r>
              <a:rPr lang="en-US" altLang="en-US" sz="1800">
                <a:solidFill>
                  <a:srgbClr val="CC0000"/>
                </a:solidFill>
                <a:latin typeface="Arial" panose="020B0604020202020204" pitchFamily="34" charset="0"/>
              </a:rPr>
              <a:t>:</a:t>
            </a:r>
            <a:endParaRPr lang="vi-VN" altLang="en-US" sz="18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3588" name="Object 36">
            <a:extLst>
              <a:ext uri="{FF2B5EF4-FFF2-40B4-BE49-F238E27FC236}">
                <a16:creationId xmlns:a16="http://schemas.microsoft.com/office/drawing/2014/main" id="{F511FB66-C1F5-CA91-D1E6-BAB01AC2D6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146883"/>
              </p:ext>
            </p:extLst>
          </p:nvPr>
        </p:nvGraphicFramePr>
        <p:xfrm>
          <a:off x="8063175" y="1219200"/>
          <a:ext cx="1609464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96641" imgH="203112" progId="Equation.DSMT4">
                  <p:embed/>
                </p:oleObj>
              </mc:Choice>
              <mc:Fallback>
                <p:oleObj name="Equation" r:id="rId18" imgW="596641" imgH="203112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3175" y="1219200"/>
                        <a:ext cx="1609464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92" name="Text Box 40">
            <a:extLst>
              <a:ext uri="{FF2B5EF4-FFF2-40B4-BE49-F238E27FC236}">
                <a16:creationId xmlns:a16="http://schemas.microsoft.com/office/drawing/2014/main" id="{0365AD0F-B3C9-7CC7-7C47-CE413D649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" y="5715000"/>
            <a:ext cx="9575800" cy="1143000"/>
          </a:xfrm>
          <a:prstGeom prst="rect">
            <a:avLst/>
          </a:prstGeom>
          <a:noFill/>
          <a:ln w="76200" cmpd="tri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u="sng">
                <a:solidFill>
                  <a:srgbClr val="FF3300"/>
                </a:solidFill>
                <a:latin typeface="Times New Roman" panose="02020603050405020304" pitchFamily="18" charset="0"/>
              </a:rPr>
              <a:t>Chú ý</a:t>
            </a:r>
            <a:r>
              <a:rPr lang="en-US" altLang="en-US">
                <a:solidFill>
                  <a:srgbClr val="FF3300"/>
                </a:solidFill>
                <a:latin typeface="Times New Roman" panose="02020603050405020304" pitchFamily="18" charset="0"/>
              </a:rPr>
              <a:t> :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Thứ tự thực hiện các phép tính về phân thức cũng giống như thứ tự thực hiện các phép tính về số.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235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0" grpId="0"/>
      <p:bldP spid="23584" grpId="0"/>
      <p:bldP spid="23585" grpId="0"/>
      <p:bldP spid="2359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C726FEF-BBA2-9CD4-C988-9FB285325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22531" name="Object 4">
            <a:extLst>
              <a:ext uri="{FF2B5EF4-FFF2-40B4-BE49-F238E27FC236}">
                <a16:creationId xmlns:a16="http://schemas.microsoft.com/office/drawing/2014/main" id="{0001F4D9-A77E-D1F0-6253-E73C29798A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8350" y="111125"/>
          <a:ext cx="212725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087" imgH="393529" progId="Equation.DSMT4">
                  <p:embed/>
                </p:oleObj>
              </mc:Choice>
              <mc:Fallback>
                <p:oleObj name="Equation" r:id="rId2" imgW="952087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11125"/>
                        <a:ext cx="212725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57" name="Object 5">
            <a:extLst>
              <a:ext uri="{FF2B5EF4-FFF2-40B4-BE49-F238E27FC236}">
                <a16:creationId xmlns:a16="http://schemas.microsoft.com/office/drawing/2014/main" id="{09413819-AB02-CE27-E18F-CCE80ED8CE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1371600"/>
          <a:ext cx="2205038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087" imgH="393529" progId="Equation.DSMT4">
                  <p:embed/>
                </p:oleObj>
              </mc:Choice>
              <mc:Fallback>
                <p:oleObj name="Equation" r:id="rId4" imgW="952087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371600"/>
                        <a:ext cx="2205038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58" name="Object 6">
            <a:extLst>
              <a:ext uri="{FF2B5EF4-FFF2-40B4-BE49-F238E27FC236}">
                <a16:creationId xmlns:a16="http://schemas.microsoft.com/office/drawing/2014/main" id="{0FB3CE4F-AC51-3E9B-D94F-8E8E53E39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075" y="2362200"/>
          <a:ext cx="3513138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12900" imgH="419100" progId="Equation.DSMT4">
                  <p:embed/>
                </p:oleObj>
              </mc:Choice>
              <mc:Fallback>
                <p:oleObj name="Equation" r:id="rId5" imgW="16129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2362200"/>
                        <a:ext cx="3513138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59" name="Object 7">
            <a:extLst>
              <a:ext uri="{FF2B5EF4-FFF2-40B4-BE49-F238E27FC236}">
                <a16:creationId xmlns:a16="http://schemas.microsoft.com/office/drawing/2014/main" id="{21E03B28-EF6B-5DFE-8DE4-04B5A658ED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850" y="4648200"/>
          <a:ext cx="2816225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6755" imgH="444307" progId="Equation.DSMT4">
                  <p:embed/>
                </p:oleObj>
              </mc:Choice>
              <mc:Fallback>
                <p:oleObj name="Equation" r:id="rId7" imgW="1256755" imgH="444307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4648200"/>
                        <a:ext cx="2816225" cy="99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60" name="Object 8">
            <a:extLst>
              <a:ext uri="{FF2B5EF4-FFF2-40B4-BE49-F238E27FC236}">
                <a16:creationId xmlns:a16="http://schemas.microsoft.com/office/drawing/2014/main" id="{193CB9AF-A7F3-52CF-43D3-994B4485AE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3625" y="4648200"/>
          <a:ext cx="3113088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39900" imgH="647700" progId="Equation.DSMT4">
                  <p:embed/>
                </p:oleObj>
              </mc:Choice>
              <mc:Fallback>
                <p:oleObj name="Equation" r:id="rId9" imgW="1739900" imgH="647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25" y="4648200"/>
                        <a:ext cx="3113088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61" name="Object 9">
            <a:extLst>
              <a:ext uri="{FF2B5EF4-FFF2-40B4-BE49-F238E27FC236}">
                <a16:creationId xmlns:a16="http://schemas.microsoft.com/office/drawing/2014/main" id="{77AD7050-4FB7-63B8-5654-7B3B4CD5D3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800" y="5699125"/>
          <a:ext cx="23558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46200" imgH="609600" progId="Equation.DSMT4">
                  <p:embed/>
                </p:oleObj>
              </mc:Choice>
              <mc:Fallback>
                <p:oleObj name="Equation" r:id="rId11" imgW="1346200" imgH="609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5699125"/>
                        <a:ext cx="23558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62" name="Object 10">
            <a:extLst>
              <a:ext uri="{FF2B5EF4-FFF2-40B4-BE49-F238E27FC236}">
                <a16:creationId xmlns:a16="http://schemas.microsoft.com/office/drawing/2014/main" id="{106DA652-2EE5-ADBA-2CCE-42D7176277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699125"/>
          <a:ext cx="1443038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447" imgH="609336" progId="Equation.DSMT4">
                  <p:embed/>
                </p:oleObj>
              </mc:Choice>
              <mc:Fallback>
                <p:oleObj name="Equation" r:id="rId13" imgW="812447" imgH="60933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699125"/>
                        <a:ext cx="1443038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63" name="Object 11">
            <a:extLst>
              <a:ext uri="{FF2B5EF4-FFF2-40B4-BE49-F238E27FC236}">
                <a16:creationId xmlns:a16="http://schemas.microsoft.com/office/drawing/2014/main" id="{56E55A62-D766-4B95-49C9-C6DAE78E2F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2450" y="3429000"/>
          <a:ext cx="533400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33600" imgH="419100" progId="Equation.DSMT4">
                  <p:embed/>
                </p:oleObj>
              </mc:Choice>
              <mc:Fallback>
                <p:oleObj name="Equation" r:id="rId15" imgW="2133600" imgH="4191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3429000"/>
                        <a:ext cx="533400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964" name="Text Box 12">
            <a:extLst>
              <a:ext uri="{FF2B5EF4-FFF2-40B4-BE49-F238E27FC236}">
                <a16:creationId xmlns:a16="http://schemas.microsoft.com/office/drawing/2014/main" id="{E7B0ED28-F6CB-AF79-612E-213757095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524000"/>
            <a:ext cx="3714750" cy="5286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Time" pitchFamily="34" charset="0"/>
              </a:rPr>
              <a:t>MTC</a:t>
            </a:r>
            <a:r>
              <a:rPr lang="en-US" altLang="en-US" sz="2800">
                <a:latin typeface=".VnTime" pitchFamily="34" charset="0"/>
              </a:rPr>
              <a:t> : </a:t>
            </a:r>
            <a:r>
              <a:rPr lang="en-US" altLang="en-US" sz="2800">
                <a:solidFill>
                  <a:srgbClr val="000099"/>
                </a:solidFill>
                <a:latin typeface=".VnTime" pitchFamily="34" charset="0"/>
              </a:rPr>
              <a:t>x(x-1)(x+1)</a:t>
            </a:r>
            <a:endParaRPr lang="vi-VN" altLang="en-US" sz="28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25965" name="Text Box 13">
            <a:extLst>
              <a:ext uri="{FF2B5EF4-FFF2-40B4-BE49-F238E27FC236}">
                <a16:creationId xmlns:a16="http://schemas.microsoft.com/office/drawing/2014/main" id="{0B8F076F-8E10-565F-9F28-34B4AE58C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0"/>
            <a:ext cx="1403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u="sng">
                <a:solidFill>
                  <a:srgbClr val="0000FF"/>
                </a:solidFill>
                <a:latin typeface=".VnTime" pitchFamily="34" charset="0"/>
              </a:rPr>
              <a:t>Giải</a:t>
            </a:r>
            <a:endParaRPr lang="vi-VN" altLang="en-US" u="sng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2541" name="Rectangle 15">
            <a:extLst>
              <a:ext uri="{FF2B5EF4-FFF2-40B4-BE49-F238E27FC236}">
                <a16:creationId xmlns:a16="http://schemas.microsoft.com/office/drawing/2014/main" id="{33DBE0BF-2B1A-94AD-978C-C068B977B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2563"/>
            <a:ext cx="5283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660066"/>
                </a:solidFill>
                <a:latin typeface="Times New Roman" panose="02020603050405020304" pitchFamily="18" charset="0"/>
              </a:rPr>
              <a:t>?3 Làm tính trừ phân thức: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5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5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 &amp;quot;&quot;/&gt;&lt;property id=&quot;20307&quot; value=&quot;258&quot;/&gt;&lt;/object&gt;&lt;object type=&quot;3&quot; unique_id=&quot;10005&quot;&gt;&lt;property id=&quot;20148&quot; value=&quot;5&quot;/&gt;&lt;property id=&quot;20300&quot; value=&quot;Slide 2 - &amp;quot;KIỂM TRA BÀI CŨ :&amp;quot;&quot;/&gt;&lt;property id=&quot;20307&quot; value=&quot;256&quot;/&gt;&lt;/object&gt;&lt;object type=&quot;3&quot; unique_id=&quot;10006&quot;&gt;&lt;property id=&quot;20148&quot; value=&quot;5&quot;/&gt;&lt;property id=&quot;20300&quot; value=&quot;Slide 3 - &amp;quot;Hai phân thức gọi là  đối nhau  nếu tổng  của chúng  bằng 0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Phân thức đối của         kí hiệu &amp;#x0D;&amp;#x0A;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Viết phân thức đối của mỗi phân thức sau : &amp;quot;&quot;/&gt;&lt;property id=&quot;20307&quot; value=&quot;268&quot;/&gt;&lt;/object&gt;&lt;object type=&quot;3&quot; unique_id=&quot;10009&quot;&gt;&lt;property id=&quot;20148&quot; value=&quot;5&quot;/&gt;&lt;property id=&quot;20300&quot; value=&quot;Slide 6 - &amp;quot; &amp;quot;&quot;/&gt;&lt;property id=&quot;20307&quot; value=&quot;257&quot;/&gt;&lt;/object&gt;&lt;object type=&quot;3&quot; unique_id=&quot;10010&quot;&gt;&lt;property id=&quot;20148&quot; value=&quot;5&quot;/&gt;&lt;property id=&quot;20300&quot; value=&quot;Slide 7 - &amp;quot;Ví dụ : trừ hai phân thức :&amp;#x0D;&amp;#x0A;&amp;#x0D;&amp;#x0A;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Thực hiện phép tính  :&amp;#x0D;&amp;#x0A;&amp;quot;&quot;/&gt;&lt;property id=&quot;20307&quot; value=&quot;263&quot;/&gt;&lt;/object&gt;&lt;object type=&quot;3&quot; unique_id=&quot;10012&quot;&gt;&lt;property id=&quot;20148&quot; value=&quot;5&quot;/&gt;&lt;property id=&quot;20300&quot; value=&quot;Slide 9 - &amp;quot;Nhắc lại quy tắc đổi dấu ?&amp;#x0D;&amp;#x0A;&amp;#x0D;&amp;#x0A;&amp;quot;&quot;/&gt;&lt;property id=&quot;20307&quot; value=&quot;264&quot;/&gt;&lt;/object&gt;&lt;object type=&quot;3&quot; unique_id=&quot;10013&quot;&gt;&lt;property id=&quot;20148&quot; value=&quot;5&quot;/&gt;&lt;property id=&quot;20300&quot; value=&quot;Slide 10 - &amp;quot;Điền những phân thức thích hợp  vào những chỗ trống :&amp;quot;&quot;/&gt;&lt;property id=&quot;20307&quot; value=&quot;265&quot;/&gt;&lt;/object&gt;&lt;object type=&quot;3&quot; unique_id=&quot;10014&quot;&gt;&lt;property id=&quot;20148&quot; value=&quot;5&quot;/&gt;&lt;property id=&quot;20300&quot; value=&quot;Slide 11&quot;/&gt;&lt;property id=&quot;20307&quot; value=&quot;266&quot;/&gt;&lt;/object&gt;&lt;object type=&quot;3&quot; unique_id=&quot;10015&quot;&gt;&lt;property id=&quot;20148&quot; value=&quot;5&quot;/&gt;&lt;property id=&quot;20300&quot; value=&quot;Slide 12 - &amp;quot;Luyện tập : &amp;#x0D;&amp;#x0A;Bài 1 : làm tính trừ các phân thức sau &amp;quot;&quot;/&gt;&lt;property id=&quot;20307&quot; value=&quot;267&quot;/&gt;&lt;/object&gt;&lt;object type=&quot;3&quot; unique_id=&quot;10016&quot;&gt;&lt;property id=&quot;20148&quot; value=&quot;5&quot;/&gt;&lt;property id=&quot;20300&quot; value=&quot;Slide 13&quot;/&gt;&lt;property id=&quot;20307&quot; value=&quot;259&quot;/&gt;&lt;/object&gt;&lt;object type=&quot;3&quot; unique_id=&quot;10017&quot;&gt;&lt;property id=&quot;20148&quot; value=&quot;5&quot;/&gt;&lt;property id=&quot;20300&quot; value=&quot;Slide 14 - &amp;quot;CỦNG CỐ :&amp;#x0D;&amp;#x0A;&amp;quot;&quot;/&gt;&lt;property id=&quot;20307&quot; value=&quot;269&quot;/&gt;&lt;/object&gt;&lt;object type=&quot;3&quot; unique_id=&quot;10018&quot;&gt;&lt;property id=&quot;20148&quot; value=&quot;5&quot;/&gt;&lt;property id=&quot;20300&quot; value=&quot;Slide 15 - &amp;quot;ĐỐ :   &amp;quot;&quot;/&gt;&lt;property id=&quot;20307&quot; value=&quot;270&quot;/&gt;&lt;/object&gt;&lt;object type=&quot;3&quot; unique_id=&quot;10019&quot;&gt;&lt;property id=&quot;20148&quot; value=&quot;5&quot;/&gt;&lt;property id=&quot;20300&quot; value=&quot;Slide 16 - &amp;quot;HƯỚNG DẪN VỀ NHÀ :&amp;quot;&quot;/&gt;&lt;property id=&quot;20307&quot; value=&quot;272&quot;/&gt;&lt;/object&gt;&lt;object type=&quot;3&quot; unique_id=&quot;10020&quot;&gt;&lt;property id=&quot;20148&quot; value=&quot;5&quot;/&gt;&lt;property id=&quot;20300&quot; value=&quot;Slide 17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extured">
  <a:themeElements>
    <a:clrScheme name="Textured 8">
      <a:dk1>
        <a:srgbClr val="000000"/>
      </a:dk1>
      <a:lt1>
        <a:srgbClr val="DCE8F4"/>
      </a:lt1>
      <a:dk2>
        <a:srgbClr val="7B9CB5"/>
      </a:dk2>
      <a:lt2>
        <a:srgbClr val="969696"/>
      </a:lt2>
      <a:accent1>
        <a:srgbClr val="FFFFFF"/>
      </a:accent1>
      <a:accent2>
        <a:srgbClr val="00BAB6"/>
      </a:accent2>
      <a:accent3>
        <a:srgbClr val="EBF2F8"/>
      </a:accent3>
      <a:accent4>
        <a:srgbClr val="000000"/>
      </a:accent4>
      <a:accent5>
        <a:srgbClr val="FFFFFF"/>
      </a:accent5>
      <a:accent6>
        <a:srgbClr val="00A8A5"/>
      </a:accent6>
      <a:hlink>
        <a:srgbClr val="8A8AD8"/>
      </a:hlink>
      <a:folHlink>
        <a:srgbClr val="242492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1700</TotalTime>
  <Words>408</Words>
  <Application>Microsoft Office PowerPoint</Application>
  <PresentationFormat>A4 Paper (210x297 mm)</PresentationFormat>
  <Paragraphs>78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.VnBodoni</vt:lpstr>
      <vt:lpstr>.VnTifani Heavy</vt:lpstr>
      <vt:lpstr>.VnTime</vt:lpstr>
      <vt:lpstr>.VnTimeH</vt:lpstr>
      <vt:lpstr>Arial</vt:lpstr>
      <vt:lpstr>Tahoma</vt:lpstr>
      <vt:lpstr>Times New Roman</vt:lpstr>
      <vt:lpstr>Wingdings</vt:lpstr>
      <vt:lpstr>Textured</vt:lpstr>
      <vt:lpstr>Equation</vt:lpstr>
      <vt:lpstr>KIỂM TRA BÀI CŨ:</vt:lpstr>
      <vt:lpstr>PowerPoint Presentation</vt:lpstr>
      <vt:lpstr>Hai phân thức gọi là  đối nhau  nếu tổng  của chúng  bằng 0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191</cp:revision>
  <dcterms:created xsi:type="dcterms:W3CDTF">2011-11-17T04:16:51Z</dcterms:created>
  <dcterms:modified xsi:type="dcterms:W3CDTF">2022-12-12T09:21:26Z</dcterms:modified>
</cp:coreProperties>
</file>