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  <p:sldMasterId id="2147483697" r:id="rId4"/>
    <p:sldMasterId id="2147483709" r:id="rId5"/>
    <p:sldMasterId id="2147483721" r:id="rId6"/>
  </p:sldMasterIdLst>
  <p:notesMasterIdLst>
    <p:notesMasterId r:id="rId34"/>
  </p:notesMasterIdLst>
  <p:handoutMasterIdLst>
    <p:handoutMasterId r:id="rId35"/>
  </p:handoutMasterIdLst>
  <p:sldIdLst>
    <p:sldId id="296" r:id="rId7"/>
    <p:sldId id="259" r:id="rId8"/>
    <p:sldId id="260" r:id="rId9"/>
    <p:sldId id="261" r:id="rId10"/>
    <p:sldId id="268" r:id="rId11"/>
    <p:sldId id="263" r:id="rId12"/>
    <p:sldId id="264" r:id="rId13"/>
    <p:sldId id="265" r:id="rId14"/>
    <p:sldId id="266" r:id="rId15"/>
    <p:sldId id="270" r:id="rId16"/>
    <p:sldId id="288" r:id="rId17"/>
    <p:sldId id="271" r:id="rId18"/>
    <p:sldId id="289" r:id="rId19"/>
    <p:sldId id="290" r:id="rId20"/>
    <p:sldId id="291" r:id="rId21"/>
    <p:sldId id="273" r:id="rId22"/>
    <p:sldId id="287" r:id="rId23"/>
    <p:sldId id="276" r:id="rId24"/>
    <p:sldId id="275" r:id="rId25"/>
    <p:sldId id="298" r:id="rId26"/>
    <p:sldId id="300" r:id="rId27"/>
    <p:sldId id="299" r:id="rId28"/>
    <p:sldId id="297" r:id="rId29"/>
    <p:sldId id="280" r:id="rId30"/>
    <p:sldId id="281" r:id="rId31"/>
    <p:sldId id="301" r:id="rId32"/>
    <p:sldId id="302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07" autoAdjust="0"/>
  </p:normalViewPr>
  <p:slideViewPr>
    <p:cSldViewPr>
      <p:cViewPr varScale="1">
        <p:scale>
          <a:sx n="77" d="100"/>
          <a:sy n="77" d="100"/>
        </p:scale>
        <p:origin x="162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1" d="100"/>
        <a:sy n="61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70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21" Type="http://schemas.openxmlformats.org/officeDocument/2006/relationships/slide" Target="slides/slide15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FFAAF7-CF4C-4752-AD67-B1D0BE109A3C}" type="datetimeFigureOut">
              <a:rPr lang="en-US" smtClean="0"/>
              <a:pPr/>
              <a:t>10/30/2022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3D4E1A-B1DE-48B7-83B8-49E16442C4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CA3C68-10C4-46F1-A748-DE4115F3E308}" type="datetimeFigureOut">
              <a:rPr lang="en-US" smtClean="0"/>
              <a:pPr/>
              <a:t>10/30/2022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3BF999-13DD-49B2-A77C-39FCA76728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C1A0598-4777-4D5F-A983-A60D638AEB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BF8EE40D-BDA3-44F5-89B7-E797011BDA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8AE04AC-3995-4A48-A6B0-DDD75D1835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pPr/>
              <a:t>30/10/2022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22D0340-9360-442C-BEAD-6B8A67A68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5EF9002-0DF0-43CC-B4EB-52B8E2F89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40083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98FF880-A7EE-456E-BDDD-90BEC9AB4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84C0B195-4A89-4E80-8471-DE20313550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01B6623-416D-47FD-8B83-CF7B7E35FA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pPr/>
              <a:t>30/10/2022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7767775-BC8A-4EA9-BD4D-C23FCDB8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406B14B-6AA3-4BD7-95A5-CD3B7C427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69608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CA12956D-0E73-4492-86E3-ACFF77B1F4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B7D30FC6-A621-4093-9F47-4094639FD2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E3CA904-D764-43F6-B2DC-6B08766F21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pPr/>
              <a:t>30/10/2022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08A223A-CC77-47AD-A137-7D3668AE5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6776A22-BC2A-4DF6-A8DA-88202AEAE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92389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;p3">
            <a:extLst>
              <a:ext uri="{FF2B5EF4-FFF2-40B4-BE49-F238E27FC236}">
                <a16:creationId xmlns:a16="http://schemas.microsoft.com/office/drawing/2014/main" id="{B340F7B3-D67C-4AD0-8FCE-8EE4A0366B58}"/>
              </a:ext>
            </a:extLst>
          </p:cNvPr>
          <p:cNvSpPr/>
          <p:nvPr userDrawn="1"/>
        </p:nvSpPr>
        <p:spPr>
          <a:xfrm>
            <a:off x="32659" y="54428"/>
            <a:ext cx="9078686" cy="6738258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6473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ECF68A6-1BFB-4E4F-80A5-2E85A968D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8F37FC1-2B17-4F84-AD76-296D55FDA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0B7A9AA-B26C-4FAB-8322-B6B2ED0E0E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pPr/>
              <a:t>30/10/2022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79CFCB7-EC45-4A5F-9B17-EE355BEF5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4B8D005-4FE9-4C16-B22F-4773D8109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3093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3070A0A-AA4D-4A09-BD3B-A4E57F528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372EC37-B6AF-43D0-993A-A04DC3AD44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3DAC885-79F2-4089-AF62-6B82A9DAFA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pPr/>
              <a:t>30/10/2022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584FC9A-DC9E-43D4-AF41-659B01157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828010A-F039-462A-880A-BCB669794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012098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FCC697C-7842-4D80-92B3-11FD4A258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58BB3ED-3326-47F1-9847-3CD4BEF2A9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E8E31FEC-A30F-4C6C-A769-DBAEFFF19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319E837-664B-45C5-9DEA-DA9637243B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pPr/>
              <a:t>30/10/2022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7542653-EF4B-4C2E-AA87-1E913B16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585AF98-566C-4D6D-A2E8-2E0E4A578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61587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AB4FA6C-18CF-4549-8033-E092A86A6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EAEAA0B4-9101-47CA-8710-CF5073D6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2D7229B6-3B00-4C31-9D94-5610EF023A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4D55A381-1F55-4188-B370-90AA6350AA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AB91CA5E-FA34-492E-9B30-D2D48EF0E6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1D363C7E-DFED-4626-B0F5-54D459E580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pPr/>
              <a:t>30/10/2022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73084B1A-3BE3-4126-A0C6-E060459D3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FC953B9D-C224-4866-9D45-ACFCEDEAA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858315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60AFFEC-E221-4FB3-82E3-89B5397F6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F7DEA3C4-B29B-48D4-A761-8D444466EC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pPr/>
              <a:t>30/10/2022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C3CDA956-8ADF-4845-918F-BA3C59101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F9C2BA94-12B1-46A8-8D78-558A2CB3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33046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4FCD7032-F6EF-4F41-841D-38E25D10BF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pPr/>
              <a:t>30/10/2022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BA70A6C4-93A4-45BB-95BF-29182453E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D1E86C26-493A-4A4E-B151-B1B58C802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17500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7212EEC-9806-4BCC-B4E6-D99ABA524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1A4866E-F056-40CB-BA7E-C34BB6348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10498A1-A688-45E6-8550-EC3071B90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AA7A761-3B85-47C9-963D-E138E1271D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pPr/>
              <a:t>30/10/2022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79574061-2217-4D22-8F9B-8723C8D4C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FC785E12-3466-457C-A23C-8A2A93C0E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80985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85D4425-15C2-4155-8E1B-7D7E71B8A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696A038-CA30-45E1-9D28-A3B5ED4A5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A16A0BE-6E4E-44B5-B35A-E4FC907899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pPr/>
              <a:t>30/10/2022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FFE755F-C56A-4352-B5E3-8A4C5FA9A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AE24577-7338-40A0-87B5-1CDDE33DC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099219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4F016CD-5719-4C60-AC2D-981ABE568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0F280940-FC98-4C23-AE20-F43477478F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3CF626D2-3B6F-4437-AB68-6584573806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958A0E5-7ECD-47B9-8CE8-1CFC401870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pPr/>
              <a:t>30/10/2022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6DAE497D-734B-4969-AC33-A49EAD67F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1EE0581-2B62-4AEF-8C9D-D52C7A723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52761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AA6180A-5EBD-4128-8ACB-273A50B94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D924DCC1-3AB4-42A3-A0A6-F417405BD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BC16C75-4BB6-44E8-9590-EB43B6F0C9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pPr/>
              <a:t>30/10/2022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1640ECA-3A15-48A8-994F-CFEBB9B7D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189A241-1079-4B83-BECA-DF24DE422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618523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43B57C78-8096-42E1-8917-15E3CE0E97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2FD1F0A7-326A-4BAF-BFF7-90409419D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6AA509D-0AD8-442A-842F-E147A0F7BC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pPr/>
              <a:t>30/10/2022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BCFE3B4-9C2A-41AA-A788-D5445896D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C59659B-A61B-4806-A588-F27BA50FA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90300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B342-EC13-4CF3-A736-0A590DA2DDEB}" type="datetimeFigureOut">
              <a:rPr lang="vi-VN" smtClean="0"/>
              <a:pPr/>
              <a:t>30/10/2022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FBCDF-6C43-4203-8323-1537141859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250771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B342-EC13-4CF3-A736-0A590DA2DDEB}" type="datetimeFigureOut">
              <a:rPr lang="vi-VN" smtClean="0"/>
              <a:pPr/>
              <a:t>30/10/2022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FBCDF-6C43-4203-8323-1537141859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311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B342-EC13-4CF3-A736-0A590DA2DDEB}" type="datetimeFigureOut">
              <a:rPr lang="vi-VN" smtClean="0"/>
              <a:pPr/>
              <a:t>30/10/2022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FBCDF-6C43-4203-8323-1537141859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935555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B342-EC13-4CF3-A736-0A590DA2DDEB}" type="datetimeFigureOut">
              <a:rPr lang="vi-VN" smtClean="0"/>
              <a:pPr/>
              <a:t>30/10/2022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FBCDF-6C43-4203-8323-1537141859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97621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B342-EC13-4CF3-A736-0A590DA2DDEB}" type="datetimeFigureOut">
              <a:rPr lang="vi-VN" smtClean="0"/>
              <a:pPr/>
              <a:t>30/10/2022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FBCDF-6C43-4203-8323-1537141859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76006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B342-EC13-4CF3-A736-0A590DA2DDEB}" type="datetimeFigureOut">
              <a:rPr lang="vi-VN" smtClean="0"/>
              <a:pPr/>
              <a:t>30/10/2022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FBCDF-6C43-4203-8323-1537141859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791916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B342-EC13-4CF3-A736-0A590DA2DDEB}" type="datetimeFigureOut">
              <a:rPr lang="vi-VN" smtClean="0"/>
              <a:pPr/>
              <a:t>30/10/2022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FBCDF-6C43-4203-8323-1537141859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5306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29454B3-012F-453F-90AB-63E0C969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C57A8C33-D907-409D-ACD6-2020FAE3A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705E4C7-FEC5-4290-A085-31670F8DDA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pPr/>
              <a:t>30/10/2022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1E5182C-20B5-4FAC-96F9-F0DFD9EAA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9DB912B-4835-442D-8509-526F27308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894195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B342-EC13-4CF3-A736-0A590DA2DDEB}" type="datetimeFigureOut">
              <a:rPr lang="vi-VN" smtClean="0"/>
              <a:pPr/>
              <a:t>30/10/2022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FBCDF-6C43-4203-8323-1537141859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810054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B342-EC13-4CF3-A736-0A590DA2DDEB}" type="datetimeFigureOut">
              <a:rPr lang="vi-VN" smtClean="0"/>
              <a:pPr/>
              <a:t>30/10/2022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FBCDF-6C43-4203-8323-1537141859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312054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B342-EC13-4CF3-A736-0A590DA2DDEB}" type="datetimeFigureOut">
              <a:rPr lang="vi-VN" smtClean="0"/>
              <a:pPr/>
              <a:t>30/10/2022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FBCDF-6C43-4203-8323-1537141859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628594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B342-EC13-4CF3-A736-0A590DA2DDEB}" type="datetimeFigureOut">
              <a:rPr lang="vi-VN" smtClean="0"/>
              <a:pPr/>
              <a:t>30/10/2022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FBCDF-6C43-4203-8323-1537141859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65981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5E562B0-D0E3-430C-A6BE-14A2270AE1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EBE7895C-D6B1-407A-AD3F-6444AAC343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C0F32C2-1068-4265-B737-A727A8A72D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pPr/>
              <a:t>30/10/2022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07C21BA-66BA-4A13-840B-DC0498B35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962978C-1506-4B43-8B44-CA54A90CF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69763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44DC0E7-83CB-4011-BE26-DE71940FC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C27629D-FD11-49BC-98E9-D8924FD82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7EF2945-3142-4DEC-9877-8676FE817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pPr/>
              <a:t>30/10/2022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5B7A0F4-012F-48CF-86C6-A39171DD1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9D4B327-F156-4D41-8FFE-C522ED36B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713864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7B4BBE8-CE88-4DC7-A95B-5A33D6B2C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CCEE31D-0484-47A2-A35B-803751193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81A1C41-1E3A-44E1-8CB2-DF072BB575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pPr/>
              <a:t>30/10/2022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01F47FE-4A89-4294-AF28-5DD75CF29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4B7D9BE-8B5C-4AD6-97F2-77B6E375C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854648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033BA2F-4814-49CF-B948-C0206FBE5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C8C3350-CF8B-4EA0-868D-F836E6554E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013D3E08-C75A-4E0E-8514-4FC3092387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94DECC0F-8086-4CF4-9914-3EFB83E558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pPr/>
              <a:t>30/10/2022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83A8F1D7-AAED-4379-A1C2-BE148A26F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2721A88A-3D70-48A6-8708-C70FBA9B0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892811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8188CEC-7324-430B-BD08-B9DB30FE5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EB3779D8-2E68-4F2E-9954-F88D6F08D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4D350C42-94FE-40AF-94B0-BD80364468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628A3EBE-5ADA-40C0-8007-DB8FF2BBE5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6E2A4AA4-A86F-4F50-AD21-5E825FE2BB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24BEDE39-29A6-4409-AE46-349EFE916C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pPr/>
              <a:t>30/10/2022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1A8FC6AD-2486-45BD-917A-60F7E6577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69E78504-84D7-47EB-8812-694A7E9D1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157270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FCC3426-280D-40DC-BF24-93EDBB09D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02FB41AE-508D-4B30-82E9-446C9BC029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pPr/>
              <a:t>30/10/2022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517E94C2-64A7-4E68-BC4F-BB58C6360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8CA3C68D-881E-4ED7-AF1C-52253FD53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4280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EAB8239-D00E-4548-A1D9-BB3448F8E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AC1D16C-9B1A-48D7-9A0C-4C2B7115DA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789DB76E-96D5-48E6-8744-FB0EF5A0A5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4D5AF13-ECEA-4CBF-B4A8-D145DF5E28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pPr/>
              <a:t>30/10/2022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B5911A4-BC34-432C-A5F1-0D4A1A962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6088969-B0EA-4DCD-A7D4-53376DD7D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66870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3FBB3A52-1F9A-495D-947C-05A2079051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pPr/>
              <a:t>30/10/2022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47C37D79-CB4F-4173-8BB6-4FFE57166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A65FA9B2-7FF8-4B13-9556-1DEB2B2EA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096619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4511EF5-D9FD-4ECE-BF96-FF8D480F1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0C7A513C-BCDD-43BB-9EAB-03A02D807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44A46D48-410D-4E1F-BC8E-70049D5970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D451872-06FB-4F3E-A745-E91774CA49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pPr/>
              <a:t>30/10/2022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4234DCE8-91B0-45D2-B187-AB5B6B23F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EA5976F0-B0B2-4498-84DB-B616AAEB9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16790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DA08652-294E-4962-8968-8576A1AB1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EEA0AED0-0AF0-4E28-AFEF-5DEBD1D895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7738783-1EEB-49F1-9EF5-EF990FC7DD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34773BA-B624-44A6-A0E8-EFD4185BAC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pPr/>
              <a:t>30/10/2022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EA1A379B-C051-4AAE-BF28-72E915EE4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EC73A105-A494-4539-83B7-8EA8DC6BF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895978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3BA7881-0EA2-40DE-9917-E28E413CF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B0E1B092-63AA-421E-8137-86E9F126D4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6D6138F-AA7A-4E7F-B225-FECDD35F69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pPr/>
              <a:t>30/10/2022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D7260B0-40F9-495A-8FA9-312B02402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6AFF596-ECB5-4C4B-9942-7C87B4690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25657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40E2D838-5C35-4573-835B-65619F0B8A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BDA4B903-F43D-4DC8-8B49-B879732378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406336D-E75D-4334-ADB3-3EF8678092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pPr/>
              <a:t>30/10/2022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89CD070-4F4F-4993-A838-46D35C062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0D828D0-5EB6-47F9-AF17-9898A1730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90633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F53AEC0-DDAB-460A-8BD0-A0AEA93B84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ABD10939-F13D-4276-8A64-D976A90C3D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4AB3F2C-4BF2-4D4E-BCA9-6455FA58E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pPr/>
              <a:t>30/10/2022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6C389FE-B99D-490F-A17C-05B501D1C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0703ECA-91DD-40A7-8CBE-15568B8E1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796139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8149118-25DF-4423-BC4B-99C74B3D5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D268BAC-1B8F-4979-BC1E-8DA803221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85F23F2-6DD8-42FD-A3C4-BD513E6530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pPr/>
              <a:t>30/10/2022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67DD987-E4A9-47FD-A1F6-4E3C92774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7303E1E-6555-422B-A112-F73325391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66170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1C396A4-8133-4AD7-8E79-9D1F53792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2EE3EAF0-01BC-4590-823B-9A687D5D4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D549F96-5B17-4FE3-9867-356A941BD0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pPr/>
              <a:t>30/10/2022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3738EA2-CC45-45B1-A29F-75AA702D0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9F750CA-BF3B-49F6-A614-FE3121D64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600764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3A7FBF2-0E56-4295-9F13-326F2030A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9993CC0-7AE4-4113-A252-0C95674F7A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9C8018E5-9576-468C-9E5A-FE8CE07241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C479F2B-1EDB-447B-954A-15D0701BC6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pPr/>
              <a:t>30/10/2022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DCE21978-DF10-442D-BEF6-9090B1101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B15381F7-0A3C-4DDD-B9C7-0A60F468F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707040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1DDFCFB-A216-4F72-85A0-E303DEBA5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26887A4-3C94-4F58-8640-18FCAA52A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60F8F593-FCCC-44AA-A65B-67E4468B01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430A8C59-C999-4CA5-A3D7-32B683D843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C9B03C75-3376-4A14-95A9-E4EF01CDF3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7DE1AE61-4C4B-427B-8931-8E81BCC8E1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pPr/>
              <a:t>30/10/2022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AABF2C67-B26B-4F7F-B4A2-F2E8EC485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A431054C-B884-4A7D-A66D-FA5D56D4E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98606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EEBA24E-32BA-48F5-8B85-F01D8E359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B376526-0A9F-4F56-9C6E-554952A5A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B226F150-56EE-4DA9-8C05-232144015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A0D65185-491E-48CE-9206-15B07586B9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81764E03-492D-4B6C-88BE-44D2E4293E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A2DDC098-6A9D-492C-8DC0-2C7C336274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pPr/>
              <a:t>30/10/2022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3E9DDFDF-094B-4307-9454-56646C64D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447C6ACB-121E-4BDA-B388-548166A3E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756586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E6A57CA-D1FA-4BA5-9D16-505C94A67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C37A38F4-BBB8-434A-8D4A-8538228E2D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pPr/>
              <a:t>30/10/2022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929C4830-ACCC-4A74-A18D-43FD9C5E3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FE5D9F41-4172-4E5D-8FC9-070BD13C7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46742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2E0FFA0C-D605-4DCA-9EB3-44C52EC5BA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pPr/>
              <a:t>30/10/2022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BAE28AE2-7AB0-42D2-B4D3-AFE729F29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427719D2-45CB-4672-A61D-6FA51132E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33067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B0AED7B-5E9F-468B-B0AB-7B9B55420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96C7C3E-5E05-4238-B165-15C2F707B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ED9FBEF5-18B5-48C7-8641-936ABF34DE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5F877742-FD3D-4168-AF60-05516A3571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pPr/>
              <a:t>30/10/2022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9DB0C690-1D3F-4F45-9E09-B0900DBE7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F1EB4C5-FF0F-4BAE-92E3-C06A18F5B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216437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676EA33-1CA1-474D-B8ED-B389EF9CB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4CE8412C-0D20-4877-9881-AC4D1A623C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EE57573D-8057-44A8-8FC0-D246CCBFD7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35AED46F-0E4F-460D-9DC1-43A3C46D61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pPr/>
              <a:t>30/10/2022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D701760-21AC-4769-AEEB-16D94D621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470CB80-168B-405B-87F1-A4D509C1D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232119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5CE31AA-F75A-4FC3-BB44-AB0707ED5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7B17F126-E71B-4118-B57C-D325F3D533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B1E542D-25FE-42C2-874B-1B55877482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pPr/>
              <a:t>30/10/2022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95CD4E1-F49A-45E0-B24F-1C5215464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46BFB52-8F21-4AF4-A415-00EC62CEB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10084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CA0D58E4-3EB6-4097-8451-164F03054A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380A2E4F-3DAC-41D9-81A5-988C6BE772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57E084D-061B-4391-9B8B-B57280E22E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pPr/>
              <a:t>30/10/2022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22CC5CC-138D-465D-A81A-DBE38DAA4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AFBA30C-9BF9-47DE-8D11-30C64AE5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55950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210BB-3BA6-47AF-B7B6-CE342E90CFA9}" type="datetime1">
              <a:rPr lang="en-US"/>
              <a:pPr>
                <a:defRPr/>
              </a:pPr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7EFB7-A3A0-49C5-AF6E-0AC6FB6677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C3219-F7B8-4BD5-8012-A11FFC6E693F}" type="datetime1">
              <a:rPr lang="en-US"/>
              <a:pPr>
                <a:defRPr/>
              </a:pPr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37848-2FB0-4693-AE5D-C626B1A42C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191E5-A885-47BF-A258-DAC10D879CA7}" type="datetime1">
              <a:rPr lang="en-US"/>
              <a:pPr>
                <a:defRPr/>
              </a:pPr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DC159-8912-4542-A89F-4A511278FA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81FDD-C8A5-4684-93DD-1CEB93A550D4}" type="datetime1">
              <a:rPr lang="en-US"/>
              <a:pPr>
                <a:defRPr/>
              </a:pPr>
              <a:t>10/30/2022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C1DB1-2041-488E-8492-79E7E28B4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7915607-9848-49A9-B85E-655DF5EB6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0C8AAD45-91A0-4A9C-988B-2A17B3AB1A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pPr/>
              <a:t>30/10/2022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EDE64183-C9FC-43FE-8E1F-F87EEDAE3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966B1940-471F-4B1D-8D22-99AF5FEA6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1268348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35076-BE19-4D06-A1A3-4F7D9CCEA78D}" type="datetime1">
              <a:rPr lang="en-US"/>
              <a:pPr>
                <a:defRPr/>
              </a:pPr>
              <a:t>10/30/2022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1C66F-6B67-4DC0-85BE-783B815B40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CCD90-75E5-4B8B-A5CA-E50575758247}" type="datetime1">
              <a:rPr lang="en-US"/>
              <a:pPr>
                <a:defRPr/>
              </a:pPr>
              <a:t>10/30/2022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00E17-417B-48BE-883C-DDA95BECF9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E27D2-9435-44E8-B03C-C14C3C23D806}" type="datetime1">
              <a:rPr lang="en-US"/>
              <a:pPr>
                <a:defRPr/>
              </a:pPr>
              <a:t>10/30/2022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56E16-708B-4305-8757-9C1F42AC27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D3228-6180-48B3-84F0-466D801CCFE6}" type="datetime1">
              <a:rPr lang="en-US"/>
              <a:pPr>
                <a:defRPr/>
              </a:pPr>
              <a:t>10/30/2022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F1B33-598D-4336-B974-5FB35F9B99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C0564-DC50-474E-B6B9-7AAA9738D9D3}" type="datetime1">
              <a:rPr lang="en-US"/>
              <a:pPr>
                <a:defRPr/>
              </a:pPr>
              <a:t>10/30/2022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7598C-5F8B-425D-9D80-680056DB4F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580C5-B606-4D29-B439-00028CDC0B10}" type="datetime1">
              <a:rPr lang="en-US"/>
              <a:pPr>
                <a:defRPr/>
              </a:pPr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2B6DC-5672-4CBE-B020-08EF317B7D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B87FB-4675-453D-9DE5-2491FE1B23C0}" type="datetime1">
              <a:rPr lang="en-US"/>
              <a:pPr>
                <a:defRPr/>
              </a:pPr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62388-BA7B-4ACB-BCBF-0EAFF573F6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E6322-4B10-43EB-88AF-08CA2FEABE85}" type="datetime1">
              <a:rPr lang="en-US"/>
              <a:pPr>
                <a:defRPr/>
              </a:pPr>
              <a:t>10/30/2022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4B45F-0E46-48A7-8B43-795942F4B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4131C36B-821E-4547-910E-D86ADA2A90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pPr/>
              <a:t>30/10/2022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573EC404-B338-4AB4-933B-6AA1ABBC7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B45B7F9C-2C72-4B2F-94A8-7640308F2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99588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72953C1-608A-43F1-9896-61ACDDD6B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0A33D7A-F6CD-49B1-A087-9E43F1819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764F934A-078C-4174-A3AB-EE9CF48701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29E987C-0A0B-4FD5-AD32-007C08F414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pPr/>
              <a:t>30/10/2022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1C1E503-8F60-4FD7-8020-33CCCD1EA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525E78C-3FCE-4D7D-9AEF-53BA5F4B4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4216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D9E1E6E-819B-4D22-BF00-C0D2DDC68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E94C6359-E8EF-45A8-A857-6D18C25CB6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65758E3E-8B29-4035-9461-8C65025DD7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DB54274-AEE0-4430-A68B-58722B6B3C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pPr/>
              <a:t>30/10/2022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66B56CA6-2AF8-457F-A66B-CF8471819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F5731CB-898B-4BB5-A6DC-B1C392FBE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12749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5576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9996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8B342-EC13-4CF3-A736-0A590DA2DDEB}" type="datetimeFigureOut">
              <a:rPr lang="vi-VN" smtClean="0"/>
              <a:pPr/>
              <a:t>30/10/2022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FBCDF-6C43-4203-8323-1537141859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3906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>
            <a:extLst>
              <a:ext uri="{FF2B5EF4-FFF2-40B4-BE49-F238E27FC236}">
                <a16:creationId xmlns:a16="http://schemas.microsoft.com/office/drawing/2014/main" id="{D533A062-C49C-4433-A712-37282C8CE60E}"/>
              </a:ext>
            </a:extLst>
          </p:cNvPr>
          <p:cNvSpPr/>
          <p:nvPr userDrawn="1"/>
        </p:nvSpPr>
        <p:spPr>
          <a:xfrm>
            <a:off x="3014241" y="5311833"/>
            <a:ext cx="41540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pic>
        <p:nvPicPr>
          <p:cNvPr id="8" name="Picture 2" descr="Cậu Bé Và Cô Gái đọc Những Cuốn Sách-vector Misc-miễn Phí Vector Miễn Phí  Tải Về">
            <a:extLst>
              <a:ext uri="{FF2B5EF4-FFF2-40B4-BE49-F238E27FC236}">
                <a16:creationId xmlns:a16="http://schemas.microsoft.com/office/drawing/2014/main" id="{80A00CC9-2EB7-43CD-8613-989D4D29E9D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3" b="8932"/>
          <a:stretch/>
        </p:blipFill>
        <p:spPr bwMode="auto">
          <a:xfrm>
            <a:off x="1627389" y="0"/>
            <a:ext cx="5889223" cy="5311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93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>
            <a:extLst>
              <a:ext uri="{FF2B5EF4-FFF2-40B4-BE49-F238E27FC236}">
                <a16:creationId xmlns:a16="http://schemas.microsoft.com/office/drawing/2014/main" id="{F494B6D6-FAA0-4DC7-9511-8CB301D2995B}"/>
              </a:ext>
            </a:extLst>
          </p:cNvPr>
          <p:cNvSpPr/>
          <p:nvPr userDrawn="1"/>
        </p:nvSpPr>
        <p:spPr>
          <a:xfrm>
            <a:off x="3142700" y="5653977"/>
            <a:ext cx="38972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pic>
        <p:nvPicPr>
          <p:cNvPr id="8" name="Picture 4" descr="5 tuyệt chiêu luyện nói tiếng Anh cho học sinh tiểu học">
            <a:extLst>
              <a:ext uri="{FF2B5EF4-FFF2-40B4-BE49-F238E27FC236}">
                <a16:creationId xmlns:a16="http://schemas.microsoft.com/office/drawing/2014/main" id="{B56C9370-43D5-4B64-A3F2-0C3F1697D5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84" y="0"/>
            <a:ext cx="8055033" cy="562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146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572BBF-FD7E-4A62-8E16-4C5991034880}" type="datetime1">
              <a:rPr lang="en-US"/>
              <a:pPr>
                <a:defRPr/>
              </a:pPr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898989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4A43DA-F519-4BAB-886F-8864803F6A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0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18" Type="http://schemas.openxmlformats.org/officeDocument/2006/relationships/image" Target="../media/image18.png"/><Relationship Id="rId26" Type="http://schemas.microsoft.com/office/2007/relationships/hdphoto" Target="../media/hdphoto5.wdp"/><Relationship Id="rId3" Type="http://schemas.openxmlformats.org/officeDocument/2006/relationships/image" Target="../media/image7.png"/><Relationship Id="rId21" Type="http://schemas.openxmlformats.org/officeDocument/2006/relationships/slide" Target="slide6.xml"/><Relationship Id="rId7" Type="http://schemas.microsoft.com/office/2007/relationships/hdphoto" Target="../media/hdphoto1.wdp"/><Relationship Id="rId12" Type="http://schemas.microsoft.com/office/2007/relationships/hdphoto" Target="../media/hdphoto2.wdp"/><Relationship Id="rId17" Type="http://schemas.microsoft.com/office/2007/relationships/hdphoto" Target="../media/hdphoto4.wdp"/><Relationship Id="rId25" Type="http://schemas.openxmlformats.org/officeDocument/2006/relationships/image" Target="../media/image21.png"/><Relationship Id="rId2" Type="http://schemas.openxmlformats.org/officeDocument/2006/relationships/audio" Target="../media/audio1.wav"/><Relationship Id="rId16" Type="http://schemas.openxmlformats.org/officeDocument/2006/relationships/image" Target="../media/image17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24" Type="http://schemas.openxmlformats.org/officeDocument/2006/relationships/slide" Target="slide9.xml"/><Relationship Id="rId5" Type="http://schemas.openxmlformats.org/officeDocument/2006/relationships/image" Target="../media/image9.png"/><Relationship Id="rId15" Type="http://schemas.openxmlformats.org/officeDocument/2006/relationships/image" Target="../media/image16.png"/><Relationship Id="rId23" Type="http://schemas.openxmlformats.org/officeDocument/2006/relationships/slide" Target="slide8.xml"/><Relationship Id="rId28" Type="http://schemas.openxmlformats.org/officeDocument/2006/relationships/image" Target="../media/image22.png"/><Relationship Id="rId10" Type="http://schemas.openxmlformats.org/officeDocument/2006/relationships/image" Target="../media/image13.png"/><Relationship Id="rId19" Type="http://schemas.openxmlformats.org/officeDocument/2006/relationships/image" Target="../media/image19.png"/><Relationship Id="rId4" Type="http://schemas.openxmlformats.org/officeDocument/2006/relationships/image" Target="../media/image8.jpeg"/><Relationship Id="rId9" Type="http://schemas.openxmlformats.org/officeDocument/2006/relationships/image" Target="../media/image12.png"/><Relationship Id="rId14" Type="http://schemas.microsoft.com/office/2007/relationships/hdphoto" Target="../media/hdphoto3.wdp"/><Relationship Id="rId22" Type="http://schemas.openxmlformats.org/officeDocument/2006/relationships/slide" Target="slide7.xml"/><Relationship Id="rId27" Type="http://schemas.openxmlformats.org/officeDocument/2006/relationships/slide" Target="slide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2.png"/><Relationship Id="rId3" Type="http://schemas.openxmlformats.org/officeDocument/2006/relationships/audio" Target="../media/audio3.wav"/><Relationship Id="rId7" Type="http://schemas.openxmlformats.org/officeDocument/2006/relationships/image" Target="../media/image25.png"/><Relationship Id="rId12" Type="http://schemas.openxmlformats.org/officeDocument/2006/relationships/slide" Target="slide5.xml"/><Relationship Id="rId17" Type="http://schemas.openxmlformats.org/officeDocument/2006/relationships/image" Target="../media/image32.png"/><Relationship Id="rId2" Type="http://schemas.openxmlformats.org/officeDocument/2006/relationships/audio" Target="../media/audio2.wav"/><Relationship Id="rId16" Type="http://schemas.microsoft.com/office/2007/relationships/hdphoto" Target="../media/hdphoto6.wdp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1.png"/><Relationship Id="rId10" Type="http://schemas.openxmlformats.org/officeDocument/2006/relationships/image" Target="../media/image28.png"/><Relationship Id="rId4" Type="http://schemas.openxmlformats.org/officeDocument/2006/relationships/audio" Target="../media/audio4.wav"/><Relationship Id="rId9" Type="http://schemas.openxmlformats.org/officeDocument/2006/relationships/image" Target="../media/image27.png"/><Relationship Id="rId1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audio4.wav"/><Relationship Id="rId7" Type="http://schemas.openxmlformats.org/officeDocument/2006/relationships/image" Target="../media/image2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6" Type="http://schemas.openxmlformats.org/officeDocument/2006/relationships/slide" Target="slide5.xml"/><Relationship Id="rId11" Type="http://schemas.openxmlformats.org/officeDocument/2006/relationships/image" Target="../media/image33.png"/><Relationship Id="rId5" Type="http://schemas.openxmlformats.org/officeDocument/2006/relationships/image" Target="../media/image24.png"/><Relationship Id="rId10" Type="http://schemas.microsoft.com/office/2007/relationships/hdphoto" Target="../media/hdphoto6.wdp"/><Relationship Id="rId4" Type="http://schemas.openxmlformats.org/officeDocument/2006/relationships/image" Target="../media/image23.png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audio3.wav"/><Relationship Id="rId7" Type="http://schemas.openxmlformats.org/officeDocument/2006/relationships/image" Target="../media/image22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3.xml"/><Relationship Id="rId6" Type="http://schemas.openxmlformats.org/officeDocument/2006/relationships/slide" Target="slide5.xml"/><Relationship Id="rId11" Type="http://schemas.openxmlformats.org/officeDocument/2006/relationships/image" Target="../media/image33.png"/><Relationship Id="rId5" Type="http://schemas.openxmlformats.org/officeDocument/2006/relationships/image" Target="../media/image24.png"/><Relationship Id="rId10" Type="http://schemas.microsoft.com/office/2007/relationships/hdphoto" Target="../media/hdphoto6.wdp"/><Relationship Id="rId4" Type="http://schemas.openxmlformats.org/officeDocument/2006/relationships/image" Target="../media/image23.pn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audio4.wav"/><Relationship Id="rId7" Type="http://schemas.openxmlformats.org/officeDocument/2006/relationships/image" Target="../media/image2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6" Type="http://schemas.openxmlformats.org/officeDocument/2006/relationships/slide" Target="slide5.xml"/><Relationship Id="rId11" Type="http://schemas.openxmlformats.org/officeDocument/2006/relationships/image" Target="../media/image33.png"/><Relationship Id="rId5" Type="http://schemas.openxmlformats.org/officeDocument/2006/relationships/image" Target="../media/image24.png"/><Relationship Id="rId10" Type="http://schemas.microsoft.com/office/2007/relationships/hdphoto" Target="../media/hdphoto6.wdp"/><Relationship Id="rId4" Type="http://schemas.openxmlformats.org/officeDocument/2006/relationships/image" Target="../media/image23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>
            <a:extLst>
              <a:ext uri="{FF2B5EF4-FFF2-40B4-BE49-F238E27FC236}">
                <a16:creationId xmlns:a16="http://schemas.microsoft.com/office/drawing/2014/main" id="{B2801ADD-39A9-4313-88C6-528A13508C45}"/>
              </a:ext>
            </a:extLst>
          </p:cNvPr>
          <p:cNvSpPr/>
          <p:nvPr/>
        </p:nvSpPr>
        <p:spPr>
          <a:xfrm>
            <a:off x="291354" y="2006600"/>
            <a:ext cx="8624048" cy="1752600"/>
          </a:xfrm>
          <a:prstGeom prst="rect">
            <a:avLst/>
          </a:prstGeom>
          <a:noFill/>
        </p:spPr>
        <p:txBody>
          <a:bodyPr wrap="none" lIns="121920" tIns="60960" rIns="121920" bIns="60960" numCol="1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5867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Kính</a:t>
            </a:r>
            <a:r>
              <a:rPr lang="en-US" sz="5867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867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chào</a:t>
            </a:r>
            <a:r>
              <a:rPr lang="en-US" sz="5867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867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quý</a:t>
            </a:r>
            <a:r>
              <a:rPr lang="en-US" sz="5867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867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thầy</a:t>
            </a:r>
            <a:r>
              <a:rPr lang="en-US" sz="5867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867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cô</a:t>
            </a:r>
            <a:endParaRPr lang="en-US" sz="5867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6978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hởi động trước khi bơi | Kênh sức khỏe | Sài Gòn Tiếp Th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42" y="2649814"/>
            <a:ext cx="7197725" cy="335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8507" y="357485"/>
            <a:ext cx="781829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KHỞI ĐỘNG</a:t>
            </a:r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610588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>
            <a:extLst>
              <a:ext uri="{FF2B5EF4-FFF2-40B4-BE49-F238E27FC236}">
                <a16:creationId xmlns:a16="http://schemas.microsoft.com/office/drawing/2014/main" id="{C1C7E1A6-B570-49E9-9F2E-9402102FEE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84" y="4918756"/>
            <a:ext cx="584597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" descr="Cov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257425"/>
            <a:ext cx="2392669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Straight Arrow Connector 36"/>
          <p:cNvCxnSpPr/>
          <p:nvPr/>
        </p:nvCxnSpPr>
        <p:spPr>
          <a:xfrm flipV="1">
            <a:off x="2895600" y="1371600"/>
            <a:ext cx="1752600" cy="144780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4648200" y="838200"/>
            <a:ext cx="3200400" cy="990600"/>
          </a:xfrm>
          <a:prstGeom prst="roundRect">
            <a:avLst/>
          </a:prstGeom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nhiên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2895600" y="2590800"/>
            <a:ext cx="1676400" cy="22860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4572000" y="2133600"/>
            <a:ext cx="3048000" cy="990600"/>
          </a:xfrm>
          <a:prstGeom prst="roundRect">
            <a:avLst/>
          </a:prstGeom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2895600" y="2819400"/>
            <a:ext cx="1752600" cy="91440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4648200" y="3276600"/>
            <a:ext cx="3657600" cy="990600"/>
          </a:xfrm>
          <a:prstGeom prst="roundRect">
            <a:avLst/>
          </a:prstGeom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 rot="16200000" flipH="1">
            <a:off x="2743200" y="2971800"/>
            <a:ext cx="2057400" cy="175260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ounded Rectangle 54"/>
          <p:cNvSpPr/>
          <p:nvPr/>
        </p:nvSpPr>
        <p:spPr>
          <a:xfrm>
            <a:off x="4648200" y="4572000"/>
            <a:ext cx="3657600" cy="990600"/>
          </a:xfrm>
          <a:prstGeom prst="roundRect">
            <a:avLst/>
          </a:prstGeom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ƯC – ƯCLN</a:t>
            </a:r>
          </a:p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BC - BCNN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762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1?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9600" y="18871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3175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43" grpId="0" animBg="1"/>
      <p:bldP spid="43" grpId="1" animBg="1"/>
      <p:bldP spid="47" grpId="0" animBg="1"/>
      <p:bldP spid="55" grpId="0" animBg="1"/>
      <p:bldP spid="12" grpId="0"/>
      <p:bldP spid="12" grpId="1"/>
      <p:bldP spid="13" grpId="0"/>
      <p:bldP spid="1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190" y="76200"/>
            <a:ext cx="9119810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…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CUỐI CHƯƠNG I 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Phép cộng trừ nhân chia Tiếng Anh - X2 Tiếng Anh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4118" b="96176" l="800" r="99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105" y="2553814"/>
            <a:ext cx="47625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6479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3557" name="Picture 28" descr="POINSET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152" cy="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58" name="Picture 29" descr="POINSET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>
              <a:off x="72" y="3288"/>
              <a:ext cx="960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59" name="Picture 19" descr="fogos035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1118" cy="1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0" name="Picture 30" descr="POINSET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464" y="3312"/>
              <a:ext cx="1296" cy="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1" name="Picture 31" descr="fogos035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4535" y="0"/>
              <a:ext cx="1225" cy="1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2" name="Picture 29" descr="POINSET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4728" y="-72"/>
              <a:ext cx="960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itle 1"/>
          <p:cNvSpPr txBox="1">
            <a:spLocks/>
          </p:cNvSpPr>
          <p:nvPr/>
        </p:nvSpPr>
        <p:spPr>
          <a:xfrm>
            <a:off x="1790700" y="609600"/>
            <a:ext cx="7886700" cy="13255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A.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Lý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thuyết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914400" y="200025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Số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nguyên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tố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hợp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04800" y="3124200"/>
            <a:ext cx="77724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Đều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tự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nhiên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lớn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457200" y="3733800"/>
            <a:ext cx="2819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US" sz="2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57200" y="4281487"/>
            <a:ext cx="7772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endParaRPr 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914400" y="4438650"/>
            <a:ext cx="45116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endParaRPr lang="vi-VN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898525" y="5576888"/>
            <a:ext cx="53498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endParaRPr lang="vi-VN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533400" y="4891087"/>
            <a:ext cx="7315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Cloud 17"/>
          <p:cNvSpPr/>
          <p:nvPr/>
        </p:nvSpPr>
        <p:spPr>
          <a:xfrm>
            <a:off x="6248400" y="1066800"/>
            <a:ext cx="2895600" cy="29718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/>
      <p:bldP spid="12" grpId="0"/>
      <p:bldP spid="13" grpId="0"/>
      <p:bldP spid="16" grpId="0"/>
      <p:bldP spid="18" grpId="0" animBg="1"/>
      <p:bldP spid="1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89596"/>
            <a:ext cx="7886700" cy="1325563"/>
          </a:xfrm>
        </p:spPr>
        <p:txBody>
          <a:bodyPr/>
          <a:lstStyle/>
          <a:p>
            <a:pPr algn="just"/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3491805"/>
            <a:ext cx="7543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Phân tích một số tự nhiên lớn hơn 1 ra thừa số nguyên tố là viết các số đó dưới dạng tích các thừa số nguyên tố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Cloud 3"/>
          <p:cNvSpPr/>
          <p:nvPr/>
        </p:nvSpPr>
        <p:spPr>
          <a:xfrm>
            <a:off x="4495800" y="304800"/>
            <a:ext cx="3352800" cy="29718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0"/>
          <p:cNvSpPr txBox="1">
            <a:spLocks noChangeArrowheads="1"/>
          </p:cNvSpPr>
          <p:nvPr/>
        </p:nvSpPr>
        <p:spPr bwMode="auto">
          <a:xfrm>
            <a:off x="666750" y="3016846"/>
            <a:ext cx="70104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vi-VN" sz="3600" dirty="0"/>
              <a:t>* ƯCLN của hai hay nhiều số là số lớn nhất trong tập hợp các ƯC của các số đó.</a:t>
            </a:r>
          </a:p>
        </p:txBody>
      </p:sp>
      <p:sp>
        <p:nvSpPr>
          <p:cNvPr id="4" name="Text Box 101"/>
          <p:cNvSpPr txBox="1">
            <a:spLocks noChangeArrowheads="1"/>
          </p:cNvSpPr>
          <p:nvPr/>
        </p:nvSpPr>
        <p:spPr bwMode="auto">
          <a:xfrm>
            <a:off x="685800" y="4800600"/>
            <a:ext cx="7239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vi-VN" sz="3200" dirty="0"/>
              <a:t>* BCNN của hai hay nhiều số là số nhỏ nhất khác 0 trong tập hợp các BC của các số đó.</a:t>
            </a:r>
          </a:p>
        </p:txBody>
      </p:sp>
      <p:sp>
        <p:nvSpPr>
          <p:cNvPr id="5" name="Cloud 4"/>
          <p:cNvSpPr/>
          <p:nvPr/>
        </p:nvSpPr>
        <p:spPr>
          <a:xfrm>
            <a:off x="4495800" y="304800"/>
            <a:ext cx="3886200" cy="29718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ƯCLN, BCNN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10"/>
          <p:cNvGraphicFramePr>
            <a:graphicFrameLocks noGrp="1"/>
          </p:cNvGraphicFramePr>
          <p:nvPr>
            <p:ph/>
          </p:nvPr>
        </p:nvGraphicFramePr>
        <p:xfrm>
          <a:off x="1714500" y="1676400"/>
          <a:ext cx="5410200" cy="3817112"/>
        </p:xfrm>
        <a:graphic>
          <a:graphicData uri="http://schemas.openxmlformats.org/drawingml/2006/table">
            <a:tbl>
              <a:tblPr/>
              <a:tblGrid>
                <a:gridCol w="2705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5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4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.VnTime" pitchFamily="34" charset="0"/>
                        </a:rPr>
                        <a:t>T×m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.VnTime" pitchFamily="34" charset="0"/>
                        </a:rPr>
                        <a:t> ¦CLN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T×m BCNN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2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42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42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Time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 Box 32"/>
          <p:cNvSpPr txBox="1">
            <a:spLocks noChangeArrowheads="1"/>
          </p:cNvSpPr>
          <p:nvPr/>
        </p:nvSpPr>
        <p:spPr bwMode="auto">
          <a:xfrm>
            <a:off x="2552700" y="3429000"/>
            <a:ext cx="121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</a:p>
        </p:txBody>
      </p:sp>
      <p:sp>
        <p:nvSpPr>
          <p:cNvPr id="8" name="Text Box 33"/>
          <p:cNvSpPr txBox="1">
            <a:spLocks noChangeArrowheads="1"/>
          </p:cNvSpPr>
          <p:nvPr/>
        </p:nvSpPr>
        <p:spPr bwMode="auto">
          <a:xfrm>
            <a:off x="4914900" y="3429000"/>
            <a:ext cx="2133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Chung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34"/>
          <p:cNvSpPr txBox="1">
            <a:spLocks noChangeArrowheads="1"/>
          </p:cNvSpPr>
          <p:nvPr/>
        </p:nvSpPr>
        <p:spPr bwMode="auto">
          <a:xfrm>
            <a:off x="2476500" y="4914900"/>
            <a:ext cx="152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2400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35"/>
          <p:cNvSpPr txBox="1">
            <a:spLocks noChangeArrowheads="1"/>
          </p:cNvSpPr>
          <p:nvPr/>
        </p:nvSpPr>
        <p:spPr bwMode="auto">
          <a:xfrm>
            <a:off x="5372100" y="4933950"/>
            <a:ext cx="152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36"/>
          <p:cNvSpPr txBox="1">
            <a:spLocks noChangeArrowheads="1"/>
          </p:cNvSpPr>
          <p:nvPr/>
        </p:nvSpPr>
        <p:spPr bwMode="auto">
          <a:xfrm>
            <a:off x="1981200" y="2286000"/>
            <a:ext cx="525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37"/>
          <p:cNvSpPr txBox="1">
            <a:spLocks noChangeArrowheads="1"/>
          </p:cNvSpPr>
          <p:nvPr/>
        </p:nvSpPr>
        <p:spPr bwMode="auto">
          <a:xfrm>
            <a:off x="1993900" y="2895600"/>
            <a:ext cx="434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38"/>
          <p:cNvSpPr txBox="1">
            <a:spLocks noChangeArrowheads="1"/>
          </p:cNvSpPr>
          <p:nvPr/>
        </p:nvSpPr>
        <p:spPr bwMode="auto">
          <a:xfrm>
            <a:off x="1981200" y="4038600"/>
            <a:ext cx="5181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57200" y="365126"/>
            <a:ext cx="7886700" cy="1325563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ƯCLN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BCNN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4117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521632"/>
            <a:ext cx="8286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597832"/>
            <a:ext cx="8286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521632"/>
            <a:ext cx="8534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Dạng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1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Tìm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ƯC, BC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thông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qua ƯCLN, BCNN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1618595"/>
            <a:ext cx="7848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Bài 4: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(SGK - 60 )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ƯCLN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a) 40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60		b) 16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124 	c) 41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47 </a:t>
            </a:r>
          </a:p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a) 40 = 2</a:t>
            </a:r>
            <a:r>
              <a:rPr lang="vi-VN" sz="280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 . 5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     60 = 2</a:t>
            </a:r>
            <a:r>
              <a:rPr lang="vi-VN" sz="28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 . 3 . 5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=&gt; ƯCLN(40,60) = 2</a:t>
            </a:r>
            <a:r>
              <a:rPr lang="vi-VN" sz="28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 . 5 = 20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b) 16 = 2</a:t>
            </a:r>
            <a:r>
              <a:rPr lang="vi-VN" sz="2800" baseline="30000" dirty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    124 = 2</a:t>
            </a:r>
            <a:r>
              <a:rPr lang="vi-VN" sz="28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 . 31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=&gt; ƯCLN(16,124) = 2</a:t>
            </a:r>
            <a:r>
              <a:rPr lang="vi-VN" sz="28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= 4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c) 41 và 47 là hai số nguyên tố cùng nhau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=&gt; ƯCLN(41, 47) = 1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-228600"/>
            <a:ext cx="8286750" cy="1325563"/>
          </a:xfrm>
          <a:noFill/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B. </a:t>
            </a:r>
            <a:r>
              <a:rPr lang="en-US" b="1" dirty="0" err="1">
                <a:solidFill>
                  <a:srgbClr val="FF0000"/>
                </a:solidFill>
              </a:rPr>
              <a:t>Bài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tập</a:t>
            </a:r>
            <a:r>
              <a:rPr lang="en-US" b="1" dirty="0">
                <a:solidFill>
                  <a:srgbClr val="FF0000"/>
                </a:solidFill>
              </a:rPr>
              <a:t>:</a:t>
            </a:r>
            <a:endParaRPr lang="en-US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304800"/>
            <a:ext cx="77724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+mj-lt"/>
              </a:rPr>
              <a:t>Bài 5:</a:t>
            </a:r>
            <a:r>
              <a:rPr lang="en-US" sz="2800" b="1" dirty="0">
                <a:latin typeface="+mj-lt"/>
              </a:rPr>
              <a:t> (SGK – 61) </a:t>
            </a:r>
            <a:r>
              <a:rPr lang="en-US" sz="2800" b="1" dirty="0" err="1">
                <a:latin typeface="+mj-lt"/>
              </a:rPr>
              <a:t>Tìm</a:t>
            </a:r>
            <a:r>
              <a:rPr lang="en-US" sz="2800" b="1" dirty="0">
                <a:latin typeface="+mj-lt"/>
              </a:rPr>
              <a:t> BCNN </a:t>
            </a:r>
            <a:r>
              <a:rPr lang="en-US" sz="2800" b="1" dirty="0" err="1">
                <a:latin typeface="+mj-lt"/>
              </a:rPr>
              <a:t>của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các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số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sau</a:t>
            </a:r>
            <a:endParaRPr lang="en-US" sz="2800" b="1" dirty="0">
              <a:latin typeface="+mj-lt"/>
            </a:endParaRPr>
          </a:p>
          <a:p>
            <a:pPr marL="514350" indent="-514350">
              <a:buAutoNum type="alphaLcParenR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540		b)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28; 49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64</a:t>
            </a:r>
          </a:p>
          <a:p>
            <a:pPr marL="514350" indent="-51435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c) 43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53</a:t>
            </a:r>
          </a:p>
          <a:p>
            <a:pPr marL="514350" indent="-514350"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latin typeface="+mj-lt"/>
              </a:rPr>
              <a:t>a) 72 = 2</a:t>
            </a:r>
            <a:r>
              <a:rPr lang="vi-VN" sz="2800" baseline="30000" dirty="0">
                <a:latin typeface="+mj-lt"/>
              </a:rPr>
              <a:t>3</a:t>
            </a:r>
            <a:r>
              <a:rPr lang="vi-VN" sz="2800" dirty="0">
                <a:latin typeface="+mj-lt"/>
              </a:rPr>
              <a:t> . 3</a:t>
            </a:r>
            <a:r>
              <a:rPr lang="vi-VN" sz="2800" baseline="30000" dirty="0">
                <a:latin typeface="+mj-lt"/>
              </a:rPr>
              <a:t>2</a:t>
            </a:r>
            <a:endParaRPr lang="en-US" sz="2800" dirty="0">
              <a:latin typeface="+mj-lt"/>
            </a:endParaRPr>
          </a:p>
          <a:p>
            <a:r>
              <a:rPr lang="vi-VN" sz="2800" dirty="0">
                <a:latin typeface="+mj-lt"/>
              </a:rPr>
              <a:t>     540 = 2</a:t>
            </a:r>
            <a:r>
              <a:rPr lang="vi-VN" sz="2800" baseline="30000" dirty="0">
                <a:latin typeface="+mj-lt"/>
              </a:rPr>
              <a:t>2</a:t>
            </a:r>
            <a:r>
              <a:rPr lang="vi-VN" sz="2800" dirty="0">
                <a:latin typeface="+mj-lt"/>
              </a:rPr>
              <a:t> . 3</a:t>
            </a:r>
            <a:r>
              <a:rPr lang="vi-VN" sz="2800" baseline="30000" dirty="0">
                <a:latin typeface="+mj-lt"/>
              </a:rPr>
              <a:t>3</a:t>
            </a:r>
            <a:r>
              <a:rPr lang="vi-VN" sz="2800" dirty="0">
                <a:latin typeface="+mj-lt"/>
              </a:rPr>
              <a:t> . 5</a:t>
            </a:r>
            <a:endParaRPr lang="en-US" sz="2800" dirty="0">
              <a:latin typeface="+mj-lt"/>
            </a:endParaRPr>
          </a:p>
          <a:p>
            <a:r>
              <a:rPr lang="vi-VN" sz="2800" dirty="0">
                <a:latin typeface="+mj-lt"/>
              </a:rPr>
              <a:t>=&gt; BCNN(72, 540) = 2</a:t>
            </a:r>
            <a:r>
              <a:rPr lang="vi-VN" sz="2800" baseline="30000" dirty="0">
                <a:latin typeface="+mj-lt"/>
              </a:rPr>
              <a:t>3</a:t>
            </a:r>
            <a:r>
              <a:rPr lang="vi-VN" sz="2800" dirty="0">
                <a:latin typeface="+mj-lt"/>
              </a:rPr>
              <a:t> . 3</a:t>
            </a:r>
            <a:r>
              <a:rPr lang="vi-VN" sz="2800" baseline="30000" dirty="0">
                <a:latin typeface="+mj-lt"/>
              </a:rPr>
              <a:t>3</a:t>
            </a:r>
            <a:r>
              <a:rPr lang="vi-VN" sz="2800" dirty="0">
                <a:latin typeface="+mj-lt"/>
              </a:rPr>
              <a:t>. 5 = 1080</a:t>
            </a:r>
            <a:endParaRPr lang="en-US" sz="2800" dirty="0">
              <a:latin typeface="+mj-lt"/>
            </a:endParaRPr>
          </a:p>
          <a:p>
            <a:r>
              <a:rPr lang="vi-VN" sz="2800" dirty="0">
                <a:latin typeface="+mj-lt"/>
              </a:rPr>
              <a:t>b) 28 = 2</a:t>
            </a:r>
            <a:r>
              <a:rPr lang="vi-VN" sz="2800" baseline="30000" dirty="0">
                <a:latin typeface="+mj-lt"/>
              </a:rPr>
              <a:t>2</a:t>
            </a:r>
            <a:r>
              <a:rPr lang="vi-VN" sz="2800" dirty="0">
                <a:latin typeface="+mj-lt"/>
              </a:rPr>
              <a:t> . 7</a:t>
            </a:r>
            <a:endParaRPr lang="en-US" sz="2800" dirty="0">
              <a:latin typeface="+mj-lt"/>
            </a:endParaRPr>
          </a:p>
          <a:p>
            <a:r>
              <a:rPr lang="vi-VN" sz="2800" dirty="0">
                <a:latin typeface="+mj-lt"/>
              </a:rPr>
              <a:t>     49 = 7</a:t>
            </a:r>
            <a:r>
              <a:rPr lang="vi-VN" sz="2800" baseline="30000" dirty="0">
                <a:latin typeface="+mj-lt"/>
              </a:rPr>
              <a:t>2</a:t>
            </a:r>
            <a:endParaRPr lang="en-US" sz="2800" dirty="0">
              <a:latin typeface="+mj-lt"/>
            </a:endParaRPr>
          </a:p>
          <a:p>
            <a:r>
              <a:rPr lang="vi-VN" sz="2800" dirty="0">
                <a:latin typeface="+mj-lt"/>
              </a:rPr>
              <a:t>     64 = 2</a:t>
            </a:r>
            <a:r>
              <a:rPr lang="vi-VN" sz="2800" baseline="30000" dirty="0">
                <a:latin typeface="+mj-lt"/>
              </a:rPr>
              <a:t>6</a:t>
            </a:r>
            <a:endParaRPr lang="en-US" sz="2800" dirty="0">
              <a:latin typeface="+mj-lt"/>
            </a:endParaRPr>
          </a:p>
          <a:p>
            <a:r>
              <a:rPr lang="vi-VN" sz="2800" dirty="0">
                <a:latin typeface="+mj-lt"/>
              </a:rPr>
              <a:t>=&gt; BCNN(28, 49, 64) = 2</a:t>
            </a:r>
            <a:r>
              <a:rPr lang="vi-VN" sz="2800" baseline="30000" dirty="0">
                <a:latin typeface="+mj-lt"/>
              </a:rPr>
              <a:t>6</a:t>
            </a:r>
            <a:r>
              <a:rPr lang="vi-VN" sz="2800" dirty="0">
                <a:latin typeface="+mj-lt"/>
              </a:rPr>
              <a:t> . 7</a:t>
            </a:r>
            <a:r>
              <a:rPr lang="vi-VN" sz="2800" baseline="30000" dirty="0">
                <a:latin typeface="+mj-lt"/>
              </a:rPr>
              <a:t>2</a:t>
            </a:r>
            <a:r>
              <a:rPr lang="vi-VN" sz="2800" dirty="0">
                <a:latin typeface="+mj-lt"/>
              </a:rPr>
              <a:t> = 3136</a:t>
            </a:r>
            <a:endParaRPr lang="en-US" sz="2800" dirty="0">
              <a:latin typeface="+mj-lt"/>
            </a:endParaRPr>
          </a:p>
          <a:p>
            <a:r>
              <a:rPr lang="vi-VN" sz="2800" dirty="0">
                <a:latin typeface="+mj-lt"/>
              </a:rPr>
              <a:t>c) 43 và 53 là hai số nguyên tố</a:t>
            </a:r>
            <a:endParaRPr lang="en-US" sz="2800" dirty="0">
              <a:latin typeface="+mj-lt"/>
            </a:endParaRPr>
          </a:p>
          <a:p>
            <a:pPr>
              <a:buFont typeface="Symbol"/>
              <a:buChar char="Þ"/>
            </a:pPr>
            <a:r>
              <a:rPr lang="vi-VN" sz="2800" dirty="0">
                <a:latin typeface="+mj-lt"/>
              </a:rPr>
              <a:t>BCNN(43,53) = 43 . 53 = 2279.</a:t>
            </a:r>
            <a:endParaRPr lang="en-US" sz="2800" dirty="0">
              <a:latin typeface="+mj-lt"/>
            </a:endParaRPr>
          </a:p>
          <a:p>
            <a:endParaRPr lang="en-US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D70C5431-9CD3-4BE8-B4C7-6531AB1835DE}"/>
              </a:ext>
            </a:extLst>
          </p:cNvPr>
          <p:cNvSpPr/>
          <p:nvPr/>
        </p:nvSpPr>
        <p:spPr>
          <a:xfrm>
            <a:off x="3712744" y="1002543"/>
            <a:ext cx="46916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</a:p>
        </p:txBody>
      </p:sp>
    </p:spTree>
    <p:extLst>
      <p:ext uri="{BB962C8B-B14F-4D97-AF65-F5344CB8AC3E}">
        <p14:creationId xmlns:p14="http://schemas.microsoft.com/office/powerpoint/2010/main" val="13806910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38100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123 (SBT – 37)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THCS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41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1200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Cloud 4"/>
          <p:cNvSpPr/>
          <p:nvPr/>
        </p:nvSpPr>
        <p:spPr>
          <a:xfrm>
            <a:off x="5334000" y="2286000"/>
            <a:ext cx="3657600" cy="3657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Xác</a:t>
            </a:r>
            <a:r>
              <a:rPr lang="en-US" sz="2800" dirty="0"/>
              <a:t> </a:t>
            </a:r>
            <a:r>
              <a:rPr lang="en-US" sz="2800" dirty="0" err="1"/>
              <a:t>định</a:t>
            </a:r>
            <a:r>
              <a:rPr lang="en-US" sz="2800" dirty="0"/>
              <a:t> </a:t>
            </a:r>
            <a:r>
              <a:rPr lang="en-US" sz="2800" dirty="0" err="1"/>
              <a:t>dữ</a:t>
            </a:r>
            <a:r>
              <a:rPr lang="en-US" sz="2800" dirty="0"/>
              <a:t> </a:t>
            </a:r>
            <a:r>
              <a:rPr lang="en-US" sz="2800" dirty="0" err="1"/>
              <a:t>kiện</a:t>
            </a:r>
            <a:r>
              <a:rPr lang="en-US" sz="2800" dirty="0"/>
              <a:t> </a:t>
            </a:r>
            <a:r>
              <a:rPr lang="en-US" sz="2800" dirty="0" err="1"/>
              <a:t>đầu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?</a:t>
            </a:r>
            <a:endParaRPr lang="vi-VN" sz="2800" dirty="0"/>
          </a:p>
          <a:p>
            <a:pPr algn="ctr"/>
            <a:endParaRPr lang="en-US" sz="2800" dirty="0"/>
          </a:p>
        </p:txBody>
      </p:sp>
      <p:sp>
        <p:nvSpPr>
          <p:cNvPr id="8" name="Title 1"/>
          <p:cNvSpPr txBox="1">
            <a:spLocks noGrp="1"/>
          </p:cNvSpPr>
          <p:nvPr>
            <p:ph type="title"/>
          </p:nvPr>
        </p:nvSpPr>
        <p:spPr>
          <a:xfrm>
            <a:off x="533400" y="-45720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Dạng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2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Bài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toán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thực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tế</a:t>
            </a:r>
            <a:endParaRPr kumimoji="0" lang="en-US" sz="3200" b="1" i="0" u="none" strike="noStrike" kern="120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2743200"/>
            <a:ext cx="487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20, 25, 30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15</a:t>
            </a:r>
          </a:p>
          <a:p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40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1200</a:t>
            </a:r>
          </a:p>
          <a:p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2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loud 10"/>
          <p:cNvSpPr/>
          <p:nvPr/>
        </p:nvSpPr>
        <p:spPr>
          <a:xfrm>
            <a:off x="5334000" y="2286000"/>
            <a:ext cx="3657600" cy="3657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Gọi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a </a:t>
            </a:r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đơn</a:t>
            </a:r>
            <a:r>
              <a:rPr lang="en-US" sz="2800" dirty="0"/>
              <a:t> </a:t>
            </a:r>
            <a:r>
              <a:rPr lang="en-US" sz="2800" dirty="0" err="1"/>
              <a:t>vị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điều</a:t>
            </a:r>
            <a:r>
              <a:rPr lang="en-US" sz="2800" dirty="0"/>
              <a:t> </a:t>
            </a:r>
            <a:r>
              <a:rPr lang="en-US" sz="2800" dirty="0" err="1"/>
              <a:t>kiện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a?</a:t>
            </a:r>
            <a:endParaRPr lang="vi-VN" sz="2800" dirty="0"/>
          </a:p>
          <a:p>
            <a:pPr algn="ctr"/>
            <a:endParaRPr lang="en-US" sz="2800" dirty="0"/>
          </a:p>
        </p:txBody>
      </p:sp>
      <p:sp>
        <p:nvSpPr>
          <p:cNvPr id="12" name="Rounded Rectangle 11"/>
          <p:cNvSpPr/>
          <p:nvPr/>
        </p:nvSpPr>
        <p:spPr>
          <a:xfrm>
            <a:off x="685800" y="2743200"/>
            <a:ext cx="4953000" cy="8382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 (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hs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∈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N, a &lt;1200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2971800" y="3581400"/>
            <a:ext cx="3048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loud 13"/>
          <p:cNvSpPr/>
          <p:nvPr/>
        </p:nvSpPr>
        <p:spPr>
          <a:xfrm>
            <a:off x="5334000" y="2209800"/>
            <a:ext cx="3657600" cy="3657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dữ</a:t>
            </a:r>
            <a:r>
              <a:rPr lang="en-US" sz="2800" dirty="0"/>
              <a:t> </a:t>
            </a:r>
            <a:r>
              <a:rPr lang="en-US" sz="2800" dirty="0" err="1"/>
              <a:t>kiện</a:t>
            </a:r>
            <a:r>
              <a:rPr lang="en-US" sz="2800" dirty="0"/>
              <a:t>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mối</a:t>
            </a:r>
            <a:r>
              <a:rPr lang="en-US" sz="2800" dirty="0"/>
              <a:t> </a:t>
            </a:r>
            <a:r>
              <a:rPr lang="en-US" sz="2800" dirty="0" err="1"/>
              <a:t>liên</a:t>
            </a:r>
            <a:r>
              <a:rPr lang="en-US" sz="2800" dirty="0"/>
              <a:t> </a:t>
            </a:r>
            <a:r>
              <a:rPr lang="en-US" sz="2800" dirty="0" err="1"/>
              <a:t>hệ</a:t>
            </a:r>
            <a:r>
              <a:rPr lang="en-US" sz="2800" dirty="0"/>
              <a:t> </a:t>
            </a:r>
            <a:r>
              <a:rPr lang="en-US" sz="2800" dirty="0" err="1"/>
              <a:t>giữa</a:t>
            </a:r>
            <a:r>
              <a:rPr lang="en-US" sz="2800" dirty="0"/>
              <a:t> a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?</a:t>
            </a:r>
            <a:endParaRPr lang="vi-VN" sz="2800" dirty="0"/>
          </a:p>
          <a:p>
            <a:pPr algn="ctr"/>
            <a:endParaRPr lang="en-US" sz="2800" dirty="0"/>
          </a:p>
        </p:txBody>
      </p:sp>
      <p:sp>
        <p:nvSpPr>
          <p:cNvPr id="15" name="Cloud 14"/>
          <p:cNvSpPr/>
          <p:nvPr/>
        </p:nvSpPr>
        <p:spPr>
          <a:xfrm>
            <a:off x="5334000" y="2209800"/>
            <a:ext cx="3810000" cy="3657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Biểu</a:t>
            </a:r>
            <a:r>
              <a:rPr lang="en-US" sz="2800" dirty="0"/>
              <a:t> </a:t>
            </a:r>
            <a:r>
              <a:rPr lang="en-US" sz="2800" dirty="0" err="1"/>
              <a:t>diễn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dữ</a:t>
            </a:r>
            <a:r>
              <a:rPr lang="en-US" sz="2800" dirty="0"/>
              <a:t> </a:t>
            </a:r>
            <a:r>
              <a:rPr lang="en-US" sz="2800" dirty="0" err="1"/>
              <a:t>kiện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dạng</a:t>
            </a:r>
            <a:r>
              <a:rPr lang="en-US" sz="2800" dirty="0"/>
              <a:t> </a:t>
            </a:r>
            <a:r>
              <a:rPr lang="en-US" sz="2800" dirty="0" err="1"/>
              <a:t>kí</a:t>
            </a:r>
            <a:r>
              <a:rPr lang="en-US" sz="2800" dirty="0"/>
              <a:t> </a:t>
            </a:r>
            <a:r>
              <a:rPr lang="en-US" sz="2800" dirty="0" err="1"/>
              <a:t>hiệu</a:t>
            </a:r>
            <a:r>
              <a:rPr lang="en-US" sz="2800" dirty="0"/>
              <a:t> </a:t>
            </a:r>
            <a:r>
              <a:rPr lang="en-US" sz="2800" dirty="0" err="1"/>
              <a:t>toán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chỉ</a:t>
            </a:r>
            <a:r>
              <a:rPr lang="en-US" sz="2800" dirty="0"/>
              <a:t> </a:t>
            </a:r>
            <a:r>
              <a:rPr lang="en-US" sz="2800" dirty="0" err="1"/>
              <a:t>ra</a:t>
            </a:r>
            <a:r>
              <a:rPr lang="en-US" sz="2800" dirty="0"/>
              <a:t> </a:t>
            </a:r>
            <a:r>
              <a:rPr lang="en-US" sz="2800" dirty="0" err="1"/>
              <a:t>vai</a:t>
            </a:r>
            <a:r>
              <a:rPr lang="en-US" sz="2800" dirty="0"/>
              <a:t> </a:t>
            </a:r>
            <a:r>
              <a:rPr lang="en-US" sz="2800" dirty="0" err="1"/>
              <a:t>trò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cần</a:t>
            </a:r>
            <a:r>
              <a:rPr lang="en-US" sz="2800" dirty="0"/>
              <a:t> </a:t>
            </a:r>
            <a:r>
              <a:rPr lang="en-US" sz="2800" dirty="0" err="1"/>
              <a:t>tìm</a:t>
            </a:r>
            <a:r>
              <a:rPr lang="en-US" sz="2800" dirty="0"/>
              <a:t>?</a:t>
            </a:r>
            <a:endParaRPr lang="vi-VN" sz="2800" dirty="0"/>
          </a:p>
          <a:p>
            <a:pPr algn="ctr"/>
            <a:endParaRPr lang="en-US" sz="2800" dirty="0"/>
          </a:p>
        </p:txBody>
      </p:sp>
      <p:sp>
        <p:nvSpPr>
          <p:cNvPr id="16" name="Rounded Rectangle 15"/>
          <p:cNvSpPr/>
          <p:nvPr/>
        </p:nvSpPr>
        <p:spPr>
          <a:xfrm>
            <a:off x="685800" y="4191000"/>
            <a:ext cx="5562600" cy="990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- 15 )⋮ 20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 a - 15 ) ⋮ 25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 a - 15 ) ⋮ 30</a:t>
            </a:r>
          </a:p>
          <a:p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 đó ( a - 15 ) ∈ BC 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20, 25, 30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2971800" y="5181600"/>
            <a:ext cx="3048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loud 17"/>
          <p:cNvSpPr/>
          <p:nvPr/>
        </p:nvSpPr>
        <p:spPr>
          <a:xfrm>
            <a:off x="5715000" y="2286000"/>
            <a:ext cx="3810000" cy="3657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Đưa</a:t>
            </a:r>
            <a:r>
              <a:rPr lang="en-US" sz="2800" dirty="0"/>
              <a:t>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toán</a:t>
            </a:r>
            <a:r>
              <a:rPr lang="en-US" sz="2800" dirty="0"/>
              <a:t> </a:t>
            </a:r>
            <a:r>
              <a:rPr lang="en-US" sz="2800" dirty="0" err="1"/>
              <a:t>tìm</a:t>
            </a:r>
            <a:r>
              <a:rPr lang="en-US" sz="2800" dirty="0"/>
              <a:t> BC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luận</a:t>
            </a:r>
            <a:r>
              <a:rPr lang="en-US" sz="2800" dirty="0"/>
              <a:t>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giá</a:t>
            </a:r>
            <a:r>
              <a:rPr lang="en-US" sz="2800" dirty="0"/>
              <a:t> </a:t>
            </a:r>
            <a:r>
              <a:rPr lang="en-US" sz="2800" dirty="0" err="1"/>
              <a:t>trị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a?</a:t>
            </a:r>
            <a:endParaRPr lang="vi-VN" sz="2800" dirty="0"/>
          </a:p>
          <a:p>
            <a:pPr algn="ctr"/>
            <a:endParaRPr lang="en-US" sz="2800" dirty="0"/>
          </a:p>
        </p:txBody>
      </p:sp>
      <p:sp>
        <p:nvSpPr>
          <p:cNvPr id="19" name="Rounded Rectangle 18"/>
          <p:cNvSpPr/>
          <p:nvPr/>
        </p:nvSpPr>
        <p:spPr>
          <a:xfrm>
            <a:off x="457200" y="5791200"/>
            <a:ext cx="5943600" cy="990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BC 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20, 25, 30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  <p:bldP spid="8" grpId="0"/>
      <p:bldP spid="10" grpId="0"/>
      <p:bldP spid="10" grpId="1"/>
      <p:bldP spid="11" grpId="0" animBg="1"/>
      <p:bldP spid="11" grpId="1" animBg="1"/>
      <p:bldP spid="12" grpId="0" animBg="1"/>
      <p:bldP spid="13" grpId="0" animBg="1"/>
      <p:bldP spid="14" grpId="0" animBg="1"/>
      <p:bldP spid="14" grpId="1" animBg="1"/>
      <p:bldP spid="15" grpId="0" animBg="1"/>
      <p:bldP spid="15" grpId="1" animBg="1"/>
      <p:bldP spid="16" grpId="0" animBg="1"/>
      <p:bldP spid="17" grpId="0" animBg="1"/>
      <p:bldP spid="18" grpId="0" animBg="1"/>
      <p:bldP spid="18" grpId="1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838200"/>
            <a:ext cx="86106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Gọi số học sinh của trường đó là 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(a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∈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N, a &lt;1200)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Do số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ọc sinh khi xếp hàng 20; 25; 30 đều dư 15 học sinh nên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a - 15 )⋮ 20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( a - 15 ) ⋮ 25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( a - 15 ) ⋮ 30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Khi đó ( a - 15 ) ∈ BC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20, 25, 30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BCNN(20; 25; 30) = 300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BC ( 20, 25, 30 ) = { 0; 300; 600; 900; … }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⇒ a - 15 ∈ { 0; 300; 600; 900;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1200….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}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⇒ a ∈ { 15; 315; 615; 915;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1215 ……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}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Do a chia hết cho 41 và a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&lt; 1200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nên a = 615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615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0" y="39469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457200" y="-38100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Dạng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2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Bài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toán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thực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tế</a:t>
            </a:r>
            <a:endParaRPr kumimoji="0" lang="en-US" sz="3200" b="1" i="0" u="none" strike="noStrike" kern="120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533400"/>
            <a:ext cx="838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112 (SBT -34)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6, 7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300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276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252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diễu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25146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300, 276, 252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2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lẻ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endParaRPr lang="en-US" sz="2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endParaRPr lang="en-US" sz="2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85800" y="2743200"/>
            <a:ext cx="4953000" cy="8382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 (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∈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 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2971800" y="3581400"/>
            <a:ext cx="3048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85800" y="4191000"/>
            <a:ext cx="5105400" cy="990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300 ⁞ a; 276 ⁞ a; 252 ⁞ a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=&gt; a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vi-VN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ƯC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LN(</a:t>
            </a:r>
            <a:r>
              <a:rPr lang="vi-VN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300;276;252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2971800" y="5181600"/>
            <a:ext cx="3048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57200" y="5791200"/>
            <a:ext cx="5943600" cy="990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ƯC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LN(</a:t>
            </a:r>
            <a:r>
              <a:rPr lang="vi-VN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300;276;252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5105400" y="2286000"/>
            <a:ext cx="3657600" cy="30480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5257800" y="2438400"/>
            <a:ext cx="3657600" cy="30480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loud 14"/>
          <p:cNvSpPr/>
          <p:nvPr/>
        </p:nvSpPr>
        <p:spPr>
          <a:xfrm>
            <a:off x="5410200" y="2590800"/>
            <a:ext cx="3657600" cy="30480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Cloud 15"/>
          <p:cNvSpPr/>
          <p:nvPr/>
        </p:nvSpPr>
        <p:spPr>
          <a:xfrm>
            <a:off x="5562600" y="2743200"/>
            <a:ext cx="3657600" cy="30480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Cloud 16"/>
          <p:cNvSpPr/>
          <p:nvPr/>
        </p:nvSpPr>
        <p:spPr>
          <a:xfrm>
            <a:off x="5715000" y="2895600"/>
            <a:ext cx="3657600" cy="30480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Cloud 17"/>
          <p:cNvSpPr/>
          <p:nvPr/>
        </p:nvSpPr>
        <p:spPr>
          <a:xfrm>
            <a:off x="5867400" y="3048000"/>
            <a:ext cx="3657600" cy="30480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7" grpId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9600" y="533400"/>
            <a:ext cx="6019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Gọi số hàng dọc là 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∈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7" name="Rectangle 6"/>
          <p:cNvSpPr/>
          <p:nvPr/>
        </p:nvSpPr>
        <p:spPr>
          <a:xfrm>
            <a:off x="2178040" y="228600"/>
            <a:ext cx="4070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990600"/>
            <a:ext cx="8077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300 ⁞ a; 276 ⁞ a; 252 ⁞ 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=&gt; a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ƯC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LN(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300;276;252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9" name="Rectangle 8"/>
          <p:cNvSpPr/>
          <p:nvPr/>
        </p:nvSpPr>
        <p:spPr>
          <a:xfrm>
            <a:off x="609600" y="2286000"/>
            <a:ext cx="8534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300 = 2².3.5²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276 = 2².3.23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252 = 2².3².7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=&gt; Ư CLN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300;276;252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=2².3=12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Vậy có thể xếp mỗi khối nhiều nhất 12 hàng 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Khi đó khối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có số học sinh một hàng 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300:12=25(học sinh)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Khối 7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276:12=23(học sinh)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Khối 8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252:12=21(học sinh)</a:t>
            </a:r>
          </a:p>
          <a:p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152400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VẬN DỤNG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08099"/>
            <a:ext cx="7886700" cy="4351338"/>
          </a:xfrm>
        </p:spPr>
        <p:txBody>
          <a:bodyPr/>
          <a:lstStyle/>
          <a:p>
            <a:pPr algn="just"/>
            <a:r>
              <a:rPr lang="vi-VN" dirty="0">
                <a:latin typeface="+mj-lt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+mj-lt"/>
              </a:rPr>
              <a:t>Nhóm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1</a:t>
            </a:r>
            <a:r>
              <a:rPr lang="en-US" dirty="0">
                <a:latin typeface="+mj-lt"/>
              </a:rPr>
              <a:t>: </a:t>
            </a:r>
            <a:r>
              <a:rPr lang="en-US" dirty="0" err="1">
                <a:latin typeface="+mj-lt"/>
              </a:rPr>
              <a:t>Hãy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hỏi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bố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mẹ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về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giá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điện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hiện</a:t>
            </a:r>
            <a:r>
              <a:rPr lang="en-US" dirty="0">
                <a:latin typeface="+mj-lt"/>
              </a:rPr>
              <a:t> nay, </a:t>
            </a:r>
            <a:r>
              <a:rPr lang="en-US" dirty="0" err="1">
                <a:latin typeface="+mj-lt"/>
              </a:rPr>
              <a:t>và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số</a:t>
            </a:r>
            <a:r>
              <a:rPr lang="en-US" dirty="0">
                <a:latin typeface="+mj-lt"/>
              </a:rPr>
              <a:t> kWh </a:t>
            </a:r>
            <a:r>
              <a:rPr lang="en-US" dirty="0" err="1">
                <a:latin typeface="+mj-lt"/>
              </a:rPr>
              <a:t>mà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gia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đình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đã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sử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dụng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em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hãy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tính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ra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giá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tiền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điện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của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gia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đình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mình</a:t>
            </a:r>
            <a:r>
              <a:rPr lang="en-US" dirty="0">
                <a:latin typeface="+mj-lt"/>
              </a:rPr>
              <a:t>.</a:t>
            </a:r>
          </a:p>
          <a:p>
            <a:pPr algn="just"/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+mj-lt"/>
              </a:rPr>
              <a:t>Nhóm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2: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Hỏi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năm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sinh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của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người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thân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trong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gia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đình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dựa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vào</a:t>
            </a:r>
            <a:r>
              <a:rPr lang="en-US" dirty="0">
                <a:latin typeface="+mj-lt"/>
              </a:rPr>
              <a:t> “</a:t>
            </a:r>
            <a:r>
              <a:rPr lang="en-US" dirty="0" err="1">
                <a:latin typeface="+mj-lt"/>
              </a:rPr>
              <a:t>Lịch</a:t>
            </a:r>
            <a:r>
              <a:rPr lang="en-US" dirty="0">
                <a:latin typeface="+mj-lt"/>
              </a:rPr>
              <a:t> can chi” </a:t>
            </a:r>
            <a:r>
              <a:rPr lang="en-US" dirty="0" err="1">
                <a:latin typeface="+mj-lt"/>
              </a:rPr>
              <a:t>để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tìm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ra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cách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gọi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năm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sinh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đó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theo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âm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lịch</a:t>
            </a:r>
            <a:r>
              <a:rPr lang="en-US" dirty="0">
                <a:latin typeface="+mj-lt"/>
              </a:rPr>
              <a:t>.</a:t>
            </a:r>
          </a:p>
          <a:p>
            <a:endParaRPr lang="en-US" dirty="0">
              <a:latin typeface="+mj-lt"/>
            </a:endParaRP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2576512" y="3925887"/>
            <a:ext cx="3900488" cy="3084513"/>
            <a:chOff x="204" y="0"/>
            <a:chExt cx="2457" cy="2087"/>
          </a:xfrm>
        </p:grpSpPr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247" y="0"/>
              <a:ext cx="2414" cy="2073"/>
              <a:chOff x="1644" y="2382"/>
              <a:chExt cx="2346" cy="1774"/>
            </a:xfrm>
          </p:grpSpPr>
          <p:pic>
            <p:nvPicPr>
              <p:cNvPr id="7" name="Picture 14" descr="BIRTHD~3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647" y="2476"/>
                <a:ext cx="2322" cy="16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8" name="Group 15"/>
              <p:cNvGrpSpPr>
                <a:grpSpLocks/>
              </p:cNvGrpSpPr>
              <p:nvPr/>
            </p:nvGrpSpPr>
            <p:grpSpPr bwMode="auto">
              <a:xfrm>
                <a:off x="1644" y="2382"/>
                <a:ext cx="2346" cy="504"/>
                <a:chOff x="1644" y="2406"/>
                <a:chExt cx="2346" cy="504"/>
              </a:xfrm>
            </p:grpSpPr>
            <p:sp>
              <p:nvSpPr>
                <p:cNvPr id="9" name="AutoShape 16"/>
                <p:cNvSpPr>
                  <a:spLocks noChangeArrowheads="1"/>
                </p:cNvSpPr>
                <p:nvPr/>
              </p:nvSpPr>
              <p:spPr bwMode="auto">
                <a:xfrm>
                  <a:off x="1668" y="2475"/>
                  <a:ext cx="2322" cy="435"/>
                </a:xfrm>
                <a:prstGeom prst="flowChartTerminator">
                  <a:avLst/>
                </a:prstGeom>
                <a:solidFill>
                  <a:srgbClr val="FFFF99"/>
                </a:solidFill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400" b="1">
                      <a:solidFill>
                        <a:schemeClr val="accent2"/>
                      </a:solidFill>
                      <a:latin typeface="Times New Roman" pitchFamily="18" charset="0"/>
                    </a:rPr>
                    <a:t>Tiết học kết thúc</a:t>
                  </a:r>
                </a:p>
              </p:txBody>
            </p:sp>
            <p:sp>
              <p:nvSpPr>
                <p:cNvPr id="10" name="Freeform 17"/>
                <p:cNvSpPr>
                  <a:spLocks/>
                </p:cNvSpPr>
                <p:nvPr/>
              </p:nvSpPr>
              <p:spPr bwMode="auto">
                <a:xfrm>
                  <a:off x="1644" y="2406"/>
                  <a:ext cx="2340" cy="492"/>
                </a:xfrm>
                <a:custGeom>
                  <a:avLst/>
                  <a:gdLst>
                    <a:gd name="T0" fmla="*/ 192 w 2340"/>
                    <a:gd name="T1" fmla="*/ 492 h 492"/>
                    <a:gd name="T2" fmla="*/ 156 w 2340"/>
                    <a:gd name="T3" fmla="*/ 456 h 492"/>
                    <a:gd name="T4" fmla="*/ 84 w 2340"/>
                    <a:gd name="T5" fmla="*/ 432 h 492"/>
                    <a:gd name="T6" fmla="*/ 48 w 2340"/>
                    <a:gd name="T7" fmla="*/ 408 h 492"/>
                    <a:gd name="T8" fmla="*/ 24 w 2340"/>
                    <a:gd name="T9" fmla="*/ 372 h 492"/>
                    <a:gd name="T10" fmla="*/ 0 w 2340"/>
                    <a:gd name="T11" fmla="*/ 300 h 492"/>
                    <a:gd name="T12" fmla="*/ 12 w 2340"/>
                    <a:gd name="T13" fmla="*/ 240 h 492"/>
                    <a:gd name="T14" fmla="*/ 144 w 2340"/>
                    <a:gd name="T15" fmla="*/ 132 h 492"/>
                    <a:gd name="T16" fmla="*/ 936 w 2340"/>
                    <a:gd name="T17" fmla="*/ 72 h 492"/>
                    <a:gd name="T18" fmla="*/ 1248 w 2340"/>
                    <a:gd name="T19" fmla="*/ 84 h 492"/>
                    <a:gd name="T20" fmla="*/ 1944 w 2340"/>
                    <a:gd name="T21" fmla="*/ 96 h 492"/>
                    <a:gd name="T22" fmla="*/ 2292 w 2340"/>
                    <a:gd name="T23" fmla="*/ 168 h 492"/>
                    <a:gd name="T24" fmla="*/ 2316 w 2340"/>
                    <a:gd name="T25" fmla="*/ 204 h 492"/>
                    <a:gd name="T26" fmla="*/ 2340 w 2340"/>
                    <a:gd name="T27" fmla="*/ 276 h 492"/>
                    <a:gd name="T28" fmla="*/ 2316 w 2340"/>
                    <a:gd name="T29" fmla="*/ 372 h 492"/>
                    <a:gd name="T30" fmla="*/ 2208 w 2340"/>
                    <a:gd name="T31" fmla="*/ 432 h 492"/>
                    <a:gd name="T32" fmla="*/ 2160 w 2340"/>
                    <a:gd name="T33" fmla="*/ 492 h 49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340"/>
                    <a:gd name="T52" fmla="*/ 0 h 492"/>
                    <a:gd name="T53" fmla="*/ 2340 w 2340"/>
                    <a:gd name="T54" fmla="*/ 492 h 49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340" h="492">
                      <a:moveTo>
                        <a:pt x="192" y="492"/>
                      </a:moveTo>
                      <a:cubicBezTo>
                        <a:pt x="180" y="480"/>
                        <a:pt x="171" y="464"/>
                        <a:pt x="156" y="456"/>
                      </a:cubicBezTo>
                      <a:cubicBezTo>
                        <a:pt x="134" y="444"/>
                        <a:pt x="105" y="446"/>
                        <a:pt x="84" y="432"/>
                      </a:cubicBezTo>
                      <a:cubicBezTo>
                        <a:pt x="72" y="424"/>
                        <a:pt x="60" y="416"/>
                        <a:pt x="48" y="408"/>
                      </a:cubicBezTo>
                      <a:cubicBezTo>
                        <a:pt x="40" y="396"/>
                        <a:pt x="30" y="385"/>
                        <a:pt x="24" y="372"/>
                      </a:cubicBezTo>
                      <a:cubicBezTo>
                        <a:pt x="14" y="349"/>
                        <a:pt x="0" y="300"/>
                        <a:pt x="0" y="300"/>
                      </a:cubicBezTo>
                      <a:cubicBezTo>
                        <a:pt x="4" y="280"/>
                        <a:pt x="7" y="260"/>
                        <a:pt x="12" y="240"/>
                      </a:cubicBezTo>
                      <a:cubicBezTo>
                        <a:pt x="39" y="142"/>
                        <a:pt x="40" y="149"/>
                        <a:pt x="144" y="132"/>
                      </a:cubicBezTo>
                      <a:cubicBezTo>
                        <a:pt x="343" y="0"/>
                        <a:pt x="893" y="73"/>
                        <a:pt x="936" y="72"/>
                      </a:cubicBezTo>
                      <a:cubicBezTo>
                        <a:pt x="1041" y="51"/>
                        <a:pt x="1146" y="81"/>
                        <a:pt x="1248" y="84"/>
                      </a:cubicBezTo>
                      <a:cubicBezTo>
                        <a:pt x="1480" y="92"/>
                        <a:pt x="1712" y="92"/>
                        <a:pt x="1944" y="96"/>
                      </a:cubicBezTo>
                      <a:cubicBezTo>
                        <a:pt x="2062" y="106"/>
                        <a:pt x="2190" y="100"/>
                        <a:pt x="2292" y="168"/>
                      </a:cubicBezTo>
                      <a:cubicBezTo>
                        <a:pt x="2300" y="180"/>
                        <a:pt x="2310" y="191"/>
                        <a:pt x="2316" y="204"/>
                      </a:cubicBezTo>
                      <a:cubicBezTo>
                        <a:pt x="2326" y="227"/>
                        <a:pt x="2340" y="276"/>
                        <a:pt x="2340" y="276"/>
                      </a:cubicBezTo>
                      <a:cubicBezTo>
                        <a:pt x="2339" y="279"/>
                        <a:pt x="2326" y="360"/>
                        <a:pt x="2316" y="372"/>
                      </a:cubicBezTo>
                      <a:cubicBezTo>
                        <a:pt x="2293" y="400"/>
                        <a:pt x="2238" y="412"/>
                        <a:pt x="2208" y="432"/>
                      </a:cubicBezTo>
                      <a:cubicBezTo>
                        <a:pt x="2178" y="477"/>
                        <a:pt x="2194" y="458"/>
                        <a:pt x="2160" y="492"/>
                      </a:cubicBezTo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/>
                  </a:endParaRPr>
                </a:p>
              </p:txBody>
            </p:sp>
          </p:grpSp>
        </p:grpSp>
        <p:sp>
          <p:nvSpPr>
            <p:cNvPr id="6" name="Rectangle 18"/>
            <p:cNvSpPr>
              <a:spLocks noChangeArrowheads="1"/>
            </p:cNvSpPr>
            <p:nvPr/>
          </p:nvSpPr>
          <p:spPr bwMode="auto">
            <a:xfrm>
              <a:off x="204" y="1762"/>
              <a:ext cx="2449" cy="325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 DẪN TỰ HỌC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286750" cy="435133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vi-VN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vi-VN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fr-FR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fr-FR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fr-FR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131, 133, 137, 138 </a:t>
            </a:r>
            <a:r>
              <a:rPr lang="fr-FR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SBT </a:t>
            </a:r>
            <a:r>
              <a:rPr lang="fr-FR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fr-FR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37, 38 ; </a:t>
            </a:r>
            <a:r>
              <a:rPr lang="fr-FR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fr-FR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6 – SGK – tr 59.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Gv</a:t>
            </a:r>
            <a:r>
              <a:rPr lang="fr-FR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fr-FR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fr-FR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fr-FR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6- SGK – tr 59: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ố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ở 1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ở 1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. 4000 000</a:t>
            </a:r>
          </a:p>
          <a:p>
            <a:pPr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II –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762000"/>
            <a:ext cx="8610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134 (SBT -38)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mệnh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200 000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17 000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mệnh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50 000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20 000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5000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2 000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1 000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8650" y="457200"/>
            <a:ext cx="7886700" cy="435133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200 000 – 17 000 = 183 000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mệnh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183 000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3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mệnh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50 000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đồng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mệnh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20 000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đồng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mệnh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10 000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đồng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mệnh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2000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đồng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mệnh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1000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đồng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58"/>
            <a:ext cx="9004300" cy="6851342"/>
          </a:xfrm>
          <a:prstGeom prst="rect">
            <a:avLst/>
          </a:prstGeom>
        </p:spPr>
      </p:pic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402772" y="478392"/>
            <a:ext cx="4696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Palatino Linotype" pitchFamily="18" charset="0"/>
              </a:rPr>
              <a:t>BÔNG HỒNG TẶNG CÔ</a:t>
            </a:r>
          </a:p>
        </p:txBody>
      </p:sp>
      <p:pic>
        <p:nvPicPr>
          <p:cNvPr id="6" name="Ảnh 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45390" y="5292510"/>
            <a:ext cx="2286778" cy="88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8707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34886" y="762000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– LUẬT CHƠI</a:t>
            </a:r>
            <a:endParaRPr lang="vi-V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1" y="1665515"/>
            <a:ext cx="79465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Mỗi câu trả lời đúng giúp bạn học sinh tiến gần tới cô giáo và tặng hoa cô giáo.</a:t>
            </a:r>
          </a:p>
          <a:p>
            <a:pPr algn="just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Em hãy giúp các bạn tặng hết số hoa mà các bạn có!</a:t>
            </a:r>
          </a:p>
          <a:p>
            <a:pPr algn="just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Có 4 câu hỏi.</a:t>
            </a:r>
          </a:p>
          <a:p>
            <a:pPr algn="just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Mỗi câu hỏi có thời gian suy nghĩ là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giây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12808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1" b="15651"/>
          <a:stretch/>
        </p:blipFill>
        <p:spPr>
          <a:xfrm>
            <a:off x="6017675" y="-9108"/>
            <a:ext cx="2782856" cy="1942919"/>
          </a:xfrm>
          <a:prstGeom prst="rect">
            <a:avLst/>
          </a:prstGeom>
        </p:spPr>
      </p:pic>
      <p:pic>
        <p:nvPicPr>
          <p:cNvPr id="27" name="HS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44504" b="74468" l="59884" r="85814">
                        <a14:backgroundMark x1="64419" y1="46011" x2="64419" y2="46011"/>
                        <a14:backgroundMark x1="64767" y1="46720" x2="64767" y2="46720"/>
                        <a14:backgroundMark x1="65814" y1="45567" x2="65814" y2="45567"/>
                        <a14:backgroundMark x1="68256" y1="45301" x2="68256" y2="45301"/>
                        <a14:backgroundMark x1="73837" y1="45567" x2="75814" y2="45479"/>
                        <a14:backgroundMark x1="67442" y1="45567" x2="68721" y2="45656"/>
                        <a14:backgroundMark x1="64070" y1="46809" x2="64070" y2="468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661" t="43386" r="17823" b="23810"/>
          <a:stretch/>
        </p:blipFill>
        <p:spPr>
          <a:xfrm>
            <a:off x="4444747" y="2796041"/>
            <a:ext cx="1251523" cy="2110468"/>
          </a:xfrm>
          <a:prstGeom prst="rect">
            <a:avLst/>
          </a:prstGeom>
        </p:spPr>
      </p:pic>
      <p:pic>
        <p:nvPicPr>
          <p:cNvPr id="32" name="Hoa1" descr="Kết quả hình ảnh cho bông hồng 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9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28" t="4642" r="22663" b="13928"/>
          <a:stretch/>
        </p:blipFill>
        <p:spPr bwMode="auto">
          <a:xfrm rot="497781" flipH="1">
            <a:off x="4372755" y="2844015"/>
            <a:ext cx="503667" cy="76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HS2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52000" r="91667">
                        <a14:foregroundMark x1="72000" y1="40333" x2="72000" y2="40333"/>
                        <a14:foregroundMark x1="75000" y1="45667" x2="75000" y2="45667"/>
                        <a14:foregroundMark x1="61000" y1="54333" x2="61000" y2="54333"/>
                        <a14:foregroundMark x1="57000" y1="46667" x2="57000" y2="4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400" t="31883" r="3867" b="10784"/>
          <a:stretch/>
        </p:blipFill>
        <p:spPr>
          <a:xfrm>
            <a:off x="5623156" y="2693695"/>
            <a:ext cx="1697240" cy="2225040"/>
          </a:xfrm>
          <a:prstGeom prst="rect">
            <a:avLst/>
          </a:prstGeom>
        </p:spPr>
      </p:pic>
      <p:pic>
        <p:nvPicPr>
          <p:cNvPr id="33" name="Hoa2" descr="Kết quả hình ảnh cho bông hồng 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9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28" t="4642" r="22663" b="13928"/>
          <a:stretch/>
        </p:blipFill>
        <p:spPr bwMode="auto">
          <a:xfrm rot="497781" flipH="1">
            <a:off x="5513742" y="2726045"/>
            <a:ext cx="503667" cy="76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HS3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32656" b="90000" l="10000" r="50156">
                        <a14:foregroundMark x1="26250" y1="42188" x2="26250" y2="42188"/>
                        <a14:foregroundMark x1="27656" y1="44844" x2="27656" y2="44844"/>
                        <a14:foregroundMark x1="27969" y1="49688" x2="27969" y2="49688"/>
                        <a14:foregroundMark x1="27813" y1="51563" x2="27813" y2="51563"/>
                        <a14:foregroundMark x1="28438" y1="52344" x2="28438" y2="52344"/>
                        <a14:foregroundMark x1="42813" y1="52812" x2="42813" y2="52812"/>
                        <a14:foregroundMark x1="42500" y1="53281" x2="42500" y2="53281"/>
                        <a14:foregroundMark x1="42500" y1="54531" x2="42500" y2="54531"/>
                        <a14:foregroundMark x1="30469" y1="44531" x2="30469" y2="44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32857" r="49643" b="11964"/>
          <a:stretch/>
        </p:blipFill>
        <p:spPr>
          <a:xfrm flipH="1">
            <a:off x="6731060" y="2649018"/>
            <a:ext cx="1378150" cy="2314394"/>
          </a:xfrm>
          <a:prstGeom prst="rect">
            <a:avLst/>
          </a:prstGeom>
        </p:spPr>
      </p:pic>
      <p:pic>
        <p:nvPicPr>
          <p:cNvPr id="34" name="Hoa3" descr="Kết quả hình ảnh cho bông hồng 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9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28" t="4642" r="22663" b="13928"/>
          <a:stretch/>
        </p:blipFill>
        <p:spPr bwMode="auto">
          <a:xfrm rot="497781" flipH="1">
            <a:off x="6690964" y="2879813"/>
            <a:ext cx="503667" cy="76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HS4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31250" b="90000" l="48594" r="90000">
                        <a14:backgroundMark x1="58750" y1="47656" x2="58750" y2="47656"/>
                        <a14:backgroundMark x1="56719" y1="49844" x2="56719" y2="49844"/>
                        <a14:backgroundMark x1="54219" y1="44531" x2="54219" y2="44531"/>
                        <a14:backgroundMark x1="52812" y1="40469" x2="63438" y2="48438"/>
                        <a14:backgroundMark x1="53438" y1="48906" x2="62187" y2="47969"/>
                        <a14:backgroundMark x1="55781" y1="53906" x2="55937" y2="47344"/>
                        <a14:backgroundMark x1="56719" y1="50469" x2="63125" y2="48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418" t="29643" r="12975" b="11250"/>
          <a:stretch/>
        </p:blipFill>
        <p:spPr>
          <a:xfrm>
            <a:off x="7941597" y="2776932"/>
            <a:ext cx="1275517" cy="2385290"/>
          </a:xfrm>
          <a:prstGeom prst="rect">
            <a:avLst/>
          </a:prstGeom>
        </p:spPr>
      </p:pic>
      <p:pic>
        <p:nvPicPr>
          <p:cNvPr id="35" name="Hoa 4" descr="Kết quả hình ảnh cho bông hồng 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9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28" t="4642" r="22663" b="13928"/>
          <a:stretch/>
        </p:blipFill>
        <p:spPr bwMode="auto">
          <a:xfrm rot="497781" flipH="1">
            <a:off x="7782214" y="2934895"/>
            <a:ext cx="503667" cy="76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2549" b="93137" l="49673" r="89869">
                        <a14:backgroundMark x1="54902" y1="37255" x2="54902" y2="37255"/>
                        <a14:backgroundMark x1="52941" y1="48366" x2="52941" y2="48366"/>
                        <a14:backgroundMark x1="54248" y1="54248" x2="54248" y2="54248"/>
                        <a14:backgroundMark x1="52941" y1="49020" x2="52941" y2="49020"/>
                        <a14:backgroundMark x1="55882" y1="50327" x2="55882" y2="503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04" r="17123" b="5516"/>
          <a:stretch/>
        </p:blipFill>
        <p:spPr>
          <a:xfrm>
            <a:off x="897004" y="1703747"/>
            <a:ext cx="832875" cy="120006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248" b="43137" l="9804" r="48039">
                        <a14:foregroundMark x1="29085" y1="17647" x2="29085" y2="17647"/>
                        <a14:foregroundMark x1="27124" y1="24837" x2="27124" y2="24837"/>
                        <a14:foregroundMark x1="33987" y1="27778" x2="33987" y2="27778"/>
                        <a14:foregroundMark x1="30392" y1="28758" x2="30392" y2="287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92" r="50011" b="58502"/>
          <a:stretch/>
        </p:blipFill>
        <p:spPr>
          <a:xfrm>
            <a:off x="1024004" y="1860846"/>
            <a:ext cx="381001" cy="52707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4248" b="92810" l="38889" r="68627">
                        <a14:foregroundMark x1="55556" y1="14379" x2="55229" y2="27451"/>
                        <a14:foregroundMark x1="56536" y1="59477" x2="53922" y2="86601"/>
                        <a14:backgroundMark x1="48693" y1="47386" x2="48693" y2="47386"/>
                        <a14:backgroundMark x1="49346" y1="54248" x2="49346" y2="54248"/>
                        <a14:backgroundMark x1="52614" y1="55556" x2="51307" y2="55229"/>
                        <a14:backgroundMark x1="46078" y1="61111" x2="46078" y2="61765"/>
                        <a14:backgroundMark x1="42484" y1="41176" x2="56863" y2="49020"/>
                        <a14:backgroundMark x1="55556" y1="50654" x2="41176" y2="68627"/>
                        <a14:backgroundMark x1="42484" y1="45425" x2="44444" y2="54575"/>
                        <a14:backgroundMark x1="63072" y1="29739" x2="59477" y2="41830"/>
                        <a14:backgroundMark x1="61111" y1="42484" x2="58170" y2="591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807" r="31997" b="5516"/>
          <a:stretch/>
        </p:blipFill>
        <p:spPr>
          <a:xfrm>
            <a:off x="1164609" y="1647396"/>
            <a:ext cx="358140" cy="120006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7582" b="92484" l="20915" r="60784">
                        <a14:foregroundMark x1="49346" y1="76144" x2="50654" y2="85948"/>
                        <a14:backgroundMark x1="33660" y1="39869" x2="33660" y2="39869"/>
                        <a14:backgroundMark x1="54902" y1="42484" x2="54902" y2="42484"/>
                        <a14:backgroundMark x1="56536" y1="64052" x2="56536" y2="64052"/>
                        <a14:backgroundMark x1="55229" y1="70261" x2="55229" y2="70261"/>
                        <a14:backgroundMark x1="53595" y1="70261" x2="52614" y2="85948"/>
                        <a14:backgroundMark x1="57190" y1="60784" x2="57190" y2="60784"/>
                        <a14:backgroundMark x1="56536" y1="58497" x2="56536" y2="58497"/>
                        <a14:backgroundMark x1="34641" y1="39869" x2="34641" y2="398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725" t="34675" r="38279" b="10331"/>
          <a:stretch/>
        </p:blipFill>
        <p:spPr>
          <a:xfrm>
            <a:off x="889653" y="2198205"/>
            <a:ext cx="508001" cy="698500"/>
          </a:xfrm>
          <a:prstGeom prst="rect">
            <a:avLst/>
          </a:prstGeom>
        </p:spPr>
      </p:pic>
      <p:sp>
        <p:nvSpPr>
          <p:cNvPr id="20" name="Oval Callout 19"/>
          <p:cNvSpPr/>
          <p:nvPr/>
        </p:nvSpPr>
        <p:spPr>
          <a:xfrm>
            <a:off x="1906721" y="381000"/>
            <a:ext cx="2459824" cy="1270000"/>
          </a:xfrm>
          <a:prstGeom prst="wedgeEllipseCallout">
            <a:avLst>
              <a:gd name="adj1" fmla="val -7040"/>
              <a:gd name="adj2" fmla="val 5807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cảm ơn con!</a:t>
            </a:r>
            <a:endParaRPr lang="vi-VN" b="1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52591" b="96353" l="0" r="32167">
                        <a14:foregroundMark x1="15000" y1="85797" x2="15000" y2="85797"/>
                        <a14:foregroundMark x1="15000" y1="91171" x2="15000" y2="91171"/>
                        <a14:foregroundMark x1="15000" y1="88100" x2="15000" y2="88100"/>
                        <a14:foregroundMark x1="16833" y1="89443" x2="16833" y2="89443"/>
                        <a14:foregroundMark x1="25667" y1="82534" x2="25500" y2="92131"/>
                        <a14:foregroundMark x1="16333" y1="87332" x2="24167" y2="87332"/>
                        <a14:foregroundMark x1="29000" y1="63916" x2="29000" y2="63916"/>
                        <a14:foregroundMark x1="28333" y1="67370" x2="28333" y2="673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52" t="53510" r="65429" b="7664"/>
          <a:stretch/>
        </p:blipFill>
        <p:spPr>
          <a:xfrm>
            <a:off x="526532" y="4792166"/>
            <a:ext cx="1578428" cy="192677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51823" b="94050" l="29167" r="53167">
                        <a14:foregroundMark x1="15000" y1="85797" x2="15000" y2="85797"/>
                        <a14:foregroundMark x1="15000" y1="91171" x2="15000" y2="91171"/>
                        <a14:foregroundMark x1="15000" y1="88100" x2="15000" y2="88100"/>
                        <a14:foregroundMark x1="16833" y1="89443" x2="16833" y2="89443"/>
                        <a14:foregroundMark x1="25667" y1="82534" x2="25500" y2="92131"/>
                        <a14:foregroundMark x1="16333" y1="87332" x2="24167" y2="87332"/>
                        <a14:foregroundMark x1="29000" y1="63916" x2="29000" y2="63916"/>
                        <a14:foregroundMark x1="28333" y1="67370" x2="28333" y2="67370"/>
                        <a14:foregroundMark x1="43167" y1="82534" x2="43167" y2="82534"/>
                        <a14:foregroundMark x1="34333" y1="78887" x2="34333" y2="78887"/>
                        <a14:foregroundMark x1="35333" y1="83493" x2="35333" y2="83493"/>
                        <a14:foregroundMark x1="33500" y1="81766" x2="33500" y2="81766"/>
                        <a14:foregroundMark x1="33833" y1="78887" x2="48833" y2="78311"/>
                        <a14:foregroundMark x1="46833" y1="75816" x2="46833" y2="75816"/>
                        <a14:foregroundMark x1="47000" y1="74856" x2="47000" y2="74856"/>
                        <a14:foregroundMark x1="47833" y1="73512" x2="47833" y2="73512"/>
                        <a14:foregroundMark x1="43333" y1="76200" x2="43333" y2="76200"/>
                        <a14:foregroundMark x1="37833" y1="76583" x2="37833" y2="76583"/>
                        <a14:foregroundMark x1="35833" y1="75816" x2="35833" y2="75816"/>
                        <a14:foregroundMark x1="47333" y1="87524" x2="47333" y2="87524"/>
                        <a14:foregroundMark x1="45667" y1="82726" x2="46333" y2="90979"/>
                        <a14:foregroundMark x1="35667" y1="86948" x2="35500" y2="91747"/>
                        <a14:foregroundMark x1="37667" y1="87908" x2="43333" y2="87524"/>
                        <a14:foregroundMark x1="31833" y1="73129" x2="31833" y2="73129"/>
                        <a14:foregroundMark x1="46000" y1="93282" x2="46000" y2="93282"/>
                        <a14:foregroundMark x1="51333" y1="65835" x2="51333" y2="65835"/>
                        <a14:backgroundMark x1="28333" y1="63916" x2="28333" y2="63916"/>
                        <a14:backgroundMark x1="28167" y1="66219" x2="28167" y2="66219"/>
                        <a14:backgroundMark x1="26667" y1="61420" x2="30167" y2="61996"/>
                        <a14:backgroundMark x1="30000" y1="61996" x2="29500" y2="65643"/>
                        <a14:backgroundMark x1="29500" y1="65451" x2="27167" y2="66603"/>
                        <a14:backgroundMark x1="26833" y1="61420" x2="27500" y2="66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56" t="53291" r="46953" b="4811"/>
          <a:stretch/>
        </p:blipFill>
        <p:spPr>
          <a:xfrm>
            <a:off x="3544923" y="4834776"/>
            <a:ext cx="1331065" cy="207917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52399" b="95393" l="47667" r="70833">
                        <a14:foregroundMark x1="68333" y1="58733" x2="68333" y2="58733"/>
                        <a14:foregroundMark x1="66167" y1="86564" x2="66167" y2="86564"/>
                        <a14:foregroundMark x1="55167" y1="80998" x2="54500" y2="91939"/>
                        <a14:foregroundMark x1="57500" y1="87716" x2="64000" y2="87332"/>
                        <a14:foregroundMark x1="65167" y1="89635" x2="65000" y2="92706"/>
                        <a14:foregroundMark x1="55500" y1="92706" x2="55500" y2="92706"/>
                        <a14:foregroundMark x1="54833" y1="92898" x2="54833" y2="92898"/>
                        <a14:foregroundMark x1="68167" y1="60461" x2="68167" y2="604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167" t="53264" r="27666" b="5853"/>
          <a:stretch/>
        </p:blipFill>
        <p:spPr>
          <a:xfrm>
            <a:off x="2018436" y="4702134"/>
            <a:ext cx="1381126" cy="2028825"/>
          </a:xfrm>
          <a:prstGeom prst="rect">
            <a:avLst/>
          </a:prstGeom>
        </p:spPr>
      </p:pic>
      <p:sp>
        <p:nvSpPr>
          <p:cNvPr id="7" name="S1">
            <a:hlinkClick r:id="rId21" action="ppaction://hlinksldjump"/>
          </p:cNvPr>
          <p:cNvSpPr/>
          <p:nvPr/>
        </p:nvSpPr>
        <p:spPr>
          <a:xfrm>
            <a:off x="626314" y="389483"/>
            <a:ext cx="365760" cy="36576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vi-VN" dirty="0"/>
          </a:p>
        </p:txBody>
      </p:sp>
      <p:sp>
        <p:nvSpPr>
          <p:cNvPr id="26" name="S2">
            <a:hlinkClick r:id="rId22" action="ppaction://hlinksldjump"/>
          </p:cNvPr>
          <p:cNvSpPr/>
          <p:nvPr/>
        </p:nvSpPr>
        <p:spPr>
          <a:xfrm>
            <a:off x="626314" y="767804"/>
            <a:ext cx="365760" cy="36576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vi-VN" dirty="0"/>
          </a:p>
        </p:txBody>
      </p:sp>
      <p:sp>
        <p:nvSpPr>
          <p:cNvPr id="44" name="S3">
            <a:hlinkClick r:id="rId23" action="ppaction://hlinksldjump"/>
          </p:cNvPr>
          <p:cNvSpPr/>
          <p:nvPr/>
        </p:nvSpPr>
        <p:spPr>
          <a:xfrm>
            <a:off x="637081" y="1153480"/>
            <a:ext cx="365760" cy="36576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vi-VN" dirty="0"/>
          </a:p>
        </p:txBody>
      </p:sp>
      <p:sp>
        <p:nvSpPr>
          <p:cNvPr id="45" name="S4">
            <a:hlinkClick r:id="rId24" action="ppaction://hlinksldjump"/>
          </p:cNvPr>
          <p:cNvSpPr/>
          <p:nvPr/>
        </p:nvSpPr>
        <p:spPr>
          <a:xfrm>
            <a:off x="637081" y="1531801"/>
            <a:ext cx="365760" cy="36576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vi-VN" dirty="0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4884" b="9337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04" r="17123" b="5516"/>
          <a:stretch/>
        </p:blipFill>
        <p:spPr>
          <a:xfrm>
            <a:off x="917052" y="1672017"/>
            <a:ext cx="832875" cy="1200067"/>
          </a:xfrm>
          <a:prstGeom prst="rect">
            <a:avLst/>
          </a:prstGeom>
        </p:spPr>
      </p:pic>
      <p:pic>
        <p:nvPicPr>
          <p:cNvPr id="24" name="Picture 23">
            <a:hlinkClick r:id="rId27" action="ppaction://hlinksldjump"/>
          </p:cNvPr>
          <p:cNvPicPr>
            <a:picLocks noChangeAspect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346" b="100000" l="0" r="9569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23688" y="0"/>
            <a:ext cx="720312" cy="70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0074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7 L -0.14792 -0.0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96" y="-1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07407E-6 L -0.15208 -4.07407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0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208 -4.07407E-6 L -0.39618 0.2423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05" y="1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792 -0.0037 L -0.37448 -0.1069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37" y="-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11111E-6 L -0.26233 -0.01111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25" y="-556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40741E-7 L -0.27257 0.0136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28" y="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232 -0.01111 L -0.34861 0.1502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3" y="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257 0.01366 L -0.47326 -0.09282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5" y="-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40903 0.00648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51" y="324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96296E-6 L -0.40139 -0.0087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04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903 0.00648 L -0.30729 0.22593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5" y="1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500"/>
                            </p:stCondLst>
                            <p:childTnLst>
                              <p:par>
                                <p:cTn id="7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139 -0.0088 L -0.60642 -0.13032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56" y="-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81481E-6 L -0.52066 -0.0169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38" y="-1620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037E-6 L -0.53576 -0.01712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51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0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0" grpId="2" animBg="1"/>
      <p:bldP spid="20" grpId="3" animBg="1"/>
      <p:bldP spid="20" grpId="4" animBg="1"/>
      <p:bldP spid="20" grpId="5" animBg="1"/>
      <p:bldP spid="20" grpId="6" animBg="1"/>
      <p:bldP spid="20" grpId="7" animBg="1"/>
      <p:bldP spid="7" grpId="0" animBg="1"/>
      <p:bldP spid="26" grpId="0" animBg="1"/>
      <p:bldP spid="44" grpId="0" animBg="1"/>
      <p:bldP spid="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27"/>
          <a:stretch/>
        </p:blipFill>
        <p:spPr>
          <a:xfrm>
            <a:off x="0" y="900063"/>
            <a:ext cx="9144000" cy="51964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72748"/>
            <a:ext cx="1572964" cy="8273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12956" y="1648437"/>
                <a:ext cx="81180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1: Cho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US" sz="24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𝒃</m:t>
                    </m:r>
                  </m:oMath>
                </a14:m>
                <a:r>
                  <a:rPr lang="en-US" sz="24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hai số nguyên tố cùng nhau thì</a:t>
                </a:r>
                <a:endParaRPr lang="vi-VN" sz="24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956" y="1648437"/>
                <a:ext cx="8118088" cy="461665"/>
              </a:xfrm>
              <a:prstGeom prst="rect">
                <a:avLst/>
              </a:prstGeom>
              <a:blipFill rotWithShape="0">
                <a:blip r:embed="rId7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A"/>
              <p:cNvSpPr/>
              <p:nvPr/>
            </p:nvSpPr>
            <p:spPr>
              <a:xfrm>
                <a:off x="283031" y="4484914"/>
                <a:ext cx="4136364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1"/>
                <a:r>
                  <a:rPr lang="en-US"/>
                  <a:t>B.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Ư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𝐶𝐿𝑁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)=1</m:t>
                    </m:r>
                  </m:oMath>
                </a14:m>
                <a:endParaRPr lang="vi-VN"/>
              </a:p>
            </p:txBody>
          </p:sp>
        </mc:Choice>
        <mc:Fallback xmlns="">
          <p:sp>
            <p:nvSpPr>
              <p:cNvPr id="10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031" y="4484914"/>
                <a:ext cx="4136364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B"/>
              <p:cNvSpPr/>
              <p:nvPr/>
            </p:nvSpPr>
            <p:spPr>
              <a:xfrm>
                <a:off x="283031" y="3314727"/>
                <a:ext cx="4136364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1"/>
                <a:r>
                  <a:rPr lang="en-US"/>
                  <a:t>A.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/>
                  <a:t> và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là hai số nguyên tố</a:t>
                </a:r>
                <a:endParaRPr lang="vi-VN"/>
              </a:p>
            </p:txBody>
          </p:sp>
        </mc:Choice>
        <mc:Fallback xmlns="">
          <p:sp>
            <p:nvSpPr>
              <p:cNvPr id="11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031" y="3314727"/>
                <a:ext cx="4136364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"/>
              <p:cNvSpPr/>
              <p:nvPr/>
            </p:nvSpPr>
            <p:spPr>
              <a:xfrm flipH="1">
                <a:off x="4724198" y="3320143"/>
                <a:ext cx="4132262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1"/>
                <a:r>
                  <a:rPr lang="en-US"/>
                  <a:t>C.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/>
                  <a:t> là số nguyên tố,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là hợp số</a:t>
                </a:r>
                <a:endParaRPr lang="vi-VN"/>
              </a:p>
            </p:txBody>
          </p:sp>
        </mc:Choice>
        <mc:Fallback xmlns="">
          <p:sp>
            <p:nvSpPr>
              <p:cNvPr id="12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724198" y="3320143"/>
                <a:ext cx="4132262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D"/>
              <p:cNvSpPr/>
              <p:nvPr/>
            </p:nvSpPr>
            <p:spPr>
              <a:xfrm flipH="1">
                <a:off x="4724197" y="4484914"/>
                <a:ext cx="4132262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1"/>
                <a:r>
                  <a:rPr lang="en-US"/>
                  <a:t>D.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/>
                  <a:t> là hợp số,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là số nguyên tố</a:t>
                </a:r>
                <a:endParaRPr lang="vi-VN"/>
              </a:p>
            </p:txBody>
          </p:sp>
        </mc:Choice>
        <mc:Fallback xmlns="">
          <p:sp>
            <p:nvSpPr>
              <p:cNvPr id="13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724197" y="4484914"/>
                <a:ext cx="4132262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346" b="100000" l="0" r="9569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30901" y="83106"/>
            <a:ext cx="720312" cy="705823"/>
          </a:xfrm>
          <a:prstGeom prst="rect">
            <a:avLst/>
          </a:prstGeom>
        </p:spPr>
      </p:pic>
      <p:sp>
        <p:nvSpPr>
          <p:cNvPr id="15" name="Rounded Rectangle 23"/>
          <p:cNvSpPr/>
          <p:nvPr/>
        </p:nvSpPr>
        <p:spPr>
          <a:xfrm>
            <a:off x="3962197" y="1162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00:10</a:t>
            </a:r>
          </a:p>
        </p:txBody>
      </p:sp>
      <p:sp>
        <p:nvSpPr>
          <p:cNvPr id="16" name="Rounded Rectangle 24"/>
          <p:cNvSpPr/>
          <p:nvPr/>
        </p:nvSpPr>
        <p:spPr>
          <a:xfrm>
            <a:off x="3962197" y="13105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00:09</a:t>
            </a:r>
          </a:p>
        </p:txBody>
      </p:sp>
      <p:sp>
        <p:nvSpPr>
          <p:cNvPr id="17" name="Rounded Rectangle 25"/>
          <p:cNvSpPr/>
          <p:nvPr/>
        </p:nvSpPr>
        <p:spPr>
          <a:xfrm>
            <a:off x="3962197" y="14101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00:08</a:t>
            </a:r>
          </a:p>
        </p:txBody>
      </p:sp>
      <p:sp>
        <p:nvSpPr>
          <p:cNvPr id="18" name="Rounded Rectangle 26"/>
          <p:cNvSpPr/>
          <p:nvPr/>
        </p:nvSpPr>
        <p:spPr>
          <a:xfrm>
            <a:off x="3962197" y="131375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00:07</a:t>
            </a:r>
          </a:p>
        </p:txBody>
      </p:sp>
      <p:sp>
        <p:nvSpPr>
          <p:cNvPr id="19" name="Rounded Rectangle 27"/>
          <p:cNvSpPr/>
          <p:nvPr/>
        </p:nvSpPr>
        <p:spPr>
          <a:xfrm>
            <a:off x="3962197" y="1162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00:06</a:t>
            </a:r>
          </a:p>
        </p:txBody>
      </p:sp>
      <p:sp>
        <p:nvSpPr>
          <p:cNvPr id="20" name="Rounded Rectangle 28"/>
          <p:cNvSpPr/>
          <p:nvPr/>
        </p:nvSpPr>
        <p:spPr>
          <a:xfrm>
            <a:off x="3962197" y="136197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00:05</a:t>
            </a:r>
          </a:p>
        </p:txBody>
      </p:sp>
      <p:sp>
        <p:nvSpPr>
          <p:cNvPr id="21" name="Rounded Rectangle 29"/>
          <p:cNvSpPr/>
          <p:nvPr/>
        </p:nvSpPr>
        <p:spPr>
          <a:xfrm>
            <a:off x="3962197" y="1262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00:04</a:t>
            </a:r>
          </a:p>
        </p:txBody>
      </p:sp>
      <p:sp>
        <p:nvSpPr>
          <p:cNvPr id="22" name="Rounded Rectangle 30"/>
          <p:cNvSpPr/>
          <p:nvPr/>
        </p:nvSpPr>
        <p:spPr>
          <a:xfrm>
            <a:off x="3962197" y="1162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00:03</a:t>
            </a:r>
          </a:p>
        </p:txBody>
      </p:sp>
      <p:sp>
        <p:nvSpPr>
          <p:cNvPr id="23" name="Rounded Rectangle 31"/>
          <p:cNvSpPr/>
          <p:nvPr/>
        </p:nvSpPr>
        <p:spPr>
          <a:xfrm>
            <a:off x="3962197" y="96345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00:02</a:t>
            </a:r>
          </a:p>
        </p:txBody>
      </p:sp>
      <p:sp>
        <p:nvSpPr>
          <p:cNvPr id="24" name="Rounded Rectangle 32"/>
          <p:cNvSpPr/>
          <p:nvPr/>
        </p:nvSpPr>
        <p:spPr>
          <a:xfrm>
            <a:off x="3962197" y="106308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00:01</a:t>
            </a:r>
          </a:p>
        </p:txBody>
      </p:sp>
      <p:sp>
        <p:nvSpPr>
          <p:cNvPr id="25" name="Rounded Rectangle 33"/>
          <p:cNvSpPr/>
          <p:nvPr/>
        </p:nvSpPr>
        <p:spPr>
          <a:xfrm>
            <a:off x="3962197" y="106308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00:00</a:t>
            </a:r>
          </a:p>
        </p:txBody>
      </p:sp>
      <p:pic>
        <p:nvPicPr>
          <p:cNvPr id="26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97" y="78668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Hình ảnh có liên quan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889" b="89778" l="2222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947" y="4416547"/>
            <a:ext cx="841253" cy="84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red button 1">
            <a:extLst>
              <a:ext uri="{FF2B5EF4-FFF2-40B4-BE49-F238E27FC236}">
                <a16:creationId xmlns:a16="http://schemas.microsoft.com/office/drawing/2014/main" id="{3DB57638-CEE1-4AC6-AC3B-699185B7704C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627" y="3375373"/>
            <a:ext cx="680773" cy="663227"/>
          </a:xfrm>
          <a:prstGeom prst="rect">
            <a:avLst/>
          </a:prstGeom>
        </p:spPr>
      </p:pic>
      <p:pic>
        <p:nvPicPr>
          <p:cNvPr id="30" name="red button 1">
            <a:extLst>
              <a:ext uri="{FF2B5EF4-FFF2-40B4-BE49-F238E27FC236}">
                <a16:creationId xmlns:a16="http://schemas.microsoft.com/office/drawing/2014/main" id="{3DB57638-CEE1-4AC6-AC3B-699185B7704C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827" y="3352800"/>
            <a:ext cx="680773" cy="663227"/>
          </a:xfrm>
          <a:prstGeom prst="rect">
            <a:avLst/>
          </a:prstGeom>
        </p:spPr>
      </p:pic>
      <p:pic>
        <p:nvPicPr>
          <p:cNvPr id="31" name="red button 1">
            <a:extLst>
              <a:ext uri="{FF2B5EF4-FFF2-40B4-BE49-F238E27FC236}">
                <a16:creationId xmlns:a16="http://schemas.microsoft.com/office/drawing/2014/main" id="{3DB57638-CEE1-4AC6-AC3B-699185B7704C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4518373"/>
            <a:ext cx="680773" cy="66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4127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1" animBg="1"/>
      <p:bldP spid="12" grpId="1" animBg="1"/>
      <p:bldP spid="13" grpId="1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27"/>
          <a:stretch/>
        </p:blipFill>
        <p:spPr>
          <a:xfrm>
            <a:off x="0" y="990600"/>
            <a:ext cx="9144000" cy="51964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72748"/>
            <a:ext cx="1572964" cy="827315"/>
          </a:xfrm>
          <a:prstGeom prst="rect">
            <a:avLst/>
          </a:prstGeom>
        </p:spPr>
      </p:pic>
      <p:pic>
        <p:nvPicPr>
          <p:cNvPr id="14" name="Picture 1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346" b="100000" l="0" r="9569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30901" y="83106"/>
            <a:ext cx="720312" cy="705823"/>
          </a:xfrm>
          <a:prstGeom prst="rect">
            <a:avLst/>
          </a:prstGeom>
        </p:spPr>
      </p:pic>
      <p:sp>
        <p:nvSpPr>
          <p:cNvPr id="15" name="Rounded Rectangle 23"/>
          <p:cNvSpPr/>
          <p:nvPr/>
        </p:nvSpPr>
        <p:spPr>
          <a:xfrm>
            <a:off x="3962197" y="1162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00:10</a:t>
            </a:r>
          </a:p>
        </p:txBody>
      </p:sp>
      <p:sp>
        <p:nvSpPr>
          <p:cNvPr id="16" name="Rounded Rectangle 24"/>
          <p:cNvSpPr/>
          <p:nvPr/>
        </p:nvSpPr>
        <p:spPr>
          <a:xfrm>
            <a:off x="3962197" y="13105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00:09</a:t>
            </a:r>
          </a:p>
        </p:txBody>
      </p:sp>
      <p:sp>
        <p:nvSpPr>
          <p:cNvPr id="17" name="Rounded Rectangle 25"/>
          <p:cNvSpPr/>
          <p:nvPr/>
        </p:nvSpPr>
        <p:spPr>
          <a:xfrm>
            <a:off x="3962197" y="14101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00:08</a:t>
            </a:r>
          </a:p>
        </p:txBody>
      </p:sp>
      <p:sp>
        <p:nvSpPr>
          <p:cNvPr id="18" name="Rounded Rectangle 26"/>
          <p:cNvSpPr/>
          <p:nvPr/>
        </p:nvSpPr>
        <p:spPr>
          <a:xfrm>
            <a:off x="3962197" y="131375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00:07</a:t>
            </a:r>
          </a:p>
        </p:txBody>
      </p:sp>
      <p:sp>
        <p:nvSpPr>
          <p:cNvPr id="19" name="Rounded Rectangle 27"/>
          <p:cNvSpPr/>
          <p:nvPr/>
        </p:nvSpPr>
        <p:spPr>
          <a:xfrm>
            <a:off x="3962197" y="1162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00:06</a:t>
            </a:r>
          </a:p>
        </p:txBody>
      </p:sp>
      <p:sp>
        <p:nvSpPr>
          <p:cNvPr id="20" name="Rounded Rectangle 28"/>
          <p:cNvSpPr/>
          <p:nvPr/>
        </p:nvSpPr>
        <p:spPr>
          <a:xfrm>
            <a:off x="3962197" y="136197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00:05</a:t>
            </a:r>
          </a:p>
        </p:txBody>
      </p:sp>
      <p:sp>
        <p:nvSpPr>
          <p:cNvPr id="21" name="Rounded Rectangle 29"/>
          <p:cNvSpPr/>
          <p:nvPr/>
        </p:nvSpPr>
        <p:spPr>
          <a:xfrm>
            <a:off x="3962197" y="1262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00:04</a:t>
            </a:r>
          </a:p>
        </p:txBody>
      </p:sp>
      <p:sp>
        <p:nvSpPr>
          <p:cNvPr id="22" name="Rounded Rectangle 30"/>
          <p:cNvSpPr/>
          <p:nvPr/>
        </p:nvSpPr>
        <p:spPr>
          <a:xfrm>
            <a:off x="3962197" y="1162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00:03</a:t>
            </a:r>
          </a:p>
        </p:txBody>
      </p:sp>
      <p:sp>
        <p:nvSpPr>
          <p:cNvPr id="23" name="Rounded Rectangle 31"/>
          <p:cNvSpPr/>
          <p:nvPr/>
        </p:nvSpPr>
        <p:spPr>
          <a:xfrm>
            <a:off x="3962197" y="96345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00:02</a:t>
            </a:r>
          </a:p>
        </p:txBody>
      </p:sp>
      <p:sp>
        <p:nvSpPr>
          <p:cNvPr id="24" name="Rounded Rectangle 32"/>
          <p:cNvSpPr/>
          <p:nvPr/>
        </p:nvSpPr>
        <p:spPr>
          <a:xfrm>
            <a:off x="3962197" y="106308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00:01</a:t>
            </a:r>
          </a:p>
        </p:txBody>
      </p:sp>
      <p:sp>
        <p:nvSpPr>
          <p:cNvPr id="25" name="Rounded Rectangle 33"/>
          <p:cNvSpPr/>
          <p:nvPr/>
        </p:nvSpPr>
        <p:spPr>
          <a:xfrm>
            <a:off x="3962197" y="106308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00:00</a:t>
            </a:r>
          </a:p>
        </p:txBody>
      </p:sp>
      <p:pic>
        <p:nvPicPr>
          <p:cNvPr id="26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97" y="78668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762000" y="1447800"/>
            <a:ext cx="7848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2; 6; 5; 13; 15; 9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9" name="Pentagon 28"/>
          <p:cNvSpPr/>
          <p:nvPr/>
        </p:nvSpPr>
        <p:spPr>
          <a:xfrm>
            <a:off x="457200" y="3352800"/>
            <a:ext cx="4038600" cy="762000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2, 5, 13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Pentagon 29"/>
          <p:cNvSpPr/>
          <p:nvPr/>
        </p:nvSpPr>
        <p:spPr>
          <a:xfrm>
            <a:off x="457200" y="4419600"/>
            <a:ext cx="4038600" cy="762000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 2, 5; 6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Pentagon 32"/>
          <p:cNvSpPr/>
          <p:nvPr/>
        </p:nvSpPr>
        <p:spPr>
          <a:xfrm rot="10800000">
            <a:off x="4953000" y="3352801"/>
            <a:ext cx="3886200" cy="762000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486400" y="3429000"/>
            <a:ext cx="3124200" cy="762000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normAutofit/>
          </a:bodyPr>
          <a:lstStyle/>
          <a:p>
            <a:pPr algn="just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B. 5; 9;15</a:t>
            </a:r>
          </a:p>
        </p:txBody>
      </p:sp>
      <p:sp>
        <p:nvSpPr>
          <p:cNvPr id="35" name="Pentagon 34"/>
          <p:cNvSpPr/>
          <p:nvPr/>
        </p:nvSpPr>
        <p:spPr>
          <a:xfrm rot="10800000">
            <a:off x="4953000" y="4343400"/>
            <a:ext cx="3886200" cy="762000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638800" y="4419600"/>
            <a:ext cx="3124200" cy="762000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normAutofit/>
          </a:bodyPr>
          <a:lstStyle/>
          <a:p>
            <a:pPr algn="just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D.  2; 5</a:t>
            </a:r>
          </a:p>
        </p:txBody>
      </p:sp>
      <p:pic>
        <p:nvPicPr>
          <p:cNvPr id="38" name="Picture 4" descr="Hình ảnh có liên qua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889" b="89778" l="2222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352800"/>
            <a:ext cx="841253" cy="84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red button 1">
            <a:extLst>
              <a:ext uri="{FF2B5EF4-FFF2-40B4-BE49-F238E27FC236}">
                <a16:creationId xmlns:a16="http://schemas.microsoft.com/office/drawing/2014/main" id="{3DB57638-CEE1-4AC6-AC3B-699185B7704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419600"/>
            <a:ext cx="841881" cy="820183"/>
          </a:xfrm>
          <a:prstGeom prst="rect">
            <a:avLst/>
          </a:prstGeom>
        </p:spPr>
      </p:pic>
      <p:pic>
        <p:nvPicPr>
          <p:cNvPr id="42" name="red button 1">
            <a:extLst>
              <a:ext uri="{FF2B5EF4-FFF2-40B4-BE49-F238E27FC236}">
                <a16:creationId xmlns:a16="http://schemas.microsoft.com/office/drawing/2014/main" id="{3DB57638-CEE1-4AC6-AC3B-699185B7704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919" y="3276600"/>
            <a:ext cx="841881" cy="820183"/>
          </a:xfrm>
          <a:prstGeom prst="rect">
            <a:avLst/>
          </a:prstGeom>
        </p:spPr>
      </p:pic>
      <p:pic>
        <p:nvPicPr>
          <p:cNvPr id="43" name="red button 1">
            <a:extLst>
              <a:ext uri="{FF2B5EF4-FFF2-40B4-BE49-F238E27FC236}">
                <a16:creationId xmlns:a16="http://schemas.microsoft.com/office/drawing/2014/main" id="{3DB57638-CEE1-4AC6-AC3B-699185B7704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4361417"/>
            <a:ext cx="841881" cy="82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523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27"/>
          <a:stretch/>
        </p:blipFill>
        <p:spPr>
          <a:xfrm>
            <a:off x="0" y="900063"/>
            <a:ext cx="9144000" cy="51964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72748"/>
            <a:ext cx="1572964" cy="827315"/>
          </a:xfrm>
          <a:prstGeom prst="rect">
            <a:avLst/>
          </a:prstGeom>
        </p:spPr>
      </p:pic>
      <p:pic>
        <p:nvPicPr>
          <p:cNvPr id="14" name="Picture 1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346" b="100000" l="0" r="9569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30901" y="83106"/>
            <a:ext cx="720312" cy="705823"/>
          </a:xfrm>
          <a:prstGeom prst="rect">
            <a:avLst/>
          </a:prstGeom>
        </p:spPr>
      </p:pic>
      <p:sp>
        <p:nvSpPr>
          <p:cNvPr id="15" name="Rounded Rectangle 23"/>
          <p:cNvSpPr/>
          <p:nvPr/>
        </p:nvSpPr>
        <p:spPr>
          <a:xfrm>
            <a:off x="3962197" y="1162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2060"/>
                </a:solidFill>
              </a:rPr>
              <a:t>00:10</a:t>
            </a:r>
          </a:p>
        </p:txBody>
      </p:sp>
      <p:sp>
        <p:nvSpPr>
          <p:cNvPr id="16" name="Rounded Rectangle 24"/>
          <p:cNvSpPr/>
          <p:nvPr/>
        </p:nvSpPr>
        <p:spPr>
          <a:xfrm>
            <a:off x="3962197" y="13105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2060"/>
                </a:solidFill>
              </a:rPr>
              <a:t>00:09</a:t>
            </a:r>
          </a:p>
        </p:txBody>
      </p:sp>
      <p:sp>
        <p:nvSpPr>
          <p:cNvPr id="17" name="Rounded Rectangle 25"/>
          <p:cNvSpPr/>
          <p:nvPr/>
        </p:nvSpPr>
        <p:spPr>
          <a:xfrm>
            <a:off x="3962197" y="14101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2060"/>
                </a:solidFill>
              </a:rPr>
              <a:t>00:08</a:t>
            </a:r>
          </a:p>
        </p:txBody>
      </p:sp>
      <p:sp>
        <p:nvSpPr>
          <p:cNvPr id="18" name="Rounded Rectangle 26"/>
          <p:cNvSpPr/>
          <p:nvPr/>
        </p:nvSpPr>
        <p:spPr>
          <a:xfrm>
            <a:off x="3962197" y="131375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2060"/>
                </a:solidFill>
              </a:rPr>
              <a:t>00:07</a:t>
            </a:r>
          </a:p>
        </p:txBody>
      </p:sp>
      <p:sp>
        <p:nvSpPr>
          <p:cNvPr id="19" name="Rounded Rectangle 27"/>
          <p:cNvSpPr/>
          <p:nvPr/>
        </p:nvSpPr>
        <p:spPr>
          <a:xfrm>
            <a:off x="3962197" y="1162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2060"/>
                </a:solidFill>
              </a:rPr>
              <a:t>00:06</a:t>
            </a:r>
          </a:p>
        </p:txBody>
      </p:sp>
      <p:sp>
        <p:nvSpPr>
          <p:cNvPr id="20" name="Rounded Rectangle 28"/>
          <p:cNvSpPr/>
          <p:nvPr/>
        </p:nvSpPr>
        <p:spPr>
          <a:xfrm>
            <a:off x="3962197" y="136197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2060"/>
                </a:solidFill>
              </a:rPr>
              <a:t>00:05</a:t>
            </a:r>
          </a:p>
        </p:txBody>
      </p:sp>
      <p:sp>
        <p:nvSpPr>
          <p:cNvPr id="21" name="Rounded Rectangle 29"/>
          <p:cNvSpPr/>
          <p:nvPr/>
        </p:nvSpPr>
        <p:spPr>
          <a:xfrm>
            <a:off x="3962197" y="1262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2060"/>
                </a:solidFill>
              </a:rPr>
              <a:t>00:04</a:t>
            </a:r>
          </a:p>
        </p:txBody>
      </p:sp>
      <p:sp>
        <p:nvSpPr>
          <p:cNvPr id="22" name="Rounded Rectangle 30"/>
          <p:cNvSpPr/>
          <p:nvPr/>
        </p:nvSpPr>
        <p:spPr>
          <a:xfrm>
            <a:off x="3962197" y="1162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2060"/>
                </a:solidFill>
              </a:rPr>
              <a:t>00:03</a:t>
            </a:r>
          </a:p>
        </p:txBody>
      </p:sp>
      <p:sp>
        <p:nvSpPr>
          <p:cNvPr id="23" name="Rounded Rectangle 31"/>
          <p:cNvSpPr/>
          <p:nvPr/>
        </p:nvSpPr>
        <p:spPr>
          <a:xfrm>
            <a:off x="3962197" y="96345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2060"/>
                </a:solidFill>
              </a:rPr>
              <a:t>00:02</a:t>
            </a:r>
          </a:p>
        </p:txBody>
      </p:sp>
      <p:sp>
        <p:nvSpPr>
          <p:cNvPr id="24" name="Rounded Rectangle 32"/>
          <p:cNvSpPr/>
          <p:nvPr/>
        </p:nvSpPr>
        <p:spPr>
          <a:xfrm>
            <a:off x="3962197" y="106308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2060"/>
                </a:solidFill>
              </a:rPr>
              <a:t>00:01</a:t>
            </a:r>
          </a:p>
        </p:txBody>
      </p:sp>
      <p:sp>
        <p:nvSpPr>
          <p:cNvPr id="25" name="Rounded Rectangle 33"/>
          <p:cNvSpPr/>
          <p:nvPr/>
        </p:nvSpPr>
        <p:spPr>
          <a:xfrm>
            <a:off x="3962197" y="106308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2060"/>
                </a:solidFill>
              </a:rPr>
              <a:t>00:00</a:t>
            </a:r>
          </a:p>
        </p:txBody>
      </p:sp>
      <p:pic>
        <p:nvPicPr>
          <p:cNvPr id="26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97" y="78668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1295400" y="1371600"/>
            <a:ext cx="7391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Pentagon 27"/>
          <p:cNvSpPr/>
          <p:nvPr/>
        </p:nvSpPr>
        <p:spPr>
          <a:xfrm>
            <a:off x="457200" y="3352800"/>
            <a:ext cx="4038600" cy="762000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   5.6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Pentagon 28"/>
          <p:cNvSpPr/>
          <p:nvPr/>
        </p:nvSpPr>
        <p:spPr>
          <a:xfrm>
            <a:off x="457200" y="4419600"/>
            <a:ext cx="4038600" cy="762000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    2</a:t>
            </a:r>
            <a:r>
              <a:rPr lang="en-US" sz="3200" b="1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.5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Pentagon 29"/>
          <p:cNvSpPr/>
          <p:nvPr/>
        </p:nvSpPr>
        <p:spPr>
          <a:xfrm rot="10800000">
            <a:off x="4953000" y="3352801"/>
            <a:ext cx="3886200" cy="762000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486400" y="3429000"/>
            <a:ext cx="1524000" cy="762000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normAutofit fontScale="92500"/>
          </a:bodyPr>
          <a:lstStyle/>
          <a:p>
            <a:pPr algn="just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     2</a:t>
            </a:r>
            <a:r>
              <a:rPr lang="en-US" sz="3200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.5</a:t>
            </a:r>
            <a:endParaRPr lang="en-US" sz="3200" b="1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Pentagon 31"/>
          <p:cNvSpPr/>
          <p:nvPr/>
        </p:nvSpPr>
        <p:spPr>
          <a:xfrm rot="10800000">
            <a:off x="4953000" y="4343400"/>
            <a:ext cx="3886200" cy="762000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486400" y="4495800"/>
            <a:ext cx="1524000" cy="762000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normAutofit fontScale="85000" lnSpcReduction="10000"/>
          </a:bodyPr>
          <a:lstStyle/>
          <a:p>
            <a:pPr algn="just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    2.3.5  </a:t>
            </a:r>
          </a:p>
        </p:txBody>
      </p:sp>
      <p:pic>
        <p:nvPicPr>
          <p:cNvPr id="34" name="Picture 4" descr="Hình ảnh có liên qua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889" b="89778" l="2222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343400"/>
            <a:ext cx="841253" cy="84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red button 1">
            <a:extLst>
              <a:ext uri="{FF2B5EF4-FFF2-40B4-BE49-F238E27FC236}">
                <a16:creationId xmlns:a16="http://schemas.microsoft.com/office/drawing/2014/main" id="{3DB57638-CEE1-4AC6-AC3B-699185B7704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419600"/>
            <a:ext cx="841881" cy="820183"/>
          </a:xfrm>
          <a:prstGeom prst="rect">
            <a:avLst/>
          </a:prstGeom>
        </p:spPr>
      </p:pic>
      <p:pic>
        <p:nvPicPr>
          <p:cNvPr id="36" name="red button 1">
            <a:extLst>
              <a:ext uri="{FF2B5EF4-FFF2-40B4-BE49-F238E27FC236}">
                <a16:creationId xmlns:a16="http://schemas.microsoft.com/office/drawing/2014/main" id="{3DB57638-CEE1-4AC6-AC3B-699185B7704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919" y="3276600"/>
            <a:ext cx="841881" cy="820183"/>
          </a:xfrm>
          <a:prstGeom prst="rect">
            <a:avLst/>
          </a:prstGeom>
        </p:spPr>
      </p:pic>
      <p:pic>
        <p:nvPicPr>
          <p:cNvPr id="37" name="red button 1">
            <a:extLst>
              <a:ext uri="{FF2B5EF4-FFF2-40B4-BE49-F238E27FC236}">
                <a16:creationId xmlns:a16="http://schemas.microsoft.com/office/drawing/2014/main" id="{3DB57638-CEE1-4AC6-AC3B-699185B7704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352800"/>
            <a:ext cx="841881" cy="82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2707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27"/>
          <a:stretch/>
        </p:blipFill>
        <p:spPr>
          <a:xfrm>
            <a:off x="0" y="900063"/>
            <a:ext cx="9144000" cy="51964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72748"/>
            <a:ext cx="1572964" cy="827315"/>
          </a:xfrm>
          <a:prstGeom prst="rect">
            <a:avLst/>
          </a:prstGeom>
        </p:spPr>
      </p:pic>
      <p:pic>
        <p:nvPicPr>
          <p:cNvPr id="14" name="Picture 1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346" b="100000" l="0" r="9569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30901" y="83106"/>
            <a:ext cx="720312" cy="705823"/>
          </a:xfrm>
          <a:prstGeom prst="rect">
            <a:avLst/>
          </a:prstGeom>
        </p:spPr>
      </p:pic>
      <p:sp>
        <p:nvSpPr>
          <p:cNvPr id="15" name="Rounded Rectangle 23"/>
          <p:cNvSpPr/>
          <p:nvPr/>
        </p:nvSpPr>
        <p:spPr>
          <a:xfrm>
            <a:off x="3962197" y="1162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00:10</a:t>
            </a:r>
          </a:p>
        </p:txBody>
      </p:sp>
      <p:sp>
        <p:nvSpPr>
          <p:cNvPr id="16" name="Rounded Rectangle 24"/>
          <p:cNvSpPr/>
          <p:nvPr/>
        </p:nvSpPr>
        <p:spPr>
          <a:xfrm>
            <a:off x="3962197" y="13105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00:09</a:t>
            </a:r>
          </a:p>
        </p:txBody>
      </p:sp>
      <p:sp>
        <p:nvSpPr>
          <p:cNvPr id="17" name="Rounded Rectangle 25"/>
          <p:cNvSpPr/>
          <p:nvPr/>
        </p:nvSpPr>
        <p:spPr>
          <a:xfrm>
            <a:off x="3962197" y="14101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00:08</a:t>
            </a:r>
          </a:p>
        </p:txBody>
      </p:sp>
      <p:sp>
        <p:nvSpPr>
          <p:cNvPr id="18" name="Rounded Rectangle 26"/>
          <p:cNvSpPr/>
          <p:nvPr/>
        </p:nvSpPr>
        <p:spPr>
          <a:xfrm>
            <a:off x="3962197" y="131375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00:07</a:t>
            </a:r>
          </a:p>
        </p:txBody>
      </p:sp>
      <p:sp>
        <p:nvSpPr>
          <p:cNvPr id="19" name="Rounded Rectangle 27"/>
          <p:cNvSpPr/>
          <p:nvPr/>
        </p:nvSpPr>
        <p:spPr>
          <a:xfrm>
            <a:off x="3962197" y="1162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00:06</a:t>
            </a:r>
          </a:p>
        </p:txBody>
      </p:sp>
      <p:sp>
        <p:nvSpPr>
          <p:cNvPr id="20" name="Rounded Rectangle 28"/>
          <p:cNvSpPr/>
          <p:nvPr/>
        </p:nvSpPr>
        <p:spPr>
          <a:xfrm>
            <a:off x="3962197" y="136197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00:05</a:t>
            </a:r>
          </a:p>
        </p:txBody>
      </p:sp>
      <p:sp>
        <p:nvSpPr>
          <p:cNvPr id="21" name="Rounded Rectangle 29"/>
          <p:cNvSpPr/>
          <p:nvPr/>
        </p:nvSpPr>
        <p:spPr>
          <a:xfrm>
            <a:off x="3962197" y="1262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00:04</a:t>
            </a:r>
          </a:p>
        </p:txBody>
      </p:sp>
      <p:sp>
        <p:nvSpPr>
          <p:cNvPr id="22" name="Rounded Rectangle 30"/>
          <p:cNvSpPr/>
          <p:nvPr/>
        </p:nvSpPr>
        <p:spPr>
          <a:xfrm>
            <a:off x="3962197" y="1162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00:03</a:t>
            </a:r>
          </a:p>
        </p:txBody>
      </p:sp>
      <p:sp>
        <p:nvSpPr>
          <p:cNvPr id="23" name="Rounded Rectangle 31"/>
          <p:cNvSpPr/>
          <p:nvPr/>
        </p:nvSpPr>
        <p:spPr>
          <a:xfrm>
            <a:off x="3962197" y="96345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00:02</a:t>
            </a:r>
          </a:p>
        </p:txBody>
      </p:sp>
      <p:sp>
        <p:nvSpPr>
          <p:cNvPr id="24" name="Rounded Rectangle 32"/>
          <p:cNvSpPr/>
          <p:nvPr/>
        </p:nvSpPr>
        <p:spPr>
          <a:xfrm>
            <a:off x="3962197" y="106308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00:01</a:t>
            </a:r>
          </a:p>
        </p:txBody>
      </p:sp>
      <p:sp>
        <p:nvSpPr>
          <p:cNvPr id="25" name="Rounded Rectangle 33"/>
          <p:cNvSpPr/>
          <p:nvPr/>
        </p:nvSpPr>
        <p:spPr>
          <a:xfrm>
            <a:off x="3962197" y="106308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00:00</a:t>
            </a:r>
          </a:p>
        </p:txBody>
      </p:sp>
      <p:pic>
        <p:nvPicPr>
          <p:cNvPr id="26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97" y="78668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762000" y="1219200"/>
            <a:ext cx="7467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9" name="Pentagon 28"/>
          <p:cNvSpPr/>
          <p:nvPr/>
        </p:nvSpPr>
        <p:spPr>
          <a:xfrm>
            <a:off x="457200" y="3352800"/>
            <a:ext cx="4038600" cy="762000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  1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Pentagon 29"/>
          <p:cNvSpPr/>
          <p:nvPr/>
        </p:nvSpPr>
        <p:spPr>
          <a:xfrm>
            <a:off x="457200" y="4419600"/>
            <a:ext cx="4038600" cy="762000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   3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Pentagon 30"/>
          <p:cNvSpPr/>
          <p:nvPr/>
        </p:nvSpPr>
        <p:spPr>
          <a:xfrm rot="10800000">
            <a:off x="4953000" y="3352801"/>
            <a:ext cx="3886200" cy="762000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486400" y="3429000"/>
            <a:ext cx="3124200" cy="762000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normAutofit/>
          </a:bodyPr>
          <a:lstStyle/>
          <a:p>
            <a:pPr algn="just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B.   2 </a:t>
            </a:r>
          </a:p>
        </p:txBody>
      </p:sp>
      <p:sp>
        <p:nvSpPr>
          <p:cNvPr id="33" name="Pentagon 32"/>
          <p:cNvSpPr/>
          <p:nvPr/>
        </p:nvSpPr>
        <p:spPr>
          <a:xfrm rot="10800000">
            <a:off x="4953000" y="4343400"/>
            <a:ext cx="3886200" cy="762000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638800" y="4419600"/>
            <a:ext cx="3124200" cy="762000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normAutofit/>
          </a:bodyPr>
          <a:lstStyle/>
          <a:p>
            <a:pPr algn="just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D.  4</a:t>
            </a:r>
          </a:p>
        </p:txBody>
      </p:sp>
      <p:pic>
        <p:nvPicPr>
          <p:cNvPr id="35" name="Picture 4" descr="Hình ảnh có liên qua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889" b="89778" l="2222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276600"/>
            <a:ext cx="841253" cy="84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red button 1">
            <a:extLst>
              <a:ext uri="{FF2B5EF4-FFF2-40B4-BE49-F238E27FC236}">
                <a16:creationId xmlns:a16="http://schemas.microsoft.com/office/drawing/2014/main" id="{3DB57638-CEE1-4AC6-AC3B-699185B7704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419600"/>
            <a:ext cx="841881" cy="820183"/>
          </a:xfrm>
          <a:prstGeom prst="rect">
            <a:avLst/>
          </a:prstGeom>
        </p:spPr>
      </p:pic>
      <p:pic>
        <p:nvPicPr>
          <p:cNvPr id="37" name="red button 1">
            <a:extLst>
              <a:ext uri="{FF2B5EF4-FFF2-40B4-BE49-F238E27FC236}">
                <a16:creationId xmlns:a16="http://schemas.microsoft.com/office/drawing/2014/main" id="{3DB57638-CEE1-4AC6-AC3B-699185B7704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352800"/>
            <a:ext cx="841881" cy="820183"/>
          </a:xfrm>
          <a:prstGeom prst="rect">
            <a:avLst/>
          </a:prstGeom>
        </p:spPr>
      </p:pic>
      <p:pic>
        <p:nvPicPr>
          <p:cNvPr id="38" name="red button 1">
            <a:extLst>
              <a:ext uri="{FF2B5EF4-FFF2-40B4-BE49-F238E27FC236}">
                <a16:creationId xmlns:a16="http://schemas.microsoft.com/office/drawing/2014/main" id="{3DB57638-CEE1-4AC6-AC3B-699185B7704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4361417"/>
            <a:ext cx="841881" cy="82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4575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8" grpId="0"/>
    </p:bldLst>
  </p:timing>
</p:sld>
</file>

<file path=ppt/theme/theme1.xml><?xml version="1.0" encoding="utf-8"?>
<a:theme xmlns:a="http://schemas.openxmlformats.org/drawingml/2006/main" name="8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57150">
          <a:solidFill>
            <a:srgbClr val="92D050"/>
          </a:solidFill>
        </a:ln>
      </a:spPr>
      <a:bodyPr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ln>
          <a:noFill/>
        </a:ln>
      </a:spPr>
      <a:bodyPr vert="horz" lIns="91440" tIns="45720" rIns="91440" bIns="45720" rtlCol="0">
        <a:normAutofit/>
      </a:bodyPr>
      <a:lstStyle>
        <a:defPPr algn="just">
          <a:defRPr b="1">
            <a:solidFill>
              <a:srgbClr val="0000FF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</TotalTime>
  <Words>1987</Words>
  <Application>Microsoft Office PowerPoint</Application>
  <PresentationFormat>On-screen Show (4:3)</PresentationFormat>
  <Paragraphs>217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27</vt:i4>
      </vt:variant>
    </vt:vector>
  </HeadingPairs>
  <TitlesOfParts>
    <vt:vector size="42" baseType="lpstr">
      <vt:lpstr>.VnTime</vt:lpstr>
      <vt:lpstr>Arial</vt:lpstr>
      <vt:lpstr>Calibri</vt:lpstr>
      <vt:lpstr>Calibri Light</vt:lpstr>
      <vt:lpstr>Cambria Math</vt:lpstr>
      <vt:lpstr>Palatino Linotype</vt:lpstr>
      <vt:lpstr>Symbol</vt:lpstr>
      <vt:lpstr>Times New Roman</vt:lpstr>
      <vt:lpstr>Wingdings</vt:lpstr>
      <vt:lpstr>8_Thiết kế Tùy chỉnh</vt:lpstr>
      <vt:lpstr>Chủ đề Office</vt:lpstr>
      <vt:lpstr>1_Office Theme</vt:lpstr>
      <vt:lpstr>4_Thiết kế Tùy chỉnh</vt:lpstr>
      <vt:lpstr>2_Thiết kế Tùy chỉnh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Cách tìm ƯCLN và BCNN </vt:lpstr>
      <vt:lpstr>PowerPoint Presentation</vt:lpstr>
      <vt:lpstr>B. Bài tập:</vt:lpstr>
      <vt:lpstr>PowerPoint Presentation</vt:lpstr>
      <vt:lpstr>Dạng 2: Bài toán thực tế</vt:lpstr>
      <vt:lpstr>PowerPoint Presentation</vt:lpstr>
      <vt:lpstr>Dạng 2: Bài toán thực tế</vt:lpstr>
      <vt:lpstr>PowerPoint Presentation</vt:lpstr>
      <vt:lpstr>HOẠT ĐỘNG VẬN DỤNG</vt:lpstr>
      <vt:lpstr>HƯỚNG DẪN TỰ HỌC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96</cp:revision>
  <dcterms:created xsi:type="dcterms:W3CDTF">2021-08-14T08:17:11Z</dcterms:created>
  <dcterms:modified xsi:type="dcterms:W3CDTF">2022-10-30T15:24:13Z</dcterms:modified>
</cp:coreProperties>
</file>