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58" r:id="rId4"/>
    <p:sldId id="259" r:id="rId5"/>
    <p:sldId id="260" r:id="rId6"/>
    <p:sldId id="261" r:id="rId7"/>
    <p:sldId id="271" r:id="rId8"/>
    <p:sldId id="263" r:id="rId9"/>
    <p:sldId id="278" r:id="rId10"/>
    <p:sldId id="276" r:id="rId11"/>
    <p:sldId id="264" r:id="rId12"/>
    <p:sldId id="277" r:id="rId13"/>
    <p:sldId id="265" r:id="rId14"/>
    <p:sldId id="267" r:id="rId15"/>
    <p:sldId id="268" r:id="rId16"/>
    <p:sldId id="272" r:id="rId17"/>
    <p:sldId id="280" r:id="rId18"/>
    <p:sldId id="269" r:id="rId19"/>
    <p:sldId id="270" r:id="rId20"/>
    <p:sldId id="273" r:id="rId21"/>
    <p:sldId id="274" r:id="rId22"/>
    <p:sldId id="279" r:id="rId23"/>
    <p:sldId id="281" r:id="rId24"/>
    <p:sldId id="282" r:id="rId25"/>
    <p:sldId id="283" r:id="rId26"/>
    <p:sldId id="284" r:id="rId27"/>
    <p:sldId id="285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3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7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9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96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55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9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6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6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8C30-97FA-4338-B0D6-C96CF04CCD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6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slide" Target="slide27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slide" Target="slide2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slide" Target="slide26.xml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51</a:t>
            </a:r>
          </a:p>
        </p:txBody>
      </p:sp>
    </p:spTree>
    <p:extLst>
      <p:ext uri="{BB962C8B-B14F-4D97-AF65-F5344CB8AC3E}">
        <p14:creationId xmlns:p14="http://schemas.microsoft.com/office/powerpoint/2010/main" val="17952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KIỂM TRA BÀI CŨ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08349" y="1294328"/>
            <a:ext cx="7547020" cy="7534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Nêu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quy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tắc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hai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số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nguyên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âm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1380348" y="2047742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1440665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38)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443988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51)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103)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3707346" y="2632696"/>
            <a:ext cx="12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= – 85 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9955369" y="2632696"/>
            <a:ext cx="145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= – 154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363273" y="4134118"/>
            <a:ext cx="5743978" cy="1191296"/>
          </a:xfrm>
          <a:prstGeom prst="cloudCallout">
            <a:avLst>
              <a:gd name="adj1" fmla="val -51271"/>
              <a:gd name="adj2" fmla="val 7481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Cộng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nguyên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dấu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thì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thế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nào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60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7" grpId="0"/>
      <p:bldP spid="248" grpId="0"/>
      <p:bldP spid="249" grpId="0"/>
      <p:bldP spid="250" grpId="0"/>
      <p:bldP spid="25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37404" y="89365"/>
            <a:ext cx="8432017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22" name="Round Same Side Corner Rectangle 22"/>
          <p:cNvSpPr/>
          <p:nvPr/>
        </p:nvSpPr>
        <p:spPr>
          <a:xfrm rot="5400000">
            <a:off x="1027704" y="1569429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50027" y="1485004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545625" y="1515176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7324" y="149802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2783" y="1528262"/>
            <a:ext cx="7986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</a:rPr>
              <a:t>Vào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một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ngày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đông</a:t>
            </a:r>
            <a:r>
              <a:rPr lang="en-US" sz="2800" dirty="0">
                <a:solidFill>
                  <a:srgbClr val="0070C0"/>
                </a:solidFill>
              </a:rPr>
              <a:t> ở </a:t>
            </a:r>
            <a:r>
              <a:rPr lang="en-US" sz="2800" dirty="0" err="1">
                <a:solidFill>
                  <a:srgbClr val="0070C0"/>
                </a:solidFill>
              </a:rPr>
              <a:t>Sapa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-1</a:t>
            </a:r>
            <a:r>
              <a:rPr lang="en-US" sz="2800" baseline="300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 err="1">
                <a:solidFill>
                  <a:srgbClr val="0070C0"/>
                </a:solidFill>
              </a:rPr>
              <a:t>Tuy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nhiên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chợ</a:t>
            </a:r>
            <a:r>
              <a:rPr lang="en-US" sz="2800" dirty="0">
                <a:solidFill>
                  <a:srgbClr val="0070C0"/>
                </a:solidFill>
              </a:rPr>
              <a:t> Sa Pa </a:t>
            </a:r>
            <a:r>
              <a:rPr lang="en-US" sz="2800" dirty="0" err="1">
                <a:solidFill>
                  <a:srgbClr val="0070C0"/>
                </a:solidFill>
              </a:rPr>
              <a:t>lại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hơn</a:t>
            </a:r>
            <a:r>
              <a:rPr lang="en-US" sz="2800" dirty="0">
                <a:solidFill>
                  <a:srgbClr val="0070C0"/>
                </a:solidFill>
              </a:rPr>
              <a:t> 2</a:t>
            </a:r>
            <a:r>
              <a:rPr lang="en-US" sz="2800" baseline="300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C so </a:t>
            </a:r>
            <a:r>
              <a:rPr lang="en-US" sz="2800" dirty="0" err="1">
                <a:solidFill>
                  <a:srgbClr val="0070C0"/>
                </a:solidFill>
              </a:rPr>
              <a:t>với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Trời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phép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SaPa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đó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45" name="TextBox 211"/>
          <p:cNvSpPr txBox="1">
            <a:spLocks noChangeArrowheads="1"/>
          </p:cNvSpPr>
          <p:nvPr/>
        </p:nvSpPr>
        <p:spPr bwMode="auto">
          <a:xfrm>
            <a:off x="9240658" y="3566413"/>
            <a:ext cx="858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+2</a:t>
            </a:r>
          </a:p>
        </p:txBody>
      </p:sp>
      <p:sp>
        <p:nvSpPr>
          <p:cNvPr id="246" name="Cloud Callout 245"/>
          <p:cNvSpPr/>
          <p:nvPr/>
        </p:nvSpPr>
        <p:spPr>
          <a:xfrm>
            <a:off x="935909" y="3453860"/>
            <a:ext cx="8367852" cy="1524000"/>
          </a:xfrm>
          <a:prstGeom prst="cloudCallout">
            <a:avLst>
              <a:gd name="adj1" fmla="val -39311"/>
              <a:gd name="adj2" fmla="val 105504"/>
            </a:avLst>
          </a:prstGeom>
          <a:solidFill>
            <a:schemeClr val="bg1">
              <a:lumMod val="95000"/>
            </a:schemeClr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chợ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SaPa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082113" y="192417"/>
            <a:ext cx="1637488" cy="6530355"/>
            <a:chOff x="10082113" y="192417"/>
            <a:chExt cx="1637488" cy="6530355"/>
          </a:xfrm>
        </p:grpSpPr>
        <p:grpSp>
          <p:nvGrpSpPr>
            <p:cNvPr id="28" name="Group 657"/>
            <p:cNvGrpSpPr>
              <a:grpSpLocks/>
            </p:cNvGrpSpPr>
            <p:nvPr/>
          </p:nvGrpSpPr>
          <p:grpSpPr bwMode="auto">
            <a:xfrm>
              <a:off x="10082113" y="192417"/>
              <a:ext cx="1637488" cy="6530355"/>
              <a:chOff x="4272" y="432"/>
              <a:chExt cx="907" cy="3888"/>
            </a:xfrm>
          </p:grpSpPr>
          <p:grpSp>
            <p:nvGrpSpPr>
              <p:cNvPr id="29" name="Group 658"/>
              <p:cNvGrpSpPr>
                <a:grpSpLocks/>
              </p:cNvGrpSpPr>
              <p:nvPr/>
            </p:nvGrpSpPr>
            <p:grpSpPr bwMode="auto">
              <a:xfrm>
                <a:off x="4272" y="432"/>
                <a:ext cx="907" cy="3888"/>
                <a:chOff x="4272" y="432"/>
                <a:chExt cx="907" cy="3888"/>
              </a:xfrm>
            </p:grpSpPr>
            <p:sp>
              <p:nvSpPr>
                <p:cNvPr id="44" name="AutoShape 659"/>
                <p:cNvSpPr>
                  <a:spLocks noChangeArrowheads="1"/>
                </p:cNvSpPr>
                <p:nvPr/>
              </p:nvSpPr>
              <p:spPr bwMode="auto">
                <a:xfrm>
                  <a:off x="4678" y="798"/>
                  <a:ext cx="109" cy="1270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5" name="Group 660"/>
                <p:cNvGrpSpPr>
                  <a:grpSpLocks/>
                </p:cNvGrpSpPr>
                <p:nvPr/>
              </p:nvGrpSpPr>
              <p:grpSpPr bwMode="auto">
                <a:xfrm>
                  <a:off x="4272" y="432"/>
                  <a:ext cx="907" cy="3888"/>
                  <a:chOff x="4416" y="576"/>
                  <a:chExt cx="720" cy="3360"/>
                </a:xfrm>
              </p:grpSpPr>
              <p:sp>
                <p:nvSpPr>
                  <p:cNvPr id="243" name="AutoShape 661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576"/>
                    <a:ext cx="720" cy="336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4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3408"/>
                    <a:ext cx="336" cy="33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46" name="Text Box 663"/>
                <p:cNvSpPr txBox="1">
                  <a:spLocks noChangeArrowheads="1"/>
                </p:cNvSpPr>
                <p:nvPr/>
              </p:nvSpPr>
              <p:spPr bwMode="auto">
                <a:xfrm>
                  <a:off x="4405" y="434"/>
                  <a:ext cx="65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baseline="3000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o</a:t>
                  </a: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  <a:endParaRPr lang="en-US" altLang="en-US" sz="2800" b="1" baseline="300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7" name="Group 664"/>
                <p:cNvGrpSpPr>
                  <a:grpSpLocks/>
                </p:cNvGrpSpPr>
                <p:nvPr/>
              </p:nvGrpSpPr>
              <p:grpSpPr bwMode="auto">
                <a:xfrm>
                  <a:off x="4792" y="790"/>
                  <a:ext cx="302" cy="2875"/>
                  <a:chOff x="4896" y="528"/>
                  <a:chExt cx="288" cy="2732"/>
                </a:xfrm>
              </p:grpSpPr>
              <p:sp>
                <p:nvSpPr>
                  <p:cNvPr id="152" name="Rectangle 66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720" y="1796"/>
                    <a:ext cx="264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153" name="Group 66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920" y="5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36" name="Line 6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7" name="Group 6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41" name="Line 6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" name="Line 6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8" name="Group 6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39" name="Line 6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0" name="Line 6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4" name="Group 67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12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96" name="Group 6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29" name="Line 6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0" name="Group 6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34" name="Line 6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5" name="Line 6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1" name="Group 6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32" name="Line 6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3" name="Line 6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7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22" name="Line 6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3" name="Group 6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7" name="Line 6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Line 6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4" name="Group 6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5" name="Line 6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" name="Line 6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8" name="Group 6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15" name="Line 6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16" name="Group 6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0" name="Line 6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1" name="Line 6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7" name="Group 6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8" name="Line 6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9" name="Line 6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9" name="Group 6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08" name="Line 7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9" name="Group 7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3" name="Line 7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" name="Line 7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0" name="Group 7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1" name="Line 7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2" name="Line 7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00" name="Group 7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01" name="Line 7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2" name="Group 7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06" name="Line 7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Line 7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3" name="Group 7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04" name="Line 7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5" name="Line 7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71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24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56" name="Group 7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89" name="Line 7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90" name="Group 7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94" name="Line 7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5" name="Line 7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1" name="Group 7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92" name="Line 7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3" name="Line 7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7" name="Group 7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82" name="Line 7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3" name="Group 7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7" name="Line 7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8" name="Line 7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4" name="Group 7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5" name="Line 7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6" name="Line 7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8" name="Group 7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75" name="Line 7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76" name="Group 7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0" name="Line 7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" name="Line 7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" name="Group 7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8" name="Line 7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9" name="Line 7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9" name="Group 7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68" name="Line 7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9" name="Group 7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3" name="Line 7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4" name="Line 7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0" name="Group 7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1" name="Line 7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2" name="Line 7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0" name="Group 7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61" name="Line 7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2" name="Group 7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66" name="Line 7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7" name="Line 7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63" name="Group 7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64" name="Line 7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5" name="Line 7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48" name="Text Box 756"/>
                <p:cNvSpPr txBox="1">
                  <a:spLocks noChangeArrowheads="1"/>
                </p:cNvSpPr>
                <p:nvPr/>
              </p:nvSpPr>
              <p:spPr bwMode="auto">
                <a:xfrm>
                  <a:off x="4368" y="2112"/>
                  <a:ext cx="25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D60093"/>
                      </a:solidFill>
                      <a:latin typeface="Times New Roman" panose="02020603050405020304" pitchFamily="18" charset="0"/>
                    </a:rPr>
                    <a:t>  0</a:t>
                  </a:r>
                </a:p>
              </p:txBody>
            </p:sp>
            <p:grpSp>
              <p:nvGrpSpPr>
                <p:cNvPr id="53" name="Group 761"/>
                <p:cNvGrpSpPr>
                  <a:grpSpLocks/>
                </p:cNvGrpSpPr>
                <p:nvPr/>
              </p:nvGrpSpPr>
              <p:grpSpPr bwMode="auto">
                <a:xfrm rot="10800000">
                  <a:off x="4354" y="848"/>
                  <a:ext cx="306" cy="2817"/>
                  <a:chOff x="4896" y="443"/>
                  <a:chExt cx="292" cy="2677"/>
                </a:xfrm>
              </p:grpSpPr>
              <p:sp>
                <p:nvSpPr>
                  <p:cNvPr id="61" name="Rectangle 76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724" y="1619"/>
                    <a:ext cx="264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62" name="Group 76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920" y="5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145" name="Line 7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46" name="Group 7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150" name="Line 7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" name="Line 7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" name="Group 7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148" name="Line 7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" name="Line 7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" name="Group 77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12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05" name="Group 7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38" name="Line 7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9" name="Group 7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43" name="Line 7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" name="Line 7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0" name="Group 7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41" name="Line 7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2" name="Line 7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6" name="Group 7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31" name="Line 7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2" name="Group 7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36" name="Line 7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7" name="Line 7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3" name="Group 7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34" name="Line 7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5" name="Line 7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7" name="Group 7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24" name="Line 7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5" name="Group 7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9" name="Line 7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0" name="Line 7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7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7" name="Line 7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" name="Line 7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8" name="Group 7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17" name="Line 7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8" name="Group 7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2" name="Line 7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" name="Line 8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8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0" name="Line 8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" name="Line 8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9" name="Group 8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10" name="Line 8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1" name="Group 8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15" name="Line 8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" name="Line 8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2" name="Group 8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13" name="Line 8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" name="Line 8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4" name="Group 81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24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65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98" name="Line 8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9" name="Group 8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03" name="Line 8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" name="Line 8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0" name="Group 8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01" name="Line 8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" name="Line 8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6" name="Group 8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91" name="Line 8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2" name="Group 8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96" name="Line 8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" name="Line 8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3" name="Group 8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94" name="Line 8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" name="Line 8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7" name="Group 8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84" name="Line 8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5" name="Group 8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9" name="Line 8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" name="Line 8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6" name="Group 8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7" name="Line 8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Line 8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8" name="Group 8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77" name="Line 8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8" name="Group 8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2" name="Line 8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" name="Line 8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9" name="Group 8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0" name="Line 8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" name="Line 8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9" name="Group 8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70" name="Line 8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1" name="Group 8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75" name="Line 8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" name="Line 8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2" name="Group 8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73" name="Line 8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" name="Line 8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54" name="Text Box 853"/>
                <p:cNvSpPr txBox="1">
                  <a:spLocks noChangeArrowheads="1"/>
                </p:cNvSpPr>
                <p:nvPr/>
              </p:nvSpPr>
              <p:spPr bwMode="auto">
                <a:xfrm>
                  <a:off x="4327" y="3409"/>
                  <a:ext cx="353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-4</a:t>
                  </a:r>
                </a:p>
              </p:txBody>
            </p:sp>
            <p:sp>
              <p:nvSpPr>
                <p:cNvPr id="58" name="AutoShape 857"/>
                <p:cNvSpPr>
                  <a:spLocks noChangeArrowheads="1"/>
                </p:cNvSpPr>
                <p:nvPr/>
              </p:nvSpPr>
              <p:spPr bwMode="auto">
                <a:xfrm>
                  <a:off x="4676" y="1002"/>
                  <a:ext cx="101" cy="2668"/>
                </a:xfrm>
                <a:prstGeom prst="flowChartAlternateProcess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AutoShape 860"/>
              <p:cNvSpPr>
                <a:spLocks noChangeArrowheads="1"/>
              </p:cNvSpPr>
              <p:nvPr/>
            </p:nvSpPr>
            <p:spPr bwMode="auto">
              <a:xfrm>
                <a:off x="4680" y="998"/>
                <a:ext cx="97" cy="1295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3" name="Text Box 853"/>
            <p:cNvSpPr txBox="1">
              <a:spLocks noChangeArrowheads="1"/>
            </p:cNvSpPr>
            <p:nvPr/>
          </p:nvSpPr>
          <p:spPr bwMode="auto">
            <a:xfrm>
              <a:off x="10204590" y="4796141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254" name="Text Box 853"/>
            <p:cNvSpPr txBox="1">
              <a:spLocks noChangeArrowheads="1"/>
            </p:cNvSpPr>
            <p:nvPr/>
          </p:nvSpPr>
          <p:spPr bwMode="auto">
            <a:xfrm>
              <a:off x="10202167" y="4412296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255" name="Text Box 853"/>
            <p:cNvSpPr txBox="1">
              <a:spLocks noChangeArrowheads="1"/>
            </p:cNvSpPr>
            <p:nvPr/>
          </p:nvSpPr>
          <p:spPr bwMode="auto">
            <a:xfrm>
              <a:off x="10199744" y="3993933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256" name="Text Box 853"/>
            <p:cNvSpPr txBox="1">
              <a:spLocks noChangeArrowheads="1"/>
            </p:cNvSpPr>
            <p:nvPr/>
          </p:nvSpPr>
          <p:spPr bwMode="auto">
            <a:xfrm>
              <a:off x="10290464" y="3559607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7" name="Text Box 853"/>
            <p:cNvSpPr txBox="1">
              <a:spLocks noChangeArrowheads="1"/>
            </p:cNvSpPr>
            <p:nvPr/>
          </p:nvSpPr>
          <p:spPr bwMode="auto">
            <a:xfrm>
              <a:off x="10179825" y="3136839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58" name="Text Box 853"/>
            <p:cNvSpPr txBox="1">
              <a:spLocks noChangeArrowheads="1"/>
            </p:cNvSpPr>
            <p:nvPr/>
          </p:nvSpPr>
          <p:spPr bwMode="auto">
            <a:xfrm>
              <a:off x="10183691" y="2705487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59" name="Text Box 853"/>
            <p:cNvSpPr txBox="1">
              <a:spLocks noChangeArrowheads="1"/>
            </p:cNvSpPr>
            <p:nvPr/>
          </p:nvSpPr>
          <p:spPr bwMode="auto">
            <a:xfrm>
              <a:off x="10265360" y="225419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0" name="Text Box 853"/>
            <p:cNvSpPr txBox="1">
              <a:spLocks noChangeArrowheads="1"/>
            </p:cNvSpPr>
            <p:nvPr/>
          </p:nvSpPr>
          <p:spPr bwMode="auto">
            <a:xfrm>
              <a:off x="10251517" y="183299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1" name="Text Box 853"/>
            <p:cNvSpPr txBox="1">
              <a:spLocks noChangeArrowheads="1"/>
            </p:cNvSpPr>
            <p:nvPr/>
          </p:nvSpPr>
          <p:spPr bwMode="auto">
            <a:xfrm>
              <a:off x="10250257" y="1446531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62" name="Text Box 853"/>
            <p:cNvSpPr txBox="1">
              <a:spLocks noChangeArrowheads="1"/>
            </p:cNvSpPr>
            <p:nvPr/>
          </p:nvSpPr>
          <p:spPr bwMode="auto">
            <a:xfrm>
              <a:off x="10230156" y="101284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263" name="AutoShape 860"/>
          <p:cNvSpPr>
            <a:spLocks noChangeArrowheads="1"/>
          </p:cNvSpPr>
          <p:nvPr/>
        </p:nvSpPr>
        <p:spPr bwMode="auto">
          <a:xfrm>
            <a:off x="10820406" y="3292678"/>
            <a:ext cx="200508" cy="92107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stCxn id="255" idx="3"/>
          </p:cNvCxnSpPr>
          <p:nvPr/>
        </p:nvCxnSpPr>
        <p:spPr>
          <a:xfrm flipH="1" flipV="1">
            <a:off x="9565976" y="4213750"/>
            <a:ext cx="1271070" cy="1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 flipV="1">
            <a:off x="9496938" y="3342431"/>
            <a:ext cx="1271070" cy="1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820795" y="3318186"/>
            <a:ext cx="0" cy="8840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191095" y="4038072"/>
            <a:ext cx="431442" cy="400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10221023" y="3172760"/>
            <a:ext cx="431442" cy="400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8392" y="412358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sz="2800" dirty="0"/>
          </a:p>
        </p:txBody>
      </p:sp>
      <p:sp>
        <p:nvSpPr>
          <p:cNvPr id="268" name="Rectangle 267"/>
          <p:cNvSpPr/>
          <p:nvPr/>
        </p:nvSpPr>
        <p:spPr>
          <a:xfrm>
            <a:off x="4225017" y="412358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2</a:t>
            </a:r>
            <a:endParaRPr lang="en-US" sz="2800" dirty="0"/>
          </a:p>
        </p:txBody>
      </p:sp>
      <p:sp>
        <p:nvSpPr>
          <p:cNvPr id="269" name="Rectangle 268"/>
          <p:cNvSpPr/>
          <p:nvPr/>
        </p:nvSpPr>
        <p:spPr>
          <a:xfrm>
            <a:off x="5017097" y="4120023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 </a:t>
            </a:r>
            <a:r>
              <a:rPr lang="en-US" sz="2800" baseline="30000" dirty="0"/>
              <a:t>0</a:t>
            </a:r>
            <a:r>
              <a:rPr lang="en-US" sz="2800" dirty="0"/>
              <a:t>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0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/>
      <p:bldP spid="246" grpId="0" animBg="1"/>
      <p:bldP spid="263" grpId="0" animBg="1"/>
      <p:bldP spid="18" grpId="0" animBg="1"/>
      <p:bldP spid="267" grpId="0" animBg="1"/>
      <p:bldP spid="19" grpId="0"/>
      <p:bldP spid="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1035362" y="2675746"/>
            <a:ext cx="10727264" cy="18274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5" y="-255100"/>
            <a:ext cx="8415666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607" y="183084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413580" y="1183797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7071" y="1196691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9757" y="1713885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1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7161" y="17716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5864" y="3220776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 – 1 = 1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3562" y="17552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973593" y="1843560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5916" y="1759135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91514" y="1789307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213" y="1772158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161" y="1768029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7128" y="267640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&lt;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97505" y="174381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4" y="2321579"/>
            <a:ext cx="1120728" cy="11207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540054" y="170989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(– 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02411" y="2722468"/>
            <a:ext cx="34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1: </a:t>
            </a:r>
            <a:r>
              <a:rPr lang="en-US" sz="2800" dirty="0" err="1"/>
              <a:t>Bỏ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202411" y="3267391"/>
            <a:ext cx="445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2: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–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02411" y="3789351"/>
            <a:ext cx="625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3: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76812" y="171126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5063" y="374532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1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25865" y="1797807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 1   </a:t>
            </a:r>
          </a:p>
        </p:txBody>
      </p:sp>
      <p:sp>
        <p:nvSpPr>
          <p:cNvPr id="54" name="Line 2"/>
          <p:cNvSpPr>
            <a:spLocks noChangeShapeType="1"/>
          </p:cNvSpPr>
          <p:nvPr/>
        </p:nvSpPr>
        <p:spPr bwMode="auto">
          <a:xfrm flipH="1">
            <a:off x="7166239" y="4601230"/>
            <a:ext cx="11238" cy="149268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 flipV="1">
            <a:off x="5925227" y="4954802"/>
            <a:ext cx="1269959" cy="3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6249739" y="4363607"/>
            <a:ext cx="6064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+ 2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5986784" y="4863491"/>
            <a:ext cx="577850" cy="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- 1</a:t>
            </a: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7103547" y="4377255"/>
            <a:ext cx="6715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6536001" y="4740862"/>
            <a:ext cx="1587" cy="9985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2"/>
          <p:cNvSpPr>
            <a:spLocks noChangeShapeType="1"/>
          </p:cNvSpPr>
          <p:nvPr/>
        </p:nvSpPr>
        <p:spPr bwMode="auto">
          <a:xfrm flipH="1">
            <a:off x="5894904" y="4531380"/>
            <a:ext cx="12665" cy="156253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21263" y="5232913"/>
            <a:ext cx="7467600" cy="726641"/>
            <a:chOff x="2524877" y="5395104"/>
            <a:chExt cx="7467600" cy="726641"/>
          </a:xfrm>
        </p:grpSpPr>
        <p:cxnSp>
          <p:nvCxnSpPr>
            <p:cNvPr id="60" name="Straight Arrow Connector 59"/>
            <p:cNvCxnSpPr/>
            <p:nvPr/>
          </p:nvCxnSpPr>
          <p:spPr>
            <a:xfrm flipH="1">
              <a:off x="5518108" y="5395104"/>
              <a:ext cx="621507" cy="7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>
              <a:off x="2524877" y="5560346"/>
              <a:ext cx="7467600" cy="444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3604377" y="5471446"/>
              <a:ext cx="1588" cy="198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5491915" y="5493671"/>
              <a:ext cx="1587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6758740" y="5500021"/>
              <a:ext cx="3175" cy="200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>
              <a:off x="7393740" y="5504783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8011277" y="5493671"/>
              <a:ext cx="4763" cy="196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3"/>
            <p:cNvSpPr>
              <a:spLocks noChangeShapeType="1"/>
            </p:cNvSpPr>
            <p:nvPr/>
          </p:nvSpPr>
          <p:spPr bwMode="auto">
            <a:xfrm>
              <a:off x="8631990" y="5507958"/>
              <a:ext cx="1587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4"/>
            <p:cNvSpPr>
              <a:spLocks noChangeShapeType="1"/>
            </p:cNvSpPr>
            <p:nvPr/>
          </p:nvSpPr>
          <p:spPr bwMode="auto">
            <a:xfrm>
              <a:off x="9281277" y="5495258"/>
              <a:ext cx="1588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5228390" y="5652421"/>
              <a:ext cx="573087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-1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6499977" y="5660358"/>
              <a:ext cx="457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1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7144502" y="5665121"/>
              <a:ext cx="484188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2</a:t>
              </a: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7865227" y="5661946"/>
              <a:ext cx="398463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8363702" y="5663533"/>
              <a:ext cx="427038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4</a:t>
              </a: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9035215" y="5671471"/>
              <a:ext cx="547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4677586" y="5664545"/>
              <a:ext cx="498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-2</a:t>
              </a:r>
            </a:p>
          </p:txBody>
        </p:sp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3986965" y="5652421"/>
              <a:ext cx="533400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-3</a:t>
              </a:r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3339265" y="5636546"/>
              <a:ext cx="5588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-4</a:t>
              </a: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4248902" y="5468271"/>
              <a:ext cx="1588" cy="198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>
              <a:off x="4882315" y="5482558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6120565" y="5447633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5860341" y="5652421"/>
              <a:ext cx="457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</a:t>
              </a:r>
              <a:r>
                <a:rPr lang="en-US" altLang="en-US" sz="2000" b="1" dirty="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303071" y="6109682"/>
            <a:ext cx="688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Chú</a:t>
            </a:r>
            <a:r>
              <a:rPr lang="en-US" sz="2800" b="1" dirty="0">
                <a:solidFill>
                  <a:srgbClr val="0070C0"/>
                </a:solidFill>
              </a:rPr>
              <a:t> ý: </a:t>
            </a:r>
            <a:r>
              <a:rPr lang="en-US" sz="2800" dirty="0"/>
              <a:t>Hai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0. </a:t>
            </a:r>
          </a:p>
        </p:txBody>
      </p:sp>
      <p:sp>
        <p:nvSpPr>
          <p:cNvPr id="2" name="Rectangle 1"/>
          <p:cNvSpPr/>
          <p:nvPr/>
        </p:nvSpPr>
        <p:spPr>
          <a:xfrm>
            <a:off x="8083036" y="6094478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(– 2) + 2 = 0</a:t>
            </a:r>
          </a:p>
        </p:txBody>
      </p:sp>
    </p:spTree>
    <p:extLst>
      <p:ext uri="{BB962C8B-B14F-4D97-AF65-F5344CB8AC3E}">
        <p14:creationId xmlns:p14="http://schemas.microsoft.com/office/powerpoint/2010/main" val="11966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00117 0.13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00104 0.13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391 0.293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46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 animBg="1"/>
      <p:bldP spid="24" grpId="0"/>
      <p:bldP spid="24" grpId="1"/>
      <p:bldP spid="24" grpId="3"/>
      <p:bldP spid="25" grpId="0"/>
      <p:bldP spid="26" grpId="0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3"/>
      <p:bldP spid="37" grpId="0"/>
      <p:bldP spid="37" grpId="1"/>
      <p:bldP spid="39" grpId="0"/>
      <p:bldP spid="39" grpId="1"/>
      <p:bldP spid="45" grpId="0"/>
      <p:bldP spid="30" grpId="0"/>
      <p:bldP spid="35" grpId="0"/>
      <p:bldP spid="38" grpId="0"/>
      <p:bldP spid="40" grpId="0"/>
      <p:bldP spid="41" grpId="0"/>
      <p:bldP spid="41" grpId="1"/>
      <p:bldP spid="44" grpId="0"/>
      <p:bldP spid="56" grpId="0"/>
      <p:bldP spid="57" grpId="0"/>
      <p:bldP spid="58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347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          a)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/>
              <a:t>(–</a:t>
            </a:r>
            <a:r>
              <a:rPr lang="en-US" sz="3600" dirty="0">
                <a:sym typeface="Wingdings" panose="05000000000000000000" pitchFamily="2" charset="2"/>
              </a:rPr>
              <a:t>6) + 4 </a:t>
            </a:r>
            <a:r>
              <a:rPr lang="en-US" sz="3600" dirty="0"/>
              <a:t> 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428384" y="1691091"/>
            <a:ext cx="17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 – 4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904381" y="1665635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78045" y="1665635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– (           )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618722" y="167573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57067" y="1678363"/>
            <a:ext cx="14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– 2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3218" y="2593932"/>
            <a:ext cx="454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          b)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  10 + (– 5) </a:t>
            </a:r>
            <a:r>
              <a:rPr lang="en-US" sz="3600" dirty="0"/>
              <a:t> 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536614" y="2564700"/>
            <a:ext cx="17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10 – 5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029451" y="258995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944233" y="2589953"/>
            <a:ext cx="86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  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762611" y="256449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24447" y="2577226"/>
            <a:ext cx="14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5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944233" y="2589952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 (           )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320965" y="1032032"/>
            <a:ext cx="347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Ví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00" name="Google Shape;12325;p85"/>
          <p:cNvSpPr/>
          <p:nvPr/>
        </p:nvSpPr>
        <p:spPr>
          <a:xfrm>
            <a:off x="1320965" y="341334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2234489" y="3358948"/>
            <a:ext cx="102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Tính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2" name="Oval 101"/>
          <p:cNvSpPr/>
          <p:nvPr/>
        </p:nvSpPr>
        <p:spPr>
          <a:xfrm>
            <a:off x="1915075" y="3515245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379634" y="4218705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a) </a:t>
            </a:r>
            <a:r>
              <a:rPr lang="en-US" sz="3600" dirty="0"/>
              <a:t>(–2</a:t>
            </a:r>
            <a:r>
              <a:rPr lang="en-US" sz="3600" dirty="0">
                <a:sym typeface="Wingdings" panose="05000000000000000000" pitchFamily="2" charset="2"/>
              </a:rPr>
              <a:t>8) + 82</a:t>
            </a:r>
            <a:r>
              <a:rPr lang="en-US" sz="3600" dirty="0"/>
              <a:t>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52529" y="4218705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 82 – 28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170449" y="4168558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54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379634" y="5144356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b)  </a:t>
            </a:r>
            <a:r>
              <a:rPr lang="en-US" sz="3600" dirty="0"/>
              <a:t>51</a:t>
            </a:r>
            <a:r>
              <a:rPr lang="en-US" sz="3600" dirty="0">
                <a:sym typeface="Wingdings" panose="05000000000000000000" pitchFamily="2" charset="2"/>
              </a:rPr>
              <a:t> + (–97) </a:t>
            </a:r>
            <a:r>
              <a:rPr lang="en-US" sz="3600" dirty="0"/>
              <a:t>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947980" y="5130242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    97 – 51 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427612" y="514591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– 46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947980" y="5137299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– (             ) </a:t>
            </a:r>
          </a:p>
        </p:txBody>
      </p:sp>
    </p:spTree>
    <p:extLst>
      <p:ext uri="{BB962C8B-B14F-4D97-AF65-F5344CB8AC3E}">
        <p14:creationId xmlns:p14="http://schemas.microsoft.com/office/powerpoint/2010/main" val="1007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0.16419 -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9792 -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3" grpId="0"/>
      <p:bldP spid="86" grpId="0"/>
      <p:bldP spid="86" grpId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6" grpId="1"/>
      <p:bldP spid="96" grpId="2"/>
      <p:bldP spid="97" grpId="0"/>
      <p:bldP spid="98" grpId="0"/>
      <p:bldP spid="98" grpId="1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43944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749390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8164" y="1183797"/>
            <a:ext cx="9439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 4: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ở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-50m so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20 m.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so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mực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371979" y="3267309"/>
            <a:ext cx="711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so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mực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930547" y="2622694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79" y="5470323"/>
            <a:ext cx="1263650" cy="12636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9939866" y="5175250"/>
            <a:ext cx="8467" cy="1041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3410" y="6239933"/>
            <a:ext cx="2709333" cy="8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355667" y="5207000"/>
            <a:ext cx="2709333" cy="8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47354" y="5344180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+20m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36400" y="3852333"/>
            <a:ext cx="8467" cy="23960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831105" y="4428924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-50 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74723" y="4172937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(–50) + 20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94450" y="4158823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    50 – 20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74082" y="4174493"/>
            <a:ext cx="207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– 30 (m)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94450" y="4158822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– (             ) </a:t>
            </a:r>
          </a:p>
        </p:txBody>
      </p:sp>
    </p:spTree>
    <p:extLst>
      <p:ext uri="{BB962C8B-B14F-4D97-AF65-F5344CB8AC3E}">
        <p14:creationId xmlns:p14="http://schemas.microsoft.com/office/powerpoint/2010/main" val="41697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00209 -0.155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  <p:bldP spid="13" grpId="0"/>
      <p:bldP spid="47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6200000">
            <a:off x="10764688" y="-304096"/>
            <a:ext cx="597576" cy="2193900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098629" y="575312"/>
            <a:ext cx="201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BÀI TẬP SGK</a:t>
            </a:r>
          </a:p>
        </p:txBody>
      </p:sp>
      <p:sp>
        <p:nvSpPr>
          <p:cNvPr id="5" name="Oval 4"/>
          <p:cNvSpPr/>
          <p:nvPr/>
        </p:nvSpPr>
        <p:spPr>
          <a:xfrm>
            <a:off x="844393" y="95767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8516" y="1305457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2018) + (2018)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418" y="1208742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57 + (–93)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8336" y="1966064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2018 – 2018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8337" y="2473681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0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3668" y="1898828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–(93 – 57)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63668" y="2457407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36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5581" y="2996901"/>
            <a:ext cx="1075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Cho </a:t>
            </a:r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về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dấu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tổng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thỏa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mãn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4" name="Oval 23"/>
          <p:cNvSpPr/>
          <p:nvPr/>
        </p:nvSpPr>
        <p:spPr>
          <a:xfrm>
            <a:off x="806564" y="309880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4622" y="3778406"/>
            <a:ext cx="4341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391336" y="3778181"/>
            <a:ext cx="3775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861849" y="1222660"/>
            <a:ext cx="284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c) (– 38 ) + 46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9098" y="191274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46 – 38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79098" y="247132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8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49637" y="1222024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52541" y="1264540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43639" y="438498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12 + (– 7)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67639" y="438689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12 – 7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49400" y="4410857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5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32228" y="441063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(– 12) + 7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56228" y="4412542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– (12 – 7)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203264" y="4421429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– 5 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818102" y="3778406"/>
            <a:ext cx="20107" cy="12434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10737" y="851204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45184" y="5123946"/>
            <a:ext cx="9707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ở </a:t>
            </a:r>
            <a:r>
              <a:rPr lang="en-US" sz="2800" dirty="0" err="1">
                <a:solidFill>
                  <a:srgbClr val="0070C0"/>
                </a:solidFill>
              </a:rPr>
              <a:t>thủ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đô</a:t>
            </a:r>
            <a:r>
              <a:rPr lang="en-US" sz="2800" dirty="0">
                <a:solidFill>
                  <a:srgbClr val="0070C0"/>
                </a:solidFill>
              </a:rPr>
              <a:t> Ottawa, Canada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7 </a:t>
            </a:r>
            <a:r>
              <a:rPr lang="en-US" sz="2800" dirty="0" err="1">
                <a:solidFill>
                  <a:srgbClr val="0070C0"/>
                </a:solidFill>
              </a:rPr>
              <a:t>giờ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– 4</a:t>
            </a:r>
            <a:r>
              <a:rPr lang="en-US" sz="2800" baseline="300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C, </a:t>
            </a:r>
            <a:r>
              <a:rPr lang="en-US" sz="2800" dirty="0" err="1">
                <a:solidFill>
                  <a:srgbClr val="0070C0"/>
                </a:solidFill>
              </a:rPr>
              <a:t>đến</a:t>
            </a:r>
            <a:r>
              <a:rPr lang="en-US" sz="2800" dirty="0">
                <a:solidFill>
                  <a:srgbClr val="0070C0"/>
                </a:solidFill>
              </a:rPr>
              <a:t> 10 </a:t>
            </a:r>
            <a:r>
              <a:rPr lang="en-US" sz="2800" dirty="0" err="1">
                <a:solidFill>
                  <a:srgbClr val="0070C0"/>
                </a:solidFill>
              </a:rPr>
              <a:t>giờ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tăng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thêm</a:t>
            </a:r>
            <a:r>
              <a:rPr lang="en-US" sz="2800" dirty="0">
                <a:solidFill>
                  <a:srgbClr val="0070C0"/>
                </a:solidFill>
              </a:rPr>
              <a:t> 6</a:t>
            </a:r>
            <a:r>
              <a:rPr lang="en-US" sz="2800" baseline="300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Ottawa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10 </a:t>
            </a:r>
            <a:r>
              <a:rPr lang="en-US" sz="2800" dirty="0" err="1">
                <a:solidFill>
                  <a:srgbClr val="0070C0"/>
                </a:solidFill>
              </a:rPr>
              <a:t>giờ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nhiêu</a:t>
            </a:r>
            <a:r>
              <a:rPr lang="en-US" sz="2800" dirty="0">
                <a:solidFill>
                  <a:srgbClr val="0070C0"/>
                </a:solidFill>
              </a:rPr>
              <a:t>? </a:t>
            </a:r>
          </a:p>
        </p:txBody>
      </p:sp>
      <p:sp>
        <p:nvSpPr>
          <p:cNvPr id="45" name="Oval 44"/>
          <p:cNvSpPr/>
          <p:nvPr/>
        </p:nvSpPr>
        <p:spPr>
          <a:xfrm>
            <a:off x="861314" y="523993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84051" y="6166669"/>
            <a:ext cx="452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Ottawa </a:t>
            </a:r>
            <a:r>
              <a:rPr lang="en-US" sz="2800" dirty="0" err="1"/>
              <a:t>lúc</a:t>
            </a:r>
            <a:r>
              <a:rPr lang="en-US" sz="2800" dirty="0"/>
              <a:t> 10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56279" y="6178226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(– 4) + 6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80279" y="6180136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6 – 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04518" y="614395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2 </a:t>
            </a:r>
          </a:p>
        </p:txBody>
      </p:sp>
    </p:spTree>
    <p:extLst>
      <p:ext uri="{BB962C8B-B14F-4D97-AF65-F5344CB8AC3E}">
        <p14:creationId xmlns:p14="http://schemas.microsoft.com/office/powerpoint/2010/main" val="38966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3" grpId="0"/>
      <p:bldP spid="24" grpId="0" animBg="1"/>
      <p:bldP spid="25" grpId="0"/>
      <p:bldP spid="26" grpId="0"/>
      <p:bldP spid="19" grpId="0"/>
      <p:bldP spid="20" grpId="0"/>
      <p:bldP spid="21" grpId="0"/>
      <p:bldP spid="31" grpId="0"/>
      <p:bldP spid="32" grpId="0"/>
      <p:bldP spid="33" grpId="0"/>
      <p:bldP spid="51" grpId="0"/>
      <p:bldP spid="52" grpId="0"/>
      <p:bldP spid="53" grpId="0"/>
      <p:bldP spid="42" grpId="0"/>
      <p:bldP spid="44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53</a:t>
            </a:r>
          </a:p>
        </p:txBody>
      </p:sp>
    </p:spTree>
    <p:extLst>
      <p:ext uri="{BB962C8B-B14F-4D97-AF65-F5344CB8AC3E}">
        <p14:creationId xmlns:p14="http://schemas.microsoft.com/office/powerpoint/2010/main" val="12873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940522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/>
              <a:t>. TÍNH CHẤT CỦA PHÉP CỘNG CÁC SỐ NGUYÊN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7861" y="1566073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so </a:t>
            </a:r>
            <a:r>
              <a:rPr lang="en-US" sz="2800" b="1" dirty="0" err="1">
                <a:solidFill>
                  <a:srgbClr val="0070C0"/>
                </a:solidFill>
              </a:rPr>
              <a:t>sánh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kết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quả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911" y="213516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        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25) + 19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645" y="2120623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19 + (–25)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5034" y="280417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5034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–6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924809" y="2874003"/>
            <a:ext cx="0" cy="9618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ound Same Side Corner Rectangle 22"/>
          <p:cNvSpPr/>
          <p:nvPr/>
        </p:nvSpPr>
        <p:spPr>
          <a:xfrm rot="5400000">
            <a:off x="983935" y="165049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6258" y="156607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Oval 16"/>
          <p:cNvSpPr/>
          <p:nvPr/>
        </p:nvSpPr>
        <p:spPr>
          <a:xfrm>
            <a:off x="501856" y="159624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3555" y="157909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6371" y="284794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9409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–6</a:t>
            </a:r>
          </a:p>
        </p:txBody>
      </p:sp>
      <p:sp>
        <p:nvSpPr>
          <p:cNvPr id="3" name="Equal 2"/>
          <p:cNvSpPr/>
          <p:nvPr/>
        </p:nvSpPr>
        <p:spPr>
          <a:xfrm>
            <a:off x="5536503" y="215997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8911" y="410681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     [(–1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+ 5]+ (-1)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7645" y="4092273"/>
            <a:ext cx="299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(–12) + [5 + (–1)]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39355" y="4790363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>
                <a:sym typeface="Wingdings" panose="05000000000000000000" pitchFamily="2" charset="2"/>
              </a:rPr>
              <a:t>(12 </a:t>
            </a:r>
            <a:r>
              <a:rPr lang="en-US" sz="2800" dirty="0"/>
              <a:t>– 5</a:t>
            </a:r>
            <a:r>
              <a:rPr lang="en-US" sz="2800" dirty="0">
                <a:sym typeface="Wingdings" panose="05000000000000000000" pitchFamily="2" charset="2"/>
              </a:rPr>
              <a:t>) + (</a:t>
            </a:r>
            <a:r>
              <a:rPr lang="en-US" sz="2800" dirty="0"/>
              <a:t>–1)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39355" y="540945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(</a:t>
            </a:r>
            <a:r>
              <a:rPr lang="en-US" sz="2800" dirty="0"/>
              <a:t>–7) + (–1)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924809" y="4874754"/>
            <a:ext cx="0" cy="152903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23094" y="5342812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(</a:t>
            </a:r>
            <a:r>
              <a:rPr lang="en-US" sz="2800" dirty="0"/>
              <a:t>–12) + 4</a:t>
            </a:r>
          </a:p>
        </p:txBody>
      </p:sp>
      <p:sp>
        <p:nvSpPr>
          <p:cNvPr id="30" name="Equal 29"/>
          <p:cNvSpPr/>
          <p:nvPr/>
        </p:nvSpPr>
        <p:spPr>
          <a:xfrm>
            <a:off x="5536503" y="413162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9355" y="593267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(</a:t>
            </a:r>
            <a:r>
              <a:rPr lang="en-US" sz="2800" dirty="0"/>
              <a:t>–8)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23094" y="473775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(</a:t>
            </a:r>
            <a:r>
              <a:rPr lang="en-US" sz="2800" dirty="0"/>
              <a:t>– </a:t>
            </a:r>
            <a:r>
              <a:rPr lang="en-US" sz="2800" dirty="0">
                <a:sym typeface="Wingdings" panose="05000000000000000000" pitchFamily="2" charset="2"/>
              </a:rPr>
              <a:t>12) + (5</a:t>
            </a:r>
            <a:r>
              <a:rPr lang="en-US" sz="2800" dirty="0"/>
              <a:t> – </a:t>
            </a:r>
            <a:r>
              <a:rPr lang="en-US" sz="2800" dirty="0">
                <a:sym typeface="Wingdings" panose="05000000000000000000" pitchFamily="2" charset="2"/>
              </a:rPr>
              <a:t>1)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423094" y="5880573"/>
            <a:ext cx="265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–(12 – 4) = –8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78273" y="2033382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120548" y="3981604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" grpId="0"/>
      <p:bldP spid="6" grpId="0"/>
      <p:bldP spid="7" grpId="0"/>
      <p:bldP spid="8" grpId="0"/>
      <p:bldP spid="9" grpId="0"/>
      <p:bldP spid="15" grpId="0" animBg="1"/>
      <p:bldP spid="16" grpId="0"/>
      <p:bldP spid="17" grpId="0" animBg="1"/>
      <p:bldP spid="18" grpId="0"/>
      <p:bldP spid="19" grpId="0"/>
      <p:bldP spid="20" grpId="0"/>
      <p:bldP spid="3" grpId="0" animBg="1"/>
      <p:bldP spid="23" grpId="0"/>
      <p:bldP spid="24" grpId="0"/>
      <p:bldP spid="25" grpId="0"/>
      <p:bldP spid="26" grpId="0"/>
      <p:bldP spid="29" grpId="0"/>
      <p:bldP spid="30" grpId="0" animBg="1"/>
      <p:bldP spid="31" grpId="0"/>
      <p:bldP spid="32" grpId="0"/>
      <p:bldP spid="34" grpId="0"/>
      <p:bldP spid="21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9455327" cy="1438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1898" y="2976232"/>
            <a:ext cx="333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c)      (–1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8) + 0    </a:t>
            </a:r>
            <a:r>
              <a:rPr lang="en-US" sz="2800" dirty="0">
                <a:solidFill>
                  <a:srgbClr val="0070C0"/>
                </a:solidFill>
              </a:rPr>
              <a:t>–18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5678" y="2958730"/>
            <a:ext cx="296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d)    (–12) + 12    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28185" y="2983932"/>
            <a:ext cx="2421936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56057" y="2417118"/>
            <a:ext cx="137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hợp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ound Same Side Corner Rectangle 22"/>
          <p:cNvSpPr/>
          <p:nvPr/>
        </p:nvSpPr>
        <p:spPr>
          <a:xfrm rot="5400000">
            <a:off x="907972" y="1131822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0295" y="104739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425893" y="1077569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592" y="1060420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23003" y="2965569"/>
            <a:ext cx="2288324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87211" y="4001075"/>
            <a:ext cx="10727264" cy="231830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chất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phép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Giao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hoán</a:t>
            </a:r>
            <a:r>
              <a:rPr lang="en-US" sz="2800" dirty="0">
                <a:solidFill>
                  <a:schemeClr val="tx1"/>
                </a:solidFill>
              </a:rPr>
              <a:t>:               a + b = b +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Kết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:           (a + b) + c = a + (b+ c)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Cộng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0:          a + 0 = 0 + a =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Cộng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đối</a:t>
            </a:r>
            <a:r>
              <a:rPr lang="en-US" sz="2800" dirty="0">
                <a:solidFill>
                  <a:schemeClr val="tx1"/>
                </a:solidFill>
              </a:rPr>
              <a:t>: a + (– a) = 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" y="3606501"/>
            <a:ext cx="1120728" cy="11207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41898" y="1702922"/>
            <a:ext cx="474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   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25) + 19 </a:t>
            </a: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19 + (-25)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28185" y="1653123"/>
            <a:ext cx="3378088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123002" y="1680595"/>
            <a:ext cx="4989665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35678" y="1738136"/>
            <a:ext cx="575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   (–1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+ 5  + (-1) </a:t>
            </a: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(–1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 5+ (-1) 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/>
              <a:t>. TÍNH CHẤT CỦA PHÉP CỘNG CÁC SỐ NGUYÊN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4298" y="1199797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so </a:t>
            </a:r>
            <a:r>
              <a:rPr lang="en-US" sz="2800" b="1" dirty="0" err="1">
                <a:solidFill>
                  <a:srgbClr val="0070C0"/>
                </a:solidFill>
              </a:rPr>
              <a:t>sánh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kết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quả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53164" y="2452635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Giao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hoán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4654" y="3464335"/>
            <a:ext cx="2175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52421" y="3468937"/>
            <a:ext cx="247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đối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7223" y="2945454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90869" y="2916388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68480" y="179474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51065" y="179278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1323" y="1795075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89843" y="1789762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</p:spTree>
    <p:extLst>
      <p:ext uri="{BB962C8B-B14F-4D97-AF65-F5344CB8AC3E}">
        <p14:creationId xmlns:p14="http://schemas.microsoft.com/office/powerpoint/2010/main" val="34267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/>
      <p:bldP spid="20" grpId="0" animBg="1"/>
      <p:bldP spid="21" grpId="0" uiExpand="1" build="p" animBg="1"/>
      <p:bldP spid="30" grpId="0"/>
      <p:bldP spid="31" grpId="0"/>
      <p:bldP spid="32" grpId="0"/>
      <p:bldP spid="33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        a)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(–</a:t>
            </a:r>
            <a:r>
              <a:rPr lang="en-US" sz="2800" dirty="0">
                <a:sym typeface="Wingdings" panose="05000000000000000000" pitchFamily="2" charset="2"/>
              </a:rPr>
              <a:t>17) + (</a:t>
            </a:r>
            <a:r>
              <a:rPr lang="en-US" sz="2800" dirty="0"/>
              <a:t>–23) + 44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/>
              <a:t>  </a:t>
            </a:r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210999" y="2606749"/>
            <a:ext cx="300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 40) + 44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264449" y="3064321"/>
            <a:ext cx="81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4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210999" y="214392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[(–17) + (–23)] + 44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3217" y="1040046"/>
            <a:ext cx="46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: </a:t>
            </a: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hợp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lí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0" name="Google Shape;12325;p85"/>
          <p:cNvSpPr/>
          <p:nvPr/>
        </p:nvSpPr>
        <p:spPr>
          <a:xfrm>
            <a:off x="466737" y="377750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" name="TextBox 100"/>
          <p:cNvSpPr txBox="1"/>
          <p:nvPr/>
        </p:nvSpPr>
        <p:spPr>
          <a:xfrm>
            <a:off x="1380261" y="3723108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hợp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2" name="Oval 101"/>
          <p:cNvSpPr/>
          <p:nvPr/>
        </p:nvSpPr>
        <p:spPr>
          <a:xfrm>
            <a:off x="985680" y="3840888"/>
            <a:ext cx="360145" cy="329086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02954" y="4496501"/>
            <a:ext cx="273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a) </a:t>
            </a:r>
            <a:r>
              <a:rPr lang="en-US" sz="2800" dirty="0"/>
              <a:t>51 + (–97</a:t>
            </a:r>
            <a:r>
              <a:rPr lang="en-US" sz="2800" dirty="0">
                <a:sym typeface="Wingdings" panose="05000000000000000000" pitchFamily="2" charset="2"/>
              </a:rPr>
              <a:t>) + 49</a:t>
            </a:r>
            <a:r>
              <a:rPr lang="en-US" sz="2800" dirty="0"/>
              <a:t>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64449" y="5153209"/>
            <a:ext cx="326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 [51 + 49] + (</a:t>
            </a:r>
            <a:r>
              <a:rPr lang="en-US" sz="2800" dirty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5" name="Rectangle 104"/>
          <p:cNvSpPr/>
          <p:nvPr/>
        </p:nvSpPr>
        <p:spPr>
          <a:xfrm>
            <a:off x="1264449" y="5735642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100 + (</a:t>
            </a:r>
            <a:r>
              <a:rPr lang="en-US" sz="2800" dirty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124554" y="4496501"/>
            <a:ext cx="372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b)  </a:t>
            </a:r>
            <a:r>
              <a:rPr lang="en-US" sz="2800" dirty="0"/>
              <a:t>65</a:t>
            </a:r>
            <a:r>
              <a:rPr lang="en-US" sz="2800" dirty="0">
                <a:sym typeface="Wingdings" panose="05000000000000000000" pitchFamily="2" charset="2"/>
              </a:rPr>
              <a:t> + (–42) + (– 65)</a:t>
            </a:r>
            <a:r>
              <a:rPr lang="en-US" sz="2800" dirty="0"/>
              <a:t>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528320" y="5003473"/>
            <a:ext cx="381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[65 + (</a:t>
            </a:r>
            <a:r>
              <a:rPr lang="en-US" sz="2800" dirty="0">
                <a:sym typeface="Wingdings" panose="05000000000000000000" pitchFamily="2" charset="2"/>
              </a:rPr>
              <a:t>–65)] + (–42)</a:t>
            </a:r>
            <a:r>
              <a:rPr lang="en-US" sz="2800" dirty="0"/>
              <a:t> 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528320" y="5663606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0 + (– 42)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26531" y="1499983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        b)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(–</a:t>
            </a:r>
            <a:r>
              <a:rPr lang="en-US" sz="2800" dirty="0">
                <a:sym typeface="Wingdings" panose="05000000000000000000" pitchFamily="2" charset="2"/>
              </a:rPr>
              <a:t>39)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16)</a:t>
            </a:r>
            <a:r>
              <a:rPr lang="en-US" sz="2800" dirty="0"/>
              <a:t> + 39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/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6556" y="2692706"/>
            <a:ext cx="428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(–16) + [(–39) + 39]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65251" y="264925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tc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kết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hợp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0276" y="211315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(–16) + (–39) + 39]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18776" y="3208605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(–16) + 0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47300" y="3583820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(–16) 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64449" y="6258862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503544" y="616268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– 42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248400" y="1774970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55009" y="4660716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124897" y="2077779"/>
            <a:ext cx="224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tc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giao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hoán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32753" y="3156231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cộng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với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số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526073" y="3547918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cộng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với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số</a:t>
            </a:r>
            <a:r>
              <a:rPr lang="en-US" sz="2800" dirty="0">
                <a:solidFill>
                  <a:srgbClr val="7030A0"/>
                </a:solidFill>
              </a:rPr>
              <a:t> 0)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27416" y="215344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tc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kết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hợp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575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9" grpId="0"/>
      <p:bldP spid="97" grpId="0"/>
      <p:bldP spid="98" grpId="0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28" grpId="0"/>
      <p:bldP spid="29" grpId="0"/>
      <p:bldP spid="30" grpId="0"/>
      <p:bldP spid="32" grpId="0"/>
      <p:bldP spid="43" grpId="0"/>
      <p:bldP spid="45" grpId="0"/>
      <p:bldP spid="46" grpId="0"/>
      <p:bldP spid="48" grpId="0"/>
      <p:bldP spid="52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011" y="1127009"/>
            <a:ext cx="2950846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cửa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này</a:t>
            </a:r>
            <a:r>
              <a:rPr lang="en-US" sz="3200" b="1" dirty="0"/>
              <a:t> </a:t>
            </a:r>
            <a:r>
              <a:rPr lang="en-US" sz="3200" b="1" dirty="0" err="1"/>
              <a:t>lãi</a:t>
            </a:r>
            <a:r>
              <a:rPr lang="en-US" sz="3200" b="1" dirty="0"/>
              <a:t> hay </a:t>
            </a:r>
            <a:r>
              <a:rPr lang="en-US" sz="3200" b="1" dirty="0" err="1"/>
              <a:t>lỗ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bao</a:t>
            </a:r>
            <a:r>
              <a:rPr lang="en-US" sz="3200" b="1" dirty="0"/>
              <a:t> </a:t>
            </a:r>
            <a:r>
              <a:rPr lang="en-US" sz="3200" b="1" dirty="0" err="1"/>
              <a:t>nhiêu</a:t>
            </a:r>
            <a:r>
              <a:rPr lang="en-US" sz="3200" b="1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66" y="2452572"/>
            <a:ext cx="5177790" cy="3389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03" y="3772083"/>
            <a:ext cx="1963806" cy="196380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43438"/>
              </p:ext>
            </p:extLst>
          </p:nvPr>
        </p:nvGraphicFramePr>
        <p:xfrm>
          <a:off x="5395829" y="922214"/>
          <a:ext cx="563660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388">
                  <a:extLst>
                    <a:ext uri="{9D8B030D-6E8A-4147-A177-3AD203B41FA5}">
                      <a16:colId xmlns:a16="http://schemas.microsoft.com/office/drawing/2014/main" val="700536742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1089232097"/>
                    </a:ext>
                  </a:extLst>
                </a:gridCol>
                <a:gridCol w="987287">
                  <a:extLst>
                    <a:ext uri="{9D8B030D-6E8A-4147-A177-3AD203B41FA5}">
                      <a16:colId xmlns:a16="http://schemas.microsoft.com/office/drawing/2014/main" val="1264800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Tuần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64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Lợi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nhuận</a:t>
                      </a:r>
                      <a:r>
                        <a:rPr lang="en-US" sz="2800" b="1" baseline="0" dirty="0"/>
                        <a:t> (</a:t>
                      </a:r>
                      <a:r>
                        <a:rPr lang="en-US" sz="2800" b="1" baseline="0" dirty="0" err="1"/>
                        <a:t>triệu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đồng</a:t>
                      </a:r>
                      <a:r>
                        <a:rPr lang="en-US" sz="2800" b="1" baseline="0" dirty="0"/>
                        <a:t>)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77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7" y="76829"/>
            <a:ext cx="4070613" cy="40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45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43" y="132010"/>
            <a:ext cx="10972800" cy="15551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Ví</a:t>
            </a:r>
            <a:r>
              <a:rPr lang="en-US" b="1" dirty="0"/>
              <a:t> </a:t>
            </a:r>
            <a:r>
              <a:rPr lang="en-US" b="1" dirty="0" err="1"/>
              <a:t>dụ</a:t>
            </a:r>
            <a:r>
              <a:rPr lang="en-US" b="1" dirty="0"/>
              <a:t> 6: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ở </a:t>
            </a:r>
            <a:r>
              <a:rPr lang="en-US" dirty="0" err="1"/>
              <a:t>Matxcova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5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–6</a:t>
            </a:r>
            <a:r>
              <a:rPr lang="en-US" baseline="30000" dirty="0"/>
              <a:t>0</a:t>
            </a:r>
            <a:r>
              <a:rPr lang="en-US" dirty="0"/>
              <a:t>C, </a:t>
            </a:r>
            <a:r>
              <a:rPr lang="en-US" dirty="0" err="1"/>
              <a:t>đến</a:t>
            </a:r>
            <a:r>
              <a:rPr lang="en-US" dirty="0"/>
              <a:t> 10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8</a:t>
            </a:r>
            <a:r>
              <a:rPr lang="en-US" baseline="30000" dirty="0"/>
              <a:t>0</a:t>
            </a:r>
            <a:r>
              <a:rPr lang="en-US" dirty="0"/>
              <a:t>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12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C.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Matxcova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12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" b="100000" l="10000" r="96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97" y="3010549"/>
            <a:ext cx="1474208" cy="15254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5954" y="2537143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C00000"/>
                </a:solidFill>
              </a:rPr>
              <a:t>Nhiệt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độ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Matxcova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lúc</a:t>
            </a:r>
            <a:r>
              <a:rPr lang="en-US" dirty="0">
                <a:solidFill>
                  <a:srgbClr val="C00000"/>
                </a:solidFill>
              </a:rPr>
              <a:t> 12 </a:t>
            </a:r>
            <a:r>
              <a:rPr lang="en-US" dirty="0" err="1">
                <a:solidFill>
                  <a:srgbClr val="C00000"/>
                </a:solidFill>
              </a:rPr>
              <a:t>giờ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là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19352" y="3192891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586727" y="1687133"/>
            <a:ext cx="1506092" cy="1656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302435" y="1253544"/>
            <a:ext cx="1506092" cy="1656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959445" y="1463069"/>
            <a:ext cx="1506092" cy="1656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431258" y="3622512"/>
            <a:ext cx="1506092" cy="16560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474486" y="3488568"/>
            <a:ext cx="1506092" cy="1656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544551" y="143502"/>
            <a:ext cx="1506092" cy="16560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468099" y="-96052"/>
            <a:ext cx="1506092" cy="16560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371859" y="-200456"/>
            <a:ext cx="1506092" cy="16560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583882" y="2041873"/>
            <a:ext cx="1506092" cy="16560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408807" y="4020926"/>
            <a:ext cx="1506092" cy="16560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3645372" y="4539885"/>
            <a:ext cx="1506092" cy="16560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5569304" y="4589254"/>
            <a:ext cx="1506092" cy="1656071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4777656" y="3228514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–6)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480457" y="321115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+ 8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054499" y="321983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+ 2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758957" y="3242135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= (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–6) + (8 +2)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820542" y="3848639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= (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–6) + 10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692966" y="3855664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= 4 (</a:t>
            </a:r>
            <a:r>
              <a:rPr lang="en-US" baseline="30000" dirty="0">
                <a:solidFill>
                  <a:srgbClr val="C00000"/>
                </a:solidFill>
              </a:rPr>
              <a:t>0</a:t>
            </a:r>
            <a:r>
              <a:rPr lang="en-US" dirty="0">
                <a:solidFill>
                  <a:srgbClr val="C00000"/>
                </a:solidFill>
              </a:rPr>
              <a:t>C)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603138" y="1895309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0179616" y="143502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–6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450614" y="641088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779076" y="633246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717490" y="1093641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389966" y="1103182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8.33333E-7 0.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0.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4.58333E-6 0.2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3.54167E-6 0.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0.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2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2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4.79167E-6 0.2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2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4.16667E-7 0.2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6" y="1119650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hợp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48 + (– 66) + (– 34)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38784" y="1642870"/>
            <a:ext cx="451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2896 + (–2 021) + (–2896)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18276" y="2376133"/>
            <a:ext cx="369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48 + [</a:t>
            </a:r>
            <a:r>
              <a:rPr lang="en-US" sz="2800" dirty="0"/>
              <a:t>(– 66) + (– 34)]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69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48 + (</a:t>
            </a:r>
            <a:r>
              <a:rPr lang="en-US" sz="2800" dirty="0"/>
              <a:t>–10</a:t>
            </a:r>
            <a:r>
              <a:rPr lang="en-US" sz="2800" dirty="0">
                <a:sym typeface="Wingdings" panose="05000000000000000000" pitchFamily="2" charset="2"/>
              </a:rPr>
              <a:t>0)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665929" y="2304575"/>
            <a:ext cx="440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[2896 + (–2896)] + (–2 021)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11428" y="2894229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0+ (– 2 021) </a:t>
            </a:r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2073058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BÀI TẬP SGK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709346" y="1724915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18277" y="3440653"/>
            <a:ext cx="217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– 52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711428" y="3472011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2 021 </a:t>
            </a:r>
          </a:p>
        </p:txBody>
      </p:sp>
    </p:spTree>
    <p:extLst>
      <p:ext uri="{BB962C8B-B14F-4D97-AF65-F5344CB8AC3E}">
        <p14:creationId xmlns:p14="http://schemas.microsoft.com/office/powerpoint/2010/main" val="18477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7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49265">
            <a:off x="2063416" y="3098220"/>
            <a:ext cx="6384537" cy="1766459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 </a:t>
            </a:r>
            <a:r>
              <a:rPr lang="en-US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lịch</a:t>
            </a:r>
            <a:r>
              <a:rPr lang="en-US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cùng</a:t>
            </a:r>
            <a:r>
              <a:rPr lang="en-US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Doreamon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95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1144" y="465206"/>
            <a:ext cx="10670146" cy="2025382"/>
          </a:xfrm>
          <a:prstGeom prst="rect">
            <a:avLst/>
          </a:prstGeom>
          <a:solidFill>
            <a:srgbClr val="B7DEE8">
              <a:alpha val="58039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hãy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chọn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cánh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cửa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thần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kì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nó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dẫn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địa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điểm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Calibri"/>
              </a:rPr>
              <a:t>   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Nếu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trả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lời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đúng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phần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thưởng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.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078" name="Picture 6" descr="D:\background\character\ow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729" y="1477897"/>
            <a:ext cx="942271" cy="9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background\character\Monkey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0" y="3202600"/>
            <a:ext cx="1636839" cy="16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background\character\giraffe-clipar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74" y="1934719"/>
            <a:ext cx="2995782" cy="29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background\character\animal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07" y="4402053"/>
            <a:ext cx="1135708" cy="15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background\character\17818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95" y="5196409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background\character\mouse-clipart-mouse-clipart-free-clip-art-images-image-cliparting-plant-clipar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91" y="5880391"/>
            <a:ext cx="1298968" cy="4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9677400" y="0"/>
            <a:ext cx="9525000" cy="6858000"/>
            <a:chOff x="-4038600" y="93915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-4038600" y="93915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77" name="Picture 5" descr="D:\background\character\57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9500" y="2209800"/>
              <a:ext cx="5715000" cy="32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2717782" y="-1685225"/>
            <a:ext cx="5242297" cy="8573380"/>
            <a:chOff x="9562095" y="94189"/>
            <a:chExt cx="4154252" cy="6793964"/>
          </a:xfrm>
        </p:grpSpPr>
        <p:sp>
          <p:nvSpPr>
            <p:cNvPr id="22" name="Rounded Rectangle 21"/>
            <p:cNvSpPr/>
            <p:nvPr/>
          </p:nvSpPr>
          <p:spPr>
            <a:xfrm>
              <a:off x="9562095" y="94189"/>
              <a:ext cx="2964467" cy="4177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 River bridge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Danang Vietnam</a:t>
              </a:r>
            </a:p>
          </p:txBody>
        </p:sp>
        <p:pic>
          <p:nvPicPr>
            <p:cNvPr id="2050" name="Picture 2" descr="D:\background\character\maxresdefault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39" b="99583" l="32656" r="64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3" t="56743" r="34793"/>
            <a:stretch/>
          </p:blipFill>
          <p:spPr bwMode="auto">
            <a:xfrm rot="21377882">
              <a:off x="11688520" y="5374775"/>
              <a:ext cx="2027827" cy="151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501780" y="3652782"/>
            <a:ext cx="2099268" cy="2373313"/>
            <a:chOff x="2334491" y="533400"/>
            <a:chExt cx="3990109" cy="5334000"/>
          </a:xfrm>
        </p:grpSpPr>
        <p:sp>
          <p:nvSpPr>
            <p:cNvPr id="43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ame 43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3830283" y="3981358"/>
            <a:ext cx="1437779" cy="1763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lowchart: Or 47"/>
          <p:cNvSpPr/>
          <p:nvPr/>
        </p:nvSpPr>
        <p:spPr>
          <a:xfrm>
            <a:off x="4987431" y="4727256"/>
            <a:ext cx="200451" cy="169522"/>
          </a:xfrm>
          <a:prstGeom prst="flowChar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13478" y="3593846"/>
            <a:ext cx="2099268" cy="2373313"/>
            <a:chOff x="2334491" y="533400"/>
            <a:chExt cx="3990109" cy="5334000"/>
          </a:xfrm>
        </p:grpSpPr>
        <p:sp>
          <p:nvSpPr>
            <p:cNvPr id="50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ame 50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hlinkClick r:id="rId13" action="ppaction://hlinksldjump"/>
          </p:cNvPr>
          <p:cNvSpPr/>
          <p:nvPr/>
        </p:nvSpPr>
        <p:spPr>
          <a:xfrm>
            <a:off x="951837" y="3896360"/>
            <a:ext cx="1437779" cy="1763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lowchart: Or 54"/>
          <p:cNvSpPr/>
          <p:nvPr/>
        </p:nvSpPr>
        <p:spPr>
          <a:xfrm>
            <a:off x="2185211" y="4642766"/>
            <a:ext cx="200451" cy="169522"/>
          </a:xfrm>
          <a:prstGeom prst="flowChar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746398" y="3711129"/>
            <a:ext cx="2099268" cy="2373313"/>
            <a:chOff x="2334491" y="533400"/>
            <a:chExt cx="3990109" cy="5334000"/>
          </a:xfrm>
        </p:grpSpPr>
        <p:sp>
          <p:nvSpPr>
            <p:cNvPr id="57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ame 57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7085742" y="3981358"/>
            <a:ext cx="1437779" cy="1763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lowchart: Or 61"/>
          <p:cNvSpPr/>
          <p:nvPr/>
        </p:nvSpPr>
        <p:spPr>
          <a:xfrm>
            <a:off x="8242890" y="4727256"/>
            <a:ext cx="200451" cy="169522"/>
          </a:xfrm>
          <a:prstGeom prst="flowChar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807155" y="3739578"/>
            <a:ext cx="2099268" cy="2373313"/>
            <a:chOff x="2334491" y="533400"/>
            <a:chExt cx="3990109" cy="5334000"/>
          </a:xfrm>
        </p:grpSpPr>
        <p:sp>
          <p:nvSpPr>
            <p:cNvPr id="64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ame 64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ctangle 67">
            <a:hlinkClick r:id="rId15" action="ppaction://hlinksldjump"/>
          </p:cNvPr>
          <p:cNvSpPr/>
          <p:nvPr/>
        </p:nvSpPr>
        <p:spPr>
          <a:xfrm>
            <a:off x="10151752" y="4037256"/>
            <a:ext cx="1437779" cy="1763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lowchart: Or 68"/>
          <p:cNvSpPr/>
          <p:nvPr/>
        </p:nvSpPr>
        <p:spPr>
          <a:xfrm>
            <a:off x="11308900" y="4783154"/>
            <a:ext cx="200451" cy="169522"/>
          </a:xfrm>
          <a:prstGeom prst="flowChar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3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1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3865" y="367047"/>
            <a:ext cx="5460642" cy="282047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6h </a:t>
            </a:r>
            <a:r>
              <a:rPr lang="en-US" sz="2800" dirty="0" err="1">
                <a:solidFill>
                  <a:schemeClr val="tx1"/>
                </a:solidFill>
              </a:rPr>
              <a:t>sáng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Matxcova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– 6 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C,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buổi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trưa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tăng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lên</a:t>
            </a:r>
            <a:r>
              <a:rPr lang="en-US" sz="2800" dirty="0">
                <a:solidFill>
                  <a:schemeClr val="tx1"/>
                </a:solidFill>
              </a:rPr>
              <a:t> 5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C,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8h </a:t>
            </a:r>
            <a:r>
              <a:rPr lang="en-US" sz="2800" dirty="0" err="1">
                <a:solidFill>
                  <a:schemeClr val="tx1"/>
                </a:solidFill>
              </a:rPr>
              <a:t>tối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xuống</a:t>
            </a:r>
            <a:r>
              <a:rPr lang="en-US" sz="2800" dirty="0">
                <a:solidFill>
                  <a:schemeClr val="tx1"/>
                </a:solidFill>
              </a:rPr>
              <a:t> 2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Hỏi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8h </a:t>
            </a:r>
            <a:r>
              <a:rPr lang="en-US" sz="2800" dirty="0" err="1">
                <a:solidFill>
                  <a:schemeClr val="tx1"/>
                </a:solidFill>
              </a:rPr>
              <a:t>tối</a:t>
            </a:r>
            <a:r>
              <a:rPr lang="en-US" sz="2800" dirty="0">
                <a:solidFill>
                  <a:schemeClr val="tx1"/>
                </a:solidFill>
              </a:rPr>
              <a:t>?   </a:t>
            </a:r>
          </a:p>
        </p:txBody>
      </p:sp>
      <p:sp>
        <p:nvSpPr>
          <p:cNvPr id="5" name="Explosion 1 4">
            <a:hlinkClick r:id="rId4" action="ppaction://hlinksldjump"/>
          </p:cNvPr>
          <p:cNvSpPr/>
          <p:nvPr/>
        </p:nvSpPr>
        <p:spPr>
          <a:xfrm>
            <a:off x="7160654" y="231820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NGA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40923" y="5492839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ở </a:t>
            </a:r>
            <a:r>
              <a:rPr lang="en-US" sz="3200" dirty="0" err="1"/>
              <a:t>Matxcova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8 </a:t>
            </a:r>
            <a:r>
              <a:rPr lang="en-US" sz="3200" dirty="0" err="1"/>
              <a:t>giờ</a:t>
            </a:r>
            <a:r>
              <a:rPr lang="en-US" sz="3200" dirty="0"/>
              <a:t> </a:t>
            </a:r>
            <a:r>
              <a:rPr lang="en-US" sz="3200" dirty="0" err="1"/>
              <a:t>tối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(– 6) + 5 + (– 2) = – 3 (</a:t>
            </a:r>
            <a:r>
              <a:rPr lang="en-US" sz="3200" baseline="30000" dirty="0"/>
              <a:t>0</a:t>
            </a:r>
            <a:r>
              <a:rPr lang="en-US" sz="3200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0858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45477" y="2562896"/>
            <a:ext cx="5415565" cy="283335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Phú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cao</a:t>
            </a:r>
            <a:r>
              <a:rPr lang="en-US" sz="2800" dirty="0">
                <a:solidFill>
                  <a:schemeClr val="tx1"/>
                </a:solidFill>
              </a:rPr>
              <a:t> 3 776 m.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đỉnh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thấp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chân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22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chân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8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đỉnh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663263" y="276896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Nhật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2292" y="5544355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ở </a:t>
            </a:r>
            <a:r>
              <a:rPr lang="en-US" sz="3200" dirty="0" err="1"/>
              <a:t>đỉnh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8 + (– 22) = – 14 (</a:t>
            </a:r>
            <a:r>
              <a:rPr lang="en-US" sz="3200" baseline="30000" dirty="0"/>
              <a:t>0</a:t>
            </a:r>
            <a:r>
              <a:rPr lang="en-US" sz="3200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851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Một</a:t>
            </a:r>
            <a:r>
              <a:rPr lang="en-US" sz="2800" dirty="0">
                <a:solidFill>
                  <a:schemeClr val="tx1"/>
                </a:solidFill>
              </a:rPr>
              <a:t> du </a:t>
            </a:r>
            <a:r>
              <a:rPr lang="en-US" sz="2800" dirty="0" err="1">
                <a:solidFill>
                  <a:schemeClr val="tx1"/>
                </a:solidFill>
              </a:rPr>
              <a:t>khách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đang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Vạn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Trường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Thành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đang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cao</a:t>
            </a:r>
            <a:r>
              <a:rPr lang="en-US" sz="2800" dirty="0">
                <a:solidFill>
                  <a:schemeClr val="tx1"/>
                </a:solidFill>
              </a:rPr>
              <a:t> 235m,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lên</a:t>
            </a:r>
            <a:r>
              <a:rPr lang="en-US" sz="2800" dirty="0">
                <a:solidFill>
                  <a:schemeClr val="tx1"/>
                </a:solidFill>
              </a:rPr>
              <a:t> 70 m,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xuống</a:t>
            </a:r>
            <a:r>
              <a:rPr lang="en-US" sz="2800" dirty="0">
                <a:solidFill>
                  <a:schemeClr val="tx1"/>
                </a:solidFill>
              </a:rPr>
              <a:t> 35m. </a:t>
            </a:r>
            <a:r>
              <a:rPr lang="en-US" sz="2800" dirty="0" err="1">
                <a:solidFill>
                  <a:schemeClr val="tx1"/>
                </a:solidFill>
              </a:rPr>
              <a:t>Hỏi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nhiêu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9189077" y="57955"/>
            <a:ext cx="242122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Trung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  <a:r>
              <a:rPr lang="en-US" sz="3200" dirty="0" err="1">
                <a:solidFill>
                  <a:schemeClr val="tx1"/>
                </a:solidFill>
              </a:rPr>
              <a:t>Quốc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Du </a:t>
            </a:r>
            <a:r>
              <a:rPr lang="en-US" sz="3200" dirty="0" err="1"/>
              <a:t>khách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ở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235 + 70 + (– 35) = 200 + 70 = 270 (m)</a:t>
            </a:r>
          </a:p>
        </p:txBody>
      </p:sp>
    </p:spTree>
    <p:extLst>
      <p:ext uri="{BB962C8B-B14F-4D97-AF65-F5344CB8AC3E}">
        <p14:creationId xmlns:p14="http://schemas.microsoft.com/office/powerpoint/2010/main" val="1020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mùa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thành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phố</a:t>
            </a:r>
            <a:r>
              <a:rPr lang="en-US" sz="2800" dirty="0">
                <a:solidFill>
                  <a:schemeClr val="tx1"/>
                </a:solidFill>
              </a:rPr>
              <a:t> To-</a:t>
            </a:r>
            <a:r>
              <a:rPr lang="en-US" sz="2800" dirty="0" err="1">
                <a:solidFill>
                  <a:schemeClr val="tx1"/>
                </a:solidFill>
              </a:rPr>
              <a:t>ron</a:t>
            </a:r>
            <a:r>
              <a:rPr lang="en-US" sz="2800" dirty="0">
                <a:solidFill>
                  <a:schemeClr val="tx1"/>
                </a:solidFill>
              </a:rPr>
              <a:t>-to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-2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ban </a:t>
            </a:r>
            <a:r>
              <a:rPr lang="en-US" sz="2800" dirty="0" err="1">
                <a:solidFill>
                  <a:schemeClr val="tx1"/>
                </a:solidFill>
              </a:rPr>
              <a:t>đêm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xuống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thêm</a:t>
            </a:r>
            <a:r>
              <a:rPr lang="en-US" sz="2800" dirty="0">
                <a:solidFill>
                  <a:schemeClr val="tx1"/>
                </a:solidFill>
              </a:rPr>
              <a:t> 10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ban </a:t>
            </a:r>
            <a:r>
              <a:rPr lang="en-US" sz="2800" dirty="0" err="1">
                <a:solidFill>
                  <a:schemeClr val="tx1"/>
                </a:solidFill>
              </a:rPr>
              <a:t>đêm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8564451" y="57955"/>
            <a:ext cx="3045853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Ca-</a:t>
            </a:r>
            <a:r>
              <a:rPr lang="en-US" sz="3200" dirty="0" err="1">
                <a:solidFill>
                  <a:schemeClr val="tx1"/>
                </a:solidFill>
              </a:rPr>
              <a:t>na</a:t>
            </a:r>
            <a:r>
              <a:rPr lang="en-US" sz="3200" dirty="0">
                <a:solidFill>
                  <a:schemeClr val="tx1"/>
                </a:solidFill>
              </a:rPr>
              <a:t>-da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ban </a:t>
            </a:r>
            <a:r>
              <a:rPr lang="en-US" sz="3200" dirty="0" err="1"/>
              <a:t>đêm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(– 2) + (– 10)  = (–12)  ( </a:t>
            </a:r>
            <a:r>
              <a:rPr lang="en-US" sz="3200" baseline="30000" dirty="0"/>
              <a:t>0</a:t>
            </a:r>
            <a:r>
              <a:rPr lang="en-US" sz="3200" dirty="0"/>
              <a:t>C )</a:t>
            </a:r>
          </a:p>
        </p:txBody>
      </p:sp>
    </p:spTree>
    <p:extLst>
      <p:ext uri="{BB962C8B-B14F-4D97-AF65-F5344CB8AC3E}">
        <p14:creationId xmlns:p14="http://schemas.microsoft.com/office/powerpoint/2010/main" val="39695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22695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CÙNG DẤU</a:t>
            </a:r>
          </a:p>
        </p:txBody>
      </p:sp>
      <p:sp>
        <p:nvSpPr>
          <p:cNvPr id="5" name="Heptagon 4"/>
          <p:cNvSpPr/>
          <p:nvPr/>
        </p:nvSpPr>
        <p:spPr>
          <a:xfrm>
            <a:off x="365504" y="1564014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8995" y="1523257"/>
            <a:ext cx="4955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dương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151" y="2180783"/>
            <a:ext cx="9327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8995" y="2898046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(+2)+(+4)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8126" y="2898046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2 + 4 = 6</a:t>
            </a:r>
          </a:p>
        </p:txBody>
      </p:sp>
      <p:sp>
        <p:nvSpPr>
          <p:cNvPr id="15" name="Heptagon 14"/>
          <p:cNvSpPr/>
          <p:nvPr/>
        </p:nvSpPr>
        <p:spPr>
          <a:xfrm>
            <a:off x="365504" y="3621561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8995" y="3634455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2856" y="4063267"/>
            <a:ext cx="9139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,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Vinh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vay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xã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3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,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vay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5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nữa</a:t>
            </a:r>
            <a:r>
              <a:rPr lang="en-US" sz="2800" dirty="0"/>
              <a:t>.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sổ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2856" y="6108962"/>
            <a:ext cx="962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tiền</a:t>
            </a:r>
            <a:r>
              <a:rPr lang="en-US" sz="2800" dirty="0"/>
              <a:t> </a:t>
            </a:r>
            <a:r>
              <a:rPr lang="en-US" sz="2800" dirty="0" err="1"/>
              <a:t>nợ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9737404" y="2929324"/>
            <a:ext cx="2904519" cy="3361157"/>
          </a:xfrm>
          <a:prstGeom prst="rect">
            <a:avLst/>
          </a:prstGeom>
        </p:spPr>
      </p:pic>
      <p:sp>
        <p:nvSpPr>
          <p:cNvPr id="23" name="Round Same Side Corner Rectangle 22"/>
          <p:cNvSpPr/>
          <p:nvPr/>
        </p:nvSpPr>
        <p:spPr>
          <a:xfrm rot="5400000">
            <a:off x="570308" y="434785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2631" y="426343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8229" y="429360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9928" y="427645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024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22695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CÙNG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520051" y="1528262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3542" y="1541156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243" y="2079274"/>
            <a:ext cx="962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</a:t>
            </a:r>
            <a:r>
              <a:rPr lang="en-US" sz="2800" dirty="0" err="1">
                <a:solidFill>
                  <a:srgbClr val="0070C0"/>
                </a:solidFill>
              </a:rPr>
              <a:t>Tổng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tiền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hàng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nhiêu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9563539" y="2304699"/>
            <a:ext cx="2904519" cy="3361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6560" y="2584218"/>
            <a:ext cx="4642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Tổng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số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tiền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nợ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là</a:t>
            </a:r>
            <a:r>
              <a:rPr lang="en-US" sz="2800" dirty="0">
                <a:solidFill>
                  <a:srgbClr val="7030A0"/>
                </a:solidFill>
              </a:rPr>
              <a:t> 8 </a:t>
            </a:r>
            <a:r>
              <a:rPr lang="en-US" sz="2800" dirty="0" err="1">
                <a:solidFill>
                  <a:srgbClr val="7030A0"/>
                </a:solidFill>
              </a:rPr>
              <a:t>triệu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đồng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870" y="3280085"/>
            <a:ext cx="8790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biểu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tiền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Vinh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   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nguyên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âm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1624" y="4343242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</a:rPr>
              <a:t>Nợ</a:t>
            </a:r>
            <a:r>
              <a:rPr lang="en-US" sz="3600" dirty="0">
                <a:solidFill>
                  <a:srgbClr val="7030A0"/>
                </a:solidFill>
              </a:rPr>
              <a:t> 3 </a:t>
            </a:r>
            <a:r>
              <a:rPr lang="en-US" sz="3600" dirty="0" err="1">
                <a:solidFill>
                  <a:srgbClr val="7030A0"/>
                </a:solidFill>
              </a:rPr>
              <a:t>triệu</a:t>
            </a:r>
            <a:r>
              <a:rPr lang="en-US" sz="3600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4434" y="4343737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</a:rPr>
              <a:t>Nợ</a:t>
            </a:r>
            <a:r>
              <a:rPr lang="en-US" sz="3600" dirty="0">
                <a:solidFill>
                  <a:srgbClr val="7030A0"/>
                </a:solidFill>
              </a:rPr>
              <a:t> 5 </a:t>
            </a:r>
            <a:r>
              <a:rPr lang="en-US" sz="3600" dirty="0" err="1">
                <a:solidFill>
                  <a:srgbClr val="7030A0"/>
                </a:solidFill>
              </a:rPr>
              <a:t>triệu</a:t>
            </a:r>
            <a:r>
              <a:rPr lang="en-US" sz="3600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15625" y="4323927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</a:rPr>
              <a:t>Nợ</a:t>
            </a:r>
            <a:r>
              <a:rPr lang="en-US" sz="3600" dirty="0">
                <a:solidFill>
                  <a:srgbClr val="7030A0"/>
                </a:solidFill>
              </a:rPr>
              <a:t> 8 </a:t>
            </a:r>
            <a:r>
              <a:rPr lang="en-US" sz="3600" dirty="0" err="1">
                <a:solidFill>
                  <a:srgbClr val="7030A0"/>
                </a:solidFill>
              </a:rPr>
              <a:t>triệu</a:t>
            </a:r>
            <a:r>
              <a:rPr lang="en-US" sz="3600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11337" y="509961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– 3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12593" y="509961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– 5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259" y="5129826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– 8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42157" y="437444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49158" y="43590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49425" y="512982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6750" y="511496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31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607" y="183084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CÙNG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413580" y="1183797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7071" y="1196691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8675" y="1681934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3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58870" y="167250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(– 5)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85518" y="2442591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     8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50151" y="16819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973593" y="1843560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5916" y="1759135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491514" y="1789307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213" y="1772158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27491" y="1664785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5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44974" y="240634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30349" y="167455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–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9" y="2084381"/>
            <a:ext cx="1120728" cy="1120728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56504" y="2312242"/>
            <a:ext cx="10727264" cy="18274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Để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âm</a:t>
            </a:r>
            <a:r>
              <a:rPr lang="en-US" sz="2800" dirty="0">
                <a:solidFill>
                  <a:schemeClr val="tx1"/>
                </a:solidFill>
              </a:rPr>
              <a:t> ta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Bước</a:t>
            </a:r>
            <a:r>
              <a:rPr lang="en-US" sz="2800" dirty="0">
                <a:solidFill>
                  <a:schemeClr val="tx1"/>
                </a:solidFill>
              </a:rPr>
              <a:t> 1: </a:t>
            </a:r>
            <a:r>
              <a:rPr lang="en-US" sz="2800" dirty="0" err="1">
                <a:solidFill>
                  <a:schemeClr val="tx1"/>
                </a:solidFill>
              </a:rPr>
              <a:t>Bỏ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dấu</a:t>
            </a:r>
            <a:r>
              <a:rPr lang="en-US" sz="2800" dirty="0">
                <a:solidFill>
                  <a:schemeClr val="tx1"/>
                </a:solidFill>
              </a:rPr>
              <a:t> “-” </a:t>
            </a:r>
            <a:r>
              <a:rPr lang="en-US" sz="2800" dirty="0" err="1">
                <a:solidFill>
                  <a:schemeClr val="tx1"/>
                </a:solidFill>
              </a:rPr>
              <a:t>trước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mỗi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Bước</a:t>
            </a:r>
            <a:r>
              <a:rPr lang="en-US" sz="2800" dirty="0">
                <a:solidFill>
                  <a:schemeClr val="tx1"/>
                </a:solidFill>
              </a:rPr>
              <a:t> 2: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tổng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Bước</a:t>
            </a:r>
            <a:r>
              <a:rPr lang="en-US" sz="2800" dirty="0">
                <a:solidFill>
                  <a:schemeClr val="tx1"/>
                </a:solidFill>
              </a:rPr>
              <a:t> 3: </a:t>
            </a:r>
            <a:r>
              <a:rPr lang="en-US" sz="2800" dirty="0" err="1">
                <a:solidFill>
                  <a:schemeClr val="tx1"/>
                </a:solidFill>
              </a:rPr>
              <a:t>Thêm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dấu</a:t>
            </a:r>
            <a:r>
              <a:rPr lang="en-US" sz="2800" dirty="0">
                <a:solidFill>
                  <a:schemeClr val="tx1"/>
                </a:solidFill>
              </a:rPr>
              <a:t> “-” </a:t>
            </a:r>
            <a:r>
              <a:rPr lang="en-US" sz="2800" dirty="0" err="1">
                <a:solidFill>
                  <a:schemeClr val="tx1"/>
                </a:solidFill>
              </a:rPr>
              <a:t>trước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79488" y="168520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(– 3)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6133" y="4239433"/>
            <a:ext cx="34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 1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n-US" sz="2800" dirty="0"/>
              <a:t>(–</a:t>
            </a:r>
            <a:r>
              <a:rPr lang="en-US" sz="2800" dirty="0">
                <a:sym typeface="Wingdings" panose="05000000000000000000" pitchFamily="2" charset="2"/>
              </a:rPr>
              <a:t>8)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6) </a:t>
            </a:r>
            <a:r>
              <a:rPr lang="en-US" sz="2800" dirty="0"/>
              <a:t>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86914" y="4245522"/>
            <a:ext cx="17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(6 + 8)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8294" y="423204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– 14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24669" y="4832049"/>
            <a:ext cx="267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 2</a:t>
            </a:r>
            <a:r>
              <a:rPr lang="en-US" sz="2800" dirty="0">
                <a:solidFill>
                  <a:srgbClr val="0070C0"/>
                </a:solidFill>
              </a:rPr>
              <a:t>: So </a:t>
            </a:r>
            <a:r>
              <a:rPr lang="en-US" sz="2800" dirty="0" err="1">
                <a:solidFill>
                  <a:srgbClr val="0070C0"/>
                </a:solidFill>
              </a:rPr>
              <a:t>sánh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4669" y="5237041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800" dirty="0" err="1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5636" y="5286583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800" dirty="0" err="1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18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95266" y="5759306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(–</a:t>
            </a:r>
            <a:r>
              <a:rPr lang="en-US" sz="2800" dirty="0">
                <a:sym typeface="Wingdings" panose="05000000000000000000" pitchFamily="2" charset="2"/>
              </a:rPr>
              <a:t>12)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18) = </a:t>
            </a:r>
            <a:r>
              <a:rPr lang="en-US" sz="2800" dirty="0"/>
              <a:t>–(12 + </a:t>
            </a:r>
            <a:r>
              <a:rPr lang="en-US" sz="2800" dirty="0">
                <a:sym typeface="Wingdings" panose="05000000000000000000" pitchFamily="2" charset="2"/>
              </a:rPr>
              <a:t>18) = 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30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1084852" y="6246302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Nên</a:t>
            </a:r>
            <a:r>
              <a:rPr lang="en-US" sz="2800" dirty="0"/>
              <a:t> (–</a:t>
            </a:r>
            <a:r>
              <a:rPr lang="en-US" sz="2800" dirty="0">
                <a:sym typeface="Wingdings" panose="05000000000000000000" pitchFamily="2" charset="2"/>
              </a:rPr>
              <a:t>12)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18) &lt; -12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7334256" y="6242170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Nên</a:t>
            </a:r>
            <a:r>
              <a:rPr lang="en-US" sz="2800" dirty="0"/>
              <a:t> (–</a:t>
            </a:r>
            <a:r>
              <a:rPr lang="en-US" sz="2800" dirty="0">
                <a:sym typeface="Wingdings" panose="05000000000000000000" pitchFamily="2" charset="2"/>
              </a:rPr>
              <a:t>12)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18) &lt; -18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5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0104 0.111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0026 0.124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02473 -0.1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-55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25" grpId="0"/>
      <p:bldP spid="26" grpId="0"/>
      <p:bldP spid="26" grpId="1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2"/>
      <p:bldP spid="36" grpId="3"/>
      <p:bldP spid="37" grpId="0"/>
      <p:bldP spid="37" grpId="1"/>
      <p:bldP spid="39" grpId="0"/>
      <p:bldP spid="43" grpId="0" build="p" animBg="1"/>
      <p:bldP spid="45" grpId="0"/>
      <p:bldP spid="46" grpId="0"/>
      <p:bldP spid="47" grpId="0"/>
      <p:bldP spid="4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1037404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CÙNG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520051" y="1528262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3542" y="1541156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75" y="2117781"/>
            <a:ext cx="5448822" cy="35260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15990" y="3147457"/>
            <a:ext cx="4778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70C0"/>
                </a:solidFill>
              </a:rPr>
              <a:t>Tổng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dương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dương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8704" y="4279792"/>
            <a:ext cx="426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70C0"/>
                </a:solidFill>
              </a:rPr>
              <a:t>Tổng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3" name="Google Shape;12325;p85"/>
          <p:cNvSpPr/>
          <p:nvPr/>
        </p:nvSpPr>
        <p:spPr>
          <a:xfrm>
            <a:off x="795150" y="2173266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1818277" y="2173266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389260" y="2275169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2761449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28)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82)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48966" y="4637307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x + y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x = –81, y = –16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30304" y="3768494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–(28 + 82)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30304" y="4276111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/>
              <a:t>–110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867566" y="5160527"/>
            <a:ext cx="86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 + 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30304" y="5195886"/>
            <a:ext cx="262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 81) + (– 16)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30304" y="571910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–(81+16)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93948" y="3297563"/>
            <a:ext cx="207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(–</a:t>
            </a:r>
            <a:r>
              <a:rPr lang="en-US" sz="2800" dirty="0">
                <a:sym typeface="Wingdings" panose="05000000000000000000" pitchFamily="2" charset="2"/>
              </a:rPr>
              <a:t>28)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82)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630304" y="627768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97 </a:t>
            </a:r>
          </a:p>
        </p:txBody>
      </p:sp>
    </p:spTree>
    <p:extLst>
      <p:ext uri="{BB962C8B-B14F-4D97-AF65-F5344CB8AC3E}">
        <p14:creationId xmlns:p14="http://schemas.microsoft.com/office/powerpoint/2010/main" val="14400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7" y="1108873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48)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67)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78583" y="1548660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( –79) + (–45)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18277" y="237613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–(48 + 67)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–115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95833" y="223874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–(79+45)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95833" y="279732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124 </a:t>
            </a:r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1673413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BÀI TẬP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95521" y="3406970"/>
            <a:ext cx="8597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phát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biểu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sau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phát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biểu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đúng</a:t>
            </a:r>
            <a:r>
              <a:rPr lang="en-US" sz="2800" b="1" dirty="0">
                <a:solidFill>
                  <a:srgbClr val="0070C0"/>
                </a:solidFill>
              </a:rPr>
              <a:t>? </a:t>
            </a:r>
            <a:r>
              <a:rPr lang="en-US" sz="2800" b="1" dirty="0" err="1">
                <a:solidFill>
                  <a:srgbClr val="0070C0"/>
                </a:solidFill>
              </a:rPr>
              <a:t>Giải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thích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4" name="Oval 23"/>
          <p:cNvSpPr/>
          <p:nvPr/>
        </p:nvSpPr>
        <p:spPr>
          <a:xfrm>
            <a:off x="1466504" y="3508873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6504" y="4013546"/>
            <a:ext cx="8215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495720" y="4818257"/>
            <a:ext cx="7125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495720" y="5603087"/>
            <a:ext cx="8522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609545" y="401354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Đ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609545" y="480076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609545" y="558798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181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3" grpId="0"/>
      <p:bldP spid="24" grpId="0" animBg="1"/>
      <p:bldP spid="25" grpId="0"/>
      <p:bldP spid="26" grpId="0"/>
      <p:bldP spid="27" grpId="0"/>
      <p:bldP spid="7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C57CEAF-F73A-43A7-9E92-873C9AA037C0}" type="datetime10">
              <a:rPr lang="en-US" smtClean="0"/>
              <a:pPr>
                <a:defRPr/>
              </a:pPr>
              <a:t>07:30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28763" y="180420"/>
            <a:ext cx="9753130" cy="2171700"/>
          </a:xfrm>
          <a:prstGeom prst="roundRect">
            <a:avLst/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0063" indent="-1770063" algn="just" eaLnBrk="1" hangingPunct="1">
              <a:spcBef>
                <a:spcPts val="0"/>
              </a:spcBef>
              <a:defRPr/>
            </a:pPr>
            <a:r>
              <a:rPr lang="en-US" sz="2800" b="1" u="sng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200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vay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doanh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1951217" y="3960786"/>
            <a:ext cx="9556056" cy="2461709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671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457200" indent="-366713"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u="sng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u="sng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36671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366713"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(-100) + (-200) = -300 (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)                         </a:t>
            </a:r>
          </a:p>
          <a:p>
            <a:pPr marL="91440" algn="r" eaLnBrk="1" hangingPunct="1">
              <a:lnSpc>
                <a:spcPct val="120000"/>
              </a:lnSpc>
              <a:defRPr/>
            </a:pPr>
            <a:endParaRPr lang="en-US" sz="2800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459521" y="2429345"/>
            <a:ext cx="1619250" cy="1316037"/>
            <a:chOff x="1371600" y="2133600"/>
            <a:chExt cx="1619584" cy="1316038"/>
          </a:xfrm>
        </p:grpSpPr>
        <p:pic>
          <p:nvPicPr>
            <p:cNvPr id="42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"/>
            <a:stretch>
              <a:fillRect/>
            </a:stretch>
          </p:blipFill>
          <p:spPr bwMode="auto">
            <a:xfrm>
              <a:off x="13716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1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1314784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-100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050321" y="2429345"/>
            <a:ext cx="1771650" cy="1316037"/>
            <a:chOff x="3962400" y="2133600"/>
            <a:chExt cx="1771984" cy="1316038"/>
          </a:xfrm>
        </p:grpSpPr>
        <p:pic>
          <p:nvPicPr>
            <p:cNvPr id="46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"/>
            <a:stretch>
              <a:fillRect/>
            </a:stretch>
          </p:blipFill>
          <p:spPr bwMode="auto">
            <a:xfrm>
              <a:off x="39624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15"/>
            <p:cNvSpPr txBox="1">
              <a:spLocks noChangeArrowheads="1"/>
            </p:cNvSpPr>
            <p:nvPr/>
          </p:nvSpPr>
          <p:spPr bwMode="auto">
            <a:xfrm>
              <a:off x="4419600" y="2548596"/>
              <a:ext cx="1314784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-200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12121" y="2734145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879121" y="2734145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41121" y="2734145"/>
            <a:ext cx="5286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63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52</a:t>
            </a:r>
          </a:p>
        </p:txBody>
      </p:sp>
    </p:spTree>
    <p:extLst>
      <p:ext uri="{BB962C8B-B14F-4D97-AF65-F5344CB8AC3E}">
        <p14:creationId xmlns:p14="http://schemas.microsoft.com/office/powerpoint/2010/main" val="40157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heme cỏ x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cỏ xanh" id="{B459AC6F-CA22-48A6-A4DB-DDD012D7AD8E}" vid="{9BA39503-DECD-4FD1-A4CA-312C2D37A3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2181</Words>
  <Application>Microsoft Office PowerPoint</Application>
  <PresentationFormat>Widescreen</PresentationFormat>
  <Paragraphs>354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Theme cỏ xanh</vt:lpstr>
      <vt:lpstr>Office Theme</vt:lpstr>
      <vt:lpstr>PowerPoint Presentation</vt:lpstr>
      <vt:lpstr>Sau hai tuần cửa hàng này lãi hay lỗ với số tiền bao nhiêu?</vt:lpstr>
      <vt:lpstr>I. PHÉP CỘNG HAI SỐ NGUYÊN CÙNG DẤU</vt:lpstr>
      <vt:lpstr>I. PHÉP CỘNG HAI SỐ NGUYÊN CÙNG DẤU</vt:lpstr>
      <vt:lpstr>I. PHÉP CỘNG HAI SỐ NGUYÊN CÙNG DẤU</vt:lpstr>
      <vt:lpstr>I. PHÉP CỘNG HAI SỐ NGUYÊN CÙNG DẤU</vt:lpstr>
      <vt:lpstr>PowerPoint Presentation</vt:lpstr>
      <vt:lpstr>PowerPoint Presentation</vt:lpstr>
      <vt:lpstr>PowerPoint Presentation</vt:lpstr>
      <vt:lpstr>KIỂM TRA BÀI CŨ</vt:lpstr>
      <vt:lpstr>II. PHÉP CỘNG HAI SỐ NGUYÊN KHÁC DẤU</vt:lpstr>
      <vt:lpstr>I. PHÉP CỘNG HAI SỐ NGUYÊN KHÁC DẤU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lịch cùng Doreamon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Trang Trang</cp:lastModifiedBy>
  <cp:revision>85</cp:revision>
  <dcterms:created xsi:type="dcterms:W3CDTF">2021-08-13T08:04:49Z</dcterms:created>
  <dcterms:modified xsi:type="dcterms:W3CDTF">2022-11-22T01:47:34Z</dcterms:modified>
</cp:coreProperties>
</file>