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95" r:id="rId7"/>
    <p:sldId id="258" r:id="rId8"/>
    <p:sldId id="292" r:id="rId9"/>
    <p:sldId id="283" r:id="rId10"/>
    <p:sldId id="265" r:id="rId11"/>
    <p:sldId id="267" r:id="rId12"/>
    <p:sldId id="268" r:id="rId13"/>
    <p:sldId id="269" r:id="rId14"/>
    <p:sldId id="270" r:id="rId15"/>
    <p:sldId id="284" r:id="rId16"/>
    <p:sldId id="293" r:id="rId17"/>
    <p:sldId id="289" r:id="rId18"/>
    <p:sldId id="285" r:id="rId19"/>
    <p:sldId id="286" r:id="rId20"/>
    <p:sldId id="28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BFA"/>
    <a:srgbClr val="15142A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1" d="100"/>
          <a:sy n="61" d="100"/>
        </p:scale>
        <p:origin x="6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wmf"/><Relationship Id="rId1" Type="http://schemas.openxmlformats.org/officeDocument/2006/relationships/image" Target="../media/image33.emf"/><Relationship Id="rId5" Type="http://schemas.openxmlformats.org/officeDocument/2006/relationships/image" Target="../media/image39.wmf"/><Relationship Id="rId4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e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0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29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6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chéo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64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2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26/5/2022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wmf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29.wmf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8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11" Type="http://schemas.openxmlformats.org/officeDocument/2006/relationships/image" Target="../media/image37.emf"/><Relationship Id="rId5" Type="http://schemas.openxmlformats.org/officeDocument/2006/relationships/image" Target="../media/image33.e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4.wmf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4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6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e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6.emf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39239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Đ7-C2-Bài 1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2336755" y="3160023"/>
            <a:ext cx="74007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VÔ TỈ. CĂN BẬC HAI SỐ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</a:p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3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84440" y="821841"/>
            <a:ext cx="5585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342907" y="3314290"/>
            <a:ext cx="3136324" cy="6858000"/>
            <a:chOff x="9055676" y="0"/>
            <a:chExt cx="3136324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02600"/>
              </p:ext>
            </p:extLst>
          </p:nvPr>
        </p:nvGraphicFramePr>
        <p:xfrm>
          <a:off x="4187108" y="1767746"/>
          <a:ext cx="2747092" cy="62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Equation" r:id="rId4" imgW="1091880" imgH="241200" progId="Equation.DSMT4">
                  <p:embed/>
                </p:oleObj>
              </mc:Choice>
              <mc:Fallback>
                <p:oleObj name="Equation" r:id="rId4" imgW="109188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108" y="1767746"/>
                        <a:ext cx="2747092" cy="620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391553"/>
              </p:ext>
            </p:extLst>
          </p:nvPr>
        </p:nvGraphicFramePr>
        <p:xfrm>
          <a:off x="4187108" y="2790098"/>
          <a:ext cx="2203500" cy="56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Equation" r:id="rId6" imgW="888840" imgH="228600" progId="Equation.DSMT4">
                  <p:embed/>
                </p:oleObj>
              </mc:Choice>
              <mc:Fallback>
                <p:oleObj name="Equation" r:id="rId6" imgW="88884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108" y="2790098"/>
                        <a:ext cx="2203500" cy="5665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44189" y="176648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04072" y="280922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730840"/>
              </p:ext>
            </p:extLst>
          </p:nvPr>
        </p:nvGraphicFramePr>
        <p:xfrm>
          <a:off x="6953669" y="1842514"/>
          <a:ext cx="2376823" cy="535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Equation" r:id="rId9" imgW="901440" imgH="203040" progId="Equation.DSMT4">
                  <p:embed/>
                </p:oleObj>
              </mc:Choice>
              <mc:Fallback>
                <p:oleObj name="Equation" r:id="rId9" imgW="901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53669" y="1842514"/>
                        <a:ext cx="2376823" cy="535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194608"/>
              </p:ext>
            </p:extLst>
          </p:nvPr>
        </p:nvGraphicFramePr>
        <p:xfrm>
          <a:off x="6479907" y="2847306"/>
          <a:ext cx="3516443" cy="502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name="Equation" r:id="rId11" imgW="1244520" imgH="177480" progId="Equation.DSMT4">
                  <p:embed/>
                </p:oleObj>
              </mc:Choice>
              <mc:Fallback>
                <p:oleObj name="Equation" r:id="rId11" imgW="12445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9907" y="2847306"/>
                        <a:ext cx="3516443" cy="502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: Rounded Corners 28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38778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EF5EE85-C87E-4391-B9D7-C957829925F2}"/>
              </a:ext>
            </a:extLst>
          </p:cNvPr>
          <p:cNvSpPr txBox="1"/>
          <p:nvPr/>
        </p:nvSpPr>
        <p:spPr>
          <a:xfrm rot="5400000">
            <a:off x="9775572" y="3118467"/>
            <a:ext cx="4159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LUYỆN TẬP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71" y="35859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AEBF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1m,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ABCD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ABEF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0977" y="806038"/>
            <a:ext cx="58622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645331"/>
              </p:ext>
            </p:extLst>
          </p:nvPr>
        </p:nvGraphicFramePr>
        <p:xfrm>
          <a:off x="2456628" y="797420"/>
          <a:ext cx="560891" cy="49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4" imgW="247449" imgH="219126" progId="Equation.DSMT4">
                  <p:embed/>
                </p:oleObj>
              </mc:Choice>
              <mc:Fallback>
                <p:oleObj name="Equation" r:id="rId4" imgW="247449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6628" y="797420"/>
                        <a:ext cx="560891" cy="49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02" y="1833320"/>
            <a:ext cx="1904318" cy="1900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82871" y="5028114"/>
            <a:ext cx="552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AutoNum type="alphaLcParenR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ABCD.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AutoNum type="alphaLcParenR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AB.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31" y="165535"/>
            <a:ext cx="2653788" cy="26158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traight Connector 22"/>
          <p:cNvCxnSpPr/>
          <p:nvPr/>
        </p:nvCxnSpPr>
        <p:spPr>
          <a:xfrm>
            <a:off x="6339840" y="301729"/>
            <a:ext cx="0" cy="6068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6339840" y="3248929"/>
            <a:ext cx="5775969" cy="2058936"/>
          </a:xfrm>
          <a:prstGeom prst="cloudCallout">
            <a:avLst>
              <a:gd name="adj1" fmla="val -8202"/>
              <a:gd name="adj2" fmla="val -71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44278" y="3812995"/>
            <a:ext cx="5544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ABCD 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71" y="35859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AEBF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1m,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ABCD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ABEF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0977" y="806038"/>
            <a:ext cx="58622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456628" y="797420"/>
          <a:ext cx="560891" cy="49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Equation" r:id="rId4" imgW="247449" imgH="219126" progId="Equation.DSMT4">
                  <p:embed/>
                </p:oleObj>
              </mc:Choice>
              <mc:Fallback>
                <p:oleObj name="Equation" r:id="rId4" imgW="247449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6628" y="797420"/>
                        <a:ext cx="560891" cy="49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02" y="1833320"/>
            <a:ext cx="1904318" cy="1900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82871" y="5028114"/>
            <a:ext cx="552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AutoNum type="alphaLcParenR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ABCD.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AutoNum type="alphaLcParenR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AB.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31" y="165535"/>
            <a:ext cx="2653788" cy="26158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94174" y="2871655"/>
            <a:ext cx="4746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AEBF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1m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9257941" y="3397540"/>
          <a:ext cx="835409" cy="37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8" imgW="368280" imgH="164880" progId="Equation.DSMT4">
                  <p:embed/>
                </p:oleObj>
              </mc:Choice>
              <mc:Fallback>
                <p:oleObj name="Equation" r:id="rId8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7941" y="3397540"/>
                        <a:ext cx="835409" cy="376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774044" y="3816301"/>
            <a:ext cx="5417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744484" y="4981011"/>
            <a:ext cx="43250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7241803" y="4406589"/>
          <a:ext cx="2433843" cy="56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10" imgW="1065684" imgH="247551" progId="Equation.DSMT4">
                  <p:embed/>
                </p:oleObj>
              </mc:Choice>
              <mc:Fallback>
                <p:oleObj name="Equation" r:id="rId10" imgW="1065684" imgH="2475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41803" y="4406589"/>
                        <a:ext cx="2433843" cy="565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7241803" y="5618908"/>
          <a:ext cx="1443007" cy="52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Equation" r:id="rId12" imgW="599560" imgH="219126" progId="Equation.DSMT4">
                  <p:embed/>
                </p:oleObj>
              </mc:Choice>
              <mc:Fallback>
                <p:oleObj name="Equation" r:id="rId12" imgW="599560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41803" y="5618908"/>
                        <a:ext cx="1443007" cy="52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6339840" y="301729"/>
            <a:ext cx="0" cy="6068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106087" y="3361752"/>
          <a:ext cx="484530" cy="433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Equation" r:id="rId14" imgW="241200" imgH="215640" progId="Equation.DSMT4">
                  <p:embed/>
                </p:oleObj>
              </mc:Choice>
              <mc:Fallback>
                <p:oleObj name="Equation" r:id="rId14" imgW="241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106087" y="3361752"/>
                        <a:ext cx="484530" cy="433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951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971547" y="487155"/>
            <a:ext cx="1036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/>
              <a:t>Bài</a:t>
            </a:r>
            <a:r>
              <a:rPr lang="en-US" altLang="en-US" sz="2800" b="1" dirty="0"/>
              <a:t> 1 :   </a:t>
            </a:r>
            <a:r>
              <a:rPr lang="en-US" altLang="en-US" sz="2800" b="1" dirty="0" err="1" smtClean="0"/>
              <a:t>Tính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căn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bậc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hai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số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học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của</a:t>
            </a:r>
            <a:r>
              <a:rPr lang="en-US" altLang="en-US" sz="2800" b="1" dirty="0" smtClean="0"/>
              <a:t>  9</a:t>
            </a:r>
            <a:r>
              <a:rPr lang="en-US" altLang="en-US" sz="2800" b="1" dirty="0"/>
              <a:t>; -16 ; 2 ; 1,44;  0,01;  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458531"/>
              </p:ext>
            </p:extLst>
          </p:nvPr>
        </p:nvGraphicFramePr>
        <p:xfrm>
          <a:off x="6787386" y="1338822"/>
          <a:ext cx="1158241" cy="463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386" y="1338822"/>
                        <a:ext cx="1158241" cy="463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474464" y="1998757"/>
            <a:ext cx="5137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/>
              <a:t>Số</a:t>
            </a:r>
            <a:r>
              <a:rPr lang="en-US" altLang="en-US" sz="2800" b="1" dirty="0"/>
              <a:t> -16 </a:t>
            </a:r>
            <a:r>
              <a:rPr lang="en-US" altLang="en-US" sz="2800" b="1" dirty="0" err="1"/>
              <a:t>không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bậc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hai</a:t>
            </a:r>
            <a:endParaRPr lang="en-US" altLang="en-US" sz="2800" b="1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58319"/>
              </p:ext>
            </p:extLst>
          </p:nvPr>
        </p:nvGraphicFramePr>
        <p:xfrm>
          <a:off x="6987726" y="3324694"/>
          <a:ext cx="1646309" cy="46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Equation" r:id="rId5" imgW="749160" imgH="241200" progId="Equation.DSMT4">
                  <p:embed/>
                </p:oleObj>
              </mc:Choice>
              <mc:Fallback>
                <p:oleObj name="Equation" r:id="rId5" imgW="74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726" y="3324694"/>
                        <a:ext cx="1646309" cy="469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675920"/>
              </p:ext>
            </p:extLst>
          </p:nvPr>
        </p:nvGraphicFramePr>
        <p:xfrm>
          <a:off x="6987726" y="4078909"/>
          <a:ext cx="1883205" cy="47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7" imgW="761760" imgH="241200" progId="Equation.DSMT4">
                  <p:embed/>
                </p:oleObj>
              </mc:Choice>
              <mc:Fallback>
                <p:oleObj name="Equation" r:id="rId7" imgW="76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726" y="4078909"/>
                        <a:ext cx="1883205" cy="47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2474465" y="1323782"/>
            <a:ext cx="6159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7785" y="4841652"/>
            <a:ext cx="6159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7785" y="4084732"/>
            <a:ext cx="6159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0,01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74464" y="2612037"/>
            <a:ext cx="6159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7785" y="3323649"/>
            <a:ext cx="6159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1,44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661367"/>
              </p:ext>
            </p:extLst>
          </p:nvPr>
        </p:nvGraphicFramePr>
        <p:xfrm>
          <a:off x="6677124" y="2614073"/>
          <a:ext cx="2537005" cy="50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Equation" r:id="rId9" imgW="1206360" imgH="241200" progId="Equation.DSMT4">
                  <p:embed/>
                </p:oleObj>
              </mc:Choice>
              <mc:Fallback>
                <p:oleObj name="Equation" r:id="rId9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7124" y="2614073"/>
                        <a:ext cx="2537005" cy="507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775611"/>
              </p:ext>
            </p:extLst>
          </p:nvPr>
        </p:nvGraphicFramePr>
        <p:xfrm>
          <a:off x="6836282" y="4674028"/>
          <a:ext cx="112236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Equation" r:id="rId11" imgW="520560" imgH="444240" progId="Equation.DSMT4">
                  <p:embed/>
                </p:oleObj>
              </mc:Choice>
              <mc:Fallback>
                <p:oleObj name="Equation" r:id="rId11" imgW="520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36282" y="4674028"/>
                        <a:ext cx="1122363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109238"/>
              </p:ext>
            </p:extLst>
          </p:nvPr>
        </p:nvGraphicFramePr>
        <p:xfrm>
          <a:off x="5869151" y="4689963"/>
          <a:ext cx="346684" cy="899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Equation" r:id="rId13" imgW="152280" imgH="393480" progId="Equation.DSMT4">
                  <p:embed/>
                </p:oleObj>
              </mc:Choice>
              <mc:Fallback>
                <p:oleObj name="Equation" r:id="rId13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69151" y="4689963"/>
                        <a:ext cx="346684" cy="899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701938"/>
              </p:ext>
            </p:extLst>
          </p:nvPr>
        </p:nvGraphicFramePr>
        <p:xfrm>
          <a:off x="11031410" y="300296"/>
          <a:ext cx="34607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Equation" r:id="rId15" imgW="345800" imgH="897685" progId="Equation.DSMT4">
                  <p:embed/>
                </p:oleObj>
              </mc:Choice>
              <mc:Fallback>
                <p:oleObj name="Equation" r:id="rId15" imgW="345800" imgH="89768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031410" y="300296"/>
                        <a:ext cx="346075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568161" y="3629651"/>
            <a:ext cx="3136324" cy="6858000"/>
            <a:chOff x="9055676" y="0"/>
            <a:chExt cx="3136324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2" y="300296"/>
            <a:ext cx="1313862" cy="15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 rot="5400000">
            <a:off x="8517157" y="3151626"/>
            <a:ext cx="6826466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HOẠT ĐỘNG VẬN DỤNG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9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  <p:bldP spid="28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583" y="281624"/>
            <a:ext cx="4233238" cy="75053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6428" y="870452"/>
            <a:ext cx="241925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32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2175915" y="1652328"/>
            <a:ext cx="2531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 err="1"/>
              <a:t>Bài</a:t>
            </a:r>
            <a:r>
              <a:rPr lang="en-US" altLang="en-US" sz="3200" b="1" dirty="0"/>
              <a:t> 2 :</a:t>
            </a:r>
            <a:r>
              <a:rPr lang="en-US" altLang="en-US" sz="3200" b="1" dirty="0" err="1"/>
              <a:t>Tính</a:t>
            </a:r>
            <a:r>
              <a:rPr lang="en-US" altLang="en-US" sz="3200" b="1" dirty="0"/>
              <a:t> :</a:t>
            </a:r>
          </a:p>
        </p:txBody>
      </p:sp>
      <p:graphicFrame>
        <p:nvGraphicFramePr>
          <p:cNvPr id="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894868"/>
              </p:ext>
            </p:extLst>
          </p:nvPr>
        </p:nvGraphicFramePr>
        <p:xfrm>
          <a:off x="732981" y="2372922"/>
          <a:ext cx="4746426" cy="65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Equation" r:id="rId4" imgW="1574640" imgH="241200" progId="Equation.DSMT4">
                  <p:embed/>
                </p:oleObj>
              </mc:Choice>
              <mc:Fallback>
                <p:oleObj name="Equation" r:id="rId4" imgW="1574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81" y="2372922"/>
                        <a:ext cx="4746426" cy="657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710947"/>
              </p:ext>
            </p:extLst>
          </p:nvPr>
        </p:nvGraphicFramePr>
        <p:xfrm>
          <a:off x="660400" y="4082305"/>
          <a:ext cx="4066210" cy="63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Equation" r:id="rId6" imgW="1701720" imgH="241200" progId="Equation.DSMT4">
                  <p:embed/>
                </p:oleObj>
              </mc:Choice>
              <mc:Fallback>
                <p:oleObj name="Equation" r:id="rId6" imgW="1701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082305"/>
                        <a:ext cx="4066210" cy="637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014899"/>
              </p:ext>
            </p:extLst>
          </p:nvPr>
        </p:nvGraphicFramePr>
        <p:xfrm>
          <a:off x="728703" y="3166567"/>
          <a:ext cx="3526748" cy="75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8" imgW="1549080" imgH="330120" progId="Equation.DSMT4">
                  <p:embed/>
                </p:oleObj>
              </mc:Choice>
              <mc:Fallback>
                <p:oleObj name="Equation" r:id="rId8" imgW="1549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703" y="3166567"/>
                        <a:ext cx="3526748" cy="750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71145"/>
              </p:ext>
            </p:extLst>
          </p:nvPr>
        </p:nvGraphicFramePr>
        <p:xfrm>
          <a:off x="5479407" y="2410946"/>
          <a:ext cx="3291145" cy="619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tion" r:id="rId10" imgW="1168200" imgH="203040" progId="Equation.DSMT4">
                  <p:embed/>
                </p:oleObj>
              </mc:Choice>
              <mc:Fallback>
                <p:oleObj name="Equation" r:id="rId10" imgW="1168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9407" y="2410946"/>
                        <a:ext cx="3291145" cy="619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72857"/>
              </p:ext>
            </p:extLst>
          </p:nvPr>
        </p:nvGraphicFramePr>
        <p:xfrm>
          <a:off x="4435680" y="3196421"/>
          <a:ext cx="3068706" cy="57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12" imgW="952200" imgH="177480" progId="Equation.DSMT4">
                  <p:embed/>
                </p:oleObj>
              </mc:Choice>
              <mc:Fallback>
                <p:oleObj name="Equation" r:id="rId12" imgW="952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35680" y="3196421"/>
                        <a:ext cx="3068706" cy="57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51725"/>
              </p:ext>
            </p:extLst>
          </p:nvPr>
        </p:nvGraphicFramePr>
        <p:xfrm>
          <a:off x="4764161" y="4113837"/>
          <a:ext cx="6856757" cy="527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14" imgW="2311200" imgH="177480" progId="Equation.DSMT4">
                  <p:embed/>
                </p:oleObj>
              </mc:Choice>
              <mc:Fallback>
                <p:oleObj name="Equation" r:id="rId14" imgW="231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64161" y="4113837"/>
                        <a:ext cx="6856757" cy="527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602760"/>
              </p:ext>
            </p:extLst>
          </p:nvPr>
        </p:nvGraphicFramePr>
        <p:xfrm>
          <a:off x="660400" y="4841555"/>
          <a:ext cx="323056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Equation" r:id="rId16" imgW="1422360" imgH="444240" progId="Equation.DSMT4">
                  <p:embed/>
                </p:oleObj>
              </mc:Choice>
              <mc:Fallback>
                <p:oleObj name="Equation" r:id="rId16" imgW="1422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0400" y="4841555"/>
                        <a:ext cx="3230563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277388"/>
              </p:ext>
            </p:extLst>
          </p:nvPr>
        </p:nvGraphicFramePr>
        <p:xfrm>
          <a:off x="3990338" y="4904619"/>
          <a:ext cx="6023089" cy="939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Equation" r:id="rId18" imgW="2527200" imgH="393480" progId="Equation.DSMT4">
                  <p:embed/>
                </p:oleObj>
              </mc:Choice>
              <mc:Fallback>
                <p:oleObj name="Equation" r:id="rId18" imgW="252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90338" y="4904619"/>
                        <a:ext cx="6023089" cy="939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 rot="5400000">
            <a:off x="8517157" y="3151626"/>
            <a:ext cx="6826466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HOẠT ĐỘNG VẬN DỤNG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12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8517157" y="3151626"/>
            <a:ext cx="6826466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HOẠT ĐỘNG VẬN DỤNG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18"/>
            <a:ext cx="1003935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" y="0"/>
            <a:ext cx="9999624" cy="655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8517157" y="3151626"/>
            <a:ext cx="6826466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HOẠT ĐỘNG VẬN DỤNG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1523" y="3166585"/>
            <a:ext cx="4927503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0322" y="4075475"/>
            <a:ext cx="10602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51523" y="302366"/>
            <a:ext cx="4927503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6235" y="1211255"/>
            <a:ext cx="9557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019" y="206530"/>
            <a:ext cx="4265739" cy="7505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BÀI CŨ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2083594" y="-2122428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4202" y="1043882"/>
            <a:ext cx="3817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rgbClr val="0E3BF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Khái niệm số vô tỉ</a:t>
            </a:r>
            <a:endParaRPr lang="en-US" sz="3200" dirty="0">
              <a:solidFill>
                <a:srgbClr val="0E3BF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0684" y="1628657"/>
            <a:ext cx="9028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số không phải là số hữu tỉ được gọi là số vô tỉ.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327" y="170841"/>
            <a:ext cx="1313862" cy="15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019" y="206530"/>
            <a:ext cx="4265739" cy="7505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BÀI CŨ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2083594" y="-2122428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892" y="1084009"/>
            <a:ext cx="2584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800" b="1" dirty="0">
                <a:solidFill>
                  <a:srgbClr val="0E3BF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Số thập </a:t>
            </a:r>
            <a:r>
              <a:rPr lang="nl-NL" sz="2800" b="1" dirty="0" smtClean="0">
                <a:solidFill>
                  <a:srgbClr val="0E3BF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endParaRPr lang="en-US" sz="2800" dirty="0">
              <a:solidFill>
                <a:srgbClr val="0E3BF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503" y="1715316"/>
            <a:ext cx="1026942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1503" y="2400235"/>
            <a:ext cx="1086490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4635" y="3747691"/>
            <a:ext cx="626891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2658" y="4872402"/>
            <a:ext cx="1064590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π = 3,141592653589…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68467" y="1710656"/>
            <a:ext cx="710656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21378" y="2402800"/>
            <a:ext cx="622332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36024" y="3757906"/>
            <a:ext cx="1062219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24165" y="3139033"/>
            <a:ext cx="1064590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3,141414… = 3,(14)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327" y="170841"/>
            <a:ext cx="1313862" cy="15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3035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21" grpId="0"/>
      <p:bldP spid="32" grpId="0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4" y="934731"/>
            <a:ext cx="1313862" cy="15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746119" y="1922397"/>
            <a:ext cx="10171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 hai số học  của số a không âm là số x sao cho x</a:t>
            </a:r>
            <a:r>
              <a:rPr lang="nl-NL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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a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9878" y="2667839"/>
            <a:ext cx="1003338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VD1: </a:t>
            </a:r>
            <a:r>
              <a:rPr lang="nl-NL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căn bậc hai số học  của 0,09 vì </a:t>
            </a:r>
            <a:r>
              <a:rPr lang="nl-NL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&gt; 0 và </a:t>
            </a:r>
            <a:r>
              <a:rPr lang="nl-NL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nl-NL" sz="3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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nl-NL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 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0049" y="1210357"/>
            <a:ext cx="5759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Định nghĩa</a:t>
            </a:r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 hai số học 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669758" y="3418797"/>
            <a:ext cx="1136984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VD2: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0,3 là căn bậc hai số học  của 0,09 vì 0,3 &gt; 0 và (0,3)</a:t>
            </a:r>
            <a:r>
              <a:rPr lang="nl-NL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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0,09 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019" y="206530"/>
            <a:ext cx="4265739" cy="7505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BÀI CŨ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8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8977312"/>
              </p:ext>
            </p:extLst>
          </p:nvPr>
        </p:nvGraphicFramePr>
        <p:xfrm>
          <a:off x="713686" y="814513"/>
          <a:ext cx="10210799" cy="5052189"/>
        </p:xfrm>
        <a:graphic>
          <a:graphicData uri="http://schemas.openxmlformats.org/drawingml/2006/table">
            <a:tbl>
              <a:tblPr/>
              <a:tblGrid>
                <a:gridCol w="3998747"/>
                <a:gridCol w="1679790"/>
                <a:gridCol w="2266131"/>
                <a:gridCol w="2266131"/>
              </a:tblGrid>
              <a:tr h="1348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Thập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phân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hữu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hạn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Thập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phân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vô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hạn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tuần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hoàn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Thập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phân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vô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hạn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tuần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hoàn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-1,25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b) 2,343434…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c) 1,41421356...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d) 0,2(3)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e) 2,2583618…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f) 6,1107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80"/>
          <p:cNvSpPr>
            <a:spLocks noChangeArrowheads="1"/>
          </p:cNvSpPr>
          <p:nvPr/>
        </p:nvSpPr>
        <p:spPr bwMode="auto">
          <a:xfrm>
            <a:off x="7132320" y="4069080"/>
            <a:ext cx="4564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" name="Rectangle 181"/>
          <p:cNvSpPr>
            <a:spLocks noChangeArrowheads="1"/>
          </p:cNvSpPr>
          <p:nvPr/>
        </p:nvSpPr>
        <p:spPr bwMode="auto">
          <a:xfrm>
            <a:off x="5333057" y="5349240"/>
            <a:ext cx="51556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" name="Rectangle 182"/>
          <p:cNvSpPr>
            <a:spLocks noChangeArrowheads="1"/>
          </p:cNvSpPr>
          <p:nvPr/>
        </p:nvSpPr>
        <p:spPr bwMode="auto">
          <a:xfrm>
            <a:off x="7132320" y="2866072"/>
            <a:ext cx="4564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8" name="Rectangle 183"/>
          <p:cNvSpPr>
            <a:spLocks noChangeArrowheads="1"/>
          </p:cNvSpPr>
          <p:nvPr/>
        </p:nvSpPr>
        <p:spPr bwMode="auto">
          <a:xfrm>
            <a:off x="5333057" y="2270760"/>
            <a:ext cx="4564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1" name="Rectangle 182"/>
          <p:cNvSpPr>
            <a:spLocks noChangeArrowheads="1"/>
          </p:cNvSpPr>
          <p:nvPr/>
        </p:nvSpPr>
        <p:spPr bwMode="auto">
          <a:xfrm>
            <a:off x="9540240" y="3499008"/>
            <a:ext cx="4564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2" name="Rectangle 180"/>
          <p:cNvSpPr>
            <a:spLocks noChangeArrowheads="1"/>
          </p:cNvSpPr>
          <p:nvPr/>
        </p:nvSpPr>
        <p:spPr bwMode="auto">
          <a:xfrm>
            <a:off x="9540240" y="4678203"/>
            <a:ext cx="4564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007" y="45720"/>
            <a:ext cx="5474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939800" y="4973320"/>
            <a:ext cx="304800" cy="685800"/>
            <a:chOff x="240" y="624"/>
            <a:chExt cx="96" cy="288"/>
          </a:xfrm>
        </p:grpSpPr>
        <p:sp>
          <p:nvSpPr>
            <p:cNvPr id="25741" name="Rectangle 3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2" name="Rectangle 4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04611" y="5246205"/>
            <a:ext cx="11217879" cy="1184275"/>
            <a:chOff x="114" y="3312"/>
            <a:chExt cx="5394" cy="746"/>
          </a:xfrm>
        </p:grpSpPr>
        <p:sp>
          <p:nvSpPr>
            <p:cNvPr id="25716" name="AutoShape 6"/>
            <p:cNvSpPr>
              <a:spLocks noChangeArrowheads="1"/>
            </p:cNvSpPr>
            <p:nvPr/>
          </p:nvSpPr>
          <p:spPr bwMode="gray">
            <a:xfrm>
              <a:off x="449" y="3422"/>
              <a:ext cx="4980" cy="53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en-US">
                <a:cs typeface="Arial" pitchFamily="34" charset="0"/>
              </a:endParaRPr>
            </a:p>
          </p:txBody>
        </p:sp>
        <p:sp>
          <p:nvSpPr>
            <p:cNvPr id="25717" name="AutoShape 7"/>
            <p:cNvSpPr>
              <a:spLocks noChangeArrowheads="1"/>
            </p:cNvSpPr>
            <p:nvPr/>
          </p:nvSpPr>
          <p:spPr bwMode="gray">
            <a:xfrm>
              <a:off x="558" y="3456"/>
              <a:ext cx="539" cy="432"/>
            </a:xfrm>
            <a:prstGeom prst="roundRect">
              <a:avLst>
                <a:gd name="adj" fmla="val 11921"/>
              </a:avLst>
            </a:prstGeom>
            <a:solidFill>
              <a:srgbClr val="33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gray">
            <a:xfrm>
              <a:off x="618" y="3499"/>
              <a:ext cx="479" cy="21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gray">
            <a:xfrm>
              <a:off x="821" y="3513"/>
              <a:ext cx="19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D</a:t>
              </a:r>
            </a:p>
          </p:txBody>
        </p:sp>
        <p:sp>
          <p:nvSpPr>
            <p:cNvPr id="25720" name="Text Box 10"/>
            <p:cNvSpPr txBox="1">
              <a:spLocks noChangeArrowheads="1"/>
            </p:cNvSpPr>
            <p:nvPr/>
          </p:nvSpPr>
          <p:spPr bwMode="gray">
            <a:xfrm>
              <a:off x="1649" y="3506"/>
              <a:ext cx="36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sz="2000" b="1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721" name="Rectangle 11"/>
            <p:cNvSpPr>
              <a:spLocks noChangeArrowheads="1"/>
            </p:cNvSpPr>
            <p:nvPr/>
          </p:nvSpPr>
          <p:spPr bwMode="auto">
            <a:xfrm>
              <a:off x="420" y="3361"/>
              <a:ext cx="5088" cy="697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FF"/>
                </a:solidFill>
                <a:cs typeface="Arial" pitchFamily="34" charset="0"/>
              </a:endParaRPr>
            </a:p>
          </p:txBody>
        </p:sp>
        <p:grpSp>
          <p:nvGrpSpPr>
            <p:cNvPr id="25722" name="Group 12"/>
            <p:cNvGrpSpPr>
              <a:grpSpLocks/>
            </p:cNvGrpSpPr>
            <p:nvPr/>
          </p:nvGrpSpPr>
          <p:grpSpPr bwMode="auto">
            <a:xfrm rot="5400000">
              <a:off x="351" y="3544"/>
              <a:ext cx="186" cy="259"/>
              <a:chOff x="1872" y="1528"/>
              <a:chExt cx="2014" cy="2378"/>
            </a:xfrm>
          </p:grpSpPr>
          <p:sp>
            <p:nvSpPr>
              <p:cNvPr id="74765" name="AutoShape 13"/>
              <p:cNvSpPr>
                <a:spLocks noChangeArrowheads="1"/>
              </p:cNvSpPr>
              <p:nvPr/>
            </p:nvSpPr>
            <p:spPr bwMode="gray">
              <a:xfrm rot="16200000" flipH="1">
                <a:off x="1826" y="2743"/>
                <a:ext cx="29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766" name="AutoShape 14"/>
              <p:cNvSpPr>
                <a:spLocks noChangeArrowheads="1"/>
              </p:cNvSpPr>
              <p:nvPr/>
            </p:nvSpPr>
            <p:spPr bwMode="gray">
              <a:xfrm rot="5400000" flipH="1">
                <a:off x="3625" y="2662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767" name="AutoShape 15"/>
              <p:cNvSpPr>
                <a:spLocks noChangeArrowheads="1"/>
              </p:cNvSpPr>
              <p:nvPr/>
            </p:nvSpPr>
            <p:spPr bwMode="gray">
              <a:xfrm rot="10800000" flipH="1">
                <a:off x="2727" y="3445"/>
                <a:ext cx="303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735" name="Oval 1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6" name="Oval 1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0" name="Oval 18"/>
              <p:cNvSpPr>
                <a:spLocks noChangeArrowheads="1"/>
              </p:cNvSpPr>
              <p:nvPr/>
            </p:nvSpPr>
            <p:spPr bwMode="gray">
              <a:xfrm>
                <a:off x="1999" y="1694"/>
                <a:ext cx="1772" cy="221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738" name="Oval 19"/>
              <p:cNvSpPr>
                <a:spLocks noChangeArrowheads="1"/>
              </p:cNvSpPr>
              <p:nvPr/>
            </p:nvSpPr>
            <p:spPr bwMode="gray">
              <a:xfrm>
                <a:off x="1999" y="1528"/>
                <a:ext cx="1772" cy="220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772" name="Oval 20"/>
              <p:cNvSpPr>
                <a:spLocks noChangeArrowheads="1"/>
              </p:cNvSpPr>
              <p:nvPr/>
            </p:nvSpPr>
            <p:spPr bwMode="gray">
              <a:xfrm>
                <a:off x="2338" y="1530"/>
                <a:ext cx="1094" cy="220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740" name="Oval 21"/>
              <p:cNvSpPr>
                <a:spLocks noChangeArrowheads="1"/>
              </p:cNvSpPr>
              <p:nvPr/>
            </p:nvSpPr>
            <p:spPr bwMode="gray">
              <a:xfrm>
                <a:off x="2337" y="1528"/>
                <a:ext cx="1096" cy="220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4774" name="AutoShape 22"/>
            <p:cNvSpPr>
              <a:spLocks noChangeArrowheads="1"/>
            </p:cNvSpPr>
            <p:nvPr/>
          </p:nvSpPr>
          <p:spPr bwMode="gray">
            <a:xfrm flipH="1">
              <a:off x="413" y="3312"/>
              <a:ext cx="113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775" name="AutoShape 23"/>
            <p:cNvSpPr>
              <a:spLocks noChangeArrowheads="1"/>
            </p:cNvSpPr>
            <p:nvPr/>
          </p:nvSpPr>
          <p:spPr bwMode="gray">
            <a:xfrm rot="10800000" flipH="1">
              <a:off x="425" y="3916"/>
              <a:ext cx="125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776" name="AutoShape 24"/>
            <p:cNvSpPr>
              <a:spLocks noChangeArrowheads="1"/>
            </p:cNvSpPr>
            <p:nvPr/>
          </p:nvSpPr>
          <p:spPr bwMode="gray">
            <a:xfrm rot="16200000" flipH="1">
              <a:off x="100" y="3592"/>
              <a:ext cx="103" cy="7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26" name="Oval 25"/>
            <p:cNvSpPr>
              <a:spLocks noChangeArrowheads="1"/>
            </p:cNvSpPr>
            <p:nvPr/>
          </p:nvSpPr>
          <p:spPr bwMode="gray">
            <a:xfrm rot="5400000">
              <a:off x="200" y="3353"/>
              <a:ext cx="539" cy="596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7" name="Oval 26"/>
            <p:cNvSpPr>
              <a:spLocks noChangeArrowheads="1"/>
            </p:cNvSpPr>
            <p:nvPr/>
          </p:nvSpPr>
          <p:spPr bwMode="gray">
            <a:xfrm rot="5400000">
              <a:off x="232" y="3386"/>
              <a:ext cx="478" cy="528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9" name="Oval 27"/>
            <p:cNvSpPr>
              <a:spLocks noChangeArrowheads="1"/>
            </p:cNvSpPr>
            <p:nvPr/>
          </p:nvSpPr>
          <p:spPr bwMode="gray">
            <a:xfrm rot="5400000">
              <a:off x="395" y="3530"/>
              <a:ext cx="164" cy="24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29" name="Oval 28"/>
            <p:cNvSpPr>
              <a:spLocks noChangeArrowheads="1"/>
            </p:cNvSpPr>
            <p:nvPr/>
          </p:nvSpPr>
          <p:spPr bwMode="gray">
            <a:xfrm rot="5400000">
              <a:off x="388" y="3531"/>
              <a:ext cx="164" cy="24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781" name="Oval 29"/>
            <p:cNvSpPr>
              <a:spLocks noChangeArrowheads="1"/>
            </p:cNvSpPr>
            <p:nvPr/>
          </p:nvSpPr>
          <p:spPr bwMode="gray">
            <a:xfrm rot="5400000">
              <a:off x="287" y="3530"/>
              <a:ext cx="366" cy="24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31" name="Oval 30"/>
            <p:cNvSpPr>
              <a:spLocks noChangeArrowheads="1"/>
            </p:cNvSpPr>
            <p:nvPr/>
          </p:nvSpPr>
          <p:spPr bwMode="gray">
            <a:xfrm rot="5400000">
              <a:off x="287" y="3530"/>
              <a:ext cx="366" cy="24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4783" name="AutoShape 31"/>
          <p:cNvSpPr>
            <a:spLocks noChangeArrowheads="1"/>
          </p:cNvSpPr>
          <p:nvPr/>
        </p:nvSpPr>
        <p:spPr bwMode="gray">
          <a:xfrm>
            <a:off x="649417" y="350520"/>
            <a:ext cx="9515663" cy="979490"/>
          </a:xfrm>
          <a:prstGeom prst="roundRect">
            <a:avLst>
              <a:gd name="adj" fmla="val 50000"/>
            </a:avLst>
          </a:prstGeom>
          <a:solidFill>
            <a:srgbClr val="A7FDFF"/>
          </a:solidFill>
          <a:ln w="38100" algn="ctr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30815" y="1368168"/>
            <a:ext cx="11383494" cy="1260475"/>
            <a:chOff x="109" y="1032"/>
            <a:chExt cx="5455" cy="698"/>
          </a:xfrm>
        </p:grpSpPr>
        <p:grpSp>
          <p:nvGrpSpPr>
            <p:cNvPr id="25689" name="Group 33"/>
            <p:cNvGrpSpPr>
              <a:grpSpLocks/>
            </p:cNvGrpSpPr>
            <p:nvPr/>
          </p:nvGrpSpPr>
          <p:grpSpPr bwMode="auto">
            <a:xfrm>
              <a:off x="432" y="1032"/>
              <a:ext cx="5132" cy="698"/>
              <a:chOff x="900" y="990"/>
              <a:chExt cx="4551" cy="500"/>
            </a:xfrm>
          </p:grpSpPr>
          <p:sp>
            <p:nvSpPr>
              <p:cNvPr id="25710" name="AutoShape 34"/>
              <p:cNvSpPr>
                <a:spLocks noChangeArrowheads="1"/>
              </p:cNvSpPr>
              <p:nvPr/>
            </p:nvSpPr>
            <p:spPr bwMode="gray">
              <a:xfrm>
                <a:off x="1035" y="1059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5711" name="AutoShape 35"/>
              <p:cNvSpPr>
                <a:spLocks noChangeArrowheads="1"/>
              </p:cNvSpPr>
              <p:nvPr/>
            </p:nvSpPr>
            <p:spPr bwMode="gray">
              <a:xfrm>
                <a:off x="1044" y="1106"/>
                <a:ext cx="515" cy="288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8" name="Freeform 36"/>
              <p:cNvSpPr>
                <a:spLocks/>
              </p:cNvSpPr>
              <p:nvPr/>
            </p:nvSpPr>
            <p:spPr bwMode="gray">
              <a:xfrm>
                <a:off x="1076" y="1089"/>
                <a:ext cx="424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789" name="Text Box 37"/>
              <p:cNvSpPr txBox="1">
                <a:spLocks noChangeArrowheads="1"/>
              </p:cNvSpPr>
              <p:nvPr/>
            </p:nvSpPr>
            <p:spPr bwMode="gray">
              <a:xfrm>
                <a:off x="1293" y="1128"/>
                <a:ext cx="161" cy="2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714" name="Text Box 3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sz="2000" b="1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25715" name="Rectangle 3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690" name="Group 40"/>
            <p:cNvGrpSpPr>
              <a:grpSpLocks/>
            </p:cNvGrpSpPr>
            <p:nvPr/>
          </p:nvGrpSpPr>
          <p:grpSpPr bwMode="auto">
            <a:xfrm>
              <a:off x="109" y="1033"/>
              <a:ext cx="671" cy="674"/>
              <a:chOff x="-143" y="1056"/>
              <a:chExt cx="585" cy="626"/>
            </a:xfrm>
          </p:grpSpPr>
          <p:grpSp>
            <p:nvGrpSpPr>
              <p:cNvPr id="25691" name="Group 41"/>
              <p:cNvGrpSpPr>
                <a:grpSpLocks/>
              </p:cNvGrpSpPr>
              <p:nvPr/>
            </p:nvGrpSpPr>
            <p:grpSpPr bwMode="auto">
              <a:xfrm rot="5400000">
                <a:off x="79" y="1284"/>
                <a:ext cx="172" cy="214"/>
                <a:chOff x="1870" y="1550"/>
                <a:chExt cx="2006" cy="2269"/>
              </a:xfrm>
            </p:grpSpPr>
            <p:sp>
              <p:nvSpPr>
                <p:cNvPr id="74794" name="AutoShape 4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30"/>
                  <a:ext cx="298" cy="20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795" name="AutoShape 4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95"/>
                  <a:ext cx="298" cy="20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796" name="AutoShape 4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6" y="3340"/>
                  <a:ext cx="304" cy="21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704" name="Oval 4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05" name="Oval 4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99" name="Oval 47"/>
                <p:cNvSpPr>
                  <a:spLocks noChangeArrowheads="1"/>
                </p:cNvSpPr>
                <p:nvPr/>
              </p:nvSpPr>
              <p:spPr bwMode="gray">
                <a:xfrm>
                  <a:off x="2105" y="1554"/>
                  <a:ext cx="1555" cy="21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707" name="Oval 48"/>
                <p:cNvSpPr>
                  <a:spLocks noChangeArrowheads="1"/>
                </p:cNvSpPr>
                <p:nvPr/>
              </p:nvSpPr>
              <p:spPr bwMode="gray">
                <a:xfrm>
                  <a:off x="2106" y="1554"/>
                  <a:ext cx="1558" cy="21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801" name="Oval 49"/>
                <p:cNvSpPr>
                  <a:spLocks noChangeArrowheads="1"/>
                </p:cNvSpPr>
                <p:nvPr/>
              </p:nvSpPr>
              <p:spPr bwMode="gray">
                <a:xfrm>
                  <a:off x="2336" y="1659"/>
                  <a:ext cx="1093" cy="21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709" name="Oval 50"/>
                <p:cNvSpPr>
                  <a:spLocks noChangeArrowheads="1"/>
                </p:cNvSpPr>
                <p:nvPr/>
              </p:nvSpPr>
              <p:spPr bwMode="gray">
                <a:xfrm>
                  <a:off x="2337" y="1550"/>
                  <a:ext cx="1096" cy="216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4803" name="AutoShape 5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804" name="AutoShape 52"/>
              <p:cNvSpPr>
                <a:spLocks noChangeArrowheads="1"/>
              </p:cNvSpPr>
              <p:nvPr/>
            </p:nvSpPr>
            <p:spPr bwMode="gray">
              <a:xfrm rot="10800000" flipH="1">
                <a:off x="143" y="1618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80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95" name="Oval 5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6" name="Oval 5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8" name="Oval 56"/>
              <p:cNvSpPr>
                <a:spLocks noChangeArrowheads="1"/>
              </p:cNvSpPr>
              <p:nvPr/>
            </p:nvSpPr>
            <p:spPr bwMode="gray">
              <a:xfrm rot="5400000">
                <a:off x="117" y="1269"/>
                <a:ext cx="134" cy="2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98" name="Oval 57"/>
              <p:cNvSpPr>
                <a:spLocks noChangeArrowheads="1"/>
              </p:cNvSpPr>
              <p:nvPr/>
            </p:nvSpPr>
            <p:spPr bwMode="gray">
              <a:xfrm rot="5400000">
                <a:off x="115" y="1269"/>
                <a:ext cx="134" cy="20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810" name="Oval 58"/>
              <p:cNvSpPr>
                <a:spLocks noChangeArrowheads="1"/>
              </p:cNvSpPr>
              <p:nvPr/>
            </p:nvSpPr>
            <p:spPr bwMode="gray">
              <a:xfrm rot="5400000">
                <a:off x="11" y="1268"/>
                <a:ext cx="340" cy="2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700" name="Oval 59"/>
              <p:cNvSpPr>
                <a:spLocks noChangeArrowheads="1"/>
              </p:cNvSpPr>
              <p:nvPr/>
            </p:nvSpPr>
            <p:spPr bwMode="gray">
              <a:xfrm rot="5400000">
                <a:off x="12" y="1268"/>
                <a:ext cx="340" cy="20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230801" y="4058921"/>
            <a:ext cx="11291689" cy="1338263"/>
            <a:chOff x="109" y="2508"/>
            <a:chExt cx="5411" cy="747"/>
          </a:xfrm>
        </p:grpSpPr>
        <p:grpSp>
          <p:nvGrpSpPr>
            <p:cNvPr id="25662" name="Group 61"/>
            <p:cNvGrpSpPr>
              <a:grpSpLocks/>
            </p:cNvGrpSpPr>
            <p:nvPr/>
          </p:nvGrpSpPr>
          <p:grpSpPr bwMode="auto">
            <a:xfrm>
              <a:off x="432" y="2557"/>
              <a:ext cx="5088" cy="698"/>
              <a:chOff x="900" y="990"/>
              <a:chExt cx="4512" cy="500"/>
            </a:xfrm>
          </p:grpSpPr>
          <p:sp>
            <p:nvSpPr>
              <p:cNvPr id="25683" name="AutoShape 62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84" name="AutoShape 63"/>
              <p:cNvSpPr>
                <a:spLocks noChangeArrowheads="1"/>
              </p:cNvSpPr>
              <p:nvPr/>
            </p:nvSpPr>
            <p:spPr bwMode="gray">
              <a:xfrm>
                <a:off x="1022" y="1077"/>
                <a:ext cx="520" cy="274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816" name="Freeform 64"/>
              <p:cNvSpPr>
                <a:spLocks/>
              </p:cNvSpPr>
              <p:nvPr/>
            </p:nvSpPr>
            <p:spPr bwMode="gray">
              <a:xfrm>
                <a:off x="1076" y="1089"/>
                <a:ext cx="427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817" name="Text Box 65"/>
              <p:cNvSpPr txBox="1">
                <a:spLocks noChangeArrowheads="1"/>
              </p:cNvSpPr>
              <p:nvPr/>
            </p:nvSpPr>
            <p:spPr bwMode="gray">
              <a:xfrm>
                <a:off x="1288" y="1117"/>
                <a:ext cx="189" cy="2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25687" name="Text Box 66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sz="20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88" name="Rectangle 67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663" name="Group 68"/>
            <p:cNvGrpSpPr>
              <a:grpSpLocks/>
            </p:cNvGrpSpPr>
            <p:nvPr/>
          </p:nvGrpSpPr>
          <p:grpSpPr bwMode="auto">
            <a:xfrm>
              <a:off x="109" y="2508"/>
              <a:ext cx="671" cy="672"/>
              <a:chOff x="-143" y="1056"/>
              <a:chExt cx="585" cy="624"/>
            </a:xfrm>
          </p:grpSpPr>
          <p:grpSp>
            <p:nvGrpSpPr>
              <p:cNvPr id="25664" name="Group 69"/>
              <p:cNvGrpSpPr>
                <a:grpSpLocks/>
              </p:cNvGrpSpPr>
              <p:nvPr/>
            </p:nvGrpSpPr>
            <p:grpSpPr bwMode="auto">
              <a:xfrm rot="5400000">
                <a:off x="73" y="1260"/>
                <a:ext cx="172" cy="233"/>
                <a:chOff x="1694" y="1493"/>
                <a:chExt cx="2002" cy="2443"/>
              </a:xfrm>
            </p:grpSpPr>
            <p:sp>
              <p:nvSpPr>
                <p:cNvPr id="74822" name="AutoShape 70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645" y="2570"/>
                  <a:ext cx="300" cy="201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823" name="AutoShape 7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441" y="2662"/>
                  <a:ext cx="309" cy="201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824" name="AutoShape 72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547" y="3606"/>
                  <a:ext cx="307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677" name="Oval 73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678" name="Oval 74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827" name="Oval 75"/>
                <p:cNvSpPr>
                  <a:spLocks noChangeArrowheads="1"/>
                </p:cNvSpPr>
                <p:nvPr/>
              </p:nvSpPr>
              <p:spPr bwMode="gray">
                <a:xfrm>
                  <a:off x="1917" y="1659"/>
                  <a:ext cx="1567" cy="227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680" name="Oval 76"/>
                <p:cNvSpPr>
                  <a:spLocks noChangeArrowheads="1"/>
                </p:cNvSpPr>
                <p:nvPr/>
              </p:nvSpPr>
              <p:spPr bwMode="gray">
                <a:xfrm>
                  <a:off x="2101" y="1493"/>
                  <a:ext cx="1567" cy="22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829" name="Oval 77"/>
                <p:cNvSpPr>
                  <a:spLocks noChangeArrowheads="1"/>
                </p:cNvSpPr>
                <p:nvPr/>
              </p:nvSpPr>
              <p:spPr bwMode="gray">
                <a:xfrm>
                  <a:off x="2154" y="1661"/>
                  <a:ext cx="1092" cy="22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682" name="Oval 78"/>
                <p:cNvSpPr>
                  <a:spLocks noChangeArrowheads="1"/>
                </p:cNvSpPr>
                <p:nvPr/>
              </p:nvSpPr>
              <p:spPr bwMode="gray">
                <a:xfrm>
                  <a:off x="2337" y="1495"/>
                  <a:ext cx="1096" cy="22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4831" name="AutoShape 79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832" name="AutoShape 80"/>
              <p:cNvSpPr>
                <a:spLocks noChangeArrowheads="1"/>
              </p:cNvSpPr>
              <p:nvPr/>
            </p:nvSpPr>
            <p:spPr bwMode="gray">
              <a:xfrm rot="10800000" flipH="1">
                <a:off x="143" y="161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833" name="AutoShape 81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68" name="Oval 82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69" name="Oval 83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836" name="Oval 84"/>
              <p:cNvSpPr>
                <a:spLocks noChangeArrowheads="1"/>
              </p:cNvSpPr>
              <p:nvPr/>
            </p:nvSpPr>
            <p:spPr bwMode="gray">
              <a:xfrm rot="5400000">
                <a:off x="116" y="1255"/>
                <a:ext cx="135" cy="21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71" name="Oval 85"/>
              <p:cNvSpPr>
                <a:spLocks noChangeArrowheads="1"/>
              </p:cNvSpPr>
              <p:nvPr/>
            </p:nvSpPr>
            <p:spPr bwMode="gray">
              <a:xfrm rot="5400000">
                <a:off x="114" y="1263"/>
                <a:ext cx="135" cy="21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838" name="Oval 86"/>
              <p:cNvSpPr>
                <a:spLocks noChangeArrowheads="1"/>
              </p:cNvSpPr>
              <p:nvPr/>
            </p:nvSpPr>
            <p:spPr bwMode="gray">
              <a:xfrm rot="5400000">
                <a:off x="12" y="1262"/>
                <a:ext cx="340" cy="21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73" name="Oval 87"/>
              <p:cNvSpPr>
                <a:spLocks noChangeArrowheads="1"/>
              </p:cNvSpPr>
              <p:nvPr/>
            </p:nvSpPr>
            <p:spPr bwMode="gray">
              <a:xfrm rot="5400000">
                <a:off x="12" y="1262"/>
                <a:ext cx="340" cy="21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607" name="Group 88"/>
          <p:cNvGrpSpPr>
            <a:grpSpLocks/>
          </p:cNvGrpSpPr>
          <p:nvPr/>
        </p:nvGrpSpPr>
        <p:grpSpPr bwMode="auto">
          <a:xfrm>
            <a:off x="863600" y="1169256"/>
            <a:ext cx="304800" cy="533400"/>
            <a:chOff x="240" y="624"/>
            <a:chExt cx="96" cy="288"/>
          </a:xfrm>
        </p:grpSpPr>
        <p:sp>
          <p:nvSpPr>
            <p:cNvPr id="25660" name="Rectangle 89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Rectangle 90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8" name="Text Box 91"/>
          <p:cNvSpPr txBox="1">
            <a:spLocks noChangeArrowheads="1"/>
          </p:cNvSpPr>
          <p:nvPr/>
        </p:nvSpPr>
        <p:spPr bwMode="auto">
          <a:xfrm>
            <a:off x="3683000" y="3296921"/>
            <a:ext cx="802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cs typeface="Arial" pitchFamily="34" charset="0"/>
            </a:endParaRPr>
          </a:p>
        </p:txBody>
      </p: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241448" y="2793534"/>
            <a:ext cx="11281042" cy="1184275"/>
            <a:chOff x="109" y="1032"/>
            <a:chExt cx="5411" cy="698"/>
          </a:xfrm>
        </p:grpSpPr>
        <p:grpSp>
          <p:nvGrpSpPr>
            <p:cNvPr id="25633" name="Group 93"/>
            <p:cNvGrpSpPr>
              <a:grpSpLocks/>
            </p:cNvGrpSpPr>
            <p:nvPr/>
          </p:nvGrpSpPr>
          <p:grpSpPr bwMode="auto">
            <a:xfrm>
              <a:off x="429" y="1032"/>
              <a:ext cx="5091" cy="698"/>
              <a:chOff x="897" y="990"/>
              <a:chExt cx="4515" cy="500"/>
            </a:xfrm>
          </p:grpSpPr>
          <p:sp>
            <p:nvSpPr>
              <p:cNvPr id="25654" name="AutoShape 94"/>
              <p:cNvSpPr>
                <a:spLocks noChangeArrowheads="1"/>
              </p:cNvSpPr>
              <p:nvPr/>
            </p:nvSpPr>
            <p:spPr bwMode="gray">
              <a:xfrm>
                <a:off x="897" y="1022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5655" name="AutoShape 95"/>
              <p:cNvSpPr>
                <a:spLocks noChangeArrowheads="1"/>
              </p:cNvSpPr>
              <p:nvPr/>
            </p:nvSpPr>
            <p:spPr bwMode="gray">
              <a:xfrm>
                <a:off x="1038" y="1087"/>
                <a:ext cx="498" cy="284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48" name="Freeform 96"/>
              <p:cNvSpPr>
                <a:spLocks/>
              </p:cNvSpPr>
              <p:nvPr/>
            </p:nvSpPr>
            <p:spPr bwMode="gray">
              <a:xfrm>
                <a:off x="1076" y="1089"/>
                <a:ext cx="427" cy="155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849" name="Text Box 97"/>
              <p:cNvSpPr txBox="1">
                <a:spLocks noChangeArrowheads="1"/>
              </p:cNvSpPr>
              <p:nvPr/>
            </p:nvSpPr>
            <p:spPr bwMode="gray">
              <a:xfrm>
                <a:off x="1302" y="1110"/>
                <a:ext cx="155" cy="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25658" name="Text Box 9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sz="2000" b="1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25659" name="Rectangle 9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634" name="Group 100"/>
            <p:cNvGrpSpPr>
              <a:grpSpLocks/>
            </p:cNvGrpSpPr>
            <p:nvPr/>
          </p:nvGrpSpPr>
          <p:grpSpPr bwMode="auto">
            <a:xfrm>
              <a:off x="109" y="1033"/>
              <a:ext cx="671" cy="672"/>
              <a:chOff x="-143" y="1056"/>
              <a:chExt cx="585" cy="624"/>
            </a:xfrm>
          </p:grpSpPr>
          <p:grpSp>
            <p:nvGrpSpPr>
              <p:cNvPr id="25635" name="Group 101"/>
              <p:cNvGrpSpPr>
                <a:grpSpLocks/>
              </p:cNvGrpSpPr>
              <p:nvPr/>
            </p:nvGrpSpPr>
            <p:grpSpPr bwMode="auto">
              <a:xfrm rot="5400000">
                <a:off x="75" y="1265"/>
                <a:ext cx="174" cy="220"/>
                <a:chOff x="1684" y="1550"/>
                <a:chExt cx="2027" cy="2327"/>
              </a:xfrm>
            </p:grpSpPr>
            <p:sp>
              <p:nvSpPr>
                <p:cNvPr id="74854" name="AutoShape 10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636" y="2572"/>
                  <a:ext cx="298" cy="20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855" name="AutoShape 10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432" y="2488"/>
                  <a:ext cx="316" cy="21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856" name="AutoShape 10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533" y="3612"/>
                  <a:ext cx="303" cy="20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48" name="Oval 10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49" name="Oval 10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59" name="Oval 107"/>
                <p:cNvSpPr>
                  <a:spLocks noChangeArrowheads="1"/>
                </p:cNvSpPr>
                <p:nvPr/>
              </p:nvSpPr>
              <p:spPr bwMode="gray">
                <a:xfrm>
                  <a:off x="1862" y="1725"/>
                  <a:ext cx="1655" cy="21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51" name="Oval 108"/>
                <p:cNvSpPr>
                  <a:spLocks noChangeArrowheads="1"/>
                </p:cNvSpPr>
                <p:nvPr/>
              </p:nvSpPr>
              <p:spPr bwMode="gray">
                <a:xfrm>
                  <a:off x="2058" y="1554"/>
                  <a:ext cx="1653" cy="21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861" name="Oval 109"/>
                <p:cNvSpPr>
                  <a:spLocks noChangeArrowheads="1"/>
                </p:cNvSpPr>
                <p:nvPr/>
              </p:nvSpPr>
              <p:spPr bwMode="gray">
                <a:xfrm>
                  <a:off x="2149" y="1550"/>
                  <a:ext cx="1092" cy="215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53" name="Oval 110"/>
                <p:cNvSpPr>
                  <a:spLocks noChangeArrowheads="1"/>
                </p:cNvSpPr>
                <p:nvPr/>
              </p:nvSpPr>
              <p:spPr bwMode="gray">
                <a:xfrm>
                  <a:off x="2337" y="1551"/>
                  <a:ext cx="1096" cy="2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4863" name="AutoShape 11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864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143" y="161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865" name="AutoShape 113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39" name="Oval 11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0" name="Oval 11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68" name="Oval 116"/>
              <p:cNvSpPr>
                <a:spLocks noChangeArrowheads="1"/>
              </p:cNvSpPr>
              <p:nvPr/>
            </p:nvSpPr>
            <p:spPr bwMode="gray">
              <a:xfrm rot="5400000">
                <a:off x="112" y="1263"/>
                <a:ext cx="142" cy="2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2" name="Oval 117"/>
              <p:cNvSpPr>
                <a:spLocks noChangeArrowheads="1"/>
              </p:cNvSpPr>
              <p:nvPr/>
            </p:nvSpPr>
            <p:spPr bwMode="gray">
              <a:xfrm rot="5400000">
                <a:off x="110" y="1269"/>
                <a:ext cx="142" cy="20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870" name="Oval 118"/>
              <p:cNvSpPr>
                <a:spLocks noChangeArrowheads="1"/>
              </p:cNvSpPr>
              <p:nvPr/>
            </p:nvSpPr>
            <p:spPr bwMode="gray">
              <a:xfrm rot="5400000">
                <a:off x="12" y="1268"/>
                <a:ext cx="340" cy="2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44" name="Oval 119"/>
              <p:cNvSpPr>
                <a:spLocks noChangeArrowheads="1"/>
              </p:cNvSpPr>
              <p:nvPr/>
            </p:nvSpPr>
            <p:spPr bwMode="gray">
              <a:xfrm rot="5400000">
                <a:off x="12" y="1268"/>
                <a:ext cx="340" cy="20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610" name="Group 120"/>
          <p:cNvGrpSpPr>
            <a:grpSpLocks/>
          </p:cNvGrpSpPr>
          <p:nvPr/>
        </p:nvGrpSpPr>
        <p:grpSpPr bwMode="auto">
          <a:xfrm>
            <a:off x="873760" y="3773170"/>
            <a:ext cx="304800" cy="533400"/>
            <a:chOff x="240" y="624"/>
            <a:chExt cx="96" cy="288"/>
          </a:xfrm>
        </p:grpSpPr>
        <p:sp>
          <p:nvSpPr>
            <p:cNvPr id="25631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1" name="Group 123"/>
          <p:cNvGrpSpPr>
            <a:grpSpLocks/>
          </p:cNvGrpSpPr>
          <p:nvPr/>
        </p:nvGrpSpPr>
        <p:grpSpPr bwMode="auto">
          <a:xfrm>
            <a:off x="866140" y="2484120"/>
            <a:ext cx="314325" cy="593640"/>
            <a:chOff x="180" y="624"/>
            <a:chExt cx="99" cy="288"/>
          </a:xfrm>
        </p:grpSpPr>
        <p:sp>
          <p:nvSpPr>
            <p:cNvPr id="25629" name="Rectangle 124"/>
            <p:cNvSpPr>
              <a:spLocks noChangeArrowheads="1"/>
            </p:cNvSpPr>
            <p:nvPr/>
          </p:nvSpPr>
          <p:spPr bwMode="gray">
            <a:xfrm rot="16200000" flipH="1">
              <a:off x="5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125"/>
            <p:cNvSpPr>
              <a:spLocks noChangeArrowheads="1"/>
            </p:cNvSpPr>
            <p:nvPr/>
          </p:nvSpPr>
          <p:spPr bwMode="gray">
            <a:xfrm rot="16200000" flipH="1">
              <a:off x="106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880" name="AutoShape 128"/>
          <p:cNvSpPr>
            <a:spLocks noChangeArrowheads="1"/>
          </p:cNvSpPr>
          <p:nvPr/>
        </p:nvSpPr>
        <p:spPr bwMode="gray">
          <a:xfrm>
            <a:off x="9758681" y="1712031"/>
            <a:ext cx="1245193" cy="685800"/>
          </a:xfrm>
          <a:prstGeom prst="roundRect">
            <a:avLst>
              <a:gd name="adj" fmla="val 10889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chemeClr val="bg1"/>
                </a:solidFill>
                <a:cs typeface="Arial" pitchFamily="34" charset="0"/>
              </a:rPr>
              <a:t>Đúng</a:t>
            </a:r>
            <a:r>
              <a:rPr lang="en-US" sz="2400" b="1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sz="2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4881" name="Text Box 129"/>
          <p:cNvSpPr txBox="1">
            <a:spLocks noChangeArrowheads="1"/>
          </p:cNvSpPr>
          <p:nvPr/>
        </p:nvSpPr>
        <p:spPr bwMode="auto">
          <a:xfrm>
            <a:off x="2658202" y="3038859"/>
            <a:ext cx="6196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cbhsh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882" name="AutoShape 130"/>
          <p:cNvSpPr>
            <a:spLocks noChangeArrowheads="1"/>
          </p:cNvSpPr>
          <p:nvPr/>
        </p:nvSpPr>
        <p:spPr bwMode="gray">
          <a:xfrm>
            <a:off x="9758680" y="3026889"/>
            <a:ext cx="1245193" cy="636745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en-US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85" name="AutoShape 133"/>
          <p:cNvSpPr>
            <a:spLocks noChangeArrowheads="1"/>
          </p:cNvSpPr>
          <p:nvPr/>
        </p:nvSpPr>
        <p:spPr bwMode="gray">
          <a:xfrm>
            <a:off x="9758680" y="4276679"/>
            <a:ext cx="1245194" cy="710348"/>
          </a:xfrm>
          <a:prstGeom prst="roundRect">
            <a:avLst>
              <a:gd name="adj" fmla="val 10889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chemeClr val="bg1"/>
                </a:solidFill>
                <a:cs typeface="Arial" pitchFamily="34" charset="0"/>
              </a:rPr>
              <a:t>Đúng</a:t>
            </a:r>
            <a:r>
              <a:rPr lang="en-US" sz="2400" b="1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sz="2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4886" name="AutoShape 134"/>
          <p:cNvSpPr>
            <a:spLocks noChangeArrowheads="1"/>
          </p:cNvSpPr>
          <p:nvPr/>
        </p:nvSpPr>
        <p:spPr bwMode="gray">
          <a:xfrm>
            <a:off x="9768840" y="5520350"/>
            <a:ext cx="1245194" cy="651235"/>
          </a:xfrm>
          <a:prstGeom prst="roundRect">
            <a:avLst>
              <a:gd name="adj" fmla="val 10889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chemeClr val="bg1"/>
                </a:solidFill>
                <a:cs typeface="Arial" pitchFamily="34" charset="0"/>
              </a:rPr>
              <a:t>Đúng</a:t>
            </a:r>
            <a:r>
              <a:rPr lang="en-US" sz="2400" b="1" i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sz="2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624" name="Group 77"/>
          <p:cNvGrpSpPr>
            <a:grpSpLocks/>
          </p:cNvGrpSpPr>
          <p:nvPr/>
        </p:nvGrpSpPr>
        <p:grpSpPr bwMode="auto">
          <a:xfrm>
            <a:off x="495060" y="562593"/>
            <a:ext cx="1016000" cy="665163"/>
            <a:chOff x="1110" y="2656"/>
            <a:chExt cx="1549" cy="1351"/>
          </a:xfrm>
        </p:grpSpPr>
        <p:sp>
          <p:nvSpPr>
            <p:cNvPr id="25626" name="AutoShape 7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en-US">
                <a:cs typeface="Arial" pitchFamily="34" charset="0"/>
              </a:endParaRPr>
            </a:p>
          </p:txBody>
        </p:sp>
        <p:sp>
          <p:nvSpPr>
            <p:cNvPr id="25627" name="AutoShape 7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cs typeface="Arial" pitchFamily="34" charset="0"/>
              </a:endParaRPr>
            </a:p>
          </p:txBody>
        </p:sp>
        <p:sp>
          <p:nvSpPr>
            <p:cNvPr id="25628" name="AutoShape 8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cs typeface="Arial" pitchFamily="34" charset="0"/>
              </a:endParaRPr>
            </a:p>
          </p:txBody>
        </p:sp>
      </p:grpSp>
      <p:sp>
        <p:nvSpPr>
          <p:cNvPr id="74895" name="Rectangle 143"/>
          <p:cNvSpPr>
            <a:spLocks noChangeArrowheads="1"/>
          </p:cNvSpPr>
          <p:nvPr/>
        </p:nvSpPr>
        <p:spPr bwMode="auto">
          <a:xfrm>
            <a:off x="2619738" y="1742790"/>
            <a:ext cx="68443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2" name="Group 120"/>
          <p:cNvGrpSpPr>
            <a:grpSpLocks/>
          </p:cNvGrpSpPr>
          <p:nvPr/>
        </p:nvGrpSpPr>
        <p:grpSpPr bwMode="auto">
          <a:xfrm>
            <a:off x="873760" y="5093038"/>
            <a:ext cx="304800" cy="442891"/>
            <a:chOff x="240" y="624"/>
            <a:chExt cx="96" cy="288"/>
          </a:xfrm>
        </p:grpSpPr>
        <p:sp>
          <p:nvSpPr>
            <p:cNvPr id="144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856163"/>
              </p:ext>
            </p:extLst>
          </p:nvPr>
        </p:nvGraphicFramePr>
        <p:xfrm>
          <a:off x="2761096" y="1705239"/>
          <a:ext cx="626693" cy="554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6" imgW="247449" imgH="219126" progId="Equation.DSMT4">
                  <p:embed/>
                </p:oleObj>
              </mc:Choice>
              <mc:Fallback>
                <p:oleObj name="Equation" r:id="rId6" imgW="247449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1096" y="1705239"/>
                        <a:ext cx="626693" cy="554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581562"/>
              </p:ext>
            </p:extLst>
          </p:nvPr>
        </p:nvGraphicFramePr>
        <p:xfrm>
          <a:off x="5797775" y="2982596"/>
          <a:ext cx="1265878" cy="525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8" imgW="672840" imgH="279360" progId="Equation.DSMT4">
                  <p:embed/>
                </p:oleObj>
              </mc:Choice>
              <mc:Fallback>
                <p:oleObj name="Equation" r:id="rId8" imgW="672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7775" y="2982596"/>
                        <a:ext cx="1265878" cy="525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Text Box 129"/>
          <p:cNvSpPr txBox="1">
            <a:spLocks noChangeArrowheads="1"/>
          </p:cNvSpPr>
          <p:nvPr/>
        </p:nvSpPr>
        <p:spPr bwMode="auto">
          <a:xfrm>
            <a:off x="2669754" y="4518344"/>
            <a:ext cx="6196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cbhsh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7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845423"/>
              </p:ext>
            </p:extLst>
          </p:nvPr>
        </p:nvGraphicFramePr>
        <p:xfrm>
          <a:off x="5912578" y="4481196"/>
          <a:ext cx="1136165" cy="47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10" imgW="482400" imgH="203040" progId="Equation.DSMT4">
                  <p:embed/>
                </p:oleObj>
              </mc:Choice>
              <mc:Fallback>
                <p:oleObj name="Equation" r:id="rId10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12578" y="4481196"/>
                        <a:ext cx="1136165" cy="478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561121" y="5335446"/>
            <a:ext cx="6702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844" y="561926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38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4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4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4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4880" grpId="0" animBg="1"/>
      <p:bldP spid="74882" grpId="0" animBg="1"/>
      <p:bldP spid="74885" grpId="0" animBg="1"/>
      <p:bldP spid="748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538778" y="3094677"/>
            <a:ext cx="6643540" cy="653685"/>
            <a:chOff x="4871257" y="51596"/>
            <a:chExt cx="723207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51596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6144775" y="152914"/>
              <a:ext cx="4527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66164" y="91555"/>
            <a:ext cx="6382636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VÔ TỈ. CĂN BẬC HAI SỐ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(t2)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124" y="668169"/>
            <a:ext cx="3879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336991"/>
              </p:ext>
            </p:extLst>
          </p:nvPr>
        </p:nvGraphicFramePr>
        <p:xfrm>
          <a:off x="1634990" y="1358904"/>
          <a:ext cx="8484369" cy="2613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897"/>
                <a:gridCol w="5882472"/>
              </a:tblGrid>
              <a:tr h="6533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33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33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33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519710" y="1411228"/>
            <a:ext cx="654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6154795" y="1411228"/>
            <a:ext cx="1611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endParaRPr lang="en-US" sz="2800" b="1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705026"/>
              </p:ext>
            </p:extLst>
          </p:nvPr>
        </p:nvGraphicFramePr>
        <p:xfrm>
          <a:off x="2519710" y="2052837"/>
          <a:ext cx="707822" cy="54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" name="Equation" r:id="rId3" imgW="294924" imgH="228481" progId="Equation.DSMT4">
                  <p:embed/>
                </p:oleObj>
              </mc:Choice>
              <mc:Fallback>
                <p:oleObj name="Equation" r:id="rId3" imgW="294924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9710" y="2052837"/>
                        <a:ext cx="707822" cy="54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5072122" y="2008734"/>
            <a:ext cx="4017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15.</a:t>
            </a:r>
            <a:endParaRPr lang="en-US" sz="28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312702"/>
              </p:ext>
            </p:extLst>
          </p:nvPr>
        </p:nvGraphicFramePr>
        <p:xfrm>
          <a:off x="2366238" y="2664812"/>
          <a:ext cx="982305" cy="61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name="Equation" r:id="rId5" imgW="447422" imgH="247551" progId="Equation.DSMT4">
                  <p:embed/>
                </p:oleObj>
              </mc:Choice>
              <mc:Fallback>
                <p:oleObj name="Equation" r:id="rId5" imgW="447422" imgH="2475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6238" y="2664812"/>
                        <a:ext cx="982305" cy="614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5041301" y="2664812"/>
            <a:ext cx="4286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27,6.</a:t>
            </a:r>
            <a:endParaRPr lang="en-US" sz="28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0303"/>
              </p:ext>
            </p:extLst>
          </p:nvPr>
        </p:nvGraphicFramePr>
        <p:xfrm>
          <a:off x="2401012" y="3349299"/>
          <a:ext cx="947531" cy="54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" name="Equation" r:id="rId7" imgW="428360" imgH="247551" progId="Equation.DSMT4">
                  <p:embed/>
                </p:oleObj>
              </mc:Choice>
              <mc:Fallback>
                <p:oleObj name="Equation" r:id="rId7" imgW="428360" imgH="2475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01012" y="3349299"/>
                        <a:ext cx="947531" cy="54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5041301" y="3325079"/>
            <a:ext cx="4286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0,82.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2134050" y="4161814"/>
            <a:ext cx="2804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09235" y="4737469"/>
            <a:ext cx="4464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39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41288"/>
              </p:ext>
            </p:extLst>
          </p:nvPr>
        </p:nvGraphicFramePr>
        <p:xfrm>
          <a:off x="6528199" y="4715934"/>
          <a:ext cx="539059" cy="4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" name="Equation" r:id="rId9" imgW="304635" imgH="228481" progId="Equation.DSMT4">
                  <p:embed/>
                </p:oleObj>
              </mc:Choice>
              <mc:Fallback>
                <p:oleObj name="Equation" r:id="rId9" imgW="304635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28199" y="4715934"/>
                        <a:ext cx="539059" cy="4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2105467" y="5349979"/>
            <a:ext cx="4728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875234"/>
              </p:ext>
            </p:extLst>
          </p:nvPr>
        </p:nvGraphicFramePr>
        <p:xfrm>
          <a:off x="5590389" y="5198923"/>
          <a:ext cx="403705" cy="847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Equation" r:id="rId11" imgW="190262" imgH="399752" progId="Equation.DSMT4">
                  <p:embed/>
                </p:oleObj>
              </mc:Choice>
              <mc:Fallback>
                <p:oleObj name="Equation" r:id="rId11" imgW="190262" imgH="39975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90389" y="5198923"/>
                        <a:ext cx="403705" cy="847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2093995" y="6068694"/>
            <a:ext cx="4881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149347"/>
              </p:ext>
            </p:extLst>
          </p:nvPr>
        </p:nvGraphicFramePr>
        <p:xfrm>
          <a:off x="6543438" y="5155139"/>
          <a:ext cx="549287" cy="806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" name="Equation" r:id="rId13" imgW="304635" imgH="447607" progId="Equation.DSMT4">
                  <p:embed/>
                </p:oleObj>
              </mc:Choice>
              <mc:Fallback>
                <p:oleObj name="Equation" r:id="rId13" imgW="304635" imgH="4476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43438" y="5155139"/>
                        <a:ext cx="549287" cy="806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4687"/>
              </p:ext>
            </p:extLst>
          </p:nvPr>
        </p:nvGraphicFramePr>
        <p:xfrm>
          <a:off x="5646354" y="6016225"/>
          <a:ext cx="441151" cy="77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" name="Equation" r:id="rId15" imgW="228387" imgH="399752" progId="Equation.DSMT4">
                  <p:embed/>
                </p:oleObj>
              </mc:Choice>
              <mc:Fallback>
                <p:oleObj name="Equation" r:id="rId15" imgW="228387" imgH="39975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46354" y="6016225"/>
                        <a:ext cx="441151" cy="77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781464"/>
              </p:ext>
            </p:extLst>
          </p:nvPr>
        </p:nvGraphicFramePr>
        <p:xfrm>
          <a:off x="6606312" y="5955604"/>
          <a:ext cx="603334" cy="78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Equation" r:id="rId17" imgW="342760" imgH="447607" progId="Equation.DSMT4">
                  <p:embed/>
                </p:oleObj>
              </mc:Choice>
              <mc:Fallback>
                <p:oleObj name="Equation" r:id="rId17" imgW="342760" imgH="4476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06312" y="5955604"/>
                        <a:ext cx="603334" cy="787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26" grpId="0"/>
      <p:bldP spid="32" grpId="0"/>
      <p:bldP spid="35" grpId="0"/>
      <p:bldP spid="36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3122928" y="-2178916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502019" y="193394"/>
            <a:ext cx="3348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2760" y="70052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0,8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cbhsh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0,64: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- 11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cbhsh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121;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1,4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cbhsh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1,96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(– 1,4) 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9858" y="1577537"/>
            <a:ext cx="3751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cbhsh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1,96.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91972" y="2189791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102922"/>
              </p:ext>
            </p:extLst>
          </p:nvPr>
        </p:nvGraphicFramePr>
        <p:xfrm>
          <a:off x="1548552" y="2940232"/>
          <a:ext cx="955409" cy="4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" name="Equation" r:id="rId4" imgW="469696" imgH="203112" progId="Equation.DSMT4">
                  <p:embed/>
                </p:oleObj>
              </mc:Choice>
              <mc:Fallback>
                <p:oleObj name="Equation" r:id="rId4" imgW="469696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552" y="2940232"/>
                        <a:ext cx="955409" cy="487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473911"/>
              </p:ext>
            </p:extLst>
          </p:nvPr>
        </p:nvGraphicFramePr>
        <p:xfrm>
          <a:off x="3181539" y="2813662"/>
          <a:ext cx="1843463" cy="600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" name="Equation" r:id="rId6" imgW="850531" imgH="279279" progId="Equation.DSMT4">
                  <p:embed/>
                </p:oleObj>
              </mc:Choice>
              <mc:Fallback>
                <p:oleObj name="Equation" r:id="rId6" imgW="850531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539" y="2813662"/>
                        <a:ext cx="1843463" cy="6006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877258"/>
              </p:ext>
            </p:extLst>
          </p:nvPr>
        </p:nvGraphicFramePr>
        <p:xfrm>
          <a:off x="1559868" y="3602134"/>
          <a:ext cx="1132106" cy="41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" name="Equation" r:id="rId8" imgW="494870" imgH="177646" progId="Equation.DSMT4">
                  <p:embed/>
                </p:oleObj>
              </mc:Choice>
              <mc:Fallback>
                <p:oleObj name="Equation" r:id="rId8" imgW="494870" imgH="1776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868" y="3602134"/>
                        <a:ext cx="1132106" cy="413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753857"/>
              </p:ext>
            </p:extLst>
          </p:nvPr>
        </p:nvGraphicFramePr>
        <p:xfrm>
          <a:off x="1704975" y="4953000"/>
          <a:ext cx="1247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1" name="Equation" r:id="rId10" imgW="545760" imgH="203040" progId="Equation.DSMT4">
                  <p:embed/>
                </p:oleObj>
              </mc:Choice>
              <mc:Fallback>
                <p:oleObj name="Equation" r:id="rId10" imgW="54576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4953000"/>
                        <a:ext cx="124777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679455"/>
              </p:ext>
            </p:extLst>
          </p:nvPr>
        </p:nvGraphicFramePr>
        <p:xfrm>
          <a:off x="1725613" y="4278313"/>
          <a:ext cx="10033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" name="Equation" r:id="rId12" imgW="457200" imgH="203040" progId="Equation.DSMT4">
                  <p:embed/>
                </p:oleObj>
              </mc:Choice>
              <mc:Fallback>
                <p:oleObj name="Equation" r:id="rId12" imgW="45720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4278313"/>
                        <a:ext cx="1003300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34766" y="2860972"/>
            <a:ext cx="2680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040275" y="2823547"/>
            <a:ext cx="4328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0,8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cbhsh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0,64: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2674883" y="3508733"/>
            <a:ext cx="59822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(-11)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cbhsh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121;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5073110" y="4193919"/>
            <a:ext cx="46981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1,4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cbhsh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1,96;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3010675" y="4862545"/>
            <a:ext cx="6264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(- 1,4)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cbhsh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1,96;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564274" y="4918541"/>
            <a:ext cx="124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546334" y="4216524"/>
            <a:ext cx="26689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506963" y="3528869"/>
            <a:ext cx="12863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801102C-836E-40D8-A085-E3ED3088305F}"/>
              </a:ext>
            </a:extLst>
          </p:cNvPr>
          <p:cNvSpPr txBox="1"/>
          <p:nvPr/>
        </p:nvSpPr>
        <p:spPr>
          <a:xfrm>
            <a:off x="591621" y="5757911"/>
            <a:ext cx="92601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nl-NL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 bậc hai số học  của số a không âm là số x sao cho x</a:t>
            </a:r>
            <a:r>
              <a:rPr lang="nl-NL" sz="2400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</a:t>
            </a:r>
            <a:r>
              <a:rPr lang="nl-NL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nl-NL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sz="2000" b="1" i="1" dirty="0">
              <a:solidFill>
                <a:srgbClr val="FF0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791766"/>
              </p:ext>
            </p:extLst>
          </p:nvPr>
        </p:nvGraphicFramePr>
        <p:xfrm>
          <a:off x="1606169" y="6194929"/>
          <a:ext cx="840174" cy="42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" name="Equation" r:id="rId14" imgW="457200" imgH="228600" progId="Equation.DSMT4">
                  <p:embed/>
                </p:oleObj>
              </mc:Choice>
              <mc:Fallback>
                <p:oleObj name="Equation" r:id="rId14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06169" y="6194929"/>
                        <a:ext cx="840174" cy="42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907120"/>
              </p:ext>
            </p:extLst>
          </p:nvPr>
        </p:nvGraphicFramePr>
        <p:xfrm>
          <a:off x="3272434" y="4162460"/>
          <a:ext cx="1743486" cy="599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" name="Equation" r:id="rId16" imgW="812520" imgH="279360" progId="Equation.DSMT4">
                  <p:embed/>
                </p:oleObj>
              </mc:Choice>
              <mc:Fallback>
                <p:oleObj name="Equation" r:id="rId16" imgW="8125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72434" y="4162460"/>
                        <a:ext cx="1743486" cy="599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: Rounded Corners 28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38778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EF5EE85-C87E-4391-B9D7-C957829925F2}"/>
              </a:ext>
            </a:extLst>
          </p:cNvPr>
          <p:cNvSpPr txBox="1"/>
          <p:nvPr/>
        </p:nvSpPr>
        <p:spPr>
          <a:xfrm rot="5400000">
            <a:off x="9775572" y="3118467"/>
            <a:ext cx="4159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LUYỆN TẬP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7" grpId="0"/>
      <p:bldP spid="28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2593" y="1377491"/>
            <a:ext cx="6206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067146"/>
              </p:ext>
            </p:extLst>
          </p:nvPr>
        </p:nvGraphicFramePr>
        <p:xfrm>
          <a:off x="1463873" y="2775417"/>
          <a:ext cx="9443720" cy="1633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465"/>
                <a:gridCol w="1180465"/>
                <a:gridCol w="1180465"/>
                <a:gridCol w="1180465"/>
                <a:gridCol w="1180465"/>
                <a:gridCol w="1180465"/>
                <a:gridCol w="1180465"/>
                <a:gridCol w="1180465"/>
              </a:tblGrid>
              <a:tr h="8167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67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775446"/>
              </p:ext>
            </p:extLst>
          </p:nvPr>
        </p:nvGraphicFramePr>
        <p:xfrm>
          <a:off x="1883280" y="3008738"/>
          <a:ext cx="401955" cy="401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Equation" r:id="rId5" imgW="133076" imgH="133131" progId="Equation.DSMT4">
                  <p:embed/>
                </p:oleObj>
              </mc:Choice>
              <mc:Fallback>
                <p:oleObj name="Equation" r:id="rId5" imgW="133076" imgH="13313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3280" y="3008738"/>
                        <a:ext cx="401955" cy="401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124965"/>
              </p:ext>
            </p:extLst>
          </p:nvPr>
        </p:nvGraphicFramePr>
        <p:xfrm>
          <a:off x="1817009" y="3684583"/>
          <a:ext cx="596265" cy="52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Equation" r:id="rId7" imgW="247449" imgH="219126" progId="Equation.DSMT4">
                  <p:embed/>
                </p:oleObj>
              </mc:Choice>
              <mc:Fallback>
                <p:oleObj name="Equation" r:id="rId7" imgW="247449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17009" y="3684583"/>
                        <a:ext cx="596265" cy="527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908292" y="294810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144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024124" y="2948105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1,69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223204" y="294810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196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401183" y="2948105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0,01</a:t>
            </a:r>
            <a:endParaRPr lang="en-U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969753"/>
              </p:ext>
            </p:extLst>
          </p:nvPr>
        </p:nvGraphicFramePr>
        <p:xfrm>
          <a:off x="7686788" y="2773011"/>
          <a:ext cx="303191" cy="90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Equation" r:id="rId9" imgW="133076" imgH="399752" progId="Equation.DSMT4">
                  <p:embed/>
                </p:oleObj>
              </mc:Choice>
              <mc:Fallback>
                <p:oleObj name="Equation" r:id="rId9" imgW="133076" imgH="39975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86788" y="2773011"/>
                        <a:ext cx="303191" cy="909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8702803" y="2945022"/>
            <a:ext cx="825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2,25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9761125" y="2945022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0,0225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2962383" y="372184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4097559" y="3688828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1,3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5325990" y="371356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endParaRPr lang="en-US" sz="2800" dirty="0"/>
          </a:p>
        </p:txBody>
      </p:sp>
      <p:sp>
        <p:nvSpPr>
          <p:cNvPr id="1025" name="Rectangle 1024"/>
          <p:cNvSpPr/>
          <p:nvPr/>
        </p:nvSpPr>
        <p:spPr>
          <a:xfrm>
            <a:off x="6496653" y="3705631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0,1</a:t>
            </a:r>
            <a:endParaRPr lang="en-US" sz="2800" dirty="0"/>
          </a:p>
        </p:txBody>
      </p:sp>
      <p:graphicFrame>
        <p:nvGraphicFramePr>
          <p:cNvPr id="1027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980878"/>
              </p:ext>
            </p:extLst>
          </p:nvPr>
        </p:nvGraphicFramePr>
        <p:xfrm>
          <a:off x="7714982" y="3651462"/>
          <a:ext cx="261359" cy="784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Equation" r:id="rId11" imgW="133076" imgH="399752" progId="Equation.DSMT4">
                  <p:embed/>
                </p:oleObj>
              </mc:Choice>
              <mc:Fallback>
                <p:oleObj name="Equation" r:id="rId11" imgW="133076" imgH="39975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14982" y="3651462"/>
                        <a:ext cx="261359" cy="784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028"/>
          <p:cNvSpPr/>
          <p:nvPr/>
        </p:nvSpPr>
        <p:spPr>
          <a:xfrm>
            <a:off x="8777942" y="372765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2,5</a:t>
            </a:r>
            <a:endParaRPr lang="en-US" sz="2800" dirty="0"/>
          </a:p>
        </p:txBody>
      </p:sp>
      <p:sp>
        <p:nvSpPr>
          <p:cNvPr id="1031" name="Rectangle 1030"/>
          <p:cNvSpPr/>
          <p:nvPr/>
        </p:nvSpPr>
        <p:spPr>
          <a:xfrm>
            <a:off x="9904571" y="3681026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0,15</a:t>
            </a:r>
            <a:endParaRPr lang="en-US" sz="28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284461" y="4035451"/>
            <a:ext cx="3136324" cy="6858000"/>
            <a:chOff x="9055676" y="0"/>
            <a:chExt cx="3136324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: Rounded Corners 28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38778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EF5EE85-C87E-4391-B9D7-C957829925F2}"/>
              </a:ext>
            </a:extLst>
          </p:cNvPr>
          <p:cNvSpPr txBox="1"/>
          <p:nvPr/>
        </p:nvSpPr>
        <p:spPr>
          <a:xfrm rot="5400000">
            <a:off x="9775572" y="3118467"/>
            <a:ext cx="4159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LUYỆN TẬP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4" grpId="0"/>
      <p:bldP spid="26" grpId="0"/>
      <p:bldP spid="1029" grpId="0"/>
      <p:bldP spid="10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871</TotalTime>
  <Words>975</Words>
  <Application>Microsoft Office PowerPoint</Application>
  <PresentationFormat>Widescreen</PresentationFormat>
  <Paragraphs>153</Paragraphs>
  <Slides>18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Rockwell</vt:lpstr>
      <vt:lpstr>Symbol</vt:lpstr>
      <vt:lpstr>Tahoma</vt:lpstr>
      <vt:lpstr>Times New Roman</vt:lpstr>
      <vt:lpstr>VNI-Times</vt:lpstr>
      <vt:lpstr>Office Theme</vt:lpstr>
      <vt:lpstr>Equation</vt:lpstr>
      <vt:lpstr> </vt:lpstr>
      <vt:lpstr>NHẮC LẠI BÀI CŨ</vt:lpstr>
      <vt:lpstr>NHẮC LẠI BÀI CŨ</vt:lpstr>
      <vt:lpstr>NHẮC LẠI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nhóm: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59</cp:revision>
  <dcterms:created xsi:type="dcterms:W3CDTF">2021-06-07T13:44:30Z</dcterms:created>
  <dcterms:modified xsi:type="dcterms:W3CDTF">2022-05-26T14:47:11Z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