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65" r:id="rId2"/>
    <p:sldId id="266" r:id="rId3"/>
    <p:sldId id="267" r:id="rId4"/>
    <p:sldId id="268" r:id="rId5"/>
    <p:sldId id="269" r:id="rId6"/>
    <p:sldId id="270" r:id="rId7"/>
    <p:sldId id="271" r:id="rId8"/>
    <p:sldId id="272" r:id="rId9"/>
    <p:sldId id="273" r:id="rId10"/>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0" d="100"/>
          <a:sy n="70" d="100"/>
        </p:scale>
        <p:origin x="66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AD7CB2-01D4-46DC-81FC-CCF49C6DA52F}" type="datetimeFigureOut">
              <a:rPr lang="vi-VN" smtClean="0"/>
              <a:t>17/09/2023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F2290-5EE7-42C3-B387-59A1FBFD91C8}" type="slidenum">
              <a:rPr lang="vi-VN" smtClean="0"/>
              <a:t>‹#›</a:t>
            </a:fld>
            <a:endParaRPr lang="vi-VN"/>
          </a:p>
        </p:txBody>
      </p:sp>
    </p:spTree>
    <p:extLst>
      <p:ext uri="{BB962C8B-B14F-4D97-AF65-F5344CB8AC3E}">
        <p14:creationId xmlns:p14="http://schemas.microsoft.com/office/powerpoint/2010/main" val="4168111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370028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056374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1" name="Google Shape;261;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955286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5" name="Google Shape;275;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5165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8" name="Google Shape;2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6797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1" name="Google Shape;301;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81869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Google Shape;320;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21" name="Google Shape;321;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9573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629929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4" name="Google Shape;354;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8569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9C6F2F2B-5115-4410-B96F-939B14106FDB}" type="datetimeFigureOut">
              <a:rPr lang="vi-VN" smtClean="0"/>
              <a:t>17/09/2023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1556784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6F2F2B-5115-4410-B96F-939B14106FDB}" type="datetimeFigureOut">
              <a:rPr lang="vi-VN" smtClean="0"/>
              <a:t>17/09/2023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3761237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6F2F2B-5115-4410-B96F-939B14106FDB}" type="datetimeFigureOut">
              <a:rPr lang="vi-VN" smtClean="0"/>
              <a:t>17/09/2023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56197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9C6F2F2B-5115-4410-B96F-939B14106FDB}" type="datetimeFigureOut">
              <a:rPr lang="vi-VN" smtClean="0"/>
              <a:t>17/09/2023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1306897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C6F2F2B-5115-4410-B96F-939B14106FDB}" type="datetimeFigureOut">
              <a:rPr lang="vi-VN" smtClean="0"/>
              <a:t>17/09/2023</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19946814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9C6F2F2B-5115-4410-B96F-939B14106FDB}" type="datetimeFigureOut">
              <a:rPr lang="vi-VN" smtClean="0"/>
              <a:t>17/09/2023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4052331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9C6F2F2B-5115-4410-B96F-939B14106FDB}" type="datetimeFigureOut">
              <a:rPr lang="vi-VN" smtClean="0"/>
              <a:t>17/09/2023</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27583079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9C6F2F2B-5115-4410-B96F-939B14106FDB}" type="datetimeFigureOut">
              <a:rPr lang="vi-VN" smtClean="0"/>
              <a:t>17/09/2023</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2703784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6F2F2B-5115-4410-B96F-939B14106FDB}" type="datetimeFigureOut">
              <a:rPr lang="vi-VN" smtClean="0"/>
              <a:t>17/09/2023</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1273645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6F2F2B-5115-4410-B96F-939B14106FDB}" type="datetimeFigureOut">
              <a:rPr lang="vi-VN" smtClean="0"/>
              <a:t>17/09/2023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2921443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C6F2F2B-5115-4410-B96F-939B14106FDB}" type="datetimeFigureOut">
              <a:rPr lang="vi-VN" smtClean="0"/>
              <a:t>17/09/2023</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D14EF74-88EE-42E0-AC48-26746FA639D1}" type="slidenum">
              <a:rPr lang="vi-VN" smtClean="0"/>
              <a:t>‹#›</a:t>
            </a:fld>
            <a:endParaRPr lang="vi-VN"/>
          </a:p>
        </p:txBody>
      </p:sp>
    </p:spTree>
    <p:extLst>
      <p:ext uri="{BB962C8B-B14F-4D97-AF65-F5344CB8AC3E}">
        <p14:creationId xmlns:p14="http://schemas.microsoft.com/office/powerpoint/2010/main" val="32714766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6F2F2B-5115-4410-B96F-939B14106FDB}" type="datetimeFigureOut">
              <a:rPr lang="vi-VN" smtClean="0"/>
              <a:t>17/09/2023</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14EF74-88EE-42E0-AC48-26746FA639D1}" type="slidenum">
              <a:rPr lang="vi-VN" smtClean="0"/>
              <a:t>‹#›</a:t>
            </a:fld>
            <a:endParaRPr lang="vi-VN"/>
          </a:p>
        </p:txBody>
      </p:sp>
    </p:spTree>
    <p:extLst>
      <p:ext uri="{BB962C8B-B14F-4D97-AF65-F5344CB8AC3E}">
        <p14:creationId xmlns:p14="http://schemas.microsoft.com/office/powerpoint/2010/main" val="22135325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2324642">
            <a:off x="10757347" y="-1370812"/>
            <a:ext cx="2869307" cy="2986269"/>
          </a:xfrm>
          <a:prstGeom prst="rect">
            <a:avLst/>
          </a:prstGeom>
          <a:noFill/>
          <a:ln>
            <a:noFill/>
          </a:ln>
        </p:spPr>
      </p:pic>
      <p:pic>
        <p:nvPicPr>
          <p:cNvPr id="85" name="Google Shape;85;p1"/>
          <p:cNvPicPr preferRelativeResize="0"/>
          <p:nvPr/>
        </p:nvPicPr>
        <p:blipFill rotWithShape="1">
          <a:blip r:embed="rId4">
            <a:alphaModFix/>
          </a:blip>
          <a:srcRect/>
          <a:stretch/>
        </p:blipFill>
        <p:spPr>
          <a:xfrm>
            <a:off x="9931864" y="818878"/>
            <a:ext cx="1475034" cy="1597509"/>
          </a:xfrm>
          <a:prstGeom prst="rect">
            <a:avLst/>
          </a:prstGeom>
          <a:noFill/>
          <a:ln>
            <a:noFill/>
          </a:ln>
        </p:spPr>
      </p:pic>
      <p:pic>
        <p:nvPicPr>
          <p:cNvPr id="86" name="Google Shape;86;p1"/>
          <p:cNvPicPr preferRelativeResize="0"/>
          <p:nvPr/>
        </p:nvPicPr>
        <p:blipFill rotWithShape="1">
          <a:blip r:embed="rId5">
            <a:alphaModFix/>
          </a:blip>
          <a:srcRect/>
          <a:stretch/>
        </p:blipFill>
        <p:spPr>
          <a:xfrm rot="1118016" flipH="1">
            <a:off x="8398919" y="11688"/>
            <a:ext cx="1751584" cy="1950720"/>
          </a:xfrm>
          <a:prstGeom prst="rect">
            <a:avLst/>
          </a:prstGeom>
          <a:noFill/>
          <a:ln>
            <a:noFill/>
          </a:ln>
        </p:spPr>
      </p:pic>
      <p:pic>
        <p:nvPicPr>
          <p:cNvPr id="87" name="Google Shape;87;p1"/>
          <p:cNvPicPr preferRelativeResize="0"/>
          <p:nvPr/>
        </p:nvPicPr>
        <p:blipFill rotWithShape="1">
          <a:blip r:embed="rId6">
            <a:alphaModFix/>
          </a:blip>
          <a:srcRect/>
          <a:stretch/>
        </p:blipFill>
        <p:spPr>
          <a:xfrm rot="603218">
            <a:off x="7080795" y="-319964"/>
            <a:ext cx="1393967" cy="1524155"/>
          </a:xfrm>
          <a:prstGeom prst="rect">
            <a:avLst/>
          </a:prstGeom>
          <a:noFill/>
          <a:ln>
            <a:noFill/>
          </a:ln>
        </p:spPr>
      </p:pic>
      <p:pic>
        <p:nvPicPr>
          <p:cNvPr id="88" name="Google Shape;88;p1"/>
          <p:cNvPicPr preferRelativeResize="0"/>
          <p:nvPr/>
        </p:nvPicPr>
        <p:blipFill rotWithShape="1">
          <a:blip r:embed="rId7">
            <a:alphaModFix/>
          </a:blip>
          <a:srcRect/>
          <a:stretch/>
        </p:blipFill>
        <p:spPr>
          <a:xfrm flipH="1">
            <a:off x="-175291" y="3655890"/>
            <a:ext cx="3011871" cy="3351179"/>
          </a:xfrm>
          <a:prstGeom prst="rect">
            <a:avLst/>
          </a:prstGeom>
          <a:noFill/>
          <a:ln>
            <a:noFill/>
          </a:ln>
        </p:spPr>
      </p:pic>
      <p:grpSp>
        <p:nvGrpSpPr>
          <p:cNvPr id="89" name="Google Shape;89;p1"/>
          <p:cNvGrpSpPr/>
          <p:nvPr/>
        </p:nvGrpSpPr>
        <p:grpSpPr>
          <a:xfrm>
            <a:off x="1032529" y="2030431"/>
            <a:ext cx="5734676" cy="2057403"/>
            <a:chOff x="0" y="0"/>
            <a:chExt cx="2265551" cy="812800"/>
          </a:xfrm>
        </p:grpSpPr>
        <p:sp>
          <p:nvSpPr>
            <p:cNvPr id="90" name="Google Shape;90;p1"/>
            <p:cNvSpPr/>
            <p:nvPr/>
          </p:nvSpPr>
          <p:spPr>
            <a:xfrm>
              <a:off x="0" y="0"/>
              <a:ext cx="2265551" cy="316764"/>
            </a:xfrm>
            <a:custGeom>
              <a:avLst/>
              <a:gdLst/>
              <a:ahLst/>
              <a:cxnLst/>
              <a:rect l="l" t="t" r="r" b="b"/>
              <a:pathLst>
                <a:path w="2265551" h="316764" extrusionOk="0">
                  <a:moveTo>
                    <a:pt x="45901" y="0"/>
                  </a:moveTo>
                  <a:lnTo>
                    <a:pt x="2219650" y="0"/>
                  </a:lnTo>
                  <a:cubicBezTo>
                    <a:pt x="2245000" y="0"/>
                    <a:pt x="2265551" y="20550"/>
                    <a:pt x="2265551" y="45901"/>
                  </a:cubicBezTo>
                  <a:lnTo>
                    <a:pt x="2265551" y="270864"/>
                  </a:lnTo>
                  <a:cubicBezTo>
                    <a:pt x="2265551" y="296214"/>
                    <a:pt x="2245000" y="316764"/>
                    <a:pt x="2219650" y="316764"/>
                  </a:cubicBezTo>
                  <a:lnTo>
                    <a:pt x="45901" y="316764"/>
                  </a:lnTo>
                  <a:cubicBezTo>
                    <a:pt x="20550" y="316764"/>
                    <a:pt x="0" y="296214"/>
                    <a:pt x="0" y="270864"/>
                  </a:cubicBezTo>
                  <a:lnTo>
                    <a:pt x="0" y="45901"/>
                  </a:lnTo>
                  <a:cubicBezTo>
                    <a:pt x="0" y="20550"/>
                    <a:pt x="20550" y="0"/>
                    <a:pt x="45901" y="0"/>
                  </a:cubicBezTo>
                  <a:close/>
                </a:path>
              </a:pathLst>
            </a:custGeom>
            <a:solidFill>
              <a:srgbClr val="D84F97"/>
            </a:solidFill>
            <a:ln>
              <a:noFill/>
            </a:ln>
          </p:spPr>
          <p:txBody>
            <a:bodyPr spcFirstLastPara="1" wrap="square" lIns="60950" tIns="60950" rIns="60950" bIns="60950" anchor="ctr" anchorCtr="0">
              <a:noAutofit/>
            </a:bodyPr>
            <a:lstStyle/>
            <a:p>
              <a:endParaRPr sz="1200"/>
            </a:p>
          </p:txBody>
        </p:sp>
        <p:sp>
          <p:nvSpPr>
            <p:cNvPr id="91" name="Google Shape;91;p1"/>
            <p:cNvSpPr txBox="1"/>
            <p:nvPr/>
          </p:nvSpPr>
          <p:spPr>
            <a:xfrm>
              <a:off x="0" y="57150"/>
              <a:ext cx="812800" cy="755650"/>
            </a:xfrm>
            <a:prstGeom prst="rect">
              <a:avLst/>
            </a:prstGeom>
            <a:noFill/>
            <a:ln>
              <a:noFill/>
            </a:ln>
          </p:spPr>
          <p:txBody>
            <a:bodyPr spcFirstLastPara="1" wrap="square" lIns="33867" tIns="33867" rIns="33867" bIns="33867" anchor="ctr" anchorCtr="0">
              <a:noAutofit/>
            </a:bodyPr>
            <a:lstStyle/>
            <a:p>
              <a:pPr algn="ctr">
                <a:lnSpc>
                  <a:spcPct val="133277"/>
                </a:lnSpc>
              </a:pPr>
              <a:endParaRPr sz="1200">
                <a:solidFill>
                  <a:schemeClr val="dk1"/>
                </a:solidFill>
                <a:latin typeface="Calibri"/>
                <a:ea typeface="Calibri"/>
                <a:cs typeface="Calibri"/>
                <a:sym typeface="Calibri"/>
              </a:endParaRPr>
            </a:p>
          </p:txBody>
        </p:sp>
      </p:grpSp>
      <p:pic>
        <p:nvPicPr>
          <p:cNvPr id="92" name="Google Shape;92;p1"/>
          <p:cNvPicPr preferRelativeResize="0"/>
          <p:nvPr/>
        </p:nvPicPr>
        <p:blipFill rotWithShape="1">
          <a:blip r:embed="rId8">
            <a:alphaModFix/>
          </a:blip>
          <a:srcRect/>
          <a:stretch/>
        </p:blipFill>
        <p:spPr>
          <a:xfrm>
            <a:off x="2907977" y="5084230"/>
            <a:ext cx="4615438" cy="2743200"/>
          </a:xfrm>
          <a:prstGeom prst="rect">
            <a:avLst/>
          </a:prstGeom>
          <a:noFill/>
          <a:ln>
            <a:noFill/>
          </a:ln>
        </p:spPr>
      </p:pic>
      <p:sp>
        <p:nvSpPr>
          <p:cNvPr id="93" name="Google Shape;93;p1"/>
          <p:cNvSpPr txBox="1"/>
          <p:nvPr/>
        </p:nvSpPr>
        <p:spPr>
          <a:xfrm>
            <a:off x="1032529" y="1978908"/>
            <a:ext cx="5925932" cy="718338"/>
          </a:xfrm>
          <a:prstGeom prst="rect">
            <a:avLst/>
          </a:prstGeom>
          <a:noFill/>
          <a:ln>
            <a:noFill/>
          </a:ln>
        </p:spPr>
        <p:txBody>
          <a:bodyPr spcFirstLastPara="1" wrap="square" lIns="0" tIns="0" rIns="0" bIns="0" anchor="t" anchorCtr="0">
            <a:spAutoFit/>
          </a:bodyPr>
          <a:lstStyle/>
          <a:p>
            <a:pPr algn="ctr">
              <a:lnSpc>
                <a:spcPct val="140000"/>
              </a:lnSpc>
            </a:pPr>
            <a:r>
              <a:rPr lang="en-US" sz="3334">
                <a:solidFill>
                  <a:srgbClr val="FFFFFF"/>
                </a:solidFill>
                <a:latin typeface="Roboto Condensed"/>
                <a:ea typeface="Roboto Condensed"/>
                <a:cs typeface="Roboto Condensed"/>
                <a:sym typeface="Roboto Condensed"/>
              </a:rPr>
              <a:t>Rào/cây táo/ăn/cây sung</a:t>
            </a:r>
            <a:endParaRPr sz="1200"/>
          </a:p>
        </p:txBody>
      </p:sp>
      <p:sp>
        <p:nvSpPr>
          <p:cNvPr id="94" name="Google Shape;94;p1"/>
          <p:cNvSpPr txBox="1"/>
          <p:nvPr/>
        </p:nvSpPr>
        <p:spPr>
          <a:xfrm>
            <a:off x="1063976" y="183939"/>
            <a:ext cx="6587757" cy="1239698"/>
          </a:xfrm>
          <a:prstGeom prst="rect">
            <a:avLst/>
          </a:prstGeom>
          <a:noFill/>
          <a:ln>
            <a:noFill/>
          </a:ln>
        </p:spPr>
        <p:txBody>
          <a:bodyPr spcFirstLastPara="1" wrap="square" lIns="0" tIns="0" rIns="0" bIns="0" anchor="t" anchorCtr="0">
            <a:spAutoFit/>
          </a:bodyPr>
          <a:lstStyle/>
          <a:p>
            <a:pPr>
              <a:lnSpc>
                <a:spcPct val="140000"/>
              </a:lnSpc>
            </a:pPr>
            <a:r>
              <a:rPr lang="en-US" sz="5754" b="1">
                <a:solidFill>
                  <a:srgbClr val="D84F97"/>
                </a:solidFill>
                <a:latin typeface="Fraunces"/>
                <a:ea typeface="Fraunces"/>
                <a:cs typeface="Fraunces"/>
                <a:sym typeface="Fraunces"/>
              </a:rPr>
              <a:t>VUA TIẾNG VIỆT</a:t>
            </a:r>
            <a:endParaRPr sz="1200"/>
          </a:p>
        </p:txBody>
      </p:sp>
      <p:sp>
        <p:nvSpPr>
          <p:cNvPr id="96" name="Google Shape;96;p1"/>
          <p:cNvSpPr txBox="1"/>
          <p:nvPr/>
        </p:nvSpPr>
        <p:spPr>
          <a:xfrm>
            <a:off x="1330644" y="3378290"/>
            <a:ext cx="7769813" cy="1223027"/>
          </a:xfrm>
          <a:prstGeom prst="rect">
            <a:avLst/>
          </a:prstGeom>
          <a:noFill/>
          <a:ln>
            <a:noFill/>
          </a:ln>
        </p:spPr>
        <p:txBody>
          <a:bodyPr spcFirstLastPara="1" wrap="square" lIns="0" tIns="0" rIns="0" bIns="0" anchor="t" anchorCtr="0">
            <a:spAutoFit/>
          </a:bodyPr>
          <a:lstStyle/>
          <a:p>
            <a:pPr algn="just">
              <a:lnSpc>
                <a:spcPct val="149014"/>
              </a:lnSpc>
            </a:pPr>
            <a:r>
              <a:rPr lang="en-US" sz="2667" b="1" dirty="0">
                <a:solidFill>
                  <a:srgbClr val="000000"/>
                </a:solidFill>
                <a:latin typeface="Roboto Condensed"/>
                <a:ea typeface="Roboto Condensed"/>
                <a:cs typeface="Roboto Condensed"/>
                <a:sym typeface="Roboto Condensed"/>
              </a:rPr>
              <a:t>1. </a:t>
            </a:r>
            <a:r>
              <a:rPr lang="en-US" sz="2667" b="1" dirty="0" err="1">
                <a:solidFill>
                  <a:srgbClr val="000000"/>
                </a:solidFill>
                <a:latin typeface="Roboto Condensed"/>
                <a:ea typeface="Roboto Condensed"/>
                <a:cs typeface="Roboto Condensed"/>
                <a:sym typeface="Roboto Condensed"/>
              </a:rPr>
              <a:t>Sắp</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xếp</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những</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từ</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đã</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cho</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thành</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một</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cụm</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từ</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có</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nghĩa</a:t>
            </a:r>
            <a:endParaRPr sz="2667" b="1" dirty="0">
              <a:solidFill>
                <a:srgbClr val="000000"/>
              </a:solidFill>
              <a:latin typeface="Roboto Condensed"/>
              <a:ea typeface="Roboto Condensed"/>
              <a:cs typeface="Roboto Condensed"/>
              <a:sym typeface="Roboto Condensed"/>
            </a:endParaRPr>
          </a:p>
        </p:txBody>
      </p:sp>
      <p:sp>
        <p:nvSpPr>
          <p:cNvPr id="97" name="Google Shape;97;p1"/>
          <p:cNvSpPr txBox="1"/>
          <p:nvPr/>
        </p:nvSpPr>
        <p:spPr>
          <a:xfrm>
            <a:off x="1330645" y="4412612"/>
            <a:ext cx="9917927" cy="1223027"/>
          </a:xfrm>
          <a:prstGeom prst="rect">
            <a:avLst/>
          </a:prstGeom>
          <a:noFill/>
          <a:ln>
            <a:noFill/>
          </a:ln>
        </p:spPr>
        <p:txBody>
          <a:bodyPr spcFirstLastPara="1" wrap="square" lIns="0" tIns="0" rIns="0" bIns="0" anchor="t" anchorCtr="0">
            <a:spAutoFit/>
          </a:bodyPr>
          <a:lstStyle/>
          <a:p>
            <a:pPr algn="just">
              <a:lnSpc>
                <a:spcPct val="149014"/>
              </a:lnSpc>
            </a:pPr>
            <a:r>
              <a:rPr lang="en-US" sz="2667" b="1" dirty="0">
                <a:solidFill>
                  <a:srgbClr val="000000"/>
                </a:solidFill>
                <a:latin typeface="Roboto Condensed"/>
                <a:ea typeface="Roboto Condensed"/>
                <a:cs typeface="Roboto Condensed"/>
                <a:sym typeface="Roboto Condensed"/>
              </a:rPr>
              <a:t>2. </a:t>
            </a:r>
            <a:r>
              <a:rPr lang="vi-VN" sz="2667" b="1" dirty="0">
                <a:solidFill>
                  <a:srgbClr val="000000"/>
                </a:solidFill>
                <a:latin typeface="Roboto Condensed"/>
                <a:ea typeface="Roboto Condensed"/>
                <a:cs typeface="Roboto Condensed"/>
                <a:sym typeface="Roboto Condensed"/>
              </a:rPr>
              <a:t>Hãy</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xác</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định</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từ</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đơn</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và</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từ</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phức</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trong</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câu</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mà</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em</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vừa</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sắp</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xếp</a:t>
            </a:r>
            <a:r>
              <a:rPr lang="en-US" sz="2667" b="1" dirty="0">
                <a:solidFill>
                  <a:srgbClr val="000000"/>
                </a:solidFill>
                <a:latin typeface="Roboto Condensed"/>
                <a:ea typeface="Roboto Condensed"/>
                <a:cs typeface="Roboto Condensed"/>
                <a:sym typeface="Roboto Condensed"/>
              </a:rPr>
              <a:t> </a:t>
            </a:r>
            <a:r>
              <a:rPr lang="en-US" sz="2667" b="1" dirty="0" err="1">
                <a:solidFill>
                  <a:srgbClr val="000000"/>
                </a:solidFill>
                <a:latin typeface="Roboto Condensed"/>
                <a:ea typeface="Roboto Condensed"/>
                <a:cs typeface="Roboto Condensed"/>
                <a:sym typeface="Roboto Condensed"/>
              </a:rPr>
              <a:t>được</a:t>
            </a:r>
            <a:r>
              <a:rPr lang="en-US" sz="2667" b="1" dirty="0">
                <a:solidFill>
                  <a:srgbClr val="000000"/>
                </a:solidFill>
                <a:latin typeface="Roboto Condensed"/>
                <a:ea typeface="Roboto Condensed"/>
                <a:cs typeface="Roboto Condensed"/>
                <a:sym typeface="Roboto Condensed"/>
              </a:rPr>
              <a:t>.</a:t>
            </a:r>
            <a:endParaRPr sz="1200" b="1" dirty="0"/>
          </a:p>
        </p:txBody>
      </p:sp>
    </p:spTree>
    <p:extLst>
      <p:ext uri="{BB962C8B-B14F-4D97-AF65-F5344CB8AC3E}">
        <p14:creationId xmlns:p14="http://schemas.microsoft.com/office/powerpoint/2010/main" val="91946757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fade">
                                      <p:cBhvr>
                                        <p:cTn id="7" dur="500"/>
                                        <p:tgtEl>
                                          <p:spTgt spid="9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3"/>
                                        </p:tgtEl>
                                        <p:attrNameLst>
                                          <p:attrName>style.visibility</p:attrName>
                                        </p:attrNameLst>
                                      </p:cBhvr>
                                      <p:to>
                                        <p:strVal val="visible"/>
                                      </p:to>
                                    </p:set>
                                    <p:animEffect transition="in" filter="fade">
                                      <p:cBhvr>
                                        <p:cTn id="17" dur="500"/>
                                        <p:tgtEl>
                                          <p:spTgt spid="9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6"/>
                                        </p:tgtEl>
                                        <p:attrNameLst>
                                          <p:attrName>style.visibility</p:attrName>
                                        </p:attrNameLst>
                                      </p:cBhvr>
                                      <p:to>
                                        <p:strVal val="visible"/>
                                      </p:to>
                                    </p:set>
                                    <p:animEffect transition="in" filter="fade">
                                      <p:cBhvr>
                                        <p:cTn id="22" dur="500"/>
                                        <p:tgtEl>
                                          <p:spTgt spid="9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97"/>
                                        </p:tgtEl>
                                        <p:attrNameLst>
                                          <p:attrName>style.visibility</p:attrName>
                                        </p:attrNameLst>
                                      </p:cBhvr>
                                      <p:to>
                                        <p:strVal val="visible"/>
                                      </p:to>
                                    </p:set>
                                    <p:animEffect transition="in" filter="fade">
                                      <p:cBhvr>
                                        <p:cTn id="27"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pic>
        <p:nvPicPr>
          <p:cNvPr id="250" name="Google Shape;250;p11"/>
          <p:cNvPicPr preferRelativeResize="0"/>
          <p:nvPr/>
        </p:nvPicPr>
        <p:blipFill rotWithShape="1">
          <a:blip r:embed="rId3">
            <a:alphaModFix/>
          </a:blip>
          <a:srcRect/>
          <a:stretch/>
        </p:blipFill>
        <p:spPr>
          <a:xfrm rot="-3809985" flipH="1">
            <a:off x="10373279" y="5082661"/>
            <a:ext cx="2202243" cy="2074697"/>
          </a:xfrm>
          <a:prstGeom prst="rect">
            <a:avLst/>
          </a:prstGeom>
          <a:noFill/>
          <a:ln>
            <a:noFill/>
          </a:ln>
        </p:spPr>
      </p:pic>
      <p:pic>
        <p:nvPicPr>
          <p:cNvPr id="251" name="Google Shape;251;p11"/>
          <p:cNvPicPr preferRelativeResize="0"/>
          <p:nvPr/>
        </p:nvPicPr>
        <p:blipFill rotWithShape="1">
          <a:blip r:embed="rId4">
            <a:alphaModFix/>
          </a:blip>
          <a:srcRect/>
          <a:stretch/>
        </p:blipFill>
        <p:spPr>
          <a:xfrm>
            <a:off x="10481353" y="4170081"/>
            <a:ext cx="949801" cy="1028665"/>
          </a:xfrm>
          <a:prstGeom prst="rect">
            <a:avLst/>
          </a:prstGeom>
          <a:noFill/>
          <a:ln>
            <a:noFill/>
          </a:ln>
        </p:spPr>
      </p:pic>
      <p:pic>
        <p:nvPicPr>
          <p:cNvPr id="252" name="Google Shape;252;p11"/>
          <p:cNvPicPr preferRelativeResize="0"/>
          <p:nvPr/>
        </p:nvPicPr>
        <p:blipFill rotWithShape="1">
          <a:blip r:embed="rId5">
            <a:alphaModFix/>
          </a:blip>
          <a:srcRect/>
          <a:stretch/>
        </p:blipFill>
        <p:spPr>
          <a:xfrm rot="-6732586">
            <a:off x="11319266" y="4297348"/>
            <a:ext cx="990921" cy="787369"/>
          </a:xfrm>
          <a:prstGeom prst="rect">
            <a:avLst/>
          </a:prstGeom>
          <a:noFill/>
          <a:ln>
            <a:noFill/>
          </a:ln>
        </p:spPr>
      </p:pic>
      <p:pic>
        <p:nvPicPr>
          <p:cNvPr id="253" name="Google Shape;253;p11"/>
          <p:cNvPicPr preferRelativeResize="0"/>
          <p:nvPr/>
        </p:nvPicPr>
        <p:blipFill rotWithShape="1">
          <a:blip r:embed="rId6">
            <a:alphaModFix/>
          </a:blip>
          <a:srcRect/>
          <a:stretch/>
        </p:blipFill>
        <p:spPr>
          <a:xfrm rot="-6561859">
            <a:off x="-431680" y="-529051"/>
            <a:ext cx="1549322" cy="1597239"/>
          </a:xfrm>
          <a:prstGeom prst="rect">
            <a:avLst/>
          </a:prstGeom>
          <a:noFill/>
          <a:ln>
            <a:noFill/>
          </a:ln>
        </p:spPr>
      </p:pic>
      <p:pic>
        <p:nvPicPr>
          <p:cNvPr id="254" name="Google Shape;254;p11"/>
          <p:cNvPicPr preferRelativeResize="0"/>
          <p:nvPr/>
        </p:nvPicPr>
        <p:blipFill rotWithShape="1">
          <a:blip r:embed="rId7">
            <a:alphaModFix/>
          </a:blip>
          <a:srcRect/>
          <a:stretch/>
        </p:blipFill>
        <p:spPr>
          <a:xfrm rot="9413767" flipH="1">
            <a:off x="-828000" y="350687"/>
            <a:ext cx="1656001" cy="2209228"/>
          </a:xfrm>
          <a:prstGeom prst="rect">
            <a:avLst/>
          </a:prstGeom>
          <a:noFill/>
          <a:ln>
            <a:noFill/>
          </a:ln>
        </p:spPr>
      </p:pic>
      <p:sp>
        <p:nvSpPr>
          <p:cNvPr id="256" name="Google Shape;256;p11"/>
          <p:cNvSpPr txBox="1"/>
          <p:nvPr/>
        </p:nvSpPr>
        <p:spPr>
          <a:xfrm>
            <a:off x="997554" y="469341"/>
            <a:ext cx="8248046" cy="1005212"/>
          </a:xfrm>
          <a:prstGeom prst="rect">
            <a:avLst/>
          </a:prstGeom>
          <a:noFill/>
          <a:ln>
            <a:noFill/>
          </a:ln>
        </p:spPr>
        <p:txBody>
          <a:bodyPr spcFirstLastPara="1" wrap="square" lIns="0" tIns="0" rIns="0" bIns="0" anchor="t" anchorCtr="0">
            <a:spAutoFit/>
          </a:bodyPr>
          <a:lstStyle/>
          <a:p>
            <a:pPr>
              <a:lnSpc>
                <a:spcPct val="140005"/>
              </a:lnSpc>
            </a:pPr>
            <a:r>
              <a:rPr lang="en-US" sz="4666" b="1" dirty="0" smtClean="0">
                <a:solidFill>
                  <a:srgbClr val="424F9D"/>
                </a:solidFill>
                <a:latin typeface="Fraunces"/>
                <a:ea typeface="Fraunces"/>
                <a:cs typeface="Fraunces"/>
                <a:sym typeface="Fraunces"/>
              </a:rPr>
              <a:t>I. </a:t>
            </a:r>
            <a:r>
              <a:rPr lang="en-US" sz="4666" b="1" dirty="0">
                <a:solidFill>
                  <a:srgbClr val="424F9D"/>
                </a:solidFill>
                <a:latin typeface="Fraunces"/>
                <a:ea typeface="Fraunces"/>
                <a:cs typeface="Fraunces"/>
                <a:sym typeface="Fraunces"/>
              </a:rPr>
              <a:t>NGHĨA CỦA TỪ NGỮ</a:t>
            </a:r>
            <a:endParaRPr sz="1200" dirty="0"/>
          </a:p>
        </p:txBody>
      </p:sp>
      <p:sp>
        <p:nvSpPr>
          <p:cNvPr id="257" name="Google Shape;257;p11"/>
          <p:cNvSpPr txBox="1"/>
          <p:nvPr/>
        </p:nvSpPr>
        <p:spPr>
          <a:xfrm>
            <a:off x="1195041" y="2166602"/>
            <a:ext cx="1923400" cy="1144929"/>
          </a:xfrm>
          <a:prstGeom prst="rect">
            <a:avLst/>
          </a:prstGeom>
          <a:noFill/>
          <a:ln>
            <a:noFill/>
          </a:ln>
        </p:spPr>
        <p:txBody>
          <a:bodyPr spcFirstLastPara="1" wrap="square" lIns="0" tIns="0" rIns="0" bIns="0" anchor="t" anchorCtr="0">
            <a:spAutoFit/>
          </a:bodyPr>
          <a:lstStyle/>
          <a:p>
            <a:pPr>
              <a:lnSpc>
                <a:spcPct val="155000"/>
              </a:lnSpc>
            </a:pPr>
            <a:r>
              <a:rPr lang="en-US" sz="2400" b="1">
                <a:solidFill>
                  <a:srgbClr val="5B6BCB"/>
                </a:solidFill>
                <a:latin typeface="Roboto Condensed"/>
                <a:ea typeface="Roboto Condensed"/>
                <a:cs typeface="Roboto Condensed"/>
                <a:sym typeface="Roboto Condensed"/>
              </a:rPr>
              <a:t>Bài 4 SGK tr.20</a:t>
            </a:r>
            <a:endParaRPr sz="1200"/>
          </a:p>
        </p:txBody>
      </p:sp>
      <p:graphicFrame>
        <p:nvGraphicFramePr>
          <p:cNvPr id="258" name="Google Shape;258;p11"/>
          <p:cNvGraphicFramePr/>
          <p:nvPr/>
        </p:nvGraphicFramePr>
        <p:xfrm>
          <a:off x="1195041" y="2852834"/>
          <a:ext cx="10236100" cy="2878016"/>
        </p:xfrm>
        <a:graphic>
          <a:graphicData uri="http://schemas.openxmlformats.org/drawingml/2006/table">
            <a:tbl>
              <a:tblPr>
                <a:noFill/>
              </a:tblPr>
              <a:tblGrid>
                <a:gridCol w="2136900">
                  <a:extLst>
                    <a:ext uri="{9D8B030D-6E8A-4147-A177-3AD203B41FA5}">
                      <a16:colId xmlns:a16="http://schemas.microsoft.com/office/drawing/2014/main" val="20000"/>
                    </a:ext>
                  </a:extLst>
                </a:gridCol>
                <a:gridCol w="3412450">
                  <a:extLst>
                    <a:ext uri="{9D8B030D-6E8A-4147-A177-3AD203B41FA5}">
                      <a16:colId xmlns:a16="http://schemas.microsoft.com/office/drawing/2014/main" val="20001"/>
                    </a:ext>
                  </a:extLst>
                </a:gridCol>
                <a:gridCol w="4686750">
                  <a:extLst>
                    <a:ext uri="{9D8B030D-6E8A-4147-A177-3AD203B41FA5}">
                      <a16:colId xmlns:a16="http://schemas.microsoft.com/office/drawing/2014/main" val="20002"/>
                    </a:ext>
                  </a:extLst>
                </a:gridCol>
              </a:tblGrid>
              <a:tr h="531750">
                <a:tc>
                  <a:txBody>
                    <a:bodyPr/>
                    <a:lstStyle/>
                    <a:p>
                      <a:pPr marL="0" marR="0" lvl="0" indent="0" algn="ctr" rtl="0">
                        <a:spcBef>
                          <a:spcPts val="0"/>
                        </a:spcBef>
                        <a:spcAft>
                          <a:spcPts val="0"/>
                        </a:spcAft>
                        <a:buNone/>
                      </a:pPr>
                      <a:r>
                        <a:rPr lang="en-US" sz="2300" b="1">
                          <a:solidFill>
                            <a:srgbClr val="000000"/>
                          </a:solidFill>
                          <a:latin typeface="Roboto Condensed"/>
                          <a:ea typeface="Roboto Condensed"/>
                          <a:cs typeface="Roboto Condensed"/>
                          <a:sym typeface="Roboto Condensed"/>
                        </a:rPr>
                        <a:t>Từ</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a:txBody>
                    <a:bodyPr/>
                    <a:lstStyle/>
                    <a:p>
                      <a:pPr marL="0" marR="0" lvl="0" indent="0" algn="ctr" rtl="0">
                        <a:spcBef>
                          <a:spcPts val="0"/>
                        </a:spcBef>
                        <a:spcAft>
                          <a:spcPts val="0"/>
                        </a:spcAft>
                        <a:buNone/>
                      </a:pPr>
                      <a:r>
                        <a:rPr lang="en-US" sz="2300" b="1" dirty="0" err="1">
                          <a:solidFill>
                            <a:srgbClr val="000000"/>
                          </a:solidFill>
                          <a:latin typeface="Roboto Condensed"/>
                          <a:ea typeface="Roboto Condensed"/>
                          <a:cs typeface="Roboto Condensed"/>
                          <a:sym typeface="Roboto Condensed"/>
                        </a:rPr>
                        <a:t>Nghĩa</a:t>
                      </a:r>
                      <a:r>
                        <a:rPr lang="en-US" sz="2300" b="1" dirty="0">
                          <a:solidFill>
                            <a:srgbClr val="000000"/>
                          </a:solidFill>
                          <a:latin typeface="Roboto Condensed"/>
                          <a:ea typeface="Roboto Condensed"/>
                          <a:cs typeface="Roboto Condensed"/>
                          <a:sym typeface="Roboto Condensed"/>
                        </a:rPr>
                        <a:t> </a:t>
                      </a:r>
                      <a:r>
                        <a:rPr lang="en-US" sz="2300" b="1" dirty="0" err="1">
                          <a:solidFill>
                            <a:srgbClr val="000000"/>
                          </a:solidFill>
                          <a:latin typeface="Roboto Condensed"/>
                          <a:ea typeface="Roboto Condensed"/>
                          <a:cs typeface="Roboto Condensed"/>
                          <a:sym typeface="Roboto Condensed"/>
                        </a:rPr>
                        <a:t>thông</a:t>
                      </a:r>
                      <a:r>
                        <a:rPr lang="en-US" sz="2300" b="1" dirty="0">
                          <a:solidFill>
                            <a:srgbClr val="000000"/>
                          </a:solidFill>
                          <a:latin typeface="Roboto Condensed"/>
                          <a:ea typeface="Roboto Condensed"/>
                          <a:cs typeface="Roboto Condensed"/>
                          <a:sym typeface="Roboto Condensed"/>
                        </a:rPr>
                        <a:t> </a:t>
                      </a:r>
                      <a:r>
                        <a:rPr lang="en-US" sz="2300" b="1" dirty="0" err="1">
                          <a:solidFill>
                            <a:srgbClr val="000000"/>
                          </a:solidFill>
                          <a:latin typeface="Roboto Condensed"/>
                          <a:ea typeface="Roboto Condensed"/>
                          <a:cs typeface="Roboto Condensed"/>
                          <a:sym typeface="Roboto Condensed"/>
                        </a:rPr>
                        <a:t>thường</a:t>
                      </a:r>
                      <a:endParaRPr sz="700" dirty="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a:txBody>
                    <a:bodyPr/>
                    <a:lstStyle/>
                    <a:p>
                      <a:pPr marL="0" marR="0" lvl="0" indent="0" algn="ctr" rtl="0">
                        <a:spcBef>
                          <a:spcPts val="0"/>
                        </a:spcBef>
                        <a:spcAft>
                          <a:spcPts val="0"/>
                        </a:spcAft>
                        <a:buNone/>
                      </a:pPr>
                      <a:r>
                        <a:rPr lang="en-US" sz="2300" b="1">
                          <a:solidFill>
                            <a:srgbClr val="000000"/>
                          </a:solidFill>
                          <a:latin typeface="Roboto Condensed"/>
                          <a:ea typeface="Roboto Condensed"/>
                          <a:cs typeface="Roboto Condensed"/>
                          <a:sym typeface="Roboto Condensed"/>
                        </a:rPr>
                        <a:t>Nghĩa trong văn bản</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extLst>
                  <a:ext uri="{0D108BD9-81ED-4DB2-BD59-A6C34878D82A}">
                    <a16:rowId xmlns:a16="http://schemas.microsoft.com/office/drawing/2014/main" val="10000"/>
                  </a:ext>
                </a:extLst>
              </a:tr>
              <a:tr h="1385283">
                <a:tc>
                  <a:txBody>
                    <a:bodyPr/>
                    <a:lstStyle/>
                    <a:p>
                      <a:pPr marL="0" marR="0" lvl="0" indent="0" algn="just" rtl="0">
                        <a:spcBef>
                          <a:spcPts val="0"/>
                        </a:spcBef>
                        <a:spcAft>
                          <a:spcPts val="0"/>
                        </a:spcAft>
                        <a:buNone/>
                      </a:pPr>
                      <a:r>
                        <a:rPr lang="en-US" sz="2300">
                          <a:solidFill>
                            <a:srgbClr val="000000"/>
                          </a:solidFill>
                          <a:latin typeface="Roboto Condensed"/>
                          <a:ea typeface="Roboto Condensed"/>
                          <a:cs typeface="Roboto Condensed"/>
                          <a:sym typeface="Roboto Condensed"/>
                        </a:rPr>
                        <a:t>nghèo</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tc>
                  <a:txBody>
                    <a:bodyPr/>
                    <a:lstStyle/>
                    <a:p>
                      <a:pPr marL="0" marR="0" lvl="0" indent="0" algn="just" rtl="0">
                        <a:spcBef>
                          <a:spcPts val="0"/>
                        </a:spcBef>
                        <a:spcAft>
                          <a:spcPts val="0"/>
                        </a:spcAft>
                        <a:buNone/>
                      </a:pPr>
                      <a:r>
                        <a:rPr lang="en-US" sz="2300">
                          <a:solidFill>
                            <a:srgbClr val="000000"/>
                          </a:solidFill>
                          <a:latin typeface="Roboto Condensed"/>
                          <a:ea typeface="Roboto Condensed"/>
                          <a:cs typeface="Roboto Condensed"/>
                          <a:sym typeface="Roboto Condensed"/>
                        </a:rPr>
                        <a:t>chỉ sự thiếu thốn, không có gì cả; trái nghĩa với giàu có</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tc>
                  <a:txBody>
                    <a:bodyPr/>
                    <a:lstStyle/>
                    <a:p>
                      <a:pPr marL="0" marR="0" lvl="0" indent="0" algn="just" rtl="0">
                        <a:spcBef>
                          <a:spcPts val="0"/>
                        </a:spcBef>
                        <a:spcAft>
                          <a:spcPts val="0"/>
                        </a:spcAft>
                        <a:buNone/>
                      </a:pPr>
                      <a:r>
                        <a:rPr lang="en-US" sz="2300">
                          <a:solidFill>
                            <a:srgbClr val="000000"/>
                          </a:solidFill>
                          <a:latin typeface="Roboto Condensed"/>
                          <a:ea typeface="Roboto Condensed"/>
                          <a:cs typeface="Roboto Condensed"/>
                          <a:sym typeface="Roboto Condensed"/>
                        </a:rPr>
                        <a:t>Chỉ khả năng lao động, hoàn thành công việc ở mức kém, đuối sức hơn những người bình thường</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1"/>
                  </a:ext>
                </a:extLst>
              </a:tr>
              <a:tr h="960983">
                <a:tc>
                  <a:txBody>
                    <a:bodyPr/>
                    <a:lstStyle/>
                    <a:p>
                      <a:pPr marL="0" marR="0" lvl="0" indent="0" algn="just" rtl="0">
                        <a:spcBef>
                          <a:spcPts val="0"/>
                        </a:spcBef>
                        <a:spcAft>
                          <a:spcPts val="0"/>
                        </a:spcAft>
                        <a:buNone/>
                      </a:pPr>
                      <a:r>
                        <a:rPr lang="en-US" sz="2300">
                          <a:solidFill>
                            <a:srgbClr val="000000"/>
                          </a:solidFill>
                          <a:latin typeface="Roboto Condensed"/>
                          <a:ea typeface="Roboto Condensed"/>
                          <a:cs typeface="Roboto Condensed"/>
                          <a:sym typeface="Roboto Condensed"/>
                        </a:rPr>
                        <a:t>mưa dầm sùi sụt</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tc>
                  <a:txBody>
                    <a:bodyPr/>
                    <a:lstStyle/>
                    <a:p>
                      <a:pPr marL="0" marR="0" lvl="0" indent="0" algn="just" rtl="0">
                        <a:spcBef>
                          <a:spcPts val="0"/>
                        </a:spcBef>
                        <a:spcAft>
                          <a:spcPts val="0"/>
                        </a:spcAft>
                        <a:buNone/>
                      </a:pPr>
                      <a:r>
                        <a:rPr lang="en-US" sz="2300">
                          <a:solidFill>
                            <a:srgbClr val="000000"/>
                          </a:solidFill>
                          <a:latin typeface="Roboto Condensed"/>
                          <a:ea typeface="Roboto Condensed"/>
                          <a:cs typeface="Roboto Condensed"/>
                          <a:sym typeface="Roboto Condensed"/>
                        </a:rPr>
                        <a:t>ưa nhỏ, rả rích, kéo dài nhiều ngày không dứt.</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tc>
                  <a:txBody>
                    <a:bodyPr/>
                    <a:lstStyle/>
                    <a:p>
                      <a:pPr marL="0" marR="0" lvl="0" indent="0" algn="just" rtl="0">
                        <a:spcBef>
                          <a:spcPts val="0"/>
                        </a:spcBef>
                        <a:spcAft>
                          <a:spcPts val="0"/>
                        </a:spcAft>
                        <a:buNone/>
                      </a:pPr>
                      <a:r>
                        <a:rPr lang="en-US" sz="2300" dirty="0" err="1">
                          <a:solidFill>
                            <a:srgbClr val="000000"/>
                          </a:solidFill>
                          <a:latin typeface="Roboto Condensed"/>
                          <a:ea typeface="Roboto Condensed"/>
                          <a:cs typeface="Roboto Condensed"/>
                          <a:sym typeface="Roboto Condensed"/>
                        </a:rPr>
                        <a:t>Chỉ</a:t>
                      </a:r>
                      <a:r>
                        <a:rPr lang="en-US" sz="2300" dirty="0">
                          <a:solidFill>
                            <a:srgbClr val="000000"/>
                          </a:solidFill>
                          <a:latin typeface="Roboto Condensed"/>
                          <a:ea typeface="Roboto Condensed"/>
                          <a:cs typeface="Roboto Condensed"/>
                          <a:sym typeface="Roboto Condensed"/>
                        </a:rPr>
                        <a:t> </a:t>
                      </a:r>
                      <a:r>
                        <a:rPr lang="en-US" sz="2300" dirty="0" err="1">
                          <a:solidFill>
                            <a:srgbClr val="000000"/>
                          </a:solidFill>
                          <a:latin typeface="Roboto Condensed"/>
                          <a:ea typeface="Roboto Condensed"/>
                          <a:cs typeface="Roboto Condensed"/>
                          <a:sym typeface="Roboto Condensed"/>
                        </a:rPr>
                        <a:t>điệu</a:t>
                      </a:r>
                      <a:r>
                        <a:rPr lang="en-US" sz="2300" dirty="0">
                          <a:solidFill>
                            <a:srgbClr val="000000"/>
                          </a:solidFill>
                          <a:latin typeface="Roboto Condensed"/>
                          <a:ea typeface="Roboto Condensed"/>
                          <a:cs typeface="Roboto Condensed"/>
                          <a:sym typeface="Roboto Condensed"/>
                        </a:rPr>
                        <a:t> </a:t>
                      </a:r>
                      <a:r>
                        <a:rPr lang="en-US" sz="2300" dirty="0" err="1">
                          <a:solidFill>
                            <a:srgbClr val="000000"/>
                          </a:solidFill>
                          <a:latin typeface="Roboto Condensed"/>
                          <a:ea typeface="Roboto Condensed"/>
                          <a:cs typeface="Roboto Condensed"/>
                          <a:sym typeface="Roboto Condensed"/>
                        </a:rPr>
                        <a:t>hát</a:t>
                      </a:r>
                      <a:r>
                        <a:rPr lang="en-US" sz="2300" dirty="0">
                          <a:solidFill>
                            <a:srgbClr val="000000"/>
                          </a:solidFill>
                          <a:latin typeface="Roboto Condensed"/>
                          <a:ea typeface="Roboto Condensed"/>
                          <a:cs typeface="Roboto Condensed"/>
                          <a:sym typeface="Roboto Condensed"/>
                        </a:rPr>
                        <a:t> </a:t>
                      </a:r>
                      <a:r>
                        <a:rPr lang="en-US" sz="2300" dirty="0" err="1">
                          <a:solidFill>
                            <a:srgbClr val="000000"/>
                          </a:solidFill>
                          <a:latin typeface="Roboto Condensed"/>
                          <a:ea typeface="Roboto Condensed"/>
                          <a:cs typeface="Roboto Condensed"/>
                          <a:sym typeface="Roboto Condensed"/>
                        </a:rPr>
                        <a:t>nhỏ</a:t>
                      </a:r>
                      <a:r>
                        <a:rPr lang="en-US" sz="2300" dirty="0">
                          <a:solidFill>
                            <a:srgbClr val="000000"/>
                          </a:solidFill>
                          <a:latin typeface="Roboto Condensed"/>
                          <a:ea typeface="Roboto Condensed"/>
                          <a:cs typeface="Roboto Condensed"/>
                          <a:sym typeface="Roboto Condensed"/>
                        </a:rPr>
                        <a:t>, </a:t>
                      </a:r>
                      <a:r>
                        <a:rPr lang="en-US" sz="2300" dirty="0" err="1">
                          <a:solidFill>
                            <a:srgbClr val="000000"/>
                          </a:solidFill>
                          <a:latin typeface="Roboto Condensed"/>
                          <a:ea typeface="Roboto Condensed"/>
                          <a:cs typeface="Roboto Condensed"/>
                          <a:sym typeface="Roboto Condensed"/>
                        </a:rPr>
                        <a:t>buồn</a:t>
                      </a:r>
                      <a:r>
                        <a:rPr lang="en-US" sz="2300" dirty="0">
                          <a:solidFill>
                            <a:srgbClr val="000000"/>
                          </a:solidFill>
                          <a:latin typeface="Roboto Condensed"/>
                          <a:ea typeface="Roboto Condensed"/>
                          <a:cs typeface="Roboto Condensed"/>
                          <a:sym typeface="Roboto Condensed"/>
                        </a:rPr>
                        <a:t>, </a:t>
                      </a:r>
                      <a:r>
                        <a:rPr lang="en-US" sz="2300" dirty="0" err="1">
                          <a:solidFill>
                            <a:srgbClr val="000000"/>
                          </a:solidFill>
                          <a:latin typeface="Roboto Condensed"/>
                          <a:ea typeface="Roboto Condensed"/>
                          <a:cs typeface="Roboto Condensed"/>
                          <a:sym typeface="Roboto Condensed"/>
                        </a:rPr>
                        <a:t>thê</a:t>
                      </a:r>
                      <a:r>
                        <a:rPr lang="en-US" sz="2300" dirty="0">
                          <a:solidFill>
                            <a:srgbClr val="000000"/>
                          </a:solidFill>
                          <a:latin typeface="Roboto Condensed"/>
                          <a:ea typeface="Roboto Condensed"/>
                          <a:cs typeface="Roboto Condensed"/>
                          <a:sym typeface="Roboto Condensed"/>
                        </a:rPr>
                        <a:t> </a:t>
                      </a:r>
                      <a:r>
                        <a:rPr lang="en-US" sz="2300" dirty="0" err="1">
                          <a:solidFill>
                            <a:srgbClr val="000000"/>
                          </a:solidFill>
                          <a:latin typeface="Roboto Condensed"/>
                          <a:ea typeface="Roboto Condensed"/>
                          <a:cs typeface="Roboto Condensed"/>
                          <a:sym typeface="Roboto Condensed"/>
                        </a:rPr>
                        <a:t>lương</a:t>
                      </a:r>
                      <a:r>
                        <a:rPr lang="en-US" sz="2300" dirty="0">
                          <a:solidFill>
                            <a:srgbClr val="000000"/>
                          </a:solidFill>
                          <a:latin typeface="Roboto Condensed"/>
                          <a:ea typeface="Roboto Condensed"/>
                          <a:cs typeface="Roboto Condensed"/>
                          <a:sym typeface="Roboto Condensed"/>
                        </a:rPr>
                        <a:t>.</a:t>
                      </a:r>
                      <a:endParaRPr sz="700" dirty="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4776583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56"/>
                                        </p:tgtEl>
                                        <p:attrNameLst>
                                          <p:attrName>style.visibility</p:attrName>
                                        </p:attrNameLst>
                                      </p:cBhvr>
                                      <p:to>
                                        <p:strVal val="visible"/>
                                      </p:to>
                                    </p:set>
                                    <p:animEffect transition="in" filter="fade">
                                      <p:cBhvr>
                                        <p:cTn id="7" dur="500"/>
                                        <p:tgtEl>
                                          <p:spTgt spid="25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57"/>
                                        </p:tgtEl>
                                        <p:attrNameLst>
                                          <p:attrName>style.visibility</p:attrName>
                                        </p:attrNameLst>
                                      </p:cBhvr>
                                      <p:to>
                                        <p:strVal val="visible"/>
                                      </p:to>
                                    </p:set>
                                    <p:animEffect transition="in" filter="fade">
                                      <p:cBhvr>
                                        <p:cTn id="12" dur="500"/>
                                        <p:tgtEl>
                                          <p:spTgt spid="25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58"/>
                                        </p:tgtEl>
                                        <p:attrNameLst>
                                          <p:attrName>style.visibility</p:attrName>
                                        </p:attrNameLst>
                                      </p:cBhvr>
                                      <p:to>
                                        <p:strVal val="visible"/>
                                      </p:to>
                                    </p:set>
                                    <p:animEffect transition="in" filter="fade">
                                      <p:cBhvr>
                                        <p:cTn id="17"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12"/>
          <p:cNvPicPr preferRelativeResize="0"/>
          <p:nvPr/>
        </p:nvPicPr>
        <p:blipFill rotWithShape="1">
          <a:blip r:embed="rId3">
            <a:alphaModFix/>
          </a:blip>
          <a:srcRect/>
          <a:stretch/>
        </p:blipFill>
        <p:spPr>
          <a:xfrm rot="-3809985" flipH="1">
            <a:off x="10373279" y="5082661"/>
            <a:ext cx="2202243" cy="2074697"/>
          </a:xfrm>
          <a:prstGeom prst="rect">
            <a:avLst/>
          </a:prstGeom>
          <a:noFill/>
          <a:ln>
            <a:noFill/>
          </a:ln>
        </p:spPr>
      </p:pic>
      <p:pic>
        <p:nvPicPr>
          <p:cNvPr id="264" name="Google Shape;264;p12"/>
          <p:cNvPicPr preferRelativeResize="0"/>
          <p:nvPr/>
        </p:nvPicPr>
        <p:blipFill rotWithShape="1">
          <a:blip r:embed="rId4">
            <a:alphaModFix/>
          </a:blip>
          <a:srcRect/>
          <a:stretch/>
        </p:blipFill>
        <p:spPr>
          <a:xfrm>
            <a:off x="10481353" y="4170081"/>
            <a:ext cx="949801" cy="1028665"/>
          </a:xfrm>
          <a:prstGeom prst="rect">
            <a:avLst/>
          </a:prstGeom>
          <a:noFill/>
          <a:ln>
            <a:noFill/>
          </a:ln>
        </p:spPr>
      </p:pic>
      <p:pic>
        <p:nvPicPr>
          <p:cNvPr id="265" name="Google Shape;265;p12"/>
          <p:cNvPicPr preferRelativeResize="0"/>
          <p:nvPr/>
        </p:nvPicPr>
        <p:blipFill rotWithShape="1">
          <a:blip r:embed="rId5">
            <a:alphaModFix/>
          </a:blip>
          <a:srcRect/>
          <a:stretch/>
        </p:blipFill>
        <p:spPr>
          <a:xfrm rot="-6732586">
            <a:off x="11319266" y="4297348"/>
            <a:ext cx="990921" cy="787369"/>
          </a:xfrm>
          <a:prstGeom prst="rect">
            <a:avLst/>
          </a:prstGeom>
          <a:noFill/>
          <a:ln>
            <a:noFill/>
          </a:ln>
        </p:spPr>
      </p:pic>
      <p:pic>
        <p:nvPicPr>
          <p:cNvPr id="266" name="Google Shape;266;p12"/>
          <p:cNvPicPr preferRelativeResize="0"/>
          <p:nvPr/>
        </p:nvPicPr>
        <p:blipFill rotWithShape="1">
          <a:blip r:embed="rId6">
            <a:alphaModFix/>
          </a:blip>
          <a:srcRect/>
          <a:stretch/>
        </p:blipFill>
        <p:spPr>
          <a:xfrm rot="-6561859">
            <a:off x="-431680" y="-529051"/>
            <a:ext cx="1549322" cy="1597239"/>
          </a:xfrm>
          <a:prstGeom prst="rect">
            <a:avLst/>
          </a:prstGeom>
          <a:noFill/>
          <a:ln>
            <a:noFill/>
          </a:ln>
        </p:spPr>
      </p:pic>
      <p:pic>
        <p:nvPicPr>
          <p:cNvPr id="267" name="Google Shape;267;p12"/>
          <p:cNvPicPr preferRelativeResize="0"/>
          <p:nvPr/>
        </p:nvPicPr>
        <p:blipFill rotWithShape="1">
          <a:blip r:embed="rId7">
            <a:alphaModFix/>
          </a:blip>
          <a:srcRect/>
          <a:stretch/>
        </p:blipFill>
        <p:spPr>
          <a:xfrm rot="9413767" flipH="1">
            <a:off x="-828000" y="350687"/>
            <a:ext cx="1656001" cy="2209228"/>
          </a:xfrm>
          <a:prstGeom prst="rect">
            <a:avLst/>
          </a:prstGeom>
          <a:noFill/>
          <a:ln>
            <a:noFill/>
          </a:ln>
        </p:spPr>
      </p:pic>
      <p:sp>
        <p:nvSpPr>
          <p:cNvPr id="269" name="Google Shape;269;p12"/>
          <p:cNvSpPr txBox="1"/>
          <p:nvPr/>
        </p:nvSpPr>
        <p:spPr>
          <a:xfrm>
            <a:off x="997554" y="469341"/>
            <a:ext cx="7232046" cy="1005212"/>
          </a:xfrm>
          <a:prstGeom prst="rect">
            <a:avLst/>
          </a:prstGeom>
          <a:noFill/>
          <a:ln>
            <a:noFill/>
          </a:ln>
        </p:spPr>
        <p:txBody>
          <a:bodyPr spcFirstLastPara="1" wrap="square" lIns="0" tIns="0" rIns="0" bIns="0" anchor="t" anchorCtr="0">
            <a:spAutoFit/>
          </a:bodyPr>
          <a:lstStyle/>
          <a:p>
            <a:pPr>
              <a:lnSpc>
                <a:spcPct val="140005"/>
              </a:lnSpc>
            </a:pPr>
            <a:r>
              <a:rPr lang="en-US" sz="4666" b="1" dirty="0" smtClean="0">
                <a:solidFill>
                  <a:srgbClr val="424F9D"/>
                </a:solidFill>
                <a:latin typeface="Fraunces"/>
                <a:ea typeface="Fraunces"/>
                <a:cs typeface="Fraunces"/>
                <a:sym typeface="Fraunces"/>
              </a:rPr>
              <a:t>I</a:t>
            </a:r>
            <a:r>
              <a:rPr lang="en-US" sz="4666" b="1" dirty="0">
                <a:solidFill>
                  <a:srgbClr val="424F9D"/>
                </a:solidFill>
                <a:latin typeface="Fraunces"/>
                <a:ea typeface="Fraunces"/>
                <a:cs typeface="Fraunces"/>
                <a:sym typeface="Fraunces"/>
              </a:rPr>
              <a:t>. NGHĨA CỦA TỪ NGỮ</a:t>
            </a:r>
            <a:endParaRPr sz="1200" dirty="0"/>
          </a:p>
        </p:txBody>
      </p:sp>
      <p:sp>
        <p:nvSpPr>
          <p:cNvPr id="270" name="Google Shape;270;p12"/>
          <p:cNvSpPr txBox="1"/>
          <p:nvPr/>
        </p:nvSpPr>
        <p:spPr>
          <a:xfrm>
            <a:off x="1195041" y="2166602"/>
            <a:ext cx="1923495" cy="572464"/>
          </a:xfrm>
          <a:prstGeom prst="rect">
            <a:avLst/>
          </a:prstGeom>
          <a:noFill/>
          <a:ln>
            <a:noFill/>
          </a:ln>
        </p:spPr>
        <p:txBody>
          <a:bodyPr spcFirstLastPara="1" wrap="square" lIns="0" tIns="0" rIns="0" bIns="0" anchor="t" anchorCtr="0">
            <a:spAutoFit/>
          </a:bodyPr>
          <a:lstStyle/>
          <a:p>
            <a:pPr>
              <a:lnSpc>
                <a:spcPct val="155000"/>
              </a:lnSpc>
            </a:pPr>
            <a:r>
              <a:rPr lang="en-US" sz="2400" b="1">
                <a:solidFill>
                  <a:srgbClr val="5B6BCB"/>
                </a:solidFill>
                <a:latin typeface="Roboto Condensed"/>
                <a:ea typeface="Roboto Condensed"/>
                <a:cs typeface="Roboto Condensed"/>
                <a:sym typeface="Roboto Condensed"/>
              </a:rPr>
              <a:t>Bài 5 tr20</a:t>
            </a:r>
            <a:endParaRPr sz="1200"/>
          </a:p>
        </p:txBody>
      </p:sp>
      <p:graphicFrame>
        <p:nvGraphicFramePr>
          <p:cNvPr id="271" name="Google Shape;271;p12"/>
          <p:cNvGraphicFramePr/>
          <p:nvPr/>
        </p:nvGraphicFramePr>
        <p:xfrm>
          <a:off x="1195041" y="2929872"/>
          <a:ext cx="10236117" cy="2971812"/>
        </p:xfrm>
        <a:graphic>
          <a:graphicData uri="http://schemas.openxmlformats.org/drawingml/2006/table">
            <a:tbl>
              <a:tblPr>
                <a:noFill/>
              </a:tblPr>
              <a:tblGrid>
                <a:gridCol w="3421867">
                  <a:extLst>
                    <a:ext uri="{9D8B030D-6E8A-4147-A177-3AD203B41FA5}">
                      <a16:colId xmlns:a16="http://schemas.microsoft.com/office/drawing/2014/main" val="20000"/>
                    </a:ext>
                  </a:extLst>
                </a:gridCol>
                <a:gridCol w="6814250">
                  <a:extLst>
                    <a:ext uri="{9D8B030D-6E8A-4147-A177-3AD203B41FA5}">
                      <a16:colId xmlns:a16="http://schemas.microsoft.com/office/drawing/2014/main" val="20001"/>
                    </a:ext>
                  </a:extLst>
                </a:gridCol>
              </a:tblGrid>
              <a:tr h="723900">
                <a:tc>
                  <a:txBody>
                    <a:bodyPr/>
                    <a:lstStyle/>
                    <a:p>
                      <a:pPr marL="0" marR="0" lvl="0" indent="0" algn="ctr" rtl="0">
                        <a:spcBef>
                          <a:spcPts val="0"/>
                        </a:spcBef>
                        <a:spcAft>
                          <a:spcPts val="0"/>
                        </a:spcAft>
                        <a:buNone/>
                      </a:pPr>
                      <a:r>
                        <a:rPr lang="en-US" sz="2300" b="1">
                          <a:solidFill>
                            <a:srgbClr val="000000"/>
                          </a:solidFill>
                          <a:latin typeface="Roboto Condensed"/>
                          <a:ea typeface="Roboto Condensed"/>
                          <a:cs typeface="Roboto Condensed"/>
                          <a:sym typeface="Roboto Condensed"/>
                        </a:rPr>
                        <a:t>Thành ngữ</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a:txBody>
                    <a:bodyPr/>
                    <a:lstStyle/>
                    <a:p>
                      <a:pPr marL="0" marR="0" lvl="0" indent="0" algn="ctr" rtl="0">
                        <a:spcBef>
                          <a:spcPts val="0"/>
                        </a:spcBef>
                        <a:spcAft>
                          <a:spcPts val="0"/>
                        </a:spcAft>
                        <a:buNone/>
                      </a:pPr>
                      <a:r>
                        <a:rPr lang="en-US" sz="2300" b="1">
                          <a:solidFill>
                            <a:srgbClr val="000000"/>
                          </a:solidFill>
                          <a:latin typeface="Roboto Condensed"/>
                          <a:ea typeface="Roboto Condensed"/>
                          <a:cs typeface="Roboto Condensed"/>
                          <a:sym typeface="Roboto Condensed"/>
                        </a:rPr>
                        <a:t>Đặt câu</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extLst>
                  <a:ext uri="{0D108BD9-81ED-4DB2-BD59-A6C34878D82A}">
                    <a16:rowId xmlns:a16="http://schemas.microsoft.com/office/drawing/2014/main" val="10000"/>
                  </a:ext>
                </a:extLst>
              </a:tr>
              <a:tr h="751677">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Ăn xổi ở thì</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Hoàn cảnh éo le khiến hắn ăn xổi ở thì cho qua ngày.</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1"/>
                  </a:ext>
                </a:extLst>
              </a:tr>
              <a:tr h="751677">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Tắt lửa tối đèn</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Các cụ thường dạy, hàng xóm tắt lửa tối đèn có nhau.</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2"/>
                  </a:ext>
                </a:extLst>
              </a:tr>
              <a:tr h="723900">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Hôi như cú mèo</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Cậu An đi đá bóng về nên người hôi như cú mèo.</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3"/>
                  </a:ext>
                </a:extLst>
              </a:tr>
            </a:tbl>
          </a:graphicData>
        </a:graphic>
      </p:graphicFrame>
      <p:pic>
        <p:nvPicPr>
          <p:cNvPr id="272" name="Google Shape;272;p12"/>
          <p:cNvPicPr preferRelativeResize="0"/>
          <p:nvPr/>
        </p:nvPicPr>
        <p:blipFill rotWithShape="1">
          <a:blip r:embed="rId8">
            <a:alphaModFix/>
          </a:blip>
          <a:srcRect/>
          <a:stretch/>
        </p:blipFill>
        <p:spPr>
          <a:xfrm rot="2292004">
            <a:off x="9450900" y="1071160"/>
            <a:ext cx="1628865" cy="755201"/>
          </a:xfrm>
          <a:prstGeom prst="rect">
            <a:avLst/>
          </a:prstGeom>
          <a:noFill/>
          <a:ln>
            <a:noFill/>
          </a:ln>
        </p:spPr>
      </p:pic>
    </p:spTree>
    <p:extLst>
      <p:ext uri="{BB962C8B-B14F-4D97-AF65-F5344CB8AC3E}">
        <p14:creationId xmlns:p14="http://schemas.microsoft.com/office/powerpoint/2010/main" val="253201046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0"/>
                                        </p:tgtEl>
                                        <p:attrNameLst>
                                          <p:attrName>style.visibility</p:attrName>
                                        </p:attrNameLst>
                                      </p:cBhvr>
                                      <p:to>
                                        <p:strVal val="visible"/>
                                      </p:to>
                                    </p:set>
                                    <p:animEffect transition="in" filter="fade">
                                      <p:cBhvr>
                                        <p:cTn id="12" dur="500"/>
                                        <p:tgtEl>
                                          <p:spTgt spid="270"/>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1"/>
                                        </p:tgtEl>
                                        <p:attrNameLst>
                                          <p:attrName>style.visibility</p:attrName>
                                        </p:attrNameLst>
                                      </p:cBhvr>
                                      <p:to>
                                        <p:strVal val="visible"/>
                                      </p:to>
                                    </p:set>
                                    <p:animEffect transition="in" filter="fade">
                                      <p:cBhvr>
                                        <p:cTn id="17" dur="500"/>
                                        <p:tgtEl>
                                          <p:spTgt spid="2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pic>
        <p:nvPicPr>
          <p:cNvPr id="277" name="Google Shape;277;p13"/>
          <p:cNvPicPr preferRelativeResize="0"/>
          <p:nvPr/>
        </p:nvPicPr>
        <p:blipFill rotWithShape="1">
          <a:blip r:embed="rId3">
            <a:alphaModFix/>
          </a:blip>
          <a:srcRect/>
          <a:stretch/>
        </p:blipFill>
        <p:spPr>
          <a:xfrm rot="-3809985" flipH="1">
            <a:off x="10373279" y="5082661"/>
            <a:ext cx="2202243" cy="2074697"/>
          </a:xfrm>
          <a:prstGeom prst="rect">
            <a:avLst/>
          </a:prstGeom>
          <a:noFill/>
          <a:ln>
            <a:noFill/>
          </a:ln>
        </p:spPr>
      </p:pic>
      <p:pic>
        <p:nvPicPr>
          <p:cNvPr id="278" name="Google Shape;278;p13"/>
          <p:cNvPicPr preferRelativeResize="0"/>
          <p:nvPr/>
        </p:nvPicPr>
        <p:blipFill rotWithShape="1">
          <a:blip r:embed="rId4">
            <a:alphaModFix/>
          </a:blip>
          <a:srcRect/>
          <a:stretch/>
        </p:blipFill>
        <p:spPr>
          <a:xfrm>
            <a:off x="10481353" y="4170081"/>
            <a:ext cx="949801" cy="1028665"/>
          </a:xfrm>
          <a:prstGeom prst="rect">
            <a:avLst/>
          </a:prstGeom>
          <a:noFill/>
          <a:ln>
            <a:noFill/>
          </a:ln>
        </p:spPr>
      </p:pic>
      <p:pic>
        <p:nvPicPr>
          <p:cNvPr id="279" name="Google Shape;279;p13"/>
          <p:cNvPicPr preferRelativeResize="0"/>
          <p:nvPr/>
        </p:nvPicPr>
        <p:blipFill rotWithShape="1">
          <a:blip r:embed="rId5">
            <a:alphaModFix/>
          </a:blip>
          <a:srcRect/>
          <a:stretch/>
        </p:blipFill>
        <p:spPr>
          <a:xfrm rot="-6732586">
            <a:off x="11319266" y="4297348"/>
            <a:ext cx="990921" cy="787369"/>
          </a:xfrm>
          <a:prstGeom prst="rect">
            <a:avLst/>
          </a:prstGeom>
          <a:noFill/>
          <a:ln>
            <a:noFill/>
          </a:ln>
        </p:spPr>
      </p:pic>
      <p:pic>
        <p:nvPicPr>
          <p:cNvPr id="280" name="Google Shape;280;p13"/>
          <p:cNvPicPr preferRelativeResize="0"/>
          <p:nvPr/>
        </p:nvPicPr>
        <p:blipFill rotWithShape="1">
          <a:blip r:embed="rId6">
            <a:alphaModFix/>
          </a:blip>
          <a:srcRect/>
          <a:stretch/>
        </p:blipFill>
        <p:spPr>
          <a:xfrm rot="-6561859">
            <a:off x="-431680" y="-529051"/>
            <a:ext cx="1549322" cy="1597239"/>
          </a:xfrm>
          <a:prstGeom prst="rect">
            <a:avLst/>
          </a:prstGeom>
          <a:noFill/>
          <a:ln>
            <a:noFill/>
          </a:ln>
        </p:spPr>
      </p:pic>
      <p:pic>
        <p:nvPicPr>
          <p:cNvPr id="281" name="Google Shape;281;p13"/>
          <p:cNvPicPr preferRelativeResize="0"/>
          <p:nvPr/>
        </p:nvPicPr>
        <p:blipFill rotWithShape="1">
          <a:blip r:embed="rId7">
            <a:alphaModFix/>
          </a:blip>
          <a:srcRect/>
          <a:stretch/>
        </p:blipFill>
        <p:spPr>
          <a:xfrm rot="9413767" flipH="1">
            <a:off x="-828000" y="350687"/>
            <a:ext cx="1656001" cy="2209228"/>
          </a:xfrm>
          <a:prstGeom prst="rect">
            <a:avLst/>
          </a:prstGeom>
          <a:noFill/>
          <a:ln>
            <a:noFill/>
          </a:ln>
        </p:spPr>
      </p:pic>
      <p:sp>
        <p:nvSpPr>
          <p:cNvPr id="283" name="Google Shape;283;p13"/>
          <p:cNvSpPr txBox="1"/>
          <p:nvPr/>
        </p:nvSpPr>
        <p:spPr>
          <a:xfrm>
            <a:off x="997554" y="469341"/>
            <a:ext cx="7841646" cy="1005212"/>
          </a:xfrm>
          <a:prstGeom prst="rect">
            <a:avLst/>
          </a:prstGeom>
          <a:noFill/>
          <a:ln>
            <a:noFill/>
          </a:ln>
        </p:spPr>
        <p:txBody>
          <a:bodyPr spcFirstLastPara="1" wrap="square" lIns="0" tIns="0" rIns="0" bIns="0" anchor="t" anchorCtr="0">
            <a:spAutoFit/>
          </a:bodyPr>
          <a:lstStyle/>
          <a:p>
            <a:pPr>
              <a:lnSpc>
                <a:spcPct val="140005"/>
              </a:lnSpc>
            </a:pPr>
            <a:r>
              <a:rPr lang="en-US" sz="4666" b="1" dirty="0" smtClean="0">
                <a:solidFill>
                  <a:srgbClr val="424F9D"/>
                </a:solidFill>
                <a:latin typeface="Fraunces"/>
                <a:ea typeface="Fraunces"/>
                <a:cs typeface="Fraunces"/>
                <a:sym typeface="Fraunces"/>
              </a:rPr>
              <a:t>I</a:t>
            </a:r>
            <a:r>
              <a:rPr lang="en-US" sz="4666" b="1" dirty="0">
                <a:solidFill>
                  <a:srgbClr val="424F9D"/>
                </a:solidFill>
                <a:latin typeface="Fraunces"/>
                <a:ea typeface="Fraunces"/>
                <a:cs typeface="Fraunces"/>
                <a:sym typeface="Fraunces"/>
              </a:rPr>
              <a:t>. NGHĨA CỦA TỪ NGỮ</a:t>
            </a:r>
            <a:endParaRPr sz="1200" dirty="0"/>
          </a:p>
        </p:txBody>
      </p:sp>
      <p:sp>
        <p:nvSpPr>
          <p:cNvPr id="284" name="Google Shape;284;p13"/>
          <p:cNvSpPr txBox="1"/>
          <p:nvPr/>
        </p:nvSpPr>
        <p:spPr>
          <a:xfrm>
            <a:off x="1195041" y="2166602"/>
            <a:ext cx="1923495" cy="572464"/>
          </a:xfrm>
          <a:prstGeom prst="rect">
            <a:avLst/>
          </a:prstGeom>
          <a:noFill/>
          <a:ln>
            <a:noFill/>
          </a:ln>
        </p:spPr>
        <p:txBody>
          <a:bodyPr spcFirstLastPara="1" wrap="square" lIns="0" tIns="0" rIns="0" bIns="0" anchor="t" anchorCtr="0">
            <a:spAutoFit/>
          </a:bodyPr>
          <a:lstStyle/>
          <a:p>
            <a:pPr>
              <a:lnSpc>
                <a:spcPct val="155000"/>
              </a:lnSpc>
            </a:pPr>
            <a:r>
              <a:rPr lang="en-US" sz="2400" b="1">
                <a:solidFill>
                  <a:srgbClr val="5B6BCB"/>
                </a:solidFill>
                <a:latin typeface="Roboto Condensed"/>
                <a:ea typeface="Roboto Condensed"/>
                <a:cs typeface="Roboto Condensed"/>
                <a:sym typeface="Roboto Condensed"/>
              </a:rPr>
              <a:t>Bài 1 tr26</a:t>
            </a:r>
            <a:endParaRPr sz="1200"/>
          </a:p>
        </p:txBody>
      </p:sp>
      <p:graphicFrame>
        <p:nvGraphicFramePr>
          <p:cNvPr id="285" name="Google Shape;285;p13"/>
          <p:cNvGraphicFramePr/>
          <p:nvPr/>
        </p:nvGraphicFramePr>
        <p:xfrm>
          <a:off x="1195041" y="2929872"/>
          <a:ext cx="10236117" cy="3028951"/>
        </p:xfrm>
        <a:graphic>
          <a:graphicData uri="http://schemas.openxmlformats.org/drawingml/2006/table">
            <a:tbl>
              <a:tblPr>
                <a:noFill/>
              </a:tblPr>
              <a:tblGrid>
                <a:gridCol w="3421867">
                  <a:extLst>
                    <a:ext uri="{9D8B030D-6E8A-4147-A177-3AD203B41FA5}">
                      <a16:colId xmlns:a16="http://schemas.microsoft.com/office/drawing/2014/main" val="20000"/>
                    </a:ext>
                  </a:extLst>
                </a:gridCol>
                <a:gridCol w="6814250">
                  <a:extLst>
                    <a:ext uri="{9D8B030D-6E8A-4147-A177-3AD203B41FA5}">
                      <a16:colId xmlns:a16="http://schemas.microsoft.com/office/drawing/2014/main" val="20001"/>
                    </a:ext>
                  </a:extLst>
                </a:gridCol>
              </a:tblGrid>
              <a:tr h="1152667">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Công nghiệp hóa</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Là quá trình chuyển đổi, nâng cao tỉ trọng phát triển ngành công nghiệp trong toàn bộ các ngành kinh tế</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0"/>
                  </a:ext>
                </a:extLst>
              </a:tr>
              <a:tr h="1152667">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Đô thị hóa</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Là sự mở rộng của đô thị, tính theo tỉ lệ phần trăm giữa số dân đô thị trên tổng số dân</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1"/>
                  </a:ext>
                </a:extLst>
              </a:tr>
              <a:tr h="723617">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Biến hóa</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Thay đổi</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2140032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4"/>
                                        </p:tgtEl>
                                        <p:attrNameLst>
                                          <p:attrName>style.visibility</p:attrName>
                                        </p:attrNameLst>
                                      </p:cBhvr>
                                      <p:to>
                                        <p:strVal val="visible"/>
                                      </p:to>
                                    </p:set>
                                    <p:animEffect transition="in" filter="fade">
                                      <p:cBhvr>
                                        <p:cTn id="7" dur="500"/>
                                        <p:tgtEl>
                                          <p:spTgt spid="28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85"/>
                                        </p:tgtEl>
                                        <p:attrNameLst>
                                          <p:attrName>style.visibility</p:attrName>
                                        </p:attrNameLst>
                                      </p:cBhvr>
                                      <p:to>
                                        <p:strVal val="visible"/>
                                      </p:to>
                                    </p:set>
                                    <p:animEffect transition="in" filter="fade">
                                      <p:cBhvr>
                                        <p:cTn id="12" dur="500"/>
                                        <p:tgtEl>
                                          <p:spTgt spid="2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0" name="Google Shape;290;p14"/>
          <p:cNvPicPr preferRelativeResize="0"/>
          <p:nvPr/>
        </p:nvPicPr>
        <p:blipFill rotWithShape="1">
          <a:blip r:embed="rId3">
            <a:alphaModFix/>
          </a:blip>
          <a:srcRect/>
          <a:stretch/>
        </p:blipFill>
        <p:spPr>
          <a:xfrm rot="-3809985" flipH="1">
            <a:off x="10373279" y="5082661"/>
            <a:ext cx="2202243" cy="2074697"/>
          </a:xfrm>
          <a:prstGeom prst="rect">
            <a:avLst/>
          </a:prstGeom>
          <a:noFill/>
          <a:ln>
            <a:noFill/>
          </a:ln>
        </p:spPr>
      </p:pic>
      <p:pic>
        <p:nvPicPr>
          <p:cNvPr id="291" name="Google Shape;291;p14"/>
          <p:cNvPicPr preferRelativeResize="0"/>
          <p:nvPr/>
        </p:nvPicPr>
        <p:blipFill rotWithShape="1">
          <a:blip r:embed="rId4">
            <a:alphaModFix/>
          </a:blip>
          <a:srcRect/>
          <a:stretch/>
        </p:blipFill>
        <p:spPr>
          <a:xfrm>
            <a:off x="10481353" y="4170081"/>
            <a:ext cx="949801" cy="1028665"/>
          </a:xfrm>
          <a:prstGeom prst="rect">
            <a:avLst/>
          </a:prstGeom>
          <a:noFill/>
          <a:ln>
            <a:noFill/>
          </a:ln>
        </p:spPr>
      </p:pic>
      <p:pic>
        <p:nvPicPr>
          <p:cNvPr id="292" name="Google Shape;292;p14"/>
          <p:cNvPicPr preferRelativeResize="0"/>
          <p:nvPr/>
        </p:nvPicPr>
        <p:blipFill rotWithShape="1">
          <a:blip r:embed="rId5">
            <a:alphaModFix/>
          </a:blip>
          <a:srcRect/>
          <a:stretch/>
        </p:blipFill>
        <p:spPr>
          <a:xfrm rot="-6732586">
            <a:off x="11319266" y="4297348"/>
            <a:ext cx="990921" cy="787369"/>
          </a:xfrm>
          <a:prstGeom prst="rect">
            <a:avLst/>
          </a:prstGeom>
          <a:noFill/>
          <a:ln>
            <a:noFill/>
          </a:ln>
        </p:spPr>
      </p:pic>
      <p:pic>
        <p:nvPicPr>
          <p:cNvPr id="293" name="Google Shape;293;p14"/>
          <p:cNvPicPr preferRelativeResize="0"/>
          <p:nvPr/>
        </p:nvPicPr>
        <p:blipFill rotWithShape="1">
          <a:blip r:embed="rId6">
            <a:alphaModFix/>
          </a:blip>
          <a:srcRect/>
          <a:stretch/>
        </p:blipFill>
        <p:spPr>
          <a:xfrm rot="-6561859">
            <a:off x="-431680" y="-529051"/>
            <a:ext cx="1549322" cy="1597239"/>
          </a:xfrm>
          <a:prstGeom prst="rect">
            <a:avLst/>
          </a:prstGeom>
          <a:noFill/>
          <a:ln>
            <a:noFill/>
          </a:ln>
        </p:spPr>
      </p:pic>
      <p:pic>
        <p:nvPicPr>
          <p:cNvPr id="294" name="Google Shape;294;p14"/>
          <p:cNvPicPr preferRelativeResize="0"/>
          <p:nvPr/>
        </p:nvPicPr>
        <p:blipFill rotWithShape="1">
          <a:blip r:embed="rId7">
            <a:alphaModFix/>
          </a:blip>
          <a:srcRect/>
          <a:stretch/>
        </p:blipFill>
        <p:spPr>
          <a:xfrm rot="9413767" flipH="1">
            <a:off x="-828000" y="350687"/>
            <a:ext cx="1656001" cy="2209228"/>
          </a:xfrm>
          <a:prstGeom prst="rect">
            <a:avLst/>
          </a:prstGeom>
          <a:noFill/>
          <a:ln>
            <a:noFill/>
          </a:ln>
        </p:spPr>
      </p:pic>
      <p:sp>
        <p:nvSpPr>
          <p:cNvPr id="296" name="Google Shape;296;p14"/>
          <p:cNvSpPr txBox="1"/>
          <p:nvPr/>
        </p:nvSpPr>
        <p:spPr>
          <a:xfrm>
            <a:off x="997554" y="469341"/>
            <a:ext cx="6978046" cy="1005212"/>
          </a:xfrm>
          <a:prstGeom prst="rect">
            <a:avLst/>
          </a:prstGeom>
          <a:noFill/>
          <a:ln>
            <a:noFill/>
          </a:ln>
        </p:spPr>
        <p:txBody>
          <a:bodyPr spcFirstLastPara="1" wrap="square" lIns="0" tIns="0" rIns="0" bIns="0" anchor="t" anchorCtr="0">
            <a:spAutoFit/>
          </a:bodyPr>
          <a:lstStyle/>
          <a:p>
            <a:pPr>
              <a:lnSpc>
                <a:spcPct val="140005"/>
              </a:lnSpc>
            </a:pPr>
            <a:r>
              <a:rPr lang="en-US" sz="4666" b="1" dirty="0" smtClean="0">
                <a:solidFill>
                  <a:srgbClr val="424F9D"/>
                </a:solidFill>
                <a:latin typeface="Fraunces"/>
                <a:ea typeface="Fraunces"/>
                <a:cs typeface="Fraunces"/>
                <a:sym typeface="Fraunces"/>
              </a:rPr>
              <a:t>I</a:t>
            </a:r>
            <a:r>
              <a:rPr lang="en-US" sz="4666" b="1" dirty="0">
                <a:solidFill>
                  <a:srgbClr val="424F9D"/>
                </a:solidFill>
                <a:latin typeface="Fraunces"/>
                <a:ea typeface="Fraunces"/>
                <a:cs typeface="Fraunces"/>
                <a:sym typeface="Fraunces"/>
              </a:rPr>
              <a:t>. NGHĨA CỦA TỪ NGỮ</a:t>
            </a:r>
            <a:endParaRPr sz="1200" dirty="0"/>
          </a:p>
        </p:txBody>
      </p:sp>
      <p:sp>
        <p:nvSpPr>
          <p:cNvPr id="297" name="Google Shape;297;p14"/>
          <p:cNvSpPr txBox="1"/>
          <p:nvPr/>
        </p:nvSpPr>
        <p:spPr>
          <a:xfrm>
            <a:off x="1195041" y="2166602"/>
            <a:ext cx="1923495" cy="572464"/>
          </a:xfrm>
          <a:prstGeom prst="rect">
            <a:avLst/>
          </a:prstGeom>
          <a:noFill/>
          <a:ln>
            <a:noFill/>
          </a:ln>
        </p:spPr>
        <p:txBody>
          <a:bodyPr spcFirstLastPara="1" wrap="square" lIns="0" tIns="0" rIns="0" bIns="0" anchor="t" anchorCtr="0">
            <a:spAutoFit/>
          </a:bodyPr>
          <a:lstStyle/>
          <a:p>
            <a:pPr>
              <a:lnSpc>
                <a:spcPct val="155000"/>
              </a:lnSpc>
            </a:pPr>
            <a:r>
              <a:rPr lang="en-US" sz="2400" b="1">
                <a:solidFill>
                  <a:srgbClr val="5B6BCB"/>
                </a:solidFill>
                <a:latin typeface="Roboto Condensed"/>
                <a:ea typeface="Roboto Condensed"/>
                <a:cs typeface="Roboto Condensed"/>
                <a:sym typeface="Roboto Condensed"/>
              </a:rPr>
              <a:t>Bài 2 tr26</a:t>
            </a:r>
            <a:endParaRPr sz="1200"/>
          </a:p>
        </p:txBody>
      </p:sp>
      <p:graphicFrame>
        <p:nvGraphicFramePr>
          <p:cNvPr id="298" name="Google Shape;298;p14"/>
          <p:cNvGraphicFramePr/>
          <p:nvPr/>
        </p:nvGraphicFramePr>
        <p:xfrm>
          <a:off x="1195041" y="2929872"/>
          <a:ext cx="10236100" cy="2971812"/>
        </p:xfrm>
        <a:graphic>
          <a:graphicData uri="http://schemas.openxmlformats.org/drawingml/2006/table">
            <a:tbl>
              <a:tblPr>
                <a:noFill/>
              </a:tblPr>
              <a:tblGrid>
                <a:gridCol w="1401000">
                  <a:extLst>
                    <a:ext uri="{9D8B030D-6E8A-4147-A177-3AD203B41FA5}">
                      <a16:colId xmlns:a16="http://schemas.microsoft.com/office/drawing/2014/main" val="20000"/>
                    </a:ext>
                  </a:extLst>
                </a:gridCol>
                <a:gridCol w="8835100">
                  <a:extLst>
                    <a:ext uri="{9D8B030D-6E8A-4147-A177-3AD203B41FA5}">
                      <a16:colId xmlns:a16="http://schemas.microsoft.com/office/drawing/2014/main" val="20001"/>
                    </a:ext>
                  </a:extLst>
                </a:gridCol>
              </a:tblGrid>
              <a:tr h="723900">
                <a:tc>
                  <a:txBody>
                    <a:bodyPr/>
                    <a:lstStyle/>
                    <a:p>
                      <a:pPr marL="0" marR="0" lvl="0" indent="0" algn="ctr" rtl="0">
                        <a:spcBef>
                          <a:spcPts val="0"/>
                        </a:spcBef>
                        <a:spcAft>
                          <a:spcPts val="0"/>
                        </a:spcAft>
                        <a:buNone/>
                      </a:pPr>
                      <a:r>
                        <a:rPr lang="en-US" sz="2300" b="1">
                          <a:solidFill>
                            <a:srgbClr val="000000"/>
                          </a:solidFill>
                          <a:latin typeface="Roboto Condensed"/>
                          <a:ea typeface="Roboto Condensed"/>
                          <a:cs typeface="Roboto Condensed"/>
                          <a:sym typeface="Roboto Condensed"/>
                        </a:rPr>
                        <a:t>Từ</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a:txBody>
                    <a:bodyPr/>
                    <a:lstStyle/>
                    <a:p>
                      <a:pPr marL="0" marR="0" lvl="0" indent="0" algn="ctr" rtl="0">
                        <a:spcBef>
                          <a:spcPts val="0"/>
                        </a:spcBef>
                        <a:spcAft>
                          <a:spcPts val="0"/>
                        </a:spcAft>
                        <a:buNone/>
                      </a:pPr>
                      <a:r>
                        <a:rPr lang="en-US" sz="2300" b="1">
                          <a:solidFill>
                            <a:srgbClr val="000000"/>
                          </a:solidFill>
                          <a:latin typeface="Roboto Condensed"/>
                          <a:ea typeface="Roboto Condensed"/>
                          <a:cs typeface="Roboto Condensed"/>
                          <a:sym typeface="Roboto Condensed"/>
                        </a:rPr>
                        <a:t>Đặt câu</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extLst>
                  <a:ext uri="{0D108BD9-81ED-4DB2-BD59-A6C34878D82A}">
                    <a16:rowId xmlns:a16="http://schemas.microsoft.com/office/drawing/2014/main" val="10000"/>
                  </a:ext>
                </a:extLst>
              </a:tr>
              <a:tr h="723900">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Đơn điệu</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Hôm nay, cô ấy mặc chiếc váy khá đơn điệu.</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1"/>
                  </a:ext>
                </a:extLst>
              </a:tr>
              <a:tr h="751677">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Kiên nhẫn</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Trong mọi tình huống, anh ấy luôn kiên nhẫn.</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2"/>
                  </a:ext>
                </a:extLst>
              </a:tr>
              <a:tr h="751677">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Cốt lõi</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a:txBody>
                    <a:bodyPr/>
                    <a:lstStyle/>
                    <a:p>
                      <a:pPr marL="0" marR="0" lvl="0" indent="0" algn="l" rtl="0">
                        <a:spcBef>
                          <a:spcPts val="0"/>
                        </a:spcBef>
                        <a:spcAft>
                          <a:spcPts val="0"/>
                        </a:spcAft>
                        <a:buNone/>
                      </a:pPr>
                      <a:r>
                        <a:rPr lang="en-US" sz="2300">
                          <a:solidFill>
                            <a:srgbClr val="000000"/>
                          </a:solidFill>
                          <a:latin typeface="Roboto Condensed"/>
                          <a:ea typeface="Roboto Condensed"/>
                          <a:cs typeface="Roboto Condensed"/>
                          <a:sym typeface="Roboto Condensed"/>
                        </a:rPr>
                        <a:t>Một trong những giá trị cốt lõi của lớp chúng ta là tinh thần trách nhiệm.</a:t>
                      </a:r>
                      <a:endParaRPr sz="700"/>
                    </a:p>
                  </a:txBody>
                  <a:tcPr marL="60967" marR="60967" marT="30483" marB="30483">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066826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7"/>
                                        </p:tgtEl>
                                        <p:attrNameLst>
                                          <p:attrName>style.visibility</p:attrName>
                                        </p:attrNameLst>
                                      </p:cBhvr>
                                      <p:to>
                                        <p:strVal val="visible"/>
                                      </p:to>
                                    </p:set>
                                    <p:animEffect transition="in" filter="fade">
                                      <p:cBhvr>
                                        <p:cTn id="7" dur="500"/>
                                        <p:tgtEl>
                                          <p:spTgt spid="29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8"/>
                                        </p:tgtEl>
                                        <p:attrNameLst>
                                          <p:attrName>style.visibility</p:attrName>
                                        </p:attrNameLst>
                                      </p:cBhvr>
                                      <p:to>
                                        <p:strVal val="visible"/>
                                      </p:to>
                                    </p:set>
                                    <p:animEffect transition="in" filter="fade">
                                      <p:cBhvr>
                                        <p:cTn id="12" dur="500"/>
                                        <p:tgtEl>
                                          <p:spTgt spid="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02"/>
        <p:cNvGrpSpPr/>
        <p:nvPr/>
      </p:nvGrpSpPr>
      <p:grpSpPr>
        <a:xfrm>
          <a:off x="0" y="0"/>
          <a:ext cx="0" cy="0"/>
          <a:chOff x="0" y="0"/>
          <a:chExt cx="0" cy="0"/>
        </a:xfrm>
      </p:grpSpPr>
      <p:pic>
        <p:nvPicPr>
          <p:cNvPr id="303" name="Google Shape;303;p15"/>
          <p:cNvPicPr preferRelativeResize="0"/>
          <p:nvPr/>
        </p:nvPicPr>
        <p:blipFill rotWithShape="1">
          <a:blip r:embed="rId3">
            <a:alphaModFix/>
          </a:blip>
          <a:srcRect/>
          <a:stretch/>
        </p:blipFill>
        <p:spPr>
          <a:xfrm rot="2700000">
            <a:off x="-1039625" y="5731908"/>
            <a:ext cx="1882872" cy="1882872"/>
          </a:xfrm>
          <a:prstGeom prst="rect">
            <a:avLst/>
          </a:prstGeom>
          <a:noFill/>
          <a:ln>
            <a:noFill/>
          </a:ln>
        </p:spPr>
      </p:pic>
      <p:pic>
        <p:nvPicPr>
          <p:cNvPr id="304" name="Google Shape;304;p15"/>
          <p:cNvPicPr preferRelativeResize="0"/>
          <p:nvPr/>
        </p:nvPicPr>
        <p:blipFill rotWithShape="1">
          <a:blip r:embed="rId4">
            <a:alphaModFix/>
          </a:blip>
          <a:srcRect/>
          <a:stretch/>
        </p:blipFill>
        <p:spPr>
          <a:xfrm rot="2700000">
            <a:off x="238207" y="5706234"/>
            <a:ext cx="2351109" cy="1573105"/>
          </a:xfrm>
          <a:prstGeom prst="rect">
            <a:avLst/>
          </a:prstGeom>
          <a:noFill/>
          <a:ln>
            <a:noFill/>
          </a:ln>
        </p:spPr>
      </p:pic>
      <p:pic>
        <p:nvPicPr>
          <p:cNvPr id="305" name="Google Shape;305;p15"/>
          <p:cNvPicPr preferRelativeResize="0"/>
          <p:nvPr/>
        </p:nvPicPr>
        <p:blipFill rotWithShape="1">
          <a:blip r:embed="rId5">
            <a:alphaModFix/>
          </a:blip>
          <a:srcRect/>
          <a:stretch/>
        </p:blipFill>
        <p:spPr>
          <a:xfrm rot="650281">
            <a:off x="-177689" y="3982552"/>
            <a:ext cx="1830121" cy="1830121"/>
          </a:xfrm>
          <a:prstGeom prst="rect">
            <a:avLst/>
          </a:prstGeom>
          <a:noFill/>
          <a:ln>
            <a:noFill/>
          </a:ln>
        </p:spPr>
      </p:pic>
      <p:grpSp>
        <p:nvGrpSpPr>
          <p:cNvPr id="306" name="Google Shape;306;p15"/>
          <p:cNvGrpSpPr/>
          <p:nvPr/>
        </p:nvGrpSpPr>
        <p:grpSpPr>
          <a:xfrm>
            <a:off x="6218625" y="2434328"/>
            <a:ext cx="5596375" cy="3729792"/>
            <a:chOff x="0" y="-13855"/>
            <a:chExt cx="11192752" cy="7459585"/>
          </a:xfrm>
        </p:grpSpPr>
        <p:sp>
          <p:nvSpPr>
            <p:cNvPr id="307" name="Google Shape;307;p15"/>
            <p:cNvSpPr/>
            <p:nvPr/>
          </p:nvSpPr>
          <p:spPr>
            <a:xfrm>
              <a:off x="0" y="-13855"/>
              <a:ext cx="11192752" cy="7459585"/>
            </a:xfrm>
            <a:custGeom>
              <a:avLst/>
              <a:gdLst/>
              <a:ahLst/>
              <a:cxnLst/>
              <a:rect l="l" t="t" r="r" b="b"/>
              <a:pathLst>
                <a:path w="3443102" h="2294710" extrusionOk="0">
                  <a:moveTo>
                    <a:pt x="2504203" y="2283522"/>
                  </a:moveTo>
                  <a:cubicBezTo>
                    <a:pt x="2504203" y="2283522"/>
                    <a:pt x="2084450" y="2294709"/>
                    <a:pt x="1621865" y="2292088"/>
                  </a:cubicBezTo>
                  <a:cubicBezTo>
                    <a:pt x="1584822"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905351"/>
                  </a:cubicBezTo>
                  <a:lnTo>
                    <a:pt x="3433962" y="905362"/>
                  </a:lnTo>
                  <a:cubicBezTo>
                    <a:pt x="3433962" y="2041583"/>
                    <a:pt x="3150965" y="2255681"/>
                    <a:pt x="2504203" y="2283522"/>
                  </a:cubicBezTo>
                  <a:close/>
                </a:path>
              </a:pathLst>
            </a:custGeom>
            <a:solidFill>
              <a:srgbClr val="DF98B6"/>
            </a:solidFill>
            <a:ln>
              <a:noFill/>
            </a:ln>
          </p:spPr>
          <p:txBody>
            <a:bodyPr spcFirstLastPara="1" wrap="square" lIns="60950" tIns="60950" rIns="60950" bIns="60950" anchor="ctr" anchorCtr="0">
              <a:noAutofit/>
            </a:bodyPr>
            <a:lstStyle/>
            <a:p>
              <a:endParaRPr sz="1200"/>
            </a:p>
          </p:txBody>
        </p:sp>
        <p:sp>
          <p:nvSpPr>
            <p:cNvPr id="308" name="Google Shape;308;p15"/>
            <p:cNvSpPr/>
            <p:nvPr/>
          </p:nvSpPr>
          <p:spPr>
            <a:xfrm>
              <a:off x="288416" y="305414"/>
              <a:ext cx="10424710" cy="6947711"/>
            </a:xfrm>
            <a:custGeom>
              <a:avLst/>
              <a:gdLst/>
              <a:ahLst/>
              <a:cxnLst/>
              <a:rect l="l" t="t" r="r" b="b"/>
              <a:pathLst>
                <a:path w="3443102" h="2294710" extrusionOk="0">
                  <a:moveTo>
                    <a:pt x="2504203" y="2283522"/>
                  </a:moveTo>
                  <a:cubicBezTo>
                    <a:pt x="2504203" y="2283522"/>
                    <a:pt x="2084450" y="2294709"/>
                    <a:pt x="1621865" y="2292088"/>
                  </a:cubicBezTo>
                  <a:cubicBezTo>
                    <a:pt x="1584822"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905351"/>
                  </a:cubicBezTo>
                  <a:lnTo>
                    <a:pt x="3433962" y="905362"/>
                  </a:lnTo>
                  <a:cubicBezTo>
                    <a:pt x="3433962" y="2041583"/>
                    <a:pt x="3150965" y="2255681"/>
                    <a:pt x="2504203" y="2283522"/>
                  </a:cubicBezTo>
                  <a:close/>
                </a:path>
              </a:pathLst>
            </a:custGeom>
            <a:solidFill>
              <a:srgbClr val="FFFAF2"/>
            </a:solidFill>
            <a:ln>
              <a:noFill/>
            </a:ln>
          </p:spPr>
          <p:txBody>
            <a:bodyPr spcFirstLastPara="1" wrap="square" lIns="60950" tIns="60950" rIns="60950" bIns="60950" anchor="ctr" anchorCtr="0">
              <a:noAutofit/>
            </a:bodyPr>
            <a:lstStyle/>
            <a:p>
              <a:endParaRPr sz="1200"/>
            </a:p>
          </p:txBody>
        </p:sp>
      </p:grpSp>
      <p:pic>
        <p:nvPicPr>
          <p:cNvPr id="309" name="Google Shape;309;p15"/>
          <p:cNvPicPr preferRelativeResize="0"/>
          <p:nvPr/>
        </p:nvPicPr>
        <p:blipFill rotWithShape="1">
          <a:blip r:embed="rId6">
            <a:alphaModFix/>
          </a:blip>
          <a:srcRect/>
          <a:stretch/>
        </p:blipFill>
        <p:spPr>
          <a:xfrm rot="-8100000">
            <a:off x="10310551" y="-395351"/>
            <a:ext cx="3773024" cy="2743200"/>
          </a:xfrm>
          <a:prstGeom prst="rect">
            <a:avLst/>
          </a:prstGeom>
          <a:noFill/>
          <a:ln>
            <a:noFill/>
          </a:ln>
        </p:spPr>
      </p:pic>
      <p:sp>
        <p:nvSpPr>
          <p:cNvPr id="310" name="Google Shape;310;p15"/>
          <p:cNvSpPr txBox="1"/>
          <p:nvPr/>
        </p:nvSpPr>
        <p:spPr>
          <a:xfrm>
            <a:off x="997554" y="469341"/>
            <a:ext cx="9712831" cy="1005212"/>
          </a:xfrm>
          <a:prstGeom prst="rect">
            <a:avLst/>
          </a:prstGeom>
          <a:noFill/>
          <a:ln>
            <a:noFill/>
          </a:ln>
        </p:spPr>
        <p:txBody>
          <a:bodyPr spcFirstLastPara="1" wrap="square" lIns="0" tIns="0" rIns="0" bIns="0" anchor="t" anchorCtr="0">
            <a:spAutoFit/>
          </a:bodyPr>
          <a:lstStyle/>
          <a:p>
            <a:pPr>
              <a:lnSpc>
                <a:spcPct val="140005"/>
              </a:lnSpc>
            </a:pPr>
            <a:r>
              <a:rPr lang="en-US" sz="4666" b="1" dirty="0" smtClean="0">
                <a:solidFill>
                  <a:srgbClr val="424F9D"/>
                </a:solidFill>
                <a:latin typeface="Fraunces"/>
                <a:ea typeface="Fraunces"/>
                <a:cs typeface="Fraunces"/>
                <a:sym typeface="Fraunces"/>
              </a:rPr>
              <a:t>II</a:t>
            </a:r>
            <a:r>
              <a:rPr lang="en-US" sz="4666" b="1" dirty="0">
                <a:solidFill>
                  <a:srgbClr val="424F9D"/>
                </a:solidFill>
                <a:latin typeface="Fraunces"/>
                <a:ea typeface="Fraunces"/>
                <a:cs typeface="Fraunces"/>
                <a:sym typeface="Fraunces"/>
              </a:rPr>
              <a:t>. BIỆN PHÁP TU TỪ SO SÁNH</a:t>
            </a:r>
            <a:endParaRPr sz="1200" dirty="0"/>
          </a:p>
        </p:txBody>
      </p:sp>
      <p:sp>
        <p:nvSpPr>
          <p:cNvPr id="311" name="Google Shape;311;p15"/>
          <p:cNvSpPr txBox="1"/>
          <p:nvPr/>
        </p:nvSpPr>
        <p:spPr>
          <a:xfrm>
            <a:off x="1233204" y="1582198"/>
            <a:ext cx="9970842" cy="976293"/>
          </a:xfrm>
          <a:prstGeom prst="rect">
            <a:avLst/>
          </a:prstGeom>
          <a:noFill/>
          <a:ln>
            <a:noFill/>
          </a:ln>
        </p:spPr>
        <p:txBody>
          <a:bodyPr spcFirstLastPara="1" wrap="square" lIns="0" tIns="0" rIns="0" bIns="0" anchor="t" anchorCtr="0">
            <a:spAutoFit/>
          </a:bodyPr>
          <a:lstStyle/>
          <a:p>
            <a:pPr algn="just">
              <a:lnSpc>
                <a:spcPct val="140011"/>
              </a:lnSpc>
            </a:pPr>
            <a:r>
              <a:rPr lang="en-US" sz="2266" b="1">
                <a:solidFill>
                  <a:srgbClr val="000000"/>
                </a:solidFill>
                <a:latin typeface="Roboto Condensed"/>
                <a:ea typeface="Roboto Condensed"/>
                <a:cs typeface="Roboto Condensed"/>
                <a:sym typeface="Roboto Condensed"/>
              </a:rPr>
              <a:t>Hai cái răng đen nhánh lúc nào cũng nhai ngoàm ngoạp như hai lưỡi liềm máy làm việc.</a:t>
            </a:r>
            <a:endParaRPr sz="1200"/>
          </a:p>
        </p:txBody>
      </p:sp>
      <p:grpSp>
        <p:nvGrpSpPr>
          <p:cNvPr id="312" name="Google Shape;312;p15"/>
          <p:cNvGrpSpPr/>
          <p:nvPr/>
        </p:nvGrpSpPr>
        <p:grpSpPr>
          <a:xfrm>
            <a:off x="437818" y="2437736"/>
            <a:ext cx="5522671" cy="3680671"/>
            <a:chOff x="0" y="-13672"/>
            <a:chExt cx="11045342" cy="7361342"/>
          </a:xfrm>
        </p:grpSpPr>
        <p:sp>
          <p:nvSpPr>
            <p:cNvPr id="313" name="Google Shape;313;p15"/>
            <p:cNvSpPr/>
            <p:nvPr/>
          </p:nvSpPr>
          <p:spPr>
            <a:xfrm>
              <a:off x="0" y="-13672"/>
              <a:ext cx="11045342" cy="7361342"/>
            </a:xfrm>
            <a:custGeom>
              <a:avLst/>
              <a:gdLst/>
              <a:ahLst/>
              <a:cxnLst/>
              <a:rect l="l" t="t" r="r" b="b"/>
              <a:pathLst>
                <a:path w="3443102" h="2294710" extrusionOk="0">
                  <a:moveTo>
                    <a:pt x="2504203" y="2283522"/>
                  </a:moveTo>
                  <a:cubicBezTo>
                    <a:pt x="2504203" y="2283522"/>
                    <a:pt x="2084450" y="2294709"/>
                    <a:pt x="1621865" y="2292088"/>
                  </a:cubicBezTo>
                  <a:cubicBezTo>
                    <a:pt x="1584822"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905351"/>
                  </a:cubicBezTo>
                  <a:lnTo>
                    <a:pt x="3433962" y="905362"/>
                  </a:lnTo>
                  <a:cubicBezTo>
                    <a:pt x="3433962" y="2041583"/>
                    <a:pt x="3150965" y="2255681"/>
                    <a:pt x="2504203" y="2283522"/>
                  </a:cubicBezTo>
                  <a:close/>
                </a:path>
              </a:pathLst>
            </a:custGeom>
            <a:solidFill>
              <a:srgbClr val="DF98B6"/>
            </a:solidFill>
            <a:ln>
              <a:noFill/>
            </a:ln>
          </p:spPr>
          <p:txBody>
            <a:bodyPr spcFirstLastPara="1" wrap="square" lIns="60950" tIns="60950" rIns="60950" bIns="60950" anchor="ctr" anchorCtr="0">
              <a:noAutofit/>
            </a:bodyPr>
            <a:lstStyle/>
            <a:p>
              <a:endParaRPr sz="1200"/>
            </a:p>
          </p:txBody>
        </p:sp>
        <p:sp>
          <p:nvSpPr>
            <p:cNvPr id="314" name="Google Shape;314;p15"/>
            <p:cNvSpPr/>
            <p:nvPr/>
          </p:nvSpPr>
          <p:spPr>
            <a:xfrm>
              <a:off x="273579" y="169232"/>
              <a:ext cx="10496950" cy="6995857"/>
            </a:xfrm>
            <a:custGeom>
              <a:avLst/>
              <a:gdLst/>
              <a:ahLst/>
              <a:cxnLst/>
              <a:rect l="l" t="t" r="r" b="b"/>
              <a:pathLst>
                <a:path w="3443102" h="2294710" extrusionOk="0">
                  <a:moveTo>
                    <a:pt x="2504203" y="2283522"/>
                  </a:moveTo>
                  <a:cubicBezTo>
                    <a:pt x="2504203" y="2283522"/>
                    <a:pt x="2084450" y="2294709"/>
                    <a:pt x="1621865" y="2292088"/>
                  </a:cubicBezTo>
                  <a:cubicBezTo>
                    <a:pt x="1584822" y="2289925"/>
                    <a:pt x="1057073" y="2282101"/>
                    <a:pt x="1057073" y="2282101"/>
                  </a:cubicBezTo>
                  <a:cubicBezTo>
                    <a:pt x="812931" y="2273267"/>
                    <a:pt x="565145" y="2256285"/>
                    <a:pt x="398404" y="2198108"/>
                  </a:cubicBezTo>
                  <a:cubicBezTo>
                    <a:pt x="120505" y="2101146"/>
                    <a:pt x="0" y="1923618"/>
                    <a:pt x="0" y="905351"/>
                  </a:cubicBezTo>
                  <a:lnTo>
                    <a:pt x="0" y="905341"/>
                  </a:lnTo>
                  <a:cubicBezTo>
                    <a:pt x="8536" y="440430"/>
                    <a:pt x="34263" y="311302"/>
                    <a:pt x="140291" y="225758"/>
                  </a:cubicBezTo>
                  <a:cubicBezTo>
                    <a:pt x="342602" y="62530"/>
                    <a:pt x="736658" y="7673"/>
                    <a:pt x="1155311" y="7673"/>
                  </a:cubicBezTo>
                  <a:cubicBezTo>
                    <a:pt x="1155311" y="7673"/>
                    <a:pt x="1551711" y="15681"/>
                    <a:pt x="1584822" y="7673"/>
                  </a:cubicBezTo>
                  <a:cubicBezTo>
                    <a:pt x="1865523" y="0"/>
                    <a:pt x="2329451" y="7673"/>
                    <a:pt x="2329451" y="7673"/>
                  </a:cubicBezTo>
                  <a:cubicBezTo>
                    <a:pt x="2697758" y="15152"/>
                    <a:pt x="3061071" y="84484"/>
                    <a:pt x="3258811" y="207066"/>
                  </a:cubicBezTo>
                  <a:cubicBezTo>
                    <a:pt x="3409828" y="300683"/>
                    <a:pt x="3443102" y="425358"/>
                    <a:pt x="3433962" y="905351"/>
                  </a:cubicBezTo>
                  <a:lnTo>
                    <a:pt x="3433962" y="905362"/>
                  </a:lnTo>
                  <a:cubicBezTo>
                    <a:pt x="3433962" y="2041583"/>
                    <a:pt x="3150965" y="2255681"/>
                    <a:pt x="2504203" y="2283522"/>
                  </a:cubicBezTo>
                  <a:close/>
                </a:path>
              </a:pathLst>
            </a:custGeom>
            <a:solidFill>
              <a:srgbClr val="FFFAF2"/>
            </a:solidFill>
            <a:ln>
              <a:noFill/>
            </a:ln>
          </p:spPr>
          <p:txBody>
            <a:bodyPr spcFirstLastPara="1" wrap="square" lIns="60950" tIns="60950" rIns="60950" bIns="60950" anchor="ctr" anchorCtr="0">
              <a:noAutofit/>
            </a:bodyPr>
            <a:lstStyle/>
            <a:p>
              <a:endParaRPr sz="1200"/>
            </a:p>
          </p:txBody>
        </p:sp>
      </p:grpSp>
      <p:sp>
        <p:nvSpPr>
          <p:cNvPr id="315" name="Google Shape;315;p15"/>
          <p:cNvSpPr txBox="1"/>
          <p:nvPr/>
        </p:nvSpPr>
        <p:spPr>
          <a:xfrm>
            <a:off x="1233204" y="2825020"/>
            <a:ext cx="4172253" cy="1464440"/>
          </a:xfrm>
          <a:prstGeom prst="rect">
            <a:avLst/>
          </a:prstGeom>
          <a:noFill/>
          <a:ln>
            <a:noFill/>
          </a:ln>
        </p:spPr>
        <p:txBody>
          <a:bodyPr spcFirstLastPara="1" wrap="square" lIns="0" tIns="0" rIns="0" bIns="0" anchor="t" anchorCtr="0">
            <a:spAutoFit/>
          </a:bodyPr>
          <a:lstStyle/>
          <a:p>
            <a:pPr algn="just">
              <a:lnSpc>
                <a:spcPct val="140011"/>
              </a:lnSpc>
            </a:pPr>
            <a:r>
              <a:rPr lang="en-US" sz="2266">
                <a:solidFill>
                  <a:srgbClr val="000000"/>
                </a:solidFill>
                <a:latin typeface="Roboto Condensed"/>
                <a:ea typeface="Roboto Condensed"/>
                <a:cs typeface="Roboto Condensed"/>
                <a:sym typeface="Roboto Condensed"/>
              </a:rPr>
              <a:t>1. Trong VD trên, những sự vật nào được so sánh với nhau? Vì sao có thể so sánh như vậy?</a:t>
            </a:r>
            <a:endParaRPr sz="1200"/>
          </a:p>
        </p:txBody>
      </p:sp>
      <p:sp>
        <p:nvSpPr>
          <p:cNvPr id="316" name="Google Shape;316;p15"/>
          <p:cNvSpPr txBox="1"/>
          <p:nvPr/>
        </p:nvSpPr>
        <p:spPr>
          <a:xfrm>
            <a:off x="7169233" y="2779057"/>
            <a:ext cx="3913683" cy="1464440"/>
          </a:xfrm>
          <a:prstGeom prst="rect">
            <a:avLst/>
          </a:prstGeom>
          <a:noFill/>
          <a:ln>
            <a:noFill/>
          </a:ln>
        </p:spPr>
        <p:txBody>
          <a:bodyPr spcFirstLastPara="1" wrap="square" lIns="0" tIns="0" rIns="0" bIns="0" anchor="t" anchorCtr="0">
            <a:spAutoFit/>
          </a:bodyPr>
          <a:lstStyle/>
          <a:p>
            <a:pPr algn="just">
              <a:lnSpc>
                <a:spcPct val="140011"/>
              </a:lnSpc>
            </a:pPr>
            <a:r>
              <a:rPr lang="en-US" sz="2266">
                <a:solidFill>
                  <a:srgbClr val="000000"/>
                </a:solidFill>
                <a:latin typeface="Roboto Condensed"/>
                <a:ea typeface="Roboto Condensed"/>
                <a:cs typeface="Roboto Condensed"/>
                <a:sym typeface="Roboto Condensed"/>
              </a:rPr>
              <a:t>2. Việc so sánh các sự việc với nhau như vậy có tác dụng gì?</a:t>
            </a:r>
            <a:endParaRPr sz="1200"/>
          </a:p>
        </p:txBody>
      </p:sp>
      <p:sp>
        <p:nvSpPr>
          <p:cNvPr id="317" name="Google Shape;317;p15"/>
          <p:cNvSpPr txBox="1"/>
          <p:nvPr/>
        </p:nvSpPr>
        <p:spPr>
          <a:xfrm>
            <a:off x="1232456" y="4122738"/>
            <a:ext cx="4172253" cy="1952586"/>
          </a:xfrm>
          <a:prstGeom prst="rect">
            <a:avLst/>
          </a:prstGeom>
          <a:noFill/>
          <a:ln>
            <a:noFill/>
          </a:ln>
        </p:spPr>
        <p:txBody>
          <a:bodyPr spcFirstLastPara="1" wrap="square" lIns="0" tIns="0" rIns="0" bIns="0" anchor="t" anchorCtr="0">
            <a:spAutoFit/>
          </a:bodyPr>
          <a:lstStyle/>
          <a:p>
            <a:pPr algn="just">
              <a:lnSpc>
                <a:spcPct val="140011"/>
              </a:lnSpc>
            </a:pPr>
            <a:r>
              <a:rPr lang="en-US" sz="2266">
                <a:solidFill>
                  <a:srgbClr val="000000"/>
                </a:solidFill>
                <a:latin typeface="Roboto Condensed"/>
                <a:ea typeface="Roboto Condensed"/>
                <a:cs typeface="Roboto Condensed"/>
                <a:sym typeface="Roboto Condensed"/>
              </a:rPr>
              <a:t>- Hai cái răng đen nhánh - hai lưỡi liềm máy</a:t>
            </a:r>
            <a:endParaRPr sz="2266">
              <a:solidFill>
                <a:srgbClr val="000000"/>
              </a:solidFill>
              <a:latin typeface="Roboto Condensed"/>
              <a:ea typeface="Roboto Condensed"/>
              <a:cs typeface="Roboto Condensed"/>
              <a:sym typeface="Roboto Condensed"/>
            </a:endParaRPr>
          </a:p>
          <a:p>
            <a:pPr algn="just">
              <a:lnSpc>
                <a:spcPct val="140011"/>
              </a:lnSpc>
            </a:pPr>
            <a:r>
              <a:rPr lang="en-US" sz="2266">
                <a:solidFill>
                  <a:srgbClr val="000000"/>
                </a:solidFill>
                <a:latin typeface="Roboto Condensed"/>
                <a:ea typeface="Roboto Condensed"/>
                <a:cs typeface="Roboto Condensed"/>
                <a:sym typeface="Roboto Condensed"/>
              </a:rPr>
              <a:t>- Hai sự vật có nét tương đồng: chỉ sự sắc nhọn</a:t>
            </a:r>
            <a:endParaRPr sz="2266">
              <a:solidFill>
                <a:srgbClr val="000000"/>
              </a:solidFill>
              <a:latin typeface="Roboto Condensed"/>
              <a:ea typeface="Roboto Condensed"/>
              <a:cs typeface="Roboto Condensed"/>
              <a:sym typeface="Roboto Condensed"/>
            </a:endParaRPr>
          </a:p>
        </p:txBody>
      </p:sp>
      <p:sp>
        <p:nvSpPr>
          <p:cNvPr id="318" name="Google Shape;318;p15"/>
          <p:cNvSpPr txBox="1"/>
          <p:nvPr/>
        </p:nvSpPr>
        <p:spPr>
          <a:xfrm>
            <a:off x="7168485" y="3722688"/>
            <a:ext cx="3913683" cy="2440733"/>
          </a:xfrm>
          <a:prstGeom prst="rect">
            <a:avLst/>
          </a:prstGeom>
          <a:noFill/>
          <a:ln>
            <a:noFill/>
          </a:ln>
        </p:spPr>
        <p:txBody>
          <a:bodyPr spcFirstLastPara="1" wrap="square" lIns="0" tIns="0" rIns="0" bIns="0" anchor="t" anchorCtr="0">
            <a:spAutoFit/>
          </a:bodyPr>
          <a:lstStyle/>
          <a:p>
            <a:pPr algn="just">
              <a:lnSpc>
                <a:spcPct val="140011"/>
              </a:lnSpc>
            </a:pPr>
            <a:r>
              <a:rPr lang="en-US" sz="2266">
                <a:solidFill>
                  <a:srgbClr val="000000"/>
                </a:solidFill>
                <a:latin typeface="Roboto Condensed"/>
                <a:ea typeface="Roboto Condensed"/>
                <a:cs typeface="Roboto Condensed"/>
                <a:sym typeface="Roboto Condensed"/>
              </a:rPr>
              <a:t>- Sự vật được miêu tả sinh động, hấp dẫn. </a:t>
            </a:r>
            <a:endParaRPr sz="1200"/>
          </a:p>
          <a:p>
            <a:pPr algn="just">
              <a:lnSpc>
                <a:spcPct val="140011"/>
              </a:lnSpc>
            </a:pPr>
            <a:r>
              <a:rPr lang="en-US" sz="2266">
                <a:solidFill>
                  <a:srgbClr val="000000"/>
                </a:solidFill>
                <a:latin typeface="Roboto Condensed"/>
                <a:ea typeface="Roboto Condensed"/>
                <a:cs typeface="Roboto Condensed"/>
                <a:sym typeface="Roboto Condensed"/>
              </a:rPr>
              <a:t>- Làm nổi bật độ sắc nhọn của những chiếc răng Dế Mèn, tô đậm sức cường tráng của cậu</a:t>
            </a:r>
            <a:endParaRPr sz="2266">
              <a:solidFill>
                <a:srgbClr val="000000"/>
              </a:solidFill>
              <a:latin typeface="Roboto Condensed"/>
              <a:ea typeface="Roboto Condensed"/>
              <a:cs typeface="Roboto Condensed"/>
              <a:sym typeface="Roboto Condensed"/>
            </a:endParaRPr>
          </a:p>
        </p:txBody>
      </p:sp>
    </p:spTree>
    <p:extLst>
      <p:ext uri="{BB962C8B-B14F-4D97-AF65-F5344CB8AC3E}">
        <p14:creationId xmlns:p14="http://schemas.microsoft.com/office/powerpoint/2010/main" val="3078867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0"/>
                                        </p:tgtEl>
                                        <p:attrNameLst>
                                          <p:attrName>style.visibility</p:attrName>
                                        </p:attrNameLst>
                                      </p:cBhvr>
                                      <p:to>
                                        <p:strVal val="visible"/>
                                      </p:to>
                                    </p:set>
                                    <p:animEffect transition="in" filter="fade">
                                      <p:cBhvr>
                                        <p:cTn id="7" dur="500"/>
                                        <p:tgtEl>
                                          <p:spTgt spid="3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11"/>
                                        </p:tgtEl>
                                        <p:attrNameLst>
                                          <p:attrName>style.visibility</p:attrName>
                                        </p:attrNameLst>
                                      </p:cBhvr>
                                      <p:to>
                                        <p:strVal val="visible"/>
                                      </p:to>
                                    </p:set>
                                    <p:animEffect transition="in" filter="fade">
                                      <p:cBhvr>
                                        <p:cTn id="12" dur="500"/>
                                        <p:tgtEl>
                                          <p:spTgt spid="3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12"/>
                                        </p:tgtEl>
                                        <p:attrNameLst>
                                          <p:attrName>style.visibility</p:attrName>
                                        </p:attrNameLst>
                                      </p:cBhvr>
                                      <p:to>
                                        <p:strVal val="visible"/>
                                      </p:to>
                                    </p:set>
                                    <p:animEffect transition="in" filter="fade">
                                      <p:cBhvr>
                                        <p:cTn id="17" dur="500"/>
                                        <p:tgtEl>
                                          <p:spTgt spid="312"/>
                                        </p:tgtEl>
                                      </p:cBhvr>
                                    </p:animEffect>
                                  </p:childTnLst>
                                </p:cTn>
                              </p:par>
                              <p:par>
                                <p:cTn id="18" presetID="10" presetClass="entr" presetSubtype="0" fill="hold" nodeType="withEffect">
                                  <p:stCondLst>
                                    <p:cond delay="0"/>
                                  </p:stCondLst>
                                  <p:childTnLst>
                                    <p:set>
                                      <p:cBhvr>
                                        <p:cTn id="19" dur="1" fill="hold">
                                          <p:stCondLst>
                                            <p:cond delay="0"/>
                                          </p:stCondLst>
                                        </p:cTn>
                                        <p:tgtEl>
                                          <p:spTgt spid="306"/>
                                        </p:tgtEl>
                                        <p:attrNameLst>
                                          <p:attrName>style.visibility</p:attrName>
                                        </p:attrNameLst>
                                      </p:cBhvr>
                                      <p:to>
                                        <p:strVal val="visible"/>
                                      </p:to>
                                    </p:set>
                                    <p:animEffect transition="in" filter="fade">
                                      <p:cBhvr>
                                        <p:cTn id="20" dur="500"/>
                                        <p:tgtEl>
                                          <p:spTgt spid="30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315"/>
                                        </p:tgtEl>
                                        <p:attrNameLst>
                                          <p:attrName>style.visibility</p:attrName>
                                        </p:attrNameLst>
                                      </p:cBhvr>
                                      <p:to>
                                        <p:strVal val="visible"/>
                                      </p:to>
                                    </p:set>
                                    <p:animEffect transition="in" filter="fade">
                                      <p:cBhvr>
                                        <p:cTn id="25" dur="500"/>
                                        <p:tgtEl>
                                          <p:spTgt spid="31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316"/>
                                        </p:tgtEl>
                                        <p:attrNameLst>
                                          <p:attrName>style.visibility</p:attrName>
                                        </p:attrNameLst>
                                      </p:cBhvr>
                                      <p:to>
                                        <p:strVal val="visible"/>
                                      </p:to>
                                    </p:set>
                                    <p:animEffect transition="in" filter="fade">
                                      <p:cBhvr>
                                        <p:cTn id="30" dur="500"/>
                                        <p:tgtEl>
                                          <p:spTgt spid="3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317"/>
                                        </p:tgtEl>
                                        <p:attrNameLst>
                                          <p:attrName>style.visibility</p:attrName>
                                        </p:attrNameLst>
                                      </p:cBhvr>
                                      <p:to>
                                        <p:strVal val="visible"/>
                                      </p:to>
                                    </p:set>
                                    <p:animEffect transition="in" filter="fade">
                                      <p:cBhvr>
                                        <p:cTn id="35" dur="500"/>
                                        <p:tgtEl>
                                          <p:spTgt spid="31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318"/>
                                        </p:tgtEl>
                                        <p:attrNameLst>
                                          <p:attrName>style.visibility</p:attrName>
                                        </p:attrNameLst>
                                      </p:cBhvr>
                                      <p:to>
                                        <p:strVal val="visible"/>
                                      </p:to>
                                    </p:set>
                                    <p:animEffect transition="in" filter="fade">
                                      <p:cBhvr>
                                        <p:cTn id="40" dur="500"/>
                                        <p:tgtEl>
                                          <p:spTgt spid="3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22"/>
        <p:cNvGrpSpPr/>
        <p:nvPr/>
      </p:nvGrpSpPr>
      <p:grpSpPr>
        <a:xfrm>
          <a:off x="0" y="0"/>
          <a:ext cx="0" cy="0"/>
          <a:chOff x="0" y="0"/>
          <a:chExt cx="0" cy="0"/>
        </a:xfrm>
      </p:grpSpPr>
      <p:pic>
        <p:nvPicPr>
          <p:cNvPr id="323" name="Google Shape;323;p16"/>
          <p:cNvPicPr preferRelativeResize="0"/>
          <p:nvPr/>
        </p:nvPicPr>
        <p:blipFill rotWithShape="1">
          <a:blip r:embed="rId3">
            <a:alphaModFix/>
          </a:blip>
          <a:srcRect/>
          <a:stretch/>
        </p:blipFill>
        <p:spPr>
          <a:xfrm rot="-558992">
            <a:off x="-1182845" y="-474866"/>
            <a:ext cx="2365689" cy="2321332"/>
          </a:xfrm>
          <a:prstGeom prst="rect">
            <a:avLst/>
          </a:prstGeom>
          <a:noFill/>
          <a:ln>
            <a:noFill/>
          </a:ln>
        </p:spPr>
      </p:pic>
      <p:pic>
        <p:nvPicPr>
          <p:cNvPr id="324" name="Google Shape;324;p16"/>
          <p:cNvPicPr preferRelativeResize="0"/>
          <p:nvPr/>
        </p:nvPicPr>
        <p:blipFill rotWithShape="1">
          <a:blip r:embed="rId4">
            <a:alphaModFix/>
          </a:blip>
          <a:srcRect/>
          <a:stretch/>
        </p:blipFill>
        <p:spPr>
          <a:xfrm rot="44226">
            <a:off x="309059" y="778813"/>
            <a:ext cx="794343" cy="868530"/>
          </a:xfrm>
          <a:prstGeom prst="rect">
            <a:avLst/>
          </a:prstGeom>
          <a:noFill/>
          <a:ln>
            <a:noFill/>
          </a:ln>
        </p:spPr>
      </p:pic>
      <p:pic>
        <p:nvPicPr>
          <p:cNvPr id="325" name="Google Shape;325;p16"/>
          <p:cNvPicPr preferRelativeResize="0"/>
          <p:nvPr/>
        </p:nvPicPr>
        <p:blipFill rotWithShape="1">
          <a:blip r:embed="rId5">
            <a:alphaModFix/>
          </a:blip>
          <a:srcRect/>
          <a:stretch/>
        </p:blipFill>
        <p:spPr>
          <a:xfrm rot="-823813" flipH="1">
            <a:off x="10969486" y="5335417"/>
            <a:ext cx="2172990" cy="2105084"/>
          </a:xfrm>
          <a:prstGeom prst="rect">
            <a:avLst/>
          </a:prstGeom>
          <a:noFill/>
          <a:ln>
            <a:noFill/>
          </a:ln>
        </p:spPr>
      </p:pic>
      <p:pic>
        <p:nvPicPr>
          <p:cNvPr id="326" name="Google Shape;326;p16"/>
          <p:cNvPicPr preferRelativeResize="0"/>
          <p:nvPr/>
        </p:nvPicPr>
        <p:blipFill rotWithShape="1">
          <a:blip r:embed="rId6">
            <a:alphaModFix/>
          </a:blip>
          <a:srcRect/>
          <a:stretch/>
        </p:blipFill>
        <p:spPr>
          <a:xfrm rot="8158496">
            <a:off x="10996948" y="4486442"/>
            <a:ext cx="1454337" cy="1499316"/>
          </a:xfrm>
          <a:prstGeom prst="rect">
            <a:avLst/>
          </a:prstGeom>
          <a:noFill/>
          <a:ln>
            <a:noFill/>
          </a:ln>
        </p:spPr>
      </p:pic>
      <p:grpSp>
        <p:nvGrpSpPr>
          <p:cNvPr id="327" name="Google Shape;327;p16"/>
          <p:cNvGrpSpPr/>
          <p:nvPr/>
        </p:nvGrpSpPr>
        <p:grpSpPr>
          <a:xfrm>
            <a:off x="997554" y="5107614"/>
            <a:ext cx="5455900" cy="2057401"/>
            <a:chOff x="0" y="0"/>
            <a:chExt cx="2155417" cy="812800"/>
          </a:xfrm>
        </p:grpSpPr>
        <p:sp>
          <p:nvSpPr>
            <p:cNvPr id="328" name="Google Shape;328;p16"/>
            <p:cNvSpPr/>
            <p:nvPr/>
          </p:nvSpPr>
          <p:spPr>
            <a:xfrm>
              <a:off x="0" y="0"/>
              <a:ext cx="2155417" cy="521364"/>
            </a:xfrm>
            <a:custGeom>
              <a:avLst/>
              <a:gdLst/>
              <a:ahLst/>
              <a:cxnLst/>
              <a:rect l="l" t="t" r="r" b="b"/>
              <a:pathLst>
                <a:path w="2155417" h="521364" extrusionOk="0">
                  <a:moveTo>
                    <a:pt x="48246" y="0"/>
                  </a:moveTo>
                  <a:lnTo>
                    <a:pt x="2107171" y="0"/>
                  </a:lnTo>
                  <a:cubicBezTo>
                    <a:pt x="2133817" y="0"/>
                    <a:pt x="2155417" y="21600"/>
                    <a:pt x="2155417" y="48246"/>
                  </a:cubicBezTo>
                  <a:lnTo>
                    <a:pt x="2155417" y="473118"/>
                  </a:lnTo>
                  <a:cubicBezTo>
                    <a:pt x="2155417" y="499764"/>
                    <a:pt x="2133817" y="521364"/>
                    <a:pt x="2107171" y="521364"/>
                  </a:cubicBezTo>
                  <a:lnTo>
                    <a:pt x="48246" y="521364"/>
                  </a:lnTo>
                  <a:cubicBezTo>
                    <a:pt x="21600" y="521364"/>
                    <a:pt x="0" y="499764"/>
                    <a:pt x="0" y="473118"/>
                  </a:cubicBezTo>
                  <a:lnTo>
                    <a:pt x="0" y="48246"/>
                  </a:lnTo>
                  <a:cubicBezTo>
                    <a:pt x="0" y="21600"/>
                    <a:pt x="21600" y="0"/>
                    <a:pt x="48246" y="0"/>
                  </a:cubicBezTo>
                  <a:close/>
                </a:path>
              </a:pathLst>
            </a:custGeom>
            <a:solidFill>
              <a:srgbClr val="FFFFFF"/>
            </a:solidFill>
            <a:ln>
              <a:noFill/>
            </a:ln>
          </p:spPr>
          <p:txBody>
            <a:bodyPr spcFirstLastPara="1" wrap="square" lIns="60950" tIns="60950" rIns="60950" bIns="60950" anchor="ctr" anchorCtr="0">
              <a:noAutofit/>
            </a:bodyPr>
            <a:lstStyle/>
            <a:p>
              <a:endParaRPr sz="1200"/>
            </a:p>
          </p:txBody>
        </p:sp>
        <p:sp>
          <p:nvSpPr>
            <p:cNvPr id="329" name="Google Shape;329;p16"/>
            <p:cNvSpPr txBox="1"/>
            <p:nvPr/>
          </p:nvSpPr>
          <p:spPr>
            <a:xfrm>
              <a:off x="0" y="57150"/>
              <a:ext cx="812800" cy="755650"/>
            </a:xfrm>
            <a:prstGeom prst="rect">
              <a:avLst/>
            </a:prstGeom>
            <a:noFill/>
            <a:ln>
              <a:noFill/>
            </a:ln>
          </p:spPr>
          <p:txBody>
            <a:bodyPr spcFirstLastPara="1" wrap="square" lIns="33867" tIns="33867" rIns="33867" bIns="33867" anchor="ctr" anchorCtr="0">
              <a:noAutofit/>
            </a:bodyPr>
            <a:lstStyle/>
            <a:p>
              <a:pPr algn="ctr">
                <a:lnSpc>
                  <a:spcPct val="133277"/>
                </a:lnSpc>
              </a:pPr>
              <a:endParaRPr sz="1200">
                <a:solidFill>
                  <a:schemeClr val="dk1"/>
                </a:solidFill>
                <a:latin typeface="Calibri"/>
                <a:ea typeface="Calibri"/>
                <a:cs typeface="Calibri"/>
                <a:sym typeface="Calibri"/>
              </a:endParaRPr>
            </a:p>
          </p:txBody>
        </p:sp>
      </p:grpSp>
      <p:pic>
        <p:nvPicPr>
          <p:cNvPr id="330" name="Google Shape;330;p16"/>
          <p:cNvPicPr preferRelativeResize="0"/>
          <p:nvPr/>
        </p:nvPicPr>
        <p:blipFill rotWithShape="1">
          <a:blip r:embed="rId7">
            <a:alphaModFix/>
          </a:blip>
          <a:srcRect/>
          <a:stretch/>
        </p:blipFill>
        <p:spPr>
          <a:xfrm>
            <a:off x="7647434" y="1480212"/>
            <a:ext cx="3585593" cy="5071559"/>
          </a:xfrm>
          <a:prstGeom prst="rect">
            <a:avLst/>
          </a:prstGeom>
          <a:noFill/>
          <a:ln>
            <a:noFill/>
          </a:ln>
        </p:spPr>
      </p:pic>
      <p:sp>
        <p:nvSpPr>
          <p:cNvPr id="331" name="Google Shape;331;p16"/>
          <p:cNvSpPr txBox="1"/>
          <p:nvPr/>
        </p:nvSpPr>
        <p:spPr>
          <a:xfrm>
            <a:off x="1187010" y="1347351"/>
            <a:ext cx="6245810" cy="747256"/>
          </a:xfrm>
          <a:prstGeom prst="rect">
            <a:avLst/>
          </a:prstGeom>
          <a:noFill/>
          <a:ln>
            <a:noFill/>
          </a:ln>
        </p:spPr>
        <p:txBody>
          <a:bodyPr spcFirstLastPara="1" wrap="square" lIns="0" tIns="0" rIns="0" bIns="0" anchor="t" anchorCtr="0">
            <a:spAutoFit/>
          </a:bodyPr>
          <a:lstStyle/>
          <a:p>
            <a:pPr>
              <a:lnSpc>
                <a:spcPct val="155000"/>
              </a:lnSpc>
            </a:pPr>
            <a:r>
              <a:rPr lang="en-US" sz="3133" b="1">
                <a:solidFill>
                  <a:srgbClr val="D84F97"/>
                </a:solidFill>
                <a:latin typeface="Fraunces"/>
                <a:ea typeface="Fraunces"/>
                <a:cs typeface="Fraunces"/>
                <a:sym typeface="Fraunces"/>
              </a:rPr>
              <a:t>1. Đặc điểm</a:t>
            </a:r>
            <a:endParaRPr sz="3133" b="1">
              <a:solidFill>
                <a:srgbClr val="D84F97"/>
              </a:solidFill>
              <a:latin typeface="Fraunces"/>
              <a:ea typeface="Fraunces"/>
              <a:cs typeface="Fraunces"/>
              <a:sym typeface="Fraunces"/>
            </a:endParaRPr>
          </a:p>
        </p:txBody>
      </p:sp>
      <p:sp>
        <p:nvSpPr>
          <p:cNvPr id="332" name="Google Shape;332;p16"/>
          <p:cNvSpPr txBox="1"/>
          <p:nvPr/>
        </p:nvSpPr>
        <p:spPr>
          <a:xfrm>
            <a:off x="997554" y="469341"/>
            <a:ext cx="9712831" cy="1005212"/>
          </a:xfrm>
          <a:prstGeom prst="rect">
            <a:avLst/>
          </a:prstGeom>
          <a:noFill/>
          <a:ln>
            <a:noFill/>
          </a:ln>
        </p:spPr>
        <p:txBody>
          <a:bodyPr spcFirstLastPara="1" wrap="square" lIns="0" tIns="0" rIns="0" bIns="0" anchor="t" anchorCtr="0">
            <a:spAutoFit/>
          </a:bodyPr>
          <a:lstStyle/>
          <a:p>
            <a:pPr>
              <a:lnSpc>
                <a:spcPct val="140005"/>
              </a:lnSpc>
            </a:pPr>
            <a:r>
              <a:rPr lang="en-US" sz="4666" b="1">
                <a:solidFill>
                  <a:srgbClr val="424F9D"/>
                </a:solidFill>
                <a:latin typeface="Fraunces"/>
                <a:ea typeface="Fraunces"/>
                <a:cs typeface="Fraunces"/>
                <a:sym typeface="Fraunces"/>
              </a:rPr>
              <a:t>III. BIỆN PHÁP TU TỪ SO SÁNH</a:t>
            </a:r>
            <a:endParaRPr sz="1200"/>
          </a:p>
        </p:txBody>
      </p:sp>
      <p:sp>
        <p:nvSpPr>
          <p:cNvPr id="333" name="Google Shape;333;p16"/>
          <p:cNvSpPr txBox="1"/>
          <p:nvPr/>
        </p:nvSpPr>
        <p:spPr>
          <a:xfrm>
            <a:off x="1187011" y="4320490"/>
            <a:ext cx="2954775" cy="747256"/>
          </a:xfrm>
          <a:prstGeom prst="rect">
            <a:avLst/>
          </a:prstGeom>
          <a:noFill/>
          <a:ln>
            <a:noFill/>
          </a:ln>
        </p:spPr>
        <p:txBody>
          <a:bodyPr spcFirstLastPara="1" wrap="square" lIns="0" tIns="0" rIns="0" bIns="0" anchor="t" anchorCtr="0">
            <a:spAutoFit/>
          </a:bodyPr>
          <a:lstStyle/>
          <a:p>
            <a:pPr>
              <a:lnSpc>
                <a:spcPct val="155000"/>
              </a:lnSpc>
            </a:pPr>
            <a:r>
              <a:rPr lang="en-US" sz="3133" b="1" dirty="0">
                <a:solidFill>
                  <a:srgbClr val="D84F97"/>
                </a:solidFill>
                <a:latin typeface="Fraunces"/>
                <a:ea typeface="Fraunces"/>
                <a:cs typeface="Fraunces"/>
                <a:sym typeface="Fraunces"/>
              </a:rPr>
              <a:t>2. </a:t>
            </a:r>
            <a:r>
              <a:rPr lang="en-US" sz="3133" b="1" dirty="0" err="1">
                <a:solidFill>
                  <a:srgbClr val="D84F97"/>
                </a:solidFill>
                <a:latin typeface="Fraunces"/>
                <a:ea typeface="Fraunces"/>
                <a:cs typeface="Fraunces"/>
                <a:sym typeface="Fraunces"/>
              </a:rPr>
              <a:t>Thực</a:t>
            </a:r>
            <a:r>
              <a:rPr lang="en-US" sz="3133" b="1" dirty="0">
                <a:solidFill>
                  <a:srgbClr val="D84F97"/>
                </a:solidFill>
                <a:latin typeface="Fraunces"/>
                <a:ea typeface="Fraunces"/>
                <a:cs typeface="Fraunces"/>
                <a:sym typeface="Fraunces"/>
              </a:rPr>
              <a:t> </a:t>
            </a:r>
            <a:r>
              <a:rPr lang="en-US" sz="3133" b="1" dirty="0" err="1">
                <a:solidFill>
                  <a:srgbClr val="D84F97"/>
                </a:solidFill>
                <a:latin typeface="Fraunces"/>
                <a:ea typeface="Fraunces"/>
                <a:cs typeface="Fraunces"/>
                <a:sym typeface="Fraunces"/>
              </a:rPr>
              <a:t>hành</a:t>
            </a:r>
            <a:endParaRPr sz="3133" b="1" dirty="0">
              <a:solidFill>
                <a:srgbClr val="D84F97"/>
              </a:solidFill>
              <a:latin typeface="Fraunces"/>
              <a:ea typeface="Fraunces"/>
              <a:cs typeface="Fraunces"/>
              <a:sym typeface="Fraunces"/>
            </a:endParaRPr>
          </a:p>
        </p:txBody>
      </p:sp>
      <p:sp>
        <p:nvSpPr>
          <p:cNvPr id="334" name="Google Shape;334;p16"/>
          <p:cNvSpPr txBox="1"/>
          <p:nvPr/>
        </p:nvSpPr>
        <p:spPr>
          <a:xfrm>
            <a:off x="1531967" y="5237933"/>
            <a:ext cx="1923495" cy="572464"/>
          </a:xfrm>
          <a:prstGeom prst="rect">
            <a:avLst/>
          </a:prstGeom>
          <a:noFill/>
          <a:ln>
            <a:noFill/>
          </a:ln>
        </p:spPr>
        <p:txBody>
          <a:bodyPr spcFirstLastPara="1" wrap="square" lIns="0" tIns="0" rIns="0" bIns="0" anchor="t" anchorCtr="0">
            <a:spAutoFit/>
          </a:bodyPr>
          <a:lstStyle/>
          <a:p>
            <a:pPr>
              <a:lnSpc>
                <a:spcPct val="155000"/>
              </a:lnSpc>
            </a:pPr>
            <a:r>
              <a:rPr lang="en-US" sz="2400" b="1">
                <a:solidFill>
                  <a:srgbClr val="5B6BCB"/>
                </a:solidFill>
                <a:latin typeface="Roboto Condensed"/>
                <a:ea typeface="Roboto Condensed"/>
                <a:cs typeface="Roboto Condensed"/>
                <a:sym typeface="Roboto Condensed"/>
              </a:rPr>
              <a:t>Yêu cầu</a:t>
            </a:r>
            <a:endParaRPr sz="1200"/>
          </a:p>
        </p:txBody>
      </p:sp>
      <p:sp>
        <p:nvSpPr>
          <p:cNvPr id="335" name="Google Shape;335;p16"/>
          <p:cNvSpPr txBox="1"/>
          <p:nvPr/>
        </p:nvSpPr>
        <p:spPr>
          <a:xfrm>
            <a:off x="1531967" y="5767324"/>
            <a:ext cx="3942467" cy="1025152"/>
          </a:xfrm>
          <a:prstGeom prst="rect">
            <a:avLst/>
          </a:prstGeom>
          <a:noFill/>
          <a:ln>
            <a:noFill/>
          </a:ln>
        </p:spPr>
        <p:txBody>
          <a:bodyPr spcFirstLastPara="1" wrap="square" lIns="0" tIns="0" rIns="0" bIns="0" anchor="t" anchorCtr="0">
            <a:spAutoFit/>
          </a:bodyPr>
          <a:lstStyle/>
          <a:p>
            <a:pPr>
              <a:lnSpc>
                <a:spcPct val="147013"/>
              </a:lnSpc>
            </a:pPr>
            <a:r>
              <a:rPr lang="en-US" sz="2266">
                <a:solidFill>
                  <a:srgbClr val="000000"/>
                </a:solidFill>
                <a:latin typeface="Roboto Condensed"/>
                <a:ea typeface="Roboto Condensed"/>
                <a:cs typeface="Roboto Condensed"/>
                <a:sym typeface="Roboto Condensed"/>
              </a:rPr>
              <a:t>Thực hiện bài 6 tr 20 và bài 3 tr26</a:t>
            </a:r>
            <a:endParaRPr sz="1200"/>
          </a:p>
        </p:txBody>
      </p:sp>
      <p:grpSp>
        <p:nvGrpSpPr>
          <p:cNvPr id="336" name="Google Shape;336;p16"/>
          <p:cNvGrpSpPr/>
          <p:nvPr/>
        </p:nvGrpSpPr>
        <p:grpSpPr>
          <a:xfrm>
            <a:off x="1037309" y="2034972"/>
            <a:ext cx="5922291" cy="2281759"/>
            <a:chOff x="0" y="5638"/>
            <a:chExt cx="8883437" cy="3422639"/>
          </a:xfrm>
        </p:grpSpPr>
        <p:sp>
          <p:nvSpPr>
            <p:cNvPr id="337" name="Google Shape;337;p16"/>
            <p:cNvSpPr/>
            <p:nvPr/>
          </p:nvSpPr>
          <p:spPr>
            <a:xfrm>
              <a:off x="0" y="5638"/>
              <a:ext cx="8883437" cy="2035800"/>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338" name="Google Shape;338;p16"/>
            <p:cNvSpPr txBox="1"/>
            <p:nvPr/>
          </p:nvSpPr>
          <p:spPr>
            <a:xfrm>
              <a:off x="99380" y="105018"/>
              <a:ext cx="8684677" cy="1837040"/>
            </a:xfrm>
            <a:prstGeom prst="rect">
              <a:avLst/>
            </a:prstGeom>
            <a:noFill/>
            <a:ln>
              <a:noFill/>
            </a:ln>
          </p:spPr>
          <p:txBody>
            <a:bodyPr spcFirstLastPara="1" wrap="square" lIns="73650" tIns="73650" rIns="73650" bIns="73650" anchor="ctr" anchorCtr="0">
              <a:noAutofit/>
            </a:bodyPr>
            <a:lstStyle/>
            <a:p>
              <a:pPr algn="just">
                <a:lnSpc>
                  <a:spcPct val="90000"/>
                </a:lnSpc>
                <a:buClr>
                  <a:schemeClr val="lt1"/>
                </a:buClr>
                <a:buSzPts val="2900"/>
              </a:pPr>
              <a:r>
                <a:rPr lang="en-US" sz="1933">
                  <a:solidFill>
                    <a:schemeClr val="lt1"/>
                  </a:solidFill>
                  <a:latin typeface="Roboto Condensed"/>
                  <a:ea typeface="Roboto Condensed"/>
                  <a:cs typeface="Roboto Condensed"/>
                  <a:sym typeface="Roboto Condensed"/>
                </a:rPr>
                <a:t>-  </a:t>
              </a:r>
              <a:r>
                <a:rPr lang="en-US" sz="1933" b="1">
                  <a:solidFill>
                    <a:schemeClr val="lt1"/>
                  </a:solidFill>
                  <a:latin typeface="Roboto Condensed"/>
                  <a:ea typeface="Roboto Condensed"/>
                  <a:cs typeface="Roboto Condensed"/>
                  <a:sym typeface="Roboto Condensed"/>
                </a:rPr>
                <a:t>Khái niệm: </a:t>
              </a:r>
              <a:r>
                <a:rPr lang="en-US" sz="1933">
                  <a:solidFill>
                    <a:schemeClr val="lt1"/>
                  </a:solidFill>
                  <a:latin typeface="Roboto Condensed"/>
                  <a:ea typeface="Roboto Condensed"/>
                  <a:cs typeface="Roboto Condensed"/>
                  <a:sym typeface="Roboto Condensed"/>
                </a:rPr>
                <a:t>so sánh là đối chiếu sự vật, sự việc, hiện tượng này với sự vật, sự việc, hiện tượng khác có nét tương đồng để tăng sức gợi hình, gợi cảm cho sự diễn đạt.</a:t>
              </a:r>
              <a:endParaRPr sz="1933">
                <a:solidFill>
                  <a:schemeClr val="lt1"/>
                </a:solidFill>
                <a:latin typeface="Calibri"/>
                <a:ea typeface="Calibri"/>
                <a:cs typeface="Calibri"/>
                <a:sym typeface="Calibri"/>
              </a:endParaRPr>
            </a:p>
          </p:txBody>
        </p:sp>
        <p:sp>
          <p:nvSpPr>
            <p:cNvPr id="339" name="Google Shape;339;p16"/>
            <p:cNvSpPr/>
            <p:nvPr/>
          </p:nvSpPr>
          <p:spPr>
            <a:xfrm>
              <a:off x="0" y="2124958"/>
              <a:ext cx="8883437" cy="1303319"/>
            </a:xfrm>
            <a:prstGeom prst="roundRect">
              <a:avLst>
                <a:gd name="adj" fmla="val 16667"/>
              </a:avLst>
            </a:prstGeom>
            <a:solidFill>
              <a:srgbClr val="4AA9C5"/>
            </a:solidFill>
            <a:ln w="25400" cap="flat" cmpd="sng">
              <a:solidFill>
                <a:schemeClr val="lt1"/>
              </a:solidFill>
              <a:prstDash val="solid"/>
              <a:round/>
              <a:headEnd type="none" w="sm" len="sm"/>
              <a:tailEnd type="none" w="sm" len="sm"/>
            </a:ln>
          </p:spPr>
          <p:txBody>
            <a:bodyPr spcFirstLastPara="1" wrap="square" lIns="60950" tIns="60950" rIns="60950" bIns="60950" anchor="ctr" anchorCtr="0">
              <a:noAutofit/>
            </a:bodyPr>
            <a:lstStyle/>
            <a:p>
              <a:endParaRPr sz="1200"/>
            </a:p>
          </p:txBody>
        </p:sp>
        <p:sp>
          <p:nvSpPr>
            <p:cNvPr id="340" name="Google Shape;340;p16"/>
            <p:cNvSpPr txBox="1"/>
            <p:nvPr/>
          </p:nvSpPr>
          <p:spPr>
            <a:xfrm>
              <a:off x="63623" y="2188581"/>
              <a:ext cx="8756191" cy="1176073"/>
            </a:xfrm>
            <a:prstGeom prst="rect">
              <a:avLst/>
            </a:prstGeom>
            <a:noFill/>
            <a:ln>
              <a:noFill/>
            </a:ln>
          </p:spPr>
          <p:txBody>
            <a:bodyPr spcFirstLastPara="1" wrap="square" lIns="73650" tIns="73650" rIns="73650" bIns="73650" anchor="ctr" anchorCtr="0">
              <a:noAutofit/>
            </a:bodyPr>
            <a:lstStyle/>
            <a:p>
              <a:pPr algn="just">
                <a:lnSpc>
                  <a:spcPct val="90000"/>
                </a:lnSpc>
                <a:buClr>
                  <a:schemeClr val="lt1"/>
                </a:buClr>
                <a:buSzPts val="2900"/>
              </a:pPr>
              <a:r>
                <a:rPr lang="en-US" sz="1933">
                  <a:solidFill>
                    <a:schemeClr val="lt1"/>
                  </a:solidFill>
                  <a:latin typeface="Roboto Condensed"/>
                  <a:ea typeface="Roboto Condensed"/>
                  <a:cs typeface="Roboto Condensed"/>
                  <a:sym typeface="Roboto Condensed"/>
                </a:rPr>
                <a:t>- </a:t>
              </a:r>
              <a:r>
                <a:rPr lang="en-US" sz="1933" b="1">
                  <a:solidFill>
                    <a:schemeClr val="lt1"/>
                  </a:solidFill>
                  <a:latin typeface="Roboto Condensed"/>
                  <a:ea typeface="Roboto Condensed"/>
                  <a:cs typeface="Roboto Condensed"/>
                  <a:sym typeface="Roboto Condensed"/>
                </a:rPr>
                <a:t>Tác dụng: </a:t>
              </a:r>
              <a:r>
                <a:rPr lang="en-US" sz="1933">
                  <a:solidFill>
                    <a:schemeClr val="lt1"/>
                  </a:solidFill>
                  <a:latin typeface="Roboto Condensed"/>
                  <a:ea typeface="Roboto Condensed"/>
                  <a:cs typeface="Roboto Condensed"/>
                  <a:sym typeface="Roboto Condensed"/>
                </a:rPr>
                <a:t>tăng sức gợi hình, gợi cảm cho sự diễn đạt.</a:t>
              </a:r>
              <a:endParaRPr sz="1200"/>
            </a:p>
          </p:txBody>
        </p:sp>
      </p:grpSp>
    </p:spTree>
    <p:extLst>
      <p:ext uri="{BB962C8B-B14F-4D97-AF65-F5344CB8AC3E}">
        <p14:creationId xmlns:p14="http://schemas.microsoft.com/office/powerpoint/2010/main" val="40395955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2"/>
                                        </p:tgtEl>
                                        <p:attrNameLst>
                                          <p:attrName>style.visibility</p:attrName>
                                        </p:attrNameLst>
                                      </p:cBhvr>
                                      <p:to>
                                        <p:strVal val="visible"/>
                                      </p:to>
                                    </p:set>
                                    <p:animEffect transition="in" filter="fade">
                                      <p:cBhvr>
                                        <p:cTn id="7" dur="500"/>
                                        <p:tgtEl>
                                          <p:spTgt spid="3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31"/>
                                        </p:tgtEl>
                                        <p:attrNameLst>
                                          <p:attrName>style.visibility</p:attrName>
                                        </p:attrNameLst>
                                      </p:cBhvr>
                                      <p:to>
                                        <p:strVal val="visible"/>
                                      </p:to>
                                    </p:set>
                                    <p:animEffect transition="in" filter="fade">
                                      <p:cBhvr>
                                        <p:cTn id="12" dur="500"/>
                                        <p:tgtEl>
                                          <p:spTgt spid="33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3"/>
                                        </p:tgtEl>
                                        <p:attrNameLst>
                                          <p:attrName>style.visibility</p:attrName>
                                        </p:attrNameLst>
                                      </p:cBhvr>
                                      <p:to>
                                        <p:strVal val="visible"/>
                                      </p:to>
                                    </p:set>
                                    <p:animEffect transition="in" filter="fade">
                                      <p:cBhvr>
                                        <p:cTn id="17" dur="500"/>
                                        <p:tgtEl>
                                          <p:spTgt spid="33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7"/>
                                        </p:tgtEl>
                                        <p:attrNameLst>
                                          <p:attrName>style.visibility</p:attrName>
                                        </p:attrNameLst>
                                      </p:cBhvr>
                                      <p:to>
                                        <p:strVal val="visible"/>
                                      </p:to>
                                    </p:set>
                                    <p:animEffect transition="in" filter="fade">
                                      <p:cBhvr>
                                        <p:cTn id="22" dur="500"/>
                                        <p:tgtEl>
                                          <p:spTgt spid="3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4"/>
                                        </p:tgtEl>
                                        <p:attrNameLst>
                                          <p:attrName>style.visibility</p:attrName>
                                        </p:attrNameLst>
                                      </p:cBhvr>
                                      <p:to>
                                        <p:strVal val="visible"/>
                                      </p:to>
                                    </p:set>
                                    <p:animEffect transition="in" filter="fade">
                                      <p:cBhvr>
                                        <p:cTn id="27" dur="500"/>
                                        <p:tgtEl>
                                          <p:spTgt spid="33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35"/>
                                        </p:tgtEl>
                                        <p:attrNameLst>
                                          <p:attrName>style.visibility</p:attrName>
                                        </p:attrNameLst>
                                      </p:cBhvr>
                                      <p:to>
                                        <p:strVal val="visible"/>
                                      </p:to>
                                    </p:set>
                                    <p:animEffect transition="in" filter="fade">
                                      <p:cBhvr>
                                        <p:cTn id="32" dur="500"/>
                                        <p:tgtEl>
                                          <p:spTgt spid="335"/>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30"/>
                                        </p:tgtEl>
                                        <p:attrNameLst>
                                          <p:attrName>style.visibility</p:attrName>
                                        </p:attrNameLst>
                                      </p:cBhvr>
                                      <p:to>
                                        <p:strVal val="visible"/>
                                      </p:to>
                                    </p:set>
                                    <p:animEffect transition="in" filter="fade">
                                      <p:cBhvr>
                                        <p:cTn id="37"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pic>
        <p:nvPicPr>
          <p:cNvPr id="345" name="Google Shape;345;p17"/>
          <p:cNvPicPr preferRelativeResize="0"/>
          <p:nvPr/>
        </p:nvPicPr>
        <p:blipFill rotWithShape="1">
          <a:blip r:embed="rId3">
            <a:alphaModFix/>
          </a:blip>
          <a:srcRect/>
          <a:stretch/>
        </p:blipFill>
        <p:spPr>
          <a:xfrm rot="2797904">
            <a:off x="-3323601" y="-1543781"/>
            <a:ext cx="5307588" cy="6359855"/>
          </a:xfrm>
          <a:prstGeom prst="rect">
            <a:avLst/>
          </a:prstGeom>
          <a:noFill/>
          <a:ln>
            <a:noFill/>
          </a:ln>
        </p:spPr>
      </p:pic>
      <p:pic>
        <p:nvPicPr>
          <p:cNvPr id="346" name="Google Shape;346;p17"/>
          <p:cNvPicPr preferRelativeResize="0"/>
          <p:nvPr/>
        </p:nvPicPr>
        <p:blipFill rotWithShape="1">
          <a:blip r:embed="rId4">
            <a:alphaModFix/>
          </a:blip>
          <a:srcRect/>
          <a:stretch/>
        </p:blipFill>
        <p:spPr>
          <a:xfrm rot="-6538035">
            <a:off x="10623456" y="4237338"/>
            <a:ext cx="2351109" cy="1573105"/>
          </a:xfrm>
          <a:prstGeom prst="rect">
            <a:avLst/>
          </a:prstGeom>
          <a:noFill/>
          <a:ln>
            <a:noFill/>
          </a:ln>
        </p:spPr>
      </p:pic>
      <p:pic>
        <p:nvPicPr>
          <p:cNvPr id="347" name="Google Shape;347;p17"/>
          <p:cNvPicPr preferRelativeResize="0"/>
          <p:nvPr/>
        </p:nvPicPr>
        <p:blipFill rotWithShape="1">
          <a:blip r:embed="rId5">
            <a:alphaModFix/>
          </a:blip>
          <a:srcRect/>
          <a:stretch/>
        </p:blipFill>
        <p:spPr>
          <a:xfrm rot="-8587753">
            <a:off x="10791616" y="5839020"/>
            <a:ext cx="1830121" cy="1830121"/>
          </a:xfrm>
          <a:prstGeom prst="rect">
            <a:avLst/>
          </a:prstGeom>
          <a:noFill/>
          <a:ln>
            <a:noFill/>
          </a:ln>
        </p:spPr>
      </p:pic>
      <p:sp>
        <p:nvSpPr>
          <p:cNvPr id="348" name="Google Shape;348;p17"/>
          <p:cNvSpPr txBox="1"/>
          <p:nvPr/>
        </p:nvSpPr>
        <p:spPr>
          <a:xfrm>
            <a:off x="1187011" y="1429251"/>
            <a:ext cx="2954775" cy="747256"/>
          </a:xfrm>
          <a:prstGeom prst="rect">
            <a:avLst/>
          </a:prstGeom>
          <a:noFill/>
          <a:ln>
            <a:noFill/>
          </a:ln>
        </p:spPr>
        <p:txBody>
          <a:bodyPr spcFirstLastPara="1" wrap="square" lIns="0" tIns="0" rIns="0" bIns="0" anchor="t" anchorCtr="0">
            <a:spAutoFit/>
          </a:bodyPr>
          <a:lstStyle/>
          <a:p>
            <a:pPr>
              <a:lnSpc>
                <a:spcPct val="155000"/>
              </a:lnSpc>
            </a:pPr>
            <a:r>
              <a:rPr lang="en-US" sz="3133" b="1">
                <a:solidFill>
                  <a:srgbClr val="D84F97"/>
                </a:solidFill>
                <a:latin typeface="Fraunces"/>
                <a:ea typeface="Fraunces"/>
                <a:cs typeface="Fraunces"/>
                <a:sym typeface="Fraunces"/>
              </a:rPr>
              <a:t>2. Thực hành</a:t>
            </a:r>
            <a:endParaRPr sz="3133" b="1">
              <a:solidFill>
                <a:srgbClr val="D84F97"/>
              </a:solidFill>
              <a:latin typeface="Fraunces"/>
              <a:ea typeface="Fraunces"/>
              <a:cs typeface="Fraunces"/>
              <a:sym typeface="Fraunces"/>
            </a:endParaRPr>
          </a:p>
        </p:txBody>
      </p:sp>
      <p:sp>
        <p:nvSpPr>
          <p:cNvPr id="349" name="Google Shape;349;p17"/>
          <p:cNvSpPr txBox="1"/>
          <p:nvPr/>
        </p:nvSpPr>
        <p:spPr>
          <a:xfrm>
            <a:off x="1195041" y="2248824"/>
            <a:ext cx="1923495" cy="572464"/>
          </a:xfrm>
          <a:prstGeom prst="rect">
            <a:avLst/>
          </a:prstGeom>
          <a:noFill/>
          <a:ln>
            <a:noFill/>
          </a:ln>
        </p:spPr>
        <p:txBody>
          <a:bodyPr spcFirstLastPara="1" wrap="square" lIns="0" tIns="0" rIns="0" bIns="0" anchor="t" anchorCtr="0">
            <a:spAutoFit/>
          </a:bodyPr>
          <a:lstStyle/>
          <a:p>
            <a:pPr>
              <a:lnSpc>
                <a:spcPct val="155000"/>
              </a:lnSpc>
            </a:pPr>
            <a:r>
              <a:rPr lang="en-US" sz="2400" b="1">
                <a:solidFill>
                  <a:srgbClr val="5B6BCB"/>
                </a:solidFill>
                <a:latin typeface="Roboto Condensed"/>
                <a:ea typeface="Roboto Condensed"/>
                <a:cs typeface="Roboto Condensed"/>
                <a:sym typeface="Roboto Condensed"/>
              </a:rPr>
              <a:t>Bài 6 tr20</a:t>
            </a:r>
            <a:endParaRPr sz="1200"/>
          </a:p>
        </p:txBody>
      </p:sp>
      <p:graphicFrame>
        <p:nvGraphicFramePr>
          <p:cNvPr id="350" name="Google Shape;350;p17"/>
          <p:cNvGraphicFramePr/>
          <p:nvPr/>
        </p:nvGraphicFramePr>
        <p:xfrm>
          <a:off x="1195041" y="3012094"/>
          <a:ext cx="10236117" cy="2736850"/>
        </p:xfrm>
        <a:graphic>
          <a:graphicData uri="http://schemas.openxmlformats.org/drawingml/2006/table">
            <a:tbl>
              <a:tblPr>
                <a:noFill/>
              </a:tblPr>
              <a:tblGrid>
                <a:gridCol w="4248800">
                  <a:extLst>
                    <a:ext uri="{9D8B030D-6E8A-4147-A177-3AD203B41FA5}">
                      <a16:colId xmlns:a16="http://schemas.microsoft.com/office/drawing/2014/main" val="20000"/>
                    </a:ext>
                  </a:extLst>
                </a:gridCol>
                <a:gridCol w="5987317">
                  <a:extLst>
                    <a:ext uri="{9D8B030D-6E8A-4147-A177-3AD203B41FA5}">
                      <a16:colId xmlns:a16="http://schemas.microsoft.com/office/drawing/2014/main" val="20001"/>
                    </a:ext>
                  </a:extLst>
                </a:gridCol>
              </a:tblGrid>
              <a:tr h="1153700">
                <a:tc>
                  <a:txBody>
                    <a:bodyPr/>
                    <a:lstStyle/>
                    <a:p>
                      <a:pPr marL="0" marR="0" lvl="0" indent="0" algn="just" rtl="0">
                        <a:spcBef>
                          <a:spcPts val="0"/>
                        </a:spcBef>
                        <a:spcAft>
                          <a:spcPts val="0"/>
                        </a:spcAft>
                        <a:buNone/>
                      </a:pPr>
                      <a:r>
                        <a:rPr lang="en-US" sz="2300">
                          <a:solidFill>
                            <a:srgbClr val="000000"/>
                          </a:solidFill>
                          <a:latin typeface="Roboto Condensed"/>
                          <a:ea typeface="Roboto Condensed"/>
                          <a:cs typeface="Roboto Condensed"/>
                          <a:sym typeface="Roboto Condensed"/>
                        </a:rPr>
                        <a:t>Những ngọn cỏ gẫy rạp, y như có nhát dao vừa lia qua. </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rowSpan="2">
                  <a:txBody>
                    <a:bodyPr/>
                    <a:lstStyle/>
                    <a:p>
                      <a:pPr marL="0" marR="0" lvl="0" indent="0" algn="just" rtl="0">
                        <a:spcBef>
                          <a:spcPts val="0"/>
                        </a:spcBef>
                        <a:spcAft>
                          <a:spcPts val="0"/>
                        </a:spcAft>
                        <a:buNone/>
                      </a:pPr>
                      <a:r>
                        <a:rPr lang="en-US" sz="2300">
                          <a:solidFill>
                            <a:srgbClr val="000000"/>
                          </a:solidFill>
                          <a:latin typeface="Roboto Condensed"/>
                          <a:ea typeface="Roboto Condensed"/>
                          <a:cs typeface="Roboto Condensed"/>
                          <a:sym typeface="Roboto Condensed"/>
                        </a:rPr>
                        <a:t>Các từ láy đã góp phần khắc họa hình ảnh khỏe khoắn, cường tráng, tràn đầy sức sống của Dế Mèn; đồng thời giúp người đọc hình dung rõ về nhân vật</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F6F3EC"/>
                    </a:solidFill>
                  </a:tcPr>
                </a:tc>
                <a:extLst>
                  <a:ext uri="{0D108BD9-81ED-4DB2-BD59-A6C34878D82A}">
                    <a16:rowId xmlns:a16="http://schemas.microsoft.com/office/drawing/2014/main" val="10000"/>
                  </a:ext>
                </a:extLst>
              </a:tr>
              <a:tr h="1583150">
                <a:tc>
                  <a:txBody>
                    <a:bodyPr/>
                    <a:lstStyle/>
                    <a:p>
                      <a:pPr marL="0" marR="0" lvl="0" indent="0" algn="just" rtl="0">
                        <a:spcBef>
                          <a:spcPts val="0"/>
                        </a:spcBef>
                        <a:spcAft>
                          <a:spcPts val="0"/>
                        </a:spcAft>
                        <a:buNone/>
                      </a:pPr>
                      <a:r>
                        <a:rPr lang="en-US" sz="2300">
                          <a:solidFill>
                            <a:srgbClr val="000000"/>
                          </a:solidFill>
                          <a:latin typeface="Roboto Condensed"/>
                          <a:ea typeface="Roboto Condensed"/>
                          <a:cs typeface="Roboto Condensed"/>
                          <a:sym typeface="Roboto Condensed"/>
                        </a:rPr>
                        <a:t>Hai cái răng đen nhánh, lúc nào cũng nhai ngoàm ngoạp như hai lưỡi liềm máy làm việc. </a:t>
                      </a:r>
                      <a:endParaRPr sz="700"/>
                    </a:p>
                  </a:txBody>
                  <a:tcPr marL="60967" marR="60967" marT="30483" marB="30483" anchor="ctr">
                    <a:lnL w="38100" cap="flat" cmpd="sng">
                      <a:solidFill>
                        <a:srgbClr val="373735"/>
                      </a:solidFill>
                      <a:prstDash val="solid"/>
                      <a:round/>
                      <a:headEnd type="none" w="sm" len="sm"/>
                      <a:tailEnd type="none" w="sm" len="sm"/>
                    </a:lnL>
                    <a:lnR w="38100" cap="flat" cmpd="sng">
                      <a:solidFill>
                        <a:srgbClr val="373735"/>
                      </a:solidFill>
                      <a:prstDash val="solid"/>
                      <a:round/>
                      <a:headEnd type="none" w="sm" len="sm"/>
                      <a:tailEnd type="none" w="sm" len="sm"/>
                    </a:lnR>
                    <a:lnT w="38100" cap="flat" cmpd="sng">
                      <a:solidFill>
                        <a:srgbClr val="373735"/>
                      </a:solidFill>
                      <a:prstDash val="solid"/>
                      <a:round/>
                      <a:headEnd type="none" w="sm" len="sm"/>
                      <a:tailEnd type="none" w="sm" len="sm"/>
                    </a:lnT>
                    <a:lnB w="38100" cap="flat" cmpd="sng">
                      <a:solidFill>
                        <a:srgbClr val="373735"/>
                      </a:solidFill>
                      <a:prstDash val="solid"/>
                      <a:round/>
                      <a:headEnd type="none" w="sm" len="sm"/>
                      <a:tailEnd type="none" w="sm" len="sm"/>
                    </a:lnB>
                    <a:solidFill>
                      <a:srgbClr val="EADFDC"/>
                    </a:solidFill>
                  </a:tcPr>
                </a:tc>
                <a:tc vMerge="1">
                  <a:txBody>
                    <a:bodyPr/>
                    <a:lstStyle/>
                    <a:p>
                      <a:endParaRPr lang="vi-VN"/>
                    </a:p>
                  </a:txBody>
                  <a:tcPr/>
                </a:tc>
                <a:extLst>
                  <a:ext uri="{0D108BD9-81ED-4DB2-BD59-A6C34878D82A}">
                    <a16:rowId xmlns:a16="http://schemas.microsoft.com/office/drawing/2014/main" val="10001"/>
                  </a:ext>
                </a:extLst>
              </a:tr>
            </a:tbl>
          </a:graphicData>
        </a:graphic>
      </p:graphicFrame>
      <p:sp>
        <p:nvSpPr>
          <p:cNvPr id="351" name="Google Shape;351;p17"/>
          <p:cNvSpPr txBox="1"/>
          <p:nvPr/>
        </p:nvSpPr>
        <p:spPr>
          <a:xfrm>
            <a:off x="997554" y="469341"/>
            <a:ext cx="9712831" cy="1005212"/>
          </a:xfrm>
          <a:prstGeom prst="rect">
            <a:avLst/>
          </a:prstGeom>
          <a:noFill/>
          <a:ln>
            <a:noFill/>
          </a:ln>
        </p:spPr>
        <p:txBody>
          <a:bodyPr spcFirstLastPara="1" wrap="square" lIns="0" tIns="0" rIns="0" bIns="0" anchor="t" anchorCtr="0">
            <a:spAutoFit/>
          </a:bodyPr>
          <a:lstStyle/>
          <a:p>
            <a:pPr>
              <a:lnSpc>
                <a:spcPct val="140005"/>
              </a:lnSpc>
            </a:pPr>
            <a:r>
              <a:rPr lang="en-US" sz="4666" b="1" dirty="0" smtClean="0">
                <a:solidFill>
                  <a:srgbClr val="424F9D"/>
                </a:solidFill>
                <a:latin typeface="Fraunces"/>
                <a:ea typeface="Fraunces"/>
                <a:cs typeface="Fraunces"/>
                <a:sym typeface="Fraunces"/>
              </a:rPr>
              <a:t>II. </a:t>
            </a:r>
            <a:r>
              <a:rPr lang="en-US" sz="4666" b="1" dirty="0">
                <a:solidFill>
                  <a:srgbClr val="424F9D"/>
                </a:solidFill>
                <a:latin typeface="Fraunces"/>
                <a:ea typeface="Fraunces"/>
                <a:cs typeface="Fraunces"/>
                <a:sym typeface="Fraunces"/>
              </a:rPr>
              <a:t>BIỆN PHÁP TU TỪ SO SÁNH</a:t>
            </a:r>
            <a:endParaRPr sz="1200" dirty="0"/>
          </a:p>
        </p:txBody>
      </p:sp>
    </p:spTree>
    <p:extLst>
      <p:ext uri="{BB962C8B-B14F-4D97-AF65-F5344CB8AC3E}">
        <p14:creationId xmlns:p14="http://schemas.microsoft.com/office/powerpoint/2010/main" val="4693830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Effect transition="in" filter="fade">
                                      <p:cBhvr>
                                        <p:cTn id="7" dur="500"/>
                                        <p:tgtEl>
                                          <p:spTgt spid="35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8"/>
                                        </p:tgtEl>
                                        <p:attrNameLst>
                                          <p:attrName>style.visibility</p:attrName>
                                        </p:attrNameLst>
                                      </p:cBhvr>
                                      <p:to>
                                        <p:strVal val="visible"/>
                                      </p:to>
                                    </p:set>
                                    <p:animEffect transition="in" filter="fade">
                                      <p:cBhvr>
                                        <p:cTn id="12" dur="500"/>
                                        <p:tgtEl>
                                          <p:spTgt spid="34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9"/>
                                        </p:tgtEl>
                                        <p:attrNameLst>
                                          <p:attrName>style.visibility</p:attrName>
                                        </p:attrNameLst>
                                      </p:cBhvr>
                                      <p:to>
                                        <p:strVal val="visible"/>
                                      </p:to>
                                    </p:set>
                                    <p:animEffect transition="in" filter="fade">
                                      <p:cBhvr>
                                        <p:cTn id="17" dur="500"/>
                                        <p:tgtEl>
                                          <p:spTgt spid="34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0"/>
                                        </p:tgtEl>
                                        <p:attrNameLst>
                                          <p:attrName>style.visibility</p:attrName>
                                        </p:attrNameLst>
                                      </p:cBhvr>
                                      <p:to>
                                        <p:strVal val="visible"/>
                                      </p:to>
                                    </p:set>
                                    <p:animEffect transition="in" filter="fade">
                                      <p:cBhvr>
                                        <p:cTn id="22" dur="500"/>
                                        <p:tgtEl>
                                          <p:spTgt spid="3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Google Shape;356;p18"/>
          <p:cNvPicPr preferRelativeResize="0"/>
          <p:nvPr/>
        </p:nvPicPr>
        <p:blipFill rotWithShape="1">
          <a:blip r:embed="rId3">
            <a:alphaModFix/>
          </a:blip>
          <a:srcRect/>
          <a:stretch/>
        </p:blipFill>
        <p:spPr>
          <a:xfrm rot="-4645516" flipH="1">
            <a:off x="-335967" y="4818052"/>
            <a:ext cx="2575811" cy="2426629"/>
          </a:xfrm>
          <a:prstGeom prst="rect">
            <a:avLst/>
          </a:prstGeom>
          <a:noFill/>
          <a:ln>
            <a:noFill/>
          </a:ln>
        </p:spPr>
      </p:pic>
      <p:sp>
        <p:nvSpPr>
          <p:cNvPr id="357" name="Google Shape;357;p18"/>
          <p:cNvSpPr/>
          <p:nvPr/>
        </p:nvSpPr>
        <p:spPr>
          <a:xfrm>
            <a:off x="1096998" y="2025650"/>
            <a:ext cx="4348959" cy="3529958"/>
          </a:xfrm>
          <a:custGeom>
            <a:avLst/>
            <a:gdLst/>
            <a:ahLst/>
            <a:cxnLst/>
            <a:rect l="l" t="t" r="r" b="b"/>
            <a:pathLst>
              <a:path w="1868946" h="1516984" extrusionOk="0">
                <a:moveTo>
                  <a:pt x="1744485" y="1516984"/>
                </a:moveTo>
                <a:lnTo>
                  <a:pt x="124460" y="1516984"/>
                </a:lnTo>
                <a:cubicBezTo>
                  <a:pt x="55880" y="1516984"/>
                  <a:pt x="0" y="1461104"/>
                  <a:pt x="0" y="1392524"/>
                </a:cubicBezTo>
                <a:lnTo>
                  <a:pt x="0" y="124460"/>
                </a:lnTo>
                <a:cubicBezTo>
                  <a:pt x="0" y="55880"/>
                  <a:pt x="55880" y="0"/>
                  <a:pt x="124460" y="0"/>
                </a:cubicBezTo>
                <a:lnTo>
                  <a:pt x="1744486" y="0"/>
                </a:lnTo>
                <a:cubicBezTo>
                  <a:pt x="1813065" y="0"/>
                  <a:pt x="1868946" y="55880"/>
                  <a:pt x="1868946" y="124460"/>
                </a:cubicBezTo>
                <a:lnTo>
                  <a:pt x="1868946" y="1392524"/>
                </a:lnTo>
                <a:cubicBezTo>
                  <a:pt x="1868946" y="1461104"/>
                  <a:pt x="1813065" y="1516984"/>
                  <a:pt x="1744486" y="1516984"/>
                </a:cubicBezTo>
                <a:close/>
              </a:path>
            </a:pathLst>
          </a:custGeom>
          <a:solidFill>
            <a:srgbClr val="FFFBF9"/>
          </a:solidFill>
          <a:ln>
            <a:noFill/>
          </a:ln>
        </p:spPr>
        <p:txBody>
          <a:bodyPr spcFirstLastPara="1" wrap="square" lIns="60950" tIns="60950" rIns="60950" bIns="60950" anchor="ctr" anchorCtr="0">
            <a:noAutofit/>
          </a:bodyPr>
          <a:lstStyle/>
          <a:p>
            <a:endParaRPr sz="1200"/>
          </a:p>
        </p:txBody>
      </p:sp>
      <p:graphicFrame>
        <p:nvGraphicFramePr>
          <p:cNvPr id="358" name="Google Shape;358;p18"/>
          <p:cNvGraphicFramePr/>
          <p:nvPr/>
        </p:nvGraphicFramePr>
        <p:xfrm>
          <a:off x="5963224" y="2025650"/>
          <a:ext cx="5542966" cy="3529951"/>
        </p:xfrm>
        <a:graphic>
          <a:graphicData uri="http://schemas.openxmlformats.org/drawingml/2006/table">
            <a:tbl>
              <a:tblPr>
                <a:noFill/>
              </a:tblPr>
              <a:tblGrid>
                <a:gridCol w="1761483">
                  <a:extLst>
                    <a:ext uri="{9D8B030D-6E8A-4147-A177-3AD203B41FA5}">
                      <a16:colId xmlns:a16="http://schemas.microsoft.com/office/drawing/2014/main" val="20000"/>
                    </a:ext>
                  </a:extLst>
                </a:gridCol>
                <a:gridCol w="3781483">
                  <a:extLst>
                    <a:ext uri="{9D8B030D-6E8A-4147-A177-3AD203B41FA5}">
                      <a16:colId xmlns:a16="http://schemas.microsoft.com/office/drawing/2014/main" val="20001"/>
                    </a:ext>
                  </a:extLst>
                </a:gridCol>
              </a:tblGrid>
              <a:tr h="1025767">
                <a:tc>
                  <a:txBody>
                    <a:bodyPr/>
                    <a:lstStyle/>
                    <a:p>
                      <a:pPr marL="0" marR="0" lvl="0" indent="0" algn="ctr" rtl="0">
                        <a:spcBef>
                          <a:spcPts val="0"/>
                        </a:spcBef>
                        <a:spcAft>
                          <a:spcPts val="0"/>
                        </a:spcAft>
                        <a:buNone/>
                      </a:pPr>
                      <a:r>
                        <a:rPr lang="en-US" sz="2000">
                          <a:solidFill>
                            <a:srgbClr val="000000"/>
                          </a:solidFill>
                          <a:latin typeface="Roboto Condensed"/>
                          <a:ea typeface="Roboto Condensed"/>
                          <a:cs typeface="Roboto Condensed"/>
                          <a:sym typeface="Roboto Condensed"/>
                        </a:rPr>
                        <a:t>Mở đoạn</a:t>
                      </a:r>
                      <a:endParaRPr sz="2000">
                        <a:solidFill>
                          <a:srgbClr val="000000"/>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000">
                          <a:solidFill>
                            <a:srgbClr val="000000"/>
                          </a:solidFill>
                          <a:latin typeface="Roboto Condensed"/>
                          <a:ea typeface="Roboto Condensed"/>
                          <a:cs typeface="Roboto Condensed"/>
                          <a:sym typeface="Roboto Condensed"/>
                        </a:rPr>
                        <a:t>(1 câu)</a:t>
                      </a:r>
                      <a:endParaRPr sz="1200"/>
                    </a:p>
                  </a:txBody>
                  <a:tcPr marL="60967" marR="60967" marT="30483" marB="30483" anchor="ctr">
                    <a:lnL w="47625" cap="flat" cmpd="sng">
                      <a:solidFill>
                        <a:srgbClr val="446889"/>
                      </a:solidFill>
                      <a:prstDash val="solid"/>
                      <a:round/>
                      <a:headEnd type="none" w="sm" len="sm"/>
                      <a:tailEnd type="none" w="sm" len="sm"/>
                    </a:lnL>
                    <a:lnR w="47625" cap="flat" cmpd="sng">
                      <a:solidFill>
                        <a:srgbClr val="446889"/>
                      </a:solidFill>
                      <a:prstDash val="solid"/>
                      <a:round/>
                      <a:headEnd type="none" w="sm" len="sm"/>
                      <a:tailEnd type="none" w="sm" len="sm"/>
                    </a:lnR>
                    <a:lnT w="47625" cap="flat" cmpd="sng">
                      <a:solidFill>
                        <a:srgbClr val="446889"/>
                      </a:solidFill>
                      <a:prstDash val="solid"/>
                      <a:round/>
                      <a:headEnd type="none" w="sm" len="sm"/>
                      <a:tailEnd type="none" w="sm" len="sm"/>
                    </a:lnT>
                    <a:lnB w="47625" cap="flat" cmpd="sng">
                      <a:solidFill>
                        <a:srgbClr val="446889"/>
                      </a:solidFill>
                      <a:prstDash val="solid"/>
                      <a:round/>
                      <a:headEnd type="none" w="sm" len="sm"/>
                      <a:tailEnd type="none" w="sm" len="sm"/>
                    </a:lnB>
                    <a:solidFill>
                      <a:srgbClr val="EADFDC"/>
                    </a:solidFill>
                  </a:tcPr>
                </a:tc>
                <a:tc>
                  <a:txBody>
                    <a:bodyPr/>
                    <a:lstStyle/>
                    <a:p>
                      <a:pPr marL="0" marR="0" lvl="0" indent="0" algn="l" rtl="0">
                        <a:spcBef>
                          <a:spcPts val="0"/>
                        </a:spcBef>
                        <a:spcAft>
                          <a:spcPts val="0"/>
                        </a:spcAft>
                        <a:buNone/>
                      </a:pPr>
                      <a:r>
                        <a:rPr lang="en-US" sz="2000">
                          <a:solidFill>
                            <a:srgbClr val="000000"/>
                          </a:solidFill>
                          <a:latin typeface="Roboto Condensed"/>
                          <a:ea typeface="Roboto Condensed"/>
                          <a:cs typeface="Roboto Condensed"/>
                          <a:sym typeface="Roboto Condensed"/>
                        </a:rPr>
                        <a:t>Nêu ấn tượng chung về nhân vật</a:t>
                      </a:r>
                      <a:endParaRPr sz="1200"/>
                    </a:p>
                  </a:txBody>
                  <a:tcPr marL="60967" marR="60967" marT="30483" marB="30483" anchor="ctr">
                    <a:lnL w="47625" cap="flat" cmpd="sng">
                      <a:solidFill>
                        <a:srgbClr val="446889"/>
                      </a:solidFill>
                      <a:prstDash val="solid"/>
                      <a:round/>
                      <a:headEnd type="none" w="sm" len="sm"/>
                      <a:tailEnd type="none" w="sm" len="sm"/>
                    </a:lnL>
                    <a:lnR w="47625" cap="flat" cmpd="sng">
                      <a:solidFill>
                        <a:srgbClr val="446889"/>
                      </a:solidFill>
                      <a:prstDash val="solid"/>
                      <a:round/>
                      <a:headEnd type="none" w="sm" len="sm"/>
                      <a:tailEnd type="none" w="sm" len="sm"/>
                    </a:lnR>
                    <a:lnT w="47625" cap="flat" cmpd="sng">
                      <a:solidFill>
                        <a:srgbClr val="446889"/>
                      </a:solidFill>
                      <a:prstDash val="solid"/>
                      <a:round/>
                      <a:headEnd type="none" w="sm" len="sm"/>
                      <a:tailEnd type="none" w="sm" len="sm"/>
                    </a:lnT>
                    <a:lnB w="47625" cap="flat" cmpd="sng">
                      <a:solidFill>
                        <a:srgbClr val="446889"/>
                      </a:solidFill>
                      <a:prstDash val="solid"/>
                      <a:round/>
                      <a:headEnd type="none" w="sm" len="sm"/>
                      <a:tailEnd type="none" w="sm" len="sm"/>
                    </a:lnB>
                    <a:solidFill>
                      <a:srgbClr val="FFFFFF"/>
                    </a:solidFill>
                  </a:tcPr>
                </a:tc>
                <a:extLst>
                  <a:ext uri="{0D108BD9-81ED-4DB2-BD59-A6C34878D82A}">
                    <a16:rowId xmlns:a16="http://schemas.microsoft.com/office/drawing/2014/main" val="10000"/>
                  </a:ext>
                </a:extLst>
              </a:tr>
              <a:tr h="1478417">
                <a:tc>
                  <a:txBody>
                    <a:bodyPr/>
                    <a:lstStyle/>
                    <a:p>
                      <a:pPr marL="0" marR="0" lvl="0" indent="0" algn="ctr" rtl="0">
                        <a:spcBef>
                          <a:spcPts val="0"/>
                        </a:spcBef>
                        <a:spcAft>
                          <a:spcPts val="0"/>
                        </a:spcAft>
                        <a:buNone/>
                      </a:pPr>
                      <a:r>
                        <a:rPr lang="en-US" sz="2000">
                          <a:solidFill>
                            <a:srgbClr val="000000"/>
                          </a:solidFill>
                          <a:latin typeface="Roboto Condensed"/>
                          <a:ea typeface="Roboto Condensed"/>
                          <a:cs typeface="Roboto Condensed"/>
                          <a:sym typeface="Roboto Condensed"/>
                        </a:rPr>
                        <a:t>Thân đoạn</a:t>
                      </a:r>
                      <a:endParaRPr sz="2000">
                        <a:solidFill>
                          <a:srgbClr val="000000"/>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000">
                          <a:solidFill>
                            <a:srgbClr val="000000"/>
                          </a:solidFill>
                          <a:latin typeface="Roboto Condensed"/>
                          <a:ea typeface="Roboto Condensed"/>
                          <a:cs typeface="Roboto Condensed"/>
                          <a:sym typeface="Roboto Condensed"/>
                        </a:rPr>
                        <a:t>(3-5 câu)</a:t>
                      </a:r>
                      <a:endParaRPr sz="1200"/>
                    </a:p>
                  </a:txBody>
                  <a:tcPr marL="60967" marR="60967" marT="30483" marB="30483" anchor="ctr">
                    <a:lnL w="47625" cap="flat" cmpd="sng">
                      <a:solidFill>
                        <a:srgbClr val="446889"/>
                      </a:solidFill>
                      <a:prstDash val="solid"/>
                      <a:round/>
                      <a:headEnd type="none" w="sm" len="sm"/>
                      <a:tailEnd type="none" w="sm" len="sm"/>
                    </a:lnL>
                    <a:lnR w="47625" cap="flat" cmpd="sng">
                      <a:solidFill>
                        <a:srgbClr val="446889"/>
                      </a:solidFill>
                      <a:prstDash val="solid"/>
                      <a:round/>
                      <a:headEnd type="none" w="sm" len="sm"/>
                      <a:tailEnd type="none" w="sm" len="sm"/>
                    </a:lnR>
                    <a:lnT w="47625" cap="flat" cmpd="sng">
                      <a:solidFill>
                        <a:srgbClr val="446889"/>
                      </a:solidFill>
                      <a:prstDash val="solid"/>
                      <a:round/>
                      <a:headEnd type="none" w="sm" len="sm"/>
                      <a:tailEnd type="none" w="sm" len="sm"/>
                    </a:lnT>
                    <a:lnB w="47625" cap="flat" cmpd="sng">
                      <a:solidFill>
                        <a:srgbClr val="446889"/>
                      </a:solidFill>
                      <a:prstDash val="solid"/>
                      <a:round/>
                      <a:headEnd type="none" w="sm" len="sm"/>
                      <a:tailEnd type="none" w="sm" len="sm"/>
                    </a:lnB>
                    <a:solidFill>
                      <a:srgbClr val="EADFDC"/>
                    </a:solidFill>
                  </a:tcPr>
                </a:tc>
                <a:tc>
                  <a:txBody>
                    <a:bodyPr/>
                    <a:lstStyle/>
                    <a:p>
                      <a:pPr marL="0" marR="0" lvl="0" indent="0" algn="l" rtl="0">
                        <a:spcBef>
                          <a:spcPts val="0"/>
                        </a:spcBef>
                        <a:spcAft>
                          <a:spcPts val="0"/>
                        </a:spcAft>
                        <a:buNone/>
                      </a:pPr>
                      <a:r>
                        <a:rPr lang="en-US" sz="2000">
                          <a:solidFill>
                            <a:srgbClr val="000000"/>
                          </a:solidFill>
                          <a:latin typeface="Roboto Condensed"/>
                          <a:ea typeface="Roboto Condensed"/>
                          <a:cs typeface="Roboto Condensed"/>
                          <a:sym typeface="Roboto Condensed"/>
                        </a:rPr>
                        <a:t>- Hoàn cảnh sống của nhân vật</a:t>
                      </a:r>
                      <a:endParaRPr sz="2000">
                        <a:solidFill>
                          <a:srgbClr val="000000"/>
                        </a:solidFill>
                        <a:latin typeface="Roboto Condensed"/>
                        <a:ea typeface="Roboto Condensed"/>
                        <a:cs typeface="Roboto Condensed"/>
                        <a:sym typeface="Roboto Condensed"/>
                      </a:endParaRPr>
                    </a:p>
                    <a:p>
                      <a:pPr marL="0" marR="0" lvl="0" indent="0" algn="l" rtl="0">
                        <a:spcBef>
                          <a:spcPts val="0"/>
                        </a:spcBef>
                        <a:spcAft>
                          <a:spcPts val="0"/>
                        </a:spcAft>
                        <a:buNone/>
                      </a:pPr>
                      <a:r>
                        <a:rPr lang="en-US" sz="2000">
                          <a:solidFill>
                            <a:srgbClr val="000000"/>
                          </a:solidFill>
                          <a:latin typeface="Roboto Condensed"/>
                          <a:ea typeface="Roboto Condensed"/>
                          <a:cs typeface="Roboto Condensed"/>
                          <a:sym typeface="Roboto Condensed"/>
                        </a:rPr>
                        <a:t>- Tính cách, phẩm chất của nhân vật</a:t>
                      </a:r>
                      <a:endParaRPr sz="2000">
                        <a:solidFill>
                          <a:srgbClr val="000000"/>
                        </a:solidFill>
                        <a:latin typeface="Roboto Condensed"/>
                        <a:ea typeface="Roboto Condensed"/>
                        <a:cs typeface="Roboto Condensed"/>
                        <a:sym typeface="Roboto Condensed"/>
                      </a:endParaRPr>
                    </a:p>
                  </a:txBody>
                  <a:tcPr marL="60967" marR="60967" marT="30483" marB="30483" anchor="ctr">
                    <a:lnL w="47625" cap="flat" cmpd="sng">
                      <a:solidFill>
                        <a:srgbClr val="446889"/>
                      </a:solidFill>
                      <a:prstDash val="solid"/>
                      <a:round/>
                      <a:headEnd type="none" w="sm" len="sm"/>
                      <a:tailEnd type="none" w="sm" len="sm"/>
                    </a:lnL>
                    <a:lnR w="47625" cap="flat" cmpd="sng">
                      <a:solidFill>
                        <a:srgbClr val="446889"/>
                      </a:solidFill>
                      <a:prstDash val="solid"/>
                      <a:round/>
                      <a:headEnd type="none" w="sm" len="sm"/>
                      <a:tailEnd type="none" w="sm" len="sm"/>
                    </a:lnR>
                    <a:lnT w="47625" cap="flat" cmpd="sng">
                      <a:solidFill>
                        <a:srgbClr val="446889"/>
                      </a:solidFill>
                      <a:prstDash val="solid"/>
                      <a:round/>
                      <a:headEnd type="none" w="sm" len="sm"/>
                      <a:tailEnd type="none" w="sm" len="sm"/>
                    </a:lnT>
                    <a:lnB w="47625" cap="flat" cmpd="sng">
                      <a:solidFill>
                        <a:srgbClr val="446889"/>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1025767">
                <a:tc>
                  <a:txBody>
                    <a:bodyPr/>
                    <a:lstStyle/>
                    <a:p>
                      <a:pPr marL="0" marR="0" lvl="0" indent="0" algn="ctr" rtl="0">
                        <a:spcBef>
                          <a:spcPts val="0"/>
                        </a:spcBef>
                        <a:spcAft>
                          <a:spcPts val="0"/>
                        </a:spcAft>
                        <a:buNone/>
                      </a:pPr>
                      <a:r>
                        <a:rPr lang="en-US" sz="2000">
                          <a:solidFill>
                            <a:srgbClr val="000000"/>
                          </a:solidFill>
                          <a:latin typeface="Roboto Condensed"/>
                          <a:ea typeface="Roboto Condensed"/>
                          <a:cs typeface="Roboto Condensed"/>
                          <a:sym typeface="Roboto Condensed"/>
                        </a:rPr>
                        <a:t>Kết đoạn</a:t>
                      </a:r>
                      <a:endParaRPr sz="2000">
                        <a:solidFill>
                          <a:srgbClr val="000000"/>
                        </a:solidFill>
                        <a:latin typeface="Roboto Condensed"/>
                        <a:ea typeface="Roboto Condensed"/>
                        <a:cs typeface="Roboto Condensed"/>
                        <a:sym typeface="Roboto Condensed"/>
                      </a:endParaRPr>
                    </a:p>
                    <a:p>
                      <a:pPr marL="0" marR="0" lvl="0" indent="0" algn="ctr" rtl="0">
                        <a:spcBef>
                          <a:spcPts val="0"/>
                        </a:spcBef>
                        <a:spcAft>
                          <a:spcPts val="0"/>
                        </a:spcAft>
                        <a:buNone/>
                      </a:pPr>
                      <a:r>
                        <a:rPr lang="en-US" sz="2000">
                          <a:solidFill>
                            <a:srgbClr val="000000"/>
                          </a:solidFill>
                          <a:latin typeface="Roboto Condensed"/>
                          <a:ea typeface="Roboto Condensed"/>
                          <a:cs typeface="Roboto Condensed"/>
                          <a:sym typeface="Roboto Condensed"/>
                        </a:rPr>
                        <a:t>(1 câu)</a:t>
                      </a:r>
                      <a:endParaRPr sz="1200"/>
                    </a:p>
                  </a:txBody>
                  <a:tcPr marL="60967" marR="60967" marT="30483" marB="30483" anchor="ctr">
                    <a:lnL w="47625" cap="flat" cmpd="sng">
                      <a:solidFill>
                        <a:srgbClr val="446889"/>
                      </a:solidFill>
                      <a:prstDash val="solid"/>
                      <a:round/>
                      <a:headEnd type="none" w="sm" len="sm"/>
                      <a:tailEnd type="none" w="sm" len="sm"/>
                    </a:lnL>
                    <a:lnR w="47625" cap="flat" cmpd="sng">
                      <a:solidFill>
                        <a:srgbClr val="446889"/>
                      </a:solidFill>
                      <a:prstDash val="solid"/>
                      <a:round/>
                      <a:headEnd type="none" w="sm" len="sm"/>
                      <a:tailEnd type="none" w="sm" len="sm"/>
                    </a:lnR>
                    <a:lnT w="47625" cap="flat" cmpd="sng">
                      <a:solidFill>
                        <a:srgbClr val="446889"/>
                      </a:solidFill>
                      <a:prstDash val="solid"/>
                      <a:round/>
                      <a:headEnd type="none" w="sm" len="sm"/>
                      <a:tailEnd type="none" w="sm" len="sm"/>
                    </a:lnT>
                    <a:lnB w="47625" cap="flat" cmpd="sng">
                      <a:solidFill>
                        <a:srgbClr val="446889"/>
                      </a:solidFill>
                      <a:prstDash val="solid"/>
                      <a:round/>
                      <a:headEnd type="none" w="sm" len="sm"/>
                      <a:tailEnd type="none" w="sm" len="sm"/>
                    </a:lnB>
                    <a:solidFill>
                      <a:srgbClr val="EADFDC"/>
                    </a:solidFill>
                  </a:tcPr>
                </a:tc>
                <a:tc>
                  <a:txBody>
                    <a:bodyPr/>
                    <a:lstStyle/>
                    <a:p>
                      <a:pPr marL="0" marR="0" lvl="0" indent="0" algn="l" rtl="0">
                        <a:spcBef>
                          <a:spcPts val="0"/>
                        </a:spcBef>
                        <a:spcAft>
                          <a:spcPts val="0"/>
                        </a:spcAft>
                        <a:buNone/>
                      </a:pPr>
                      <a:r>
                        <a:rPr lang="en-US" sz="2000">
                          <a:solidFill>
                            <a:srgbClr val="000000"/>
                          </a:solidFill>
                          <a:latin typeface="Roboto Condensed"/>
                          <a:ea typeface="Roboto Condensed"/>
                          <a:cs typeface="Roboto Condensed"/>
                          <a:sym typeface="Roboto Condensed"/>
                        </a:rPr>
                        <a:t>Bài học, ý nghĩa rút ra từ nhân vật</a:t>
                      </a:r>
                      <a:endParaRPr sz="2000">
                        <a:solidFill>
                          <a:srgbClr val="000000"/>
                        </a:solidFill>
                        <a:latin typeface="Roboto Condensed"/>
                        <a:ea typeface="Roboto Condensed"/>
                        <a:cs typeface="Roboto Condensed"/>
                        <a:sym typeface="Roboto Condensed"/>
                      </a:endParaRPr>
                    </a:p>
                  </a:txBody>
                  <a:tcPr marL="60967" marR="60967" marT="30483" marB="30483" anchor="ctr">
                    <a:lnL w="47625" cap="flat" cmpd="sng">
                      <a:solidFill>
                        <a:srgbClr val="446889"/>
                      </a:solidFill>
                      <a:prstDash val="solid"/>
                      <a:round/>
                      <a:headEnd type="none" w="sm" len="sm"/>
                      <a:tailEnd type="none" w="sm" len="sm"/>
                    </a:lnL>
                    <a:lnR w="47625" cap="flat" cmpd="sng">
                      <a:solidFill>
                        <a:srgbClr val="446889"/>
                      </a:solidFill>
                      <a:prstDash val="solid"/>
                      <a:round/>
                      <a:headEnd type="none" w="sm" len="sm"/>
                      <a:tailEnd type="none" w="sm" len="sm"/>
                    </a:lnR>
                    <a:lnT w="47625" cap="flat" cmpd="sng">
                      <a:solidFill>
                        <a:srgbClr val="446889"/>
                      </a:solidFill>
                      <a:prstDash val="solid"/>
                      <a:round/>
                      <a:headEnd type="none" w="sm" len="sm"/>
                      <a:tailEnd type="none" w="sm" len="sm"/>
                    </a:lnT>
                    <a:lnB w="47625" cap="flat" cmpd="sng">
                      <a:solidFill>
                        <a:srgbClr val="446889"/>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359" name="Google Shape;359;p18"/>
          <p:cNvSpPr txBox="1"/>
          <p:nvPr/>
        </p:nvSpPr>
        <p:spPr>
          <a:xfrm>
            <a:off x="1479563" y="2379914"/>
            <a:ext cx="3583827" cy="3880678"/>
          </a:xfrm>
          <a:prstGeom prst="rect">
            <a:avLst/>
          </a:prstGeom>
          <a:noFill/>
          <a:ln>
            <a:noFill/>
          </a:ln>
        </p:spPr>
        <p:txBody>
          <a:bodyPr spcFirstLastPara="1" wrap="square" lIns="0" tIns="0" rIns="0" bIns="0" anchor="t" anchorCtr="0">
            <a:spAutoFit/>
          </a:bodyPr>
          <a:lstStyle/>
          <a:p>
            <a:pPr algn="just">
              <a:lnSpc>
                <a:spcPct val="159017"/>
              </a:lnSpc>
            </a:pPr>
            <a:r>
              <a:rPr lang="en-US" sz="2266" b="1">
                <a:solidFill>
                  <a:srgbClr val="414C64"/>
                </a:solidFill>
                <a:latin typeface="Roboto Condensed"/>
                <a:ea typeface="Roboto Condensed"/>
                <a:cs typeface="Roboto Condensed"/>
                <a:sym typeface="Roboto Condensed"/>
              </a:rPr>
              <a:t>Đề bài: </a:t>
            </a:r>
            <a:r>
              <a:rPr lang="en-US" sz="2266">
                <a:solidFill>
                  <a:srgbClr val="414C64"/>
                </a:solidFill>
                <a:latin typeface="Roboto Condensed"/>
                <a:ea typeface="Roboto Condensed"/>
                <a:cs typeface="Roboto Condensed"/>
                <a:sym typeface="Roboto Condensed"/>
              </a:rPr>
              <a:t>Viết đoạn văn khoảng 5-7 câu trình bày cảm nhận của em về nhân vật hoàng tử bé hoặc nhân vật cáo, trong đoạn văn có sử dụng ít nhất 2 từ ghép, 2 từ láy.</a:t>
            </a:r>
            <a:endParaRPr sz="1200"/>
          </a:p>
        </p:txBody>
      </p:sp>
      <p:sp>
        <p:nvSpPr>
          <p:cNvPr id="360" name="Google Shape;360;p18"/>
          <p:cNvSpPr txBox="1"/>
          <p:nvPr/>
        </p:nvSpPr>
        <p:spPr>
          <a:xfrm>
            <a:off x="1096997" y="680557"/>
            <a:ext cx="9712831" cy="1005212"/>
          </a:xfrm>
          <a:prstGeom prst="rect">
            <a:avLst/>
          </a:prstGeom>
          <a:noFill/>
          <a:ln>
            <a:noFill/>
          </a:ln>
        </p:spPr>
        <p:txBody>
          <a:bodyPr spcFirstLastPara="1" wrap="square" lIns="0" tIns="0" rIns="0" bIns="0" anchor="t" anchorCtr="0">
            <a:spAutoFit/>
          </a:bodyPr>
          <a:lstStyle/>
          <a:p>
            <a:pPr>
              <a:lnSpc>
                <a:spcPct val="140005"/>
              </a:lnSpc>
            </a:pPr>
            <a:r>
              <a:rPr lang="en-US" sz="4666" b="1" dirty="0">
                <a:solidFill>
                  <a:srgbClr val="424F9D"/>
                </a:solidFill>
                <a:latin typeface="Fraunces"/>
                <a:ea typeface="Fraunces"/>
                <a:cs typeface="Fraunces"/>
                <a:sym typeface="Fraunces"/>
              </a:rPr>
              <a:t>IV. </a:t>
            </a:r>
            <a:r>
              <a:rPr lang="vi-VN" sz="4666" b="1" dirty="0" smtClean="0">
                <a:solidFill>
                  <a:srgbClr val="424F9D"/>
                </a:solidFill>
                <a:latin typeface="Fraunces"/>
                <a:ea typeface="Fraunces"/>
                <a:cs typeface="Fraunces"/>
                <a:sym typeface="Fraunces"/>
              </a:rPr>
              <a:t>Vận dụng</a:t>
            </a:r>
            <a:endParaRPr sz="1200" dirty="0"/>
          </a:p>
        </p:txBody>
      </p:sp>
      <p:pic>
        <p:nvPicPr>
          <p:cNvPr id="361" name="Google Shape;361;p18"/>
          <p:cNvPicPr preferRelativeResize="0"/>
          <p:nvPr/>
        </p:nvPicPr>
        <p:blipFill rotWithShape="1">
          <a:blip r:embed="rId4">
            <a:alphaModFix/>
          </a:blip>
          <a:srcRect l="22643" t="29725"/>
          <a:stretch/>
        </p:blipFill>
        <p:spPr>
          <a:xfrm rot="-112033" flipH="1">
            <a:off x="10669082" y="-116731"/>
            <a:ext cx="1802873" cy="1605061"/>
          </a:xfrm>
          <a:prstGeom prst="rect">
            <a:avLst/>
          </a:prstGeom>
          <a:noFill/>
          <a:ln>
            <a:noFill/>
          </a:ln>
        </p:spPr>
      </p:pic>
      <p:pic>
        <p:nvPicPr>
          <p:cNvPr id="362" name="Google Shape;362;p18"/>
          <p:cNvPicPr preferRelativeResize="0"/>
          <p:nvPr/>
        </p:nvPicPr>
        <p:blipFill rotWithShape="1">
          <a:blip r:embed="rId5">
            <a:alphaModFix/>
          </a:blip>
          <a:srcRect/>
          <a:stretch/>
        </p:blipFill>
        <p:spPr>
          <a:xfrm rot="700157">
            <a:off x="4099899" y="4856858"/>
            <a:ext cx="1689552" cy="1793925"/>
          </a:xfrm>
          <a:prstGeom prst="rect">
            <a:avLst/>
          </a:prstGeom>
          <a:noFill/>
          <a:ln>
            <a:noFill/>
          </a:ln>
        </p:spPr>
      </p:pic>
      <p:pic>
        <p:nvPicPr>
          <p:cNvPr id="363" name="Google Shape;363;p18"/>
          <p:cNvPicPr preferRelativeResize="0"/>
          <p:nvPr/>
        </p:nvPicPr>
        <p:blipFill rotWithShape="1">
          <a:blip r:embed="rId6">
            <a:alphaModFix/>
          </a:blip>
          <a:srcRect l="36362" r="1841" b="38670"/>
          <a:stretch/>
        </p:blipFill>
        <p:spPr>
          <a:xfrm rot="5400000">
            <a:off x="-345317" y="345318"/>
            <a:ext cx="2055714" cy="1365079"/>
          </a:xfrm>
          <a:prstGeom prst="rect">
            <a:avLst/>
          </a:prstGeom>
          <a:noFill/>
          <a:ln>
            <a:noFill/>
          </a:ln>
        </p:spPr>
      </p:pic>
      <p:pic>
        <p:nvPicPr>
          <p:cNvPr id="364" name="Google Shape;364;p18"/>
          <p:cNvPicPr preferRelativeResize="0"/>
          <p:nvPr/>
        </p:nvPicPr>
        <p:blipFill rotWithShape="1">
          <a:blip r:embed="rId7">
            <a:alphaModFix/>
          </a:blip>
          <a:srcRect/>
          <a:stretch/>
        </p:blipFill>
        <p:spPr>
          <a:xfrm rot="10800000">
            <a:off x="2424344" y="1849322"/>
            <a:ext cx="1694266" cy="412785"/>
          </a:xfrm>
          <a:prstGeom prst="rect">
            <a:avLst/>
          </a:prstGeom>
          <a:noFill/>
          <a:ln>
            <a:noFill/>
          </a:ln>
        </p:spPr>
      </p:pic>
    </p:spTree>
    <p:extLst>
      <p:ext uri="{BB962C8B-B14F-4D97-AF65-F5344CB8AC3E}">
        <p14:creationId xmlns:p14="http://schemas.microsoft.com/office/powerpoint/2010/main" val="51629414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animEffect transition="in" filter="fade">
                                      <p:cBhvr>
                                        <p:cTn id="7" dur="500"/>
                                        <p:tgtEl>
                                          <p:spTgt spid="36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64"/>
                                        </p:tgtEl>
                                        <p:attrNameLst>
                                          <p:attrName>style.visibility</p:attrName>
                                        </p:attrNameLst>
                                      </p:cBhvr>
                                      <p:to>
                                        <p:strVal val="visible"/>
                                      </p:to>
                                    </p:set>
                                    <p:animEffect transition="in" filter="fade">
                                      <p:cBhvr>
                                        <p:cTn id="12" dur="500"/>
                                        <p:tgtEl>
                                          <p:spTgt spid="36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9"/>
                                        </p:tgtEl>
                                        <p:attrNameLst>
                                          <p:attrName>style.visibility</p:attrName>
                                        </p:attrNameLst>
                                      </p:cBhvr>
                                      <p:to>
                                        <p:strVal val="visible"/>
                                      </p:to>
                                    </p:set>
                                    <p:animEffect transition="in" filter="fade">
                                      <p:cBhvr>
                                        <p:cTn id="17" dur="500"/>
                                        <p:tgtEl>
                                          <p:spTgt spid="35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58"/>
                                        </p:tgtEl>
                                        <p:attrNameLst>
                                          <p:attrName>style.visibility</p:attrName>
                                        </p:attrNameLst>
                                      </p:cBhvr>
                                      <p:to>
                                        <p:strVal val="visible"/>
                                      </p:to>
                                    </p:set>
                                    <p:animEffect transition="in" filter="fade">
                                      <p:cBhvr>
                                        <p:cTn id="22" dur="500"/>
                                        <p:tgtEl>
                                          <p:spTgt spid="3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688</Words>
  <Application>Microsoft Office PowerPoint</Application>
  <PresentationFormat>Widescreen</PresentationFormat>
  <Paragraphs>76</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Calibri</vt:lpstr>
      <vt:lpstr>Calibri Light</vt:lpstr>
      <vt:lpstr>Fraunces</vt:lpstr>
      <vt:lpstr>Roboto Condensed</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cp:revision>
  <dcterms:created xsi:type="dcterms:W3CDTF">2023-09-17T04:20:57Z</dcterms:created>
  <dcterms:modified xsi:type="dcterms:W3CDTF">2023-09-17T04:21:22Z</dcterms:modified>
</cp:coreProperties>
</file>