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8" r:id="rId3"/>
    <p:sldId id="256" r:id="rId4"/>
    <p:sldId id="259" r:id="rId5"/>
    <p:sldId id="257" r:id="rId6"/>
    <p:sldId id="265" r:id="rId7"/>
    <p:sldId id="273" r:id="rId8"/>
    <p:sldId id="271" r:id="rId9"/>
    <p:sldId id="260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72" r:id="rId18"/>
    <p:sldId id="261" r:id="rId19"/>
    <p:sldId id="282" r:id="rId20"/>
    <p:sldId id="264" r:id="rId21"/>
    <p:sldId id="268" r:id="rId22"/>
    <p:sldId id="267" r:id="rId23"/>
    <p:sldId id="270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5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62.svg"/><Relationship Id="rId5" Type="http://schemas.openxmlformats.org/officeDocument/2006/relationships/image" Target="../media/image68.svg"/><Relationship Id="rId10" Type="http://schemas.openxmlformats.org/officeDocument/2006/relationships/image" Target="../media/image5.png"/><Relationship Id="rId9" Type="http://schemas.openxmlformats.org/officeDocument/2006/relationships/image" Target="../media/image16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8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4.png"/><Relationship Id="rId33" Type="http://schemas.openxmlformats.org/officeDocument/2006/relationships/image" Target="../media/image170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1.sv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24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34.png"/><Relationship Id="rId9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90.svg"/><Relationship Id="rId18" Type="http://schemas.openxmlformats.org/officeDocument/2006/relationships/image" Target="../media/image52.png"/><Relationship Id="rId7" Type="http://schemas.openxmlformats.org/officeDocument/2006/relationships/image" Target="../media/image84.svg"/><Relationship Id="rId12" Type="http://schemas.openxmlformats.org/officeDocument/2006/relationships/image" Target="../media/image49.png"/><Relationship Id="rId17" Type="http://schemas.openxmlformats.org/officeDocument/2006/relationships/image" Target="../media/image94.svg"/><Relationship Id="rId2" Type="http://schemas.openxmlformats.org/officeDocument/2006/relationships/image" Target="../media/image42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88.svg"/><Relationship Id="rId5" Type="http://schemas.openxmlformats.org/officeDocument/2006/relationships/image" Target="../media/image82.svg"/><Relationship Id="rId15" Type="http://schemas.openxmlformats.org/officeDocument/2006/relationships/image" Target="../media/image92.svg"/><Relationship Id="rId10" Type="http://schemas.openxmlformats.org/officeDocument/2006/relationships/image" Target="../media/image48.png"/><Relationship Id="rId9" Type="http://schemas.openxmlformats.org/officeDocument/2006/relationships/image" Target="../media/image86.svg"/><Relationship Id="rId1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90.svg"/><Relationship Id="rId18" Type="http://schemas.openxmlformats.org/officeDocument/2006/relationships/image" Target="../media/image52.png"/><Relationship Id="rId7" Type="http://schemas.openxmlformats.org/officeDocument/2006/relationships/image" Target="../media/image84.svg"/><Relationship Id="rId12" Type="http://schemas.openxmlformats.org/officeDocument/2006/relationships/image" Target="../media/image49.png"/><Relationship Id="rId17" Type="http://schemas.openxmlformats.org/officeDocument/2006/relationships/image" Target="../media/image94.svg"/><Relationship Id="rId2" Type="http://schemas.openxmlformats.org/officeDocument/2006/relationships/image" Target="../media/image42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88.svg"/><Relationship Id="rId5" Type="http://schemas.openxmlformats.org/officeDocument/2006/relationships/image" Target="../media/image82.svg"/><Relationship Id="rId15" Type="http://schemas.openxmlformats.org/officeDocument/2006/relationships/image" Target="../media/image92.svg"/><Relationship Id="rId10" Type="http://schemas.openxmlformats.org/officeDocument/2006/relationships/image" Target="../media/image48.png"/><Relationship Id="rId9" Type="http://schemas.openxmlformats.org/officeDocument/2006/relationships/image" Target="../media/image86.svg"/><Relationship Id="rId1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svg"/><Relationship Id="rId18" Type="http://schemas.openxmlformats.org/officeDocument/2006/relationships/image" Target="../media/image12.png"/><Relationship Id="rId12" Type="http://schemas.openxmlformats.org/officeDocument/2006/relationships/image" Target="../media/image9.png"/><Relationship Id="rId17" Type="http://schemas.openxmlformats.org/officeDocument/2006/relationships/image" Target="../media/image44.svg"/><Relationship Id="rId2" Type="http://schemas.openxmlformats.org/officeDocument/2006/relationships/image" Target="../media/image6.png"/><Relationship Id="rId16" Type="http://schemas.openxmlformats.org/officeDocument/2006/relationships/image" Target="../media/image11.pn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9" Type="http://schemas.openxmlformats.org/officeDocument/2006/relationships/image" Target="../media/image36.sv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7.png"/><Relationship Id="rId18" Type="http://schemas.openxmlformats.org/officeDocument/2006/relationships/image" Target="../media/image80.svg"/><Relationship Id="rId7" Type="http://schemas.openxmlformats.org/officeDocument/2006/relationships/image" Target="../media/image116.svg"/><Relationship Id="rId12" Type="http://schemas.openxmlformats.org/officeDocument/2006/relationships/image" Target="../media/image122.svg"/><Relationship Id="rId17" Type="http://schemas.openxmlformats.org/officeDocument/2006/relationships/image" Target="../media/image59.png"/><Relationship Id="rId2" Type="http://schemas.openxmlformats.org/officeDocument/2006/relationships/image" Target="../media/image53.png"/><Relationship Id="rId16" Type="http://schemas.openxmlformats.org/officeDocument/2006/relationships/image" Target="../media/image78.svg"/><Relationship Id="rId20" Type="http://schemas.openxmlformats.org/officeDocument/2006/relationships/image" Target="../media/image1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126.svg"/><Relationship Id="rId15" Type="http://schemas.openxmlformats.org/officeDocument/2006/relationships/image" Target="../media/image58.png"/><Relationship Id="rId10" Type="http://schemas.openxmlformats.org/officeDocument/2006/relationships/image" Target="../media/image56.png"/><Relationship Id="rId19" Type="http://schemas.openxmlformats.org/officeDocument/2006/relationships/image" Target="../media/image60.png"/><Relationship Id="rId9" Type="http://schemas.openxmlformats.org/officeDocument/2006/relationships/image" Target="../media/image118.svg"/><Relationship Id="rId14" Type="http://schemas.openxmlformats.org/officeDocument/2006/relationships/image" Target="../media/image7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svg"/><Relationship Id="rId7" Type="http://schemas.openxmlformats.org/officeDocument/2006/relationships/image" Target="../media/image62.png"/><Relationship Id="rId12" Type="http://schemas.openxmlformats.org/officeDocument/2006/relationships/image" Target="../media/image99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11" Type="http://schemas.openxmlformats.org/officeDocument/2006/relationships/image" Target="../media/image64.png"/><Relationship Id="rId10" Type="http://schemas.openxmlformats.org/officeDocument/2006/relationships/image" Target="../media/image97.svg"/><Relationship Id="rId9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5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62.svg"/><Relationship Id="rId5" Type="http://schemas.openxmlformats.org/officeDocument/2006/relationships/image" Target="../media/image68.svg"/><Relationship Id="rId10" Type="http://schemas.openxmlformats.org/officeDocument/2006/relationships/image" Target="../media/image5.png"/><Relationship Id="rId9" Type="http://schemas.openxmlformats.org/officeDocument/2006/relationships/image" Target="../media/image16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2.svg"/><Relationship Id="rId18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8.png"/><Relationship Id="rId17" Type="http://schemas.openxmlformats.org/officeDocument/2006/relationships/image" Target="../media/image16.svg"/><Relationship Id="rId2" Type="http://schemas.openxmlformats.org/officeDocument/2006/relationships/image" Target="../media/image14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7.png"/><Relationship Id="rId19" Type="http://schemas.openxmlformats.org/officeDocument/2006/relationships/image" Target="../media/image18.svg"/><Relationship Id="rId9" Type="http://schemas.openxmlformats.org/officeDocument/2006/relationships/image" Target="../media/image8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5.svg"/><Relationship Id="rId18" Type="http://schemas.openxmlformats.org/officeDocument/2006/relationships/image" Target="../media/image29.png"/><Relationship Id="rId21" Type="http://schemas.openxmlformats.org/officeDocument/2006/relationships/image" Target="../media/image63.svg"/><Relationship Id="rId7" Type="http://schemas.openxmlformats.org/officeDocument/2006/relationships/image" Target="../media/image49.svg"/><Relationship Id="rId12" Type="http://schemas.openxmlformats.org/officeDocument/2006/relationships/image" Target="../media/image26.png"/><Relationship Id="rId17" Type="http://schemas.openxmlformats.org/officeDocument/2006/relationships/image" Target="../media/image59.svg"/><Relationship Id="rId2" Type="http://schemas.openxmlformats.org/officeDocument/2006/relationships/image" Target="../media/image22.pn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5" Type="http://schemas.openxmlformats.org/officeDocument/2006/relationships/image" Target="../media/image57.svg"/><Relationship Id="rId23" Type="http://schemas.openxmlformats.org/officeDocument/2006/relationships/image" Target="../media/image65.svg"/><Relationship Id="rId10" Type="http://schemas.openxmlformats.org/officeDocument/2006/relationships/image" Target="../media/image25.png"/><Relationship Id="rId19" Type="http://schemas.openxmlformats.org/officeDocument/2006/relationships/image" Target="../media/image61.svg"/><Relationship Id="rId9" Type="http://schemas.openxmlformats.org/officeDocument/2006/relationships/image" Target="../media/image51.svg"/><Relationship Id="rId14" Type="http://schemas.openxmlformats.org/officeDocument/2006/relationships/image" Target="../media/image27.png"/><Relationship Id="rId2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24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34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svg"/><Relationship Id="rId12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32.svg"/><Relationship Id="rId5" Type="http://schemas.openxmlformats.org/officeDocument/2006/relationships/image" Target="../media/image70.svg"/><Relationship Id="rId15" Type="http://schemas.openxmlformats.org/officeDocument/2006/relationships/image" Target="../media/image136.svg"/><Relationship Id="rId10" Type="http://schemas.openxmlformats.org/officeDocument/2006/relationships/image" Target="../media/image37.png"/><Relationship Id="rId9" Type="http://schemas.openxmlformats.org/officeDocument/2006/relationships/image" Target="../media/image130.sv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svg"/><Relationship Id="rId12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32.svg"/><Relationship Id="rId5" Type="http://schemas.openxmlformats.org/officeDocument/2006/relationships/image" Target="../media/image70.svg"/><Relationship Id="rId15" Type="http://schemas.openxmlformats.org/officeDocument/2006/relationships/image" Target="../media/image136.svg"/><Relationship Id="rId10" Type="http://schemas.openxmlformats.org/officeDocument/2006/relationships/image" Target="../media/image37.png"/><Relationship Id="rId9" Type="http://schemas.openxmlformats.org/officeDocument/2006/relationships/image" Target="../media/image130.sv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24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34.png"/><Relationship Id="rId9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671467" y="2039687"/>
            <a:ext cx="14881265" cy="6490685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4" name="TextBox 4"/>
          <p:cNvSpPr txBox="1"/>
          <p:nvPr/>
        </p:nvSpPr>
        <p:spPr>
          <a:xfrm>
            <a:off x="2109943" y="3656608"/>
            <a:ext cx="14004312" cy="3127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US" sz="7200" b="1" spc="19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CÁC EM ĐẾN VỚI BÀI HỌC MỚI</a:t>
            </a:r>
            <a:r>
              <a:rPr lang="vi-VN" sz="7200" b="1" spc="19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7200" b="1" spc="19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5"/>
          <p:cNvSpPr/>
          <p:nvPr/>
        </p:nvSpPr>
        <p:spPr>
          <a:xfrm rot="-5406310">
            <a:off x="3455144" y="317952"/>
            <a:ext cx="3067825" cy="0"/>
          </a:xfrm>
          <a:prstGeom prst="line">
            <a:avLst/>
          </a:prstGeom>
          <a:ln w="19050" cap="rnd">
            <a:solidFill>
              <a:srgbClr val="72727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03428" y="1366348"/>
            <a:ext cx="984675" cy="990076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5406310">
            <a:off x="12097235" y="317952"/>
            <a:ext cx="3067825" cy="0"/>
          </a:xfrm>
          <a:prstGeom prst="line">
            <a:avLst/>
          </a:prstGeom>
          <a:ln w="19050" cap="rnd">
            <a:solidFill>
              <a:srgbClr val="72727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45519" y="1366348"/>
            <a:ext cx="984675" cy="9900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42219" y="6644422"/>
            <a:ext cx="3621024" cy="3771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71555">
            <a:off x="1319733" y="7668645"/>
            <a:ext cx="2333786" cy="7637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71467" y="2504007"/>
            <a:ext cx="2371475" cy="44842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85800" y="876300"/>
            <a:ext cx="16916400" cy="8839199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190500"/>
            <a:ext cx="1677300" cy="168649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14413" y="153537"/>
            <a:ext cx="1677300" cy="1686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9397" y="1237158"/>
            <a:ext cx="64492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200" b="1" dirty="0" smtClean="0"/>
              <a:t>2. Giải quyết vấn đề</a:t>
            </a:r>
            <a:endParaRPr lang="en-US" sz="5200" b="1" dirty="0"/>
          </a:p>
        </p:txBody>
      </p:sp>
      <p:sp>
        <p:nvSpPr>
          <p:cNvPr id="4" name="Rectangle 3"/>
          <p:cNvSpPr/>
          <p:nvPr/>
        </p:nvSpPr>
        <p:spPr>
          <a:xfrm>
            <a:off x="4572000" y="2231033"/>
            <a:ext cx="1226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vi-VN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en-US" sz="48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8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cảm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khi đọc xong bài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bài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phê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95400" y="2026157"/>
            <a:ext cx="3730846" cy="7540184"/>
          </a:xfrm>
          <a:prstGeom prst="rect">
            <a:avLst/>
          </a:prstGeom>
        </p:spPr>
      </p:pic>
      <p:pic>
        <p:nvPicPr>
          <p:cNvPr id="10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25400" y="6357712"/>
            <a:ext cx="5296833" cy="39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3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85800" y="876300"/>
            <a:ext cx="16916400" cy="8839199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190500"/>
            <a:ext cx="1677300" cy="168649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14413" y="153537"/>
            <a:ext cx="1677300" cy="1686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9397" y="1237158"/>
            <a:ext cx="64492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200" b="1" dirty="0" smtClean="0"/>
              <a:t>2. Giải quyết vấn đề</a:t>
            </a:r>
            <a:endParaRPr lang="en-US" sz="5200" b="1" dirty="0"/>
          </a:p>
        </p:txBody>
      </p:sp>
      <p:sp>
        <p:nvSpPr>
          <p:cNvPr id="5" name="Rectangle 4"/>
          <p:cNvSpPr/>
          <p:nvPr/>
        </p:nvSpPr>
        <p:spPr>
          <a:xfrm>
            <a:off x="1933683" y="2076087"/>
            <a:ext cx="14420628" cy="7363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về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Lựa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từ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ảnh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giàu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gợi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gợi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45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nên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lắng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lại, chơi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vơi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nhẹ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một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luồng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trong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run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rẩy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phủ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lấy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45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ngắn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các câu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3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85800" y="876300"/>
            <a:ext cx="16916400" cy="8839199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190500"/>
            <a:ext cx="1677300" cy="168649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14413" y="153537"/>
            <a:ext cx="1677300" cy="1686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9397" y="1237158"/>
            <a:ext cx="64492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200" b="1" dirty="0" smtClean="0"/>
              <a:t>2. Giải quyết vấn đề</a:t>
            </a:r>
            <a:endParaRPr lang="en-US" sz="5200" b="1" dirty="0"/>
          </a:p>
        </p:txBody>
      </p:sp>
      <p:sp>
        <p:nvSpPr>
          <p:cNvPr id="5" name="Rectangle 4"/>
          <p:cNvSpPr/>
          <p:nvPr/>
        </p:nvSpPr>
        <p:spPr>
          <a:xfrm>
            <a:off x="1933683" y="2076087"/>
            <a:ext cx="14420628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Cảm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về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vùng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đất</a:t>
            </a:r>
            <a:endParaRPr lang="en-US" sz="4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67100"/>
            <a:ext cx="7225752" cy="51909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15400" y="3036980"/>
            <a:ext cx="818411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vẻ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trong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bức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sống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mãnh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lòng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đời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sống của con người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nơi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vùng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85800" y="876300"/>
            <a:ext cx="16916400" cy="8839199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190500"/>
            <a:ext cx="1677300" cy="168649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14413" y="153537"/>
            <a:ext cx="1677300" cy="1686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9397" y="1237158"/>
            <a:ext cx="64492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200" b="1" dirty="0" smtClean="0"/>
              <a:t>2. Giải quyết vấn đề</a:t>
            </a:r>
            <a:endParaRPr lang="en-US" sz="5200" b="1" dirty="0"/>
          </a:p>
        </p:txBody>
      </p:sp>
      <p:sp>
        <p:nvSpPr>
          <p:cNvPr id="5" name="Rectangle 4"/>
          <p:cNvSpPr/>
          <p:nvPr/>
        </p:nvSpPr>
        <p:spPr>
          <a:xfrm>
            <a:off x="1933683" y="2076087"/>
            <a:ext cx="14420628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Cảm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về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vùng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đất</a:t>
            </a:r>
            <a:endParaRPr lang="en-US" sz="4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7350" y="3076786"/>
            <a:ext cx="146304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câu văn nói lên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ủa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vi-VN" sz="45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00200" lvl="2" indent="-6858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Ấ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cảm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say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đắm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đất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non mình. </a:t>
            </a:r>
            <a:endParaRPr lang="vi-VN" sz="45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00200" lvl="2" indent="-6858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rọi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vào đâu cũng thấy rung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xuyến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bay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múa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ca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hát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85800" y="876300"/>
            <a:ext cx="16916400" cy="8839199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190500"/>
            <a:ext cx="1677300" cy="168649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14413" y="153537"/>
            <a:ext cx="1677300" cy="1686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9397" y="1237158"/>
            <a:ext cx="589135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200" b="1" dirty="0" smtClean="0"/>
              <a:t>3. Kết thúc vấn đề</a:t>
            </a:r>
            <a:endParaRPr lang="en-US" sz="5200" b="1" dirty="0"/>
          </a:p>
        </p:txBody>
      </p:sp>
      <p:sp>
        <p:nvSpPr>
          <p:cNvPr id="4" name="Rectangle 3"/>
          <p:cNvSpPr/>
          <p:nvPr/>
        </p:nvSpPr>
        <p:spPr>
          <a:xfrm>
            <a:off x="1867350" y="2019300"/>
            <a:ext cx="14820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đã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năng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nhà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Nguyễn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Thi.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 b="26052"/>
          <a:stretch/>
        </p:blipFill>
        <p:spPr>
          <a:xfrm>
            <a:off x="1371600" y="4327624"/>
            <a:ext cx="3429000" cy="539752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215719" y="4509730"/>
            <a:ext cx="11506200" cy="4596169"/>
          </a:xfrm>
          <a:prstGeom prst="wedgeRoundRectCallout">
            <a:avLst>
              <a:gd name="adj1" fmla="val -53689"/>
              <a:gd name="adj2" fmla="val 401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>
                <a:solidFill>
                  <a:schemeClr val="tx1"/>
                </a:solidFill>
              </a:rPr>
              <a:t>Cảm nhận của em có gì thay đổi về bài thơ Đường núi trước và sau khi đọc bài phê </a:t>
            </a:r>
            <a:r>
              <a:rPr lang="vi-VN" sz="4000" dirty="0" smtClean="0">
                <a:solidFill>
                  <a:schemeClr val="tx1"/>
                </a:solidFill>
              </a:rPr>
              <a:t>bình.</a:t>
            </a:r>
            <a:endParaRPr lang="vi-VN" sz="40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>
                <a:solidFill>
                  <a:schemeClr val="tx1"/>
                </a:solidFill>
              </a:rPr>
              <a:t>Qua </a:t>
            </a:r>
            <a:r>
              <a:rPr lang="vi-VN" sz="4000" dirty="0">
                <a:solidFill>
                  <a:schemeClr val="tx1"/>
                </a:solidFill>
              </a:rPr>
              <a:t>văn bản, em thấy người bình thơ đã thể hiện sự đồng cảm của mình với bài thơ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32692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85800" y="876300"/>
            <a:ext cx="16916400" cy="8839199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190500"/>
            <a:ext cx="1677300" cy="168649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14413" y="153537"/>
            <a:ext cx="1677300" cy="1686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7400" y="1093441"/>
            <a:ext cx="589135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200" b="1" dirty="0" smtClean="0"/>
              <a:t>3. Kết thúc vấn đề</a:t>
            </a:r>
            <a:endParaRPr lang="en-US" sz="5200" b="1" dirty="0"/>
          </a:p>
        </p:txBody>
      </p:sp>
      <p:sp>
        <p:nvSpPr>
          <p:cNvPr id="4" name="Rectangle 3"/>
          <p:cNvSpPr/>
          <p:nvPr/>
        </p:nvSpPr>
        <p:spPr>
          <a:xfrm>
            <a:off x="1589224" y="1853616"/>
            <a:ext cx="1510955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Người bình thơ đã có sự đồng cảm với tác giả bài thơ: người bình thơ cảm nhận, thấu hiểu được những rung động, tình cảm tinh tế, kín đáo của nhà thơ dành cho thiên nhiên, con người nơi đây</a:t>
            </a:r>
            <a:r>
              <a:rPr lang="vi-VN" sz="48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685800" indent="-6858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Nhà phê </a:t>
            </a:r>
            <a:r>
              <a:rPr lang="vi-VN" sz="4800" b="1" dirty="0">
                <a:solidFill>
                  <a:srgbClr val="FF0000"/>
                </a:solidFill>
                <a:cs typeface="Arial" panose="020B0604020202020204" pitchFamily="34" charset="0"/>
              </a:rPr>
              <a:t>bình có sự phát hiện rất tinh </a:t>
            </a:r>
            <a:r>
              <a:rPr lang="vi-VN" sz="4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tế: </a:t>
            </a:r>
            <a:r>
              <a:rPr lang="vi-VN" sz="4800" dirty="0" smtClean="0">
                <a:cs typeface="Arial" panose="020B0604020202020204" pitchFamily="34" charset="0"/>
              </a:rPr>
              <a:t>âm </a:t>
            </a:r>
            <a:r>
              <a:rPr lang="vi-VN" sz="4800" dirty="0">
                <a:cs typeface="Arial" panose="020B0604020202020204" pitchFamily="34" charset="0"/>
              </a:rPr>
              <a:t>điệu câu thơ </a:t>
            </a:r>
            <a:r>
              <a:rPr lang="vi-VN" sz="4800" dirty="0" smtClean="0">
                <a:cs typeface="Arial" panose="020B0604020202020204" pitchFamily="34" charset="0"/>
              </a:rPr>
              <a:t>là </a:t>
            </a:r>
            <a:r>
              <a:rPr lang="vi-VN" sz="4800" dirty="0">
                <a:cs typeface="Arial" panose="020B0604020202020204" pitchFamily="34" charset="0"/>
              </a:rPr>
              <a:t>âm điệu của nội tâm chứ không phải âm điệu được tạo nên bởi cách hiệp vần</a:t>
            </a:r>
            <a:r>
              <a:rPr lang="vi-VN" sz="4800" dirty="0" smtClean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92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85800" y="876300"/>
            <a:ext cx="16916400" cy="8839199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190500"/>
            <a:ext cx="1677300" cy="168649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14413" y="153537"/>
            <a:ext cx="1677300" cy="1686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8904" y="1178336"/>
            <a:ext cx="589135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200" b="1" dirty="0" smtClean="0"/>
              <a:t>3. Kết thúc vấn đề</a:t>
            </a:r>
            <a:endParaRPr lang="en-US" sz="5200" b="1" dirty="0"/>
          </a:p>
        </p:txBody>
      </p:sp>
      <p:sp>
        <p:nvSpPr>
          <p:cNvPr id="4" name="Rectangle 3"/>
          <p:cNvSpPr/>
          <p:nvPr/>
        </p:nvSpPr>
        <p:spPr>
          <a:xfrm>
            <a:off x="6242705" y="2035063"/>
            <a:ext cx="105549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800" dirty="0" smtClean="0">
                <a:cs typeface="Arial" panose="020B0604020202020204" pitchFamily="34" charset="0"/>
              </a:rPr>
              <a:t>Qua đó, thể hiện được tài </a:t>
            </a:r>
            <a:r>
              <a:rPr lang="vi-VN" sz="4800" dirty="0">
                <a:cs typeface="Arial" panose="020B0604020202020204" pitchFamily="34" charset="0"/>
              </a:rPr>
              <a:t>năng, sự tinh tế và tình yêu tha thiết với thiên nhiên, quê hương, đất nước của Vũ Quần Phương.</a:t>
            </a:r>
            <a:endParaRPr lang="vi-VN" sz="4800" dirty="0" smtClean="0"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71600" y="2537209"/>
            <a:ext cx="4880204" cy="44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30513" y="1386653"/>
            <a:ext cx="3787770" cy="49675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11385" y="800100"/>
            <a:ext cx="13868400" cy="92290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19600" y="3000487"/>
            <a:ext cx="10051970" cy="1739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600" b="1" dirty="0" smtClean="0">
                <a:solidFill>
                  <a:srgbClr val="516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8600" b="1" dirty="0">
              <a:solidFill>
                <a:srgbClr val="516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877800" y="5152878"/>
            <a:ext cx="5559769" cy="49936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52380" y="6354221"/>
            <a:ext cx="4318009" cy="390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57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886962" y="1775909"/>
            <a:ext cx="13453962" cy="7068257"/>
            <a:chOff x="0" y="0"/>
            <a:chExt cx="5490351" cy="28844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884445"/>
            </a:xfrm>
            <a:custGeom>
              <a:avLst/>
              <a:gdLst/>
              <a:ahLst/>
              <a:cxnLst/>
              <a:rect l="l" t="t" r="r" b="b"/>
              <a:pathLst>
                <a:path w="5490351" h="2884445">
                  <a:moveTo>
                    <a:pt x="5365891" y="2884445"/>
                  </a:moveTo>
                  <a:lnTo>
                    <a:pt x="124460" y="2884445"/>
                  </a:lnTo>
                  <a:cubicBezTo>
                    <a:pt x="55880" y="2884445"/>
                    <a:pt x="0" y="2828565"/>
                    <a:pt x="0" y="27599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759985"/>
                  </a:lnTo>
                  <a:cubicBezTo>
                    <a:pt x="5490351" y="2828565"/>
                    <a:pt x="5434471" y="2884445"/>
                    <a:pt x="5365891" y="2884445"/>
                  </a:cubicBezTo>
                  <a:close/>
                </a:path>
              </a:pathLst>
            </a:custGeom>
            <a:solidFill>
              <a:srgbClr val="DB9463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9043750" y="1146668"/>
            <a:ext cx="6484124" cy="782571"/>
            <a:chOff x="0" y="0"/>
            <a:chExt cx="50256911" cy="6065520"/>
          </a:xfrm>
        </p:grpSpPr>
        <p:sp>
          <p:nvSpPr>
            <p:cNvPr id="6" name="Freeform 6"/>
            <p:cNvSpPr/>
            <p:nvPr/>
          </p:nvSpPr>
          <p:spPr>
            <a:xfrm>
              <a:off x="-50800" y="0"/>
              <a:ext cx="50358511" cy="6066790"/>
            </a:xfrm>
            <a:custGeom>
              <a:avLst/>
              <a:gdLst/>
              <a:ahLst/>
              <a:cxnLst/>
              <a:rect l="l" t="t" r="r" b="b"/>
              <a:pathLst>
                <a:path w="5035851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48602100" y="6066790"/>
                  </a:lnTo>
                  <a:lnTo>
                    <a:pt x="48602100" y="0"/>
                  </a:lnTo>
                  <a:lnTo>
                    <a:pt x="1692910" y="0"/>
                  </a:lnTo>
                  <a:close/>
                  <a:moveTo>
                    <a:pt x="49059300" y="0"/>
                  </a:moveTo>
                  <a:lnTo>
                    <a:pt x="48602100" y="0"/>
                  </a:lnTo>
                  <a:lnTo>
                    <a:pt x="48602100" y="6065520"/>
                  </a:lnTo>
                  <a:lnTo>
                    <a:pt x="48612261" y="6065520"/>
                  </a:lnTo>
                  <a:cubicBezTo>
                    <a:pt x="49351400" y="6065520"/>
                    <a:pt x="50000371" y="5462270"/>
                    <a:pt x="50053711" y="4725670"/>
                  </a:cubicBezTo>
                  <a:lnTo>
                    <a:pt x="50303900" y="1338580"/>
                  </a:lnTo>
                  <a:cubicBezTo>
                    <a:pt x="50358511" y="603250"/>
                    <a:pt x="49798443" y="0"/>
                    <a:pt x="49059300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DB946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624826" y="1962554"/>
            <a:ext cx="13453962" cy="7084312"/>
            <a:chOff x="0" y="0"/>
            <a:chExt cx="5490351" cy="28909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90351" cy="2890997"/>
            </a:xfrm>
            <a:custGeom>
              <a:avLst/>
              <a:gdLst/>
              <a:ahLst/>
              <a:cxnLst/>
              <a:rect l="l" t="t" r="r" b="b"/>
              <a:pathLst>
                <a:path w="5490351" h="2890997">
                  <a:moveTo>
                    <a:pt x="5365891" y="2890997"/>
                  </a:moveTo>
                  <a:lnTo>
                    <a:pt x="124460" y="2890997"/>
                  </a:lnTo>
                  <a:cubicBezTo>
                    <a:pt x="55880" y="2890997"/>
                    <a:pt x="0" y="2835117"/>
                    <a:pt x="0" y="27665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766537"/>
                  </a:lnTo>
                  <a:cubicBezTo>
                    <a:pt x="5490351" y="2835117"/>
                    <a:pt x="5434471" y="2890997"/>
                    <a:pt x="5365891" y="2890997"/>
                  </a:cubicBezTo>
                  <a:close/>
                </a:path>
              </a:pathLst>
            </a:custGeom>
            <a:solidFill>
              <a:srgbClr val="51604D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9043750" y="1491619"/>
            <a:ext cx="6484124" cy="782571"/>
            <a:chOff x="0" y="0"/>
            <a:chExt cx="50256911" cy="6065520"/>
          </a:xfrm>
        </p:grpSpPr>
        <p:sp>
          <p:nvSpPr>
            <p:cNvPr id="10" name="Freeform 10"/>
            <p:cNvSpPr/>
            <p:nvPr/>
          </p:nvSpPr>
          <p:spPr>
            <a:xfrm>
              <a:off x="-50800" y="0"/>
              <a:ext cx="50358511" cy="6066790"/>
            </a:xfrm>
            <a:custGeom>
              <a:avLst/>
              <a:gdLst/>
              <a:ahLst/>
              <a:cxnLst/>
              <a:rect l="l" t="t" r="r" b="b"/>
              <a:pathLst>
                <a:path w="5035851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48602100" y="6066790"/>
                  </a:lnTo>
                  <a:lnTo>
                    <a:pt x="48602100" y="0"/>
                  </a:lnTo>
                  <a:lnTo>
                    <a:pt x="1692910" y="0"/>
                  </a:lnTo>
                  <a:close/>
                  <a:moveTo>
                    <a:pt x="49059300" y="0"/>
                  </a:moveTo>
                  <a:lnTo>
                    <a:pt x="48602100" y="0"/>
                  </a:lnTo>
                  <a:lnTo>
                    <a:pt x="48602100" y="6065520"/>
                  </a:lnTo>
                  <a:lnTo>
                    <a:pt x="48612261" y="6065520"/>
                  </a:lnTo>
                  <a:cubicBezTo>
                    <a:pt x="49351400" y="6065520"/>
                    <a:pt x="50000371" y="5462270"/>
                    <a:pt x="50053711" y="4725670"/>
                  </a:cubicBezTo>
                  <a:lnTo>
                    <a:pt x="50303900" y="1338580"/>
                  </a:lnTo>
                  <a:cubicBezTo>
                    <a:pt x="50358511" y="603250"/>
                    <a:pt x="49798443" y="0"/>
                    <a:pt x="49059300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51604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-652547" y="514488"/>
            <a:ext cx="6694219" cy="2242468"/>
            <a:chOff x="0" y="0"/>
            <a:chExt cx="2264464" cy="7585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64464" cy="758563"/>
            </a:xfrm>
            <a:custGeom>
              <a:avLst/>
              <a:gdLst/>
              <a:ahLst/>
              <a:cxnLst/>
              <a:rect l="l" t="t" r="r" b="b"/>
              <a:pathLst>
                <a:path w="2264464" h="758563">
                  <a:moveTo>
                    <a:pt x="2140004" y="758563"/>
                  </a:moveTo>
                  <a:lnTo>
                    <a:pt x="124460" y="758563"/>
                  </a:lnTo>
                  <a:cubicBezTo>
                    <a:pt x="55880" y="758563"/>
                    <a:pt x="0" y="702683"/>
                    <a:pt x="0" y="6341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0004" y="0"/>
                  </a:lnTo>
                  <a:cubicBezTo>
                    <a:pt x="2208584" y="0"/>
                    <a:pt x="2264464" y="55880"/>
                    <a:pt x="2264464" y="124460"/>
                  </a:cubicBezTo>
                  <a:lnTo>
                    <a:pt x="2264464" y="634103"/>
                  </a:lnTo>
                  <a:cubicBezTo>
                    <a:pt x="2264464" y="702683"/>
                    <a:pt x="2208584" y="758563"/>
                    <a:pt x="2140004" y="758563"/>
                  </a:cubicBezTo>
                  <a:close/>
                </a:path>
              </a:pathLst>
            </a:custGeom>
            <a:solidFill>
              <a:srgbClr val="FFFBEC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58035" y="7111483"/>
            <a:ext cx="4280721" cy="317551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69833" y="1084799"/>
            <a:ext cx="444945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6400" b="1" spc="70" dirty="0" smtClean="0">
                <a:solidFill>
                  <a:srgbClr val="516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6400" b="1" spc="70" dirty="0">
              <a:solidFill>
                <a:srgbClr val="516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0006" y="7286726"/>
            <a:ext cx="1674403" cy="24492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09638">
            <a:off x="14122219" y="1491619"/>
            <a:ext cx="2811309" cy="135454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79173">
            <a:off x="175463" y="2760176"/>
            <a:ext cx="1706473" cy="68258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711316">
            <a:off x="15157066" y="4700471"/>
            <a:ext cx="1693251" cy="127147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470373" y="4330927"/>
            <a:ext cx="456046" cy="46192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340924" y="5504710"/>
            <a:ext cx="456046" cy="46192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8514108" y="1537953"/>
            <a:ext cx="529642" cy="15635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10078" y="3041411"/>
            <a:ext cx="11335575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45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Vũ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Quần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người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đọc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tiếp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bài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500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Đường</a:t>
            </a:r>
            <a:r>
              <a:rPr lang="en-US" sz="45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núi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ở nhiều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khía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hơn, cảm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đủ đầy về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khía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nhất của bài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endParaRPr lang="en-US" sz="45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886962" y="1775909"/>
            <a:ext cx="13453962" cy="7068257"/>
            <a:chOff x="0" y="0"/>
            <a:chExt cx="5490351" cy="28844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884445"/>
            </a:xfrm>
            <a:custGeom>
              <a:avLst/>
              <a:gdLst/>
              <a:ahLst/>
              <a:cxnLst/>
              <a:rect l="l" t="t" r="r" b="b"/>
              <a:pathLst>
                <a:path w="5490351" h="2884445">
                  <a:moveTo>
                    <a:pt x="5365891" y="2884445"/>
                  </a:moveTo>
                  <a:lnTo>
                    <a:pt x="124460" y="2884445"/>
                  </a:lnTo>
                  <a:cubicBezTo>
                    <a:pt x="55880" y="2884445"/>
                    <a:pt x="0" y="2828565"/>
                    <a:pt x="0" y="27599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759985"/>
                  </a:lnTo>
                  <a:cubicBezTo>
                    <a:pt x="5490351" y="2828565"/>
                    <a:pt x="5434471" y="2884445"/>
                    <a:pt x="5365891" y="2884445"/>
                  </a:cubicBezTo>
                  <a:close/>
                </a:path>
              </a:pathLst>
            </a:custGeom>
            <a:solidFill>
              <a:srgbClr val="DB9463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9043750" y="1146668"/>
            <a:ext cx="6484124" cy="782571"/>
            <a:chOff x="0" y="0"/>
            <a:chExt cx="50256911" cy="6065520"/>
          </a:xfrm>
        </p:grpSpPr>
        <p:sp>
          <p:nvSpPr>
            <p:cNvPr id="6" name="Freeform 6"/>
            <p:cNvSpPr/>
            <p:nvPr/>
          </p:nvSpPr>
          <p:spPr>
            <a:xfrm>
              <a:off x="-50800" y="0"/>
              <a:ext cx="50358511" cy="6066790"/>
            </a:xfrm>
            <a:custGeom>
              <a:avLst/>
              <a:gdLst/>
              <a:ahLst/>
              <a:cxnLst/>
              <a:rect l="l" t="t" r="r" b="b"/>
              <a:pathLst>
                <a:path w="5035851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48602100" y="6066790"/>
                  </a:lnTo>
                  <a:lnTo>
                    <a:pt x="48602100" y="0"/>
                  </a:lnTo>
                  <a:lnTo>
                    <a:pt x="1692910" y="0"/>
                  </a:lnTo>
                  <a:close/>
                  <a:moveTo>
                    <a:pt x="49059300" y="0"/>
                  </a:moveTo>
                  <a:lnTo>
                    <a:pt x="48602100" y="0"/>
                  </a:lnTo>
                  <a:lnTo>
                    <a:pt x="48602100" y="6065520"/>
                  </a:lnTo>
                  <a:lnTo>
                    <a:pt x="48612261" y="6065520"/>
                  </a:lnTo>
                  <a:cubicBezTo>
                    <a:pt x="49351400" y="6065520"/>
                    <a:pt x="50000371" y="5462270"/>
                    <a:pt x="50053711" y="4725670"/>
                  </a:cubicBezTo>
                  <a:lnTo>
                    <a:pt x="50303900" y="1338580"/>
                  </a:lnTo>
                  <a:cubicBezTo>
                    <a:pt x="50358511" y="603250"/>
                    <a:pt x="49798443" y="0"/>
                    <a:pt x="49059300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DB946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624826" y="1962554"/>
            <a:ext cx="13453962" cy="7084312"/>
            <a:chOff x="0" y="0"/>
            <a:chExt cx="5490351" cy="28909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90351" cy="2890997"/>
            </a:xfrm>
            <a:custGeom>
              <a:avLst/>
              <a:gdLst/>
              <a:ahLst/>
              <a:cxnLst/>
              <a:rect l="l" t="t" r="r" b="b"/>
              <a:pathLst>
                <a:path w="5490351" h="2890997">
                  <a:moveTo>
                    <a:pt x="5365891" y="2890997"/>
                  </a:moveTo>
                  <a:lnTo>
                    <a:pt x="124460" y="2890997"/>
                  </a:lnTo>
                  <a:cubicBezTo>
                    <a:pt x="55880" y="2890997"/>
                    <a:pt x="0" y="2835117"/>
                    <a:pt x="0" y="27665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766537"/>
                  </a:lnTo>
                  <a:cubicBezTo>
                    <a:pt x="5490351" y="2835117"/>
                    <a:pt x="5434471" y="2890997"/>
                    <a:pt x="5365891" y="2890997"/>
                  </a:cubicBezTo>
                  <a:close/>
                </a:path>
              </a:pathLst>
            </a:custGeom>
            <a:solidFill>
              <a:srgbClr val="51604D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9043750" y="1491619"/>
            <a:ext cx="6484124" cy="782571"/>
            <a:chOff x="0" y="0"/>
            <a:chExt cx="50256911" cy="6065520"/>
          </a:xfrm>
        </p:grpSpPr>
        <p:sp>
          <p:nvSpPr>
            <p:cNvPr id="10" name="Freeform 10"/>
            <p:cNvSpPr/>
            <p:nvPr/>
          </p:nvSpPr>
          <p:spPr>
            <a:xfrm>
              <a:off x="-50800" y="0"/>
              <a:ext cx="50358511" cy="6066790"/>
            </a:xfrm>
            <a:custGeom>
              <a:avLst/>
              <a:gdLst/>
              <a:ahLst/>
              <a:cxnLst/>
              <a:rect l="l" t="t" r="r" b="b"/>
              <a:pathLst>
                <a:path w="5035851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48602100" y="6066790"/>
                  </a:lnTo>
                  <a:lnTo>
                    <a:pt x="48602100" y="0"/>
                  </a:lnTo>
                  <a:lnTo>
                    <a:pt x="1692910" y="0"/>
                  </a:lnTo>
                  <a:close/>
                  <a:moveTo>
                    <a:pt x="49059300" y="0"/>
                  </a:moveTo>
                  <a:lnTo>
                    <a:pt x="48602100" y="0"/>
                  </a:lnTo>
                  <a:lnTo>
                    <a:pt x="48602100" y="6065520"/>
                  </a:lnTo>
                  <a:lnTo>
                    <a:pt x="48612261" y="6065520"/>
                  </a:lnTo>
                  <a:cubicBezTo>
                    <a:pt x="49351400" y="6065520"/>
                    <a:pt x="50000371" y="5462270"/>
                    <a:pt x="50053711" y="4725670"/>
                  </a:cubicBezTo>
                  <a:lnTo>
                    <a:pt x="50303900" y="1338580"/>
                  </a:lnTo>
                  <a:cubicBezTo>
                    <a:pt x="50358511" y="603250"/>
                    <a:pt x="49798443" y="0"/>
                    <a:pt x="49059300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51604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-652547" y="514488"/>
            <a:ext cx="6694219" cy="2242468"/>
            <a:chOff x="0" y="0"/>
            <a:chExt cx="2264464" cy="7585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64464" cy="758563"/>
            </a:xfrm>
            <a:custGeom>
              <a:avLst/>
              <a:gdLst/>
              <a:ahLst/>
              <a:cxnLst/>
              <a:rect l="l" t="t" r="r" b="b"/>
              <a:pathLst>
                <a:path w="2264464" h="758563">
                  <a:moveTo>
                    <a:pt x="2140004" y="758563"/>
                  </a:moveTo>
                  <a:lnTo>
                    <a:pt x="124460" y="758563"/>
                  </a:lnTo>
                  <a:cubicBezTo>
                    <a:pt x="55880" y="758563"/>
                    <a:pt x="0" y="702683"/>
                    <a:pt x="0" y="6341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0004" y="0"/>
                  </a:lnTo>
                  <a:cubicBezTo>
                    <a:pt x="2208584" y="0"/>
                    <a:pt x="2264464" y="55880"/>
                    <a:pt x="2264464" y="124460"/>
                  </a:cubicBezTo>
                  <a:lnTo>
                    <a:pt x="2264464" y="634103"/>
                  </a:lnTo>
                  <a:cubicBezTo>
                    <a:pt x="2264464" y="702683"/>
                    <a:pt x="2208584" y="758563"/>
                    <a:pt x="2140004" y="758563"/>
                  </a:cubicBezTo>
                  <a:close/>
                </a:path>
              </a:pathLst>
            </a:custGeom>
            <a:solidFill>
              <a:srgbClr val="FFFBEC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58035" y="7111483"/>
            <a:ext cx="4280721" cy="317551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80956" y="1141239"/>
            <a:ext cx="5571839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6400" b="1" spc="70" dirty="0" smtClean="0">
                <a:solidFill>
                  <a:srgbClr val="516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  <a:endParaRPr lang="en-US" sz="6400" b="1" spc="70" dirty="0">
              <a:solidFill>
                <a:srgbClr val="516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0006" y="7286726"/>
            <a:ext cx="1674403" cy="24492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09638">
            <a:off x="14122219" y="1491619"/>
            <a:ext cx="2811309" cy="135454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79173">
            <a:off x="175463" y="2760176"/>
            <a:ext cx="1706473" cy="68258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711316">
            <a:off x="15157066" y="4700471"/>
            <a:ext cx="1693251" cy="127147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470373" y="4330927"/>
            <a:ext cx="456046" cy="46192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340924" y="5504710"/>
            <a:ext cx="456046" cy="46192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8514108" y="1537953"/>
            <a:ext cx="529642" cy="15635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23968" y="2994912"/>
            <a:ext cx="12121024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Cách triển khai ý kiến, lí lẽ mạch lạc, rõ </a:t>
            </a:r>
            <a:r>
              <a:rPr lang="vi-VN" sz="45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ràng.</a:t>
            </a:r>
            <a:endParaRPr lang="vi-VN" sz="45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5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Ngôn từ bình dị, gần </a:t>
            </a:r>
            <a:r>
              <a:rPr lang="vi-VN" sz="45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gũi.</a:t>
            </a:r>
            <a:endParaRPr lang="vi-VN" sz="45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5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Lối viết hấp dẫn, thuyết </a:t>
            </a:r>
            <a:r>
              <a:rPr lang="vi-VN" sz="45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phục.</a:t>
            </a:r>
            <a:endParaRPr lang="vi-VN" sz="45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5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Cách lựa chọn từ ngữ, hình ảnh giàu sức gợi tả, gợi </a:t>
            </a:r>
            <a:r>
              <a:rPr lang="vi-VN" sz="45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cảm.</a:t>
            </a:r>
            <a:endParaRPr lang="vi-VN" sz="45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1257300"/>
            <a:ext cx="16230600" cy="8153400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43879" y="28694"/>
            <a:ext cx="2363891" cy="23768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5656" y="8079507"/>
            <a:ext cx="3243149" cy="21463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508546">
            <a:off x="15576063" y="1234813"/>
            <a:ext cx="1359132" cy="5436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43005">
            <a:off x="16556645" y="4257227"/>
            <a:ext cx="1405308" cy="4599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103" y="3720824"/>
            <a:ext cx="1023193" cy="768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77563" y="5995908"/>
            <a:ext cx="1023193" cy="10231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rot="-2054655">
            <a:off x="17115106" y="2471553"/>
            <a:ext cx="626794" cy="6267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70405" y="2038491"/>
            <a:ext cx="49471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400" b="1" dirty="0" smtClean="0">
                <a:solidFill>
                  <a:srgbClr val="FF0000"/>
                </a:solidFill>
              </a:rPr>
              <a:t>KHỞI ĐỘNG</a:t>
            </a:r>
            <a:endParaRPr lang="en-US" sz="6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49205" y="3024989"/>
            <a:ext cx="119895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vi-VN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 đến nào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vùng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núi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chưa?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một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vài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cảm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mình về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vùng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đất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khi đã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tiếp đến hoặc xem qua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báo.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3944601" y="6421703"/>
            <a:ext cx="4343400" cy="3901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360589" y="4152900"/>
            <a:ext cx="15240417" cy="5296851"/>
          </a:xfrm>
          <a:prstGeom prst="rect">
            <a:avLst/>
          </a:prstGeom>
          <a:solidFill>
            <a:srgbClr val="FFFBEC"/>
          </a:solidFill>
        </p:spPr>
      </p:sp>
      <p:grpSp>
        <p:nvGrpSpPr>
          <p:cNvPr id="8" name="Group 8"/>
          <p:cNvGrpSpPr/>
          <p:nvPr/>
        </p:nvGrpSpPr>
        <p:grpSpPr>
          <a:xfrm rot="5400000">
            <a:off x="7677410" y="-1508518"/>
            <a:ext cx="2637077" cy="7870072"/>
            <a:chOff x="0" y="0"/>
            <a:chExt cx="1742828" cy="4944588"/>
          </a:xfrm>
        </p:grpSpPr>
        <p:sp>
          <p:nvSpPr>
            <p:cNvPr id="9" name="Freeform 9"/>
            <p:cNvSpPr/>
            <p:nvPr/>
          </p:nvSpPr>
          <p:spPr>
            <a:xfrm>
              <a:off x="-9098" y="-6509"/>
              <a:ext cx="1757158" cy="4976641"/>
            </a:xfrm>
            <a:custGeom>
              <a:avLst/>
              <a:gdLst/>
              <a:ahLst/>
              <a:cxnLst/>
              <a:rect l="l" t="t" r="r" b="b"/>
              <a:pathLst>
                <a:path w="1757158" h="4976641">
                  <a:moveTo>
                    <a:pt x="63030" y="4383088"/>
                  </a:moveTo>
                  <a:cubicBezTo>
                    <a:pt x="63030" y="4383088"/>
                    <a:pt x="0" y="4136524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64085" y="6965"/>
                  </a:cubicBezTo>
                  <a:lnTo>
                    <a:pt x="864086" y="6965"/>
                  </a:lnTo>
                  <a:cubicBezTo>
                    <a:pt x="1080833" y="16819"/>
                    <a:pt x="1285148" y="36481"/>
                    <a:pt x="1419337" y="101690"/>
                  </a:cubicBezTo>
                  <a:cubicBezTo>
                    <a:pt x="1675383" y="226120"/>
                    <a:pt x="1757158" y="459160"/>
                    <a:pt x="1751670" y="704684"/>
                  </a:cubicBezTo>
                  <a:cubicBezTo>
                    <a:pt x="1751670" y="704684"/>
                    <a:pt x="1708382" y="1013073"/>
                    <a:pt x="1715816" y="1248607"/>
                  </a:cubicBezTo>
                  <a:cubicBezTo>
                    <a:pt x="1722939" y="4124889"/>
                    <a:pt x="1730095" y="4320493"/>
                    <a:pt x="1730095" y="4320493"/>
                  </a:cubicBezTo>
                  <a:cubicBezTo>
                    <a:pt x="1713414" y="4536225"/>
                    <a:pt x="1598770" y="4746837"/>
                    <a:pt x="1401901" y="4858461"/>
                  </a:cubicBezTo>
                  <a:cubicBezTo>
                    <a:pt x="1251549" y="4943709"/>
                    <a:pt x="1053518" y="4958807"/>
                    <a:pt x="826972" y="4948066"/>
                  </a:cubicBezTo>
                  <a:lnTo>
                    <a:pt x="826972" y="4948066"/>
                  </a:lnTo>
                  <a:cubicBezTo>
                    <a:pt x="645952" y="4942789"/>
                    <a:pt x="384604" y="4976642"/>
                    <a:pt x="254278" y="4867484"/>
                  </a:cubicBezTo>
                  <a:cubicBezTo>
                    <a:pt x="145767" y="4776599"/>
                    <a:pt x="81795" y="4583287"/>
                    <a:pt x="63030" y="4383088"/>
                  </a:cubicBezTo>
                  <a:close/>
                </a:path>
              </a:pathLst>
            </a:custGeom>
            <a:solidFill>
              <a:srgbClr val="FFFBE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6930968" y="1757880"/>
            <a:ext cx="4727632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vi-VN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658600" y="-34688"/>
            <a:ext cx="2493918" cy="2285335"/>
          </a:xfrm>
          <a:prstGeom prst="rect">
            <a:avLst/>
          </a:prstGeom>
        </p:spPr>
      </p:pic>
      <p:pic>
        <p:nvPicPr>
          <p:cNvPr id="22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93089" y="1088470"/>
            <a:ext cx="2176770" cy="518467"/>
          </a:xfrm>
          <a:prstGeom prst="rect">
            <a:avLst/>
          </a:prstGeom>
        </p:spPr>
      </p:pic>
      <p:pic>
        <p:nvPicPr>
          <p:cNvPr id="23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44841" y="2751265"/>
            <a:ext cx="2241493" cy="896597"/>
          </a:xfrm>
          <a:prstGeom prst="rect">
            <a:avLst/>
          </a:prstGeom>
        </p:spPr>
      </p:pic>
      <p:pic>
        <p:nvPicPr>
          <p:cNvPr id="24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6084239">
            <a:off x="16613709" y="7976059"/>
            <a:ext cx="1772582" cy="580118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603224" y="827917"/>
            <a:ext cx="1301562" cy="1301562"/>
          </a:xfrm>
          <a:prstGeom prst="rect">
            <a:avLst/>
          </a:prstGeom>
        </p:spPr>
      </p:pic>
      <p:pic>
        <p:nvPicPr>
          <p:cNvPr id="26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354560">
            <a:off x="1425108" y="1081070"/>
            <a:ext cx="1355146" cy="1086581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8462104">
            <a:off x="3454474" y="3112769"/>
            <a:ext cx="709214" cy="5506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54455" y="4864247"/>
            <a:ext cx="131386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vi-VN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vi-VN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</a:t>
            </a:r>
            <a:r>
              <a:rPr lang="nl-NL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 </a:t>
            </a:r>
            <a:r>
              <a:rPr lang="nl-NL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 đồ tư duy, tóm tắt nội dung kiến thức của </a:t>
            </a:r>
            <a:r>
              <a:rPr lang="nl-NL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vi-VN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5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thơ Đường núi của Nguyễn Đình Thi.</a:t>
            </a:r>
            <a:endParaRPr lang="en-US" sz="52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8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767620" y="3217701"/>
            <a:ext cx="1486835" cy="2210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5400000">
            <a:off x="8147404" y="-1918928"/>
            <a:ext cx="1993192" cy="7438930"/>
            <a:chOff x="0" y="0"/>
            <a:chExt cx="1917354" cy="7155888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1931685" cy="7187942"/>
            </a:xfrm>
            <a:custGeom>
              <a:avLst/>
              <a:gdLst/>
              <a:ahLst/>
              <a:cxnLst/>
              <a:rect l="l" t="t" r="r" b="b"/>
              <a:pathLst>
                <a:path w="1931685" h="7187942">
                  <a:moveTo>
                    <a:pt x="63030" y="6594388"/>
                  </a:moveTo>
                  <a:cubicBezTo>
                    <a:pt x="63030" y="6594388"/>
                    <a:pt x="0" y="6347824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038611" y="6965"/>
                  </a:cubicBezTo>
                  <a:lnTo>
                    <a:pt x="1038613" y="6965"/>
                  </a:lnTo>
                  <a:cubicBezTo>
                    <a:pt x="1255360" y="16819"/>
                    <a:pt x="1459675" y="36481"/>
                    <a:pt x="1593863" y="101690"/>
                  </a:cubicBezTo>
                  <a:cubicBezTo>
                    <a:pt x="1849909" y="226120"/>
                    <a:pt x="1931684" y="459160"/>
                    <a:pt x="1926196" y="704684"/>
                  </a:cubicBezTo>
                  <a:cubicBezTo>
                    <a:pt x="1926196" y="704684"/>
                    <a:pt x="1882909" y="1013073"/>
                    <a:pt x="1890342" y="1248607"/>
                  </a:cubicBezTo>
                  <a:cubicBezTo>
                    <a:pt x="1897465" y="6336190"/>
                    <a:pt x="1904622" y="6531793"/>
                    <a:pt x="1904622" y="6531793"/>
                  </a:cubicBezTo>
                  <a:cubicBezTo>
                    <a:pt x="1887940" y="6747525"/>
                    <a:pt x="1773296" y="6958137"/>
                    <a:pt x="1576427" y="7069761"/>
                  </a:cubicBezTo>
                  <a:cubicBezTo>
                    <a:pt x="1426076" y="7155010"/>
                    <a:pt x="1228045" y="7170107"/>
                    <a:pt x="965965" y="7159366"/>
                  </a:cubicBezTo>
                  <a:lnTo>
                    <a:pt x="965962" y="7159366"/>
                  </a:lnTo>
                  <a:cubicBezTo>
                    <a:pt x="645952" y="7154089"/>
                    <a:pt x="384604" y="7187942"/>
                    <a:pt x="254278" y="7078784"/>
                  </a:cubicBezTo>
                  <a:cubicBezTo>
                    <a:pt x="145767" y="6987899"/>
                    <a:pt x="81795" y="6794588"/>
                    <a:pt x="63030" y="6594388"/>
                  </a:cubicBezTo>
                  <a:close/>
                </a:path>
              </a:pathLst>
            </a:custGeom>
            <a:solidFill>
              <a:srgbClr val="FFFBEC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155755" y="1162341"/>
            <a:ext cx="6651978" cy="114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80"/>
              </a:lnSpc>
            </a:pPr>
            <a:r>
              <a:rPr lang="vi-VN" sz="6400" b="1" spc="118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spc="11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2491369" y="3393724"/>
            <a:ext cx="13429727" cy="4721576"/>
          </a:xfrm>
          <a:prstGeom prst="rect">
            <a:avLst/>
          </a:prstGeom>
          <a:solidFill>
            <a:srgbClr val="DB9463"/>
          </a:solidFill>
        </p:spPr>
      </p:sp>
      <p:sp>
        <p:nvSpPr>
          <p:cNvPr id="9" name="AutoShape 9"/>
          <p:cNvSpPr/>
          <p:nvPr/>
        </p:nvSpPr>
        <p:spPr>
          <a:xfrm>
            <a:off x="1938396" y="3536160"/>
            <a:ext cx="13754100" cy="4426740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067540">
            <a:off x="15226473" y="2580173"/>
            <a:ext cx="1267460" cy="13405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4800" y="1112532"/>
            <a:ext cx="3523344" cy="3733794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542830" y="6901647"/>
            <a:ext cx="3465345" cy="3510018"/>
          </a:xfrm>
          <a:prstGeom prst="rect">
            <a:avLst/>
          </a:prstGeom>
        </p:spPr>
      </p:pic>
      <p:pic>
        <p:nvPicPr>
          <p:cNvPr id="19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281939" y="7962900"/>
            <a:ext cx="1268903" cy="18660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47757" y="3768515"/>
            <a:ext cx="133030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it-IT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 </a:t>
            </a:r>
            <a:r>
              <a:rPr lang="it-IT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 văn nêu cảm nhận của em về vẻ đẹp thiên và đặc sắc nghệ thuật trong </a:t>
            </a:r>
            <a:r>
              <a:rPr lang="vi-VN" sz="52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it-IT" sz="5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ài </a:t>
            </a:r>
            <a:r>
              <a:rPr lang="it-IT" sz="52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 Đường núi của Nguyễn Đình Thi</a:t>
            </a:r>
            <a:r>
              <a:rPr lang="it-IT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858000" y="2171700"/>
            <a:ext cx="10744200" cy="6669992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11" name="AutoShape 11"/>
          <p:cNvSpPr/>
          <p:nvPr/>
        </p:nvSpPr>
        <p:spPr>
          <a:xfrm rot="-5400000">
            <a:off x="1785769" y="-71270"/>
            <a:ext cx="3512819" cy="5865158"/>
          </a:xfrm>
          <a:prstGeom prst="rect">
            <a:avLst/>
          </a:prstGeom>
          <a:solidFill>
            <a:srgbClr val="51604D"/>
          </a:solidFill>
        </p:spPr>
      </p:sp>
      <p:sp>
        <p:nvSpPr>
          <p:cNvPr id="12" name="TextBox 12"/>
          <p:cNvSpPr txBox="1"/>
          <p:nvPr/>
        </p:nvSpPr>
        <p:spPr>
          <a:xfrm>
            <a:off x="857083" y="1463490"/>
            <a:ext cx="5370190" cy="2633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vi-VN" sz="6400" b="1" spc="136" dirty="0" smtClean="0">
                <a:solidFill>
                  <a:srgbClr val="FFFB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400" b="1" spc="136" dirty="0">
              <a:solidFill>
                <a:srgbClr val="FFFB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24800" y="1676662"/>
            <a:ext cx="984675" cy="99007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51589" y="1676662"/>
            <a:ext cx="984675" cy="9900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8600" y="5743369"/>
            <a:ext cx="5865158" cy="40842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22242" y="3244538"/>
            <a:ext cx="106132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6140" marR="0" indent="-6858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90170" algn="l"/>
                <a:tab pos="180340" algn="l"/>
                <a:tab pos="270510" algn="l"/>
              </a:tabLst>
            </a:pPr>
            <a:r>
              <a:rPr lang="nl-NL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 tập lại văn bản </a:t>
            </a:r>
            <a:r>
              <a:rPr lang="vi-VN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thơ Đường núi của Nguyễn Đình Thi.</a:t>
            </a:r>
            <a:r>
              <a:rPr lang="nl-NL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66140" marR="0" indent="-6858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90170" algn="l"/>
                <a:tab pos="180340" algn="l"/>
                <a:tab pos="270510" algn="l"/>
              </a:tabLst>
            </a:pPr>
            <a:r>
              <a:rPr lang="nl-NL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Soạn </a:t>
            </a:r>
            <a:r>
              <a:rPr lang="nl-NL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bài: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bài văn </a:t>
            </a:r>
            <a:r>
              <a:rPr lang="vi-VN" sz="4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 cảm về con người và sự vật.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671467" y="2039687"/>
            <a:ext cx="14881265" cy="6490685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4" name="TextBox 4"/>
          <p:cNvSpPr txBox="1"/>
          <p:nvPr/>
        </p:nvSpPr>
        <p:spPr>
          <a:xfrm>
            <a:off x="2109943" y="3656608"/>
            <a:ext cx="14004312" cy="3127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0"/>
              </a:lnSpc>
            </a:pPr>
            <a:r>
              <a:rPr lang="vi-VN" sz="7200" b="1" spc="195" dirty="0" smtClean="0">
                <a:solidFill>
                  <a:srgbClr val="333034"/>
                </a:solidFill>
                <a:cs typeface="Arial" panose="020B0604020202020204" pitchFamily="34" charset="0"/>
              </a:rPr>
              <a:t>CẢM ƠN CÁC BẠN ĐÃ CHÚ Ý LẮNG NGHE, HẸN GẶP LẠI!</a:t>
            </a:r>
            <a:endParaRPr lang="en-US" sz="7200" b="1" spc="19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5"/>
          <p:cNvSpPr/>
          <p:nvPr/>
        </p:nvSpPr>
        <p:spPr>
          <a:xfrm rot="-5406310">
            <a:off x="3455144" y="317952"/>
            <a:ext cx="3067825" cy="0"/>
          </a:xfrm>
          <a:prstGeom prst="line">
            <a:avLst/>
          </a:prstGeom>
          <a:ln w="19050" cap="rnd">
            <a:solidFill>
              <a:srgbClr val="72727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03428" y="1366348"/>
            <a:ext cx="984675" cy="990076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5406310">
            <a:off x="12097235" y="317952"/>
            <a:ext cx="3067825" cy="0"/>
          </a:xfrm>
          <a:prstGeom prst="line">
            <a:avLst/>
          </a:prstGeom>
          <a:ln w="19050" cap="rnd">
            <a:solidFill>
              <a:srgbClr val="72727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45519" y="1366348"/>
            <a:ext cx="984675" cy="9900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42219" y="6644422"/>
            <a:ext cx="3621024" cy="3771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71555">
            <a:off x="1319733" y="7668645"/>
            <a:ext cx="2333786" cy="7637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71467" y="2504007"/>
            <a:ext cx="2371475" cy="44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47800" y="1257300"/>
            <a:ext cx="15392400" cy="8187645"/>
            <a:chOff x="0" y="0"/>
            <a:chExt cx="5490351" cy="31727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3172714"/>
            </a:xfrm>
            <a:custGeom>
              <a:avLst/>
              <a:gdLst/>
              <a:ahLst/>
              <a:cxnLst/>
              <a:rect l="l" t="t" r="r" b="b"/>
              <a:pathLst>
                <a:path w="5490351" h="3172714">
                  <a:moveTo>
                    <a:pt x="5365891" y="3172714"/>
                  </a:moveTo>
                  <a:lnTo>
                    <a:pt x="124460" y="3172714"/>
                  </a:lnTo>
                  <a:cubicBezTo>
                    <a:pt x="55880" y="3172714"/>
                    <a:pt x="0" y="3116834"/>
                    <a:pt x="0" y="30482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3048254"/>
                  </a:lnTo>
                  <a:cubicBezTo>
                    <a:pt x="5490351" y="3116834"/>
                    <a:pt x="5434471" y="3172714"/>
                    <a:pt x="5365891" y="3172714"/>
                  </a:cubicBezTo>
                  <a:close/>
                </a:path>
              </a:pathLst>
            </a:custGeom>
            <a:solidFill>
              <a:srgbClr val="51604D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3152190" y="698069"/>
            <a:ext cx="5003304" cy="782571"/>
            <a:chOff x="0" y="0"/>
            <a:chExt cx="38779425" cy="6065520"/>
          </a:xfrm>
        </p:grpSpPr>
        <p:sp>
          <p:nvSpPr>
            <p:cNvPr id="6" name="Freeform 6"/>
            <p:cNvSpPr/>
            <p:nvPr/>
          </p:nvSpPr>
          <p:spPr>
            <a:xfrm>
              <a:off x="-50800" y="0"/>
              <a:ext cx="38881025" cy="6066790"/>
            </a:xfrm>
            <a:custGeom>
              <a:avLst/>
              <a:gdLst/>
              <a:ahLst/>
              <a:cxnLst/>
              <a:rect l="l" t="t" r="r" b="b"/>
              <a:pathLst>
                <a:path w="38881025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37124615" y="6066790"/>
                  </a:lnTo>
                  <a:lnTo>
                    <a:pt x="37124615" y="0"/>
                  </a:lnTo>
                  <a:lnTo>
                    <a:pt x="1692910" y="0"/>
                  </a:lnTo>
                  <a:close/>
                  <a:moveTo>
                    <a:pt x="37581815" y="0"/>
                  </a:moveTo>
                  <a:lnTo>
                    <a:pt x="37124615" y="0"/>
                  </a:lnTo>
                  <a:lnTo>
                    <a:pt x="37124615" y="6065520"/>
                  </a:lnTo>
                  <a:lnTo>
                    <a:pt x="37134775" y="6065520"/>
                  </a:lnTo>
                  <a:cubicBezTo>
                    <a:pt x="37873915" y="6065520"/>
                    <a:pt x="38522886" y="5462270"/>
                    <a:pt x="38576225" y="4725670"/>
                  </a:cubicBezTo>
                  <a:lnTo>
                    <a:pt x="38826415" y="1338580"/>
                  </a:lnTo>
                  <a:cubicBezTo>
                    <a:pt x="38881025" y="603250"/>
                    <a:pt x="38320954" y="0"/>
                    <a:pt x="37581815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51604D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4557" y="7553626"/>
            <a:ext cx="2620274" cy="27047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56630" y="7871021"/>
            <a:ext cx="3367139" cy="24427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99298">
            <a:off x="14925150" y="2172916"/>
            <a:ext cx="588964" cy="17322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17221" y="5423097"/>
            <a:ext cx="660080" cy="6600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581708">
            <a:off x="2044405" y="5757503"/>
            <a:ext cx="756699" cy="4333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847195" y="2475531"/>
            <a:ext cx="707523" cy="7114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334000" y="1925400"/>
            <a:ext cx="1463056" cy="5852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457566" y="3001479"/>
            <a:ext cx="1842126" cy="43876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848600" y="1803859"/>
            <a:ext cx="306005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FB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vi-VN" sz="7200" b="1" dirty="0">
                <a:solidFill>
                  <a:srgbClr val="FFFB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7200" b="1" dirty="0" smtClean="0">
                <a:solidFill>
                  <a:srgbClr val="FFFB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7200" b="1" dirty="0">
              <a:solidFill>
                <a:srgbClr val="FFFB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113791" y="3276558"/>
            <a:ext cx="12518540" cy="3725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600" b="1" dirty="0" smtClean="0">
                <a:solidFill>
                  <a:srgbClr val="FFFB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THƠ ĐƯỜNG NÚI CỦA NGUYỄN ĐÌNH THI</a:t>
            </a:r>
            <a:endParaRPr lang="en-US" sz="8600" b="1" dirty="0">
              <a:solidFill>
                <a:srgbClr val="FFFB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07543" y="7269173"/>
            <a:ext cx="62600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</a:t>
            </a:r>
            <a:r>
              <a:rPr lang="vi-VN" sz="5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ũ Quần Phương)</a:t>
            </a:r>
            <a:endParaRPr lang="en-US" sz="5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548643">
            <a:off x="7642523" y="611672"/>
            <a:ext cx="7763534" cy="3663502"/>
          </a:xfrm>
          <a:prstGeom prst="rect">
            <a:avLst/>
          </a:prstGeom>
          <a:solidFill>
            <a:srgbClr val="F8C578"/>
          </a:solidFill>
        </p:spPr>
      </p:sp>
      <p:sp>
        <p:nvSpPr>
          <p:cNvPr id="4" name="AutoShape 4"/>
          <p:cNvSpPr/>
          <p:nvPr/>
        </p:nvSpPr>
        <p:spPr>
          <a:xfrm>
            <a:off x="1028701" y="2224364"/>
            <a:ext cx="5219180" cy="6036528"/>
          </a:xfrm>
          <a:prstGeom prst="rect">
            <a:avLst/>
          </a:prstGeom>
          <a:solidFill>
            <a:srgbClr val="DB9703"/>
          </a:solidFill>
        </p:spPr>
      </p:sp>
      <p:grpSp>
        <p:nvGrpSpPr>
          <p:cNvPr id="5" name="Group 5"/>
          <p:cNvGrpSpPr/>
          <p:nvPr/>
        </p:nvGrpSpPr>
        <p:grpSpPr>
          <a:xfrm rot="5400000">
            <a:off x="-1429608" y="5745433"/>
            <a:ext cx="4350458" cy="680459"/>
            <a:chOff x="0" y="0"/>
            <a:chExt cx="38779425" cy="6065520"/>
          </a:xfrm>
        </p:grpSpPr>
        <p:sp>
          <p:nvSpPr>
            <p:cNvPr id="6" name="Freeform 6"/>
            <p:cNvSpPr/>
            <p:nvPr/>
          </p:nvSpPr>
          <p:spPr>
            <a:xfrm>
              <a:off x="-50800" y="0"/>
              <a:ext cx="38881025" cy="6066790"/>
            </a:xfrm>
            <a:custGeom>
              <a:avLst/>
              <a:gdLst/>
              <a:ahLst/>
              <a:cxnLst/>
              <a:rect l="l" t="t" r="r" b="b"/>
              <a:pathLst>
                <a:path w="38881025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37124615" y="6066790"/>
                  </a:lnTo>
                  <a:lnTo>
                    <a:pt x="37124615" y="0"/>
                  </a:lnTo>
                  <a:lnTo>
                    <a:pt x="1692910" y="0"/>
                  </a:lnTo>
                  <a:close/>
                  <a:moveTo>
                    <a:pt x="37581815" y="0"/>
                  </a:moveTo>
                  <a:lnTo>
                    <a:pt x="37124615" y="0"/>
                  </a:lnTo>
                  <a:lnTo>
                    <a:pt x="37124615" y="6065520"/>
                  </a:lnTo>
                  <a:lnTo>
                    <a:pt x="37134775" y="6065520"/>
                  </a:lnTo>
                  <a:cubicBezTo>
                    <a:pt x="37873915" y="6065520"/>
                    <a:pt x="38522886" y="5462270"/>
                    <a:pt x="38576225" y="4725670"/>
                  </a:cubicBezTo>
                  <a:lnTo>
                    <a:pt x="38826415" y="1338580"/>
                  </a:lnTo>
                  <a:cubicBezTo>
                    <a:pt x="38881025" y="603250"/>
                    <a:pt x="38320954" y="0"/>
                    <a:pt x="37581815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DB9703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8144173" y="620351"/>
            <a:ext cx="9534227" cy="9171349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8" name="TextBox 8"/>
          <p:cNvSpPr txBox="1"/>
          <p:nvPr/>
        </p:nvSpPr>
        <p:spPr>
          <a:xfrm>
            <a:off x="1104691" y="3904734"/>
            <a:ext cx="5067200" cy="2772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400" b="1" spc="117" dirty="0" smtClean="0">
                <a:solidFill>
                  <a:srgbClr val="FFFB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spc="117" dirty="0">
              <a:solidFill>
                <a:srgbClr val="FFFB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414440" y="6516076"/>
            <a:ext cx="3729733" cy="35669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65997" y="1977566"/>
            <a:ext cx="1412502" cy="14125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37237">
            <a:off x="4296598" y="903492"/>
            <a:ext cx="1324314" cy="25041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715888">
            <a:off x="7574677" y="4782982"/>
            <a:ext cx="891982" cy="7152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310589" y="448362"/>
            <a:ext cx="622221" cy="6302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115127">
            <a:off x="7738825" y="3292736"/>
            <a:ext cx="955198" cy="95519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368929" y="9576648"/>
            <a:ext cx="1780741" cy="33672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7151779" y="8795618"/>
            <a:ext cx="781031" cy="78103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67900" y="1792599"/>
            <a:ext cx="835900" cy="121304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661911" y="2399123"/>
            <a:ext cx="613606" cy="8458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84126" y="662436"/>
            <a:ext cx="7854319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lnSpc>
                <a:spcPct val="150000"/>
              </a:lnSpc>
              <a:buAutoNum type="romanUcPeriod"/>
            </a:pPr>
            <a:r>
              <a:rPr lang="vi-VN" sz="4800" b="1" dirty="0" smtClean="0"/>
              <a:t> </a:t>
            </a:r>
            <a:r>
              <a:rPr lang="vi-VN" sz="4800" b="1" dirty="0" smtClean="0"/>
              <a:t>ĐỌC - TÌM </a:t>
            </a:r>
            <a:r>
              <a:rPr lang="vi-VN" sz="4800" b="1" dirty="0" smtClean="0"/>
              <a:t>HIỂU CHUNG</a:t>
            </a:r>
          </a:p>
          <a:p>
            <a:pPr marL="400050" indent="-400050" algn="just">
              <a:lnSpc>
                <a:spcPct val="150000"/>
              </a:lnSpc>
              <a:buAutoNum type="romanUcPeriod"/>
            </a:pPr>
            <a:r>
              <a:rPr lang="vi-VN" sz="4800" b="1" dirty="0" smtClean="0"/>
              <a:t> </a:t>
            </a:r>
            <a:r>
              <a:rPr lang="vi-VN" sz="4800" b="1" dirty="0" smtClean="0"/>
              <a:t>KHÁM PHÁ VĂN BẢN</a:t>
            </a:r>
            <a:endParaRPr lang="vi-VN" sz="4800" b="1" dirty="0" smtClean="0"/>
          </a:p>
          <a:p>
            <a:pPr algn="just">
              <a:lnSpc>
                <a:spcPct val="150000"/>
              </a:lnSpc>
            </a:pPr>
            <a:r>
              <a:rPr lang="vi-VN" sz="4800" b="1" dirty="0"/>
              <a:t>	</a:t>
            </a:r>
            <a:r>
              <a:rPr lang="vi-VN" sz="4800" dirty="0" smtClean="0"/>
              <a:t>1. Nêu vấn đề</a:t>
            </a:r>
          </a:p>
          <a:p>
            <a:pPr algn="just">
              <a:lnSpc>
                <a:spcPct val="150000"/>
              </a:lnSpc>
            </a:pPr>
            <a:r>
              <a:rPr lang="vi-VN" sz="4800" dirty="0"/>
              <a:t>	</a:t>
            </a:r>
            <a:r>
              <a:rPr lang="vi-VN" sz="4800" dirty="0" smtClean="0"/>
              <a:t>2. Giải quyết vấn đề</a:t>
            </a:r>
          </a:p>
          <a:p>
            <a:pPr algn="just">
              <a:lnSpc>
                <a:spcPct val="150000"/>
              </a:lnSpc>
            </a:pPr>
            <a:r>
              <a:rPr lang="vi-VN" sz="4800" dirty="0"/>
              <a:t>	</a:t>
            </a:r>
            <a:r>
              <a:rPr lang="vi-VN" sz="4800" dirty="0" smtClean="0"/>
              <a:t>3. Kết thúc vấn đề</a:t>
            </a:r>
          </a:p>
          <a:p>
            <a:pPr algn="just">
              <a:lnSpc>
                <a:spcPct val="150000"/>
              </a:lnSpc>
            </a:pPr>
            <a:r>
              <a:rPr lang="vi-VN" sz="4800" dirty="0"/>
              <a:t>	</a:t>
            </a:r>
            <a:r>
              <a:rPr lang="vi-VN" sz="4800" dirty="0" smtClean="0"/>
              <a:t>4. Sự đồng cảm của nhà 	phê bình với văn bản</a:t>
            </a:r>
          </a:p>
          <a:p>
            <a:pPr algn="just">
              <a:lnSpc>
                <a:spcPct val="150000"/>
              </a:lnSpc>
            </a:pPr>
            <a:r>
              <a:rPr lang="vi-VN" sz="4800" b="1" dirty="0" smtClean="0"/>
              <a:t>III. TỔNG KẾT</a:t>
            </a:r>
            <a:endParaRPr lang="en-US" sz="48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30513" y="1386653"/>
            <a:ext cx="3787770" cy="49675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11385" y="800100"/>
            <a:ext cx="13868400" cy="92290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19600" y="3222824"/>
            <a:ext cx="10051970" cy="2590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vi-VN" sz="8600" b="1" dirty="0" smtClean="0">
                <a:solidFill>
                  <a:srgbClr val="516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vi-VN" sz="8600" b="1" dirty="0" smtClean="0">
                <a:solidFill>
                  <a:srgbClr val="516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- TÌM </a:t>
            </a:r>
            <a:r>
              <a:rPr lang="vi-VN" sz="8600" b="1" dirty="0" smtClean="0">
                <a:solidFill>
                  <a:srgbClr val="516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CHUNG</a:t>
            </a:r>
            <a:endParaRPr lang="en-US" sz="8600" b="1" dirty="0">
              <a:solidFill>
                <a:srgbClr val="516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877800" y="5152878"/>
            <a:ext cx="5559769" cy="49936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52380" y="6354221"/>
            <a:ext cx="4318009" cy="3909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-5400000">
            <a:off x="8270623" y="-2690531"/>
            <a:ext cx="2280156" cy="9220202"/>
          </a:xfrm>
          <a:prstGeom prst="rect">
            <a:avLst/>
          </a:prstGeom>
          <a:solidFill>
            <a:srgbClr val="51604D"/>
          </a:solidFill>
        </p:spPr>
      </p:sp>
      <p:sp>
        <p:nvSpPr>
          <p:cNvPr id="4" name="AutoShape 4"/>
          <p:cNvSpPr/>
          <p:nvPr/>
        </p:nvSpPr>
        <p:spPr>
          <a:xfrm rot="-5400000">
            <a:off x="8194424" y="-2817553"/>
            <a:ext cx="2280156" cy="9067801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5" name="TextBox 5"/>
          <p:cNvSpPr txBox="1"/>
          <p:nvPr/>
        </p:nvSpPr>
        <p:spPr>
          <a:xfrm>
            <a:off x="5712408" y="1196342"/>
            <a:ext cx="6918187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6400" b="1" spc="108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văn bản</a:t>
            </a:r>
            <a:endParaRPr lang="en-US" sz="6400" b="1" spc="10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91902" y="3530459"/>
            <a:ext cx="16653098" cy="6062252"/>
          </a:xfrm>
          <a:prstGeom prst="rect">
            <a:avLst/>
          </a:prstGeom>
          <a:solidFill>
            <a:srgbClr val="DB9463"/>
          </a:solidFill>
        </p:spPr>
      </p:sp>
      <p:sp>
        <p:nvSpPr>
          <p:cNvPr id="7" name="AutoShape 7"/>
          <p:cNvSpPr/>
          <p:nvPr/>
        </p:nvSpPr>
        <p:spPr>
          <a:xfrm>
            <a:off x="805442" y="3778343"/>
            <a:ext cx="16720558" cy="5757218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80489" flipH="1" flipV="1">
            <a:off x="173377" y="3045839"/>
            <a:ext cx="1164686" cy="1231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8616" y="0"/>
            <a:ext cx="1837699" cy="31487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31521" y="1067629"/>
            <a:ext cx="1386454" cy="13864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473122">
            <a:off x="15842820" y="756022"/>
            <a:ext cx="2179574" cy="16366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310385" y="2490896"/>
            <a:ext cx="622221" cy="6302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1447" y="3932802"/>
            <a:ext cx="16608548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500" b="1" dirty="0" smtClean="0"/>
              <a:t>Thể loại: </a:t>
            </a:r>
            <a:r>
              <a:rPr lang="vi-VN" sz="4500" dirty="0" smtClean="0"/>
              <a:t>văn bản nghị luận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500" b="1" dirty="0" smtClean="0"/>
              <a:t>Phương thức biểu đạt: </a:t>
            </a:r>
            <a:r>
              <a:rPr lang="vi-VN" sz="4500" dirty="0" smtClean="0"/>
              <a:t>nghị luận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500" b="1" dirty="0" smtClean="0"/>
              <a:t>Bố cục: </a:t>
            </a:r>
            <a:r>
              <a:rPr lang="vi-VN" sz="4500" dirty="0" smtClean="0"/>
              <a:t>3 </a:t>
            </a:r>
            <a:r>
              <a:rPr lang="vi-VN" sz="4500" dirty="0" smtClean="0"/>
              <a:t>phần</a:t>
            </a:r>
            <a:endParaRPr lang="vi-VN" sz="45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-5400000">
            <a:off x="8270623" y="-2690531"/>
            <a:ext cx="2280156" cy="9220202"/>
          </a:xfrm>
          <a:prstGeom prst="rect">
            <a:avLst/>
          </a:prstGeom>
          <a:solidFill>
            <a:srgbClr val="51604D"/>
          </a:solidFill>
        </p:spPr>
      </p:sp>
      <p:sp>
        <p:nvSpPr>
          <p:cNvPr id="4" name="AutoShape 4"/>
          <p:cNvSpPr/>
          <p:nvPr/>
        </p:nvSpPr>
        <p:spPr>
          <a:xfrm rot="-5400000">
            <a:off x="8194424" y="-2817553"/>
            <a:ext cx="2280156" cy="9067801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5" name="TextBox 5"/>
          <p:cNvSpPr txBox="1"/>
          <p:nvPr/>
        </p:nvSpPr>
        <p:spPr>
          <a:xfrm>
            <a:off x="5712408" y="1196342"/>
            <a:ext cx="6918187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6400" b="1" spc="108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văn bản</a:t>
            </a:r>
            <a:endParaRPr lang="en-US" sz="6400" b="1" spc="10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91902" y="3530459"/>
            <a:ext cx="16653098" cy="6062252"/>
          </a:xfrm>
          <a:prstGeom prst="rect">
            <a:avLst/>
          </a:prstGeom>
          <a:solidFill>
            <a:srgbClr val="DB9463"/>
          </a:solidFill>
        </p:spPr>
      </p:sp>
      <p:sp>
        <p:nvSpPr>
          <p:cNvPr id="7" name="AutoShape 7"/>
          <p:cNvSpPr/>
          <p:nvPr/>
        </p:nvSpPr>
        <p:spPr>
          <a:xfrm>
            <a:off x="805442" y="3756572"/>
            <a:ext cx="16720558" cy="6306950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80489" flipH="1" flipV="1">
            <a:off x="173377" y="3045839"/>
            <a:ext cx="1164686" cy="1231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8616" y="0"/>
            <a:ext cx="1837699" cy="31487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31521" y="1067629"/>
            <a:ext cx="1386454" cy="13864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473122">
            <a:off x="15842820" y="756022"/>
            <a:ext cx="2179574" cy="16366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310385" y="2490896"/>
            <a:ext cx="622221" cy="6302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5442" y="3932802"/>
            <a:ext cx="16127164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vi-VN" sz="4500" dirty="0" smtClean="0"/>
              <a:t>+ Phần </a:t>
            </a:r>
            <a:r>
              <a:rPr lang="vi-VN" sz="4500" dirty="0"/>
              <a:t>1 </a:t>
            </a:r>
            <a:r>
              <a:rPr lang="vi-VN" sz="4500" i="1" dirty="0"/>
              <a:t>(từ đầu đến "say đắm của người viết"): </a:t>
            </a:r>
            <a:r>
              <a:rPr lang="vi-VN" sz="4500" dirty="0"/>
              <a:t>Giới thiệu vấn đề – Lòng yêu đất đai thôn bản say đắm của người </a:t>
            </a:r>
            <a:r>
              <a:rPr lang="vi-VN" sz="4500" dirty="0" smtClean="0"/>
              <a:t>viết.</a:t>
            </a:r>
          </a:p>
          <a:p>
            <a:pPr marL="0" lvl="1" algn="just">
              <a:lnSpc>
                <a:spcPct val="150000"/>
              </a:lnSpc>
            </a:pPr>
            <a:r>
              <a:rPr lang="vi-VN" sz="4500" dirty="0" smtClean="0"/>
              <a:t>+ Phần </a:t>
            </a:r>
            <a:r>
              <a:rPr lang="vi-VN" sz="4500" dirty="0"/>
              <a:t>2 </a:t>
            </a:r>
            <a:r>
              <a:rPr lang="vi-VN" sz="4500" i="1" dirty="0"/>
              <a:t>(tiếp theo </a:t>
            </a:r>
            <a:r>
              <a:rPr lang="vi-VN" sz="4500" i="1" dirty="0" smtClean="0"/>
              <a:t>đến...ca hát): </a:t>
            </a:r>
            <a:r>
              <a:rPr lang="vi-VN" sz="4500" dirty="0"/>
              <a:t>Giải quyết vấn đề - Giá trị nội dung, nghệ thuật của bài thơ Đường </a:t>
            </a:r>
            <a:r>
              <a:rPr lang="vi-VN" sz="4500" dirty="0" smtClean="0"/>
              <a:t>núi.</a:t>
            </a:r>
          </a:p>
          <a:p>
            <a:pPr marL="0" lvl="1" algn="just">
              <a:lnSpc>
                <a:spcPct val="150000"/>
              </a:lnSpc>
            </a:pPr>
            <a:r>
              <a:rPr lang="vi-VN" sz="4500" dirty="0" smtClean="0"/>
              <a:t>+ Phần </a:t>
            </a:r>
            <a:r>
              <a:rPr lang="vi-VN" sz="4500" dirty="0"/>
              <a:t>3 </a:t>
            </a:r>
            <a:r>
              <a:rPr lang="vi-VN" sz="4500" i="1" dirty="0"/>
              <a:t>(còn lại): </a:t>
            </a:r>
            <a:r>
              <a:rPr lang="vi-VN" sz="4500" dirty="0"/>
              <a:t>Kết thúc vấn đề - Khẳng định cái tài của Nguyễn Đình </a:t>
            </a:r>
            <a:r>
              <a:rPr lang="vi-VN" sz="4500" dirty="0" smtClean="0"/>
              <a:t>Thi.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1831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30513" y="1386653"/>
            <a:ext cx="3787770" cy="49675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11385" y="800100"/>
            <a:ext cx="13868400" cy="92290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19600" y="2284027"/>
            <a:ext cx="10051970" cy="3970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600" b="1" dirty="0" smtClean="0">
                <a:solidFill>
                  <a:srgbClr val="516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vi-VN" sz="8600" b="1" dirty="0" smtClean="0">
                <a:solidFill>
                  <a:srgbClr val="516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 VĂN BẢN</a:t>
            </a:r>
            <a:endParaRPr lang="en-US" sz="8600" b="1" dirty="0">
              <a:solidFill>
                <a:srgbClr val="516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877800" y="5152878"/>
            <a:ext cx="5559769" cy="49936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52380" y="6354221"/>
            <a:ext cx="4318009" cy="390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96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85800" y="876300"/>
            <a:ext cx="16916400" cy="8839199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190500"/>
            <a:ext cx="1677300" cy="168649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14413" y="153537"/>
            <a:ext cx="1677300" cy="1686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19048" y="1257300"/>
            <a:ext cx="44823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200" b="1" dirty="0" smtClean="0"/>
              <a:t>1. Nêu vấn đề</a:t>
            </a:r>
            <a:endParaRPr lang="en-US" sz="5200" b="1" dirty="0"/>
          </a:p>
        </p:txBody>
      </p:sp>
      <p:sp>
        <p:nvSpPr>
          <p:cNvPr id="19" name="Rectangle 18"/>
          <p:cNvSpPr/>
          <p:nvPr/>
        </p:nvSpPr>
        <p:spPr>
          <a:xfrm>
            <a:off x="1072718" y="2149852"/>
            <a:ext cx="161425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0170" algn="l"/>
                <a:tab pos="180340" algn="l"/>
              </a:tabLst>
            </a:pPr>
            <a:r>
              <a:rPr lang="vi-VN" sz="4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ọc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bài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Vũ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Quần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endParaRPr lang="en-US" sz="4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598" y="3150551"/>
            <a:ext cx="14782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Bài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nét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chấm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qua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nói lên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lòng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đất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đai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bản say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đắm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người </a:t>
            </a: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vi-VN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định giá trị nội dung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bài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686</Words>
  <Application>Microsoft Office PowerPoint</Application>
  <PresentationFormat>Custom</PresentationFormat>
  <Paragraphs>68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Wingdings</vt:lpstr>
      <vt:lpstr>Arial</vt:lpstr>
      <vt:lpstr>Times New Roman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Nguyễn</dc:creator>
  <cp:lastModifiedBy>Admin</cp:lastModifiedBy>
  <cp:revision>14</cp:revision>
  <dcterms:created xsi:type="dcterms:W3CDTF">2006-08-16T00:00:00Z</dcterms:created>
  <dcterms:modified xsi:type="dcterms:W3CDTF">2023-11-27T16:25:13Z</dcterms:modified>
  <dc:identifier>DAEswOIwa4E</dc:identifier>
</cp:coreProperties>
</file>