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67" r:id="rId2"/>
    <p:sldId id="259" r:id="rId3"/>
    <p:sldId id="256" r:id="rId4"/>
    <p:sldId id="257" r:id="rId5"/>
    <p:sldId id="260" r:id="rId6"/>
    <p:sldId id="273" r:id="rId7"/>
    <p:sldId id="274" r:id="rId8"/>
    <p:sldId id="275" r:id="rId9"/>
    <p:sldId id="271" r:id="rId10"/>
    <p:sldId id="262" r:id="rId11"/>
    <p:sldId id="277" r:id="rId12"/>
    <p:sldId id="278" r:id="rId13"/>
    <p:sldId id="279" r:id="rId14"/>
    <p:sldId id="261" r:id="rId15"/>
    <p:sldId id="263" r:id="rId16"/>
    <p:sldId id="269" r:id="rId17"/>
  </p:sldIdLst>
  <p:sldSz cx="18288000" cy="10287000"/>
  <p:notesSz cx="6858000" cy="9144000"/>
  <p:embeddedFontLst>
    <p:embeddedFont>
      <p:font typeface="SimSun" panose="02010600030101010101" pitchFamily="2" charset="-122"/>
      <p:regular r:id="rId18"/>
    </p:embeddedFont>
    <p:embeddedFont>
      <p:font typeface="Calibri" panose="020F0502020204030204" pitchFamily="34" charset="0"/>
      <p:regular r:id="rId19"/>
      <p:bold r:id="rId20"/>
      <p:italic r:id="rId21"/>
      <p:boldItalic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F4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4" d="100"/>
          <a:sy n="44" d="100"/>
        </p:scale>
        <p:origin x="792" y="3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10/24/2023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10/24/2023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10/24/2023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10/24/2023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03.svg"/><Relationship Id="rId7" Type="http://schemas.openxmlformats.org/officeDocument/2006/relationships/image" Target="../media/image2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05.svg"/><Relationship Id="rId5" Type="http://schemas.openxmlformats.org/officeDocument/2006/relationships/image" Target="../media/image4.svg"/><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22.svg"/></Relationships>
</file>

<file path=ppt/slides/_rels/slide10.xml.rels><?xml version="1.0" encoding="UTF-8" standalone="yes"?>
<Relationships xmlns="http://schemas.openxmlformats.org/package/2006/relationships"><Relationship Id="rId8" Type="http://schemas.openxmlformats.org/officeDocument/2006/relationships/image" Target="../media/image11.png"/><Relationship Id="rId7" Type="http://schemas.openxmlformats.org/officeDocument/2006/relationships/image" Target="../media/image70.sv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25.png"/><Relationship Id="rId11" Type="http://schemas.openxmlformats.org/officeDocument/2006/relationships/image" Target="../media/image16.svg"/><Relationship Id="rId5" Type="http://schemas.openxmlformats.org/officeDocument/2006/relationships/image" Target="../media/image68.svg"/><Relationship Id="rId10" Type="http://schemas.openxmlformats.org/officeDocument/2006/relationships/image" Target="../media/image17.png"/><Relationship Id="rId9" Type="http://schemas.openxmlformats.org/officeDocument/2006/relationships/image" Target="../media/image2.svg"/></Relationships>
</file>

<file path=ppt/slides/_rels/slide11.xml.rels><?xml version="1.0" encoding="UTF-8" standalone="yes"?>
<Relationships xmlns="http://schemas.openxmlformats.org/package/2006/relationships"><Relationship Id="rId8" Type="http://schemas.openxmlformats.org/officeDocument/2006/relationships/image" Target="../media/image11.png"/><Relationship Id="rId7" Type="http://schemas.openxmlformats.org/officeDocument/2006/relationships/image" Target="../media/image70.sv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25.png"/><Relationship Id="rId11" Type="http://schemas.openxmlformats.org/officeDocument/2006/relationships/image" Target="../media/image16.svg"/><Relationship Id="rId5" Type="http://schemas.openxmlformats.org/officeDocument/2006/relationships/image" Target="../media/image68.svg"/><Relationship Id="rId10" Type="http://schemas.openxmlformats.org/officeDocument/2006/relationships/image" Target="../media/image17.png"/><Relationship Id="rId9" Type="http://schemas.openxmlformats.org/officeDocument/2006/relationships/image" Target="../media/image2.svg"/></Relationships>
</file>

<file path=ppt/slides/_rels/slide12.xml.rels><?xml version="1.0" encoding="UTF-8" standalone="yes"?>
<Relationships xmlns="http://schemas.openxmlformats.org/package/2006/relationships"><Relationship Id="rId8" Type="http://schemas.openxmlformats.org/officeDocument/2006/relationships/image" Target="../media/image11.png"/><Relationship Id="rId7" Type="http://schemas.openxmlformats.org/officeDocument/2006/relationships/image" Target="../media/image70.sv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25.png"/><Relationship Id="rId11" Type="http://schemas.openxmlformats.org/officeDocument/2006/relationships/image" Target="../media/image16.svg"/><Relationship Id="rId5" Type="http://schemas.openxmlformats.org/officeDocument/2006/relationships/image" Target="../media/image68.svg"/><Relationship Id="rId10" Type="http://schemas.openxmlformats.org/officeDocument/2006/relationships/image" Target="../media/image17.png"/><Relationship Id="rId9" Type="http://schemas.openxmlformats.org/officeDocument/2006/relationships/image" Target="../media/image2.svg"/></Relationships>
</file>

<file path=ppt/slides/_rels/slide13.xml.rels><?xml version="1.0" encoding="UTF-8" standalone="yes"?>
<Relationships xmlns="http://schemas.openxmlformats.org/package/2006/relationships"><Relationship Id="rId8" Type="http://schemas.openxmlformats.org/officeDocument/2006/relationships/image" Target="../media/image11.png"/><Relationship Id="rId7" Type="http://schemas.openxmlformats.org/officeDocument/2006/relationships/image" Target="../media/image70.sv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25.png"/><Relationship Id="rId11" Type="http://schemas.openxmlformats.org/officeDocument/2006/relationships/image" Target="../media/image16.svg"/><Relationship Id="rId5" Type="http://schemas.openxmlformats.org/officeDocument/2006/relationships/image" Target="../media/image68.svg"/><Relationship Id="rId10" Type="http://schemas.openxmlformats.org/officeDocument/2006/relationships/image" Target="../media/image17.png"/><Relationship Id="rId9" Type="http://schemas.openxmlformats.org/officeDocument/2006/relationships/image" Target="../media/image2.svg"/></Relationships>
</file>

<file path=ppt/slides/_rels/slide14.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62.svg"/><Relationship Id="rId3" Type="http://schemas.openxmlformats.org/officeDocument/2006/relationships/image" Target="../media/image56.svg"/><Relationship Id="rId21" Type="http://schemas.openxmlformats.org/officeDocument/2006/relationships/image" Target="../media/image6.svg"/><Relationship Id="rId7" Type="http://schemas.openxmlformats.org/officeDocument/2006/relationships/image" Target="../media/image22.svg"/><Relationship Id="rId12" Type="http://schemas.openxmlformats.org/officeDocument/2006/relationships/image" Target="../media/image28.png"/><Relationship Id="rId2" Type="http://schemas.openxmlformats.org/officeDocument/2006/relationships/image" Target="../media/image26.png"/><Relationship Id="rId16" Type="http://schemas.openxmlformats.org/officeDocument/2006/relationships/image" Target="../media/image29.png"/><Relationship Id="rId20"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60.svg"/><Relationship Id="rId5" Type="http://schemas.openxmlformats.org/officeDocument/2006/relationships/image" Target="../media/image30.svg"/><Relationship Id="rId15" Type="http://schemas.openxmlformats.org/officeDocument/2006/relationships/image" Target="../media/image14.svg"/><Relationship Id="rId19" Type="http://schemas.openxmlformats.org/officeDocument/2006/relationships/image" Target="../media/image66.svg"/><Relationship Id="rId4" Type="http://schemas.openxmlformats.org/officeDocument/2006/relationships/image" Target="../media/image21.png"/><Relationship Id="rId14" Type="http://schemas.openxmlformats.org/officeDocument/2006/relationships/image" Target="../media/image16.png"/></Relationships>
</file>

<file path=ppt/slides/_rels/slide15.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78.svg"/><Relationship Id="rId18" Type="http://schemas.openxmlformats.org/officeDocument/2006/relationships/image" Target="../media/image36.png"/><Relationship Id="rId3" Type="http://schemas.openxmlformats.org/officeDocument/2006/relationships/image" Target="../media/image72.svg"/><Relationship Id="rId7" Type="http://schemas.openxmlformats.org/officeDocument/2006/relationships/image" Target="../media/image74.svg"/><Relationship Id="rId12" Type="http://schemas.openxmlformats.org/officeDocument/2006/relationships/image" Target="../media/image34.png"/><Relationship Id="rId17" Type="http://schemas.openxmlformats.org/officeDocument/2006/relationships/image" Target="../media/image14.svg"/><Relationship Id="rId2" Type="http://schemas.openxmlformats.org/officeDocument/2006/relationships/image" Target="../media/image31.png"/><Relationship Id="rId16"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32.png"/><Relationship Id="rId11" Type="http://schemas.openxmlformats.org/officeDocument/2006/relationships/image" Target="../media/image76.svg"/><Relationship Id="rId5" Type="http://schemas.openxmlformats.org/officeDocument/2006/relationships/image" Target="../media/image8.svg"/><Relationship Id="rId15" Type="http://schemas.openxmlformats.org/officeDocument/2006/relationships/image" Target="../media/image80.svg"/><Relationship Id="rId10" Type="http://schemas.openxmlformats.org/officeDocument/2006/relationships/image" Target="../media/image33.png"/><Relationship Id="rId19" Type="http://schemas.openxmlformats.org/officeDocument/2006/relationships/image" Target="../media/image82.svg"/><Relationship Id="rId4" Type="http://schemas.openxmlformats.org/officeDocument/2006/relationships/image" Target="../media/image13.png"/><Relationship Id="rId9" Type="http://schemas.openxmlformats.org/officeDocument/2006/relationships/image" Target="../media/image16.svg"/><Relationship Id="rId14" Type="http://schemas.openxmlformats.org/officeDocument/2006/relationships/image" Target="../media/image35.png"/></Relationships>
</file>

<file path=ppt/slides/_rels/slide1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03.svg"/><Relationship Id="rId7" Type="http://schemas.openxmlformats.org/officeDocument/2006/relationships/image" Target="../media/image2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05.svg"/><Relationship Id="rId5" Type="http://schemas.openxmlformats.org/officeDocument/2006/relationships/image" Target="../media/image4.svg"/><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22.sv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52.svg"/><Relationship Id="rId7" Type="http://schemas.openxmlformats.org/officeDocument/2006/relationships/image" Target="../media/image42.svg"/><Relationship Id="rId12"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50.svg"/><Relationship Id="rId5" Type="http://schemas.openxmlformats.org/officeDocument/2006/relationships/image" Target="../media/image46.svg"/><Relationship Id="rId10" Type="http://schemas.openxmlformats.org/officeDocument/2006/relationships/image" Target="../media/image9.png"/><Relationship Id="rId9" Type="http://schemas.openxmlformats.org/officeDocument/2006/relationships/image" Target="../media/image48.svg"/></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5.png"/><Relationship Id="rId17" Type="http://schemas.openxmlformats.org/officeDocument/2006/relationships/image" Target="../media/image16.svg"/><Relationship Id="rId2" Type="http://schemas.openxmlformats.org/officeDocument/2006/relationships/image" Target="../media/image11.png"/><Relationship Id="rId16"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14.png"/><Relationship Id="rId4" Type="http://schemas.openxmlformats.org/officeDocument/2006/relationships/image" Target="../media/image2.png"/><Relationship Id="rId9" Type="http://schemas.openxmlformats.org/officeDocument/2006/relationships/image" Target="../media/image8.svg"/><Relationship Id="rId14" Type="http://schemas.openxmlformats.org/officeDocument/2006/relationships/image" Target="../media/image16.png"/></Relationships>
</file>

<file path=ppt/slides/_rels/slide4.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image" Target="../media/image24.svg"/><Relationship Id="rId3" Type="http://schemas.openxmlformats.org/officeDocument/2006/relationships/image" Target="../media/image18.svg"/><Relationship Id="rId7" Type="http://schemas.openxmlformats.org/officeDocument/2006/relationships/image" Target="../media/image22.svg"/><Relationship Id="rId12" Type="http://schemas.openxmlformats.org/officeDocument/2006/relationships/image" Target="../media/image20.pn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14.svg"/><Relationship Id="rId5" Type="http://schemas.openxmlformats.org/officeDocument/2006/relationships/image" Target="../media/image20.svg"/><Relationship Id="rId15" Type="http://schemas.openxmlformats.org/officeDocument/2006/relationships/image" Target="../media/image16.svg"/><Relationship Id="rId10" Type="http://schemas.openxmlformats.org/officeDocument/2006/relationships/image" Target="../media/image16.png"/><Relationship Id="rId4" Type="http://schemas.openxmlformats.org/officeDocument/2006/relationships/image" Target="../media/image19.png"/><Relationship Id="rId9" Type="http://schemas.openxmlformats.org/officeDocument/2006/relationships/image" Target="../media/image4.svg"/><Relationship Id="rId1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3.png"/><Relationship Id="rId16"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16.png"/><Relationship Id="rId11" Type="http://schemas.openxmlformats.org/officeDocument/2006/relationships/image" Target="../media/image104.svg"/><Relationship Id="rId5" Type="http://schemas.openxmlformats.org/officeDocument/2006/relationships/image" Target="../media/image30.svg"/><Relationship Id="rId15" Type="http://schemas.openxmlformats.org/officeDocument/2006/relationships/image" Target="../media/image16.svg"/><Relationship Id="rId10" Type="http://schemas.openxmlformats.org/officeDocument/2006/relationships/image" Target="../media/image17.png"/><Relationship Id="rId4" Type="http://schemas.openxmlformats.org/officeDocument/2006/relationships/image" Target="../media/image21.png"/><Relationship Id="rId9" Type="http://schemas.openxmlformats.org/officeDocument/2006/relationships/image" Target="../media/image14.svg"/></Relationships>
</file>

<file path=ppt/slides/_rels/slide6.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30.svg"/><Relationship Id="rId15" Type="http://schemas.openxmlformats.org/officeDocument/2006/relationships/image" Target="../media/image16.svg"/><Relationship Id="rId10" Type="http://schemas.openxmlformats.org/officeDocument/2006/relationships/image" Target="../media/image17.png"/><Relationship Id="rId4" Type="http://schemas.openxmlformats.org/officeDocument/2006/relationships/image" Target="../media/image21.png"/><Relationship Id="rId9" Type="http://schemas.openxmlformats.org/officeDocument/2006/relationships/image" Target="../media/image14.svg"/></Relationships>
</file>

<file path=ppt/slides/_rels/slide7.xml.rels><?xml version="1.0" encoding="UTF-8" standalone="yes"?>
<Relationships xmlns="http://schemas.openxmlformats.org/package/2006/relationships"><Relationship Id="rId3" Type="http://schemas.openxmlformats.org/officeDocument/2006/relationships/image" Target="../media/image26.svg"/><Relationship Id="rId21" Type="http://schemas.openxmlformats.org/officeDocument/2006/relationships/image" Target="../media/image112.svg"/><Relationship Id="rId2" Type="http://schemas.openxmlformats.org/officeDocument/2006/relationships/image" Target="../media/image3.png"/><Relationship Id="rId16"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30.svg"/><Relationship Id="rId15" Type="http://schemas.openxmlformats.org/officeDocument/2006/relationships/image" Target="../media/image16.svg"/><Relationship Id="rId10" Type="http://schemas.openxmlformats.org/officeDocument/2006/relationships/image" Target="../media/image17.png"/><Relationship Id="rId4" Type="http://schemas.openxmlformats.org/officeDocument/2006/relationships/image" Target="../media/image21.png"/><Relationship Id="rId9" Type="http://schemas.openxmlformats.org/officeDocument/2006/relationships/image" Target="../media/image14.svg"/></Relationships>
</file>

<file path=ppt/slides/_rels/slide8.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30.svg"/><Relationship Id="rId15" Type="http://schemas.openxmlformats.org/officeDocument/2006/relationships/image" Target="../media/image16.svg"/><Relationship Id="rId10" Type="http://schemas.openxmlformats.org/officeDocument/2006/relationships/image" Target="../media/image17.png"/><Relationship Id="rId4" Type="http://schemas.openxmlformats.org/officeDocument/2006/relationships/image" Target="../media/image21.png"/><Relationship Id="rId9" Type="http://schemas.openxmlformats.org/officeDocument/2006/relationships/image" Target="../media/image14.svg"/></Relationships>
</file>

<file path=ppt/slides/_rels/slide9.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image" Target="../media/image24.svg"/><Relationship Id="rId3" Type="http://schemas.openxmlformats.org/officeDocument/2006/relationships/image" Target="../media/image18.svg"/><Relationship Id="rId7" Type="http://schemas.openxmlformats.org/officeDocument/2006/relationships/image" Target="../media/image22.svg"/><Relationship Id="rId12" Type="http://schemas.openxmlformats.org/officeDocument/2006/relationships/image" Target="../media/image20.pn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14.svg"/><Relationship Id="rId5" Type="http://schemas.openxmlformats.org/officeDocument/2006/relationships/image" Target="../media/image20.svg"/><Relationship Id="rId15" Type="http://schemas.openxmlformats.org/officeDocument/2006/relationships/image" Target="../media/image16.svg"/><Relationship Id="rId10" Type="http://schemas.openxmlformats.org/officeDocument/2006/relationships/image" Target="../media/image16.png"/><Relationship Id="rId4" Type="http://schemas.openxmlformats.org/officeDocument/2006/relationships/image" Target="../media/image19.png"/><Relationship Id="rId9" Type="http://schemas.openxmlformats.org/officeDocument/2006/relationships/image" Target="../media/image4.svg"/><Relationship Id="rId1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DDF2"/>
        </a:solidFill>
        <a:effectLst/>
      </p:bgPr>
    </p:bg>
    <p:spTree>
      <p:nvGrpSpPr>
        <p:cNvPr id="1" name=""/>
        <p:cNvGrpSpPr/>
        <p:nvPr/>
      </p:nvGrpSpPr>
      <p:grpSpPr>
        <a:xfrm>
          <a:off x="0" y="0"/>
          <a:ext cx="0" cy="0"/>
          <a:chOff x="0" y="0"/>
          <a:chExt cx="0" cy="0"/>
        </a:xfrm>
      </p:grpSpPr>
      <p:sp>
        <p:nvSpPr>
          <p:cNvPr id="2" name="TextBox 2"/>
          <p:cNvSpPr txBox="1"/>
          <p:nvPr/>
        </p:nvSpPr>
        <p:spPr>
          <a:xfrm>
            <a:off x="1526836" y="1632886"/>
            <a:ext cx="15086204" cy="3118674"/>
          </a:xfrm>
          <a:prstGeom prst="rect">
            <a:avLst/>
          </a:prstGeom>
        </p:spPr>
        <p:txBody>
          <a:bodyPr wrap="square" lIns="0" tIns="0" rIns="0" bIns="0" rtlCol="0" anchor="t">
            <a:spAutoFit/>
          </a:bodyPr>
          <a:lstStyle/>
          <a:p>
            <a:pPr lvl="0" algn="ctr">
              <a:lnSpc>
                <a:spcPct val="150000"/>
              </a:lnSpc>
              <a:spcBef>
                <a:spcPct val="0"/>
              </a:spcBef>
            </a:pPr>
            <a:r>
              <a:rPr lang="en-US" sz="7200" b="1" dirty="0" smtClean="0">
                <a:solidFill>
                  <a:srgbClr val="2E2562"/>
                </a:solidFill>
                <a:latin typeface="Arial" panose="020B0604020202020204" pitchFamily="34" charset="0"/>
                <a:cs typeface="Arial" panose="020B0604020202020204" pitchFamily="34" charset="0"/>
              </a:rPr>
              <a:t>NHIỆT LIỆT CHÀO MỪNG CÁC EM ĐẾN VỚI BÀI HỌC MỚI</a:t>
            </a:r>
            <a:r>
              <a:rPr lang="vi-VN" sz="7200" b="1" dirty="0" smtClean="0">
                <a:solidFill>
                  <a:srgbClr val="2E2562"/>
                </a:solidFill>
                <a:latin typeface="Arial" panose="020B0604020202020204" pitchFamily="34" charset="0"/>
                <a:cs typeface="Arial" panose="020B0604020202020204" pitchFamily="34" charset="0"/>
              </a:rPr>
              <a:t>!</a:t>
            </a:r>
            <a:endParaRPr lang="en-US" sz="7200" b="1" u="none" dirty="0">
              <a:solidFill>
                <a:srgbClr val="2E2562"/>
              </a:solidFill>
              <a:latin typeface="Arial" panose="020B0604020202020204" pitchFamily="34" charset="0"/>
              <a:cs typeface="Arial" panose="020B0604020202020204" pitchFamily="34" charset="0"/>
            </a:endParaRPr>
          </a:p>
        </p:txBody>
      </p:sp>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b="27142"/>
          <a:stretch>
            <a:fillRect/>
          </a:stretch>
        </p:blipFill>
        <p:spPr>
          <a:xfrm>
            <a:off x="4419600" y="5524500"/>
            <a:ext cx="9300676" cy="5482611"/>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l="23569" t="19788"/>
          <a:stretch>
            <a:fillRect/>
          </a:stretch>
        </p:blipFill>
        <p:spPr>
          <a:xfrm rot="-5400000">
            <a:off x="66930" y="7513696"/>
            <a:ext cx="2706374" cy="2840235"/>
          </a:xfrm>
          <a:prstGeom prst="rect">
            <a:avLst/>
          </a:prstGeom>
        </p:spPr>
      </p:pic>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l="23569" t="19788"/>
          <a:stretch>
            <a:fillRect/>
          </a:stretch>
        </p:blipFill>
        <p:spPr>
          <a:xfrm rot="-10800000">
            <a:off x="15709178" y="7580626"/>
            <a:ext cx="2578822" cy="2706374"/>
          </a:xfrm>
          <a:prstGeom prst="rect">
            <a:avLst/>
          </a:prstGeom>
        </p:spPr>
      </p:pic>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6467052" y="5143500"/>
            <a:ext cx="1063075" cy="1029853"/>
          </a:xfrm>
          <a:prstGeom prst="rect">
            <a:avLst/>
          </a:prstGeom>
        </p:spPr>
      </p:pic>
      <p:pic>
        <p:nvPicPr>
          <p:cNvPr id="10"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888580" y="5143500"/>
            <a:ext cx="1063075" cy="1029853"/>
          </a:xfrm>
          <a:prstGeom prst="rect">
            <a:avLst/>
          </a:prstGeom>
        </p:spPr>
      </p:pic>
      <p:pic>
        <p:nvPicPr>
          <p:cNvPr id="11" name="Picture 11"/>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l="21435"/>
          <a:stretch>
            <a:fillRect/>
          </a:stretch>
        </p:blipFill>
        <p:spPr>
          <a:xfrm rot="5400000">
            <a:off x="15519315" y="-499038"/>
            <a:ext cx="1240947" cy="2239023"/>
          </a:xfrm>
          <a:prstGeom prst="rect">
            <a:avLst/>
          </a:prstGeom>
        </p:spPr>
      </p:pic>
      <p:pic>
        <p:nvPicPr>
          <p:cNvPr id="12" name="Picture 12"/>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b="41115"/>
          <a:stretch>
            <a:fillRect/>
          </a:stretch>
        </p:blipFill>
        <p:spPr>
          <a:xfrm rot="-10800000">
            <a:off x="1028700" y="0"/>
            <a:ext cx="2166604" cy="136249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DDF2"/>
        </a:solidFill>
        <a:effectLst/>
      </p:bgPr>
    </p:bg>
    <p:spTree>
      <p:nvGrpSpPr>
        <p:cNvPr id="1" name=""/>
        <p:cNvGrpSpPr/>
        <p:nvPr/>
      </p:nvGrpSpPr>
      <p:grpSpPr>
        <a:xfrm>
          <a:off x="0" y="0"/>
          <a:ext cx="0" cy="0"/>
          <a:chOff x="0" y="0"/>
          <a:chExt cx="0" cy="0"/>
        </a:xfrm>
      </p:grpSpPr>
      <p:grpSp>
        <p:nvGrpSpPr>
          <p:cNvPr id="3" name="Group 3"/>
          <p:cNvGrpSpPr/>
          <p:nvPr/>
        </p:nvGrpSpPr>
        <p:grpSpPr>
          <a:xfrm>
            <a:off x="1218723" y="800100"/>
            <a:ext cx="15898870" cy="8915400"/>
            <a:chOff x="0" y="0"/>
            <a:chExt cx="2386775" cy="2668633"/>
          </a:xfrm>
        </p:grpSpPr>
        <p:sp>
          <p:nvSpPr>
            <p:cNvPr id="4" name="Freeform 4"/>
            <p:cNvSpPr/>
            <p:nvPr/>
          </p:nvSpPr>
          <p:spPr>
            <a:xfrm>
              <a:off x="0" y="0"/>
              <a:ext cx="2386775" cy="2668633"/>
            </a:xfrm>
            <a:custGeom>
              <a:avLst/>
              <a:gdLst/>
              <a:ahLst/>
              <a:cxnLst/>
              <a:rect l="l" t="t" r="r" b="b"/>
              <a:pathLst>
                <a:path w="2386775" h="2668633">
                  <a:moveTo>
                    <a:pt x="2262315" y="2668633"/>
                  </a:moveTo>
                  <a:lnTo>
                    <a:pt x="124460" y="2668633"/>
                  </a:lnTo>
                  <a:cubicBezTo>
                    <a:pt x="55880" y="2668633"/>
                    <a:pt x="0" y="2612753"/>
                    <a:pt x="0" y="2544173"/>
                  </a:cubicBezTo>
                  <a:lnTo>
                    <a:pt x="0" y="124460"/>
                  </a:lnTo>
                  <a:cubicBezTo>
                    <a:pt x="0" y="55880"/>
                    <a:pt x="55880" y="0"/>
                    <a:pt x="124460" y="0"/>
                  </a:cubicBezTo>
                  <a:lnTo>
                    <a:pt x="2262315" y="0"/>
                  </a:lnTo>
                  <a:cubicBezTo>
                    <a:pt x="2330895" y="0"/>
                    <a:pt x="2386775" y="55880"/>
                    <a:pt x="2386775" y="124460"/>
                  </a:cubicBezTo>
                  <a:lnTo>
                    <a:pt x="2386775" y="2544173"/>
                  </a:lnTo>
                  <a:cubicBezTo>
                    <a:pt x="2386775" y="2612753"/>
                    <a:pt x="2330895" y="2668633"/>
                    <a:pt x="2262315" y="2668633"/>
                  </a:cubicBezTo>
                  <a:close/>
                </a:path>
              </a:pathLst>
            </a:custGeom>
            <a:solidFill>
              <a:srgbClr val="FFFFFF"/>
            </a:solidFill>
          </p:spPr>
        </p:sp>
      </p:grpSp>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188776">
            <a:off x="121273" y="8552290"/>
            <a:ext cx="2460646" cy="1145319"/>
          </a:xfrm>
          <a:prstGeom prst="rect">
            <a:avLst/>
          </a:prstGeom>
        </p:spPr>
      </p:pic>
      <p:pic>
        <p:nvPicPr>
          <p:cNvPr id="16" name="Picture 1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131862" y="-963549"/>
            <a:ext cx="3555047" cy="3767391"/>
          </a:xfrm>
          <a:prstGeom prst="rect">
            <a:avLst/>
          </a:prstGeom>
        </p:spPr>
      </p:pic>
      <p:pic>
        <p:nvPicPr>
          <p:cNvPr id="17" name="Picture 17"/>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3048146">
            <a:off x="15790621" y="-708832"/>
            <a:ext cx="3677146" cy="3075013"/>
          </a:xfrm>
          <a:prstGeom prst="rect">
            <a:avLst/>
          </a:prstGeom>
        </p:spPr>
      </p:pic>
      <p:pic>
        <p:nvPicPr>
          <p:cNvPr id="18" name="Picture 18"/>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7117593" y="2080805"/>
            <a:ext cx="1472852" cy="1446073"/>
          </a:xfrm>
          <a:prstGeom prst="rect">
            <a:avLst/>
          </a:prstGeom>
        </p:spPr>
      </p:pic>
      <p:pic>
        <p:nvPicPr>
          <p:cNvPr id="19" name="Picture 1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2422996">
            <a:off x="16028977" y="8552290"/>
            <a:ext cx="2460646" cy="1145319"/>
          </a:xfrm>
          <a:prstGeom prst="rect">
            <a:avLst/>
          </a:prstGeom>
        </p:spPr>
      </p:pic>
      <p:sp>
        <p:nvSpPr>
          <p:cNvPr id="20" name="TextBox 2"/>
          <p:cNvSpPr txBox="1"/>
          <p:nvPr/>
        </p:nvSpPr>
        <p:spPr>
          <a:xfrm>
            <a:off x="7442798" y="1191799"/>
            <a:ext cx="3450720" cy="1009828"/>
          </a:xfrm>
          <a:prstGeom prst="rect">
            <a:avLst/>
          </a:prstGeom>
        </p:spPr>
        <p:txBody>
          <a:bodyPr wrap="square" lIns="0" tIns="0" rIns="0" bIns="0" rtlCol="0" anchor="t">
            <a:spAutoFit/>
          </a:bodyPr>
          <a:lstStyle/>
          <a:p>
            <a:pPr marL="0" lvl="0" indent="0" algn="ctr">
              <a:lnSpc>
                <a:spcPts val="8799"/>
              </a:lnSpc>
            </a:pPr>
            <a:r>
              <a:rPr lang="vi-VN" sz="5600" b="1" u="none" dirty="0" smtClean="0">
                <a:solidFill>
                  <a:srgbClr val="FF0000"/>
                </a:solidFill>
                <a:latin typeface="Arial" panose="020B0604020202020204" pitchFamily="34" charset="0"/>
                <a:cs typeface="Arial" panose="020B0604020202020204" pitchFamily="34" charset="0"/>
              </a:rPr>
              <a:t>BÀI TẬP 1</a:t>
            </a:r>
            <a:endParaRPr lang="en-US" sz="5600" b="1" u="none" dirty="0">
              <a:solidFill>
                <a:srgbClr val="FF0000"/>
              </a:solidFill>
              <a:latin typeface="Arial" panose="020B0604020202020204" pitchFamily="34" charset="0"/>
              <a:cs typeface="Arial" panose="020B0604020202020204" pitchFamily="34" charset="0"/>
            </a:endParaRPr>
          </a:p>
        </p:txBody>
      </p:sp>
      <p:sp>
        <p:nvSpPr>
          <p:cNvPr id="21" name="TextBox 20"/>
          <p:cNvSpPr txBox="1"/>
          <p:nvPr/>
        </p:nvSpPr>
        <p:spPr>
          <a:xfrm>
            <a:off x="2117778" y="2228465"/>
            <a:ext cx="14100761" cy="6212983"/>
          </a:xfrm>
          <a:prstGeom prst="rect">
            <a:avLst/>
          </a:prstGeom>
          <a:noFill/>
        </p:spPr>
        <p:txBody>
          <a:bodyPr wrap="square" rtlCol="0">
            <a:spAutoFit/>
          </a:bodyPr>
          <a:lstStyle/>
          <a:p>
            <a:pPr algn="just">
              <a:lnSpc>
                <a:spcPct val="150000"/>
              </a:lnSpc>
            </a:pPr>
            <a:r>
              <a:rPr lang="vi-VN" sz="4500" b="1" dirty="0" smtClean="0"/>
              <a:t>Tìm số từ trong câu sau:</a:t>
            </a:r>
          </a:p>
          <a:p>
            <a:pPr marL="914400" indent="-914400" algn="just">
              <a:lnSpc>
                <a:spcPct val="150000"/>
              </a:lnSpc>
              <a:buAutoNum type="alphaLcPeriod"/>
            </a:pPr>
            <a:r>
              <a:rPr lang="vi-VN" sz="4500" dirty="0" smtClean="0"/>
              <a:t>Buổi chiều ra đồng về, bố thường dẫn tôi ra vườn, hai bố con thi nhau tưới.</a:t>
            </a:r>
          </a:p>
          <a:p>
            <a:pPr marL="914400" indent="-914400" algn="just">
              <a:lnSpc>
                <a:spcPct val="150000"/>
              </a:lnSpc>
              <a:buAutoNum type="alphaLcPeriod"/>
            </a:pPr>
            <a:r>
              <a:rPr lang="vi-VN" sz="4500" dirty="0" smtClean="0"/>
              <a:t>Buổi làm cho tôi một bình tưới nhỏ bằng cái thùng đựng sơn rất vừa tay.</a:t>
            </a:r>
          </a:p>
          <a:p>
            <a:pPr marL="914400" indent="-914400" algn="just">
              <a:lnSpc>
                <a:spcPct val="150000"/>
              </a:lnSpc>
              <a:buAutoNum type="alphaLcPeriod"/>
            </a:pPr>
            <a:r>
              <a:rPr lang="vi-VN" sz="4500" dirty="0" smtClean="0"/>
              <a:t>- Cách đây khoảng ba chục mét, hướng này!</a:t>
            </a:r>
            <a:endParaRPr lang="en-US" sz="4500" dirty="0"/>
          </a:p>
        </p:txBody>
      </p:sp>
      <p:cxnSp>
        <p:nvCxnSpPr>
          <p:cNvPr id="23" name="Straight Connector 22"/>
          <p:cNvCxnSpPr/>
          <p:nvPr/>
        </p:nvCxnSpPr>
        <p:spPr>
          <a:xfrm>
            <a:off x="3124200" y="5219700"/>
            <a:ext cx="2590800" cy="0"/>
          </a:xfrm>
          <a:prstGeom prst="line">
            <a:avLst/>
          </a:prstGeom>
          <a:ln w="57150">
            <a:solidFill>
              <a:srgbClr val="FF0000"/>
            </a:solidFill>
          </a:ln>
        </p:spPr>
        <p:style>
          <a:lnRef idx="3">
            <a:schemeClr val="dk1"/>
          </a:lnRef>
          <a:fillRef idx="0">
            <a:schemeClr val="dk1"/>
          </a:fillRef>
          <a:effectRef idx="2">
            <a:schemeClr val="dk1"/>
          </a:effectRef>
          <a:fontRef idx="minor">
            <a:schemeClr val="tx1"/>
          </a:fontRef>
        </p:style>
      </p:cxnSp>
      <p:cxnSp>
        <p:nvCxnSpPr>
          <p:cNvPr id="24" name="Straight Connector 23"/>
          <p:cNvCxnSpPr/>
          <p:nvPr/>
        </p:nvCxnSpPr>
        <p:spPr>
          <a:xfrm>
            <a:off x="7442798" y="6286500"/>
            <a:ext cx="3450720" cy="0"/>
          </a:xfrm>
          <a:prstGeom prst="line">
            <a:avLst/>
          </a:prstGeom>
          <a:ln w="57150">
            <a:solidFill>
              <a:srgbClr val="FF0000"/>
            </a:solidFill>
          </a:ln>
        </p:spPr>
        <p:style>
          <a:lnRef idx="3">
            <a:schemeClr val="dk1"/>
          </a:lnRef>
          <a:fillRef idx="0">
            <a:schemeClr val="dk1"/>
          </a:fillRef>
          <a:effectRef idx="2">
            <a:schemeClr val="dk1"/>
          </a:effectRef>
          <a:fontRef idx="minor">
            <a:schemeClr val="tx1"/>
          </a:fontRef>
        </p:style>
      </p:cxnSp>
      <p:cxnSp>
        <p:nvCxnSpPr>
          <p:cNvPr id="27" name="Straight Connector 26"/>
          <p:cNvCxnSpPr/>
          <p:nvPr/>
        </p:nvCxnSpPr>
        <p:spPr>
          <a:xfrm>
            <a:off x="8077200" y="8343900"/>
            <a:ext cx="3276600" cy="0"/>
          </a:xfrm>
          <a:prstGeom prst="line">
            <a:avLst/>
          </a:prstGeom>
          <a:ln w="57150">
            <a:solidFill>
              <a:srgbClr val="FF0000"/>
            </a:solidFill>
          </a:ln>
        </p:spPr>
        <p:style>
          <a:lnRef idx="3">
            <a:schemeClr val="dk1"/>
          </a:lnRef>
          <a:fillRef idx="0">
            <a:schemeClr val="dk1"/>
          </a:fillRef>
          <a:effectRef idx="2">
            <a:schemeClr val="dk1"/>
          </a:effectRef>
          <a:fontRef idx="minor">
            <a:schemeClr val="tx1"/>
          </a:fontRef>
        </p:style>
      </p:cxnSp>
    </p:spTree>
  </p:cSld>
  <p:clrMapOvr>
    <a:masterClrMapping/>
  </p:clrMapOvr>
  <p:transition spd="slow">
    <p:strip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circle(in)">
                                      <p:cBhvr>
                                        <p:cTn id="7" dur="500"/>
                                        <p:tgtEl>
                                          <p:spTgt spid="20"/>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circle(in)">
                                      <p:cBhvr>
                                        <p:cTn id="10" dur="50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barn(inVertical)">
                                      <p:cBhvr>
                                        <p:cTn id="15" dur="500"/>
                                        <p:tgtEl>
                                          <p:spTgt spid="23"/>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barn(inVertical)">
                                      <p:cBhvr>
                                        <p:cTn id="20" dur="500"/>
                                        <p:tgtEl>
                                          <p:spTgt spid="24"/>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barn(inVertical)">
                                      <p:cBhvr>
                                        <p:cTn id="2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DDF2"/>
        </a:solidFill>
        <a:effectLst/>
      </p:bgPr>
    </p:bg>
    <p:spTree>
      <p:nvGrpSpPr>
        <p:cNvPr id="1" name=""/>
        <p:cNvGrpSpPr/>
        <p:nvPr/>
      </p:nvGrpSpPr>
      <p:grpSpPr>
        <a:xfrm>
          <a:off x="0" y="0"/>
          <a:ext cx="0" cy="0"/>
          <a:chOff x="0" y="0"/>
          <a:chExt cx="0" cy="0"/>
        </a:xfrm>
      </p:grpSpPr>
      <p:grpSp>
        <p:nvGrpSpPr>
          <p:cNvPr id="3" name="Group 3"/>
          <p:cNvGrpSpPr/>
          <p:nvPr/>
        </p:nvGrpSpPr>
        <p:grpSpPr>
          <a:xfrm>
            <a:off x="1218723" y="800100"/>
            <a:ext cx="15898870" cy="8915400"/>
            <a:chOff x="0" y="0"/>
            <a:chExt cx="2386775" cy="2668633"/>
          </a:xfrm>
        </p:grpSpPr>
        <p:sp>
          <p:nvSpPr>
            <p:cNvPr id="4" name="Freeform 4"/>
            <p:cNvSpPr/>
            <p:nvPr/>
          </p:nvSpPr>
          <p:spPr>
            <a:xfrm>
              <a:off x="0" y="0"/>
              <a:ext cx="2386775" cy="2668633"/>
            </a:xfrm>
            <a:custGeom>
              <a:avLst/>
              <a:gdLst/>
              <a:ahLst/>
              <a:cxnLst/>
              <a:rect l="l" t="t" r="r" b="b"/>
              <a:pathLst>
                <a:path w="2386775" h="2668633">
                  <a:moveTo>
                    <a:pt x="2262315" y="2668633"/>
                  </a:moveTo>
                  <a:lnTo>
                    <a:pt x="124460" y="2668633"/>
                  </a:lnTo>
                  <a:cubicBezTo>
                    <a:pt x="55880" y="2668633"/>
                    <a:pt x="0" y="2612753"/>
                    <a:pt x="0" y="2544173"/>
                  </a:cubicBezTo>
                  <a:lnTo>
                    <a:pt x="0" y="124460"/>
                  </a:lnTo>
                  <a:cubicBezTo>
                    <a:pt x="0" y="55880"/>
                    <a:pt x="55880" y="0"/>
                    <a:pt x="124460" y="0"/>
                  </a:cubicBezTo>
                  <a:lnTo>
                    <a:pt x="2262315" y="0"/>
                  </a:lnTo>
                  <a:cubicBezTo>
                    <a:pt x="2330895" y="0"/>
                    <a:pt x="2386775" y="55880"/>
                    <a:pt x="2386775" y="124460"/>
                  </a:cubicBezTo>
                  <a:lnTo>
                    <a:pt x="2386775" y="2544173"/>
                  </a:lnTo>
                  <a:cubicBezTo>
                    <a:pt x="2386775" y="2612753"/>
                    <a:pt x="2330895" y="2668633"/>
                    <a:pt x="2262315" y="2668633"/>
                  </a:cubicBezTo>
                  <a:close/>
                </a:path>
              </a:pathLst>
            </a:custGeom>
            <a:solidFill>
              <a:srgbClr val="FFFFFF"/>
            </a:solidFill>
          </p:spPr>
        </p:sp>
      </p:grpSp>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188776">
            <a:off x="121273" y="8552290"/>
            <a:ext cx="2460646" cy="1145319"/>
          </a:xfrm>
          <a:prstGeom prst="rect">
            <a:avLst/>
          </a:prstGeom>
        </p:spPr>
      </p:pic>
      <p:pic>
        <p:nvPicPr>
          <p:cNvPr id="16" name="Picture 1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131862" y="-963549"/>
            <a:ext cx="3555047" cy="3767391"/>
          </a:xfrm>
          <a:prstGeom prst="rect">
            <a:avLst/>
          </a:prstGeom>
        </p:spPr>
      </p:pic>
      <p:pic>
        <p:nvPicPr>
          <p:cNvPr id="17" name="Picture 17"/>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3048146">
            <a:off x="15790621" y="-708832"/>
            <a:ext cx="3677146" cy="3075013"/>
          </a:xfrm>
          <a:prstGeom prst="rect">
            <a:avLst/>
          </a:prstGeom>
        </p:spPr>
      </p:pic>
      <p:pic>
        <p:nvPicPr>
          <p:cNvPr id="18" name="Picture 18"/>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7117593" y="2080805"/>
            <a:ext cx="1472852" cy="1446073"/>
          </a:xfrm>
          <a:prstGeom prst="rect">
            <a:avLst/>
          </a:prstGeom>
        </p:spPr>
      </p:pic>
      <p:pic>
        <p:nvPicPr>
          <p:cNvPr id="19" name="Picture 1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2422996">
            <a:off x="16028977" y="8552290"/>
            <a:ext cx="2460646" cy="1145319"/>
          </a:xfrm>
          <a:prstGeom prst="rect">
            <a:avLst/>
          </a:prstGeom>
        </p:spPr>
      </p:pic>
      <p:sp>
        <p:nvSpPr>
          <p:cNvPr id="20" name="TextBox 2"/>
          <p:cNvSpPr txBox="1"/>
          <p:nvPr/>
        </p:nvSpPr>
        <p:spPr>
          <a:xfrm>
            <a:off x="7442798" y="1191799"/>
            <a:ext cx="3450720" cy="1128514"/>
          </a:xfrm>
          <a:prstGeom prst="rect">
            <a:avLst/>
          </a:prstGeom>
        </p:spPr>
        <p:txBody>
          <a:bodyPr wrap="square" lIns="0" tIns="0" rIns="0" bIns="0" rtlCol="0" anchor="t">
            <a:spAutoFit/>
          </a:bodyPr>
          <a:lstStyle/>
          <a:p>
            <a:pPr marL="0" lvl="0" indent="0" algn="ctr">
              <a:lnSpc>
                <a:spcPts val="8799"/>
              </a:lnSpc>
            </a:pPr>
            <a:r>
              <a:rPr lang="vi-VN" sz="5600" b="1" u="none" dirty="0" smtClean="0">
                <a:solidFill>
                  <a:srgbClr val="FF0000"/>
                </a:solidFill>
                <a:latin typeface="Arial" panose="020B0604020202020204" pitchFamily="34" charset="0"/>
                <a:cs typeface="Arial" panose="020B0604020202020204" pitchFamily="34" charset="0"/>
              </a:rPr>
              <a:t>BÀI TẬP 2</a:t>
            </a:r>
            <a:endParaRPr lang="en-US" sz="5600" b="1" u="none" dirty="0">
              <a:solidFill>
                <a:srgbClr val="FF0000"/>
              </a:solidFill>
              <a:latin typeface="Arial" panose="020B0604020202020204" pitchFamily="34" charset="0"/>
              <a:cs typeface="Arial" panose="020B0604020202020204" pitchFamily="34" charset="0"/>
            </a:endParaRPr>
          </a:p>
        </p:txBody>
      </p:sp>
      <p:sp>
        <p:nvSpPr>
          <p:cNvPr id="21" name="TextBox 20"/>
          <p:cNvSpPr txBox="1"/>
          <p:nvPr/>
        </p:nvSpPr>
        <p:spPr>
          <a:xfrm>
            <a:off x="1668250" y="2244967"/>
            <a:ext cx="14999816" cy="6324808"/>
          </a:xfrm>
          <a:prstGeom prst="rect">
            <a:avLst/>
          </a:prstGeom>
          <a:noFill/>
        </p:spPr>
        <p:txBody>
          <a:bodyPr wrap="square" rtlCol="0">
            <a:spAutoFit/>
          </a:bodyPr>
          <a:lstStyle/>
          <a:p>
            <a:pPr algn="just">
              <a:lnSpc>
                <a:spcPct val="150000"/>
              </a:lnSpc>
            </a:pPr>
            <a:r>
              <a:rPr lang="vi-VN" sz="4500" b="1" dirty="0" smtClean="0"/>
              <a:t>Tìm số từ chỉ số lượng ước chừng trong các câu sau:</a:t>
            </a:r>
          </a:p>
          <a:p>
            <a:pPr marL="914400" indent="-914400" algn="just">
              <a:lnSpc>
                <a:spcPct val="150000"/>
              </a:lnSpc>
              <a:buAutoNum type="alphaLcPeriod"/>
            </a:pPr>
            <a:r>
              <a:rPr lang="vi-VN" sz="4500" dirty="0" smtClean="0"/>
              <a:t>Bố có thể lặn một hơi dài đến mấy phút.</a:t>
            </a:r>
          </a:p>
          <a:p>
            <a:pPr marL="914400" indent="-914400" algn="just">
              <a:lnSpc>
                <a:spcPct val="150000"/>
              </a:lnSpc>
              <a:buAutoNum type="alphaLcPeriod"/>
            </a:pPr>
            <a:r>
              <a:rPr lang="vi-VN" sz="4500" dirty="0" smtClean="0"/>
              <a:t>Tôi còn về vài ngày nữa là khác.</a:t>
            </a:r>
          </a:p>
          <a:p>
            <a:pPr marL="914400" indent="-914400" algn="just">
              <a:lnSpc>
                <a:spcPct val="150000"/>
              </a:lnSpc>
              <a:buAutoNum type="alphaLcPeriod"/>
            </a:pPr>
            <a:r>
              <a:rPr lang="vi-VN" sz="4500" dirty="0" smtClean="0"/>
              <a:t>Tôi nghe nói bà về đây một hai hôm rồi đi.</a:t>
            </a:r>
          </a:p>
          <a:p>
            <a:pPr algn="just">
              <a:lnSpc>
                <a:spcPct val="150000"/>
              </a:lnSpc>
            </a:pPr>
            <a:r>
              <a:rPr lang="vi-VN" sz="4500" dirty="0"/>
              <a:t>	</a:t>
            </a:r>
            <a:r>
              <a:rPr lang="vi-VN" sz="4500" i="1" dirty="0" smtClean="0"/>
              <a:t>Tìm thêm ba số từ chỉ số lượng ước chừng khác và đặt câu với mỗi từ.</a:t>
            </a:r>
            <a:endParaRPr lang="en-US" sz="4500" i="1" dirty="0"/>
          </a:p>
        </p:txBody>
      </p:sp>
      <p:cxnSp>
        <p:nvCxnSpPr>
          <p:cNvPr id="5" name="Straight Connector 4"/>
          <p:cNvCxnSpPr/>
          <p:nvPr/>
        </p:nvCxnSpPr>
        <p:spPr>
          <a:xfrm>
            <a:off x="10363200" y="4229100"/>
            <a:ext cx="2286000" cy="0"/>
          </a:xfrm>
          <a:prstGeom prst="line">
            <a:avLst/>
          </a:prstGeom>
          <a:ln w="57150">
            <a:solidFill>
              <a:srgbClr val="FF0000"/>
            </a:solidFill>
          </a:ln>
        </p:spPr>
        <p:style>
          <a:lnRef idx="3">
            <a:schemeClr val="dk1"/>
          </a:lnRef>
          <a:fillRef idx="0">
            <a:schemeClr val="dk1"/>
          </a:fillRef>
          <a:effectRef idx="2">
            <a:schemeClr val="dk1"/>
          </a:effectRef>
          <a:fontRef idx="minor">
            <a:schemeClr val="tx1"/>
          </a:fontRef>
        </p:style>
      </p:cxnSp>
      <p:cxnSp>
        <p:nvCxnSpPr>
          <p:cNvPr id="13" name="Straight Connector 12"/>
          <p:cNvCxnSpPr/>
          <p:nvPr/>
        </p:nvCxnSpPr>
        <p:spPr>
          <a:xfrm>
            <a:off x="5486400" y="5295900"/>
            <a:ext cx="3200400" cy="0"/>
          </a:xfrm>
          <a:prstGeom prst="line">
            <a:avLst/>
          </a:prstGeom>
          <a:ln w="57150">
            <a:solidFill>
              <a:srgbClr val="FF0000"/>
            </a:solidFill>
          </a:ln>
        </p:spPr>
        <p:style>
          <a:lnRef idx="3">
            <a:schemeClr val="dk1"/>
          </a:lnRef>
          <a:fillRef idx="0">
            <a:schemeClr val="dk1"/>
          </a:fillRef>
          <a:effectRef idx="2">
            <a:schemeClr val="dk1"/>
          </a:effectRef>
          <a:fontRef idx="minor">
            <a:schemeClr val="tx1"/>
          </a:fontRef>
        </p:style>
      </p:cxnSp>
      <p:cxnSp>
        <p:nvCxnSpPr>
          <p:cNvPr id="15" name="Straight Connector 14"/>
          <p:cNvCxnSpPr/>
          <p:nvPr/>
        </p:nvCxnSpPr>
        <p:spPr>
          <a:xfrm>
            <a:off x="8534400" y="6362700"/>
            <a:ext cx="3200400" cy="0"/>
          </a:xfrm>
          <a:prstGeom prst="line">
            <a:avLst/>
          </a:prstGeom>
          <a:ln w="57150">
            <a:solidFill>
              <a:srgbClr val="FF0000"/>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188982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1000" fill="hold"/>
                                        <p:tgtEl>
                                          <p:spTgt spid="20"/>
                                        </p:tgtEl>
                                        <p:attrNameLst>
                                          <p:attrName>ppt_w</p:attrName>
                                        </p:attrNameLst>
                                      </p:cBhvr>
                                      <p:tavLst>
                                        <p:tav tm="0">
                                          <p:val>
                                            <p:strVal val="#ppt_w+.3"/>
                                          </p:val>
                                        </p:tav>
                                        <p:tav tm="100000">
                                          <p:val>
                                            <p:strVal val="#ppt_w"/>
                                          </p:val>
                                        </p:tav>
                                      </p:tavLst>
                                    </p:anim>
                                    <p:anim calcmode="lin" valueType="num">
                                      <p:cBhvr>
                                        <p:cTn id="8" dur="1000" fill="hold"/>
                                        <p:tgtEl>
                                          <p:spTgt spid="20"/>
                                        </p:tgtEl>
                                        <p:attrNameLst>
                                          <p:attrName>ppt_h</p:attrName>
                                        </p:attrNameLst>
                                      </p:cBhvr>
                                      <p:tavLst>
                                        <p:tav tm="0">
                                          <p:val>
                                            <p:strVal val="#ppt_h"/>
                                          </p:val>
                                        </p:tav>
                                        <p:tav tm="100000">
                                          <p:val>
                                            <p:strVal val="#ppt_h"/>
                                          </p:val>
                                        </p:tav>
                                      </p:tavLst>
                                    </p:anim>
                                    <p:animEffect transition="in" filter="fade">
                                      <p:cBhvr>
                                        <p:cTn id="9" dur="1000"/>
                                        <p:tgtEl>
                                          <p:spTgt spid="20"/>
                                        </p:tgtEl>
                                      </p:cBhvr>
                                    </p:animEffect>
                                  </p:childTnLst>
                                </p:cTn>
                              </p:par>
                              <p:par>
                                <p:cTn id="10" presetID="50" presetClass="entr" presetSubtype="0" decel="100000" fill="hold" grpId="0" nodeType="with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1000" fill="hold"/>
                                        <p:tgtEl>
                                          <p:spTgt spid="21"/>
                                        </p:tgtEl>
                                        <p:attrNameLst>
                                          <p:attrName>ppt_w</p:attrName>
                                        </p:attrNameLst>
                                      </p:cBhvr>
                                      <p:tavLst>
                                        <p:tav tm="0">
                                          <p:val>
                                            <p:strVal val="#ppt_w+.3"/>
                                          </p:val>
                                        </p:tav>
                                        <p:tav tm="100000">
                                          <p:val>
                                            <p:strVal val="#ppt_w"/>
                                          </p:val>
                                        </p:tav>
                                      </p:tavLst>
                                    </p:anim>
                                    <p:anim calcmode="lin" valueType="num">
                                      <p:cBhvr>
                                        <p:cTn id="13" dur="1000" fill="hold"/>
                                        <p:tgtEl>
                                          <p:spTgt spid="21"/>
                                        </p:tgtEl>
                                        <p:attrNameLst>
                                          <p:attrName>ppt_h</p:attrName>
                                        </p:attrNameLst>
                                      </p:cBhvr>
                                      <p:tavLst>
                                        <p:tav tm="0">
                                          <p:val>
                                            <p:strVal val="#ppt_h"/>
                                          </p:val>
                                        </p:tav>
                                        <p:tav tm="100000">
                                          <p:val>
                                            <p:strVal val="#ppt_h"/>
                                          </p:val>
                                        </p:tav>
                                      </p:tavLst>
                                    </p:anim>
                                    <p:animEffect transition="in" filter="fade">
                                      <p:cBhvr>
                                        <p:cTn id="14" dur="1000"/>
                                        <p:tgtEl>
                                          <p:spTgt spid="21"/>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inVertical)">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barn(inVertical)">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barn(inVertical)">
                                      <p:cBhvr>
                                        <p:cTn id="2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DDF2"/>
        </a:solidFill>
        <a:effectLst/>
      </p:bgPr>
    </p:bg>
    <p:spTree>
      <p:nvGrpSpPr>
        <p:cNvPr id="1" name=""/>
        <p:cNvGrpSpPr/>
        <p:nvPr/>
      </p:nvGrpSpPr>
      <p:grpSpPr>
        <a:xfrm>
          <a:off x="0" y="0"/>
          <a:ext cx="0" cy="0"/>
          <a:chOff x="0" y="0"/>
          <a:chExt cx="0" cy="0"/>
        </a:xfrm>
      </p:grpSpPr>
      <p:grpSp>
        <p:nvGrpSpPr>
          <p:cNvPr id="3" name="Group 3"/>
          <p:cNvGrpSpPr/>
          <p:nvPr/>
        </p:nvGrpSpPr>
        <p:grpSpPr>
          <a:xfrm>
            <a:off x="1218723" y="800100"/>
            <a:ext cx="15898870" cy="8915400"/>
            <a:chOff x="0" y="0"/>
            <a:chExt cx="2386775" cy="2668633"/>
          </a:xfrm>
        </p:grpSpPr>
        <p:sp>
          <p:nvSpPr>
            <p:cNvPr id="4" name="Freeform 4"/>
            <p:cNvSpPr/>
            <p:nvPr/>
          </p:nvSpPr>
          <p:spPr>
            <a:xfrm>
              <a:off x="0" y="0"/>
              <a:ext cx="2386775" cy="2668633"/>
            </a:xfrm>
            <a:custGeom>
              <a:avLst/>
              <a:gdLst/>
              <a:ahLst/>
              <a:cxnLst/>
              <a:rect l="l" t="t" r="r" b="b"/>
              <a:pathLst>
                <a:path w="2386775" h="2668633">
                  <a:moveTo>
                    <a:pt x="2262315" y="2668633"/>
                  </a:moveTo>
                  <a:lnTo>
                    <a:pt x="124460" y="2668633"/>
                  </a:lnTo>
                  <a:cubicBezTo>
                    <a:pt x="55880" y="2668633"/>
                    <a:pt x="0" y="2612753"/>
                    <a:pt x="0" y="2544173"/>
                  </a:cubicBezTo>
                  <a:lnTo>
                    <a:pt x="0" y="124460"/>
                  </a:lnTo>
                  <a:cubicBezTo>
                    <a:pt x="0" y="55880"/>
                    <a:pt x="55880" y="0"/>
                    <a:pt x="124460" y="0"/>
                  </a:cubicBezTo>
                  <a:lnTo>
                    <a:pt x="2262315" y="0"/>
                  </a:lnTo>
                  <a:cubicBezTo>
                    <a:pt x="2330895" y="0"/>
                    <a:pt x="2386775" y="55880"/>
                    <a:pt x="2386775" y="124460"/>
                  </a:cubicBezTo>
                  <a:lnTo>
                    <a:pt x="2386775" y="2544173"/>
                  </a:lnTo>
                  <a:cubicBezTo>
                    <a:pt x="2386775" y="2612753"/>
                    <a:pt x="2330895" y="2668633"/>
                    <a:pt x="2262315" y="2668633"/>
                  </a:cubicBezTo>
                  <a:close/>
                </a:path>
              </a:pathLst>
            </a:custGeom>
            <a:solidFill>
              <a:srgbClr val="FFFFFF"/>
            </a:solidFill>
          </p:spPr>
        </p:sp>
      </p:grpSp>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188776">
            <a:off x="121273" y="8552290"/>
            <a:ext cx="2460646" cy="1145319"/>
          </a:xfrm>
          <a:prstGeom prst="rect">
            <a:avLst/>
          </a:prstGeom>
        </p:spPr>
      </p:pic>
      <p:pic>
        <p:nvPicPr>
          <p:cNvPr id="16" name="Picture 1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131862" y="-963549"/>
            <a:ext cx="3555047" cy="3767391"/>
          </a:xfrm>
          <a:prstGeom prst="rect">
            <a:avLst/>
          </a:prstGeom>
        </p:spPr>
      </p:pic>
      <p:pic>
        <p:nvPicPr>
          <p:cNvPr id="17" name="Picture 17"/>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3048146">
            <a:off x="15790621" y="-708832"/>
            <a:ext cx="3677146" cy="3075013"/>
          </a:xfrm>
          <a:prstGeom prst="rect">
            <a:avLst/>
          </a:prstGeom>
        </p:spPr>
      </p:pic>
      <p:pic>
        <p:nvPicPr>
          <p:cNvPr id="18" name="Picture 18"/>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7117593" y="2080805"/>
            <a:ext cx="1472852" cy="1446073"/>
          </a:xfrm>
          <a:prstGeom prst="rect">
            <a:avLst/>
          </a:prstGeom>
        </p:spPr>
      </p:pic>
      <p:pic>
        <p:nvPicPr>
          <p:cNvPr id="19" name="Picture 1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2422996">
            <a:off x="16028977" y="8552290"/>
            <a:ext cx="2460646" cy="1145319"/>
          </a:xfrm>
          <a:prstGeom prst="rect">
            <a:avLst/>
          </a:prstGeom>
        </p:spPr>
      </p:pic>
      <p:sp>
        <p:nvSpPr>
          <p:cNvPr id="20" name="TextBox 2"/>
          <p:cNvSpPr txBox="1"/>
          <p:nvPr/>
        </p:nvSpPr>
        <p:spPr>
          <a:xfrm>
            <a:off x="7442798" y="1053482"/>
            <a:ext cx="3450720" cy="1128514"/>
          </a:xfrm>
          <a:prstGeom prst="rect">
            <a:avLst/>
          </a:prstGeom>
        </p:spPr>
        <p:txBody>
          <a:bodyPr wrap="square" lIns="0" tIns="0" rIns="0" bIns="0" rtlCol="0" anchor="t">
            <a:spAutoFit/>
          </a:bodyPr>
          <a:lstStyle/>
          <a:p>
            <a:pPr marL="0" lvl="0" indent="0" algn="ctr">
              <a:lnSpc>
                <a:spcPts val="8799"/>
              </a:lnSpc>
            </a:pPr>
            <a:r>
              <a:rPr lang="vi-VN" sz="5600" b="1" u="none" dirty="0" smtClean="0">
                <a:solidFill>
                  <a:srgbClr val="FF0000"/>
                </a:solidFill>
                <a:latin typeface="Arial" panose="020B0604020202020204" pitchFamily="34" charset="0"/>
                <a:cs typeface="Arial" panose="020B0604020202020204" pitchFamily="34" charset="0"/>
              </a:rPr>
              <a:t>BÀI TẬP 4</a:t>
            </a:r>
            <a:endParaRPr lang="en-US" sz="5600" b="1" u="none" dirty="0">
              <a:solidFill>
                <a:srgbClr val="FF0000"/>
              </a:solidFill>
              <a:latin typeface="Arial" panose="020B0604020202020204" pitchFamily="34" charset="0"/>
              <a:cs typeface="Arial" panose="020B0604020202020204" pitchFamily="34" charset="0"/>
            </a:endParaRPr>
          </a:p>
        </p:txBody>
      </p:sp>
      <p:sp>
        <p:nvSpPr>
          <p:cNvPr id="21" name="TextBox 20"/>
          <p:cNvSpPr txBox="1"/>
          <p:nvPr/>
        </p:nvSpPr>
        <p:spPr>
          <a:xfrm>
            <a:off x="1862825" y="2027470"/>
            <a:ext cx="14610666" cy="7363554"/>
          </a:xfrm>
          <a:prstGeom prst="rect">
            <a:avLst/>
          </a:prstGeom>
          <a:noFill/>
        </p:spPr>
        <p:txBody>
          <a:bodyPr wrap="square" rtlCol="0">
            <a:spAutoFit/>
          </a:bodyPr>
          <a:lstStyle/>
          <a:p>
            <a:pPr algn="just">
              <a:lnSpc>
                <a:spcPct val="150000"/>
              </a:lnSpc>
            </a:pPr>
            <a:r>
              <a:rPr lang="vi-VN" sz="4500" dirty="0" smtClean="0"/>
              <a:t>	Trong câu: “</a:t>
            </a:r>
            <a:r>
              <a:rPr lang="vi-VN" sz="4500" b="1" i="1" dirty="0" smtClean="0"/>
              <a:t>Bụng nó đầy nước, bố phải nắm ngược hai chân dốc xuống như làm xiếc.</a:t>
            </a:r>
            <a:r>
              <a:rPr lang="vi-VN" sz="4500" dirty="0" smtClean="0"/>
              <a:t>”, có số từ </a:t>
            </a:r>
            <a:r>
              <a:rPr lang="vi-VN" sz="4500" i="1" dirty="0" smtClean="0"/>
              <a:t>hai</a:t>
            </a:r>
            <a:r>
              <a:rPr lang="vi-VN" sz="4500" dirty="0" smtClean="0"/>
              <a:t> kết hợp với chân (</a:t>
            </a:r>
            <a:r>
              <a:rPr lang="vi-VN" sz="4500" i="1" dirty="0" smtClean="0"/>
              <a:t>hai chân</a:t>
            </a:r>
            <a:r>
              <a:rPr lang="vi-VN" sz="4500" dirty="0" smtClean="0"/>
              <a:t>). Trong tiếng Việt, bên cạnh </a:t>
            </a:r>
            <a:r>
              <a:rPr lang="vi-VN" sz="4500" i="1" dirty="0" smtClean="0"/>
              <a:t>hai chân </a:t>
            </a:r>
            <a:r>
              <a:rPr lang="vi-VN" sz="4500" dirty="0" smtClean="0"/>
              <a:t>còn có </a:t>
            </a:r>
            <a:r>
              <a:rPr lang="vi-VN" sz="4500" i="1" dirty="0" smtClean="0"/>
              <a:t>đôi chân</a:t>
            </a:r>
            <a:r>
              <a:rPr lang="vi-VN" sz="4500" dirty="0" smtClean="0"/>
              <a:t>. Hãy tìm thêm những trường hợp tương tự và cho biết sự khác nhau về nghĩa giữa cụm từ có số từ </a:t>
            </a:r>
            <a:r>
              <a:rPr lang="vi-VN" sz="4500" i="1" dirty="0" smtClean="0"/>
              <a:t>hai</a:t>
            </a:r>
            <a:r>
              <a:rPr lang="vi-VN" sz="4500" dirty="0" smtClean="0"/>
              <a:t> và cụm từ có danh từ đơn vị </a:t>
            </a:r>
            <a:r>
              <a:rPr lang="vi-VN" sz="4500" i="1" dirty="0" smtClean="0"/>
              <a:t>đôi</a:t>
            </a:r>
            <a:r>
              <a:rPr lang="vi-VN" sz="4500" dirty="0" smtClean="0"/>
              <a:t> chỉ số lượng trong mỗi trường hợp.</a:t>
            </a:r>
            <a:endParaRPr lang="en-US" sz="4500" i="1" dirty="0"/>
          </a:p>
        </p:txBody>
      </p:sp>
    </p:spTree>
    <p:extLst>
      <p:ext uri="{BB962C8B-B14F-4D97-AF65-F5344CB8AC3E}">
        <p14:creationId xmlns:p14="http://schemas.microsoft.com/office/powerpoint/2010/main" val="1363144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528"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anim calcmode="lin" valueType="num">
                                      <p:cBhvr>
                                        <p:cTn id="10" dur="500" fill="hold"/>
                                        <p:tgtEl>
                                          <p:spTgt spid="21"/>
                                        </p:tgtEl>
                                        <p:attrNameLst>
                                          <p:attrName>ppt_x</p:attrName>
                                        </p:attrNameLst>
                                      </p:cBhvr>
                                      <p:tavLst>
                                        <p:tav tm="0">
                                          <p:val>
                                            <p:fltVal val="0.5"/>
                                          </p:val>
                                        </p:tav>
                                        <p:tav tm="100000">
                                          <p:val>
                                            <p:strVal val="#ppt_x"/>
                                          </p:val>
                                        </p:tav>
                                      </p:tavLst>
                                    </p:anim>
                                    <p:anim calcmode="lin" valueType="num">
                                      <p:cBhvr>
                                        <p:cTn id="11" dur="500" fill="hold"/>
                                        <p:tgtEl>
                                          <p:spTgt spid="21"/>
                                        </p:tgtEl>
                                        <p:attrNameLst>
                                          <p:attrName>ppt_y</p:attrName>
                                        </p:attrNameLst>
                                      </p:cBhvr>
                                      <p:tavLst>
                                        <p:tav tm="0">
                                          <p:val>
                                            <p:fltVal val="0.5"/>
                                          </p:val>
                                        </p:tav>
                                        <p:tav tm="100000">
                                          <p:val>
                                            <p:strVal val="#ppt_y"/>
                                          </p:val>
                                        </p:tav>
                                      </p:tavLst>
                                    </p:anim>
                                  </p:childTnLst>
                                </p:cTn>
                              </p:par>
                              <p:par>
                                <p:cTn id="12" presetID="53" presetClass="entr" presetSubtype="528" fill="hold" grpId="0" nodeType="withEffect">
                                  <p:stCondLst>
                                    <p:cond delay="0"/>
                                  </p:stCondLst>
                                  <p:childTnLst>
                                    <p:set>
                                      <p:cBhvr>
                                        <p:cTn id="13" dur="1" fill="hold">
                                          <p:stCondLst>
                                            <p:cond delay="0"/>
                                          </p:stCondLst>
                                        </p:cTn>
                                        <p:tgtEl>
                                          <p:spTgt spid="20"/>
                                        </p:tgtEl>
                                        <p:attrNameLst>
                                          <p:attrName>style.visibility</p:attrName>
                                        </p:attrNameLst>
                                      </p:cBhvr>
                                      <p:to>
                                        <p:strVal val="visible"/>
                                      </p:to>
                                    </p:set>
                                    <p:anim calcmode="lin" valueType="num">
                                      <p:cBhvr>
                                        <p:cTn id="14" dur="500" fill="hold"/>
                                        <p:tgtEl>
                                          <p:spTgt spid="20"/>
                                        </p:tgtEl>
                                        <p:attrNameLst>
                                          <p:attrName>ppt_w</p:attrName>
                                        </p:attrNameLst>
                                      </p:cBhvr>
                                      <p:tavLst>
                                        <p:tav tm="0">
                                          <p:val>
                                            <p:fltVal val="0"/>
                                          </p:val>
                                        </p:tav>
                                        <p:tav tm="100000">
                                          <p:val>
                                            <p:strVal val="#ppt_w"/>
                                          </p:val>
                                        </p:tav>
                                      </p:tavLst>
                                    </p:anim>
                                    <p:anim calcmode="lin" valueType="num">
                                      <p:cBhvr>
                                        <p:cTn id="15" dur="500" fill="hold"/>
                                        <p:tgtEl>
                                          <p:spTgt spid="20"/>
                                        </p:tgtEl>
                                        <p:attrNameLst>
                                          <p:attrName>ppt_h</p:attrName>
                                        </p:attrNameLst>
                                      </p:cBhvr>
                                      <p:tavLst>
                                        <p:tav tm="0">
                                          <p:val>
                                            <p:fltVal val="0"/>
                                          </p:val>
                                        </p:tav>
                                        <p:tav tm="100000">
                                          <p:val>
                                            <p:strVal val="#ppt_h"/>
                                          </p:val>
                                        </p:tav>
                                      </p:tavLst>
                                    </p:anim>
                                    <p:animEffect transition="in" filter="fade">
                                      <p:cBhvr>
                                        <p:cTn id="16" dur="500"/>
                                        <p:tgtEl>
                                          <p:spTgt spid="20"/>
                                        </p:tgtEl>
                                      </p:cBhvr>
                                    </p:animEffect>
                                    <p:anim calcmode="lin" valueType="num">
                                      <p:cBhvr>
                                        <p:cTn id="17" dur="500" fill="hold"/>
                                        <p:tgtEl>
                                          <p:spTgt spid="20"/>
                                        </p:tgtEl>
                                        <p:attrNameLst>
                                          <p:attrName>ppt_x</p:attrName>
                                        </p:attrNameLst>
                                      </p:cBhvr>
                                      <p:tavLst>
                                        <p:tav tm="0">
                                          <p:val>
                                            <p:fltVal val="0.5"/>
                                          </p:val>
                                        </p:tav>
                                        <p:tav tm="100000">
                                          <p:val>
                                            <p:strVal val="#ppt_x"/>
                                          </p:val>
                                        </p:tav>
                                      </p:tavLst>
                                    </p:anim>
                                    <p:anim calcmode="lin" valueType="num">
                                      <p:cBhvr>
                                        <p:cTn id="18"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DDF2"/>
        </a:solidFill>
        <a:effectLst/>
      </p:bgPr>
    </p:bg>
    <p:spTree>
      <p:nvGrpSpPr>
        <p:cNvPr id="1" name=""/>
        <p:cNvGrpSpPr/>
        <p:nvPr/>
      </p:nvGrpSpPr>
      <p:grpSpPr>
        <a:xfrm>
          <a:off x="0" y="0"/>
          <a:ext cx="0" cy="0"/>
          <a:chOff x="0" y="0"/>
          <a:chExt cx="0" cy="0"/>
        </a:xfrm>
      </p:grpSpPr>
      <p:grpSp>
        <p:nvGrpSpPr>
          <p:cNvPr id="3" name="Group 3"/>
          <p:cNvGrpSpPr/>
          <p:nvPr/>
        </p:nvGrpSpPr>
        <p:grpSpPr>
          <a:xfrm>
            <a:off x="1218723" y="800100"/>
            <a:ext cx="15898870" cy="8915400"/>
            <a:chOff x="0" y="0"/>
            <a:chExt cx="2386775" cy="2668633"/>
          </a:xfrm>
        </p:grpSpPr>
        <p:sp>
          <p:nvSpPr>
            <p:cNvPr id="4" name="Freeform 4"/>
            <p:cNvSpPr/>
            <p:nvPr/>
          </p:nvSpPr>
          <p:spPr>
            <a:xfrm>
              <a:off x="0" y="0"/>
              <a:ext cx="2386775" cy="2668633"/>
            </a:xfrm>
            <a:custGeom>
              <a:avLst/>
              <a:gdLst/>
              <a:ahLst/>
              <a:cxnLst/>
              <a:rect l="l" t="t" r="r" b="b"/>
              <a:pathLst>
                <a:path w="2386775" h="2668633">
                  <a:moveTo>
                    <a:pt x="2262315" y="2668633"/>
                  </a:moveTo>
                  <a:lnTo>
                    <a:pt x="124460" y="2668633"/>
                  </a:lnTo>
                  <a:cubicBezTo>
                    <a:pt x="55880" y="2668633"/>
                    <a:pt x="0" y="2612753"/>
                    <a:pt x="0" y="2544173"/>
                  </a:cubicBezTo>
                  <a:lnTo>
                    <a:pt x="0" y="124460"/>
                  </a:lnTo>
                  <a:cubicBezTo>
                    <a:pt x="0" y="55880"/>
                    <a:pt x="55880" y="0"/>
                    <a:pt x="124460" y="0"/>
                  </a:cubicBezTo>
                  <a:lnTo>
                    <a:pt x="2262315" y="0"/>
                  </a:lnTo>
                  <a:cubicBezTo>
                    <a:pt x="2330895" y="0"/>
                    <a:pt x="2386775" y="55880"/>
                    <a:pt x="2386775" y="124460"/>
                  </a:cubicBezTo>
                  <a:lnTo>
                    <a:pt x="2386775" y="2544173"/>
                  </a:lnTo>
                  <a:cubicBezTo>
                    <a:pt x="2386775" y="2612753"/>
                    <a:pt x="2330895" y="2668633"/>
                    <a:pt x="2262315" y="2668633"/>
                  </a:cubicBezTo>
                  <a:close/>
                </a:path>
              </a:pathLst>
            </a:custGeom>
            <a:solidFill>
              <a:srgbClr val="FFFFFF"/>
            </a:solidFill>
          </p:spPr>
        </p:sp>
      </p:grpSp>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188776">
            <a:off x="121273" y="8552290"/>
            <a:ext cx="2460646" cy="1145319"/>
          </a:xfrm>
          <a:prstGeom prst="rect">
            <a:avLst/>
          </a:prstGeom>
        </p:spPr>
      </p:pic>
      <p:pic>
        <p:nvPicPr>
          <p:cNvPr id="16" name="Picture 1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131862" y="-963549"/>
            <a:ext cx="3555047" cy="3767391"/>
          </a:xfrm>
          <a:prstGeom prst="rect">
            <a:avLst/>
          </a:prstGeom>
        </p:spPr>
      </p:pic>
      <p:pic>
        <p:nvPicPr>
          <p:cNvPr id="17" name="Picture 17"/>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3048146">
            <a:off x="15790621" y="-708832"/>
            <a:ext cx="3677146" cy="3075013"/>
          </a:xfrm>
          <a:prstGeom prst="rect">
            <a:avLst/>
          </a:prstGeom>
        </p:spPr>
      </p:pic>
      <p:pic>
        <p:nvPicPr>
          <p:cNvPr id="18" name="Picture 18"/>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7117593" y="2080805"/>
            <a:ext cx="1472852" cy="1446073"/>
          </a:xfrm>
          <a:prstGeom prst="rect">
            <a:avLst/>
          </a:prstGeom>
        </p:spPr>
      </p:pic>
      <p:pic>
        <p:nvPicPr>
          <p:cNvPr id="19" name="Picture 1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2422996">
            <a:off x="16028977" y="8552290"/>
            <a:ext cx="2460646" cy="1145319"/>
          </a:xfrm>
          <a:prstGeom prst="rect">
            <a:avLst/>
          </a:prstGeom>
        </p:spPr>
      </p:pic>
      <p:sp>
        <p:nvSpPr>
          <p:cNvPr id="20" name="TextBox 2"/>
          <p:cNvSpPr txBox="1"/>
          <p:nvPr/>
        </p:nvSpPr>
        <p:spPr>
          <a:xfrm>
            <a:off x="7442798" y="1053482"/>
            <a:ext cx="3450720" cy="1128514"/>
          </a:xfrm>
          <a:prstGeom prst="rect">
            <a:avLst/>
          </a:prstGeom>
        </p:spPr>
        <p:txBody>
          <a:bodyPr wrap="square" lIns="0" tIns="0" rIns="0" bIns="0" rtlCol="0" anchor="t">
            <a:spAutoFit/>
          </a:bodyPr>
          <a:lstStyle/>
          <a:p>
            <a:pPr marL="0" lvl="0" indent="0" algn="ctr">
              <a:lnSpc>
                <a:spcPts val="8799"/>
              </a:lnSpc>
            </a:pPr>
            <a:r>
              <a:rPr lang="vi-VN" sz="5600" b="1" u="none" dirty="0" smtClean="0">
                <a:solidFill>
                  <a:srgbClr val="FF0000"/>
                </a:solidFill>
                <a:latin typeface="Arial" panose="020B0604020202020204" pitchFamily="34" charset="0"/>
                <a:cs typeface="Arial" panose="020B0604020202020204" pitchFamily="34" charset="0"/>
              </a:rPr>
              <a:t>BÀI TẬP 4</a:t>
            </a:r>
            <a:endParaRPr lang="en-US" sz="5600" b="1" u="none" dirty="0">
              <a:solidFill>
                <a:srgbClr val="FF0000"/>
              </a:solidFill>
              <a:latin typeface="Arial" panose="020B0604020202020204" pitchFamily="34" charset="0"/>
              <a:cs typeface="Arial" panose="020B0604020202020204" pitchFamily="34" charset="0"/>
            </a:endParaRPr>
          </a:p>
        </p:txBody>
      </p:sp>
      <p:sp>
        <p:nvSpPr>
          <p:cNvPr id="21" name="TextBox 20"/>
          <p:cNvSpPr txBox="1"/>
          <p:nvPr/>
        </p:nvSpPr>
        <p:spPr>
          <a:xfrm>
            <a:off x="1862825" y="2080805"/>
            <a:ext cx="14610666" cy="6324808"/>
          </a:xfrm>
          <a:prstGeom prst="rect">
            <a:avLst/>
          </a:prstGeom>
          <a:noFill/>
        </p:spPr>
        <p:txBody>
          <a:bodyPr wrap="square" rtlCol="0">
            <a:spAutoFit/>
          </a:bodyPr>
          <a:lstStyle/>
          <a:p>
            <a:pPr marL="685800" indent="-685800" algn="just">
              <a:lnSpc>
                <a:spcPct val="150000"/>
              </a:lnSpc>
              <a:buFontTx/>
              <a:buChar char="-"/>
            </a:pPr>
            <a:r>
              <a:rPr lang="vi-VN" sz="4500" dirty="0" smtClean="0"/>
              <a:t>Những </a:t>
            </a:r>
            <a:r>
              <a:rPr lang="vi-VN" sz="4500" dirty="0"/>
              <a:t>trường hợp tương tự: hai mắt - đôi mắt, hai </a:t>
            </a:r>
            <a:r>
              <a:rPr lang="vi-VN" sz="4500" dirty="0" smtClean="0"/>
              <a:t>tay</a:t>
            </a:r>
            <a:r>
              <a:rPr lang="en-US" sz="4500" dirty="0"/>
              <a:t> </a:t>
            </a:r>
            <a:r>
              <a:rPr lang="vi-VN" sz="4500" dirty="0" smtClean="0"/>
              <a:t>- đôi </a:t>
            </a:r>
            <a:r>
              <a:rPr lang="vi-VN" sz="4500" dirty="0"/>
              <a:t>tay, hai tai - đôi </a:t>
            </a:r>
            <a:r>
              <a:rPr lang="vi-VN" sz="4500" dirty="0" smtClean="0"/>
              <a:t>tai, </a:t>
            </a:r>
            <a:r>
              <a:rPr lang="vi-VN" sz="4500" dirty="0"/>
              <a:t>hai chiếc đũa - đôi đũa. </a:t>
            </a:r>
          </a:p>
          <a:p>
            <a:pPr marL="685800" indent="-685800" algn="just">
              <a:lnSpc>
                <a:spcPct val="150000"/>
              </a:lnSpc>
              <a:buFontTx/>
              <a:buChar char="-"/>
            </a:pPr>
            <a:r>
              <a:rPr lang="vi-VN" sz="4500" dirty="0"/>
              <a:t>H</a:t>
            </a:r>
            <a:r>
              <a:rPr lang="vi-VN" sz="4500" dirty="0" smtClean="0"/>
              <a:t>ai </a:t>
            </a:r>
            <a:r>
              <a:rPr lang="vi-VN" sz="4500" dirty="0"/>
              <a:t>là số từ chỉ số lượng, dùng để đếm các sự </a:t>
            </a:r>
            <a:r>
              <a:rPr lang="vi-VN" sz="4500" dirty="0" smtClean="0"/>
              <a:t>vật.</a:t>
            </a:r>
            <a:endParaRPr lang="en-US" sz="4500" dirty="0" smtClean="0"/>
          </a:p>
          <a:p>
            <a:pPr marL="685800" indent="-685800" algn="just">
              <a:lnSpc>
                <a:spcPct val="150000"/>
              </a:lnSpc>
              <a:buFontTx/>
              <a:buChar char="-"/>
            </a:pPr>
            <a:r>
              <a:rPr lang="vi-VN" sz="4500" dirty="0"/>
              <a:t>Đ</a:t>
            </a:r>
            <a:r>
              <a:rPr lang="vi-VN" sz="4500" dirty="0" smtClean="0"/>
              <a:t>ôi </a:t>
            </a:r>
            <a:r>
              <a:rPr lang="vi-VN" sz="4500" dirty="0"/>
              <a:t>là danh từ chỉ một tập hợp sự vật có hai yếu tố cùng loại, tương ứng với nhau và làm thành một đơn vị thống nhất vể mặt chức năng, công dụng. </a:t>
            </a:r>
          </a:p>
        </p:txBody>
      </p:sp>
    </p:spTree>
    <p:extLst>
      <p:ext uri="{BB962C8B-B14F-4D97-AF65-F5344CB8AC3E}">
        <p14:creationId xmlns:p14="http://schemas.microsoft.com/office/powerpoint/2010/main" val="3192760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Effect transition="in" filter="randombar(horizontal)">
                                      <p:cBhvr>
                                        <p:cTn id="7" dur="500"/>
                                        <p:tgtEl>
                                          <p:spTgt spid="2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1">
                                            <p:txEl>
                                              <p:pRg st="1" end="1"/>
                                            </p:txEl>
                                          </p:spTgt>
                                        </p:tgtEl>
                                        <p:attrNameLst>
                                          <p:attrName>style.visibility</p:attrName>
                                        </p:attrNameLst>
                                      </p:cBhvr>
                                      <p:to>
                                        <p:strVal val="visible"/>
                                      </p:to>
                                    </p:set>
                                    <p:animEffect transition="in" filter="randombar(horizontal)">
                                      <p:cBhvr>
                                        <p:cTn id="12" dur="500"/>
                                        <p:tgtEl>
                                          <p:spTgt spid="2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1">
                                            <p:txEl>
                                              <p:pRg st="2" end="2"/>
                                            </p:txEl>
                                          </p:spTgt>
                                        </p:tgtEl>
                                        <p:attrNameLst>
                                          <p:attrName>style.visibility</p:attrName>
                                        </p:attrNameLst>
                                      </p:cBhvr>
                                      <p:to>
                                        <p:strVal val="visible"/>
                                      </p:to>
                                    </p:set>
                                    <p:animEffect transition="in" filter="randombar(horizontal)">
                                      <p:cBhvr>
                                        <p:cTn id="17" dur="500"/>
                                        <p:tgtEl>
                                          <p:spTgt spid="2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DDF2"/>
        </a:solidFill>
        <a:effectLst/>
      </p:bgPr>
    </p:bg>
    <p:spTree>
      <p:nvGrpSpPr>
        <p:cNvPr id="1" name=""/>
        <p:cNvGrpSpPr/>
        <p:nvPr/>
      </p:nvGrpSpPr>
      <p:grpSpPr>
        <a:xfrm>
          <a:off x="0" y="0"/>
          <a:ext cx="0" cy="0"/>
          <a:chOff x="0" y="0"/>
          <a:chExt cx="0" cy="0"/>
        </a:xfrm>
      </p:grpSpPr>
      <p:grpSp>
        <p:nvGrpSpPr>
          <p:cNvPr id="2" name="Group 2"/>
          <p:cNvGrpSpPr/>
          <p:nvPr/>
        </p:nvGrpSpPr>
        <p:grpSpPr>
          <a:xfrm>
            <a:off x="2971800" y="2298948"/>
            <a:ext cx="12588199" cy="6398054"/>
            <a:chOff x="0" y="0"/>
            <a:chExt cx="2386775" cy="2764253"/>
          </a:xfrm>
        </p:grpSpPr>
        <p:sp>
          <p:nvSpPr>
            <p:cNvPr id="3" name="Freeform 3"/>
            <p:cNvSpPr/>
            <p:nvPr/>
          </p:nvSpPr>
          <p:spPr>
            <a:xfrm>
              <a:off x="0" y="0"/>
              <a:ext cx="2386775" cy="2764253"/>
            </a:xfrm>
            <a:custGeom>
              <a:avLst/>
              <a:gdLst/>
              <a:ahLst/>
              <a:cxnLst/>
              <a:rect l="l" t="t" r="r" b="b"/>
              <a:pathLst>
                <a:path w="2386775" h="2764253">
                  <a:moveTo>
                    <a:pt x="2262315" y="2764253"/>
                  </a:moveTo>
                  <a:lnTo>
                    <a:pt x="124460" y="2764253"/>
                  </a:lnTo>
                  <a:cubicBezTo>
                    <a:pt x="55880" y="2764253"/>
                    <a:pt x="0" y="2708373"/>
                    <a:pt x="0" y="2639793"/>
                  </a:cubicBezTo>
                  <a:lnTo>
                    <a:pt x="0" y="124460"/>
                  </a:lnTo>
                  <a:cubicBezTo>
                    <a:pt x="0" y="55880"/>
                    <a:pt x="55880" y="0"/>
                    <a:pt x="124460" y="0"/>
                  </a:cubicBezTo>
                  <a:lnTo>
                    <a:pt x="2262315" y="0"/>
                  </a:lnTo>
                  <a:cubicBezTo>
                    <a:pt x="2330895" y="0"/>
                    <a:pt x="2386775" y="55880"/>
                    <a:pt x="2386775" y="124460"/>
                  </a:cubicBezTo>
                  <a:lnTo>
                    <a:pt x="2386775" y="2639793"/>
                  </a:lnTo>
                  <a:cubicBezTo>
                    <a:pt x="2386775" y="2708373"/>
                    <a:pt x="2330895" y="2764253"/>
                    <a:pt x="2262315" y="2764253"/>
                  </a:cubicBezTo>
                  <a:close/>
                </a:path>
              </a:pathLst>
            </a:custGeom>
            <a:solidFill>
              <a:srgbClr val="FFFFFF"/>
            </a:solidFill>
          </p:spPr>
        </p:sp>
      </p:grpSp>
      <p:sp>
        <p:nvSpPr>
          <p:cNvPr id="4" name="TextBox 4"/>
          <p:cNvSpPr txBox="1"/>
          <p:nvPr/>
        </p:nvSpPr>
        <p:spPr>
          <a:xfrm>
            <a:off x="6865599" y="773114"/>
            <a:ext cx="4800600" cy="1033232"/>
          </a:xfrm>
          <a:prstGeom prst="rect">
            <a:avLst/>
          </a:prstGeom>
        </p:spPr>
        <p:txBody>
          <a:bodyPr wrap="square" lIns="0" tIns="0" rIns="0" bIns="0" rtlCol="0" anchor="t">
            <a:spAutoFit/>
          </a:bodyPr>
          <a:lstStyle/>
          <a:p>
            <a:pPr marL="0" lvl="0" indent="0" algn="ctr">
              <a:lnSpc>
                <a:spcPts val="8799"/>
              </a:lnSpc>
              <a:spcBef>
                <a:spcPct val="0"/>
              </a:spcBef>
            </a:pPr>
            <a:r>
              <a:rPr lang="vi-VN" sz="6400" b="1" dirty="0" smtClean="0">
                <a:solidFill>
                  <a:srgbClr val="FF0000"/>
                </a:solidFill>
                <a:latin typeface="Arial" panose="020B0604020202020204" pitchFamily="34" charset="0"/>
                <a:cs typeface="Arial" panose="020B0604020202020204" pitchFamily="34" charset="0"/>
              </a:rPr>
              <a:t>VẬN DỤNG</a:t>
            </a:r>
            <a:endParaRPr lang="en-US" sz="6400" b="1" u="none" dirty="0">
              <a:solidFill>
                <a:srgbClr val="FF0000"/>
              </a:solidFill>
              <a:latin typeface="Arial" panose="020B0604020202020204" pitchFamily="34" charset="0"/>
              <a:cs typeface="Arial" panose="020B0604020202020204" pitchFamily="34" charset="0"/>
            </a:endParaRPr>
          </a:p>
        </p:txBody>
      </p:sp>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r="40692" b="1627"/>
          <a:stretch>
            <a:fillRect/>
          </a:stretch>
        </p:blipFill>
        <p:spPr>
          <a:xfrm rot="-10800000">
            <a:off x="-236015" y="7084437"/>
            <a:ext cx="2640885" cy="4332599"/>
          </a:xfrm>
          <a:prstGeom prst="rect">
            <a:avLst/>
          </a:prstGeom>
        </p:spPr>
      </p:pic>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t="44081"/>
          <a:stretch>
            <a:fillRect/>
          </a:stretch>
        </p:blipFill>
        <p:spPr>
          <a:xfrm rot="-10800000" flipH="1">
            <a:off x="1146780" y="9104988"/>
            <a:ext cx="2516180" cy="1192444"/>
          </a:xfrm>
          <a:prstGeom prst="rect">
            <a:avLst/>
          </a:prstGeom>
        </p:spPr>
      </p:pic>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8100000">
            <a:off x="16562804" y="-191750"/>
            <a:ext cx="1631770" cy="2313076"/>
          </a:xfrm>
          <a:prstGeom prst="rect">
            <a:avLst/>
          </a:prstGeom>
        </p:spPr>
      </p:pic>
      <p:pic>
        <p:nvPicPr>
          <p:cNvPr id="13" name="Picture 13"/>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t="48200"/>
          <a:stretch>
            <a:fillRect/>
          </a:stretch>
        </p:blipFill>
        <p:spPr>
          <a:xfrm rot="-5400000">
            <a:off x="-709555" y="5877856"/>
            <a:ext cx="2751405" cy="1282692"/>
          </a:xfrm>
          <a:prstGeom prst="rect">
            <a:avLst/>
          </a:prstGeom>
        </p:spPr>
      </p:pic>
      <p:pic>
        <p:nvPicPr>
          <p:cNvPr id="16" name="Picture 16"/>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959218">
            <a:off x="11737206" y="8755381"/>
            <a:ext cx="1690484" cy="1005838"/>
          </a:xfrm>
          <a:prstGeom prst="rect">
            <a:avLst/>
          </a:prstGeom>
        </p:spPr>
      </p:pic>
      <p:pic>
        <p:nvPicPr>
          <p:cNvPr id="17" name="Picture 17"/>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1444062">
            <a:off x="3389626" y="947387"/>
            <a:ext cx="1619293" cy="315026"/>
          </a:xfrm>
          <a:prstGeom prst="rect">
            <a:avLst/>
          </a:prstGeom>
        </p:spPr>
      </p:pic>
      <p:pic>
        <p:nvPicPr>
          <p:cNvPr id="20" name="Picture 20"/>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a:off x="13868400" y="5497975"/>
            <a:ext cx="4668562" cy="4799457"/>
          </a:xfrm>
          <a:prstGeom prst="rect">
            <a:avLst/>
          </a:prstGeom>
        </p:spPr>
      </p:pic>
      <p:sp>
        <p:nvSpPr>
          <p:cNvPr id="21" name="Rectangle 20"/>
          <p:cNvSpPr/>
          <p:nvPr/>
        </p:nvSpPr>
        <p:spPr>
          <a:xfrm>
            <a:off x="3662960" y="3191472"/>
            <a:ext cx="10994089" cy="4247317"/>
          </a:xfrm>
          <a:prstGeom prst="rect">
            <a:avLst/>
          </a:prstGeom>
        </p:spPr>
        <p:txBody>
          <a:bodyPr wrap="square">
            <a:spAutoFit/>
          </a:bodyPr>
          <a:lstStyle/>
          <a:p>
            <a:pPr marL="180340" marR="0" algn="just">
              <a:lnSpc>
                <a:spcPct val="150000"/>
              </a:lnSpc>
              <a:spcBef>
                <a:spcPts val="0"/>
              </a:spcBef>
              <a:spcAft>
                <a:spcPts val="0"/>
              </a:spcAft>
              <a:tabLst>
                <a:tab pos="90170" algn="l"/>
                <a:tab pos="180340" algn="l"/>
                <a:tab pos="270510" algn="l"/>
              </a:tabLst>
            </a:pPr>
            <a:r>
              <a:rPr lang="vi-VN" sz="45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Em hãy v</a:t>
            </a:r>
            <a:r>
              <a:rPr lang="nl-NL" sz="45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iết </a:t>
            </a:r>
            <a:r>
              <a:rPr lang="nl-NL"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đoạn văn ngắn </a:t>
            </a:r>
            <a:r>
              <a:rPr lang="nl-NL" sz="45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5</a:t>
            </a:r>
            <a:r>
              <a:rPr lang="vi-VN" sz="45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nl-NL" sz="45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a:t>
            </a:r>
            <a:r>
              <a:rPr lang="vi-VN" sz="45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nl-NL" sz="45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7 </a:t>
            </a:r>
            <a:r>
              <a:rPr lang="nl-NL"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câu, về chủ đề về một mùa em yêu thích nhất trong năm. Trong đoạn văn, có sử dụng số từ </a:t>
            </a:r>
            <a:r>
              <a:rPr lang="nl-NL" sz="4500" i="1" dirty="0">
                <a:solidFill>
                  <a:srgbClr val="000000"/>
                </a:solidFill>
                <a:latin typeface="Arial" panose="020B0604020202020204" pitchFamily="34" charset="0"/>
                <a:ea typeface="Times New Roman" panose="02020603050405020304" pitchFamily="18" charset="0"/>
                <a:cs typeface="Arial" panose="020B0604020202020204" pitchFamily="34" charset="0"/>
              </a:rPr>
              <a:t>(gạch chân và ghi chú thích)</a:t>
            </a:r>
            <a:endParaRPr lang="en-US" sz="4500" i="1" dirty="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22" name="Picture 12"/>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a:off x="7822121" y="8588040"/>
            <a:ext cx="2887555" cy="180833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DDF2"/>
        </a:solidFill>
        <a:effectLst/>
      </p:bgPr>
    </p:bg>
    <p:spTree>
      <p:nvGrpSpPr>
        <p:cNvPr id="1" name=""/>
        <p:cNvGrpSpPr/>
        <p:nvPr/>
      </p:nvGrpSpPr>
      <p:grpSpPr>
        <a:xfrm>
          <a:off x="0" y="0"/>
          <a:ext cx="0" cy="0"/>
          <a:chOff x="0" y="0"/>
          <a:chExt cx="0" cy="0"/>
        </a:xfrm>
      </p:grpSpPr>
      <p:grpSp>
        <p:nvGrpSpPr>
          <p:cNvPr id="2" name="Group 2"/>
          <p:cNvGrpSpPr/>
          <p:nvPr/>
        </p:nvGrpSpPr>
        <p:grpSpPr>
          <a:xfrm>
            <a:off x="8477250" y="0"/>
            <a:ext cx="9810750" cy="10287000"/>
            <a:chOff x="0" y="0"/>
            <a:chExt cx="3318698" cy="3479800"/>
          </a:xfrm>
        </p:grpSpPr>
        <p:sp>
          <p:nvSpPr>
            <p:cNvPr id="3" name="Freeform 3"/>
            <p:cNvSpPr/>
            <p:nvPr/>
          </p:nvSpPr>
          <p:spPr>
            <a:xfrm>
              <a:off x="0" y="0"/>
              <a:ext cx="3318698" cy="3479800"/>
            </a:xfrm>
            <a:custGeom>
              <a:avLst/>
              <a:gdLst/>
              <a:ahLst/>
              <a:cxnLst/>
              <a:rect l="l" t="t" r="r" b="b"/>
              <a:pathLst>
                <a:path w="3318698" h="3479800">
                  <a:moveTo>
                    <a:pt x="0" y="0"/>
                  </a:moveTo>
                  <a:lnTo>
                    <a:pt x="3318698" y="0"/>
                  </a:lnTo>
                  <a:lnTo>
                    <a:pt x="3318698" y="3479800"/>
                  </a:lnTo>
                  <a:lnTo>
                    <a:pt x="0" y="3479800"/>
                  </a:lnTo>
                  <a:close/>
                </a:path>
              </a:pathLst>
            </a:custGeom>
            <a:solidFill>
              <a:srgbClr val="FFB4E3"/>
            </a:solidFill>
          </p:spPr>
        </p:sp>
      </p:grpSp>
      <p:grpSp>
        <p:nvGrpSpPr>
          <p:cNvPr id="4" name="Group 4"/>
          <p:cNvGrpSpPr/>
          <p:nvPr/>
        </p:nvGrpSpPr>
        <p:grpSpPr>
          <a:xfrm>
            <a:off x="9664635" y="1028700"/>
            <a:ext cx="7435979" cy="2573657"/>
            <a:chOff x="0" y="0"/>
            <a:chExt cx="3969011" cy="1373709"/>
          </a:xfrm>
        </p:grpSpPr>
        <p:sp>
          <p:nvSpPr>
            <p:cNvPr id="5" name="Freeform 5"/>
            <p:cNvSpPr/>
            <p:nvPr/>
          </p:nvSpPr>
          <p:spPr>
            <a:xfrm>
              <a:off x="0" y="0"/>
              <a:ext cx="3969011" cy="1373709"/>
            </a:xfrm>
            <a:custGeom>
              <a:avLst/>
              <a:gdLst/>
              <a:ahLst/>
              <a:cxnLst/>
              <a:rect l="l" t="t" r="r" b="b"/>
              <a:pathLst>
                <a:path w="3969011" h="1373709">
                  <a:moveTo>
                    <a:pt x="3844551" y="1373709"/>
                  </a:moveTo>
                  <a:lnTo>
                    <a:pt x="124460" y="1373709"/>
                  </a:lnTo>
                  <a:cubicBezTo>
                    <a:pt x="55880" y="1373709"/>
                    <a:pt x="0" y="1317829"/>
                    <a:pt x="0" y="1249249"/>
                  </a:cubicBezTo>
                  <a:lnTo>
                    <a:pt x="0" y="124460"/>
                  </a:lnTo>
                  <a:cubicBezTo>
                    <a:pt x="0" y="55880"/>
                    <a:pt x="55880" y="0"/>
                    <a:pt x="124460" y="0"/>
                  </a:cubicBezTo>
                  <a:lnTo>
                    <a:pt x="3844551" y="0"/>
                  </a:lnTo>
                  <a:cubicBezTo>
                    <a:pt x="3913131" y="0"/>
                    <a:pt x="3969011" y="55880"/>
                    <a:pt x="3969011" y="124460"/>
                  </a:cubicBezTo>
                  <a:lnTo>
                    <a:pt x="3969011" y="1249249"/>
                  </a:lnTo>
                  <a:cubicBezTo>
                    <a:pt x="3969011" y="1317829"/>
                    <a:pt x="3913131" y="1373709"/>
                    <a:pt x="3844551" y="1373709"/>
                  </a:cubicBezTo>
                  <a:close/>
                </a:path>
              </a:pathLst>
            </a:custGeom>
            <a:solidFill>
              <a:srgbClr val="FFFFFF"/>
            </a:solidFill>
          </p:spPr>
        </p:sp>
      </p:grpSp>
      <p:grpSp>
        <p:nvGrpSpPr>
          <p:cNvPr id="6" name="Group 6"/>
          <p:cNvGrpSpPr/>
          <p:nvPr/>
        </p:nvGrpSpPr>
        <p:grpSpPr>
          <a:xfrm>
            <a:off x="9664635" y="3856672"/>
            <a:ext cx="7435979" cy="2573657"/>
            <a:chOff x="0" y="0"/>
            <a:chExt cx="3969011" cy="1373709"/>
          </a:xfrm>
        </p:grpSpPr>
        <p:sp>
          <p:nvSpPr>
            <p:cNvPr id="7" name="Freeform 7"/>
            <p:cNvSpPr/>
            <p:nvPr/>
          </p:nvSpPr>
          <p:spPr>
            <a:xfrm>
              <a:off x="0" y="0"/>
              <a:ext cx="3969011" cy="1373709"/>
            </a:xfrm>
            <a:custGeom>
              <a:avLst/>
              <a:gdLst/>
              <a:ahLst/>
              <a:cxnLst/>
              <a:rect l="l" t="t" r="r" b="b"/>
              <a:pathLst>
                <a:path w="3969011" h="1373709">
                  <a:moveTo>
                    <a:pt x="3844551" y="1373709"/>
                  </a:moveTo>
                  <a:lnTo>
                    <a:pt x="124460" y="1373709"/>
                  </a:lnTo>
                  <a:cubicBezTo>
                    <a:pt x="55880" y="1373709"/>
                    <a:pt x="0" y="1317829"/>
                    <a:pt x="0" y="1249249"/>
                  </a:cubicBezTo>
                  <a:lnTo>
                    <a:pt x="0" y="124460"/>
                  </a:lnTo>
                  <a:cubicBezTo>
                    <a:pt x="0" y="55880"/>
                    <a:pt x="55880" y="0"/>
                    <a:pt x="124460" y="0"/>
                  </a:cubicBezTo>
                  <a:lnTo>
                    <a:pt x="3844551" y="0"/>
                  </a:lnTo>
                  <a:cubicBezTo>
                    <a:pt x="3913131" y="0"/>
                    <a:pt x="3969011" y="55880"/>
                    <a:pt x="3969011" y="124460"/>
                  </a:cubicBezTo>
                  <a:lnTo>
                    <a:pt x="3969011" y="1249249"/>
                  </a:lnTo>
                  <a:cubicBezTo>
                    <a:pt x="3969011" y="1317829"/>
                    <a:pt x="3913131" y="1373709"/>
                    <a:pt x="3844551" y="1373709"/>
                  </a:cubicBezTo>
                  <a:close/>
                </a:path>
              </a:pathLst>
            </a:custGeom>
            <a:solidFill>
              <a:srgbClr val="FFFFFF"/>
            </a:solidFill>
          </p:spPr>
        </p:sp>
      </p:grpSp>
      <p:grpSp>
        <p:nvGrpSpPr>
          <p:cNvPr id="8" name="Group 8"/>
          <p:cNvGrpSpPr/>
          <p:nvPr/>
        </p:nvGrpSpPr>
        <p:grpSpPr>
          <a:xfrm>
            <a:off x="9664635" y="6684643"/>
            <a:ext cx="7435979" cy="2573657"/>
            <a:chOff x="0" y="0"/>
            <a:chExt cx="3969011" cy="1373709"/>
          </a:xfrm>
        </p:grpSpPr>
        <p:sp>
          <p:nvSpPr>
            <p:cNvPr id="9" name="Freeform 9"/>
            <p:cNvSpPr/>
            <p:nvPr/>
          </p:nvSpPr>
          <p:spPr>
            <a:xfrm>
              <a:off x="0" y="0"/>
              <a:ext cx="3969011" cy="1373709"/>
            </a:xfrm>
            <a:custGeom>
              <a:avLst/>
              <a:gdLst/>
              <a:ahLst/>
              <a:cxnLst/>
              <a:rect l="l" t="t" r="r" b="b"/>
              <a:pathLst>
                <a:path w="3969011" h="1373709">
                  <a:moveTo>
                    <a:pt x="3844551" y="1373709"/>
                  </a:moveTo>
                  <a:lnTo>
                    <a:pt x="124460" y="1373709"/>
                  </a:lnTo>
                  <a:cubicBezTo>
                    <a:pt x="55880" y="1373709"/>
                    <a:pt x="0" y="1317829"/>
                    <a:pt x="0" y="1249249"/>
                  </a:cubicBezTo>
                  <a:lnTo>
                    <a:pt x="0" y="124460"/>
                  </a:lnTo>
                  <a:cubicBezTo>
                    <a:pt x="0" y="55880"/>
                    <a:pt x="55880" y="0"/>
                    <a:pt x="124460" y="0"/>
                  </a:cubicBezTo>
                  <a:lnTo>
                    <a:pt x="3844551" y="0"/>
                  </a:lnTo>
                  <a:cubicBezTo>
                    <a:pt x="3913131" y="0"/>
                    <a:pt x="3969011" y="55880"/>
                    <a:pt x="3969011" y="124460"/>
                  </a:cubicBezTo>
                  <a:lnTo>
                    <a:pt x="3969011" y="1249249"/>
                  </a:lnTo>
                  <a:cubicBezTo>
                    <a:pt x="3969011" y="1317829"/>
                    <a:pt x="3913131" y="1373709"/>
                    <a:pt x="3844551" y="1373709"/>
                  </a:cubicBezTo>
                  <a:close/>
                </a:path>
              </a:pathLst>
            </a:custGeom>
            <a:solidFill>
              <a:srgbClr val="FFFFFF"/>
            </a:solidFill>
          </p:spPr>
        </p:sp>
      </p:grpSp>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b="11461"/>
          <a:stretch>
            <a:fillRect/>
          </a:stretch>
        </p:blipFill>
        <p:spPr>
          <a:xfrm>
            <a:off x="963104" y="6253480"/>
            <a:ext cx="6473614" cy="4043417"/>
          </a:xfrm>
          <a:prstGeom prst="rect">
            <a:avLst/>
          </a:prstGeom>
        </p:spPr>
      </p:pic>
      <p:pic>
        <p:nvPicPr>
          <p:cNvPr id="11"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0800000">
            <a:off x="0" y="0"/>
            <a:ext cx="1939818" cy="1782208"/>
          </a:xfrm>
          <a:prstGeom prst="rect">
            <a:avLst/>
          </a:prstGeom>
        </p:spPr>
      </p:pic>
      <p:pic>
        <p:nvPicPr>
          <p:cNvPr id="12" name="Picture 12"/>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5400000">
            <a:off x="7856760" y="-471352"/>
            <a:ext cx="1240981" cy="1759122"/>
          </a:xfrm>
          <a:prstGeom prst="rect">
            <a:avLst/>
          </a:prstGeom>
        </p:spPr>
      </p:pic>
      <p:pic>
        <p:nvPicPr>
          <p:cNvPr id="13" name="Picture 13"/>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6683531" y="3164697"/>
            <a:ext cx="1151537" cy="1130600"/>
          </a:xfrm>
          <a:prstGeom prst="rect">
            <a:avLst/>
          </a:prstGeom>
        </p:spPr>
      </p:pic>
      <p:pic>
        <p:nvPicPr>
          <p:cNvPr id="14" name="Picture 14"/>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8834598" y="1817182"/>
            <a:ext cx="1066641" cy="1066641"/>
          </a:xfrm>
          <a:prstGeom prst="rect">
            <a:avLst/>
          </a:prstGeom>
        </p:spPr>
      </p:pic>
      <p:pic>
        <p:nvPicPr>
          <p:cNvPr id="15" name="Picture 15"/>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8836667" y="4591208"/>
            <a:ext cx="1066641" cy="1066641"/>
          </a:xfrm>
          <a:prstGeom prst="rect">
            <a:avLst/>
          </a:prstGeom>
        </p:spPr>
      </p:pic>
      <p:pic>
        <p:nvPicPr>
          <p:cNvPr id="16" name="Picture 16"/>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8834597" y="7439104"/>
            <a:ext cx="1066641" cy="1066641"/>
          </a:xfrm>
          <a:prstGeom prst="rect">
            <a:avLst/>
          </a:prstGeom>
        </p:spPr>
      </p:pic>
      <p:pic>
        <p:nvPicPr>
          <p:cNvPr id="17" name="Picture 17"/>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12659097" y="9572525"/>
            <a:ext cx="1866157" cy="363052"/>
          </a:xfrm>
          <a:prstGeom prst="rect">
            <a:avLst/>
          </a:prstGeom>
        </p:spPr>
      </p:pic>
      <p:sp>
        <p:nvSpPr>
          <p:cNvPr id="18" name="TextBox 18"/>
          <p:cNvSpPr txBox="1"/>
          <p:nvPr/>
        </p:nvSpPr>
        <p:spPr>
          <a:xfrm>
            <a:off x="1028700" y="2107581"/>
            <a:ext cx="6568989" cy="2161746"/>
          </a:xfrm>
          <a:prstGeom prst="rect">
            <a:avLst/>
          </a:prstGeom>
        </p:spPr>
        <p:txBody>
          <a:bodyPr lIns="0" tIns="0" rIns="0" bIns="0" rtlCol="0" anchor="t">
            <a:spAutoFit/>
          </a:bodyPr>
          <a:lstStyle/>
          <a:p>
            <a:pPr marL="0" lvl="0" indent="0" algn="ctr">
              <a:lnSpc>
                <a:spcPts val="8799"/>
              </a:lnSpc>
              <a:spcBef>
                <a:spcPct val="0"/>
              </a:spcBef>
            </a:pPr>
            <a:r>
              <a:rPr lang="en-US" sz="6400" b="1" dirty="0" smtClean="0">
                <a:solidFill>
                  <a:srgbClr val="2E2562"/>
                </a:solidFill>
                <a:latin typeface="Arial" panose="020B0604020202020204" pitchFamily="34" charset="0"/>
                <a:cs typeface="Arial" panose="020B0604020202020204" pitchFamily="34" charset="0"/>
              </a:rPr>
              <a:t>HƯỚNG DẪN </a:t>
            </a:r>
          </a:p>
          <a:p>
            <a:pPr marL="0" lvl="0" indent="0" algn="ctr">
              <a:lnSpc>
                <a:spcPts val="8799"/>
              </a:lnSpc>
              <a:spcBef>
                <a:spcPct val="0"/>
              </a:spcBef>
            </a:pPr>
            <a:r>
              <a:rPr lang="en-US" sz="6400" b="1" dirty="0" smtClean="0">
                <a:solidFill>
                  <a:srgbClr val="2E2562"/>
                </a:solidFill>
                <a:latin typeface="Arial" panose="020B0604020202020204" pitchFamily="34" charset="0"/>
                <a:cs typeface="Arial" panose="020B0604020202020204" pitchFamily="34" charset="0"/>
              </a:rPr>
              <a:t>VỀ NHÀ</a:t>
            </a:r>
            <a:endParaRPr lang="en-US" sz="6400" b="1" u="none" dirty="0">
              <a:solidFill>
                <a:srgbClr val="2E2562"/>
              </a:solidFill>
              <a:latin typeface="Arial" panose="020B0604020202020204" pitchFamily="34" charset="0"/>
              <a:cs typeface="Arial" panose="020B0604020202020204" pitchFamily="34" charset="0"/>
            </a:endParaRPr>
          </a:p>
        </p:txBody>
      </p:sp>
      <p:pic>
        <p:nvPicPr>
          <p:cNvPr id="19" name="Picture 19"/>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a:off x="3838976" y="5291542"/>
            <a:ext cx="948436" cy="503857"/>
          </a:xfrm>
          <a:prstGeom prst="rect">
            <a:avLst/>
          </a:prstGeom>
        </p:spPr>
      </p:pic>
      <p:sp>
        <p:nvSpPr>
          <p:cNvPr id="20" name="Rectangle 19"/>
          <p:cNvSpPr/>
          <p:nvPr/>
        </p:nvSpPr>
        <p:spPr>
          <a:xfrm>
            <a:off x="9709950" y="1295342"/>
            <a:ext cx="7764450" cy="2031325"/>
          </a:xfrm>
          <a:prstGeom prst="rect">
            <a:avLst/>
          </a:prstGeom>
        </p:spPr>
        <p:txBody>
          <a:bodyPr wrap="square">
            <a:spAutoFit/>
          </a:bodyPr>
          <a:lstStyle/>
          <a:p>
            <a:pPr marL="180340" marR="0">
              <a:lnSpc>
                <a:spcPct val="150000"/>
              </a:lnSpc>
              <a:spcBef>
                <a:spcPts val="0"/>
              </a:spcBef>
              <a:spcAft>
                <a:spcPts val="0"/>
              </a:spcAft>
              <a:tabLst>
                <a:tab pos="90170" algn="l"/>
                <a:tab pos="180340" algn="l"/>
                <a:tab pos="270510" algn="l"/>
              </a:tabLst>
            </a:pPr>
            <a:r>
              <a:rPr lang="nl-NL" sz="4200" dirty="0">
                <a:solidFill>
                  <a:srgbClr val="000000"/>
                </a:solidFill>
                <a:latin typeface="Arial" panose="020B0604020202020204" pitchFamily="34" charset="0"/>
                <a:ea typeface="Times New Roman" panose="02020603050405020304" pitchFamily="18" charset="0"/>
                <a:cs typeface="Arial" panose="020B0604020202020204" pitchFamily="34" charset="0"/>
              </a:rPr>
              <a:t>Hoàn thành các bài tập trong sách bài tập Ngữ văn 7 tập 1.</a:t>
            </a:r>
            <a:endParaRPr lang="en-US" sz="42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21" name="Rectangle 20"/>
          <p:cNvSpPr/>
          <p:nvPr/>
        </p:nvSpPr>
        <p:spPr>
          <a:xfrm>
            <a:off x="9901238" y="4503137"/>
            <a:ext cx="6444450" cy="1061829"/>
          </a:xfrm>
          <a:prstGeom prst="rect">
            <a:avLst/>
          </a:prstGeom>
        </p:spPr>
        <p:txBody>
          <a:bodyPr wrap="square">
            <a:spAutoFit/>
          </a:bodyPr>
          <a:lstStyle/>
          <a:p>
            <a:pPr marL="180340" marR="0">
              <a:lnSpc>
                <a:spcPct val="150000"/>
              </a:lnSpc>
              <a:spcBef>
                <a:spcPts val="0"/>
              </a:spcBef>
              <a:spcAft>
                <a:spcPts val="0"/>
              </a:spcAft>
              <a:tabLst>
                <a:tab pos="90170" algn="l"/>
                <a:tab pos="180340" algn="l"/>
                <a:tab pos="270510" algn="l"/>
              </a:tabLst>
            </a:pPr>
            <a:r>
              <a:rPr lang="nl-NL" sz="42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Xem lại nội dung bài học.</a:t>
            </a:r>
            <a:endParaRPr lang="en-US" sz="42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22" name="Rectangle 21"/>
          <p:cNvSpPr/>
          <p:nvPr/>
        </p:nvSpPr>
        <p:spPr>
          <a:xfrm>
            <a:off x="9901238" y="7015696"/>
            <a:ext cx="6782293" cy="1911549"/>
          </a:xfrm>
          <a:prstGeom prst="rect">
            <a:avLst/>
          </a:prstGeom>
        </p:spPr>
        <p:txBody>
          <a:bodyPr wrap="square">
            <a:spAutoFit/>
          </a:bodyPr>
          <a:lstStyle/>
          <a:p>
            <a:pPr marL="180340" marR="0" algn="just">
              <a:lnSpc>
                <a:spcPct val="150000"/>
              </a:lnSpc>
              <a:spcBef>
                <a:spcPts val="0"/>
              </a:spcBef>
              <a:spcAft>
                <a:spcPts val="0"/>
              </a:spcAft>
              <a:tabLst>
                <a:tab pos="90170" algn="l"/>
                <a:tab pos="180340" algn="l"/>
                <a:tab pos="270510" algn="l"/>
              </a:tabLst>
            </a:pPr>
            <a:r>
              <a:rPr lang="vi-VN" sz="4200" dirty="0">
                <a:solidFill>
                  <a:srgbClr val="000000"/>
                </a:solidFill>
                <a:ea typeface="Times New Roman" panose="02020603050405020304" pitchFamily="18" charset="0"/>
                <a:cs typeface="Arial" panose="020B0604020202020204" pitchFamily="34" charset="0"/>
              </a:rPr>
              <a:t>Soạn bài: </a:t>
            </a:r>
            <a:r>
              <a:rPr lang="vi-VN" sz="4200" b="1" i="1" dirty="0">
                <a:solidFill>
                  <a:srgbClr val="000000"/>
                </a:solidFill>
                <a:ea typeface="Times New Roman" panose="02020603050405020304" pitchFamily="18" charset="0"/>
                <a:cs typeface="Arial" panose="020B0604020202020204" pitchFamily="34" charset="0"/>
              </a:rPr>
              <a:t>Người thầy đầu tiên trang 65</a:t>
            </a:r>
            <a:endParaRPr lang="en-US" sz="4200" b="1" i="1" dirty="0">
              <a:effectLst/>
              <a:latin typeface="Arial" panose="020B0604020202020204" pitchFamily="34" charset="0"/>
              <a:ea typeface="Times New Roman" panose="02020603050405020304" pitchFamily="18" charset="0"/>
              <a:cs typeface="Arial" panose="020B0604020202020204" pitchFamily="34" charset="0"/>
            </a:endParaRPr>
          </a:p>
        </p:txBody>
      </p:sp>
    </p:spTree>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DDF2"/>
        </a:solidFill>
        <a:effectLst/>
      </p:bgPr>
    </p:bg>
    <p:spTree>
      <p:nvGrpSpPr>
        <p:cNvPr id="1" name=""/>
        <p:cNvGrpSpPr/>
        <p:nvPr/>
      </p:nvGrpSpPr>
      <p:grpSpPr>
        <a:xfrm>
          <a:off x="0" y="0"/>
          <a:ext cx="0" cy="0"/>
          <a:chOff x="0" y="0"/>
          <a:chExt cx="0" cy="0"/>
        </a:xfrm>
      </p:grpSpPr>
      <p:sp>
        <p:nvSpPr>
          <p:cNvPr id="2" name="TextBox 2"/>
          <p:cNvSpPr txBox="1"/>
          <p:nvPr/>
        </p:nvSpPr>
        <p:spPr>
          <a:xfrm>
            <a:off x="1526836" y="1903283"/>
            <a:ext cx="15086204" cy="3118674"/>
          </a:xfrm>
          <a:prstGeom prst="rect">
            <a:avLst/>
          </a:prstGeom>
        </p:spPr>
        <p:txBody>
          <a:bodyPr wrap="square" lIns="0" tIns="0" rIns="0" bIns="0" rtlCol="0" anchor="t">
            <a:spAutoFit/>
          </a:bodyPr>
          <a:lstStyle/>
          <a:p>
            <a:pPr lvl="0" algn="ctr">
              <a:lnSpc>
                <a:spcPct val="150000"/>
              </a:lnSpc>
              <a:spcBef>
                <a:spcPct val="0"/>
              </a:spcBef>
            </a:pPr>
            <a:r>
              <a:rPr lang="vi-VN" sz="7200" b="1" dirty="0" smtClean="0">
                <a:solidFill>
                  <a:srgbClr val="2E2562"/>
                </a:solidFill>
                <a:cs typeface="Arial" panose="020B0604020202020204" pitchFamily="34" charset="0"/>
              </a:rPr>
              <a:t>BÀI HỌC KẾT THÚC, CẢM ƠN CÁC EM ĐÃ LẮNG NGHE!</a:t>
            </a:r>
            <a:endParaRPr lang="en-US" sz="7200" b="1" u="none" dirty="0">
              <a:solidFill>
                <a:srgbClr val="2E2562"/>
              </a:solidFill>
              <a:latin typeface="Arial" panose="020B0604020202020204" pitchFamily="34" charset="0"/>
              <a:cs typeface="Arial" panose="020B0604020202020204" pitchFamily="34" charset="0"/>
            </a:endParaRPr>
          </a:p>
        </p:txBody>
      </p:sp>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b="27142"/>
          <a:stretch>
            <a:fillRect/>
          </a:stretch>
        </p:blipFill>
        <p:spPr>
          <a:xfrm>
            <a:off x="4419600" y="5524500"/>
            <a:ext cx="9300676" cy="5482611"/>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l="23569" t="19788"/>
          <a:stretch>
            <a:fillRect/>
          </a:stretch>
        </p:blipFill>
        <p:spPr>
          <a:xfrm rot="-5400000">
            <a:off x="66930" y="7513696"/>
            <a:ext cx="2706374" cy="2840235"/>
          </a:xfrm>
          <a:prstGeom prst="rect">
            <a:avLst/>
          </a:prstGeom>
        </p:spPr>
      </p:pic>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l="23569" t="19788"/>
          <a:stretch>
            <a:fillRect/>
          </a:stretch>
        </p:blipFill>
        <p:spPr>
          <a:xfrm rot="-10800000">
            <a:off x="15709178" y="7580626"/>
            <a:ext cx="2578822" cy="2706374"/>
          </a:xfrm>
          <a:prstGeom prst="rect">
            <a:avLst/>
          </a:prstGeom>
        </p:spPr>
      </p:pic>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6467052" y="5143500"/>
            <a:ext cx="1063075" cy="1029853"/>
          </a:xfrm>
          <a:prstGeom prst="rect">
            <a:avLst/>
          </a:prstGeom>
        </p:spPr>
      </p:pic>
      <p:pic>
        <p:nvPicPr>
          <p:cNvPr id="10"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888580" y="5143500"/>
            <a:ext cx="1063075" cy="1029853"/>
          </a:xfrm>
          <a:prstGeom prst="rect">
            <a:avLst/>
          </a:prstGeom>
        </p:spPr>
      </p:pic>
      <p:pic>
        <p:nvPicPr>
          <p:cNvPr id="11" name="Picture 11"/>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l="21435"/>
          <a:stretch>
            <a:fillRect/>
          </a:stretch>
        </p:blipFill>
        <p:spPr>
          <a:xfrm rot="5400000">
            <a:off x="15519315" y="-499038"/>
            <a:ext cx="1240947" cy="2239023"/>
          </a:xfrm>
          <a:prstGeom prst="rect">
            <a:avLst/>
          </a:prstGeom>
        </p:spPr>
      </p:pic>
      <p:pic>
        <p:nvPicPr>
          <p:cNvPr id="12" name="Picture 12"/>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b="41115"/>
          <a:stretch>
            <a:fillRect/>
          </a:stretch>
        </p:blipFill>
        <p:spPr>
          <a:xfrm rot="-10800000">
            <a:off x="1028700" y="0"/>
            <a:ext cx="2166604" cy="1362490"/>
          </a:xfrm>
          <a:prstGeom prst="rect">
            <a:avLst/>
          </a:prstGeom>
        </p:spPr>
      </p:pic>
    </p:spTree>
    <p:extLst>
      <p:ext uri="{BB962C8B-B14F-4D97-AF65-F5344CB8AC3E}">
        <p14:creationId xmlns:p14="http://schemas.microsoft.com/office/powerpoint/2010/main" val="340915355"/>
      </p:ext>
    </p:extLst>
  </p:cSld>
  <p:clrMapOvr>
    <a:masterClrMapping/>
  </p:clrMapOvr>
  <mc:AlternateContent xmlns:mc="http://schemas.openxmlformats.org/markup-compatibility/2006" xmlns:p14="http://schemas.microsoft.com/office/powerpoint/2010/main">
    <mc:Choice Requires="p14">
      <p:transition spd="slow" p14:dur="800">
        <p14:flythrough dir="out"/>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DDF2"/>
        </a:solidFill>
        <a:effectLst/>
      </p:bgPr>
    </p:bg>
    <p:spTree>
      <p:nvGrpSpPr>
        <p:cNvPr id="1" name=""/>
        <p:cNvGrpSpPr/>
        <p:nvPr/>
      </p:nvGrpSpPr>
      <p:grpSpPr>
        <a:xfrm>
          <a:off x="0" y="0"/>
          <a:ext cx="0" cy="0"/>
          <a:chOff x="0" y="0"/>
          <a:chExt cx="0" cy="0"/>
        </a:xfrm>
      </p:grpSpPr>
      <p:grpSp>
        <p:nvGrpSpPr>
          <p:cNvPr id="2" name="Group 2"/>
          <p:cNvGrpSpPr/>
          <p:nvPr/>
        </p:nvGrpSpPr>
        <p:grpSpPr>
          <a:xfrm>
            <a:off x="2743198" y="2019300"/>
            <a:ext cx="13639801" cy="7190400"/>
            <a:chOff x="0" y="0"/>
            <a:chExt cx="6290592" cy="3291278"/>
          </a:xfrm>
        </p:grpSpPr>
        <p:sp>
          <p:nvSpPr>
            <p:cNvPr id="3" name="Freeform 3"/>
            <p:cNvSpPr/>
            <p:nvPr/>
          </p:nvSpPr>
          <p:spPr>
            <a:xfrm>
              <a:off x="0" y="0"/>
              <a:ext cx="6290592" cy="3291278"/>
            </a:xfrm>
            <a:custGeom>
              <a:avLst/>
              <a:gdLst/>
              <a:ahLst/>
              <a:cxnLst/>
              <a:rect l="l" t="t" r="r" b="b"/>
              <a:pathLst>
                <a:path w="6290592" h="3291278">
                  <a:moveTo>
                    <a:pt x="6166132" y="3291278"/>
                  </a:moveTo>
                  <a:lnTo>
                    <a:pt x="124460" y="3291278"/>
                  </a:lnTo>
                  <a:cubicBezTo>
                    <a:pt x="55880" y="3291278"/>
                    <a:pt x="0" y="3235398"/>
                    <a:pt x="0" y="3166818"/>
                  </a:cubicBezTo>
                  <a:lnTo>
                    <a:pt x="0" y="124460"/>
                  </a:lnTo>
                  <a:cubicBezTo>
                    <a:pt x="0" y="55880"/>
                    <a:pt x="55880" y="0"/>
                    <a:pt x="124460" y="0"/>
                  </a:cubicBezTo>
                  <a:lnTo>
                    <a:pt x="6166132" y="0"/>
                  </a:lnTo>
                  <a:cubicBezTo>
                    <a:pt x="6234712" y="0"/>
                    <a:pt x="6290592" y="55880"/>
                    <a:pt x="6290592" y="124460"/>
                  </a:cubicBezTo>
                  <a:lnTo>
                    <a:pt x="6290592" y="3166818"/>
                  </a:lnTo>
                  <a:cubicBezTo>
                    <a:pt x="6290592" y="3235398"/>
                    <a:pt x="6234712" y="3291278"/>
                    <a:pt x="6166132" y="3291278"/>
                  </a:cubicBezTo>
                  <a:close/>
                </a:path>
              </a:pathLst>
            </a:custGeom>
            <a:solidFill>
              <a:srgbClr val="FFFFFF"/>
            </a:solidFill>
          </p:spPr>
        </p:sp>
      </p:grpSp>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0800000">
            <a:off x="0" y="0"/>
            <a:ext cx="3998894" cy="3540839"/>
          </a:xfrm>
          <a:prstGeom prst="rect">
            <a:avLst/>
          </a:prstGeom>
        </p:spPr>
      </p:pic>
      <p:pic>
        <p:nvPicPr>
          <p:cNvPr id="8"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l="50836"/>
          <a:stretch>
            <a:fillRect/>
          </a:stretch>
        </p:blipFill>
        <p:spPr>
          <a:xfrm>
            <a:off x="0" y="1833550"/>
            <a:ext cx="1727816" cy="3309950"/>
          </a:xfrm>
          <a:prstGeom prst="rect">
            <a:avLst/>
          </a:prstGeom>
        </p:spPr>
      </p:pic>
      <p:pic>
        <p:nvPicPr>
          <p:cNvPr id="9" name="Picture 9"/>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4554200" y="7830332"/>
            <a:ext cx="3309913" cy="2110069"/>
          </a:xfrm>
          <a:prstGeom prst="rect">
            <a:avLst/>
          </a:prstGeom>
        </p:spPr>
      </p:pic>
      <p:sp>
        <p:nvSpPr>
          <p:cNvPr id="10" name="TextBox 10"/>
          <p:cNvSpPr txBox="1"/>
          <p:nvPr/>
        </p:nvSpPr>
        <p:spPr>
          <a:xfrm>
            <a:off x="7467600" y="641905"/>
            <a:ext cx="4978341" cy="1128514"/>
          </a:xfrm>
          <a:prstGeom prst="rect">
            <a:avLst/>
          </a:prstGeom>
        </p:spPr>
        <p:txBody>
          <a:bodyPr wrap="square" lIns="0" tIns="0" rIns="0" bIns="0" rtlCol="0" anchor="t">
            <a:spAutoFit/>
          </a:bodyPr>
          <a:lstStyle/>
          <a:p>
            <a:pPr marL="0" lvl="0" indent="0" algn="ctr">
              <a:lnSpc>
                <a:spcPts val="8799"/>
              </a:lnSpc>
              <a:spcBef>
                <a:spcPct val="0"/>
              </a:spcBef>
            </a:pPr>
            <a:r>
              <a:rPr lang="vi-VN" sz="6400" b="1" u="none" dirty="0" smtClean="0">
                <a:solidFill>
                  <a:srgbClr val="FF0000"/>
                </a:solidFill>
                <a:latin typeface="Arial" panose="020B0604020202020204" pitchFamily="34" charset="0"/>
                <a:cs typeface="Arial" panose="020B0604020202020204" pitchFamily="34" charset="0"/>
              </a:rPr>
              <a:t>KHỞI ĐỘNG</a:t>
            </a:r>
            <a:endParaRPr lang="en-US" sz="6400" b="1" u="none" dirty="0">
              <a:solidFill>
                <a:srgbClr val="FF0000"/>
              </a:solidFill>
              <a:latin typeface="Arial" panose="020B0604020202020204" pitchFamily="34" charset="0"/>
              <a:cs typeface="Arial" panose="020B0604020202020204" pitchFamily="34" charset="0"/>
            </a:endParaRPr>
          </a:p>
        </p:txBody>
      </p:sp>
      <p:pic>
        <p:nvPicPr>
          <p:cNvPr id="11" name="Picture 11"/>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l="65670"/>
          <a:stretch>
            <a:fillRect/>
          </a:stretch>
        </p:blipFill>
        <p:spPr>
          <a:xfrm rot="-10800000">
            <a:off x="16550018" y="5546530"/>
            <a:ext cx="1737982" cy="2816671"/>
          </a:xfrm>
          <a:prstGeom prst="rect">
            <a:avLst/>
          </a:prstGeom>
        </p:spPr>
      </p:pic>
      <p:pic>
        <p:nvPicPr>
          <p:cNvPr id="12" name="Picture 12"/>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b="12159"/>
          <a:stretch>
            <a:fillRect/>
          </a:stretch>
        </p:blipFill>
        <p:spPr>
          <a:xfrm>
            <a:off x="374076" y="5429393"/>
            <a:ext cx="3509062" cy="4857607"/>
          </a:xfrm>
          <a:prstGeom prst="rect">
            <a:avLst/>
          </a:prstGeom>
        </p:spPr>
      </p:pic>
      <p:sp>
        <p:nvSpPr>
          <p:cNvPr id="13" name="Rectangle 12"/>
          <p:cNvSpPr/>
          <p:nvPr/>
        </p:nvSpPr>
        <p:spPr>
          <a:xfrm>
            <a:off x="3040688" y="2417471"/>
            <a:ext cx="13044820" cy="6394058"/>
          </a:xfrm>
          <a:prstGeom prst="rect">
            <a:avLst/>
          </a:prstGeom>
        </p:spPr>
        <p:txBody>
          <a:bodyPr wrap="square">
            <a:spAutoFit/>
          </a:bodyPr>
          <a:lstStyle/>
          <a:p>
            <a:pPr indent="180340" algn="just">
              <a:lnSpc>
                <a:spcPct val="150000"/>
              </a:lnSpc>
              <a:tabLst>
                <a:tab pos="90170" algn="l"/>
                <a:tab pos="180340" algn="l"/>
              </a:tabLst>
            </a:pPr>
            <a:r>
              <a:rPr lang="vi-VN" sz="4800" b="1" dirty="0" err="1">
                <a:solidFill>
                  <a:srgbClr val="000000"/>
                </a:solidFill>
                <a:latin typeface="Arial" panose="020B0604020202020204" pitchFamily="34" charset="0"/>
                <a:ea typeface="Times New Roman" panose="02020603050405020304" pitchFamily="18" charset="0"/>
                <a:cs typeface="Arial" panose="020B0604020202020204" pitchFamily="34" charset="0"/>
              </a:rPr>
              <a:t>T</a:t>
            </a:r>
            <a:r>
              <a:rPr lang="en-US" sz="4800" b="1"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ìm</a:t>
            </a:r>
            <a:r>
              <a:rPr lang="en-US" sz="4800" b="1"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800" b="1" dirty="0">
                <a:solidFill>
                  <a:srgbClr val="000000"/>
                </a:solidFill>
                <a:latin typeface="Arial" panose="020B0604020202020204" pitchFamily="34" charset="0"/>
                <a:ea typeface="Times New Roman" panose="02020603050405020304" pitchFamily="18" charset="0"/>
                <a:cs typeface="Arial" panose="020B0604020202020204" pitchFamily="34" charset="0"/>
              </a:rPr>
              <a:t>các từ chỉ số </a:t>
            </a:r>
            <a:r>
              <a:rPr lang="en-US" sz="4800" b="1" dirty="0" err="1">
                <a:solidFill>
                  <a:srgbClr val="000000"/>
                </a:solidFill>
                <a:latin typeface="Arial" panose="020B0604020202020204" pitchFamily="34" charset="0"/>
                <a:ea typeface="Times New Roman" panose="02020603050405020304" pitchFamily="18" charset="0"/>
                <a:cs typeface="Arial" panose="020B0604020202020204" pitchFamily="34" charset="0"/>
              </a:rPr>
              <a:t>lượng</a:t>
            </a:r>
            <a:r>
              <a:rPr lang="en-US" sz="4800" b="1" dirty="0">
                <a:solidFill>
                  <a:srgbClr val="000000"/>
                </a:solidFill>
                <a:latin typeface="Arial" panose="020B0604020202020204" pitchFamily="34" charset="0"/>
                <a:ea typeface="Times New Roman" panose="02020603050405020304" pitchFamily="18" charset="0"/>
                <a:cs typeface="Arial" panose="020B0604020202020204" pitchFamily="34" charset="0"/>
              </a:rPr>
              <a:t> trong câu </a:t>
            </a:r>
            <a:r>
              <a:rPr lang="en-US" sz="4800" b="1"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thơ</a:t>
            </a:r>
            <a:r>
              <a:rPr lang="en-US" sz="4800" b="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800" b="1" dirty="0" err="1">
                <a:solidFill>
                  <a:srgbClr val="000000"/>
                </a:solidFill>
                <a:latin typeface="Arial" panose="020B0604020202020204" pitchFamily="34" charset="0"/>
                <a:ea typeface="Times New Roman" panose="02020603050405020304" pitchFamily="18" charset="0"/>
                <a:cs typeface="Arial" panose="020B0604020202020204" pitchFamily="34" charset="0"/>
              </a:rPr>
              <a:t>sau</a:t>
            </a:r>
            <a:r>
              <a:rPr lang="en-US" sz="4800" b="1"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en-US" sz="4800" b="1" dirty="0">
              <a:latin typeface="Arial" panose="020B0604020202020204" pitchFamily="34" charset="0"/>
              <a:ea typeface="Times New Roman" panose="02020603050405020304" pitchFamily="18" charset="0"/>
              <a:cs typeface="Arial" panose="020B0604020202020204" pitchFamily="34" charset="0"/>
            </a:endParaRPr>
          </a:p>
          <a:p>
            <a:pPr marL="180340" marR="0" algn="ctr">
              <a:lnSpc>
                <a:spcPct val="150000"/>
              </a:lnSpc>
              <a:spcBef>
                <a:spcPts val="0"/>
              </a:spcBef>
              <a:spcAft>
                <a:spcPts val="0"/>
              </a:spcAft>
            </a:pPr>
            <a:r>
              <a:rPr lang="en-US" sz="4500" i="1" dirty="0">
                <a:solidFill>
                  <a:srgbClr val="000000"/>
                </a:solidFill>
                <a:latin typeface="Arial" panose="020B0604020202020204" pitchFamily="34" charset="0"/>
                <a:ea typeface="Times New Roman" panose="02020603050405020304" pitchFamily="18" charset="0"/>
                <a:cs typeface="Arial" panose="020B0604020202020204" pitchFamily="34" charset="0"/>
              </a:rPr>
              <a:t>Một </a:t>
            </a:r>
            <a:r>
              <a:rPr lang="en-US" sz="4500" i="1" dirty="0" err="1">
                <a:solidFill>
                  <a:srgbClr val="000000"/>
                </a:solidFill>
                <a:latin typeface="Arial" panose="020B0604020202020204" pitchFamily="34" charset="0"/>
                <a:ea typeface="Times New Roman" panose="02020603050405020304" pitchFamily="18" charset="0"/>
                <a:cs typeface="Arial" panose="020B0604020202020204" pitchFamily="34" charset="0"/>
              </a:rPr>
              <a:t>yêu</a:t>
            </a:r>
            <a:r>
              <a:rPr lang="en-US" sz="4500" i="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500" i="1" dirty="0" err="1">
                <a:solidFill>
                  <a:srgbClr val="000000"/>
                </a:solidFill>
                <a:latin typeface="Arial" panose="020B0604020202020204" pitchFamily="34" charset="0"/>
                <a:ea typeface="Times New Roman" panose="02020603050405020304" pitchFamily="18" charset="0"/>
                <a:cs typeface="Arial" panose="020B0604020202020204" pitchFamily="34" charset="0"/>
              </a:rPr>
              <a:t>em</a:t>
            </a:r>
            <a:r>
              <a:rPr lang="en-US" sz="4500" i="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500" i="1"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cố</a:t>
            </a:r>
            <a:r>
              <a:rPr lang="en-US" sz="4500" i="1" dirty="0">
                <a:solidFill>
                  <a:srgbClr val="000000"/>
                </a:solidFill>
                <a:latin typeface="Arial" panose="020B0604020202020204" pitchFamily="34" charset="0"/>
                <a:ea typeface="Times New Roman" panose="02020603050405020304" pitchFamily="18" charset="0"/>
                <a:cs typeface="Arial" panose="020B0604020202020204" pitchFamily="34" charset="0"/>
              </a:rPr>
              <a:t> tăng </a:t>
            </a:r>
            <a:r>
              <a:rPr lang="en-US" sz="4500" i="1" dirty="0" err="1">
                <a:solidFill>
                  <a:srgbClr val="000000"/>
                </a:solidFill>
                <a:latin typeface="Arial" panose="020B0604020202020204" pitchFamily="34" charset="0"/>
                <a:ea typeface="Times New Roman" panose="02020603050405020304" pitchFamily="18" charset="0"/>
                <a:cs typeface="Arial" panose="020B0604020202020204" pitchFamily="34" charset="0"/>
              </a:rPr>
              <a:t>gia</a:t>
            </a:r>
            <a:endParaRPr lang="en-US" sz="4500" dirty="0">
              <a:latin typeface="Arial" panose="020B0604020202020204" pitchFamily="34" charset="0"/>
              <a:ea typeface="Times New Roman" panose="02020603050405020304" pitchFamily="18" charset="0"/>
              <a:cs typeface="Arial" panose="020B0604020202020204" pitchFamily="34" charset="0"/>
            </a:endParaRPr>
          </a:p>
          <a:p>
            <a:pPr marL="180340" marR="0" algn="ctr">
              <a:lnSpc>
                <a:spcPct val="150000"/>
              </a:lnSpc>
              <a:spcBef>
                <a:spcPts val="0"/>
              </a:spcBef>
              <a:spcAft>
                <a:spcPts val="0"/>
              </a:spcAft>
            </a:pPr>
            <a:r>
              <a:rPr lang="en-US" sz="4500" i="1" dirty="0">
                <a:solidFill>
                  <a:srgbClr val="000000"/>
                </a:solidFill>
                <a:latin typeface="Arial" panose="020B0604020202020204" pitchFamily="34" charset="0"/>
                <a:ea typeface="Times New Roman" panose="02020603050405020304" pitchFamily="18" charset="0"/>
                <a:cs typeface="Arial" panose="020B0604020202020204" pitchFamily="34" charset="0"/>
              </a:rPr>
              <a:t>Hai </a:t>
            </a:r>
            <a:r>
              <a:rPr lang="en-US" sz="4500" i="1" dirty="0" err="1">
                <a:solidFill>
                  <a:srgbClr val="000000"/>
                </a:solidFill>
                <a:latin typeface="Arial" panose="020B0604020202020204" pitchFamily="34" charset="0"/>
                <a:ea typeface="Times New Roman" panose="02020603050405020304" pitchFamily="18" charset="0"/>
                <a:cs typeface="Arial" panose="020B0604020202020204" pitchFamily="34" charset="0"/>
              </a:rPr>
              <a:t>yêu</a:t>
            </a:r>
            <a:r>
              <a:rPr lang="en-US" sz="4500" i="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500" i="1" dirty="0" err="1">
                <a:solidFill>
                  <a:srgbClr val="000000"/>
                </a:solidFill>
                <a:latin typeface="Arial" panose="020B0604020202020204" pitchFamily="34" charset="0"/>
                <a:ea typeface="Times New Roman" panose="02020603050405020304" pitchFamily="18" charset="0"/>
                <a:cs typeface="Arial" panose="020B0604020202020204" pitchFamily="34" charset="0"/>
              </a:rPr>
              <a:t>em</a:t>
            </a:r>
            <a:r>
              <a:rPr lang="en-US" sz="4500" i="1" dirty="0">
                <a:solidFill>
                  <a:srgbClr val="000000"/>
                </a:solidFill>
                <a:latin typeface="Arial" panose="020B0604020202020204" pitchFamily="34" charset="0"/>
                <a:ea typeface="Times New Roman" panose="02020603050405020304" pitchFamily="18" charset="0"/>
                <a:cs typeface="Arial" panose="020B0604020202020204" pitchFamily="34" charset="0"/>
              </a:rPr>
              <a:t> có đàn </a:t>
            </a:r>
            <a:r>
              <a:rPr lang="en-US" sz="4500" i="1" dirty="0" err="1">
                <a:solidFill>
                  <a:srgbClr val="000000"/>
                </a:solidFill>
                <a:latin typeface="Arial" panose="020B0604020202020204" pitchFamily="34" charset="0"/>
                <a:ea typeface="Times New Roman" panose="02020603050405020304" pitchFamily="18" charset="0"/>
                <a:cs typeface="Arial" panose="020B0604020202020204" pitchFamily="34" charset="0"/>
              </a:rPr>
              <a:t>gà</a:t>
            </a:r>
            <a:r>
              <a:rPr lang="en-US" sz="4500" i="1" dirty="0">
                <a:solidFill>
                  <a:srgbClr val="000000"/>
                </a:solidFill>
                <a:latin typeface="Arial" panose="020B0604020202020204" pitchFamily="34" charset="0"/>
                <a:ea typeface="Times New Roman" panose="02020603050405020304" pitchFamily="18" charset="0"/>
                <a:cs typeface="Arial" panose="020B0604020202020204" pitchFamily="34" charset="0"/>
              </a:rPr>
              <a:t> đầy </a:t>
            </a:r>
            <a:r>
              <a:rPr lang="en-US" sz="4500" i="1" dirty="0" err="1">
                <a:solidFill>
                  <a:srgbClr val="000000"/>
                </a:solidFill>
                <a:latin typeface="Arial" panose="020B0604020202020204" pitchFamily="34" charset="0"/>
                <a:ea typeface="Times New Roman" panose="02020603050405020304" pitchFamily="18" charset="0"/>
                <a:cs typeface="Arial" panose="020B0604020202020204" pitchFamily="34" charset="0"/>
              </a:rPr>
              <a:t>sân</a:t>
            </a:r>
            <a:endParaRPr lang="en-US" sz="4500" dirty="0">
              <a:latin typeface="Arial" panose="020B0604020202020204" pitchFamily="34" charset="0"/>
              <a:ea typeface="Times New Roman" panose="02020603050405020304" pitchFamily="18" charset="0"/>
              <a:cs typeface="Arial" panose="020B0604020202020204" pitchFamily="34" charset="0"/>
            </a:endParaRPr>
          </a:p>
          <a:p>
            <a:pPr marL="180340" marR="0" algn="ctr">
              <a:lnSpc>
                <a:spcPct val="150000"/>
              </a:lnSpc>
              <a:spcBef>
                <a:spcPts val="0"/>
              </a:spcBef>
              <a:spcAft>
                <a:spcPts val="0"/>
              </a:spcAft>
            </a:pPr>
            <a:r>
              <a:rPr lang="en-US" sz="4500" i="1" dirty="0">
                <a:solidFill>
                  <a:srgbClr val="000000"/>
                </a:solidFill>
                <a:latin typeface="Arial" panose="020B0604020202020204" pitchFamily="34" charset="0"/>
                <a:ea typeface="Times New Roman" panose="02020603050405020304" pitchFamily="18" charset="0"/>
                <a:cs typeface="Arial" panose="020B0604020202020204" pitchFamily="34" charset="0"/>
              </a:rPr>
              <a:t>Ba </a:t>
            </a:r>
            <a:r>
              <a:rPr lang="en-US" sz="4500" i="1" dirty="0" err="1">
                <a:solidFill>
                  <a:srgbClr val="000000"/>
                </a:solidFill>
                <a:latin typeface="Arial" panose="020B0604020202020204" pitchFamily="34" charset="0"/>
                <a:ea typeface="Times New Roman" panose="02020603050405020304" pitchFamily="18" charset="0"/>
                <a:cs typeface="Arial" panose="020B0604020202020204" pitchFamily="34" charset="0"/>
              </a:rPr>
              <a:t>yêu</a:t>
            </a:r>
            <a:r>
              <a:rPr lang="en-US" sz="4500" i="1" dirty="0">
                <a:solidFill>
                  <a:srgbClr val="000000"/>
                </a:solidFill>
                <a:latin typeface="Arial" panose="020B0604020202020204" pitchFamily="34" charset="0"/>
                <a:ea typeface="Times New Roman" panose="02020603050405020304" pitchFamily="18" charset="0"/>
                <a:cs typeface="Arial" panose="020B0604020202020204" pitchFamily="34" charset="0"/>
              </a:rPr>
              <a:t> làm </a:t>
            </a:r>
            <a:r>
              <a:rPr lang="en-US" sz="4500" i="1"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cỏ</a:t>
            </a:r>
            <a:r>
              <a:rPr lang="en-US" sz="4500" i="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500" i="1" dirty="0" err="1">
                <a:solidFill>
                  <a:srgbClr val="000000"/>
                </a:solidFill>
                <a:latin typeface="Arial" panose="020B0604020202020204" pitchFamily="34" charset="0"/>
                <a:ea typeface="Times New Roman" panose="02020603050405020304" pitchFamily="18" charset="0"/>
                <a:cs typeface="Arial" panose="020B0604020202020204" pitchFamily="34" charset="0"/>
              </a:rPr>
              <a:t>bón</a:t>
            </a:r>
            <a:r>
              <a:rPr lang="en-US" sz="4500" i="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500" i="1" dirty="0" err="1">
                <a:solidFill>
                  <a:srgbClr val="000000"/>
                </a:solidFill>
                <a:latin typeface="Arial" panose="020B0604020202020204" pitchFamily="34" charset="0"/>
                <a:ea typeface="Times New Roman" panose="02020603050405020304" pitchFamily="18" charset="0"/>
                <a:cs typeface="Arial" panose="020B0604020202020204" pitchFamily="34" charset="0"/>
              </a:rPr>
              <a:t>phân</a:t>
            </a:r>
            <a:endParaRPr lang="en-US" sz="4500" dirty="0">
              <a:latin typeface="Arial" panose="020B0604020202020204" pitchFamily="34" charset="0"/>
              <a:ea typeface="Times New Roman" panose="02020603050405020304" pitchFamily="18" charset="0"/>
              <a:cs typeface="Arial" panose="020B0604020202020204" pitchFamily="34" charset="0"/>
            </a:endParaRPr>
          </a:p>
          <a:p>
            <a:pPr marL="180340" marR="0" algn="ctr">
              <a:lnSpc>
                <a:spcPct val="150000"/>
              </a:lnSpc>
              <a:spcBef>
                <a:spcPts val="0"/>
              </a:spcBef>
              <a:spcAft>
                <a:spcPts val="0"/>
              </a:spcAft>
            </a:pPr>
            <a:r>
              <a:rPr lang="en-US" sz="4500" i="1" dirty="0" err="1">
                <a:solidFill>
                  <a:srgbClr val="000000"/>
                </a:solidFill>
                <a:latin typeface="Arial" panose="020B0604020202020204" pitchFamily="34" charset="0"/>
                <a:ea typeface="Times New Roman" panose="02020603050405020304" pitchFamily="18" charset="0"/>
                <a:cs typeface="Arial" panose="020B0604020202020204" pitchFamily="34" charset="0"/>
              </a:rPr>
              <a:t>Bốn</a:t>
            </a:r>
            <a:r>
              <a:rPr lang="en-US" sz="4500" i="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500" i="1" dirty="0" err="1">
                <a:solidFill>
                  <a:srgbClr val="000000"/>
                </a:solidFill>
                <a:latin typeface="Arial" panose="020B0604020202020204" pitchFamily="34" charset="0"/>
                <a:ea typeface="Times New Roman" panose="02020603050405020304" pitchFamily="18" charset="0"/>
                <a:cs typeface="Arial" panose="020B0604020202020204" pitchFamily="34" charset="0"/>
              </a:rPr>
              <a:t>yêu</a:t>
            </a:r>
            <a:r>
              <a:rPr lang="en-US" sz="4500" i="1" dirty="0">
                <a:solidFill>
                  <a:srgbClr val="000000"/>
                </a:solidFill>
                <a:latin typeface="Arial" panose="020B0604020202020204" pitchFamily="34" charset="0"/>
                <a:ea typeface="Times New Roman" panose="02020603050405020304" pitchFamily="18" charset="0"/>
                <a:cs typeface="Arial" panose="020B0604020202020204" pitchFamily="34" charset="0"/>
              </a:rPr>
              <a:t> sớm tối </a:t>
            </a:r>
            <a:r>
              <a:rPr lang="en-US" sz="4500" i="1" dirty="0" err="1">
                <a:solidFill>
                  <a:srgbClr val="000000"/>
                </a:solidFill>
                <a:latin typeface="Arial" panose="020B0604020202020204" pitchFamily="34" charset="0"/>
                <a:ea typeface="Times New Roman" panose="02020603050405020304" pitchFamily="18" charset="0"/>
                <a:cs typeface="Arial" panose="020B0604020202020204" pitchFamily="34" charset="0"/>
              </a:rPr>
              <a:t>chuyên</a:t>
            </a:r>
            <a:r>
              <a:rPr lang="en-US" sz="4500" i="1" dirty="0">
                <a:solidFill>
                  <a:srgbClr val="000000"/>
                </a:solidFill>
                <a:latin typeface="Arial" panose="020B0604020202020204" pitchFamily="34" charset="0"/>
                <a:ea typeface="Times New Roman" panose="02020603050405020304" pitchFamily="18" charset="0"/>
                <a:cs typeface="Arial" panose="020B0604020202020204" pitchFamily="34" charset="0"/>
              </a:rPr>
              <a:t> cần </a:t>
            </a:r>
            <a:r>
              <a:rPr lang="en-US" sz="4500" i="1" dirty="0" err="1">
                <a:solidFill>
                  <a:srgbClr val="000000"/>
                </a:solidFill>
                <a:latin typeface="Arial" panose="020B0604020202020204" pitchFamily="34" charset="0"/>
                <a:ea typeface="Times New Roman" panose="02020603050405020304" pitchFamily="18" charset="0"/>
                <a:cs typeface="Arial" panose="020B0604020202020204" pitchFamily="34" charset="0"/>
              </a:rPr>
              <a:t>tưới</a:t>
            </a:r>
            <a:r>
              <a:rPr lang="en-US" sz="4500" i="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500" i="1" dirty="0" err="1">
                <a:solidFill>
                  <a:srgbClr val="000000"/>
                </a:solidFill>
                <a:latin typeface="Arial" panose="020B0604020202020204" pitchFamily="34" charset="0"/>
                <a:ea typeface="Times New Roman" panose="02020603050405020304" pitchFamily="18" charset="0"/>
                <a:cs typeface="Arial" panose="020B0604020202020204" pitchFamily="34" charset="0"/>
              </a:rPr>
              <a:t>rau</a:t>
            </a:r>
            <a:r>
              <a:rPr lang="en-US" sz="4500" i="1"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en-US" sz="4500" dirty="0">
              <a:latin typeface="Arial" panose="020B0604020202020204" pitchFamily="34" charset="0"/>
              <a:ea typeface="Times New Roman" panose="02020603050405020304" pitchFamily="18" charset="0"/>
              <a:cs typeface="Arial" panose="020B0604020202020204" pitchFamily="34" charset="0"/>
            </a:endParaRPr>
          </a:p>
          <a:p>
            <a:pPr marL="180340" marR="0" algn="r">
              <a:lnSpc>
                <a:spcPct val="150000"/>
              </a:lnSpc>
              <a:spcBef>
                <a:spcPts val="0"/>
              </a:spcBef>
              <a:spcAft>
                <a:spcPts val="0"/>
              </a:spcAft>
            </a:pPr>
            <a:r>
              <a:rPr lang="en-US" sz="4500" i="1"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r>
              <a:rPr lang="en-US" sz="4500" i="1" dirty="0" err="1">
                <a:solidFill>
                  <a:srgbClr val="000000"/>
                </a:solidFill>
                <a:latin typeface="Arial" panose="020B0604020202020204" pitchFamily="34" charset="0"/>
                <a:ea typeface="Times New Roman" panose="02020603050405020304" pitchFamily="18" charset="0"/>
                <a:cs typeface="Arial" panose="020B0604020202020204" pitchFamily="34" charset="0"/>
              </a:rPr>
              <a:t>Mười</a:t>
            </a:r>
            <a:r>
              <a:rPr lang="en-US" sz="4500" i="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500" i="1" dirty="0" err="1">
                <a:solidFill>
                  <a:srgbClr val="000000"/>
                </a:solidFill>
                <a:latin typeface="Arial" panose="020B0604020202020204" pitchFamily="34" charset="0"/>
                <a:ea typeface="Times New Roman" panose="02020603050405020304" pitchFamily="18" charset="0"/>
                <a:cs typeface="Arial" panose="020B0604020202020204" pitchFamily="34" charset="0"/>
              </a:rPr>
              <a:t>yêu</a:t>
            </a:r>
            <a:r>
              <a:rPr lang="en-US" sz="4500" i="1"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en-US" sz="4500" dirty="0">
              <a:effectLst/>
              <a:latin typeface="Arial" panose="020B0604020202020204" pitchFamily="34" charset="0"/>
              <a:ea typeface="Times New Roman" panose="02020603050405020304" pitchFamily="18"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DDF2"/>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2041981">
            <a:off x="-796983" y="-778307"/>
            <a:ext cx="3911647" cy="3271114"/>
          </a:xfrm>
          <a:prstGeom prst="rect">
            <a:avLst/>
          </a:prstGeom>
        </p:spPr>
      </p:pic>
      <p:sp>
        <p:nvSpPr>
          <p:cNvPr id="3" name="TextBox 3"/>
          <p:cNvSpPr txBox="1"/>
          <p:nvPr/>
        </p:nvSpPr>
        <p:spPr>
          <a:xfrm>
            <a:off x="6258159" y="3167745"/>
            <a:ext cx="5771679" cy="1846659"/>
          </a:xfrm>
          <a:prstGeom prst="rect">
            <a:avLst/>
          </a:prstGeom>
        </p:spPr>
        <p:txBody>
          <a:bodyPr wrap="square" lIns="0" tIns="0" rIns="0" bIns="0" rtlCol="0" anchor="t">
            <a:spAutoFit/>
          </a:bodyPr>
          <a:lstStyle/>
          <a:p>
            <a:pPr algn="ctr">
              <a:lnSpc>
                <a:spcPts val="14400"/>
              </a:lnSpc>
            </a:pPr>
            <a:r>
              <a:rPr lang="vi-VN" sz="12000" b="1" dirty="0" smtClean="0">
                <a:solidFill>
                  <a:srgbClr val="2E2562"/>
                </a:solidFill>
              </a:rPr>
              <a:t>SỐ TỪ</a:t>
            </a:r>
            <a:endParaRPr lang="en-US" sz="12000" b="1" dirty="0">
              <a:solidFill>
                <a:srgbClr val="2E2562"/>
              </a:solidFill>
            </a:endParaRPr>
          </a:p>
        </p:txBody>
      </p:sp>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r="46231"/>
          <a:stretch>
            <a:fillRect/>
          </a:stretch>
        </p:blipFill>
        <p:spPr>
          <a:xfrm rot="-10800000">
            <a:off x="0" y="6225227"/>
            <a:ext cx="1886072" cy="3507748"/>
          </a:xfrm>
          <a:prstGeom prst="rect">
            <a:avLst/>
          </a:prstGeom>
        </p:spPr>
      </p:pic>
      <p:pic>
        <p:nvPicPr>
          <p:cNvPr id="5" name="Picture 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5400000">
            <a:off x="16158445" y="4771662"/>
            <a:ext cx="2618976" cy="1640134"/>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5400000">
            <a:off x="15997272" y="97002"/>
            <a:ext cx="2387730" cy="2193727"/>
          </a:xfrm>
          <a:prstGeom prst="rect">
            <a:avLst/>
          </a:prstGeom>
        </p:spPr>
      </p:pic>
      <p:pic>
        <p:nvPicPr>
          <p:cNvPr id="7" name="Picture 7"/>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l="3532" r="3001" b="64850"/>
          <a:stretch>
            <a:fillRect/>
          </a:stretch>
        </p:blipFill>
        <p:spPr>
          <a:xfrm>
            <a:off x="2558988" y="8144892"/>
            <a:ext cx="13170024" cy="2142108"/>
          </a:xfrm>
          <a:prstGeom prst="rect">
            <a:avLst/>
          </a:prstGeom>
        </p:spPr>
      </p:pic>
      <p:pic>
        <p:nvPicPr>
          <p:cNvPr id="8" name="Picture 8"/>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3810000" y="6057900"/>
            <a:ext cx="10031649" cy="5143500"/>
          </a:xfrm>
          <a:prstGeom prst="rect">
            <a:avLst/>
          </a:prstGeom>
        </p:spPr>
      </p:pic>
      <p:pic>
        <p:nvPicPr>
          <p:cNvPr id="9" name="Picture 9"/>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16094273" y="9258300"/>
            <a:ext cx="2384985" cy="463988"/>
          </a:xfrm>
          <a:prstGeom prst="rect">
            <a:avLst/>
          </a:prstGeom>
        </p:spPr>
      </p:pic>
      <p:pic>
        <p:nvPicPr>
          <p:cNvPr id="10" name="Picture 10"/>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556244" y="1648839"/>
            <a:ext cx="1205191" cy="1183279"/>
          </a:xfrm>
          <a:prstGeom prst="rect">
            <a:avLst/>
          </a:prstGeom>
        </p:spPr>
      </p:pic>
      <p:sp>
        <p:nvSpPr>
          <p:cNvPr id="11" name="TextBox 11"/>
          <p:cNvSpPr txBox="1"/>
          <p:nvPr/>
        </p:nvSpPr>
        <p:spPr>
          <a:xfrm>
            <a:off x="7415532" y="1538001"/>
            <a:ext cx="3456932" cy="1107996"/>
          </a:xfrm>
          <a:prstGeom prst="rect">
            <a:avLst/>
          </a:prstGeom>
        </p:spPr>
        <p:txBody>
          <a:bodyPr wrap="square" lIns="0" tIns="0" rIns="0" bIns="0" rtlCol="0" anchor="t">
            <a:spAutoFit/>
          </a:bodyPr>
          <a:lstStyle/>
          <a:p>
            <a:pPr marL="0" lvl="0" indent="0" algn="ctr">
              <a:spcBef>
                <a:spcPct val="0"/>
              </a:spcBef>
            </a:pPr>
            <a:r>
              <a:rPr lang="vi-VN" sz="7200" b="1" u="none" spc="179" dirty="0" smtClean="0">
                <a:solidFill>
                  <a:srgbClr val="FF0000"/>
                </a:solidFill>
                <a:latin typeface="Arial" panose="020B0604020202020204" pitchFamily="34" charset="0"/>
                <a:cs typeface="Arial" panose="020B0604020202020204" pitchFamily="34" charset="0"/>
              </a:rPr>
              <a:t>Tiết</a:t>
            </a:r>
            <a:r>
              <a:rPr lang="vi-VN" sz="7200" b="1" spc="179" dirty="0">
                <a:solidFill>
                  <a:srgbClr val="FF0000"/>
                </a:solidFill>
                <a:latin typeface="Arial" panose="020B0604020202020204" pitchFamily="34" charset="0"/>
                <a:cs typeface="Arial" panose="020B0604020202020204" pitchFamily="34" charset="0"/>
              </a:rPr>
              <a:t> </a:t>
            </a:r>
            <a:r>
              <a:rPr lang="vi-VN" sz="7200" b="1" spc="179" dirty="0" smtClean="0">
                <a:solidFill>
                  <a:srgbClr val="FF0000"/>
                </a:solidFill>
                <a:latin typeface="Arial" panose="020B0604020202020204" pitchFamily="34" charset="0"/>
                <a:cs typeface="Arial" panose="020B0604020202020204" pitchFamily="34" charset="0"/>
              </a:rPr>
              <a:t>29</a:t>
            </a:r>
            <a:endParaRPr lang="en-US" sz="7200" b="1" u="none" spc="179" dirty="0">
              <a:solidFill>
                <a:srgbClr val="FF0000"/>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DDF2"/>
        </a:solidFill>
        <a:effectLst/>
      </p:bgPr>
    </p:bg>
    <p:spTree>
      <p:nvGrpSpPr>
        <p:cNvPr id="1" name=""/>
        <p:cNvGrpSpPr/>
        <p:nvPr/>
      </p:nvGrpSpPr>
      <p:grpSpPr>
        <a:xfrm>
          <a:off x="0" y="0"/>
          <a:ext cx="0" cy="0"/>
          <a:chOff x="0" y="0"/>
          <a:chExt cx="0" cy="0"/>
        </a:xfrm>
      </p:grpSpPr>
      <p:grpSp>
        <p:nvGrpSpPr>
          <p:cNvPr id="2" name="Group 2"/>
          <p:cNvGrpSpPr/>
          <p:nvPr/>
        </p:nvGrpSpPr>
        <p:grpSpPr>
          <a:xfrm>
            <a:off x="1896188" y="1006928"/>
            <a:ext cx="14495624" cy="4642240"/>
            <a:chOff x="0" y="0"/>
            <a:chExt cx="7737151" cy="2477831"/>
          </a:xfrm>
        </p:grpSpPr>
        <p:sp>
          <p:nvSpPr>
            <p:cNvPr id="3" name="Freeform 3"/>
            <p:cNvSpPr/>
            <p:nvPr/>
          </p:nvSpPr>
          <p:spPr>
            <a:xfrm>
              <a:off x="0" y="0"/>
              <a:ext cx="7737151" cy="2477831"/>
            </a:xfrm>
            <a:custGeom>
              <a:avLst/>
              <a:gdLst/>
              <a:ahLst/>
              <a:cxnLst/>
              <a:rect l="l" t="t" r="r" b="b"/>
              <a:pathLst>
                <a:path w="7737151" h="2477831">
                  <a:moveTo>
                    <a:pt x="7612691" y="2477831"/>
                  </a:moveTo>
                  <a:lnTo>
                    <a:pt x="124460" y="2477831"/>
                  </a:lnTo>
                  <a:cubicBezTo>
                    <a:pt x="55880" y="2477831"/>
                    <a:pt x="0" y="2421951"/>
                    <a:pt x="0" y="2353371"/>
                  </a:cubicBezTo>
                  <a:lnTo>
                    <a:pt x="0" y="124460"/>
                  </a:lnTo>
                  <a:cubicBezTo>
                    <a:pt x="0" y="55880"/>
                    <a:pt x="55880" y="0"/>
                    <a:pt x="124460" y="0"/>
                  </a:cubicBezTo>
                  <a:lnTo>
                    <a:pt x="7612691" y="0"/>
                  </a:lnTo>
                  <a:cubicBezTo>
                    <a:pt x="7681271" y="0"/>
                    <a:pt x="7737151" y="55880"/>
                    <a:pt x="7737151" y="124460"/>
                  </a:cubicBezTo>
                  <a:lnTo>
                    <a:pt x="7737151" y="2353371"/>
                  </a:lnTo>
                  <a:cubicBezTo>
                    <a:pt x="7737151" y="2421951"/>
                    <a:pt x="7681271" y="2477831"/>
                    <a:pt x="7612691" y="2477831"/>
                  </a:cubicBezTo>
                  <a:close/>
                </a:path>
              </a:pathLst>
            </a:custGeom>
            <a:solidFill>
              <a:srgbClr val="FFFFFF"/>
            </a:solidFill>
          </p:spPr>
        </p:sp>
      </p:gr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4276315" y="0"/>
            <a:ext cx="4011685" cy="4765501"/>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flipH="1">
            <a:off x="17092942" y="3430993"/>
            <a:ext cx="1712507" cy="3425014"/>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206970" y="4168253"/>
            <a:ext cx="1375984" cy="1950493"/>
          </a:xfrm>
          <a:prstGeom prst="rect">
            <a:avLst/>
          </a:prstGeom>
        </p:spPr>
      </p:pic>
      <p:pic>
        <p:nvPicPr>
          <p:cNvPr id="7" name="Picture 7"/>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r="55522"/>
          <a:stretch>
            <a:fillRect/>
          </a:stretch>
        </p:blipFill>
        <p:spPr>
          <a:xfrm rot="-5400000">
            <a:off x="1954760" y="-926060"/>
            <a:ext cx="1483671" cy="3335791"/>
          </a:xfrm>
          <a:prstGeom prst="rect">
            <a:avLst/>
          </a:prstGeom>
        </p:spPr>
      </p:pic>
      <p:sp>
        <p:nvSpPr>
          <p:cNvPr id="8" name="TextBox 8"/>
          <p:cNvSpPr txBox="1"/>
          <p:nvPr/>
        </p:nvSpPr>
        <p:spPr>
          <a:xfrm>
            <a:off x="2638848" y="3217674"/>
            <a:ext cx="13010301" cy="1333698"/>
          </a:xfrm>
          <a:prstGeom prst="rect">
            <a:avLst/>
          </a:prstGeom>
        </p:spPr>
        <p:txBody>
          <a:bodyPr lIns="0" tIns="0" rIns="0" bIns="0" rtlCol="0" anchor="t">
            <a:spAutoFit/>
          </a:bodyPr>
          <a:lstStyle/>
          <a:p>
            <a:pPr marL="0" lvl="0" indent="0" algn="ctr">
              <a:lnSpc>
                <a:spcPts val="10400"/>
              </a:lnSpc>
              <a:spcBef>
                <a:spcPct val="0"/>
              </a:spcBef>
            </a:pPr>
            <a:r>
              <a:rPr lang="vi-VN" sz="8600" b="1" dirty="0" smtClean="0">
                <a:solidFill>
                  <a:srgbClr val="2E2562"/>
                </a:solidFill>
              </a:rPr>
              <a:t>ÔN TẬP KIẾN THỨC</a:t>
            </a:r>
            <a:endParaRPr lang="en-US" sz="8600" b="1" u="none" dirty="0">
              <a:solidFill>
                <a:srgbClr val="2E2562"/>
              </a:solidFill>
            </a:endParaRPr>
          </a:p>
        </p:txBody>
      </p:sp>
      <p:sp>
        <p:nvSpPr>
          <p:cNvPr id="9" name="TextBox 9"/>
          <p:cNvSpPr txBox="1"/>
          <p:nvPr/>
        </p:nvSpPr>
        <p:spPr>
          <a:xfrm>
            <a:off x="7486862" y="1774566"/>
            <a:ext cx="3314275" cy="984885"/>
          </a:xfrm>
          <a:prstGeom prst="rect">
            <a:avLst/>
          </a:prstGeom>
        </p:spPr>
        <p:txBody>
          <a:bodyPr wrap="square" lIns="0" tIns="0" rIns="0" bIns="0" rtlCol="0" anchor="t">
            <a:spAutoFit/>
          </a:bodyPr>
          <a:lstStyle/>
          <a:p>
            <a:pPr marL="0" lvl="0" indent="0" algn="ctr">
              <a:spcBef>
                <a:spcPct val="0"/>
              </a:spcBef>
            </a:pPr>
            <a:r>
              <a:rPr lang="vi-VN" sz="6400" b="1" u="none" spc="240" dirty="0" smtClean="0">
                <a:solidFill>
                  <a:srgbClr val="FF0000"/>
                </a:solidFill>
                <a:latin typeface="Arial" panose="020B0604020202020204" pitchFamily="34" charset="0"/>
                <a:cs typeface="Arial" panose="020B0604020202020204" pitchFamily="34" charset="0"/>
              </a:rPr>
              <a:t>I</a:t>
            </a:r>
            <a:endParaRPr lang="en-US" sz="6400" b="1" u="none" spc="240" dirty="0">
              <a:solidFill>
                <a:srgbClr val="FF0000"/>
              </a:solidFill>
              <a:latin typeface="Arial" panose="020B0604020202020204" pitchFamily="34" charset="0"/>
              <a:cs typeface="Arial" panose="020B0604020202020204" pitchFamily="34" charset="0"/>
            </a:endParaRPr>
          </a:p>
        </p:txBody>
      </p:sp>
      <p:pic>
        <p:nvPicPr>
          <p:cNvPr id="10" name="Picture 10"/>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028700" y="9039874"/>
            <a:ext cx="2245503" cy="436852"/>
          </a:xfrm>
          <a:prstGeom prst="rect">
            <a:avLst/>
          </a:prstGeom>
        </p:spPr>
      </p:pic>
      <p:pic>
        <p:nvPicPr>
          <p:cNvPr id="11" name="Picture 11"/>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b="19031"/>
          <a:stretch>
            <a:fillRect/>
          </a:stretch>
        </p:blipFill>
        <p:spPr>
          <a:xfrm>
            <a:off x="4792494" y="5143500"/>
            <a:ext cx="9075005" cy="5143500"/>
          </a:xfrm>
          <a:prstGeom prst="rect">
            <a:avLst/>
          </a:prstGeom>
        </p:spPr>
      </p:pic>
      <p:pic>
        <p:nvPicPr>
          <p:cNvPr id="12" name="Picture 12"/>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15076966" y="8666661"/>
            <a:ext cx="1205191" cy="1183279"/>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DDF2"/>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t="21621" r="42149"/>
          <a:stretch>
            <a:fillRect/>
          </a:stretch>
        </p:blipFill>
        <p:spPr>
          <a:xfrm rot="-5400000">
            <a:off x="400472" y="-400472"/>
            <a:ext cx="2562995" cy="3363938"/>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t="44081"/>
          <a:stretch>
            <a:fillRect/>
          </a:stretch>
        </p:blipFill>
        <p:spPr>
          <a:xfrm rot="-5400000" flipH="1">
            <a:off x="-634424" y="1944847"/>
            <a:ext cx="2411848" cy="1143000"/>
          </a:xfrm>
          <a:prstGeom prst="rect">
            <a:avLst/>
          </a:prstGeom>
        </p:spPr>
      </p:pic>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703337">
            <a:off x="-314541" y="7942599"/>
            <a:ext cx="2168995" cy="421968"/>
          </a:xfrm>
          <a:prstGeom prst="rect">
            <a:avLst/>
          </a:prstGeom>
        </p:spPr>
      </p:pic>
      <p:sp>
        <p:nvSpPr>
          <p:cNvPr id="13" name="TextBox 13"/>
          <p:cNvSpPr txBox="1"/>
          <p:nvPr/>
        </p:nvSpPr>
        <p:spPr>
          <a:xfrm>
            <a:off x="4026938" y="209443"/>
            <a:ext cx="10210800" cy="2215991"/>
          </a:xfrm>
          <a:prstGeom prst="rect">
            <a:avLst/>
          </a:prstGeom>
        </p:spPr>
        <p:txBody>
          <a:bodyPr wrap="square" lIns="0" tIns="0" rIns="0" bIns="0" rtlCol="0" anchor="t">
            <a:spAutoFit/>
          </a:bodyPr>
          <a:lstStyle/>
          <a:p>
            <a:pPr lvl="0" algn="ctr">
              <a:lnSpc>
                <a:spcPct val="150000"/>
              </a:lnSpc>
              <a:spcBef>
                <a:spcPct val="0"/>
              </a:spcBef>
            </a:pPr>
            <a:r>
              <a:rPr lang="vi-VN" sz="4800" b="1" dirty="0">
                <a:solidFill>
                  <a:srgbClr val="2E2562"/>
                </a:solidFill>
                <a:latin typeface="Arial" panose="020B0604020202020204" pitchFamily="34" charset="0"/>
                <a:cs typeface="Arial" panose="020B0604020202020204" pitchFamily="34" charset="0"/>
              </a:rPr>
              <a:t>Đ</a:t>
            </a:r>
            <a:r>
              <a:rPr lang="en-US" sz="4800" b="1" dirty="0" err="1" smtClean="0">
                <a:solidFill>
                  <a:srgbClr val="2E2562"/>
                </a:solidFill>
                <a:latin typeface="Arial" panose="020B0604020202020204" pitchFamily="34" charset="0"/>
                <a:cs typeface="Arial" panose="020B0604020202020204" pitchFamily="34" charset="0"/>
              </a:rPr>
              <a:t>ọc</a:t>
            </a:r>
            <a:r>
              <a:rPr lang="en-US" sz="4800" b="1" dirty="0" smtClean="0">
                <a:solidFill>
                  <a:srgbClr val="2E2562"/>
                </a:solidFill>
                <a:latin typeface="Arial" panose="020B0604020202020204" pitchFamily="34" charset="0"/>
                <a:cs typeface="Arial" panose="020B0604020202020204" pitchFamily="34" charset="0"/>
              </a:rPr>
              <a:t> </a:t>
            </a:r>
            <a:r>
              <a:rPr lang="en-US" sz="4800" b="1" dirty="0">
                <a:solidFill>
                  <a:srgbClr val="2E2562"/>
                </a:solidFill>
                <a:latin typeface="Arial" panose="020B0604020202020204" pitchFamily="34" charset="0"/>
                <a:cs typeface="Arial" panose="020B0604020202020204" pitchFamily="34" charset="0"/>
              </a:rPr>
              <a:t>phần </a:t>
            </a:r>
            <a:r>
              <a:rPr lang="en-US" sz="4800" b="1" dirty="0" err="1">
                <a:solidFill>
                  <a:srgbClr val="2E2562"/>
                </a:solidFill>
                <a:latin typeface="Arial" panose="020B0604020202020204" pitchFamily="34" charset="0"/>
                <a:cs typeface="Arial" panose="020B0604020202020204" pitchFamily="34" charset="0"/>
              </a:rPr>
              <a:t>Nhận</a:t>
            </a:r>
            <a:r>
              <a:rPr lang="en-US" sz="4800" b="1" dirty="0">
                <a:solidFill>
                  <a:srgbClr val="2E2562"/>
                </a:solidFill>
                <a:latin typeface="Arial" panose="020B0604020202020204" pitchFamily="34" charset="0"/>
                <a:cs typeface="Arial" panose="020B0604020202020204" pitchFamily="34" charset="0"/>
              </a:rPr>
              <a:t> biết số </a:t>
            </a:r>
            <a:r>
              <a:rPr lang="en-US" sz="4800" b="1" dirty="0" smtClean="0">
                <a:solidFill>
                  <a:srgbClr val="2E2562"/>
                </a:solidFill>
                <a:latin typeface="Arial" panose="020B0604020202020204" pitchFamily="34" charset="0"/>
                <a:cs typeface="Arial" panose="020B0604020202020204" pitchFamily="34" charset="0"/>
              </a:rPr>
              <a:t>từ</a:t>
            </a:r>
            <a:r>
              <a:rPr lang="vi-VN" sz="4800" b="1" dirty="0" smtClean="0">
                <a:solidFill>
                  <a:srgbClr val="2E2562"/>
                </a:solidFill>
                <a:latin typeface="Arial" panose="020B0604020202020204" pitchFamily="34" charset="0"/>
                <a:cs typeface="Arial" panose="020B0604020202020204" pitchFamily="34" charset="0"/>
              </a:rPr>
              <a:t> SGK/ tr</a:t>
            </a:r>
            <a:r>
              <a:rPr lang="en-US" sz="4800" b="1" dirty="0" smtClean="0">
                <a:solidFill>
                  <a:srgbClr val="2E2562"/>
                </a:solidFill>
                <a:latin typeface="Arial" panose="020B0604020202020204" pitchFamily="34" charset="0"/>
                <a:cs typeface="Arial" panose="020B0604020202020204" pitchFamily="34" charset="0"/>
              </a:rPr>
              <a:t>64-65 </a:t>
            </a:r>
            <a:r>
              <a:rPr lang="vi-VN" sz="4800" b="1" dirty="0" smtClean="0">
                <a:solidFill>
                  <a:srgbClr val="2E2562"/>
                </a:solidFill>
                <a:latin typeface="Arial" panose="020B0604020202020204" pitchFamily="34" charset="0"/>
                <a:cs typeface="Arial" panose="020B0604020202020204" pitchFamily="34" charset="0"/>
              </a:rPr>
              <a:t>v</a:t>
            </a:r>
            <a:r>
              <a:rPr lang="en-US" sz="4800" b="1" dirty="0" smtClean="0">
                <a:solidFill>
                  <a:srgbClr val="2E2562"/>
                </a:solidFill>
                <a:latin typeface="Arial" panose="020B0604020202020204" pitchFamily="34" charset="0"/>
                <a:cs typeface="Arial" panose="020B0604020202020204" pitchFamily="34" charset="0"/>
              </a:rPr>
              <a:t>à </a:t>
            </a:r>
            <a:r>
              <a:rPr lang="en-US" sz="4800" b="1" dirty="0" err="1">
                <a:solidFill>
                  <a:srgbClr val="2E2562"/>
                </a:solidFill>
                <a:latin typeface="Arial" panose="020B0604020202020204" pitchFamily="34" charset="0"/>
                <a:cs typeface="Arial" panose="020B0604020202020204" pitchFamily="34" charset="0"/>
              </a:rPr>
              <a:t>cho</a:t>
            </a:r>
            <a:r>
              <a:rPr lang="en-US" sz="4800" b="1" dirty="0">
                <a:solidFill>
                  <a:srgbClr val="2E2562"/>
                </a:solidFill>
                <a:latin typeface="Arial" panose="020B0604020202020204" pitchFamily="34" charset="0"/>
                <a:cs typeface="Arial" panose="020B0604020202020204" pitchFamily="34" charset="0"/>
              </a:rPr>
              <a:t> biết:</a:t>
            </a:r>
            <a:endParaRPr lang="en-US" sz="4800" b="1" u="none" dirty="0">
              <a:solidFill>
                <a:srgbClr val="2E2562"/>
              </a:solidFill>
              <a:latin typeface="Arial" panose="020B0604020202020204" pitchFamily="34" charset="0"/>
              <a:cs typeface="Arial" panose="020B0604020202020204" pitchFamily="34" charset="0"/>
            </a:endParaRPr>
          </a:p>
        </p:txBody>
      </p:sp>
      <p:pic>
        <p:nvPicPr>
          <p:cNvPr id="20" name="Picture 20"/>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16663479" y="8267700"/>
            <a:ext cx="1205191" cy="1183279"/>
          </a:xfrm>
          <a:prstGeom prst="rect">
            <a:avLst/>
          </a:prstGeom>
        </p:spPr>
      </p:pic>
      <p:pic>
        <p:nvPicPr>
          <p:cNvPr id="21"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t="21621" r="42149"/>
          <a:stretch>
            <a:fillRect/>
          </a:stretch>
        </p:blipFill>
        <p:spPr>
          <a:xfrm rot="-5400000" flipV="1">
            <a:off x="15414487" y="-390314"/>
            <a:ext cx="2497984" cy="3278611"/>
          </a:xfrm>
          <a:prstGeom prst="rect">
            <a:avLst/>
          </a:prstGeom>
        </p:spPr>
      </p:pic>
      <p:pic>
        <p:nvPicPr>
          <p:cNvPr id="22"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t="44081"/>
          <a:stretch>
            <a:fillRect/>
          </a:stretch>
        </p:blipFill>
        <p:spPr>
          <a:xfrm rot="-5400000" flipH="1" flipV="1">
            <a:off x="16576134" y="1867323"/>
            <a:ext cx="2350671" cy="1114008"/>
          </a:xfrm>
          <a:prstGeom prst="rect">
            <a:avLst/>
          </a:prstGeom>
        </p:spPr>
      </p:pic>
      <p:sp>
        <p:nvSpPr>
          <p:cNvPr id="23" name="Rectangle 22"/>
          <p:cNvSpPr/>
          <p:nvPr/>
        </p:nvSpPr>
        <p:spPr>
          <a:xfrm>
            <a:off x="5067764" y="2288538"/>
            <a:ext cx="8129148" cy="1002710"/>
          </a:xfrm>
          <a:prstGeom prst="rect">
            <a:avLst/>
          </a:prstGeom>
        </p:spPr>
        <p:txBody>
          <a:bodyPr wrap="none">
            <a:spAutoFit/>
          </a:bodyPr>
          <a:lstStyle/>
          <a:p>
            <a:pPr algn="just">
              <a:lnSpc>
                <a:spcPct val="150000"/>
              </a:lnSpc>
            </a:pPr>
            <a:r>
              <a:rPr lang="en-US" sz="4500" i="1" kern="100" dirty="0">
                <a:solidFill>
                  <a:srgbClr val="000000"/>
                </a:solidFill>
                <a:latin typeface="Arial" panose="020B0604020202020204" pitchFamily="34" charset="0"/>
                <a:ea typeface="SimSun" panose="02010600030101010101" pitchFamily="2" charset="-122"/>
                <a:cs typeface="Arial" panose="020B0604020202020204" pitchFamily="34" charset="0"/>
              </a:rPr>
              <a:t>Số từ là gì? Có mấy loại số từ?</a:t>
            </a:r>
            <a:endParaRPr lang="en-US" sz="4500" dirty="0">
              <a:effectLst/>
              <a:latin typeface="Arial" panose="020B0604020202020204" pitchFamily="34" charset="0"/>
              <a:ea typeface="Times New Roman" panose="02020603050405020304" pitchFamily="18" charset="0"/>
              <a:cs typeface="Arial" panose="020B0604020202020204" pitchFamily="34" charset="0"/>
            </a:endParaRPr>
          </a:p>
        </p:txBody>
      </p:sp>
      <p:grpSp>
        <p:nvGrpSpPr>
          <p:cNvPr id="24" name="Group 2"/>
          <p:cNvGrpSpPr/>
          <p:nvPr/>
        </p:nvGrpSpPr>
        <p:grpSpPr>
          <a:xfrm>
            <a:off x="2133600" y="3742174"/>
            <a:ext cx="13563600" cy="2860910"/>
            <a:chOff x="0" y="0"/>
            <a:chExt cx="3907772" cy="2202117"/>
          </a:xfrm>
        </p:grpSpPr>
        <p:sp>
          <p:nvSpPr>
            <p:cNvPr id="25" name="Freeform 3"/>
            <p:cNvSpPr/>
            <p:nvPr/>
          </p:nvSpPr>
          <p:spPr>
            <a:xfrm>
              <a:off x="0" y="0"/>
              <a:ext cx="3907772" cy="2202117"/>
            </a:xfrm>
            <a:custGeom>
              <a:avLst/>
              <a:gdLst/>
              <a:ahLst/>
              <a:cxnLst/>
              <a:rect l="l" t="t" r="r" b="b"/>
              <a:pathLst>
                <a:path w="3907772" h="2202117">
                  <a:moveTo>
                    <a:pt x="3783312" y="2202117"/>
                  </a:moveTo>
                  <a:lnTo>
                    <a:pt x="124460" y="2202117"/>
                  </a:lnTo>
                  <a:cubicBezTo>
                    <a:pt x="55880" y="2202117"/>
                    <a:pt x="0" y="2146237"/>
                    <a:pt x="0" y="2077657"/>
                  </a:cubicBezTo>
                  <a:lnTo>
                    <a:pt x="0" y="124460"/>
                  </a:lnTo>
                  <a:cubicBezTo>
                    <a:pt x="0" y="55880"/>
                    <a:pt x="55880" y="0"/>
                    <a:pt x="124460" y="0"/>
                  </a:cubicBezTo>
                  <a:lnTo>
                    <a:pt x="3783312" y="0"/>
                  </a:lnTo>
                  <a:cubicBezTo>
                    <a:pt x="3851892" y="0"/>
                    <a:pt x="3907772" y="55880"/>
                    <a:pt x="3907772" y="124460"/>
                  </a:cubicBezTo>
                  <a:lnTo>
                    <a:pt x="3907772" y="2077657"/>
                  </a:lnTo>
                  <a:cubicBezTo>
                    <a:pt x="3907772" y="2146237"/>
                    <a:pt x="3851892" y="2202117"/>
                    <a:pt x="3783312" y="2202117"/>
                  </a:cubicBezTo>
                  <a:close/>
                </a:path>
              </a:pathLst>
            </a:custGeom>
            <a:solidFill>
              <a:srgbClr val="FFFFFF"/>
            </a:solidFill>
          </p:spPr>
        </p:sp>
      </p:grpSp>
      <p:sp>
        <p:nvSpPr>
          <p:cNvPr id="26" name="Rectangle 25"/>
          <p:cNvSpPr/>
          <p:nvPr/>
        </p:nvSpPr>
        <p:spPr>
          <a:xfrm>
            <a:off x="2895600" y="3968788"/>
            <a:ext cx="12039600" cy="2308324"/>
          </a:xfrm>
          <a:prstGeom prst="rect">
            <a:avLst/>
          </a:prstGeom>
        </p:spPr>
        <p:txBody>
          <a:bodyPr wrap="square">
            <a:spAutoFit/>
          </a:bodyPr>
          <a:lstStyle/>
          <a:p>
            <a:pPr algn="just">
              <a:lnSpc>
                <a:spcPct val="150000"/>
              </a:lnSpc>
            </a:pPr>
            <a:r>
              <a:rPr lang="vi-VN" sz="4800" b="1" dirty="0" smtClean="0">
                <a:solidFill>
                  <a:srgbClr val="FF0000"/>
                </a:solidFill>
                <a:latin typeface="Arial" panose="020B0604020202020204" pitchFamily="34" charset="0"/>
                <a:ea typeface="Times New Roman" panose="02020603050405020304" pitchFamily="18" charset="0"/>
                <a:cs typeface="Arial" panose="020B0604020202020204" pitchFamily="34" charset="0"/>
              </a:rPr>
              <a:t>Khái niệm: </a:t>
            </a:r>
            <a:r>
              <a:rPr lang="nl-NL" sz="48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Số </a:t>
            </a:r>
            <a:r>
              <a:rPr lang="nl-NL" sz="4800" dirty="0">
                <a:solidFill>
                  <a:srgbClr val="000000"/>
                </a:solidFill>
                <a:latin typeface="Arial" panose="020B0604020202020204" pitchFamily="34" charset="0"/>
                <a:ea typeface="Times New Roman" panose="02020603050405020304" pitchFamily="18" charset="0"/>
                <a:cs typeface="Arial" panose="020B0604020202020204" pitchFamily="34" charset="0"/>
              </a:rPr>
              <a:t>từ là những từ chỉ số lượng hoặc thứ tự của sự vật.</a:t>
            </a:r>
            <a:endParaRPr lang="en-US" sz="4800" dirty="0">
              <a:latin typeface="Arial" panose="020B0604020202020204" pitchFamily="34" charset="0"/>
              <a:cs typeface="Arial" panose="020B0604020202020204" pitchFamily="34" charset="0"/>
            </a:endParaRPr>
          </a:p>
        </p:txBody>
      </p:sp>
      <p:pic>
        <p:nvPicPr>
          <p:cNvPr id="29" name="Picture 6"/>
          <p:cNvPicPr>
            <a:picLocks noChangeAspect="1"/>
          </p:cNvPicPr>
          <p:nvPr/>
        </p:nvPicPr>
        <p:blipFill>
          <a:blip r:embed="rId16">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4360243" y="6277112"/>
            <a:ext cx="9779594" cy="4364145"/>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50" presetClass="entr" presetSubtype="0" decel="100000"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1000" fill="hold"/>
                                        <p:tgtEl>
                                          <p:spTgt spid="24"/>
                                        </p:tgtEl>
                                        <p:attrNameLst>
                                          <p:attrName>ppt_w</p:attrName>
                                        </p:attrNameLst>
                                      </p:cBhvr>
                                      <p:tavLst>
                                        <p:tav tm="0">
                                          <p:val>
                                            <p:strVal val="#ppt_w+.3"/>
                                          </p:val>
                                        </p:tav>
                                        <p:tav tm="100000">
                                          <p:val>
                                            <p:strVal val="#ppt_w"/>
                                          </p:val>
                                        </p:tav>
                                      </p:tavLst>
                                    </p:anim>
                                    <p:anim calcmode="lin" valueType="num">
                                      <p:cBhvr>
                                        <p:cTn id="13" dur="1000" fill="hold"/>
                                        <p:tgtEl>
                                          <p:spTgt spid="24"/>
                                        </p:tgtEl>
                                        <p:attrNameLst>
                                          <p:attrName>ppt_h</p:attrName>
                                        </p:attrNameLst>
                                      </p:cBhvr>
                                      <p:tavLst>
                                        <p:tav tm="0">
                                          <p:val>
                                            <p:strVal val="#ppt_h"/>
                                          </p:val>
                                        </p:tav>
                                        <p:tav tm="100000">
                                          <p:val>
                                            <p:strVal val="#ppt_h"/>
                                          </p:val>
                                        </p:tav>
                                      </p:tavLst>
                                    </p:anim>
                                    <p:animEffect transition="in" filter="fade">
                                      <p:cBhvr>
                                        <p:cTn id="14" dur="1000"/>
                                        <p:tgtEl>
                                          <p:spTgt spid="24"/>
                                        </p:tgtEl>
                                      </p:cBhvr>
                                    </p:animEffect>
                                  </p:childTnLst>
                                </p:cTn>
                              </p:par>
                              <p:par>
                                <p:cTn id="15" presetID="50" presetClass="entr" presetSubtype="0" decel="100000" fill="hold" grpId="0" nodeType="with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1000" fill="hold"/>
                                        <p:tgtEl>
                                          <p:spTgt spid="26"/>
                                        </p:tgtEl>
                                        <p:attrNameLst>
                                          <p:attrName>ppt_w</p:attrName>
                                        </p:attrNameLst>
                                      </p:cBhvr>
                                      <p:tavLst>
                                        <p:tav tm="0">
                                          <p:val>
                                            <p:strVal val="#ppt_w+.3"/>
                                          </p:val>
                                        </p:tav>
                                        <p:tav tm="100000">
                                          <p:val>
                                            <p:strVal val="#ppt_w"/>
                                          </p:val>
                                        </p:tav>
                                      </p:tavLst>
                                    </p:anim>
                                    <p:anim calcmode="lin" valueType="num">
                                      <p:cBhvr>
                                        <p:cTn id="18" dur="1000" fill="hold"/>
                                        <p:tgtEl>
                                          <p:spTgt spid="26"/>
                                        </p:tgtEl>
                                        <p:attrNameLst>
                                          <p:attrName>ppt_h</p:attrName>
                                        </p:attrNameLst>
                                      </p:cBhvr>
                                      <p:tavLst>
                                        <p:tav tm="0">
                                          <p:val>
                                            <p:strVal val="#ppt_h"/>
                                          </p:val>
                                        </p:tav>
                                        <p:tav tm="100000">
                                          <p:val>
                                            <p:strVal val="#ppt_h"/>
                                          </p:val>
                                        </p:tav>
                                      </p:tavLst>
                                    </p:anim>
                                    <p:animEffect transition="in" filter="fade">
                                      <p:cBhvr>
                                        <p:cTn id="19" dur="1000"/>
                                        <p:tgtEl>
                                          <p:spTgt spid="26"/>
                                        </p:tgtEl>
                                      </p:cBhvr>
                                    </p:animEffect>
                                  </p:childTnLst>
                                </p:cTn>
                              </p:par>
                              <p:par>
                                <p:cTn id="20" presetID="50" presetClass="entr" presetSubtype="0" decel="100000" fill="hold" nodeType="with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p:cTn id="22" dur="1000" fill="hold"/>
                                        <p:tgtEl>
                                          <p:spTgt spid="29"/>
                                        </p:tgtEl>
                                        <p:attrNameLst>
                                          <p:attrName>ppt_w</p:attrName>
                                        </p:attrNameLst>
                                      </p:cBhvr>
                                      <p:tavLst>
                                        <p:tav tm="0">
                                          <p:val>
                                            <p:strVal val="#ppt_w+.3"/>
                                          </p:val>
                                        </p:tav>
                                        <p:tav tm="100000">
                                          <p:val>
                                            <p:strVal val="#ppt_w"/>
                                          </p:val>
                                        </p:tav>
                                      </p:tavLst>
                                    </p:anim>
                                    <p:anim calcmode="lin" valueType="num">
                                      <p:cBhvr>
                                        <p:cTn id="23" dur="1000" fill="hold"/>
                                        <p:tgtEl>
                                          <p:spTgt spid="29"/>
                                        </p:tgtEl>
                                        <p:attrNameLst>
                                          <p:attrName>ppt_h</p:attrName>
                                        </p:attrNameLst>
                                      </p:cBhvr>
                                      <p:tavLst>
                                        <p:tav tm="0">
                                          <p:val>
                                            <p:strVal val="#ppt_h"/>
                                          </p:val>
                                        </p:tav>
                                        <p:tav tm="100000">
                                          <p:val>
                                            <p:strVal val="#ppt_h"/>
                                          </p:val>
                                        </p:tav>
                                      </p:tavLst>
                                    </p:anim>
                                    <p:animEffect transition="in" filter="fade">
                                      <p:cBhvr>
                                        <p:cTn id="24" dur="1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DDF2"/>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t="21621" r="42149"/>
          <a:stretch>
            <a:fillRect/>
          </a:stretch>
        </p:blipFill>
        <p:spPr>
          <a:xfrm rot="-5400000">
            <a:off x="400472" y="-400472"/>
            <a:ext cx="2562995" cy="3363938"/>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t="44081"/>
          <a:stretch>
            <a:fillRect/>
          </a:stretch>
        </p:blipFill>
        <p:spPr>
          <a:xfrm rot="-5400000" flipH="1">
            <a:off x="-634424" y="1944847"/>
            <a:ext cx="2411848" cy="1143000"/>
          </a:xfrm>
          <a:prstGeom prst="rect">
            <a:avLst/>
          </a:prstGeom>
        </p:spPr>
      </p:pic>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703337">
            <a:off x="-817642" y="8483636"/>
            <a:ext cx="2168995" cy="421968"/>
          </a:xfrm>
          <a:prstGeom prst="rect">
            <a:avLst/>
          </a:prstGeom>
        </p:spPr>
      </p:pic>
      <p:sp>
        <p:nvSpPr>
          <p:cNvPr id="13" name="TextBox 13"/>
          <p:cNvSpPr txBox="1"/>
          <p:nvPr/>
        </p:nvSpPr>
        <p:spPr>
          <a:xfrm>
            <a:off x="4026938" y="270875"/>
            <a:ext cx="10210800" cy="2215991"/>
          </a:xfrm>
          <a:prstGeom prst="rect">
            <a:avLst/>
          </a:prstGeom>
        </p:spPr>
        <p:txBody>
          <a:bodyPr wrap="square" lIns="0" tIns="0" rIns="0" bIns="0" rtlCol="0" anchor="t">
            <a:spAutoFit/>
          </a:bodyPr>
          <a:lstStyle/>
          <a:p>
            <a:pPr lvl="0" algn="ctr">
              <a:lnSpc>
                <a:spcPct val="150000"/>
              </a:lnSpc>
              <a:spcBef>
                <a:spcPct val="0"/>
              </a:spcBef>
            </a:pPr>
            <a:r>
              <a:rPr lang="vi-VN" sz="4800" b="1" dirty="0">
                <a:solidFill>
                  <a:srgbClr val="2E2562"/>
                </a:solidFill>
                <a:latin typeface="Arial" panose="020B0604020202020204" pitchFamily="34" charset="0"/>
                <a:cs typeface="Arial" panose="020B0604020202020204" pitchFamily="34" charset="0"/>
              </a:rPr>
              <a:t>Đ</a:t>
            </a:r>
            <a:r>
              <a:rPr lang="en-US" sz="4800" b="1" dirty="0" err="1" smtClean="0">
                <a:solidFill>
                  <a:srgbClr val="2E2562"/>
                </a:solidFill>
                <a:latin typeface="Arial" panose="020B0604020202020204" pitchFamily="34" charset="0"/>
                <a:cs typeface="Arial" panose="020B0604020202020204" pitchFamily="34" charset="0"/>
              </a:rPr>
              <a:t>ọc</a:t>
            </a:r>
            <a:r>
              <a:rPr lang="en-US" sz="4800" b="1" dirty="0" smtClean="0">
                <a:solidFill>
                  <a:srgbClr val="2E2562"/>
                </a:solidFill>
                <a:latin typeface="Arial" panose="020B0604020202020204" pitchFamily="34" charset="0"/>
                <a:cs typeface="Arial" panose="020B0604020202020204" pitchFamily="34" charset="0"/>
              </a:rPr>
              <a:t> </a:t>
            </a:r>
            <a:r>
              <a:rPr lang="en-US" sz="4800" b="1" dirty="0">
                <a:solidFill>
                  <a:srgbClr val="2E2562"/>
                </a:solidFill>
                <a:latin typeface="Arial" panose="020B0604020202020204" pitchFamily="34" charset="0"/>
                <a:cs typeface="Arial" panose="020B0604020202020204" pitchFamily="34" charset="0"/>
              </a:rPr>
              <a:t>phần </a:t>
            </a:r>
            <a:r>
              <a:rPr lang="en-US" sz="4800" b="1" dirty="0" err="1">
                <a:solidFill>
                  <a:srgbClr val="2E2562"/>
                </a:solidFill>
                <a:latin typeface="Arial" panose="020B0604020202020204" pitchFamily="34" charset="0"/>
                <a:cs typeface="Arial" panose="020B0604020202020204" pitchFamily="34" charset="0"/>
              </a:rPr>
              <a:t>Nhận</a:t>
            </a:r>
            <a:r>
              <a:rPr lang="en-US" sz="4800" b="1" dirty="0">
                <a:solidFill>
                  <a:srgbClr val="2E2562"/>
                </a:solidFill>
                <a:latin typeface="Arial" panose="020B0604020202020204" pitchFamily="34" charset="0"/>
                <a:cs typeface="Arial" panose="020B0604020202020204" pitchFamily="34" charset="0"/>
              </a:rPr>
              <a:t> biết số </a:t>
            </a:r>
            <a:r>
              <a:rPr lang="en-US" sz="4800" b="1" dirty="0" smtClean="0">
                <a:solidFill>
                  <a:srgbClr val="2E2562"/>
                </a:solidFill>
                <a:latin typeface="Arial" panose="020B0604020202020204" pitchFamily="34" charset="0"/>
                <a:cs typeface="Arial" panose="020B0604020202020204" pitchFamily="34" charset="0"/>
              </a:rPr>
              <a:t>từ</a:t>
            </a:r>
            <a:r>
              <a:rPr lang="vi-VN" sz="4800" b="1" dirty="0" smtClean="0">
                <a:solidFill>
                  <a:srgbClr val="2E2562"/>
                </a:solidFill>
                <a:latin typeface="Arial" panose="020B0604020202020204" pitchFamily="34" charset="0"/>
                <a:cs typeface="Arial" panose="020B0604020202020204" pitchFamily="34" charset="0"/>
              </a:rPr>
              <a:t> SGK/ tr</a:t>
            </a:r>
            <a:r>
              <a:rPr lang="en-US" sz="4800" b="1" dirty="0" smtClean="0">
                <a:solidFill>
                  <a:srgbClr val="2E2562"/>
                </a:solidFill>
                <a:latin typeface="Arial" panose="020B0604020202020204" pitchFamily="34" charset="0"/>
                <a:cs typeface="Arial" panose="020B0604020202020204" pitchFamily="34" charset="0"/>
              </a:rPr>
              <a:t>64-65 </a:t>
            </a:r>
            <a:r>
              <a:rPr lang="vi-VN" sz="4800" b="1" dirty="0" smtClean="0">
                <a:solidFill>
                  <a:srgbClr val="2E2562"/>
                </a:solidFill>
                <a:latin typeface="Arial" panose="020B0604020202020204" pitchFamily="34" charset="0"/>
                <a:cs typeface="Arial" panose="020B0604020202020204" pitchFamily="34" charset="0"/>
              </a:rPr>
              <a:t>v</a:t>
            </a:r>
            <a:r>
              <a:rPr lang="en-US" sz="4800" b="1" dirty="0" smtClean="0">
                <a:solidFill>
                  <a:srgbClr val="2E2562"/>
                </a:solidFill>
                <a:latin typeface="Arial" panose="020B0604020202020204" pitchFamily="34" charset="0"/>
                <a:cs typeface="Arial" panose="020B0604020202020204" pitchFamily="34" charset="0"/>
              </a:rPr>
              <a:t>à </a:t>
            </a:r>
            <a:r>
              <a:rPr lang="en-US" sz="4800" b="1" dirty="0" err="1">
                <a:solidFill>
                  <a:srgbClr val="2E2562"/>
                </a:solidFill>
                <a:latin typeface="Arial" panose="020B0604020202020204" pitchFamily="34" charset="0"/>
                <a:cs typeface="Arial" panose="020B0604020202020204" pitchFamily="34" charset="0"/>
              </a:rPr>
              <a:t>cho</a:t>
            </a:r>
            <a:r>
              <a:rPr lang="en-US" sz="4800" b="1" dirty="0">
                <a:solidFill>
                  <a:srgbClr val="2E2562"/>
                </a:solidFill>
                <a:latin typeface="Arial" panose="020B0604020202020204" pitchFamily="34" charset="0"/>
                <a:cs typeface="Arial" panose="020B0604020202020204" pitchFamily="34" charset="0"/>
              </a:rPr>
              <a:t> biết:</a:t>
            </a:r>
            <a:endParaRPr lang="en-US" sz="4800" b="1" u="none" dirty="0">
              <a:solidFill>
                <a:srgbClr val="2E2562"/>
              </a:solidFill>
              <a:latin typeface="Arial" panose="020B0604020202020204" pitchFamily="34" charset="0"/>
              <a:cs typeface="Arial" panose="020B0604020202020204" pitchFamily="34" charset="0"/>
            </a:endParaRPr>
          </a:p>
        </p:txBody>
      </p:sp>
      <p:pic>
        <p:nvPicPr>
          <p:cNvPr id="20" name="Picture 20"/>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17148873" y="8529900"/>
            <a:ext cx="1205191" cy="1183279"/>
          </a:xfrm>
          <a:prstGeom prst="rect">
            <a:avLst/>
          </a:prstGeom>
        </p:spPr>
      </p:pic>
      <p:pic>
        <p:nvPicPr>
          <p:cNvPr id="21"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t="21621" r="42149"/>
          <a:stretch>
            <a:fillRect/>
          </a:stretch>
        </p:blipFill>
        <p:spPr>
          <a:xfrm rot="-5400000" flipV="1">
            <a:off x="15414487" y="-390314"/>
            <a:ext cx="2497984" cy="3278611"/>
          </a:xfrm>
          <a:prstGeom prst="rect">
            <a:avLst/>
          </a:prstGeom>
        </p:spPr>
      </p:pic>
      <p:pic>
        <p:nvPicPr>
          <p:cNvPr id="22"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t="44081"/>
          <a:stretch>
            <a:fillRect/>
          </a:stretch>
        </p:blipFill>
        <p:spPr>
          <a:xfrm rot="-5400000" flipH="1" flipV="1">
            <a:off x="16576134" y="1867323"/>
            <a:ext cx="2350671" cy="1114008"/>
          </a:xfrm>
          <a:prstGeom prst="rect">
            <a:avLst/>
          </a:prstGeom>
        </p:spPr>
      </p:pic>
      <p:sp>
        <p:nvSpPr>
          <p:cNvPr id="26" name="Rectangle 25"/>
          <p:cNvSpPr/>
          <p:nvPr/>
        </p:nvSpPr>
        <p:spPr>
          <a:xfrm>
            <a:off x="2312438" y="2491217"/>
            <a:ext cx="3429000" cy="1200329"/>
          </a:xfrm>
          <a:prstGeom prst="rect">
            <a:avLst/>
          </a:prstGeom>
        </p:spPr>
        <p:txBody>
          <a:bodyPr wrap="square">
            <a:spAutoFit/>
          </a:bodyPr>
          <a:lstStyle/>
          <a:p>
            <a:pPr algn="just">
              <a:lnSpc>
                <a:spcPct val="150000"/>
              </a:lnSpc>
            </a:pPr>
            <a:r>
              <a:rPr lang="vi-VN" sz="4800" b="1" dirty="0" smtClean="0">
                <a:solidFill>
                  <a:srgbClr val="FF0000"/>
                </a:solidFill>
                <a:latin typeface="Arial" panose="020B0604020202020204" pitchFamily="34" charset="0"/>
                <a:ea typeface="Times New Roman" panose="02020603050405020304" pitchFamily="18" charset="0"/>
                <a:cs typeface="Arial" panose="020B0604020202020204" pitchFamily="34" charset="0"/>
              </a:rPr>
              <a:t>Phân loại:</a:t>
            </a:r>
            <a:endParaRPr lang="en-US" sz="4800" dirty="0">
              <a:latin typeface="Arial" panose="020B0604020202020204" pitchFamily="34" charset="0"/>
              <a:cs typeface="Arial" panose="020B0604020202020204" pitchFamily="34" charset="0"/>
            </a:endParaRPr>
          </a:p>
        </p:txBody>
      </p:sp>
      <p:cxnSp>
        <p:nvCxnSpPr>
          <p:cNvPr id="5" name="Straight Connector 4"/>
          <p:cNvCxnSpPr/>
          <p:nvPr/>
        </p:nvCxnSpPr>
        <p:spPr>
          <a:xfrm>
            <a:off x="9132338" y="3599663"/>
            <a:ext cx="0" cy="5851316"/>
          </a:xfrm>
          <a:prstGeom prst="line">
            <a:avLst/>
          </a:prstGeom>
        </p:spPr>
        <p:style>
          <a:lnRef idx="3">
            <a:schemeClr val="dk1"/>
          </a:lnRef>
          <a:fillRef idx="0">
            <a:schemeClr val="dk1"/>
          </a:fillRef>
          <a:effectRef idx="2">
            <a:schemeClr val="dk1"/>
          </a:effectRef>
          <a:fontRef idx="minor">
            <a:schemeClr val="tx1"/>
          </a:fontRef>
        </p:style>
      </p:cxnSp>
      <p:sp>
        <p:nvSpPr>
          <p:cNvPr id="6" name="Rectangle 5"/>
          <p:cNvSpPr/>
          <p:nvPr/>
        </p:nvSpPr>
        <p:spPr>
          <a:xfrm>
            <a:off x="914400" y="3629043"/>
            <a:ext cx="7467600" cy="5286062"/>
          </a:xfrm>
          <a:prstGeom prst="rect">
            <a:avLst/>
          </a:prstGeom>
        </p:spPr>
        <p:txBody>
          <a:bodyPr wrap="square">
            <a:spAutoFit/>
          </a:bodyPr>
          <a:lstStyle/>
          <a:p>
            <a:pPr marL="685800" indent="-685800" algn="just">
              <a:lnSpc>
                <a:spcPct val="150000"/>
              </a:lnSpc>
              <a:buFont typeface="Wingdings" panose="05000000000000000000" pitchFamily="2" charset="2"/>
              <a:buChar char="§"/>
            </a:pPr>
            <a:r>
              <a:rPr lang="nl-NL" sz="4500" b="1" dirty="0">
                <a:solidFill>
                  <a:srgbClr val="000000"/>
                </a:solidFill>
                <a:latin typeface="Arial" panose="020B0604020202020204" pitchFamily="34" charset="0"/>
                <a:ea typeface="Times New Roman" panose="02020603050405020304" pitchFamily="18" charset="0"/>
                <a:cs typeface="Arial" panose="020B0604020202020204" pitchFamily="34" charset="0"/>
              </a:rPr>
              <a:t>Số từ chỉ số lượng </a:t>
            </a:r>
            <a:r>
              <a:rPr lang="nl-NL"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gồm các số từ chỉ số lượng xác định (một, hai, ba...) hoặc số từ chỉ số lượng ước chừng (vài, dăm</a:t>
            </a:r>
            <a:r>
              <a:rPr lang="nl-NL" sz="45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en-US" sz="4500" dirty="0">
              <a:latin typeface="Arial" panose="020B0604020202020204" pitchFamily="34" charset="0"/>
              <a:cs typeface="Arial" panose="020B0604020202020204" pitchFamily="34" charset="0"/>
            </a:endParaRPr>
          </a:p>
        </p:txBody>
      </p:sp>
      <p:sp>
        <p:nvSpPr>
          <p:cNvPr id="17" name="Rectangle 16"/>
          <p:cNvSpPr/>
          <p:nvPr/>
        </p:nvSpPr>
        <p:spPr>
          <a:xfrm>
            <a:off x="9425477" y="3599663"/>
            <a:ext cx="7768988" cy="6324808"/>
          </a:xfrm>
          <a:prstGeom prst="rect">
            <a:avLst/>
          </a:prstGeom>
        </p:spPr>
        <p:txBody>
          <a:bodyPr wrap="square">
            <a:spAutoFit/>
          </a:bodyPr>
          <a:lstStyle/>
          <a:p>
            <a:pPr marL="685800" indent="-685800" algn="just">
              <a:lnSpc>
                <a:spcPct val="150000"/>
              </a:lnSpc>
              <a:buFont typeface="Wingdings" panose="05000000000000000000" pitchFamily="2" charset="2"/>
              <a:buChar char="§"/>
            </a:pPr>
            <a:r>
              <a:rPr lang="vi-VN" sz="4500" b="1" dirty="0">
                <a:solidFill>
                  <a:srgbClr val="000000"/>
                </a:solidFill>
                <a:ea typeface="Times New Roman" panose="02020603050405020304" pitchFamily="18" charset="0"/>
                <a:cs typeface="Arial" panose="020B0604020202020204" pitchFamily="34" charset="0"/>
              </a:rPr>
              <a:t>Số từ chỉ thứ tự </a:t>
            </a:r>
            <a:r>
              <a:rPr lang="vi-VN" sz="4500" dirty="0">
                <a:solidFill>
                  <a:srgbClr val="000000"/>
                </a:solidFill>
                <a:ea typeface="Times New Roman" panose="02020603050405020304" pitchFamily="18" charset="0"/>
                <a:cs typeface="Arial" panose="020B0604020202020204" pitchFamily="34" charset="0"/>
              </a:rPr>
              <a:t>thường kết hợp với các từ thứ, hạng, loại, số đứng sau danh từ trung tâm, thể hiện thứ tự của sự vật được nêu ở danh từ trung tâm.</a:t>
            </a:r>
            <a:endParaRPr lang="en-US" sz="45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97571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inVertical)">
                                      <p:cBhvr>
                                        <p:cTn id="19" dur="500"/>
                                        <p:tgtEl>
                                          <p:spTgt spid="5"/>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barn(inVertical)">
                                      <p:cBhvr>
                                        <p:cTn id="2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6"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DDF2"/>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t="21621" r="42149"/>
          <a:stretch>
            <a:fillRect/>
          </a:stretch>
        </p:blipFill>
        <p:spPr>
          <a:xfrm rot="-5400000">
            <a:off x="400472" y="-400472"/>
            <a:ext cx="2562995" cy="3363938"/>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t="44081"/>
          <a:stretch>
            <a:fillRect/>
          </a:stretch>
        </p:blipFill>
        <p:spPr>
          <a:xfrm rot="-5400000" flipH="1">
            <a:off x="-634424" y="1944847"/>
            <a:ext cx="2411848" cy="1143000"/>
          </a:xfrm>
          <a:prstGeom prst="rect">
            <a:avLst/>
          </a:prstGeom>
        </p:spPr>
      </p:pic>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703337">
            <a:off x="-817642" y="8483636"/>
            <a:ext cx="2168995" cy="421968"/>
          </a:xfrm>
          <a:prstGeom prst="rect">
            <a:avLst/>
          </a:prstGeom>
        </p:spPr>
      </p:pic>
      <p:sp>
        <p:nvSpPr>
          <p:cNvPr id="13" name="TextBox 13"/>
          <p:cNvSpPr txBox="1"/>
          <p:nvPr/>
        </p:nvSpPr>
        <p:spPr>
          <a:xfrm>
            <a:off x="3752093" y="557461"/>
            <a:ext cx="10210800" cy="971100"/>
          </a:xfrm>
          <a:prstGeom prst="rect">
            <a:avLst/>
          </a:prstGeom>
        </p:spPr>
        <p:txBody>
          <a:bodyPr wrap="square" lIns="0" tIns="0" rIns="0" bIns="0" rtlCol="0" anchor="t">
            <a:spAutoFit/>
          </a:bodyPr>
          <a:lstStyle/>
          <a:p>
            <a:pPr lvl="0" algn="ctr">
              <a:lnSpc>
                <a:spcPct val="150000"/>
              </a:lnSpc>
              <a:spcBef>
                <a:spcPct val="0"/>
              </a:spcBef>
            </a:pPr>
            <a:r>
              <a:rPr lang="vi-VN" sz="4800" b="1" dirty="0">
                <a:solidFill>
                  <a:srgbClr val="2E2562"/>
                </a:solidFill>
                <a:latin typeface="Arial" panose="020B0604020202020204" pitchFamily="34" charset="0"/>
                <a:cs typeface="Arial" panose="020B0604020202020204" pitchFamily="34" charset="0"/>
              </a:rPr>
              <a:t>Đ</a:t>
            </a:r>
            <a:r>
              <a:rPr lang="en-US" sz="4800" b="1" dirty="0" err="1" smtClean="0">
                <a:solidFill>
                  <a:srgbClr val="2E2562"/>
                </a:solidFill>
                <a:latin typeface="Arial" panose="020B0604020202020204" pitchFamily="34" charset="0"/>
                <a:cs typeface="Arial" panose="020B0604020202020204" pitchFamily="34" charset="0"/>
              </a:rPr>
              <a:t>ọc</a:t>
            </a:r>
            <a:r>
              <a:rPr lang="en-US" sz="4800" b="1" dirty="0">
                <a:solidFill>
                  <a:srgbClr val="2E2562"/>
                </a:solidFill>
                <a:latin typeface="Arial" panose="020B0604020202020204" pitchFamily="34" charset="0"/>
                <a:cs typeface="Arial" panose="020B0604020202020204" pitchFamily="34" charset="0"/>
              </a:rPr>
              <a:t> </a:t>
            </a:r>
            <a:r>
              <a:rPr lang="vi-VN" sz="4800" b="1" dirty="0" smtClean="0">
                <a:solidFill>
                  <a:srgbClr val="2E2562"/>
                </a:solidFill>
                <a:latin typeface="Arial" panose="020B0604020202020204" pitchFamily="34" charset="0"/>
                <a:cs typeface="Arial" panose="020B0604020202020204" pitchFamily="34" charset="0"/>
              </a:rPr>
              <a:t>và </a:t>
            </a:r>
            <a:r>
              <a:rPr lang="en-US" sz="4800" b="1" dirty="0" smtClean="0">
                <a:solidFill>
                  <a:srgbClr val="2E2562"/>
                </a:solidFill>
                <a:latin typeface="Arial" panose="020B0604020202020204" pitchFamily="34" charset="0"/>
                <a:cs typeface="Arial" panose="020B0604020202020204" pitchFamily="34" charset="0"/>
              </a:rPr>
              <a:t>chỉ </a:t>
            </a:r>
            <a:r>
              <a:rPr lang="en-US" sz="4800" b="1" dirty="0" err="1">
                <a:solidFill>
                  <a:srgbClr val="2E2562"/>
                </a:solidFill>
                <a:latin typeface="Arial" panose="020B0604020202020204" pitchFamily="34" charset="0"/>
                <a:cs typeface="Arial" panose="020B0604020202020204" pitchFamily="34" charset="0"/>
              </a:rPr>
              <a:t>ra</a:t>
            </a:r>
            <a:r>
              <a:rPr lang="en-US" sz="4800" b="1" dirty="0">
                <a:solidFill>
                  <a:srgbClr val="2E2562"/>
                </a:solidFill>
                <a:latin typeface="Arial" panose="020B0604020202020204" pitchFamily="34" charset="0"/>
                <a:cs typeface="Arial" panose="020B0604020202020204" pitchFamily="34" charset="0"/>
              </a:rPr>
              <a:t> số từ trong câu.</a:t>
            </a:r>
            <a:endParaRPr lang="en-US" sz="4800" b="1" u="none" dirty="0">
              <a:solidFill>
                <a:srgbClr val="2E2562"/>
              </a:solidFill>
              <a:latin typeface="Arial" panose="020B0604020202020204" pitchFamily="34" charset="0"/>
              <a:cs typeface="Arial" panose="020B0604020202020204" pitchFamily="34" charset="0"/>
            </a:endParaRPr>
          </a:p>
        </p:txBody>
      </p:sp>
      <p:pic>
        <p:nvPicPr>
          <p:cNvPr id="20" name="Picture 20"/>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17148873" y="8529900"/>
            <a:ext cx="1205191" cy="1183279"/>
          </a:xfrm>
          <a:prstGeom prst="rect">
            <a:avLst/>
          </a:prstGeom>
        </p:spPr>
      </p:pic>
      <p:pic>
        <p:nvPicPr>
          <p:cNvPr id="21"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t="21621" r="42149"/>
          <a:stretch>
            <a:fillRect/>
          </a:stretch>
        </p:blipFill>
        <p:spPr>
          <a:xfrm rot="-5400000" flipV="1">
            <a:off x="15414487" y="-390314"/>
            <a:ext cx="2497984" cy="3278611"/>
          </a:xfrm>
          <a:prstGeom prst="rect">
            <a:avLst/>
          </a:prstGeom>
        </p:spPr>
      </p:pic>
      <p:pic>
        <p:nvPicPr>
          <p:cNvPr id="22"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t="44081"/>
          <a:stretch>
            <a:fillRect/>
          </a:stretch>
        </p:blipFill>
        <p:spPr>
          <a:xfrm rot="-5400000" flipH="1" flipV="1">
            <a:off x="16576134" y="1867323"/>
            <a:ext cx="2350671" cy="1114008"/>
          </a:xfrm>
          <a:prstGeom prst="rect">
            <a:avLst/>
          </a:prstGeom>
        </p:spPr>
      </p:pic>
      <p:sp>
        <p:nvSpPr>
          <p:cNvPr id="4" name="Rectangle 3"/>
          <p:cNvSpPr/>
          <p:nvPr/>
        </p:nvSpPr>
        <p:spPr>
          <a:xfrm>
            <a:off x="3048000" y="1714500"/>
            <a:ext cx="11809366" cy="4387420"/>
          </a:xfrm>
          <a:prstGeom prst="rect">
            <a:avLst/>
          </a:prstGeom>
        </p:spPr>
        <p:txBody>
          <a:bodyPr wrap="square">
            <a:spAutoFit/>
          </a:bodyPr>
          <a:lstStyle/>
          <a:p>
            <a:pPr algn="ctr">
              <a:lnSpc>
                <a:spcPct val="150000"/>
              </a:lnSpc>
            </a:pPr>
            <a:r>
              <a:rPr lang="en-US" sz="4800" i="1" dirty="0">
                <a:solidFill>
                  <a:srgbClr val="000000"/>
                </a:solidFill>
                <a:latin typeface="Arial" panose="020B0604020202020204" pitchFamily="34" charset="0"/>
                <a:ea typeface="Times New Roman" panose="02020603050405020304" pitchFamily="18" charset="0"/>
                <a:cs typeface="Arial" panose="020B0604020202020204" pitchFamily="34" charset="0"/>
              </a:rPr>
              <a:t>“Một </a:t>
            </a:r>
            <a:r>
              <a:rPr lang="en-US" sz="4800" i="1" dirty="0" err="1">
                <a:solidFill>
                  <a:srgbClr val="000000"/>
                </a:solidFill>
                <a:latin typeface="Arial" panose="020B0604020202020204" pitchFamily="34" charset="0"/>
                <a:ea typeface="Times New Roman" panose="02020603050405020304" pitchFamily="18" charset="0"/>
                <a:cs typeface="Arial" panose="020B0604020202020204" pitchFamily="34" charset="0"/>
              </a:rPr>
              <a:t>canh</a:t>
            </a:r>
            <a:r>
              <a:rPr lang="en-US" sz="4800" i="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800" i="1" dirty="0" err="1">
                <a:solidFill>
                  <a:srgbClr val="000000"/>
                </a:solidFill>
                <a:latin typeface="Arial" panose="020B0604020202020204" pitchFamily="34" charset="0"/>
                <a:ea typeface="Times New Roman" panose="02020603050405020304" pitchFamily="18" charset="0"/>
                <a:cs typeface="Arial" panose="020B0604020202020204" pitchFamily="34" charset="0"/>
              </a:rPr>
              <a:t>hai</a:t>
            </a:r>
            <a:r>
              <a:rPr lang="en-US" sz="4800" i="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800" i="1" dirty="0" err="1">
                <a:solidFill>
                  <a:srgbClr val="000000"/>
                </a:solidFill>
                <a:latin typeface="Arial" panose="020B0604020202020204" pitchFamily="34" charset="0"/>
                <a:ea typeface="Times New Roman" panose="02020603050405020304" pitchFamily="18" charset="0"/>
                <a:cs typeface="Arial" panose="020B0604020202020204" pitchFamily="34" charset="0"/>
              </a:rPr>
              <a:t>canh</a:t>
            </a:r>
            <a:r>
              <a:rPr lang="en-US" sz="4800" i="1" dirty="0">
                <a:solidFill>
                  <a:srgbClr val="000000"/>
                </a:solidFill>
                <a:latin typeface="Arial" panose="020B0604020202020204" pitchFamily="34" charset="0"/>
                <a:ea typeface="Times New Roman" panose="02020603050405020304" pitchFamily="18" charset="0"/>
                <a:cs typeface="Arial" panose="020B0604020202020204" pitchFamily="34" charset="0"/>
              </a:rPr>
              <a:t>...lại </a:t>
            </a:r>
            <a:r>
              <a:rPr lang="en-US" sz="4800" i="1" dirty="0" err="1">
                <a:solidFill>
                  <a:srgbClr val="000000"/>
                </a:solidFill>
                <a:latin typeface="Arial" panose="020B0604020202020204" pitchFamily="34" charset="0"/>
                <a:ea typeface="Times New Roman" panose="02020603050405020304" pitchFamily="18" charset="0"/>
                <a:cs typeface="Arial" panose="020B0604020202020204" pitchFamily="34" charset="0"/>
              </a:rPr>
              <a:t>ba</a:t>
            </a:r>
            <a:r>
              <a:rPr lang="en-US" sz="4800" i="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800" i="1"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cạnh</a:t>
            </a:r>
            <a:endParaRPr lang="en-US" sz="4800" dirty="0">
              <a:latin typeface="Arial" panose="020B0604020202020204" pitchFamily="34" charset="0"/>
              <a:ea typeface="Times New Roman" panose="02020603050405020304" pitchFamily="18" charset="0"/>
              <a:cs typeface="Arial" panose="020B0604020202020204" pitchFamily="34" charset="0"/>
            </a:endParaRPr>
          </a:p>
          <a:p>
            <a:pPr algn="ctr">
              <a:lnSpc>
                <a:spcPct val="150000"/>
              </a:lnSpc>
            </a:pPr>
            <a:r>
              <a:rPr lang="en-US" sz="4800" i="1"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Trần</a:t>
            </a:r>
            <a:r>
              <a:rPr lang="en-US" sz="4800" i="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800" i="1"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trọc</a:t>
            </a:r>
            <a:r>
              <a:rPr lang="en-US" sz="4800" i="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800" i="1" dirty="0" err="1">
                <a:solidFill>
                  <a:srgbClr val="000000"/>
                </a:solidFill>
                <a:latin typeface="Arial" panose="020B0604020202020204" pitchFamily="34" charset="0"/>
                <a:ea typeface="Times New Roman" panose="02020603050405020304" pitchFamily="18" charset="0"/>
                <a:cs typeface="Arial" panose="020B0604020202020204" pitchFamily="34" charset="0"/>
              </a:rPr>
              <a:t>băn</a:t>
            </a:r>
            <a:r>
              <a:rPr lang="en-US" sz="4800" i="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800" i="1" dirty="0" err="1">
                <a:solidFill>
                  <a:srgbClr val="000000"/>
                </a:solidFill>
                <a:latin typeface="Arial" panose="020B0604020202020204" pitchFamily="34" charset="0"/>
                <a:ea typeface="Times New Roman" panose="02020603050405020304" pitchFamily="18" charset="0"/>
                <a:cs typeface="Arial" panose="020B0604020202020204" pitchFamily="34" charset="0"/>
              </a:rPr>
              <a:t>khoăn</a:t>
            </a:r>
            <a:r>
              <a:rPr lang="en-US" sz="4800" i="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800" i="1" dirty="0" err="1">
                <a:solidFill>
                  <a:srgbClr val="000000"/>
                </a:solidFill>
                <a:latin typeface="Arial" panose="020B0604020202020204" pitchFamily="34" charset="0"/>
                <a:ea typeface="Times New Roman" panose="02020603050405020304" pitchFamily="18" charset="0"/>
                <a:cs typeface="Arial" panose="020B0604020202020204" pitchFamily="34" charset="0"/>
              </a:rPr>
              <a:t>giấc</a:t>
            </a:r>
            <a:r>
              <a:rPr lang="en-US" sz="4800" i="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800" i="1" dirty="0" err="1">
                <a:solidFill>
                  <a:srgbClr val="000000"/>
                </a:solidFill>
                <a:latin typeface="Arial" panose="020B0604020202020204" pitchFamily="34" charset="0"/>
                <a:ea typeface="Times New Roman" panose="02020603050405020304" pitchFamily="18" charset="0"/>
                <a:cs typeface="Arial" panose="020B0604020202020204" pitchFamily="34" charset="0"/>
              </a:rPr>
              <a:t>chẳng</a:t>
            </a:r>
            <a:r>
              <a:rPr lang="en-US" sz="4800" i="1" dirty="0">
                <a:solidFill>
                  <a:srgbClr val="000000"/>
                </a:solidFill>
                <a:latin typeface="Arial" panose="020B0604020202020204" pitchFamily="34" charset="0"/>
                <a:ea typeface="Times New Roman" panose="02020603050405020304" pitchFamily="18" charset="0"/>
                <a:cs typeface="Arial" panose="020B0604020202020204" pitchFamily="34" charset="0"/>
              </a:rPr>
              <a:t> thành </a:t>
            </a:r>
            <a:endParaRPr lang="en-US" sz="4800" dirty="0">
              <a:latin typeface="Arial" panose="020B0604020202020204" pitchFamily="34" charset="0"/>
              <a:ea typeface="Times New Roman" panose="02020603050405020304" pitchFamily="18" charset="0"/>
              <a:cs typeface="Arial" panose="020B0604020202020204" pitchFamily="34" charset="0"/>
            </a:endParaRPr>
          </a:p>
          <a:p>
            <a:pPr algn="ctr">
              <a:lnSpc>
                <a:spcPct val="150000"/>
              </a:lnSpc>
            </a:pPr>
            <a:r>
              <a:rPr lang="en-US" sz="4800" i="1" dirty="0" err="1">
                <a:solidFill>
                  <a:srgbClr val="000000"/>
                </a:solidFill>
                <a:latin typeface="Arial" panose="020B0604020202020204" pitchFamily="34" charset="0"/>
                <a:ea typeface="Times New Roman" panose="02020603050405020304" pitchFamily="18" charset="0"/>
                <a:cs typeface="Arial" panose="020B0604020202020204" pitchFamily="34" charset="0"/>
              </a:rPr>
              <a:t>Canh</a:t>
            </a:r>
            <a:r>
              <a:rPr lang="en-US" sz="4800" i="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800" i="1" dirty="0" err="1">
                <a:solidFill>
                  <a:srgbClr val="000000"/>
                </a:solidFill>
                <a:latin typeface="Arial" panose="020B0604020202020204" pitchFamily="34" charset="0"/>
                <a:ea typeface="Times New Roman" panose="02020603050405020304" pitchFamily="18" charset="0"/>
                <a:cs typeface="Arial" panose="020B0604020202020204" pitchFamily="34" charset="0"/>
              </a:rPr>
              <a:t>bốn</a:t>
            </a:r>
            <a:r>
              <a:rPr lang="en-US" sz="4800" i="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800" i="1" dirty="0" err="1">
                <a:solidFill>
                  <a:srgbClr val="000000"/>
                </a:solidFill>
                <a:latin typeface="Arial" panose="020B0604020202020204" pitchFamily="34" charset="0"/>
                <a:ea typeface="Times New Roman" panose="02020603050405020304" pitchFamily="18" charset="0"/>
                <a:cs typeface="Arial" panose="020B0604020202020204" pitchFamily="34" charset="0"/>
              </a:rPr>
              <a:t>canh</a:t>
            </a:r>
            <a:r>
              <a:rPr lang="en-US" sz="4800" i="1" dirty="0">
                <a:solidFill>
                  <a:srgbClr val="000000"/>
                </a:solidFill>
                <a:latin typeface="Arial" panose="020B0604020202020204" pitchFamily="34" charset="0"/>
                <a:ea typeface="Times New Roman" panose="02020603050405020304" pitchFamily="18" charset="0"/>
                <a:cs typeface="Arial" panose="020B0604020202020204" pitchFamily="34" charset="0"/>
              </a:rPr>
              <a:t> năm vừa </a:t>
            </a:r>
            <a:r>
              <a:rPr lang="en-US" sz="4800" i="1" dirty="0" err="1">
                <a:solidFill>
                  <a:srgbClr val="000000"/>
                </a:solidFill>
                <a:latin typeface="Arial" panose="020B0604020202020204" pitchFamily="34" charset="0"/>
                <a:ea typeface="Times New Roman" panose="02020603050405020304" pitchFamily="18" charset="0"/>
                <a:cs typeface="Arial" panose="020B0604020202020204" pitchFamily="34" charset="0"/>
              </a:rPr>
              <a:t>chợp</a:t>
            </a:r>
            <a:r>
              <a:rPr lang="en-US" sz="4800" i="1" dirty="0">
                <a:solidFill>
                  <a:srgbClr val="000000"/>
                </a:solidFill>
                <a:latin typeface="Arial" panose="020B0604020202020204" pitchFamily="34" charset="0"/>
                <a:ea typeface="Times New Roman" panose="02020603050405020304" pitchFamily="18" charset="0"/>
                <a:cs typeface="Arial" panose="020B0604020202020204" pitchFamily="34" charset="0"/>
              </a:rPr>
              <a:t> mắt </a:t>
            </a:r>
            <a:endParaRPr lang="en-US" sz="4800" dirty="0">
              <a:latin typeface="Arial" panose="020B0604020202020204" pitchFamily="34" charset="0"/>
              <a:ea typeface="Times New Roman" panose="02020603050405020304" pitchFamily="18" charset="0"/>
              <a:cs typeface="Arial" panose="020B0604020202020204" pitchFamily="34" charset="0"/>
            </a:endParaRPr>
          </a:p>
          <a:p>
            <a:pPr algn="ctr">
              <a:lnSpc>
                <a:spcPct val="150000"/>
              </a:lnSpc>
            </a:pPr>
            <a:r>
              <a:rPr lang="en-US" sz="4800" i="1" dirty="0">
                <a:solidFill>
                  <a:srgbClr val="000000"/>
                </a:solidFill>
                <a:latin typeface="Arial" panose="020B0604020202020204" pitchFamily="34" charset="0"/>
                <a:ea typeface="Times New Roman" panose="02020603050405020304" pitchFamily="18" charset="0"/>
                <a:cs typeface="Arial" panose="020B0604020202020204" pitchFamily="34" charset="0"/>
              </a:rPr>
              <a:t>Sao </a:t>
            </a:r>
            <a:r>
              <a:rPr lang="en-US" sz="4800" i="1" dirty="0" err="1">
                <a:solidFill>
                  <a:srgbClr val="000000"/>
                </a:solidFill>
                <a:latin typeface="Arial" panose="020B0604020202020204" pitchFamily="34" charset="0"/>
                <a:ea typeface="Times New Roman" panose="02020603050405020304" pitchFamily="18" charset="0"/>
                <a:cs typeface="Arial" panose="020B0604020202020204" pitchFamily="34" charset="0"/>
              </a:rPr>
              <a:t>vàng</a:t>
            </a:r>
            <a:r>
              <a:rPr lang="en-US" sz="4800" i="1" dirty="0">
                <a:solidFill>
                  <a:srgbClr val="000000"/>
                </a:solidFill>
                <a:latin typeface="Arial" panose="020B0604020202020204" pitchFamily="34" charset="0"/>
                <a:ea typeface="Times New Roman" panose="02020603050405020304" pitchFamily="18" charset="0"/>
                <a:cs typeface="Arial" panose="020B0604020202020204" pitchFamily="34" charset="0"/>
              </a:rPr>
              <a:t> năm </a:t>
            </a:r>
            <a:r>
              <a:rPr lang="en-US" sz="4800" i="1"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cảnh</a:t>
            </a:r>
            <a:r>
              <a:rPr lang="en-US" sz="4800" i="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800" i="1" dirty="0" err="1">
                <a:solidFill>
                  <a:srgbClr val="000000"/>
                </a:solidFill>
                <a:latin typeface="Arial" panose="020B0604020202020204" pitchFamily="34" charset="0"/>
                <a:ea typeface="Times New Roman" panose="02020603050405020304" pitchFamily="18" charset="0"/>
                <a:cs typeface="Arial" panose="020B0604020202020204" pitchFamily="34" charset="0"/>
              </a:rPr>
              <a:t>mộng</a:t>
            </a:r>
            <a:r>
              <a:rPr lang="en-US" sz="4800" i="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800" i="1" dirty="0" err="1">
                <a:solidFill>
                  <a:srgbClr val="000000"/>
                </a:solidFill>
                <a:latin typeface="Arial" panose="020B0604020202020204" pitchFamily="34" charset="0"/>
                <a:ea typeface="Times New Roman" panose="02020603050405020304" pitchFamily="18" charset="0"/>
                <a:cs typeface="Arial" panose="020B0604020202020204" pitchFamily="34" charset="0"/>
              </a:rPr>
              <a:t>hồn</a:t>
            </a:r>
            <a:r>
              <a:rPr lang="en-US" sz="4800" i="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800" i="1" dirty="0" err="1">
                <a:solidFill>
                  <a:srgbClr val="000000"/>
                </a:solidFill>
                <a:latin typeface="Arial" panose="020B0604020202020204" pitchFamily="34" charset="0"/>
                <a:ea typeface="Times New Roman" panose="02020603050405020304" pitchFamily="18" charset="0"/>
                <a:cs typeface="Arial" panose="020B0604020202020204" pitchFamily="34" charset="0"/>
              </a:rPr>
              <a:t>quanh</a:t>
            </a:r>
            <a:r>
              <a:rPr lang="en-US" sz="4800" i="1"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en-US" sz="4800" dirty="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14" name="Picture 11"/>
          <p:cNvPicPr>
            <a:picLocks noChangeAspect="1"/>
          </p:cNvPicPr>
          <p:nvPr/>
        </p:nvPicPr>
        <p:blipFill>
          <a:blip r:embed="rId16">
            <a:extLst>
              <a:ext uri="{28A0092B-C50C-407E-A947-70E740481C1C}">
                <a14:useLocalDpi xmlns:a14="http://schemas.microsoft.com/office/drawing/2010/main" val="0"/>
              </a:ext>
              <a:ext uri="{96DAC541-7B7A-43D3-8B79-37D633B846F1}">
                <asvg:svgBlip xmlns="" xmlns:asvg="http://schemas.microsoft.com/office/drawing/2016/SVG/main" r:embed="rId21"/>
              </a:ext>
            </a:extLst>
          </a:blip>
          <a:srcRect/>
          <a:stretch>
            <a:fillRect/>
          </a:stretch>
        </p:blipFill>
        <p:spPr>
          <a:xfrm>
            <a:off x="3990304" y="6591300"/>
            <a:ext cx="10356855" cy="3695700"/>
          </a:xfrm>
          <a:prstGeom prst="rect">
            <a:avLst/>
          </a:prstGeom>
        </p:spPr>
      </p:pic>
    </p:spTree>
    <p:extLst>
      <p:ext uri="{BB962C8B-B14F-4D97-AF65-F5344CB8AC3E}">
        <p14:creationId xmlns:p14="http://schemas.microsoft.com/office/powerpoint/2010/main" val="1928946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900" decel="100000" fill="hold"/>
                                        <p:tgtEl>
                                          <p:spTgt spid="1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900" decel="100000" fill="hold"/>
                                        <p:tgtEl>
                                          <p:spTgt spid="4"/>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par>
                                <p:cTn id="17" presetID="37"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00"/>
                                        <p:tgtEl>
                                          <p:spTgt spid="14"/>
                                        </p:tgtEl>
                                      </p:cBhvr>
                                    </p:animEffect>
                                    <p:anim calcmode="lin" valueType="num">
                                      <p:cBhvr>
                                        <p:cTn id="20" dur="1000" fill="hold"/>
                                        <p:tgtEl>
                                          <p:spTgt spid="14"/>
                                        </p:tgtEl>
                                        <p:attrNameLst>
                                          <p:attrName>ppt_x</p:attrName>
                                        </p:attrNameLst>
                                      </p:cBhvr>
                                      <p:tavLst>
                                        <p:tav tm="0">
                                          <p:val>
                                            <p:strVal val="#ppt_x"/>
                                          </p:val>
                                        </p:tav>
                                        <p:tav tm="100000">
                                          <p:val>
                                            <p:strVal val="#ppt_x"/>
                                          </p:val>
                                        </p:tav>
                                      </p:tavLst>
                                    </p:anim>
                                    <p:anim calcmode="lin" valueType="num">
                                      <p:cBhvr>
                                        <p:cTn id="21" dur="900" decel="100000" fill="hold"/>
                                        <p:tgtEl>
                                          <p:spTgt spid="14"/>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DDF2"/>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t="21621" r="42149"/>
          <a:stretch>
            <a:fillRect/>
          </a:stretch>
        </p:blipFill>
        <p:spPr>
          <a:xfrm rot="-5400000">
            <a:off x="400472" y="-400472"/>
            <a:ext cx="2562995" cy="3363938"/>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t="44081"/>
          <a:stretch>
            <a:fillRect/>
          </a:stretch>
        </p:blipFill>
        <p:spPr>
          <a:xfrm rot="-5400000" flipH="1">
            <a:off x="-634424" y="1944847"/>
            <a:ext cx="2411848" cy="1143000"/>
          </a:xfrm>
          <a:prstGeom prst="rect">
            <a:avLst/>
          </a:prstGeom>
        </p:spPr>
      </p:pic>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703337">
            <a:off x="-817642" y="8483636"/>
            <a:ext cx="2168995" cy="421968"/>
          </a:xfrm>
          <a:prstGeom prst="rect">
            <a:avLst/>
          </a:prstGeom>
        </p:spPr>
      </p:pic>
      <p:pic>
        <p:nvPicPr>
          <p:cNvPr id="20" name="Picture 20"/>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17148873" y="8529900"/>
            <a:ext cx="1205191" cy="1183279"/>
          </a:xfrm>
          <a:prstGeom prst="rect">
            <a:avLst/>
          </a:prstGeom>
        </p:spPr>
      </p:pic>
      <p:pic>
        <p:nvPicPr>
          <p:cNvPr id="21"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t="21621" r="42149"/>
          <a:stretch>
            <a:fillRect/>
          </a:stretch>
        </p:blipFill>
        <p:spPr>
          <a:xfrm rot="-5400000" flipV="1">
            <a:off x="15414487" y="-390314"/>
            <a:ext cx="2497984" cy="3278611"/>
          </a:xfrm>
          <a:prstGeom prst="rect">
            <a:avLst/>
          </a:prstGeom>
        </p:spPr>
      </p:pic>
      <p:pic>
        <p:nvPicPr>
          <p:cNvPr id="22"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t="44081"/>
          <a:stretch>
            <a:fillRect/>
          </a:stretch>
        </p:blipFill>
        <p:spPr>
          <a:xfrm rot="-5400000" flipH="1" flipV="1">
            <a:off x="16576134" y="1867323"/>
            <a:ext cx="2350671" cy="1114008"/>
          </a:xfrm>
          <a:prstGeom prst="rect">
            <a:avLst/>
          </a:prstGeom>
        </p:spPr>
      </p:pic>
      <p:sp>
        <p:nvSpPr>
          <p:cNvPr id="4" name="Rectangle 3"/>
          <p:cNvSpPr/>
          <p:nvPr/>
        </p:nvSpPr>
        <p:spPr>
          <a:xfrm>
            <a:off x="3145963" y="369285"/>
            <a:ext cx="11809366" cy="4387420"/>
          </a:xfrm>
          <a:prstGeom prst="rect">
            <a:avLst/>
          </a:prstGeom>
        </p:spPr>
        <p:txBody>
          <a:bodyPr wrap="square">
            <a:spAutoFit/>
          </a:bodyPr>
          <a:lstStyle/>
          <a:p>
            <a:pPr algn="ctr">
              <a:lnSpc>
                <a:spcPct val="150000"/>
              </a:lnSpc>
            </a:pPr>
            <a:r>
              <a:rPr lang="en-US" sz="4800" i="1" dirty="0">
                <a:solidFill>
                  <a:srgbClr val="000000"/>
                </a:solidFill>
                <a:latin typeface="Arial" panose="020B0604020202020204" pitchFamily="34" charset="0"/>
                <a:ea typeface="Times New Roman" panose="02020603050405020304" pitchFamily="18" charset="0"/>
                <a:cs typeface="Arial" panose="020B0604020202020204" pitchFamily="34" charset="0"/>
              </a:rPr>
              <a:t>“Một </a:t>
            </a:r>
            <a:r>
              <a:rPr lang="en-US" sz="4800" i="1" dirty="0" err="1">
                <a:solidFill>
                  <a:srgbClr val="000000"/>
                </a:solidFill>
                <a:latin typeface="Arial" panose="020B0604020202020204" pitchFamily="34" charset="0"/>
                <a:ea typeface="Times New Roman" panose="02020603050405020304" pitchFamily="18" charset="0"/>
                <a:cs typeface="Arial" panose="020B0604020202020204" pitchFamily="34" charset="0"/>
              </a:rPr>
              <a:t>canh</a:t>
            </a:r>
            <a:r>
              <a:rPr lang="en-US" sz="4800" i="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800" i="1" dirty="0" err="1">
                <a:solidFill>
                  <a:srgbClr val="000000"/>
                </a:solidFill>
                <a:latin typeface="Arial" panose="020B0604020202020204" pitchFamily="34" charset="0"/>
                <a:ea typeface="Times New Roman" panose="02020603050405020304" pitchFamily="18" charset="0"/>
                <a:cs typeface="Arial" panose="020B0604020202020204" pitchFamily="34" charset="0"/>
              </a:rPr>
              <a:t>hai</a:t>
            </a:r>
            <a:r>
              <a:rPr lang="en-US" sz="4800" i="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800" i="1" dirty="0" err="1">
                <a:solidFill>
                  <a:srgbClr val="000000"/>
                </a:solidFill>
                <a:latin typeface="Arial" panose="020B0604020202020204" pitchFamily="34" charset="0"/>
                <a:ea typeface="Times New Roman" panose="02020603050405020304" pitchFamily="18" charset="0"/>
                <a:cs typeface="Arial" panose="020B0604020202020204" pitchFamily="34" charset="0"/>
              </a:rPr>
              <a:t>canh</a:t>
            </a:r>
            <a:r>
              <a:rPr lang="en-US" sz="4800" i="1" dirty="0">
                <a:solidFill>
                  <a:srgbClr val="000000"/>
                </a:solidFill>
                <a:latin typeface="Arial" panose="020B0604020202020204" pitchFamily="34" charset="0"/>
                <a:ea typeface="Times New Roman" panose="02020603050405020304" pitchFamily="18" charset="0"/>
                <a:cs typeface="Arial" panose="020B0604020202020204" pitchFamily="34" charset="0"/>
              </a:rPr>
              <a:t>...lại </a:t>
            </a:r>
            <a:r>
              <a:rPr lang="en-US" sz="4800" i="1" dirty="0" err="1">
                <a:solidFill>
                  <a:srgbClr val="000000"/>
                </a:solidFill>
                <a:latin typeface="Arial" panose="020B0604020202020204" pitchFamily="34" charset="0"/>
                <a:ea typeface="Times New Roman" panose="02020603050405020304" pitchFamily="18" charset="0"/>
                <a:cs typeface="Arial" panose="020B0604020202020204" pitchFamily="34" charset="0"/>
              </a:rPr>
              <a:t>ba</a:t>
            </a:r>
            <a:r>
              <a:rPr lang="en-US" sz="4800" i="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800" i="1"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cạnh</a:t>
            </a:r>
            <a:endParaRPr lang="en-US" sz="4800" dirty="0">
              <a:latin typeface="Arial" panose="020B0604020202020204" pitchFamily="34" charset="0"/>
              <a:ea typeface="Times New Roman" panose="02020603050405020304" pitchFamily="18" charset="0"/>
              <a:cs typeface="Arial" panose="020B0604020202020204" pitchFamily="34" charset="0"/>
            </a:endParaRPr>
          </a:p>
          <a:p>
            <a:pPr algn="ctr">
              <a:lnSpc>
                <a:spcPct val="150000"/>
              </a:lnSpc>
            </a:pPr>
            <a:r>
              <a:rPr lang="en-US" sz="4800" i="1"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Trần</a:t>
            </a:r>
            <a:r>
              <a:rPr lang="en-US" sz="4800" i="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800" i="1"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trọc</a:t>
            </a:r>
            <a:r>
              <a:rPr lang="en-US" sz="4800" i="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800" i="1" dirty="0" err="1">
                <a:solidFill>
                  <a:srgbClr val="000000"/>
                </a:solidFill>
                <a:latin typeface="Arial" panose="020B0604020202020204" pitchFamily="34" charset="0"/>
                <a:ea typeface="Times New Roman" panose="02020603050405020304" pitchFamily="18" charset="0"/>
                <a:cs typeface="Arial" panose="020B0604020202020204" pitchFamily="34" charset="0"/>
              </a:rPr>
              <a:t>băn</a:t>
            </a:r>
            <a:r>
              <a:rPr lang="en-US" sz="4800" i="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800" i="1" dirty="0" err="1">
                <a:solidFill>
                  <a:srgbClr val="000000"/>
                </a:solidFill>
                <a:latin typeface="Arial" panose="020B0604020202020204" pitchFamily="34" charset="0"/>
                <a:ea typeface="Times New Roman" panose="02020603050405020304" pitchFamily="18" charset="0"/>
                <a:cs typeface="Arial" panose="020B0604020202020204" pitchFamily="34" charset="0"/>
              </a:rPr>
              <a:t>khoăn</a:t>
            </a:r>
            <a:r>
              <a:rPr lang="en-US" sz="4800" i="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800" i="1" dirty="0" err="1">
                <a:solidFill>
                  <a:srgbClr val="000000"/>
                </a:solidFill>
                <a:latin typeface="Arial" panose="020B0604020202020204" pitchFamily="34" charset="0"/>
                <a:ea typeface="Times New Roman" panose="02020603050405020304" pitchFamily="18" charset="0"/>
                <a:cs typeface="Arial" panose="020B0604020202020204" pitchFamily="34" charset="0"/>
              </a:rPr>
              <a:t>giấc</a:t>
            </a:r>
            <a:r>
              <a:rPr lang="en-US" sz="4800" i="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800" i="1" dirty="0" err="1">
                <a:solidFill>
                  <a:srgbClr val="000000"/>
                </a:solidFill>
                <a:latin typeface="Arial" panose="020B0604020202020204" pitchFamily="34" charset="0"/>
                <a:ea typeface="Times New Roman" panose="02020603050405020304" pitchFamily="18" charset="0"/>
                <a:cs typeface="Arial" panose="020B0604020202020204" pitchFamily="34" charset="0"/>
              </a:rPr>
              <a:t>chẳng</a:t>
            </a:r>
            <a:r>
              <a:rPr lang="en-US" sz="4800" i="1" dirty="0">
                <a:solidFill>
                  <a:srgbClr val="000000"/>
                </a:solidFill>
                <a:latin typeface="Arial" panose="020B0604020202020204" pitchFamily="34" charset="0"/>
                <a:ea typeface="Times New Roman" panose="02020603050405020304" pitchFamily="18" charset="0"/>
                <a:cs typeface="Arial" panose="020B0604020202020204" pitchFamily="34" charset="0"/>
              </a:rPr>
              <a:t> thành </a:t>
            </a:r>
            <a:endParaRPr lang="en-US" sz="4800" dirty="0">
              <a:latin typeface="Arial" panose="020B0604020202020204" pitchFamily="34" charset="0"/>
              <a:ea typeface="Times New Roman" panose="02020603050405020304" pitchFamily="18" charset="0"/>
              <a:cs typeface="Arial" panose="020B0604020202020204" pitchFamily="34" charset="0"/>
            </a:endParaRPr>
          </a:p>
          <a:p>
            <a:pPr algn="ctr">
              <a:lnSpc>
                <a:spcPct val="150000"/>
              </a:lnSpc>
            </a:pPr>
            <a:r>
              <a:rPr lang="en-US" sz="4800" i="1" dirty="0" err="1">
                <a:solidFill>
                  <a:srgbClr val="000000"/>
                </a:solidFill>
                <a:latin typeface="Arial" panose="020B0604020202020204" pitchFamily="34" charset="0"/>
                <a:ea typeface="Times New Roman" panose="02020603050405020304" pitchFamily="18" charset="0"/>
                <a:cs typeface="Arial" panose="020B0604020202020204" pitchFamily="34" charset="0"/>
              </a:rPr>
              <a:t>Canh</a:t>
            </a:r>
            <a:r>
              <a:rPr lang="en-US" sz="4800" i="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800" i="1" dirty="0" err="1">
                <a:solidFill>
                  <a:srgbClr val="000000"/>
                </a:solidFill>
                <a:latin typeface="Arial" panose="020B0604020202020204" pitchFamily="34" charset="0"/>
                <a:ea typeface="Times New Roman" panose="02020603050405020304" pitchFamily="18" charset="0"/>
                <a:cs typeface="Arial" panose="020B0604020202020204" pitchFamily="34" charset="0"/>
              </a:rPr>
              <a:t>bốn</a:t>
            </a:r>
            <a:r>
              <a:rPr lang="en-US" sz="4800" i="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800" i="1" dirty="0" err="1">
                <a:solidFill>
                  <a:srgbClr val="000000"/>
                </a:solidFill>
                <a:latin typeface="Arial" panose="020B0604020202020204" pitchFamily="34" charset="0"/>
                <a:ea typeface="Times New Roman" panose="02020603050405020304" pitchFamily="18" charset="0"/>
                <a:cs typeface="Arial" panose="020B0604020202020204" pitchFamily="34" charset="0"/>
              </a:rPr>
              <a:t>canh</a:t>
            </a:r>
            <a:r>
              <a:rPr lang="en-US" sz="4800" i="1" dirty="0">
                <a:solidFill>
                  <a:srgbClr val="000000"/>
                </a:solidFill>
                <a:latin typeface="Arial" panose="020B0604020202020204" pitchFamily="34" charset="0"/>
                <a:ea typeface="Times New Roman" panose="02020603050405020304" pitchFamily="18" charset="0"/>
                <a:cs typeface="Arial" panose="020B0604020202020204" pitchFamily="34" charset="0"/>
              </a:rPr>
              <a:t> năm vừa </a:t>
            </a:r>
            <a:r>
              <a:rPr lang="en-US" sz="4800" i="1" dirty="0" err="1">
                <a:solidFill>
                  <a:srgbClr val="000000"/>
                </a:solidFill>
                <a:latin typeface="Arial" panose="020B0604020202020204" pitchFamily="34" charset="0"/>
                <a:ea typeface="Times New Roman" panose="02020603050405020304" pitchFamily="18" charset="0"/>
                <a:cs typeface="Arial" panose="020B0604020202020204" pitchFamily="34" charset="0"/>
              </a:rPr>
              <a:t>chợp</a:t>
            </a:r>
            <a:r>
              <a:rPr lang="en-US" sz="4800" i="1" dirty="0">
                <a:solidFill>
                  <a:srgbClr val="000000"/>
                </a:solidFill>
                <a:latin typeface="Arial" panose="020B0604020202020204" pitchFamily="34" charset="0"/>
                <a:ea typeface="Times New Roman" panose="02020603050405020304" pitchFamily="18" charset="0"/>
                <a:cs typeface="Arial" panose="020B0604020202020204" pitchFamily="34" charset="0"/>
              </a:rPr>
              <a:t> mắt </a:t>
            </a:r>
            <a:endParaRPr lang="en-US" sz="4800" dirty="0">
              <a:latin typeface="Arial" panose="020B0604020202020204" pitchFamily="34" charset="0"/>
              <a:ea typeface="Times New Roman" panose="02020603050405020304" pitchFamily="18" charset="0"/>
              <a:cs typeface="Arial" panose="020B0604020202020204" pitchFamily="34" charset="0"/>
            </a:endParaRPr>
          </a:p>
          <a:p>
            <a:pPr algn="ctr">
              <a:lnSpc>
                <a:spcPct val="150000"/>
              </a:lnSpc>
            </a:pPr>
            <a:r>
              <a:rPr lang="en-US" sz="4800" i="1" dirty="0">
                <a:solidFill>
                  <a:srgbClr val="000000"/>
                </a:solidFill>
                <a:latin typeface="Arial" panose="020B0604020202020204" pitchFamily="34" charset="0"/>
                <a:ea typeface="Times New Roman" panose="02020603050405020304" pitchFamily="18" charset="0"/>
                <a:cs typeface="Arial" panose="020B0604020202020204" pitchFamily="34" charset="0"/>
              </a:rPr>
              <a:t>Sao </a:t>
            </a:r>
            <a:r>
              <a:rPr lang="en-US" sz="4800" i="1" dirty="0" err="1">
                <a:solidFill>
                  <a:srgbClr val="000000"/>
                </a:solidFill>
                <a:latin typeface="Arial" panose="020B0604020202020204" pitchFamily="34" charset="0"/>
                <a:ea typeface="Times New Roman" panose="02020603050405020304" pitchFamily="18" charset="0"/>
                <a:cs typeface="Arial" panose="020B0604020202020204" pitchFamily="34" charset="0"/>
              </a:rPr>
              <a:t>vàng</a:t>
            </a:r>
            <a:r>
              <a:rPr lang="en-US" sz="4800" i="1" dirty="0">
                <a:solidFill>
                  <a:srgbClr val="000000"/>
                </a:solidFill>
                <a:latin typeface="Arial" panose="020B0604020202020204" pitchFamily="34" charset="0"/>
                <a:ea typeface="Times New Roman" panose="02020603050405020304" pitchFamily="18" charset="0"/>
                <a:cs typeface="Arial" panose="020B0604020202020204" pitchFamily="34" charset="0"/>
              </a:rPr>
              <a:t> năm </a:t>
            </a:r>
            <a:r>
              <a:rPr lang="en-US" sz="4800" i="1"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cảnh</a:t>
            </a:r>
            <a:r>
              <a:rPr lang="en-US" sz="4800" i="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800" i="1" dirty="0" err="1">
                <a:solidFill>
                  <a:srgbClr val="000000"/>
                </a:solidFill>
                <a:latin typeface="Arial" panose="020B0604020202020204" pitchFamily="34" charset="0"/>
                <a:ea typeface="Times New Roman" panose="02020603050405020304" pitchFamily="18" charset="0"/>
                <a:cs typeface="Arial" panose="020B0604020202020204" pitchFamily="34" charset="0"/>
              </a:rPr>
              <a:t>mộng</a:t>
            </a:r>
            <a:r>
              <a:rPr lang="en-US" sz="4800" i="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800" i="1" dirty="0" err="1">
                <a:solidFill>
                  <a:srgbClr val="000000"/>
                </a:solidFill>
                <a:latin typeface="Arial" panose="020B0604020202020204" pitchFamily="34" charset="0"/>
                <a:ea typeface="Times New Roman" panose="02020603050405020304" pitchFamily="18" charset="0"/>
                <a:cs typeface="Arial" panose="020B0604020202020204" pitchFamily="34" charset="0"/>
              </a:rPr>
              <a:t>hồn</a:t>
            </a:r>
            <a:r>
              <a:rPr lang="en-US" sz="4800" i="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800" i="1" dirty="0" err="1">
                <a:solidFill>
                  <a:srgbClr val="000000"/>
                </a:solidFill>
                <a:latin typeface="Arial" panose="020B0604020202020204" pitchFamily="34" charset="0"/>
                <a:ea typeface="Times New Roman" panose="02020603050405020304" pitchFamily="18" charset="0"/>
                <a:cs typeface="Arial" panose="020B0604020202020204" pitchFamily="34" charset="0"/>
              </a:rPr>
              <a:t>quanh</a:t>
            </a:r>
            <a:r>
              <a:rPr lang="en-US" sz="4800" i="1"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en-US" sz="4800" dirty="0">
              <a:effectLst/>
              <a:latin typeface="Arial" panose="020B0604020202020204" pitchFamily="34" charset="0"/>
              <a:ea typeface="Times New Roman" panose="02020603050405020304" pitchFamily="18" charset="0"/>
              <a:cs typeface="Arial" panose="020B0604020202020204" pitchFamily="34" charset="0"/>
            </a:endParaRPr>
          </a:p>
        </p:txBody>
      </p:sp>
      <p:cxnSp>
        <p:nvCxnSpPr>
          <p:cNvPr id="6" name="Straight Connector 5"/>
          <p:cNvCxnSpPr/>
          <p:nvPr/>
        </p:nvCxnSpPr>
        <p:spPr>
          <a:xfrm>
            <a:off x="4648200" y="1409700"/>
            <a:ext cx="1066800" cy="0"/>
          </a:xfrm>
          <a:prstGeom prst="line">
            <a:avLst/>
          </a:prstGeom>
          <a:ln w="57150">
            <a:solidFill>
              <a:srgbClr val="FF0000"/>
            </a:solidFill>
          </a:ln>
        </p:spPr>
        <p:style>
          <a:lnRef idx="3">
            <a:schemeClr val="dk1"/>
          </a:lnRef>
          <a:fillRef idx="0">
            <a:schemeClr val="dk1"/>
          </a:fillRef>
          <a:effectRef idx="2">
            <a:schemeClr val="dk1"/>
          </a:effectRef>
          <a:fontRef idx="minor">
            <a:schemeClr val="tx1"/>
          </a:fontRef>
        </p:style>
      </p:cxnSp>
      <p:cxnSp>
        <p:nvCxnSpPr>
          <p:cNvPr id="15" name="Straight Connector 14"/>
          <p:cNvCxnSpPr/>
          <p:nvPr/>
        </p:nvCxnSpPr>
        <p:spPr>
          <a:xfrm>
            <a:off x="7696200" y="1409700"/>
            <a:ext cx="1066800" cy="0"/>
          </a:xfrm>
          <a:prstGeom prst="line">
            <a:avLst/>
          </a:prstGeom>
          <a:ln w="57150">
            <a:solidFill>
              <a:srgbClr val="FF0000"/>
            </a:solidFill>
          </a:ln>
        </p:spPr>
        <p:style>
          <a:lnRef idx="3">
            <a:schemeClr val="dk1"/>
          </a:lnRef>
          <a:fillRef idx="0">
            <a:schemeClr val="dk1"/>
          </a:fillRef>
          <a:effectRef idx="2">
            <a:schemeClr val="dk1"/>
          </a:effectRef>
          <a:fontRef idx="minor">
            <a:schemeClr val="tx1"/>
          </a:fontRef>
        </p:style>
      </p:cxnSp>
      <p:cxnSp>
        <p:nvCxnSpPr>
          <p:cNvPr id="16" name="Straight Connector 15"/>
          <p:cNvCxnSpPr/>
          <p:nvPr/>
        </p:nvCxnSpPr>
        <p:spPr>
          <a:xfrm>
            <a:off x="11277600" y="1409700"/>
            <a:ext cx="1066800" cy="0"/>
          </a:xfrm>
          <a:prstGeom prst="line">
            <a:avLst/>
          </a:prstGeom>
          <a:ln w="57150">
            <a:solidFill>
              <a:srgbClr val="FF0000"/>
            </a:solidFill>
          </a:ln>
        </p:spPr>
        <p:style>
          <a:lnRef idx="3">
            <a:schemeClr val="dk1"/>
          </a:lnRef>
          <a:fillRef idx="0">
            <a:schemeClr val="dk1"/>
          </a:fillRef>
          <a:effectRef idx="2">
            <a:schemeClr val="dk1"/>
          </a:effectRef>
          <a:fontRef idx="minor">
            <a:schemeClr val="tx1"/>
          </a:fontRef>
        </p:style>
      </p:cxnSp>
      <p:cxnSp>
        <p:nvCxnSpPr>
          <p:cNvPr id="17" name="Straight Connector 16"/>
          <p:cNvCxnSpPr/>
          <p:nvPr/>
        </p:nvCxnSpPr>
        <p:spPr>
          <a:xfrm>
            <a:off x="5943600" y="3564975"/>
            <a:ext cx="1066800" cy="0"/>
          </a:xfrm>
          <a:prstGeom prst="line">
            <a:avLst/>
          </a:prstGeom>
          <a:ln w="57150">
            <a:solidFill>
              <a:srgbClr val="FF0000"/>
            </a:solidFill>
          </a:ln>
        </p:spPr>
        <p:style>
          <a:lnRef idx="3">
            <a:schemeClr val="dk1"/>
          </a:lnRef>
          <a:fillRef idx="0">
            <a:schemeClr val="dk1"/>
          </a:fillRef>
          <a:effectRef idx="2">
            <a:schemeClr val="dk1"/>
          </a:effectRef>
          <a:fontRef idx="minor">
            <a:schemeClr val="tx1"/>
          </a:fontRef>
        </p:style>
      </p:cxnSp>
      <p:cxnSp>
        <p:nvCxnSpPr>
          <p:cNvPr id="18" name="Straight Connector 17"/>
          <p:cNvCxnSpPr/>
          <p:nvPr/>
        </p:nvCxnSpPr>
        <p:spPr>
          <a:xfrm>
            <a:off x="8686800" y="3599663"/>
            <a:ext cx="1066800" cy="0"/>
          </a:xfrm>
          <a:prstGeom prst="line">
            <a:avLst/>
          </a:prstGeom>
          <a:ln w="57150">
            <a:solidFill>
              <a:srgbClr val="FF0000"/>
            </a:solidFill>
          </a:ln>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flipH="1">
            <a:off x="9158264" y="5193343"/>
            <a:ext cx="50469" cy="3373520"/>
          </a:xfrm>
          <a:prstGeom prst="line">
            <a:avLst/>
          </a:prstGeom>
        </p:spPr>
        <p:style>
          <a:lnRef idx="3">
            <a:schemeClr val="dk1"/>
          </a:lnRef>
          <a:fillRef idx="0">
            <a:schemeClr val="dk1"/>
          </a:fillRef>
          <a:effectRef idx="2">
            <a:schemeClr val="dk1"/>
          </a:effectRef>
          <a:fontRef idx="minor">
            <a:schemeClr val="tx1"/>
          </a:fontRef>
        </p:style>
      </p:cxnSp>
      <p:sp>
        <p:nvSpPr>
          <p:cNvPr id="10" name="Rectangle 9"/>
          <p:cNvSpPr/>
          <p:nvPr/>
        </p:nvSpPr>
        <p:spPr>
          <a:xfrm>
            <a:off x="1284145" y="5156380"/>
            <a:ext cx="7478855" cy="3208571"/>
          </a:xfrm>
          <a:prstGeom prst="rect">
            <a:avLst/>
          </a:prstGeom>
          <a:solidFill>
            <a:srgbClr val="E8F4F8"/>
          </a:solidFill>
        </p:spPr>
        <p:txBody>
          <a:bodyPr wrap="square">
            <a:spAutoFit/>
          </a:bodyPr>
          <a:lstStyle/>
          <a:p>
            <a:pPr marR="0" lvl="0" algn="just">
              <a:lnSpc>
                <a:spcPct val="150000"/>
              </a:lnSpc>
              <a:spcBef>
                <a:spcPts val="0"/>
              </a:spcBef>
              <a:spcAft>
                <a:spcPts val="0"/>
              </a:spcAft>
            </a:pPr>
            <a:r>
              <a:rPr lang="vi-VN" sz="45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S</a:t>
            </a:r>
            <a:r>
              <a:rPr lang="en-US" sz="45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ố </a:t>
            </a:r>
            <a:r>
              <a:rPr lang="en-US"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từ </a:t>
            </a:r>
            <a:r>
              <a:rPr lang="en-US"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đứng</a:t>
            </a:r>
            <a:r>
              <a:rPr lang="en-US"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trước</a:t>
            </a:r>
            <a:r>
              <a:rPr lang="en-US"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danh</a:t>
            </a:r>
            <a:r>
              <a:rPr lang="en-US"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từ chính dùng để chỉ số </a:t>
            </a:r>
            <a:r>
              <a:rPr lang="en-US"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lượng</a:t>
            </a:r>
            <a:r>
              <a:rPr lang="en-US"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một, </a:t>
            </a:r>
            <a:r>
              <a:rPr lang="en-US"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hai</a:t>
            </a:r>
            <a:r>
              <a:rPr lang="en-US"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ba</a:t>
            </a:r>
            <a:r>
              <a:rPr lang="en-US"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en-US" sz="45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23" name="Rectangle 22"/>
          <p:cNvSpPr/>
          <p:nvPr/>
        </p:nvSpPr>
        <p:spPr>
          <a:xfrm>
            <a:off x="9525000" y="5125991"/>
            <a:ext cx="7848600" cy="2169825"/>
          </a:xfrm>
          <a:prstGeom prst="rect">
            <a:avLst/>
          </a:prstGeom>
          <a:solidFill>
            <a:srgbClr val="E8F4F8"/>
          </a:solidFill>
        </p:spPr>
        <p:txBody>
          <a:bodyPr wrap="square">
            <a:spAutoFit/>
          </a:bodyPr>
          <a:lstStyle/>
          <a:p>
            <a:pPr marR="0" lvl="0" algn="just">
              <a:lnSpc>
                <a:spcPct val="150000"/>
              </a:lnSpc>
              <a:spcBef>
                <a:spcPts val="0"/>
              </a:spcBef>
              <a:spcAft>
                <a:spcPts val="0"/>
              </a:spcAft>
            </a:pPr>
            <a:r>
              <a:rPr lang="vi-VN" sz="4500" dirty="0" smtClean="0">
                <a:solidFill>
                  <a:srgbClr val="000000"/>
                </a:solidFill>
                <a:ea typeface="Times New Roman" panose="02020603050405020304" pitchFamily="18" charset="0"/>
                <a:cs typeface="Arial" panose="020B0604020202020204" pitchFamily="34" charset="0"/>
              </a:rPr>
              <a:t>Số </a:t>
            </a:r>
            <a:r>
              <a:rPr lang="vi-VN" sz="4500" dirty="0">
                <a:solidFill>
                  <a:srgbClr val="000000"/>
                </a:solidFill>
                <a:ea typeface="Times New Roman" panose="02020603050405020304" pitchFamily="18" charset="0"/>
                <a:cs typeface="Arial" panose="020B0604020202020204" pitchFamily="34" charset="0"/>
              </a:rPr>
              <a:t>từ đứng sau danh từ chính dùng để chỉ thứ tự: bốn, năm</a:t>
            </a:r>
            <a:endParaRPr lang="en-US" sz="45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028488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par>
                                <p:cTn id="13" presetID="14" presetClass="entr" presetSubtype="1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randombar(horizontal)">
                                      <p:cBhvr>
                                        <p:cTn id="15" dur="500"/>
                                        <p:tgtEl>
                                          <p:spTgt spid="15"/>
                                        </p:tgtEl>
                                      </p:cBhvr>
                                    </p:animEffect>
                                  </p:childTnLst>
                                </p:cTn>
                              </p:par>
                              <p:par>
                                <p:cTn id="16" presetID="14" presetClass="entr" presetSubtype="10"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cBhvr>
                                        <p:cTn id="18" dur="500"/>
                                        <p:tgtEl>
                                          <p:spTgt spid="16"/>
                                        </p:tgtEl>
                                      </p:cBhvr>
                                    </p:animEffect>
                                  </p:childTnLst>
                                </p:cTn>
                              </p:par>
                              <p:par>
                                <p:cTn id="19" presetID="14" presetClass="entr" presetSubtype="1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randombar(horizontal)">
                                      <p:cBhvr>
                                        <p:cTn id="21" dur="500"/>
                                        <p:tgtEl>
                                          <p:spTgt spid="17"/>
                                        </p:tgtEl>
                                      </p:cBhvr>
                                    </p:animEffect>
                                  </p:childTnLst>
                                </p:cTn>
                              </p:par>
                              <p:par>
                                <p:cTn id="22" presetID="14" presetClass="entr" presetSubtype="10" fill="hold"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randombar(horizontal)">
                                      <p:cBhvr>
                                        <p:cTn id="24" dur="500"/>
                                        <p:tgtEl>
                                          <p:spTgt spid="18"/>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barn(inVertical)">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37" fill="hold"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barn(outVertical)">
                                      <p:cBhvr>
                                        <p:cTn id="34" dur="500"/>
                                        <p:tgtEl>
                                          <p:spTgt spid="8"/>
                                        </p:tgtEl>
                                      </p:cBhvr>
                                    </p:animEffect>
                                  </p:childTnLst>
                                </p:cTn>
                              </p:par>
                              <p:par>
                                <p:cTn id="35" presetID="16" presetClass="entr" presetSubtype="37" fill="hold" grpId="0" nodeType="with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barn(outVertical)">
                                      <p:cBhvr>
                                        <p:cTn id="3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animBg="1"/>
      <p:bldP spid="2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DDF2"/>
        </a:solidFill>
        <a:effectLst/>
      </p:bgPr>
    </p:bg>
    <p:spTree>
      <p:nvGrpSpPr>
        <p:cNvPr id="1" name=""/>
        <p:cNvGrpSpPr/>
        <p:nvPr/>
      </p:nvGrpSpPr>
      <p:grpSpPr>
        <a:xfrm>
          <a:off x="0" y="0"/>
          <a:ext cx="0" cy="0"/>
          <a:chOff x="0" y="0"/>
          <a:chExt cx="0" cy="0"/>
        </a:xfrm>
      </p:grpSpPr>
      <p:grpSp>
        <p:nvGrpSpPr>
          <p:cNvPr id="2" name="Group 2"/>
          <p:cNvGrpSpPr/>
          <p:nvPr/>
        </p:nvGrpSpPr>
        <p:grpSpPr>
          <a:xfrm>
            <a:off x="1896188" y="1028700"/>
            <a:ext cx="14495624" cy="4642240"/>
            <a:chOff x="0" y="0"/>
            <a:chExt cx="7737151" cy="2477831"/>
          </a:xfrm>
        </p:grpSpPr>
        <p:sp>
          <p:nvSpPr>
            <p:cNvPr id="3" name="Freeform 3"/>
            <p:cNvSpPr/>
            <p:nvPr/>
          </p:nvSpPr>
          <p:spPr>
            <a:xfrm>
              <a:off x="0" y="0"/>
              <a:ext cx="7737151" cy="2477831"/>
            </a:xfrm>
            <a:custGeom>
              <a:avLst/>
              <a:gdLst/>
              <a:ahLst/>
              <a:cxnLst/>
              <a:rect l="l" t="t" r="r" b="b"/>
              <a:pathLst>
                <a:path w="7737151" h="2477831">
                  <a:moveTo>
                    <a:pt x="7612691" y="2477831"/>
                  </a:moveTo>
                  <a:lnTo>
                    <a:pt x="124460" y="2477831"/>
                  </a:lnTo>
                  <a:cubicBezTo>
                    <a:pt x="55880" y="2477831"/>
                    <a:pt x="0" y="2421951"/>
                    <a:pt x="0" y="2353371"/>
                  </a:cubicBezTo>
                  <a:lnTo>
                    <a:pt x="0" y="124460"/>
                  </a:lnTo>
                  <a:cubicBezTo>
                    <a:pt x="0" y="55880"/>
                    <a:pt x="55880" y="0"/>
                    <a:pt x="124460" y="0"/>
                  </a:cubicBezTo>
                  <a:lnTo>
                    <a:pt x="7612691" y="0"/>
                  </a:lnTo>
                  <a:cubicBezTo>
                    <a:pt x="7681271" y="0"/>
                    <a:pt x="7737151" y="55880"/>
                    <a:pt x="7737151" y="124460"/>
                  </a:cubicBezTo>
                  <a:lnTo>
                    <a:pt x="7737151" y="2353371"/>
                  </a:lnTo>
                  <a:cubicBezTo>
                    <a:pt x="7737151" y="2421951"/>
                    <a:pt x="7681271" y="2477831"/>
                    <a:pt x="7612691" y="2477831"/>
                  </a:cubicBezTo>
                  <a:close/>
                </a:path>
              </a:pathLst>
            </a:custGeom>
            <a:solidFill>
              <a:srgbClr val="FFFFFF"/>
            </a:solidFill>
          </p:spPr>
        </p:sp>
      </p:gr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4276315" y="0"/>
            <a:ext cx="4011685" cy="4765501"/>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flipH="1">
            <a:off x="17092942" y="3430993"/>
            <a:ext cx="1712507" cy="3425014"/>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206970" y="4168253"/>
            <a:ext cx="1375984" cy="1950493"/>
          </a:xfrm>
          <a:prstGeom prst="rect">
            <a:avLst/>
          </a:prstGeom>
        </p:spPr>
      </p:pic>
      <p:pic>
        <p:nvPicPr>
          <p:cNvPr id="7" name="Picture 7"/>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r="55522"/>
          <a:stretch>
            <a:fillRect/>
          </a:stretch>
        </p:blipFill>
        <p:spPr>
          <a:xfrm rot="-5400000">
            <a:off x="1954760" y="-926060"/>
            <a:ext cx="1483671" cy="3335791"/>
          </a:xfrm>
          <a:prstGeom prst="rect">
            <a:avLst/>
          </a:prstGeom>
        </p:spPr>
      </p:pic>
      <p:sp>
        <p:nvSpPr>
          <p:cNvPr id="8" name="TextBox 8"/>
          <p:cNvSpPr txBox="1"/>
          <p:nvPr/>
        </p:nvSpPr>
        <p:spPr>
          <a:xfrm>
            <a:off x="2638848" y="3217674"/>
            <a:ext cx="13010301" cy="1333698"/>
          </a:xfrm>
          <a:prstGeom prst="rect">
            <a:avLst/>
          </a:prstGeom>
        </p:spPr>
        <p:txBody>
          <a:bodyPr lIns="0" tIns="0" rIns="0" bIns="0" rtlCol="0" anchor="t">
            <a:spAutoFit/>
          </a:bodyPr>
          <a:lstStyle/>
          <a:p>
            <a:pPr marL="0" lvl="0" indent="0" algn="ctr">
              <a:lnSpc>
                <a:spcPts val="10400"/>
              </a:lnSpc>
              <a:spcBef>
                <a:spcPct val="0"/>
              </a:spcBef>
            </a:pPr>
            <a:r>
              <a:rPr lang="vi-VN" sz="8600" b="1" dirty="0" smtClean="0">
                <a:solidFill>
                  <a:srgbClr val="2E2562"/>
                </a:solidFill>
              </a:rPr>
              <a:t>LUYỆN TẬP</a:t>
            </a:r>
            <a:endParaRPr lang="en-US" sz="8600" b="1" u="none" dirty="0">
              <a:solidFill>
                <a:srgbClr val="2E2562"/>
              </a:solidFill>
            </a:endParaRPr>
          </a:p>
        </p:txBody>
      </p:sp>
      <p:sp>
        <p:nvSpPr>
          <p:cNvPr id="9" name="TextBox 9"/>
          <p:cNvSpPr txBox="1"/>
          <p:nvPr/>
        </p:nvSpPr>
        <p:spPr>
          <a:xfrm>
            <a:off x="7486862" y="1774566"/>
            <a:ext cx="3314275" cy="984885"/>
          </a:xfrm>
          <a:prstGeom prst="rect">
            <a:avLst/>
          </a:prstGeom>
        </p:spPr>
        <p:txBody>
          <a:bodyPr wrap="square" lIns="0" tIns="0" rIns="0" bIns="0" rtlCol="0" anchor="t">
            <a:spAutoFit/>
          </a:bodyPr>
          <a:lstStyle/>
          <a:p>
            <a:pPr marL="0" lvl="0" indent="0" algn="ctr">
              <a:spcBef>
                <a:spcPct val="0"/>
              </a:spcBef>
            </a:pPr>
            <a:r>
              <a:rPr lang="vi-VN" sz="6400" b="1" u="none" spc="240" dirty="0" smtClean="0">
                <a:solidFill>
                  <a:srgbClr val="FF0000"/>
                </a:solidFill>
                <a:latin typeface="Arial" panose="020B0604020202020204" pitchFamily="34" charset="0"/>
                <a:cs typeface="Arial" panose="020B0604020202020204" pitchFamily="34" charset="0"/>
              </a:rPr>
              <a:t>Phần 2:</a:t>
            </a:r>
            <a:endParaRPr lang="en-US" sz="6400" b="1" u="none" spc="240" dirty="0">
              <a:solidFill>
                <a:srgbClr val="FF0000"/>
              </a:solidFill>
              <a:latin typeface="Arial" panose="020B0604020202020204" pitchFamily="34" charset="0"/>
              <a:cs typeface="Arial" panose="020B0604020202020204" pitchFamily="34" charset="0"/>
            </a:endParaRPr>
          </a:p>
        </p:txBody>
      </p:sp>
      <p:pic>
        <p:nvPicPr>
          <p:cNvPr id="10" name="Picture 10"/>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028700" y="9039874"/>
            <a:ext cx="2245503" cy="436852"/>
          </a:xfrm>
          <a:prstGeom prst="rect">
            <a:avLst/>
          </a:prstGeom>
        </p:spPr>
      </p:pic>
      <p:pic>
        <p:nvPicPr>
          <p:cNvPr id="11" name="Picture 11"/>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b="19031"/>
          <a:stretch>
            <a:fillRect/>
          </a:stretch>
        </p:blipFill>
        <p:spPr>
          <a:xfrm>
            <a:off x="4792494" y="5143500"/>
            <a:ext cx="9075005" cy="5143500"/>
          </a:xfrm>
          <a:prstGeom prst="rect">
            <a:avLst/>
          </a:prstGeom>
        </p:spPr>
      </p:pic>
      <p:pic>
        <p:nvPicPr>
          <p:cNvPr id="12" name="Picture 12"/>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15076966" y="8666661"/>
            <a:ext cx="1205191" cy="1183279"/>
          </a:xfrm>
          <a:prstGeom prst="rect">
            <a:avLst/>
          </a:prstGeom>
        </p:spPr>
      </p:pic>
    </p:spTree>
    <p:extLst>
      <p:ext uri="{BB962C8B-B14F-4D97-AF65-F5344CB8AC3E}">
        <p14:creationId xmlns:p14="http://schemas.microsoft.com/office/powerpoint/2010/main" val="37570747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296</TotalTime>
  <Words>570</Words>
  <Application>Microsoft Office PowerPoint</Application>
  <PresentationFormat>Custom</PresentationFormat>
  <Paragraphs>57</Paragraphs>
  <Slides>16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Times New Roman</vt:lpstr>
      <vt:lpstr>SimSun</vt:lpstr>
      <vt:lpstr>Calibri</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Admin</cp:lastModifiedBy>
  <cp:revision>14</cp:revision>
  <dcterms:created xsi:type="dcterms:W3CDTF">2006-08-16T00:00:00Z</dcterms:created>
  <dcterms:modified xsi:type="dcterms:W3CDTF">2023-10-24T11:22:17Z</dcterms:modified>
  <dc:identifier>DAEswOIwa4E</dc:identifier>
</cp:coreProperties>
</file>