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7" r:id="rId3"/>
    <p:sldId id="256" r:id="rId4"/>
    <p:sldId id="260" r:id="rId5"/>
    <p:sldId id="265" r:id="rId6"/>
    <p:sldId id="262" r:id="rId7"/>
    <p:sldId id="273" r:id="rId8"/>
    <p:sldId id="274" r:id="rId9"/>
    <p:sldId id="275" r:id="rId10"/>
    <p:sldId id="276" r:id="rId11"/>
    <p:sldId id="277" r:id="rId12"/>
    <p:sldId id="279" r:id="rId13"/>
    <p:sldId id="278" r:id="rId14"/>
    <p:sldId id="272" r:id="rId15"/>
    <p:sldId id="263" r:id="rId16"/>
    <p:sldId id="281" r:id="rId17"/>
    <p:sldId id="286" r:id="rId18"/>
    <p:sldId id="282" r:id="rId19"/>
    <p:sldId id="287" r:id="rId20"/>
    <p:sldId id="283" r:id="rId21"/>
    <p:sldId id="288" r:id="rId22"/>
    <p:sldId id="284" r:id="rId23"/>
    <p:sldId id="285" r:id="rId24"/>
    <p:sldId id="289" r:id="rId25"/>
    <p:sldId id="290" r:id="rId26"/>
    <p:sldId id="266" r:id="rId27"/>
    <p:sldId id="269" r:id="rId28"/>
    <p:sldId id="271" r:id="rId29"/>
  </p:sldIdLst>
  <p:sldSz cx="18288000" cy="10287000"/>
  <p:notesSz cx="6858000" cy="9144000"/>
  <p:embeddedFontLst>
    <p:embeddedFont>
      <p:font typeface="SimSun" panose="02010600030101010101" pitchFamily="2" charset="-122"/>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1.svg"/><Relationship Id="rId3" Type="http://schemas.openxmlformats.org/officeDocument/2006/relationships/image" Target="../media/image19.svg"/><Relationship Id="rId7" Type="http://schemas.openxmlformats.org/officeDocument/2006/relationships/image" Target="../media/image91.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3.svg"/><Relationship Id="rId40" Type="http://schemas.openxmlformats.org/officeDocument/2006/relationships/image" Target="../media/image177.svg"/><Relationship Id="rId5" Type="http://schemas.openxmlformats.org/officeDocument/2006/relationships/image" Target="../media/image81.svg"/><Relationship Id="rId15" Type="http://schemas.openxmlformats.org/officeDocument/2006/relationships/image" Target="../media/image5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3.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5.png"/><Relationship Id="rId15" Type="http://schemas.openxmlformats.org/officeDocument/2006/relationships/image" Target="../media/image370.svg"/><Relationship Id="rId10" Type="http://schemas.openxmlformats.org/officeDocument/2006/relationships/image" Target="../media/image10.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6.png"/><Relationship Id="rId10" Type="http://schemas.openxmlformats.org/officeDocument/2006/relationships/image" Target="../media/image10.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10.sv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10.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22.png"/><Relationship Id="rId25" Type="http://schemas.openxmlformats.org/officeDocument/2006/relationships/image" Target="../media/image29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14.png"/><Relationship Id="rId9" Type="http://schemas.openxmlformats.org/officeDocument/2006/relationships/image" Target="../media/image61.svg"/></Relationships>
</file>

<file path=ppt/slides/_rels/slide1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351.svg"/><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43.svg"/><Relationship Id="rId4" Type="http://schemas.openxmlformats.org/officeDocument/2006/relationships/image" Target="../media/image28.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 Id="rId23" Type="http://schemas.openxmlformats.org/officeDocument/2006/relationships/image" Target="../media/image294.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2"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0.png"/><Relationship Id="rId15" Type="http://schemas.openxmlformats.org/officeDocument/2006/relationships/image" Target="../media/image12.png"/><Relationship Id="rId10" Type="http://schemas.openxmlformats.org/officeDocument/2006/relationships/image" Target="../media/image8.sv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 Id="rId11" Type="http://schemas.openxmlformats.org/officeDocument/2006/relationships/image" Target="../media/image310.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3" Type="http://schemas.openxmlformats.org/officeDocument/2006/relationships/image" Target="../media/image6.svg"/><Relationship Id="rId3" Type="http://schemas.openxmlformats.org/officeDocument/2006/relationships/image" Target="../media/image55.svg"/><Relationship Id="rId12" Type="http://schemas.openxmlformats.org/officeDocument/2006/relationships/image" Target="../media/image14.png"/><Relationship Id="rId17"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33.png"/><Relationship Id="rId20" Type="http://schemas.openxmlformats.org/officeDocument/2006/relationships/image" Target="../media/image339.svg"/><Relationship Id="rId1" Type="http://schemas.openxmlformats.org/officeDocument/2006/relationships/slideLayout" Target="../slideLayouts/slideLayout7.xml"/><Relationship Id="rId11" Type="http://schemas.openxmlformats.org/officeDocument/2006/relationships/image" Target="../media/image17.svg"/><Relationship Id="rId15" Type="http://schemas.openxmlformats.org/officeDocument/2006/relationships/image" Target="../media/image73.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3.svg"/><Relationship Id="rId3" Type="http://schemas.openxmlformats.org/officeDocument/2006/relationships/image" Target="../media/image4.svg"/><Relationship Id="rId7" Type="http://schemas.openxmlformats.org/officeDocument/2006/relationships/image" Target="../media/image87.svg"/><Relationship Id="rId12"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35.png"/><Relationship Id="rId9" Type="http://schemas.openxmlformats.org/officeDocument/2006/relationships/image" Target="../media/image89.svg"/><Relationship Id="rId1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1.svg"/><Relationship Id="rId3" Type="http://schemas.openxmlformats.org/officeDocument/2006/relationships/image" Target="../media/image19.svg"/><Relationship Id="rId7" Type="http://schemas.openxmlformats.org/officeDocument/2006/relationships/image" Target="../media/image91.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3.svg"/><Relationship Id="rId40" Type="http://schemas.openxmlformats.org/officeDocument/2006/relationships/image" Target="../media/image177.svg"/><Relationship Id="rId5" Type="http://schemas.openxmlformats.org/officeDocument/2006/relationships/image" Target="../media/image81.svg"/><Relationship Id="rId15" Type="http://schemas.openxmlformats.org/officeDocument/2006/relationships/image" Target="../media/image5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3.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7" Type="http://schemas.openxmlformats.org/officeDocument/2006/relationships/image" Target="../media/image4.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17.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5.svg"/><Relationship Id="rId5" Type="http://schemas.openxmlformats.org/officeDocument/2006/relationships/image" Target="../media/image12.svg"/><Relationship Id="rId15" Type="http://schemas.openxmlformats.org/officeDocument/2006/relationships/image" Target="../media/image29.svg"/><Relationship Id="rId10" Type="http://schemas.openxmlformats.org/officeDocument/2006/relationships/image" Target="../media/image18.png"/><Relationship Id="rId9" Type="http://schemas.openxmlformats.org/officeDocument/2006/relationships/image" Target="../media/image43.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22.png"/><Relationship Id="rId25" Type="http://schemas.openxmlformats.org/officeDocument/2006/relationships/image" Target="../media/image29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14.png"/><Relationship Id="rId9" Type="http://schemas.openxmlformats.org/officeDocument/2006/relationships/image" Target="../media/image61.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3.png"/><Relationship Id="rId10"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4.png"/><Relationship Id="rId10"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5.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svg"/><Relationship Id="rId10"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svg"/><Relationship Id="rId10"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8163409" y="-408221"/>
            <a:ext cx="2466841" cy="211994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572560" y="-11334751"/>
            <a:ext cx="21316266" cy="13041930"/>
          </a:xfrm>
          <a:prstGeom prst="rect">
            <a:avLst/>
          </a:prstGeom>
        </p:spPr>
      </p:pic>
      <p:sp>
        <p:nvSpPr>
          <p:cNvPr id="5" name="TextBox 5"/>
          <p:cNvSpPr txBox="1"/>
          <p:nvPr/>
        </p:nvSpPr>
        <p:spPr>
          <a:xfrm>
            <a:off x="2001889" y="3634900"/>
            <a:ext cx="14494462" cy="3462486"/>
          </a:xfrm>
          <a:prstGeom prst="rect">
            <a:avLst/>
          </a:prstGeom>
        </p:spPr>
        <p:txBody>
          <a:bodyPr wrap="square" lIns="0" tIns="0" rIns="0" bIns="0" rtlCol="0" anchor="t">
            <a:spAutoFit/>
          </a:bodyPr>
          <a:lstStyle/>
          <a:p>
            <a:pPr algn="ctr">
              <a:lnSpc>
                <a:spcPts val="13500"/>
              </a:lnSpc>
            </a:pPr>
            <a:r>
              <a:rPr lang="en-US" sz="7200" b="1" dirty="0" smtClean="0">
                <a:solidFill>
                  <a:srgbClr val="423538"/>
                </a:solidFill>
                <a:latin typeface="Arial" panose="020B0604020202020204" pitchFamily="34" charset="0"/>
                <a:cs typeface="Arial" panose="020B0604020202020204" pitchFamily="34" charset="0"/>
              </a:rPr>
              <a:t>VUI MỪNG CHÀO ĐÓN CÁC EM TỚI BUỔI HỌC NGÀY HÔM NAY</a:t>
            </a:r>
            <a:r>
              <a:rPr lang="vi-VN" sz="7200" b="1" dirty="0" smtClean="0">
                <a:solidFill>
                  <a:srgbClr val="423538"/>
                </a:solidFill>
                <a:latin typeface="Arial" panose="020B0604020202020204" pitchFamily="34" charset="0"/>
                <a:cs typeface="Arial" panose="020B0604020202020204" pitchFamily="34" charset="0"/>
              </a:rPr>
              <a:t>!</a:t>
            </a:r>
            <a:endParaRPr lang="en-US" sz="7200" b="1" dirty="0">
              <a:solidFill>
                <a:srgbClr val="423538"/>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33734" y="3099343"/>
            <a:ext cx="740848" cy="71028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91715" y="2483071"/>
            <a:ext cx="740848" cy="71028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2513073"/>
            <a:ext cx="1005034" cy="96357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734632" y="7619024"/>
            <a:ext cx="597931" cy="651037"/>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33734" y="7575632"/>
            <a:ext cx="597931" cy="6510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534870" y="2361597"/>
            <a:ext cx="1101406" cy="1009288"/>
          </a:xfrm>
          <a:prstGeom prst="rect">
            <a:avLst/>
          </a:prstGeom>
        </p:spPr>
      </p:pic>
      <p:pic>
        <p:nvPicPr>
          <p:cNvPr id="13"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3505502" y="7255637"/>
            <a:ext cx="11160141" cy="413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295400" y="246668"/>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2. Bài tập thực hành</a:t>
            </a:r>
            <a:endParaRPr lang="en-US" sz="5200" b="1" dirty="0">
              <a:solidFill>
                <a:srgbClr val="423538"/>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38787" y="530850"/>
            <a:ext cx="956502" cy="917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3" name="Rectangle 2"/>
          <p:cNvSpPr/>
          <p:nvPr/>
        </p:nvSpPr>
        <p:spPr>
          <a:xfrm>
            <a:off x="1371600" y="1257300"/>
            <a:ext cx="15240000" cy="2308324"/>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Xác</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định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biện</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pháp</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tu</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từ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và</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tác</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dụng</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của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chúng</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 trong các câu </a:t>
            </a:r>
            <a:r>
              <a:rPr lang="en-US" sz="48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sau</a:t>
            </a:r>
            <a:r>
              <a:rPr lang="en-US" sz="4800" b="1" kern="100" dirty="0">
                <a:solidFill>
                  <a:srgbClr val="FF0000"/>
                </a:solidFill>
                <a:latin typeface="Arial" panose="020B0604020202020204" pitchFamily="34" charset="0"/>
                <a:ea typeface="SimSun" panose="02010600030101010101" pitchFamily="2" charset="-122"/>
                <a:cs typeface="Arial" panose="020B0604020202020204" pitchFamily="34" charset="0"/>
              </a:rPr>
              <a:t>:</a:t>
            </a:r>
            <a:endParaRPr lang="en-US" sz="4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77421" y="3565624"/>
            <a:ext cx="8602711" cy="5909310"/>
          </a:xfrm>
          <a:prstGeom prst="rect">
            <a:avLst/>
          </a:prstGeom>
        </p:spPr>
        <p:txBody>
          <a:bodyPr wrap="square">
            <a:spAutoFit/>
          </a:bodyPr>
          <a:lstStyle/>
          <a:p>
            <a:pPr algn="ctr">
              <a:lnSpc>
                <a:spcPct val="150000"/>
              </a:lnSpc>
            </a:pP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ơi ta bảo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này</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ngoài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ruộng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cày</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với ta.</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3">
              <a:lnSpc>
                <a:spcPct val="150000"/>
              </a:lnSpc>
            </a:pP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nhớ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3">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rơi</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xuống đất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3">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nhớ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3">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Khăn</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vắt</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lên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vai</a:t>
            </a: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8980227" y="3592864"/>
            <a:ext cx="9139549" cy="3970318"/>
          </a:xfrm>
          <a:prstGeom prst="rect">
            <a:avLst/>
          </a:prstGeom>
        </p:spPr>
        <p:txBody>
          <a:bodyPr wrap="square">
            <a:spAutoFit/>
          </a:bodyPr>
          <a:lstStyle/>
          <a:p>
            <a:pPr algn="ctr">
              <a:lnSpc>
                <a:spcPct val="150000"/>
              </a:lnSpc>
            </a:pP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sao</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ngoài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kia</a:t>
            </a:r>
            <a:endPar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Chẳng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bằng mẹ đã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vì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con</a:t>
            </a:r>
          </a:p>
          <a:p>
            <a:pPr algn="ctr">
              <a:lnSpc>
                <a:spcPct val="150000"/>
              </a:lnSpc>
            </a:pP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Đêm</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nay con ngủ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giấc</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tròn</a:t>
            </a:r>
            <a:endPar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Mẹ là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ngọn</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gió</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con </a:t>
            </a:r>
            <a:r>
              <a:rPr lang="en-US"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suốt</a:t>
            </a:r>
            <a:r>
              <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đời</a:t>
            </a: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553200" y="7517462"/>
            <a:ext cx="6096000" cy="3055620"/>
          </a:xfrm>
          <a:prstGeom prst="rect">
            <a:avLst/>
          </a:prstGeom>
        </p:spPr>
      </p:pic>
    </p:spTree>
    <p:extLst>
      <p:ext uri="{BB962C8B-B14F-4D97-AF65-F5344CB8AC3E}">
        <p14:creationId xmlns:p14="http://schemas.microsoft.com/office/powerpoint/2010/main" val="3785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295400" y="246668"/>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2. Bài tập thực hành</a:t>
            </a:r>
            <a:endParaRPr lang="en-US" sz="5200" b="1" dirty="0">
              <a:solidFill>
                <a:srgbClr val="423538"/>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38787" y="530850"/>
            <a:ext cx="956502" cy="917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5" name="Rectangle 4"/>
          <p:cNvSpPr/>
          <p:nvPr/>
        </p:nvSpPr>
        <p:spPr>
          <a:xfrm>
            <a:off x="3962400" y="1430269"/>
            <a:ext cx="10185779" cy="2308324"/>
          </a:xfrm>
          <a:prstGeom prst="rect">
            <a:avLst/>
          </a:prstGeom>
        </p:spPr>
        <p:txBody>
          <a:bodyPr wrap="square">
            <a:spAutoFit/>
          </a:bodyPr>
          <a:lstStyle/>
          <a:p>
            <a:pPr algn="ctr">
              <a:lnSpc>
                <a:spcPct val="150000"/>
              </a:lnSpc>
            </a:pP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ơi ta bảo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này</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ngoài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ruộng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trâu</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cày</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với ta</a:t>
            </a:r>
            <a:r>
              <a:rPr lang="en-US"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60210" y="3738593"/>
            <a:ext cx="16281211" cy="2308324"/>
          </a:xfrm>
          <a:prstGeom prst="rect">
            <a:avLst/>
          </a:prstGeom>
        </p:spPr>
        <p:txBody>
          <a:bodyPr wrap="square">
            <a:spAutoFit/>
          </a:bodyPr>
          <a:lstStyle/>
          <a:p>
            <a:pPr marR="0" lvl="0" algn="just">
              <a:lnSpc>
                <a:spcPct val="150000"/>
              </a:lnSpc>
              <a:spcBef>
                <a:spcPts val="0"/>
              </a:spcBef>
              <a:spcAft>
                <a:spcPts val="0"/>
              </a:spcAft>
              <a:tabLst>
                <a:tab pos="177800" algn="l"/>
              </a:tabLst>
            </a:pP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nl-NL"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Nghệ </a:t>
            </a:r>
            <a:r>
              <a:rPr lang="nl-NL"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thuật nhân hóa: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lời gọi đáp với con vật, thể hiện sự coi trọng, gắn bó của con </a:t>
            </a: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như những người bạn.</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11">
            <a:extLst>
              <a:ext uri="{28A0092B-C50C-407E-A947-70E740481C1C}">
                <a14:useLocalDpi xmlns:a14="http://schemas.microsoft.com/office/drawing/2010/main" val="0"/>
              </a:ext>
            </a:extLst>
          </a:blip>
          <a:srcRect t="23564" b="21813"/>
          <a:stretch/>
        </p:blipFill>
        <p:spPr>
          <a:xfrm>
            <a:off x="3124200" y="5524500"/>
            <a:ext cx="10459471" cy="4850041"/>
          </a:xfrm>
          <a:prstGeom prst="rect">
            <a:avLst/>
          </a:prstGeom>
        </p:spPr>
      </p:pic>
    </p:spTree>
    <p:extLst>
      <p:ext uri="{BB962C8B-B14F-4D97-AF65-F5344CB8AC3E}">
        <p14:creationId xmlns:p14="http://schemas.microsoft.com/office/powerpoint/2010/main" val="1933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295400" y="246668"/>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2. Bài tập thực hành</a:t>
            </a:r>
            <a:endParaRPr lang="en-US" sz="5200" b="1" dirty="0">
              <a:solidFill>
                <a:srgbClr val="423538"/>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38787" y="530850"/>
            <a:ext cx="956502" cy="917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5" name="Rectangle 4"/>
          <p:cNvSpPr/>
          <p:nvPr/>
        </p:nvSpPr>
        <p:spPr>
          <a:xfrm>
            <a:off x="5298108" y="1215844"/>
            <a:ext cx="7467599" cy="4524315"/>
          </a:xfrm>
          <a:prstGeom prst="rect">
            <a:avLst/>
          </a:prstGeom>
        </p:spPr>
        <p:txBody>
          <a:bodyPr wrap="square">
            <a:spAutoFit/>
          </a:bodyPr>
          <a:lstStyle/>
          <a:p>
            <a:pPr lvl="1">
              <a:lnSpc>
                <a:spcPct val="150000"/>
              </a:lnSpc>
            </a:pPr>
            <a:r>
              <a:rPr lang="vi-VN" sz="4800" i="1" dirty="0">
                <a:solidFill>
                  <a:srgbClr val="000000"/>
                </a:solidFill>
                <a:ea typeface="Times New Roman" panose="02020603050405020304" pitchFamily="18" charset="0"/>
                <a:cs typeface="Arial" panose="020B0604020202020204" pitchFamily="34" charset="0"/>
              </a:rPr>
              <a:t>(2) Khăn thương nhớ ai</a:t>
            </a:r>
          </a:p>
          <a:p>
            <a:pPr lvl="1">
              <a:lnSpc>
                <a:spcPct val="150000"/>
              </a:lnSpc>
            </a:pPr>
            <a:r>
              <a:rPr lang="vi-VN" sz="4800" i="1" dirty="0">
                <a:solidFill>
                  <a:srgbClr val="000000"/>
                </a:solidFill>
                <a:ea typeface="Times New Roman" panose="02020603050405020304" pitchFamily="18" charset="0"/>
                <a:cs typeface="Arial" panose="020B0604020202020204" pitchFamily="34" charset="0"/>
              </a:rPr>
              <a:t>Khăn rơi xuống đất</a:t>
            </a:r>
          </a:p>
          <a:p>
            <a:pPr lvl="1">
              <a:lnSpc>
                <a:spcPct val="150000"/>
              </a:lnSpc>
            </a:pPr>
            <a:r>
              <a:rPr lang="vi-VN" sz="4800" i="1" dirty="0">
                <a:solidFill>
                  <a:srgbClr val="000000"/>
                </a:solidFill>
                <a:ea typeface="Times New Roman" panose="02020603050405020304" pitchFamily="18" charset="0"/>
                <a:cs typeface="Arial" panose="020B0604020202020204" pitchFamily="34" charset="0"/>
              </a:rPr>
              <a:t>Khăn thương nhớ ai</a:t>
            </a:r>
          </a:p>
          <a:p>
            <a:pPr lvl="1">
              <a:lnSpc>
                <a:spcPct val="150000"/>
              </a:lnSpc>
            </a:pPr>
            <a:r>
              <a:rPr lang="vi-VN" sz="4800" i="1" dirty="0">
                <a:solidFill>
                  <a:srgbClr val="000000"/>
                </a:solidFill>
                <a:ea typeface="Times New Roman" panose="02020603050405020304" pitchFamily="18" charset="0"/>
                <a:cs typeface="Arial" panose="020B0604020202020204" pitchFamily="34" charset="0"/>
              </a:rPr>
              <a:t>Khăn vắt lên vai.</a:t>
            </a:r>
          </a:p>
        </p:txBody>
      </p:sp>
      <p:sp>
        <p:nvSpPr>
          <p:cNvPr id="3" name="Rectangle 2"/>
          <p:cNvSpPr/>
          <p:nvPr/>
        </p:nvSpPr>
        <p:spPr>
          <a:xfrm>
            <a:off x="1262989" y="5743002"/>
            <a:ext cx="15537835" cy="3416320"/>
          </a:xfrm>
          <a:prstGeom prst="rect">
            <a:avLst/>
          </a:prstGeom>
        </p:spPr>
        <p:txBody>
          <a:bodyPr wrap="square">
            <a:spAutoFit/>
          </a:bodyPr>
          <a:lstStyle/>
          <a:p>
            <a:pPr marR="0" lvl="0" algn="just">
              <a:lnSpc>
                <a:spcPct val="150000"/>
              </a:lnSpc>
              <a:spcBef>
                <a:spcPts val="0"/>
              </a:spcBef>
              <a:spcAft>
                <a:spcPts val="0"/>
              </a:spcAft>
              <a:tabLst>
                <a:tab pos="177800" algn="l"/>
              </a:tabLst>
            </a:pP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nl-NL"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Điệp </a:t>
            </a:r>
            <a:r>
              <a:rPr lang="nl-NL"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từ “</a:t>
            </a:r>
            <a:r>
              <a:rPr lang="nl-NL"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khăn thương nhớ ai</a:t>
            </a:r>
            <a:r>
              <a:rPr lang="nl-NL"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nl-NL"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thể hiện </a:t>
            </a: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nỗi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nhớ triền miên, không ngừng nghỉ và là lời tự vấn của nhân vật trữ tình.</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96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295400" y="246668"/>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2. Bài tập thực hành</a:t>
            </a:r>
            <a:endParaRPr lang="en-US" sz="5200" b="1" dirty="0">
              <a:solidFill>
                <a:srgbClr val="423538"/>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38787" y="530850"/>
            <a:ext cx="956502" cy="917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5" name="Rectangle 4"/>
          <p:cNvSpPr/>
          <p:nvPr/>
        </p:nvSpPr>
        <p:spPr>
          <a:xfrm>
            <a:off x="2765560" y="1188686"/>
            <a:ext cx="12532692" cy="4524315"/>
          </a:xfrm>
          <a:prstGeom prst="rect">
            <a:avLst/>
          </a:prstGeom>
        </p:spPr>
        <p:txBody>
          <a:bodyPr wrap="square">
            <a:spAutoFit/>
          </a:bodyPr>
          <a:lstStyle/>
          <a:p>
            <a:pPr lvl="1" algn="ctr">
              <a:lnSpc>
                <a:spcPct val="150000"/>
              </a:lnSpc>
            </a:pPr>
            <a:r>
              <a:rPr lang="vi-VN" sz="4800" i="1" dirty="0">
                <a:solidFill>
                  <a:srgbClr val="000000"/>
                </a:solidFill>
                <a:ea typeface="Times New Roman" panose="02020603050405020304" pitchFamily="18" charset="0"/>
                <a:cs typeface="Arial" panose="020B0604020202020204" pitchFamily="34" charset="0"/>
              </a:rPr>
              <a:t>(3) Những ngôi sao thức ngoài kia</a:t>
            </a:r>
          </a:p>
          <a:p>
            <a:pPr lvl="1" algn="ctr">
              <a:lnSpc>
                <a:spcPct val="150000"/>
              </a:lnSpc>
            </a:pPr>
            <a:r>
              <a:rPr lang="vi-VN" sz="4800" i="1" dirty="0">
                <a:solidFill>
                  <a:srgbClr val="000000"/>
                </a:solidFill>
                <a:ea typeface="Times New Roman" panose="02020603050405020304" pitchFamily="18" charset="0"/>
                <a:cs typeface="Arial" panose="020B0604020202020204" pitchFamily="34" charset="0"/>
              </a:rPr>
              <a:t>Chẳng bằng mẹ đã thức vì chúng con</a:t>
            </a:r>
          </a:p>
          <a:p>
            <a:pPr lvl="1" algn="ctr">
              <a:lnSpc>
                <a:spcPct val="150000"/>
              </a:lnSpc>
            </a:pPr>
            <a:r>
              <a:rPr lang="vi-VN" sz="4800" i="1" dirty="0">
                <a:solidFill>
                  <a:srgbClr val="000000"/>
                </a:solidFill>
                <a:ea typeface="Times New Roman" panose="02020603050405020304" pitchFamily="18" charset="0"/>
                <a:cs typeface="Arial" panose="020B0604020202020204" pitchFamily="34" charset="0"/>
              </a:rPr>
              <a:t>Đêm nay con ngủ giấc tròn</a:t>
            </a:r>
          </a:p>
          <a:p>
            <a:pPr lvl="1" algn="ctr">
              <a:lnSpc>
                <a:spcPct val="150000"/>
              </a:lnSpc>
            </a:pPr>
            <a:r>
              <a:rPr lang="vi-VN" sz="4800" i="1" dirty="0">
                <a:solidFill>
                  <a:srgbClr val="000000"/>
                </a:solidFill>
                <a:ea typeface="Times New Roman" panose="02020603050405020304" pitchFamily="18" charset="0"/>
                <a:cs typeface="Arial" panose="020B0604020202020204" pitchFamily="34" charset="0"/>
              </a:rPr>
              <a:t>Mẹ là ngọn gió của con suốt đời.</a:t>
            </a:r>
          </a:p>
        </p:txBody>
      </p:sp>
      <p:sp>
        <p:nvSpPr>
          <p:cNvPr id="3" name="Rectangle 2"/>
          <p:cNvSpPr/>
          <p:nvPr/>
        </p:nvSpPr>
        <p:spPr>
          <a:xfrm>
            <a:off x="1262989" y="5743002"/>
            <a:ext cx="15537835" cy="3279424"/>
          </a:xfrm>
          <a:prstGeom prst="rect">
            <a:avLst/>
          </a:prstGeom>
        </p:spPr>
        <p:txBody>
          <a:bodyPr wrap="square">
            <a:spAutoFit/>
          </a:bodyPr>
          <a:lstStyle/>
          <a:p>
            <a:pPr marR="0" lvl="0" algn="just">
              <a:lnSpc>
                <a:spcPct val="150000"/>
              </a:lnSpc>
              <a:spcBef>
                <a:spcPts val="0"/>
              </a:spcBef>
              <a:spcAft>
                <a:spcPts val="0"/>
              </a:spcAft>
              <a:tabLst>
                <a:tab pos="177800" algn="l"/>
              </a:tabLst>
            </a:pP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vi-VN" sz="4800" b="1" dirty="0" smtClean="0">
                <a:solidFill>
                  <a:srgbClr val="FF0000"/>
                </a:solidFill>
                <a:ea typeface="Times New Roman" panose="02020603050405020304" pitchFamily="18" charset="0"/>
                <a:cs typeface="Arial" panose="020B0604020202020204" pitchFamily="34" charset="0"/>
              </a:rPr>
              <a:t>Nghệ </a:t>
            </a:r>
            <a:r>
              <a:rPr lang="vi-VN" sz="4800" b="1" dirty="0">
                <a:solidFill>
                  <a:srgbClr val="FF0000"/>
                </a:solidFill>
                <a:ea typeface="Times New Roman" panose="02020603050405020304" pitchFamily="18" charset="0"/>
                <a:cs typeface="Arial" panose="020B0604020202020204" pitchFamily="34" charset="0"/>
              </a:rPr>
              <a:t>thuật so sánh: </a:t>
            </a:r>
            <a:r>
              <a:rPr lang="vi-VN" sz="4800" dirty="0">
                <a:ea typeface="Times New Roman" panose="02020603050405020304" pitchFamily="18" charset="0"/>
                <a:cs typeface="Arial" panose="020B0604020202020204" pitchFamily="34" charset="0"/>
              </a:rPr>
              <a:t>Cho thấy sự hy sinh lớn lao của mẹ đối với con cái,thể hiện tình yêu thương con sâu sắc của người </a:t>
            </a:r>
            <a:r>
              <a:rPr lang="vi-VN" sz="4800" dirty="0" smtClean="0">
                <a:ea typeface="Times New Roman" panose="02020603050405020304" pitchFamily="18" charset="0"/>
                <a:cs typeface="Arial" panose="020B0604020202020204" pitchFamily="34" charset="0"/>
              </a:rPr>
              <a:t>mẹ.</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0" name="Straight Connector 9"/>
          <p:cNvCxnSpPr/>
          <p:nvPr/>
        </p:nvCxnSpPr>
        <p:spPr>
          <a:xfrm>
            <a:off x="4343400" y="3314700"/>
            <a:ext cx="30480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15000" y="5524500"/>
            <a:ext cx="7620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1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grpSp>
        <p:nvGrpSpPr>
          <p:cNvPr id="3" name="Group 3"/>
          <p:cNvGrpSpPr/>
          <p:nvPr/>
        </p:nvGrpSpPr>
        <p:grpSpPr>
          <a:xfrm>
            <a:off x="2383558" y="2816077"/>
            <a:ext cx="12923024" cy="2903286"/>
            <a:chOff x="-1951051" y="-2513086"/>
            <a:chExt cx="17230698" cy="3871047"/>
          </a:xfrm>
        </p:grpSpPr>
        <p:sp>
          <p:nvSpPr>
            <p:cNvPr id="4" name="TextBox 4"/>
            <p:cNvSpPr txBox="1"/>
            <p:nvPr/>
          </p:nvSpPr>
          <p:spPr>
            <a:xfrm>
              <a:off x="-1951051" y="-351908"/>
              <a:ext cx="17230698" cy="1709869"/>
            </a:xfrm>
            <a:prstGeom prst="rect">
              <a:avLst/>
            </a:prstGeom>
          </p:spPr>
          <p:txBody>
            <a:bodyPr wrap="square" lIns="0" tIns="0" rIns="0" bIns="0" rtlCol="0" anchor="t">
              <a:spAutoFit/>
            </a:bodyPr>
            <a:lstStyle/>
            <a:p>
              <a:pPr algn="ctr">
                <a:lnSpc>
                  <a:spcPts val="10000"/>
                </a:lnSpc>
              </a:pPr>
              <a:r>
                <a:rPr lang="vi-VN" sz="8600" b="1" dirty="0" smtClean="0">
                  <a:solidFill>
                    <a:srgbClr val="423538"/>
                  </a:solidFill>
                  <a:latin typeface="Arial" panose="020B0604020202020204" pitchFamily="34" charset="0"/>
                  <a:cs typeface="Arial" panose="020B0604020202020204" pitchFamily="34" charset="0"/>
                </a:rPr>
                <a:t>LUYỆN TẬP</a:t>
              </a:r>
              <a:endParaRPr lang="en-US" sz="8600" b="1" dirty="0">
                <a:solidFill>
                  <a:srgbClr val="423538"/>
                </a:solidFill>
                <a:latin typeface="Arial" panose="020B0604020202020204" pitchFamily="34" charset="0"/>
                <a:cs typeface="Arial" panose="020B0604020202020204" pitchFamily="34" charset="0"/>
              </a:endParaRPr>
            </a:p>
          </p:txBody>
        </p:sp>
        <p:sp>
          <p:nvSpPr>
            <p:cNvPr id="5" name="TextBox 5"/>
            <p:cNvSpPr txBox="1"/>
            <p:nvPr/>
          </p:nvSpPr>
          <p:spPr>
            <a:xfrm>
              <a:off x="3581750" y="-2513086"/>
              <a:ext cx="6165094" cy="1477328"/>
            </a:xfrm>
            <a:prstGeom prst="rect">
              <a:avLst/>
            </a:prstGeom>
          </p:spPr>
          <p:txBody>
            <a:bodyPr lIns="0" tIns="0" rIns="0" bIns="0" rtlCol="0" anchor="t">
              <a:spAutoFit/>
            </a:bodyPr>
            <a:lstStyle/>
            <a:p>
              <a:pPr algn="ctr"/>
              <a:r>
                <a:rPr lang="vi-VN" sz="7200" b="1" dirty="0" smtClean="0">
                  <a:solidFill>
                    <a:srgbClr val="FF0000"/>
                  </a:solidFill>
                  <a:latin typeface="Arial" panose="020B0604020202020204" pitchFamily="34" charset="0"/>
                  <a:cs typeface="Arial" panose="020B0604020202020204" pitchFamily="34" charset="0"/>
                </a:rPr>
                <a:t>II</a:t>
              </a:r>
              <a:endParaRPr lang="en-US" sz="7200" b="1" dirty="0">
                <a:solidFill>
                  <a:srgbClr val="FF0000"/>
                </a:solidFill>
                <a:latin typeface="Arial" panose="020B060402020202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822189" y="-10978999"/>
            <a:ext cx="21316266" cy="1304193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7599641" y="-436531"/>
            <a:ext cx="2466841" cy="2119941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11600" y="5377211"/>
            <a:ext cx="529648" cy="57668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28800" y="2559301"/>
            <a:ext cx="888535" cy="85188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42540" y="2422951"/>
            <a:ext cx="586484" cy="562291"/>
          </a:xfrm>
          <a:prstGeom prst="rect">
            <a:avLst/>
          </a:prstGeom>
        </p:spPr>
      </p:pic>
      <p:pic>
        <p:nvPicPr>
          <p:cNvPr id="1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948486" y="6210073"/>
            <a:ext cx="13793166" cy="4649495"/>
          </a:xfrm>
          <a:prstGeom prst="rect">
            <a:avLst/>
          </a:prstGeom>
        </p:spPr>
      </p:pic>
    </p:spTree>
    <p:extLst>
      <p:ext uri="{BB962C8B-B14F-4D97-AF65-F5344CB8AC3E}">
        <p14:creationId xmlns:p14="http://schemas.microsoft.com/office/powerpoint/2010/main" val="403143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884794"/>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1</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1676400" y="1790095"/>
            <a:ext cx="14859000" cy="2171428"/>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có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gì về cách dùng từ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nhan</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bài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en-US"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cơm</a:t>
            </a:r>
            <a:r>
              <a:rPr lang="en-US"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nếp</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95400" y="3957542"/>
            <a:ext cx="15621000" cy="5286062"/>
          </a:xfrm>
          <a:prstGeom prst="rect">
            <a:avLst/>
          </a:prstGeom>
        </p:spPr>
        <p:txBody>
          <a:bodyPr wrap="square">
            <a:spAutoFit/>
          </a:bodyPr>
          <a:lstStyle/>
          <a:p>
            <a:pPr indent="228600" algn="just">
              <a:lnSpc>
                <a:spcPct val="150000"/>
              </a:lnSpc>
            </a:pPr>
            <a:r>
              <a:rPr lang="vi-VN" sz="4500" dirty="0">
                <a:solidFill>
                  <a:srgbClr val="000000"/>
                </a:solidFill>
                <a:ea typeface="Times New Roman" panose="02020603050405020304" pitchFamily="18" charset="0"/>
                <a:cs typeface="Times New Roman" panose="02020603050405020304" pitchFamily="18" charset="0"/>
              </a:rPr>
              <a:t>Tác </a:t>
            </a:r>
            <a:r>
              <a:rPr lang="vi-VN" sz="4500" dirty="0" smtClean="0">
                <a:solidFill>
                  <a:srgbClr val="000000"/>
                </a:solidFill>
                <a:ea typeface="Times New Roman" panose="02020603050405020304" pitchFamily="18" charset="0"/>
                <a:cs typeface="Times New Roman" panose="02020603050405020304" pitchFamily="18" charset="0"/>
              </a:rPr>
              <a:t>giả </a:t>
            </a:r>
            <a:r>
              <a:rPr lang="vi-VN" sz="4500" dirty="0">
                <a:solidFill>
                  <a:srgbClr val="000000"/>
                </a:solidFill>
                <a:ea typeface="Times New Roman" panose="02020603050405020304" pitchFamily="18" charset="0"/>
                <a:cs typeface="Times New Roman" panose="02020603050405020304" pitchFamily="18" charset="0"/>
              </a:rPr>
              <a:t>dùng t</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ừ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dirty="0" smtClean="0">
                <a:solidFill>
                  <a:srgbClr val="000000"/>
                </a:solidFill>
                <a:ea typeface="Times New Roman" panose="02020603050405020304" pitchFamily="18" charset="0"/>
                <a:cs typeface="Times New Roman" panose="02020603050405020304" pitchFamily="18" charset="0"/>
              </a:rPr>
              <a:t>để thể hiện </a:t>
            </a:r>
            <a:r>
              <a:rPr lang="vi-VN" sz="4500" dirty="0">
                <a:solidFill>
                  <a:srgbClr val="000000"/>
                </a:solidFill>
                <a:ea typeface="Times New Roman" panose="02020603050405020304" pitchFamily="18" charset="0"/>
                <a:cs typeface="Times New Roman" panose="02020603050405020304" pitchFamily="18" charset="0"/>
              </a:rPr>
              <a:t>tình cảm, thái độ của người lính đối với lá cây cơm nếp. Anh không đơn </a:t>
            </a:r>
            <a:r>
              <a:rPr lang="vi-VN" sz="4500" dirty="0" smtClean="0">
                <a:solidFill>
                  <a:srgbClr val="000000"/>
                </a:solidFill>
                <a:ea typeface="Times New Roman" panose="02020603050405020304" pitchFamily="18" charset="0"/>
                <a:cs typeface="Times New Roman" panose="02020603050405020304" pitchFamily="18" charset="0"/>
              </a:rPr>
              <a:t>thuần trông </a:t>
            </a:r>
            <a:r>
              <a:rPr lang="vi-VN" sz="4500" dirty="0">
                <a:solidFill>
                  <a:srgbClr val="000000"/>
                </a:solidFill>
                <a:ea typeface="Times New Roman" panose="02020603050405020304" pitchFamily="18" charset="0"/>
                <a:cs typeface="Times New Roman" panose="02020603050405020304" pitchFamily="18" charset="0"/>
              </a:rPr>
              <a:t>thấy một vật vô tri vô giác mà như được tiếp xúc với một con người - một người bạn cũ. Trong từ </a:t>
            </a:r>
            <a:r>
              <a:rPr lang="en-US" sz="4500" dirty="0">
                <a:solidFill>
                  <a:srgbClr val="000000"/>
                </a:solidFill>
                <a:ea typeface="Times New Roman" panose="02020603050405020304" pitchFamily="18" charset="0"/>
                <a:cs typeface="Times New Roman" panose="02020603050405020304" pitchFamily="18" charset="0"/>
              </a:rPr>
              <a:t>“</a:t>
            </a:r>
            <a:r>
              <a:rPr lang="vi-VN" sz="4500" dirty="0">
                <a:solidFill>
                  <a:srgbClr val="000000"/>
                </a:solidFill>
                <a:ea typeface="Times New Roman" panose="02020603050405020304" pitchFamily="18" charset="0"/>
                <a:cs typeface="Times New Roman" panose="02020603050405020304" pitchFamily="18" charset="0"/>
              </a:rPr>
              <a:t>gặp</a:t>
            </a:r>
            <a:r>
              <a:rPr lang="en-US" sz="4500" dirty="0">
                <a:solidFill>
                  <a:srgbClr val="000000"/>
                </a:solidFill>
                <a:ea typeface="Times New Roman" panose="02020603050405020304" pitchFamily="18" charset="0"/>
                <a:cs typeface="Times New Roman" panose="02020603050405020304" pitchFamily="18" charset="0"/>
              </a:rPr>
              <a:t>”</a:t>
            </a:r>
            <a:r>
              <a:rPr lang="vi-VN" sz="4500" dirty="0">
                <a:solidFill>
                  <a:srgbClr val="000000"/>
                </a:solidFill>
                <a:ea typeface="Times New Roman" panose="02020603050405020304" pitchFamily="18" charset="0"/>
                <a:cs typeface="Times New Roman" panose="02020603050405020304" pitchFamily="18" charset="0"/>
              </a:rPr>
              <a:t> mà tác giả dùng có chứa đựng </a:t>
            </a:r>
            <a:r>
              <a:rPr lang="vi-VN" sz="4500" dirty="0" smtClean="0">
                <a:solidFill>
                  <a:srgbClr val="000000"/>
                </a:solidFill>
                <a:ea typeface="Times New Roman" panose="02020603050405020304" pitchFamily="18" charset="0"/>
                <a:cs typeface="Times New Roman" panose="02020603050405020304" pitchFamily="18" charset="0"/>
              </a:rPr>
              <a:t>cả </a:t>
            </a:r>
            <a:r>
              <a:rPr lang="vi-VN" sz="4500" dirty="0">
                <a:solidFill>
                  <a:srgbClr val="000000"/>
                </a:solidFill>
                <a:ea typeface="Times New Roman" panose="02020603050405020304" pitchFamily="18" charset="0"/>
                <a:cs typeface="Times New Roman" panose="02020603050405020304" pitchFamily="18" charset="0"/>
              </a:rPr>
              <a:t>cảm xúc vui mừng, trìu mến.</a:t>
            </a:r>
            <a:endParaRPr lang="en-US" sz="45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2</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1676400" y="1790095"/>
            <a:ext cx="14859000" cy="6740307"/>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Nêu cách hiểu của em về cụm từ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thơm</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suốt đường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con”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 khổ thơ sau:</a:t>
            </a:r>
          </a:p>
          <a:p>
            <a:pPr marL="3837940" lvl="8" algn="just">
              <a:lnSpc>
                <a:spcPct val="150000"/>
              </a:lnSpc>
              <a:tabLst>
                <a:tab pos="90170" algn="l"/>
                <a:tab pos="180340" algn="l"/>
                <a:tab pos="270510" algn="l"/>
              </a:tabLst>
            </a:pP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Mẹ ở đâu, chiều nay</a:t>
            </a:r>
          </a:p>
          <a:p>
            <a:pPr marL="3837940" lvl="8" algn="just">
              <a:lnSpc>
                <a:spcPct val="150000"/>
              </a:lnSpc>
              <a:tabLst>
                <a:tab pos="90170" algn="l"/>
                <a:tab pos="180340" algn="l"/>
                <a:tab pos="270510" algn="l"/>
              </a:tabLst>
            </a:pPr>
            <a:r>
              <a:rPr lang="vi-VN" sz="480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Nhặt lá về đun bếp</a:t>
            </a:r>
          </a:p>
          <a:p>
            <a:pPr marL="3837940" lvl="8" algn="just">
              <a:lnSpc>
                <a:spcPct val="150000"/>
              </a:lnSpc>
              <a:tabLst>
                <a:tab pos="90170" algn="l"/>
                <a:tab pos="180340" algn="l"/>
                <a:tab pos="270510" algn="l"/>
              </a:tabLst>
            </a:pP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 mẹ thổi cơm nếp</a:t>
            </a:r>
          </a:p>
          <a:p>
            <a:pPr marL="3837940" lvl="8" algn="just">
              <a:lnSpc>
                <a:spcPct val="150000"/>
              </a:lnSpc>
              <a:tabLst>
                <a:tab pos="90170" algn="l"/>
                <a:tab pos="180340" algn="l"/>
                <a:tab pos="270510" algn="l"/>
              </a:tabLst>
            </a:pPr>
            <a:r>
              <a:rPr lang="vi-VN" sz="480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thơm suốt đường con.</a:t>
            </a:r>
            <a:endParaRPr lang="en-US" sz="4800"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35000" y="6057900"/>
            <a:ext cx="3941018" cy="3581400"/>
          </a:xfrm>
          <a:prstGeom prst="rect">
            <a:avLst/>
          </a:prstGeom>
        </p:spPr>
      </p:pic>
      <p:pic>
        <p:nvPicPr>
          <p:cNvPr id="6"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433" y="5067300"/>
            <a:ext cx="4613862" cy="4914900"/>
          </a:xfrm>
          <a:prstGeom prst="rect">
            <a:avLst/>
          </a:prstGeom>
        </p:spPr>
      </p:pic>
    </p:spTree>
    <p:extLst>
      <p:ext uri="{BB962C8B-B14F-4D97-AF65-F5344CB8AC3E}">
        <p14:creationId xmlns:p14="http://schemas.microsoft.com/office/powerpoint/2010/main" val="42592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2</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4" name="Rectangle 3"/>
          <p:cNvSpPr/>
          <p:nvPr/>
        </p:nvSpPr>
        <p:spPr>
          <a:xfrm>
            <a:off x="1324451" y="1838102"/>
            <a:ext cx="16154400" cy="6324808"/>
          </a:xfrm>
          <a:prstGeom prst="rect">
            <a:avLst/>
          </a:prstGeom>
        </p:spPr>
        <p:txBody>
          <a:bodyPr wrap="square">
            <a:spAutoFit/>
          </a:bodyPr>
          <a:lstStyle/>
          <a:p>
            <a:pPr algn="just">
              <a:lnSpc>
                <a:spcPct val="150000"/>
              </a:lnSpc>
            </a:pPr>
            <a:r>
              <a:rPr lang="vi-VN" sz="45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vi-VN" sz="4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hơm</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nghĩa là có mùi như hương của hoa, dễ chịu, làm cho thích ngửi. Trong dòng cuối của khổ thơ, từ thơm không còn đơn thu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 chỉ mùi hương dễ chịu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đối tượng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cảm nhận của khứu giác nữa - mà đã trở thành một biểu tượng cho hương vị quê nhà, tình cảm gia đình trìu mến, </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thân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thương theo mỗi bước chân của người lính.</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1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3</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1316507" y="1601689"/>
            <a:ext cx="16002000" cy="4524315"/>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Ta thường gặp những cụm từ như </a:t>
            </a: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mùi vị thức ăn, mùi vị trái chín, mùi vị của nước giải khát,...</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Nghĩa của </a:t>
            </a: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mùi vị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 những trường hợp đó có giống với nghĩa của </a:t>
            </a: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mùi vị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 cụm từ </a:t>
            </a: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mùi vị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quê hương hay không? Vì sao?</a:t>
            </a:r>
            <a:endParaRPr lang="en-US" sz="4800"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505200" y="6164245"/>
            <a:ext cx="9906000" cy="4398936"/>
          </a:xfrm>
          <a:prstGeom prst="rect">
            <a:avLst/>
          </a:prstGeom>
        </p:spPr>
      </p:pic>
    </p:spTree>
    <p:extLst>
      <p:ext uri="{BB962C8B-B14F-4D97-AF65-F5344CB8AC3E}">
        <p14:creationId xmlns:p14="http://schemas.microsoft.com/office/powerpoint/2010/main" val="17231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3</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914400" y="1853456"/>
            <a:ext cx="16002000" cy="7848302"/>
          </a:xfrm>
          <a:prstGeom prst="rect">
            <a:avLst/>
          </a:prstGeom>
        </p:spPr>
        <p:txBody>
          <a:bodyPr wrap="square">
            <a:spAutoFit/>
          </a:bodyPr>
          <a:lstStyle/>
          <a:p>
            <a:pPr marL="866140" marR="0" indent="-685800" algn="just">
              <a:lnSpc>
                <a:spcPct val="150000"/>
              </a:lnSpc>
              <a:spcBef>
                <a:spcPts val="0"/>
              </a:spcBef>
              <a:spcAft>
                <a:spcPts val="0"/>
              </a:spcAft>
              <a:buFontTx/>
              <a:buChar char="-"/>
              <a:tabLst>
                <a:tab pos="90170" algn="l"/>
                <a:tab pos="180340" algn="l"/>
                <a:tab pos="270510" algn="l"/>
              </a:tabLst>
            </a:pPr>
            <a:r>
              <a:rPr lang="vi-VN" sz="4800" dirty="0" smtClean="0">
                <a:solidFill>
                  <a:srgbClr val="000000"/>
                </a:solidFill>
                <a:ea typeface="Times New Roman" panose="02020603050405020304" pitchFamily="18" charset="0"/>
                <a:cs typeface="Arial" panose="020B0604020202020204" pitchFamily="34" charset="0"/>
              </a:rPr>
              <a:t>Mùi </a:t>
            </a:r>
            <a:r>
              <a:rPr lang="vi-VN" sz="4800" dirty="0">
                <a:solidFill>
                  <a:srgbClr val="000000"/>
                </a:solidFill>
                <a:ea typeface="Times New Roman" panose="02020603050405020304" pitchFamily="18" charset="0"/>
                <a:cs typeface="Arial" panose="020B0604020202020204" pitchFamily="34" charset="0"/>
              </a:rPr>
              <a:t>vị trong những cụm từ </a:t>
            </a:r>
            <a:r>
              <a:rPr lang="vi-VN" sz="4800" b="1" i="1" dirty="0">
                <a:solidFill>
                  <a:srgbClr val="000000"/>
                </a:solidFill>
                <a:ea typeface="Times New Roman" panose="02020603050405020304" pitchFamily="18" charset="0"/>
                <a:cs typeface="Arial" panose="020B0604020202020204" pitchFamily="34" charset="0"/>
              </a:rPr>
              <a:t>mùi vị thức ăn, mùi vị trái chín, mùi vị cùa nước giải khát,</a:t>
            </a:r>
            <a:r>
              <a:rPr lang="vi-VN" sz="4800" dirty="0">
                <a:solidFill>
                  <a:srgbClr val="000000"/>
                </a:solidFill>
                <a:ea typeface="Times New Roman" panose="02020603050405020304" pitchFamily="18" charset="0"/>
                <a:cs typeface="Arial" panose="020B0604020202020204" pitchFamily="34" charset="0"/>
              </a:rPr>
              <a:t>... danh từ chỉ hơi toả ra từ vật, có thể nhận biết được bằng </a:t>
            </a:r>
            <a:r>
              <a:rPr lang="vi-VN" sz="4800" dirty="0" smtClean="0">
                <a:solidFill>
                  <a:srgbClr val="000000"/>
                </a:solidFill>
                <a:ea typeface="Times New Roman" panose="02020603050405020304" pitchFamily="18" charset="0"/>
                <a:cs typeface="Arial" panose="020B0604020202020204" pitchFamily="34" charset="0"/>
              </a:rPr>
              <a:t>mũi và lưỡi.</a:t>
            </a:r>
          </a:p>
          <a:p>
            <a:pPr marL="866140" marR="0" indent="-685800" algn="just">
              <a:lnSpc>
                <a:spcPct val="150000"/>
              </a:lnSpc>
              <a:spcBef>
                <a:spcPts val="0"/>
              </a:spcBef>
              <a:spcAft>
                <a:spcPts val="0"/>
              </a:spcAft>
              <a:buFontTx/>
              <a:buChar char="-"/>
              <a:tabLst>
                <a:tab pos="90170" algn="l"/>
                <a:tab pos="180340" algn="l"/>
                <a:tab pos="270510" algn="l"/>
              </a:tabLst>
            </a:pPr>
            <a:r>
              <a:rPr lang="vi-VN" sz="4800" dirty="0" smtClean="0">
                <a:solidFill>
                  <a:srgbClr val="000000"/>
                </a:solidFill>
                <a:ea typeface="Times New Roman" panose="02020603050405020304" pitchFamily="18" charset="0"/>
                <a:cs typeface="Arial" panose="020B0604020202020204" pitchFamily="34" charset="0"/>
              </a:rPr>
              <a:t>Trong </a:t>
            </a:r>
            <a:r>
              <a:rPr lang="vi-VN" sz="4800" dirty="0">
                <a:solidFill>
                  <a:srgbClr val="000000"/>
                </a:solidFill>
                <a:ea typeface="Times New Roman" panose="02020603050405020304" pitchFamily="18" charset="0"/>
                <a:cs typeface="Arial" panose="020B0604020202020204" pitchFamily="34" charset="0"/>
              </a:rPr>
              <a:t>cụm từ </a:t>
            </a:r>
            <a:r>
              <a:rPr lang="vi-VN" sz="4800" b="1" i="1" dirty="0">
                <a:solidFill>
                  <a:srgbClr val="000000"/>
                </a:solidFill>
                <a:ea typeface="Times New Roman" panose="02020603050405020304" pitchFamily="18" charset="0"/>
                <a:cs typeface="Arial" panose="020B0604020202020204" pitchFamily="34" charset="0"/>
              </a:rPr>
              <a:t>mùi vị quê hương</a:t>
            </a:r>
            <a:r>
              <a:rPr lang="vi-VN" sz="4800" dirty="0">
                <a:solidFill>
                  <a:srgbClr val="000000"/>
                </a:solidFill>
                <a:ea typeface="Times New Roman" panose="02020603050405020304" pitchFamily="18" charset="0"/>
                <a:cs typeface="Arial" panose="020B0604020202020204" pitchFamily="34" charset="0"/>
              </a:rPr>
              <a:t>, từ mùi vị vừa mang nghĩa chỉ hương vị cụ thể, riêng </a:t>
            </a:r>
            <a:r>
              <a:rPr lang="vi-VN" sz="4800" dirty="0" smtClean="0">
                <a:solidFill>
                  <a:srgbClr val="000000"/>
                </a:solidFill>
                <a:ea typeface="Times New Roman" panose="02020603050405020304" pitchFamily="18" charset="0"/>
                <a:cs typeface="Arial" panose="020B0604020202020204" pitchFamily="34" charset="0"/>
              </a:rPr>
              <a:t>của </a:t>
            </a:r>
            <a:r>
              <a:rPr lang="vi-VN" sz="4800" dirty="0">
                <a:solidFill>
                  <a:srgbClr val="000000"/>
                </a:solidFill>
                <a:ea typeface="Times New Roman" panose="02020603050405020304" pitchFamily="18" charset="0"/>
                <a:cs typeface="Arial" panose="020B0604020202020204" pitchFamily="34" charset="0"/>
              </a:rPr>
              <a:t>quê nhà, vừa mang nghĩa trừu tượng, chỉ một sắc thái đặc trưng của quê hương, của một vùng miền.</a:t>
            </a:r>
            <a:endParaRPr lang="en-US" sz="48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452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4782" y="9067800"/>
            <a:ext cx="487836" cy="46771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7275" y="665624"/>
            <a:ext cx="755047" cy="7239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764000" y="6591300"/>
            <a:ext cx="919486" cy="881556"/>
          </a:xfrm>
          <a:prstGeom prst="rect">
            <a:avLst/>
          </a:prstGeom>
        </p:spPr>
      </p:pic>
      <p:pic>
        <p:nvPicPr>
          <p:cNvPr id="12"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296400" y="-10934700"/>
            <a:ext cx="21159824" cy="12946214"/>
          </a:xfrm>
          <a:prstGeom prst="rect">
            <a:avLst/>
          </a:prstGeom>
        </p:spPr>
      </p:pic>
      <p:pic>
        <p:nvPicPr>
          <p:cNvPr id="13"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361239">
            <a:off x="-927181" y="8583734"/>
            <a:ext cx="6764232" cy="4100816"/>
          </a:xfrm>
          <a:prstGeom prst="rect">
            <a:avLst/>
          </a:prstGeom>
        </p:spPr>
      </p:pic>
      <p:sp>
        <p:nvSpPr>
          <p:cNvPr id="14" name="TextBox 13"/>
          <p:cNvSpPr txBox="1"/>
          <p:nvPr/>
        </p:nvSpPr>
        <p:spPr>
          <a:xfrm>
            <a:off x="1859446" y="748857"/>
            <a:ext cx="4947188" cy="1077218"/>
          </a:xfrm>
          <a:prstGeom prst="rect">
            <a:avLst/>
          </a:prstGeom>
          <a:noFill/>
        </p:spPr>
        <p:txBody>
          <a:bodyPr wrap="none" rtlCol="0">
            <a:spAutoFit/>
          </a:bodyPr>
          <a:lstStyle/>
          <a:p>
            <a:r>
              <a:rPr lang="vi-VN" sz="6400" b="1" dirty="0" smtClean="0">
                <a:solidFill>
                  <a:srgbClr val="FF0000"/>
                </a:solidFill>
              </a:rPr>
              <a:t>KHỞI ĐỘNG</a:t>
            </a:r>
            <a:endParaRPr lang="en-US" sz="6400" b="1" dirty="0">
              <a:solidFill>
                <a:srgbClr val="FF0000"/>
              </a:solidFill>
            </a:endParaRPr>
          </a:p>
        </p:txBody>
      </p:sp>
      <p:sp>
        <p:nvSpPr>
          <p:cNvPr id="15" name="Rectangle 14"/>
          <p:cNvSpPr/>
          <p:nvPr/>
        </p:nvSpPr>
        <p:spPr>
          <a:xfrm>
            <a:off x="1812322" y="1854650"/>
            <a:ext cx="15078075" cy="2171428"/>
          </a:xfrm>
          <a:prstGeom prst="rect">
            <a:avLst/>
          </a:prstGeom>
        </p:spPr>
        <p:txBody>
          <a:bodyPr wrap="square">
            <a:spAutoFit/>
          </a:bodyPr>
          <a:lstStyle/>
          <a:p>
            <a:pPr algn="just">
              <a:lnSpc>
                <a:spcPct val="150000"/>
              </a:lnSpc>
            </a:pP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kể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tên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từ mà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đã học. </a:t>
            </a:r>
            <a:endPar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lấy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ví</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một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từ mà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vừa kể.</a:t>
            </a:r>
            <a:endParaRPr lang="en-US" sz="48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15">
            <a:extLst>
              <a:ext uri="{28A0092B-C50C-407E-A947-70E740481C1C}">
                <a14:useLocalDpi xmlns:a14="http://schemas.microsoft.com/office/drawing/2010/main" val="0"/>
              </a:ext>
            </a:extLst>
          </a:blip>
          <a:srcRect b="18000"/>
          <a:stretch/>
        </p:blipFill>
        <p:spPr>
          <a:xfrm>
            <a:off x="4477276" y="3645447"/>
            <a:ext cx="8260076" cy="6773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4</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723900" y="1838102"/>
            <a:ext cx="16383000" cy="3416320"/>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Nêu nhận xét về cách kết hợp giữa các từ trong hai dòng thơ </a:t>
            </a:r>
            <a:r>
              <a:rPr lang="vi-VN" sz="4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Mẹ già và đất nước/ Chia đều nỗi nhớ thương.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 em, hiệu quả của cách kết hợp đó là gì?</a:t>
            </a:r>
            <a:endParaRPr lang="en-US" sz="4800"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95800" y="4781962"/>
            <a:ext cx="8763000" cy="5498783"/>
          </a:xfrm>
          <a:prstGeom prst="rect">
            <a:avLst/>
          </a:prstGeom>
        </p:spPr>
      </p:pic>
    </p:spTree>
    <p:extLst>
      <p:ext uri="{BB962C8B-B14F-4D97-AF65-F5344CB8AC3E}">
        <p14:creationId xmlns:p14="http://schemas.microsoft.com/office/powerpoint/2010/main" val="3571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4</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4" name="Rectangle 3"/>
          <p:cNvSpPr/>
          <p:nvPr/>
        </p:nvSpPr>
        <p:spPr>
          <a:xfrm>
            <a:off x="1371600" y="1838102"/>
            <a:ext cx="15544800" cy="5286062"/>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Lst>
            </a:pPr>
            <a:r>
              <a:rPr lang="vi-VN" sz="4500" dirty="0" smtClean="0">
                <a:solidFill>
                  <a:srgbClr val="000000"/>
                </a:solidFill>
                <a:ea typeface="Times New Roman" panose="02020603050405020304" pitchFamily="18" charset="0"/>
                <a:cs typeface="Times New Roman" panose="02020603050405020304" pitchFamily="18" charset="0"/>
              </a:rPr>
              <a:t>- Cách </a:t>
            </a:r>
            <a:r>
              <a:rPr lang="vi-VN" sz="4500" dirty="0">
                <a:solidFill>
                  <a:srgbClr val="000000"/>
                </a:solidFill>
                <a:ea typeface="Times New Roman" panose="02020603050405020304" pitchFamily="18" charset="0"/>
                <a:cs typeface="Times New Roman" panose="02020603050405020304" pitchFamily="18" charset="0"/>
              </a:rPr>
              <a:t>kết hợp từ ngữ đặc biệt giúp nhà thơ diễn tả được chiều sâu tâm tư, tình cảm của người lính trên đường ra mặt trận. Họ ra đi vì mục đích </a:t>
            </a:r>
            <a:r>
              <a:rPr lang="vi-VN" sz="4500" dirty="0" smtClean="0">
                <a:solidFill>
                  <a:srgbClr val="000000"/>
                </a:solidFill>
                <a:ea typeface="Times New Roman" panose="02020603050405020304" pitchFamily="18" charset="0"/>
                <a:cs typeface="Times New Roman" panose="02020603050405020304" pitchFamily="18" charset="0"/>
              </a:rPr>
              <a:t>lớn </a:t>
            </a:r>
            <a:r>
              <a:rPr lang="vi-VN" sz="4500" dirty="0">
                <a:solidFill>
                  <a:srgbClr val="000000"/>
                </a:solidFill>
                <a:ea typeface="Times New Roman" panose="02020603050405020304" pitchFamily="18" charset="0"/>
                <a:cs typeface="Times New Roman" panose="02020603050405020304" pitchFamily="18" charset="0"/>
              </a:rPr>
              <a:t>lao nhưng trong lòng vẫn đau đáu một nỗi nhớ thương hướng v</a:t>
            </a:r>
            <a:r>
              <a:rPr lang="en-US" sz="4500" dirty="0">
                <a:solidFill>
                  <a:srgbClr val="000000"/>
                </a:solidFill>
                <a:ea typeface="Times New Roman" panose="02020603050405020304" pitchFamily="18" charset="0"/>
                <a:cs typeface="Times New Roman" panose="02020603050405020304" pitchFamily="18" charset="0"/>
              </a:rPr>
              <a:t>ề</a:t>
            </a:r>
            <a:r>
              <a:rPr lang="vi-VN" sz="4500" dirty="0">
                <a:solidFill>
                  <a:srgbClr val="000000"/>
                </a:solidFill>
                <a:ea typeface="Times New Roman" panose="02020603050405020304" pitchFamily="18" charset="0"/>
                <a:cs typeface="Times New Roman" panose="02020603050405020304" pitchFamily="18" charset="0"/>
              </a:rPr>
              <a:t> nơi </a:t>
            </a:r>
            <a:r>
              <a:rPr lang="vi-VN" sz="4500" i="1" dirty="0">
                <a:solidFill>
                  <a:srgbClr val="000000"/>
                </a:solidFill>
                <a:ea typeface="Times New Roman" panose="02020603050405020304" pitchFamily="18" charset="0"/>
                <a:cs typeface="Times New Roman" panose="02020603050405020304" pitchFamily="18" charset="0"/>
              </a:rPr>
              <a:t>“giếng nước”, “gốc đa”</a:t>
            </a:r>
            <a:r>
              <a:rPr lang="vi-VN" sz="4500" dirty="0">
                <a:solidFill>
                  <a:srgbClr val="000000"/>
                </a:solidFill>
                <a:ea typeface="Times New Roman" panose="02020603050405020304" pitchFamily="18" charset="0"/>
                <a:cs typeface="Times New Roman" panose="02020603050405020304" pitchFamily="18" charset="0"/>
              </a:rPr>
              <a:t> quê nhà.</a:t>
            </a:r>
            <a:endParaRPr lang="en-US" sz="45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0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5</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1447800" y="1838102"/>
            <a:ext cx="15163800" cy="6740307"/>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Chỉ ra các biện pháp tu từ trong những câu sau và nêu tác dụng:</a:t>
            </a:r>
          </a:p>
          <a:p>
            <a:pPr marL="180340" marR="0" algn="just">
              <a:lnSpc>
                <a:spcPct val="150000"/>
              </a:lnSpc>
              <a:spcBef>
                <a:spcPts val="0"/>
              </a:spcBef>
              <a:spcAft>
                <a:spcPts val="0"/>
              </a:spcAft>
              <a:tabLst>
                <a:tab pos="90170" algn="l"/>
                <a:tab pos="180340" algn="l"/>
                <a:tab pos="270510" algn="l"/>
              </a:tabLst>
            </a:pPr>
            <a:r>
              <a:rPr lang="vi-VN" sz="480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Mỗi lần gió về lại cảm giác mình mất một cái gì đó không rõ ràng, không giải thích được, như ai đó đuổi theo đằng sau, tôi gấp rãi ăn, gấp rãi nói, gấp rãi cười, gấp rãi khi ngày bắt đầu rụng xuống...</a:t>
            </a:r>
          </a:p>
        </p:txBody>
      </p:sp>
    </p:spTree>
    <p:extLst>
      <p:ext uri="{BB962C8B-B14F-4D97-AF65-F5344CB8AC3E}">
        <p14:creationId xmlns:p14="http://schemas.microsoft.com/office/powerpoint/2010/main" val="27197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5</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15" name="Rectangle 14"/>
          <p:cNvSpPr/>
          <p:nvPr/>
        </p:nvSpPr>
        <p:spPr>
          <a:xfrm>
            <a:off x="1524000" y="1790095"/>
            <a:ext cx="15011400" cy="6740307"/>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Chỉ ra các biện pháp tu từ trong những câu sau và nêu tác dụng:</a:t>
            </a:r>
          </a:p>
          <a:p>
            <a:pPr marL="180340" marR="0" algn="just">
              <a:lnSpc>
                <a:spcPct val="150000"/>
              </a:lnSpc>
              <a:spcBef>
                <a:spcPts val="0"/>
              </a:spcBef>
              <a:spcAft>
                <a:spcPts val="0"/>
              </a:spcAft>
              <a:tabLst>
                <a:tab pos="90170" algn="l"/>
                <a:tab pos="180340" algn="l"/>
                <a:tab pos="270510" algn="l"/>
              </a:tabLst>
            </a:pPr>
            <a:r>
              <a:rPr lang="vi-VN" sz="4800" i="1" dirty="0" smtClean="0">
                <a:ea typeface="Times New Roman" panose="02020603050405020304" pitchFamily="18" charset="0"/>
                <a:cs typeface="Arial" panose="020B0604020202020204" pitchFamily="34" charset="0"/>
              </a:rPr>
              <a:t>b. Thoạt </a:t>
            </a:r>
            <a:r>
              <a:rPr lang="vi-VN" sz="4800" i="1" dirty="0">
                <a:ea typeface="Times New Roman" panose="02020603050405020304" pitchFamily="18" charset="0"/>
                <a:cs typeface="Arial" panose="020B0604020202020204" pitchFamily="34" charset="0"/>
              </a:rPr>
              <a:t>đầu, âm thanh ấy sẽ sàng từng giọt tinh tang, thoảng và e dè, như ai đó đứng đằng xa ngoắc tay nhẹ một cái, như đang ngại ngần không biết người xưa có còn nhớ ta không.</a:t>
            </a:r>
            <a:endParaRPr lang="en-US" sz="4800"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7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outVertic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5</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4" name="Rectangle 3"/>
          <p:cNvSpPr/>
          <p:nvPr/>
        </p:nvSpPr>
        <p:spPr>
          <a:xfrm>
            <a:off x="1400651" y="1865966"/>
            <a:ext cx="16002000" cy="7363554"/>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lphaLcPeriod"/>
              <a:tabLst>
                <a:tab pos="90170" algn="l"/>
                <a:tab pos="180340" algn="l"/>
              </a:tabLst>
            </a:pP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Biện pháp tu từ điệp từ:</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Tx/>
              <a:buChar char="-"/>
              <a:tabLst>
                <a:tab pos="90170" algn="l"/>
                <a:tab pos="180340" algn="l"/>
              </a:tabLst>
            </a:pP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vi-VN" sz="4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được lặp lại đ</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ể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ấ</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 mạnh cảm xúc bu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ồ</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 nuối tiếc vì mất mát một cái gì đó - một thứ rất mơ 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ồ</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khó gọi thành tên. </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Tx/>
              <a:buChar char="-"/>
              <a:tabLst>
                <a:tab pos="90170" algn="l"/>
                <a:tab pos="180340" algn="l"/>
              </a:tabLst>
            </a:pP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vi-VN" sz="4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gấp rãi</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được lặp lại đ</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ể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nhấn mạnh hành động khẩn trương, gấp gáp của nhân vật “tôi” khi phải chứng kiến bước đi vội vã của thời gian.</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533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2" name="TextBox 2"/>
          <p:cNvSpPr txBox="1"/>
          <p:nvPr/>
        </p:nvSpPr>
        <p:spPr>
          <a:xfrm>
            <a:off x="7010400" y="876300"/>
            <a:ext cx="3810000" cy="961802"/>
          </a:xfrm>
          <a:prstGeom prst="rect">
            <a:avLst/>
          </a:prstGeom>
        </p:spPr>
        <p:txBody>
          <a:bodyPr wrap="square" lIns="0" tIns="0" rIns="0" bIns="0" rtlCol="0" anchor="t">
            <a:spAutoFit/>
          </a:bodyPr>
          <a:lstStyle/>
          <a:p>
            <a:pPr algn="ctr">
              <a:lnSpc>
                <a:spcPts val="7500"/>
              </a:lnSpc>
            </a:pPr>
            <a:r>
              <a:rPr lang="vi-VN" sz="5600" b="1" dirty="0" smtClean="0">
                <a:solidFill>
                  <a:srgbClr val="FF0000"/>
                </a:solidFill>
                <a:latin typeface="Arial" panose="020B0604020202020204" pitchFamily="34" charset="0"/>
                <a:cs typeface="Arial" panose="020B0604020202020204" pitchFamily="34" charset="0"/>
              </a:rPr>
              <a:t>BÀI TẬP 5</a:t>
            </a:r>
            <a:endParaRPr lang="en-US" sz="5600" b="1" dirty="0">
              <a:solidFill>
                <a:srgbClr val="FF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964072"/>
            <a:ext cx="19415823" cy="11084670"/>
          </a:xfrm>
          <a:prstGeom prst="rect">
            <a:avLst/>
          </a:prstGeom>
        </p:spPr>
      </p:pic>
      <p:sp>
        <p:nvSpPr>
          <p:cNvPr id="4" name="Rectangle 3"/>
          <p:cNvSpPr/>
          <p:nvPr/>
        </p:nvSpPr>
        <p:spPr>
          <a:xfrm>
            <a:off x="1400651" y="1865966"/>
            <a:ext cx="10638949" cy="1131079"/>
          </a:xfrm>
          <a:prstGeom prst="rect">
            <a:avLst/>
          </a:prstGeom>
        </p:spPr>
        <p:txBody>
          <a:bodyPr wrap="square">
            <a:spAutoFit/>
          </a:bodyPr>
          <a:lstStyle/>
          <a:p>
            <a:pPr marR="0" lvl="0" algn="just">
              <a:lnSpc>
                <a:spcPct val="150000"/>
              </a:lnSpc>
              <a:spcBef>
                <a:spcPts val="0"/>
              </a:spcBef>
              <a:spcAft>
                <a:spcPts val="0"/>
              </a:spcAft>
              <a:tabLst>
                <a:tab pos="90170" algn="l"/>
                <a:tab pos="180340" algn="l"/>
              </a:tabLst>
            </a:pPr>
            <a:r>
              <a:rPr lang="vi-VN" sz="4500" dirty="0" smtClean="0">
                <a:effectLst/>
                <a:latin typeface="Arial" panose="020B0604020202020204" pitchFamily="34" charset="0"/>
                <a:ea typeface="Times New Roman" panose="02020603050405020304" pitchFamily="18" charset="0"/>
                <a:cs typeface="Arial" panose="020B0604020202020204" pitchFamily="34" charset="0"/>
              </a:rPr>
              <a:t>b. Biện pháp tu từ nhân hóa và so sánh</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53999260"/>
              </p:ext>
            </p:extLst>
          </p:nvPr>
        </p:nvGraphicFramePr>
        <p:xfrm>
          <a:off x="1828800" y="3299563"/>
          <a:ext cx="14325600" cy="6110686"/>
        </p:xfrm>
        <a:graphic>
          <a:graphicData uri="http://schemas.openxmlformats.org/drawingml/2006/table">
            <a:tbl>
              <a:tblPr firstRow="1" bandRow="1">
                <a:tableStyleId>{5940675A-B579-460E-94D1-54222C63F5DA}</a:tableStyleId>
              </a:tblPr>
              <a:tblGrid>
                <a:gridCol w="4775200">
                  <a:extLst>
                    <a:ext uri="{9D8B030D-6E8A-4147-A177-3AD203B41FA5}">
                      <a16:colId xmlns:a16="http://schemas.microsoft.com/office/drawing/2014/main" val="4090787990"/>
                    </a:ext>
                  </a:extLst>
                </a:gridCol>
                <a:gridCol w="2768600">
                  <a:extLst>
                    <a:ext uri="{9D8B030D-6E8A-4147-A177-3AD203B41FA5}">
                      <a16:colId xmlns:a16="http://schemas.microsoft.com/office/drawing/2014/main" val="3278234335"/>
                    </a:ext>
                  </a:extLst>
                </a:gridCol>
                <a:gridCol w="6781800">
                  <a:extLst>
                    <a:ext uri="{9D8B030D-6E8A-4147-A177-3AD203B41FA5}">
                      <a16:colId xmlns:a16="http://schemas.microsoft.com/office/drawing/2014/main" val="2316153524"/>
                    </a:ext>
                  </a:extLst>
                </a:gridCol>
              </a:tblGrid>
              <a:tr h="873240">
                <a:tc>
                  <a:txBody>
                    <a:bodyPr/>
                    <a:lstStyle/>
                    <a:p>
                      <a:pPr marL="0" marR="0" algn="ctr">
                        <a:lnSpc>
                          <a:spcPct val="150000"/>
                        </a:lnSpc>
                        <a:spcBef>
                          <a:spcPts val="0"/>
                        </a:spcBef>
                        <a:spcAft>
                          <a:spcPts val="0"/>
                        </a:spcAft>
                        <a:tabLst>
                          <a:tab pos="90170" algn="l"/>
                          <a:tab pos="180340" algn="l"/>
                        </a:tabLst>
                      </a:pPr>
                      <a:r>
                        <a:rPr lang="nl-NL"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 A</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90170" algn="l"/>
                          <a:tab pos="180340" algn="l"/>
                        </a:tabLst>
                      </a:pPr>
                      <a:r>
                        <a:rPr lang="nl-NL"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 so sánh</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90170" algn="l"/>
                          <a:tab pos="180340" algn="l"/>
                        </a:tabLst>
                      </a:pPr>
                      <a:r>
                        <a:rPr lang="nl-NL"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Vế B</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707087862"/>
                  </a:ext>
                </a:extLst>
              </a:tr>
              <a:tr h="2037046">
                <a:tc>
                  <a:txBody>
                    <a:bodyPr/>
                    <a:lstStyle/>
                    <a:p>
                      <a:pPr marL="0" marR="0" algn="just">
                        <a:lnSpc>
                          <a:spcPct val="150000"/>
                        </a:lnSpc>
                        <a:spcBef>
                          <a:spcPts val="0"/>
                        </a:spcBef>
                        <a:spcAft>
                          <a:spcPts val="0"/>
                        </a:spcAft>
                        <a:tabLst>
                          <a:tab pos="90170" algn="l"/>
                          <a:tab pos="180340" algn="l"/>
                        </a:tabLst>
                      </a:pPr>
                      <a:r>
                        <a:rPr lang="vi-VN"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âm thanh ấy sẽ sàng từng giọt tinh tang, thoảng và e dè</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tabLst>
                          <a:tab pos="90170" algn="l"/>
                          <a:tab pos="180340" algn="l"/>
                        </a:tabLst>
                      </a:pPr>
                      <a:r>
                        <a:rPr lang="nl-NL"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tabLst>
                          <a:tab pos="90170" algn="l"/>
                          <a:tab pos="180340" algn="l"/>
                        </a:tabLst>
                      </a:pPr>
                      <a:r>
                        <a:rPr lang="nl-NL"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c>
                  <a:txBody>
                    <a:bodyPr/>
                    <a:lstStyle/>
                    <a:p>
                      <a:pPr marL="0" marR="0" algn="just">
                        <a:lnSpc>
                          <a:spcPct val="150000"/>
                        </a:lnSpc>
                        <a:spcBef>
                          <a:spcPts val="0"/>
                        </a:spcBef>
                        <a:spcAft>
                          <a:spcPts val="0"/>
                        </a:spcAf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đằng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ngoắc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tay</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nhẹ</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một cái, như đang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ngại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ngần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biết người xưa có còn nhớ ta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019854757"/>
                  </a:ext>
                </a:extLst>
              </a:tr>
              <a:tr h="2037046">
                <a:tc gridSpan="3">
                  <a:txBody>
                    <a:bodyPr/>
                    <a:lstStyle/>
                    <a:p>
                      <a:pPr marL="0" marR="0" algn="just">
                        <a:lnSpc>
                          <a:spcPct val="150000"/>
                        </a:lnSpc>
                        <a:spcBef>
                          <a:spcPts val="0"/>
                        </a:spcBef>
                        <a:spcAft>
                          <a:spcPts val="0"/>
                        </a:spcAft>
                        <a:tabLst>
                          <a:tab pos="374015" algn="l"/>
                        </a:tabLst>
                      </a:pPr>
                      <a:r>
                        <a:rPr lang="en-US" sz="3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3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35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 giúp cho sự vật hiện lên sinh động, cụ thể, gợi hình, gợi cảm, làm nổi bật tính chất nhẹ nhàng, dịu êm, trong trẻo của thanh âm.</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1926103"/>
                  </a:ext>
                </a:extLst>
              </a:tr>
            </a:tbl>
          </a:graphicData>
        </a:graphic>
      </p:graphicFrame>
    </p:spTree>
    <p:extLst>
      <p:ext uri="{BB962C8B-B14F-4D97-AF65-F5344CB8AC3E}">
        <p14:creationId xmlns:p14="http://schemas.microsoft.com/office/powerpoint/2010/main" val="41163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45092">
            <a:off x="13927471" y="-1251180"/>
            <a:ext cx="6764232" cy="4100816"/>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7729" y="1689929"/>
            <a:ext cx="510049" cy="489009"/>
          </a:xfrm>
          <a:prstGeom prst="rect">
            <a:avLst/>
          </a:prstGeom>
        </p:spPr>
      </p:pic>
      <p:pic>
        <p:nvPicPr>
          <p:cNvPr id="31" name="Picture 3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7777" y="1238893"/>
            <a:ext cx="827122" cy="793003"/>
          </a:xfrm>
          <a:prstGeom prst="rect">
            <a:avLst/>
          </a:prstGeom>
        </p:spPr>
      </p:pic>
      <p:pic>
        <p:nvPicPr>
          <p:cNvPr id="32" name="Picture 3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945092">
            <a:off x="-2963821" y="8389645"/>
            <a:ext cx="6764232" cy="4100816"/>
          </a:xfrm>
          <a:prstGeom prst="rect">
            <a:avLst/>
          </a:prstGeom>
        </p:spPr>
      </p:pic>
      <p:pic>
        <p:nvPicPr>
          <p:cNvPr id="33"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8694136" y="-2976377"/>
            <a:ext cx="1981199" cy="8915401"/>
          </a:xfrm>
          <a:prstGeom prst="rect">
            <a:avLst/>
          </a:prstGeom>
        </p:spPr>
      </p:pic>
      <p:sp>
        <p:nvSpPr>
          <p:cNvPr id="34" name="TextBox 2"/>
          <p:cNvSpPr txBox="1"/>
          <p:nvPr/>
        </p:nvSpPr>
        <p:spPr>
          <a:xfrm>
            <a:off x="6934200" y="1000423"/>
            <a:ext cx="5501073" cy="961802"/>
          </a:xfrm>
          <a:prstGeom prst="rect">
            <a:avLst/>
          </a:prstGeom>
        </p:spPr>
        <p:txBody>
          <a:bodyPr wrap="square" lIns="0" tIns="0" rIns="0" bIns="0" rtlCol="0" anchor="t">
            <a:spAutoFit/>
          </a:bodyPr>
          <a:lstStyle/>
          <a:p>
            <a:pPr algn="ctr">
              <a:lnSpc>
                <a:spcPts val="7500"/>
              </a:lnSpc>
            </a:pPr>
            <a:r>
              <a:rPr lang="vi-VN" sz="6400" b="1" dirty="0" smtClean="0">
                <a:solidFill>
                  <a:srgbClr val="FF0000"/>
                </a:solidFill>
                <a:latin typeface="Arial" panose="020B0604020202020204" pitchFamily="34" charset="0"/>
                <a:cs typeface="Arial" panose="020B0604020202020204" pitchFamily="34" charset="0"/>
              </a:rPr>
              <a:t>VẬN DỤNG</a:t>
            </a:r>
            <a:endParaRPr lang="en-US" sz="6400" b="1" dirty="0">
              <a:solidFill>
                <a:srgbClr val="FF0000"/>
              </a:solidFill>
              <a:latin typeface="Arial" panose="020B0604020202020204" pitchFamily="34" charset="0"/>
              <a:cs typeface="Arial" panose="020B0604020202020204" pitchFamily="34" charset="0"/>
            </a:endParaRPr>
          </a:p>
        </p:txBody>
      </p:sp>
      <p:sp>
        <p:nvSpPr>
          <p:cNvPr id="35" name="Rectangle 34"/>
          <p:cNvSpPr/>
          <p:nvPr/>
        </p:nvSpPr>
        <p:spPr>
          <a:xfrm>
            <a:off x="2091338" y="2626992"/>
            <a:ext cx="13716000" cy="3416320"/>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Viết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một đoạn văn nêu cảm nhận của em về một người thân yêu, gần gũi, Trong đoạn văn có sử dụng ít nhất </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biện pháp tu từ đã học.</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8"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8382000" y="6249346"/>
            <a:ext cx="9280755" cy="40023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6618" t="67709" r="9934"/>
          <a:stretch/>
        </p:blipFill>
        <p:spPr>
          <a:xfrm rot="-5400000">
            <a:off x="-3787816" y="3749715"/>
            <a:ext cx="10363202" cy="27875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8620" y="4226619"/>
            <a:ext cx="4734590" cy="45140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51938" y="4226619"/>
            <a:ext cx="4840802" cy="451407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704261" y="4226619"/>
            <a:ext cx="4456626" cy="4514077"/>
          </a:xfrm>
          <a:prstGeom prst="rect">
            <a:avLst/>
          </a:prstGeom>
        </p:spPr>
      </p:pic>
      <p:sp>
        <p:nvSpPr>
          <p:cNvPr id="6" name="TextBox 6"/>
          <p:cNvSpPr txBox="1"/>
          <p:nvPr/>
        </p:nvSpPr>
        <p:spPr>
          <a:xfrm>
            <a:off x="3249122" y="4890111"/>
            <a:ext cx="4095338" cy="3187091"/>
          </a:xfrm>
          <a:prstGeom prst="rect">
            <a:avLst/>
          </a:prstGeom>
        </p:spPr>
        <p:txBody>
          <a:bodyPr lIns="0" tIns="0" rIns="0" bIns="0" rtlCol="0" anchor="t">
            <a:spAutoFit/>
          </a:bodyPr>
          <a:lstStyle/>
          <a:p>
            <a:pPr algn="ctr">
              <a:lnSpc>
                <a:spcPct val="150000"/>
              </a:lnSpc>
            </a:pPr>
            <a:r>
              <a:rPr lang="vi-VN" sz="4800" b="1" dirty="0" smtClean="0">
                <a:solidFill>
                  <a:srgbClr val="423538"/>
                </a:solidFill>
                <a:latin typeface="Arial" panose="020B0604020202020204" pitchFamily="34" charset="0"/>
                <a:cs typeface="Arial" panose="020B0604020202020204" pitchFamily="34" charset="0"/>
              </a:rPr>
              <a:t>Hoàn thành bài tập 6 trang 47</a:t>
            </a:r>
            <a:endParaRPr lang="en-US" sz="4800" b="1" dirty="0">
              <a:solidFill>
                <a:srgbClr val="423538"/>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618061" y="3238500"/>
            <a:ext cx="1533671" cy="155505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65738" y="3238500"/>
            <a:ext cx="1533671" cy="155505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713415" y="3238500"/>
            <a:ext cx="1533671" cy="1555053"/>
          </a:xfrm>
          <a:prstGeom prst="rect">
            <a:avLst/>
          </a:prstGeom>
        </p:spPr>
      </p:pic>
      <p:sp>
        <p:nvSpPr>
          <p:cNvPr id="15" name="TextBox 15"/>
          <p:cNvSpPr txBox="1"/>
          <p:nvPr/>
        </p:nvSpPr>
        <p:spPr>
          <a:xfrm>
            <a:off x="4015938" y="1613112"/>
            <a:ext cx="12412869" cy="961802"/>
          </a:xfrm>
          <a:prstGeom prst="rect">
            <a:avLst/>
          </a:prstGeom>
        </p:spPr>
        <p:txBody>
          <a:bodyPr lIns="0" tIns="0" rIns="0" bIns="0" rtlCol="0" anchor="t">
            <a:spAutoFit/>
          </a:bodyPr>
          <a:lstStyle/>
          <a:p>
            <a:pPr algn="ctr">
              <a:lnSpc>
                <a:spcPts val="7500"/>
              </a:lnSpc>
            </a:pPr>
            <a:r>
              <a:rPr lang="vi-VN" sz="6400" b="1" dirty="0" smtClean="0">
                <a:solidFill>
                  <a:srgbClr val="FF0000"/>
                </a:solidFill>
                <a:latin typeface="Arial" panose="020B0604020202020204" pitchFamily="34" charset="0"/>
                <a:cs typeface="Arial" panose="020B0604020202020204" pitchFamily="34" charset="0"/>
              </a:rPr>
              <a:t>HƯỚNG DẪN VỀ NHÀ</a:t>
            </a:r>
            <a:endParaRPr lang="en-US" sz="6400" b="1" dirty="0">
              <a:solidFill>
                <a:srgbClr val="FF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92740" y="9192768"/>
            <a:ext cx="559110" cy="53604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85317" y="8277263"/>
            <a:ext cx="1096050" cy="1050839"/>
          </a:xfrm>
          <a:prstGeom prst="rect">
            <a:avLst/>
          </a:prstGeom>
        </p:spPr>
      </p:pic>
      <p:pic>
        <p:nvPicPr>
          <p:cNvPr id="21"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44109" y="1477615"/>
            <a:ext cx="1232795" cy="1232795"/>
          </a:xfrm>
          <a:prstGeom prst="rect">
            <a:avLst/>
          </a:prstGeom>
        </p:spPr>
      </p:pic>
      <p:pic>
        <p:nvPicPr>
          <p:cNvPr id="22"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859000" y="1223869"/>
            <a:ext cx="1273718" cy="1308054"/>
          </a:xfrm>
          <a:prstGeom prst="rect">
            <a:avLst/>
          </a:prstGeom>
        </p:spPr>
      </p:pic>
      <p:sp>
        <p:nvSpPr>
          <p:cNvPr id="18" name="TextBox 6"/>
          <p:cNvSpPr txBox="1"/>
          <p:nvPr/>
        </p:nvSpPr>
        <p:spPr>
          <a:xfrm>
            <a:off x="7884904" y="4890110"/>
            <a:ext cx="4095338" cy="2215991"/>
          </a:xfrm>
          <a:prstGeom prst="rect">
            <a:avLst/>
          </a:prstGeom>
        </p:spPr>
        <p:txBody>
          <a:bodyPr lIns="0" tIns="0" rIns="0" bIns="0" rtlCol="0" anchor="t">
            <a:spAutoFit/>
          </a:bodyPr>
          <a:lstStyle/>
          <a:p>
            <a:pPr algn="ctr">
              <a:lnSpc>
                <a:spcPct val="150000"/>
              </a:lnSpc>
            </a:pPr>
            <a:r>
              <a:rPr lang="vi-VN" sz="4800" b="1" dirty="0" smtClean="0">
                <a:solidFill>
                  <a:srgbClr val="423538"/>
                </a:solidFill>
                <a:latin typeface="Arial" panose="020B0604020202020204" pitchFamily="34" charset="0"/>
                <a:cs typeface="Arial" panose="020B0604020202020204" pitchFamily="34" charset="0"/>
              </a:rPr>
              <a:t>Ôn lại nội dung bài học</a:t>
            </a:r>
            <a:endParaRPr lang="en-US" sz="4800" b="1" dirty="0">
              <a:solidFill>
                <a:srgbClr val="423538"/>
              </a:solidFill>
              <a:latin typeface="Arial" panose="020B0604020202020204" pitchFamily="34" charset="0"/>
              <a:cs typeface="Arial" panose="020B0604020202020204" pitchFamily="34" charset="0"/>
            </a:endParaRPr>
          </a:p>
        </p:txBody>
      </p:sp>
      <p:sp>
        <p:nvSpPr>
          <p:cNvPr id="19" name="TextBox 6"/>
          <p:cNvSpPr txBox="1"/>
          <p:nvPr/>
        </p:nvSpPr>
        <p:spPr>
          <a:xfrm>
            <a:off x="12382774" y="4890110"/>
            <a:ext cx="4579130" cy="3187091"/>
          </a:xfrm>
          <a:prstGeom prst="rect">
            <a:avLst/>
          </a:prstGeom>
        </p:spPr>
        <p:txBody>
          <a:bodyPr wrap="square" lIns="0" tIns="0" rIns="0" bIns="0" rtlCol="0" anchor="t">
            <a:spAutoFit/>
          </a:bodyPr>
          <a:lstStyle/>
          <a:p>
            <a:pPr algn="ctr">
              <a:lnSpc>
                <a:spcPct val="150000"/>
              </a:lnSpc>
            </a:pPr>
            <a:r>
              <a:rPr lang="vi-VN" sz="4800" b="1" dirty="0" smtClean="0">
                <a:solidFill>
                  <a:srgbClr val="423538"/>
                </a:solidFill>
                <a:latin typeface="Arial" panose="020B0604020202020204" pitchFamily="34" charset="0"/>
                <a:cs typeface="Arial" panose="020B0604020202020204" pitchFamily="34" charset="0"/>
              </a:rPr>
              <a:t>Soạn bài: </a:t>
            </a:r>
            <a:r>
              <a:rPr lang="vi-VN" sz="4800" dirty="0" smtClean="0">
                <a:solidFill>
                  <a:srgbClr val="423538"/>
                </a:solidFill>
                <a:latin typeface="Arial" panose="020B0604020202020204" pitchFamily="34" charset="0"/>
                <a:cs typeface="Arial" panose="020B0604020202020204" pitchFamily="34" charset="0"/>
              </a:rPr>
              <a:t>Tập làm bài thơ bốn chữ, năm chữ</a:t>
            </a:r>
            <a:endParaRPr lang="en-US" sz="4800" dirty="0">
              <a:solidFill>
                <a:srgbClr val="423538"/>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8163409" y="-408221"/>
            <a:ext cx="2466841" cy="211994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572560" y="-11334751"/>
            <a:ext cx="21316266" cy="13041930"/>
          </a:xfrm>
          <a:prstGeom prst="rect">
            <a:avLst/>
          </a:prstGeom>
        </p:spPr>
      </p:pic>
      <p:sp>
        <p:nvSpPr>
          <p:cNvPr id="5" name="TextBox 5"/>
          <p:cNvSpPr txBox="1"/>
          <p:nvPr/>
        </p:nvSpPr>
        <p:spPr>
          <a:xfrm>
            <a:off x="2675770" y="3592849"/>
            <a:ext cx="13442117" cy="3462486"/>
          </a:xfrm>
          <a:prstGeom prst="rect">
            <a:avLst/>
          </a:prstGeom>
        </p:spPr>
        <p:txBody>
          <a:bodyPr wrap="square" lIns="0" tIns="0" rIns="0" bIns="0" rtlCol="0" anchor="t">
            <a:spAutoFit/>
          </a:bodyPr>
          <a:lstStyle/>
          <a:p>
            <a:pPr algn="ctr">
              <a:lnSpc>
                <a:spcPts val="13500"/>
              </a:lnSpc>
            </a:pPr>
            <a:r>
              <a:rPr lang="vi-VN" sz="7200" b="1" dirty="0" smtClean="0">
                <a:solidFill>
                  <a:srgbClr val="423538"/>
                </a:solidFill>
                <a:cs typeface="Arial" panose="020B0604020202020204" pitchFamily="34" charset="0"/>
              </a:rPr>
              <a:t>BÀI HỌC KẾT THÚC, CẢM ƠN CÁC EM ĐÃ LẮNG NGHE!</a:t>
            </a:r>
            <a:endParaRPr lang="en-US" sz="7200" b="1" dirty="0">
              <a:solidFill>
                <a:srgbClr val="423538"/>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33734" y="3099343"/>
            <a:ext cx="740848" cy="71028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91715" y="2483071"/>
            <a:ext cx="740848" cy="71028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2513073"/>
            <a:ext cx="1005034" cy="96357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734632" y="7619024"/>
            <a:ext cx="597931" cy="651037"/>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33734" y="7575632"/>
            <a:ext cx="597931" cy="6510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534870" y="2361597"/>
            <a:ext cx="1101406" cy="1009288"/>
          </a:xfrm>
          <a:prstGeom prst="rect">
            <a:avLst/>
          </a:prstGeom>
        </p:spPr>
      </p:pic>
      <p:pic>
        <p:nvPicPr>
          <p:cNvPr id="13"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3505502" y="7255637"/>
            <a:ext cx="11160141" cy="4138368"/>
          </a:xfrm>
          <a:prstGeom prst="rect">
            <a:avLst/>
          </a:prstGeom>
        </p:spPr>
      </p:pic>
    </p:spTree>
    <p:extLst>
      <p:ext uri="{BB962C8B-B14F-4D97-AF65-F5344CB8AC3E}">
        <p14:creationId xmlns:p14="http://schemas.microsoft.com/office/powerpoint/2010/main" val="264520216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306260" y="-9104655"/>
            <a:ext cx="19415823" cy="1108467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2259" y="8436802"/>
            <a:ext cx="21159824" cy="1294621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5587" y="2995035"/>
            <a:ext cx="984012" cy="9434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81727" y="6859480"/>
            <a:ext cx="1013353" cy="97155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26526" y="1975604"/>
            <a:ext cx="1394287" cy="1336773"/>
          </a:xfrm>
          <a:prstGeom prst="rect">
            <a:avLst/>
          </a:prstGeom>
        </p:spPr>
      </p:pic>
      <p:grpSp>
        <p:nvGrpSpPr>
          <p:cNvPr id="7" name="Group 7"/>
          <p:cNvGrpSpPr/>
          <p:nvPr/>
        </p:nvGrpSpPr>
        <p:grpSpPr>
          <a:xfrm>
            <a:off x="2158417" y="3081365"/>
            <a:ext cx="14038472" cy="4673268"/>
            <a:chOff x="44871" y="-2657243"/>
            <a:chExt cx="18717962" cy="6231025"/>
          </a:xfrm>
        </p:grpSpPr>
        <p:sp>
          <p:nvSpPr>
            <p:cNvPr id="8" name="TextBox 8"/>
            <p:cNvSpPr txBox="1"/>
            <p:nvPr/>
          </p:nvSpPr>
          <p:spPr>
            <a:xfrm>
              <a:off x="44871" y="-1179915"/>
              <a:ext cx="18717962" cy="4753697"/>
            </a:xfrm>
            <a:prstGeom prst="rect">
              <a:avLst/>
            </a:prstGeom>
          </p:spPr>
          <p:txBody>
            <a:bodyPr lIns="0" tIns="0" rIns="0" bIns="0" rtlCol="0" anchor="t">
              <a:spAutoFit/>
            </a:bodyPr>
            <a:lstStyle/>
            <a:p>
              <a:pPr algn="ctr">
                <a:lnSpc>
                  <a:spcPct val="130000"/>
                </a:lnSpc>
              </a:pPr>
              <a:r>
                <a:rPr lang="vi-VN" sz="9400" b="1" dirty="0" smtClean="0">
                  <a:solidFill>
                    <a:srgbClr val="423538"/>
                  </a:solidFill>
                  <a:latin typeface="Arial" panose="020B0604020202020204" pitchFamily="34" charset="0"/>
                  <a:cs typeface="Arial" panose="020B0604020202020204" pitchFamily="34" charset="0"/>
                </a:rPr>
                <a:t>NGHĨA CỦA TỪ NGỮ</a:t>
              </a:r>
            </a:p>
            <a:p>
              <a:pPr algn="ctr">
                <a:lnSpc>
                  <a:spcPct val="130000"/>
                </a:lnSpc>
              </a:pPr>
              <a:r>
                <a:rPr lang="vi-VN" sz="9400" b="1" dirty="0" smtClean="0">
                  <a:solidFill>
                    <a:srgbClr val="423538"/>
                  </a:solidFill>
                  <a:latin typeface="Arial" panose="020B0604020202020204" pitchFamily="34" charset="0"/>
                  <a:cs typeface="Arial" panose="020B0604020202020204" pitchFamily="34" charset="0"/>
                </a:rPr>
                <a:t>BIỆN PHÁP TU TỪ</a:t>
              </a:r>
              <a:endParaRPr lang="en-US" sz="9400" b="1" dirty="0">
                <a:solidFill>
                  <a:srgbClr val="423538"/>
                </a:solidFill>
                <a:latin typeface="Arial" panose="020B0604020202020204" pitchFamily="34" charset="0"/>
                <a:cs typeface="Arial" panose="020B0604020202020204" pitchFamily="34" charset="0"/>
              </a:endParaRPr>
            </a:p>
          </p:txBody>
        </p:sp>
        <p:sp>
          <p:nvSpPr>
            <p:cNvPr id="9" name="TextBox 9"/>
            <p:cNvSpPr txBox="1"/>
            <p:nvPr/>
          </p:nvSpPr>
          <p:spPr>
            <a:xfrm>
              <a:off x="5517624" y="-2657243"/>
              <a:ext cx="8225538" cy="1477328"/>
            </a:xfrm>
            <a:prstGeom prst="rect">
              <a:avLst/>
            </a:prstGeom>
          </p:spPr>
          <p:txBody>
            <a:bodyPr lIns="0" tIns="0" rIns="0" bIns="0" rtlCol="0" anchor="t">
              <a:spAutoFit/>
            </a:bodyPr>
            <a:lstStyle/>
            <a:p>
              <a:pPr algn="ctr"/>
              <a:r>
                <a:rPr lang="vi-VN" sz="7200" b="1" dirty="0" smtClean="0">
                  <a:solidFill>
                    <a:srgbClr val="FF0000"/>
                  </a:solidFill>
                  <a:latin typeface="Arial" panose="020B0604020202020204" pitchFamily="34" charset="0"/>
                  <a:cs typeface="Arial" panose="020B0604020202020204" pitchFamily="34" charset="0"/>
                </a:rPr>
                <a:t>Tiết</a:t>
              </a:r>
              <a:r>
                <a:rPr lang="vi-VN" sz="7200" b="1" dirty="0">
                  <a:solidFill>
                    <a:srgbClr val="FF0000"/>
                  </a:solidFill>
                  <a:latin typeface="Arial" panose="020B0604020202020204" pitchFamily="34" charset="0"/>
                  <a:cs typeface="Arial" panose="020B0604020202020204" pitchFamily="34" charset="0"/>
                </a:rPr>
                <a:t> </a:t>
              </a:r>
              <a:r>
                <a:rPr lang="vi-VN" sz="7200" b="1" dirty="0" smtClean="0">
                  <a:solidFill>
                    <a:srgbClr val="FF0000"/>
                  </a:solidFill>
                  <a:latin typeface="Arial" panose="020B0604020202020204" pitchFamily="34" charset="0"/>
                  <a:cs typeface="Arial" panose="020B0604020202020204" pitchFamily="34" charset="0"/>
                </a:rPr>
                <a:t>19</a:t>
              </a:r>
              <a:endParaRPr lang="en-US" sz="7200" b="1" dirty="0">
                <a:solidFill>
                  <a:srgbClr val="FF0000"/>
                </a:solidFill>
                <a:latin typeface="Arial" panose="020B0604020202020204" pitchFamily="34" charset="0"/>
                <a:cs typeface="Arial" panose="020B0604020202020204" pitchFamily="34" charset="0"/>
              </a:endParaRPr>
            </a:p>
          </p:txBody>
        </p:sp>
      </p:gr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84084" y="2508592"/>
            <a:ext cx="614698" cy="66929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4294" y="6845997"/>
            <a:ext cx="706598" cy="769356"/>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229600" y="990157"/>
            <a:ext cx="1896106" cy="1737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46277" y="217341"/>
            <a:ext cx="1391205" cy="127485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8727594" y="1567369"/>
            <a:ext cx="14109588" cy="863266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174638" y="1567369"/>
            <a:ext cx="14109588" cy="863266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14395" y="9244356"/>
            <a:ext cx="559110" cy="53604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515326" y="1247981"/>
            <a:ext cx="559110" cy="536047"/>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9324" y="1389875"/>
            <a:ext cx="614698" cy="669293"/>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18873" y="9111110"/>
            <a:ext cx="614698" cy="669293"/>
          </a:xfrm>
          <a:prstGeom prst="rect">
            <a:avLst/>
          </a:prstGeom>
        </p:spPr>
      </p:pic>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269366" y="1784028"/>
            <a:ext cx="9545029" cy="2275979"/>
          </a:xfrm>
          <a:prstGeom prst="rect">
            <a:avLst/>
          </a:prstGeom>
        </p:spPr>
      </p:pic>
      <p:sp>
        <p:nvSpPr>
          <p:cNvPr id="12" name="TextBox 13"/>
          <p:cNvSpPr txBox="1"/>
          <p:nvPr/>
        </p:nvSpPr>
        <p:spPr>
          <a:xfrm>
            <a:off x="5244155" y="2476500"/>
            <a:ext cx="7864994" cy="961802"/>
          </a:xfrm>
          <a:prstGeom prst="rect">
            <a:avLst/>
          </a:prstGeom>
        </p:spPr>
        <p:txBody>
          <a:bodyPr wrap="square" lIns="0" tIns="0" rIns="0" bIns="0" rtlCol="0" anchor="t">
            <a:spAutoFit/>
          </a:bodyPr>
          <a:lstStyle/>
          <a:p>
            <a:pPr algn="ctr">
              <a:lnSpc>
                <a:spcPts val="7500"/>
              </a:lnSpc>
            </a:pPr>
            <a:r>
              <a:rPr lang="vi-VN"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345061" y="4381551"/>
            <a:ext cx="1626400" cy="1670243"/>
          </a:xfrm>
          <a:prstGeom prst="rect">
            <a:avLst/>
          </a:prstGeom>
        </p:spPr>
      </p:pic>
      <p:sp>
        <p:nvSpPr>
          <p:cNvPr id="15" name="TextBox 14"/>
          <p:cNvSpPr txBox="1"/>
          <p:nvPr/>
        </p:nvSpPr>
        <p:spPr>
          <a:xfrm>
            <a:off x="5646180" y="4991151"/>
            <a:ext cx="9088450" cy="892552"/>
          </a:xfrm>
          <a:prstGeom prst="rect">
            <a:avLst/>
          </a:prstGeom>
          <a:noFill/>
        </p:spPr>
        <p:txBody>
          <a:bodyPr wrap="none" rtlCol="0">
            <a:spAutoFit/>
          </a:bodyPr>
          <a:lstStyle/>
          <a:p>
            <a:r>
              <a:rPr lang="vi-VN" sz="5200" b="1" dirty="0" smtClean="0"/>
              <a:t>Phần 1: </a:t>
            </a:r>
            <a:r>
              <a:rPr lang="vi-VN" sz="5200" dirty="0" smtClean="0"/>
              <a:t>ÔN TẬP KIẾN THỨC</a:t>
            </a:r>
            <a:endParaRPr lang="en-US" sz="5200" dirty="0"/>
          </a:p>
        </p:txBody>
      </p:sp>
      <p:pic>
        <p:nvPicPr>
          <p:cNvPr id="16"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388967" y="6728908"/>
            <a:ext cx="1626400" cy="1670243"/>
          </a:xfrm>
          <a:prstGeom prst="rect">
            <a:avLst/>
          </a:prstGeom>
        </p:spPr>
      </p:pic>
      <p:sp>
        <p:nvSpPr>
          <p:cNvPr id="17" name="TextBox 16"/>
          <p:cNvSpPr txBox="1"/>
          <p:nvPr/>
        </p:nvSpPr>
        <p:spPr>
          <a:xfrm>
            <a:off x="5690086" y="7338508"/>
            <a:ext cx="6467604" cy="892552"/>
          </a:xfrm>
          <a:prstGeom prst="rect">
            <a:avLst/>
          </a:prstGeom>
          <a:noFill/>
        </p:spPr>
        <p:txBody>
          <a:bodyPr wrap="none" rtlCol="0">
            <a:spAutoFit/>
          </a:bodyPr>
          <a:lstStyle/>
          <a:p>
            <a:r>
              <a:rPr lang="vi-VN" sz="5200" b="1" dirty="0" smtClean="0"/>
              <a:t>Phần 2: </a:t>
            </a:r>
            <a:r>
              <a:rPr lang="vi-VN" sz="5200" dirty="0" smtClean="0"/>
              <a:t>LUYỆN TẬP</a:t>
            </a:r>
            <a:endParaRPr lang="en-US" sz="5200"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grpSp>
        <p:nvGrpSpPr>
          <p:cNvPr id="3" name="Group 3"/>
          <p:cNvGrpSpPr/>
          <p:nvPr/>
        </p:nvGrpSpPr>
        <p:grpSpPr>
          <a:xfrm>
            <a:off x="2383558" y="2816077"/>
            <a:ext cx="12923024" cy="2903286"/>
            <a:chOff x="-1951051" y="-2513086"/>
            <a:chExt cx="17230698" cy="3871047"/>
          </a:xfrm>
        </p:grpSpPr>
        <p:sp>
          <p:nvSpPr>
            <p:cNvPr id="4" name="TextBox 4"/>
            <p:cNvSpPr txBox="1"/>
            <p:nvPr/>
          </p:nvSpPr>
          <p:spPr>
            <a:xfrm>
              <a:off x="-1951051" y="-351908"/>
              <a:ext cx="17230698" cy="1709869"/>
            </a:xfrm>
            <a:prstGeom prst="rect">
              <a:avLst/>
            </a:prstGeom>
          </p:spPr>
          <p:txBody>
            <a:bodyPr wrap="square" lIns="0" tIns="0" rIns="0" bIns="0" rtlCol="0" anchor="t">
              <a:spAutoFit/>
            </a:bodyPr>
            <a:lstStyle/>
            <a:p>
              <a:pPr algn="ctr">
                <a:lnSpc>
                  <a:spcPts val="10000"/>
                </a:lnSpc>
              </a:pPr>
              <a:r>
                <a:rPr lang="vi-VN" sz="8600" b="1" dirty="0" smtClean="0">
                  <a:solidFill>
                    <a:srgbClr val="423538"/>
                  </a:solidFill>
                  <a:latin typeface="Arial" panose="020B0604020202020204" pitchFamily="34" charset="0"/>
                  <a:cs typeface="Arial" panose="020B0604020202020204" pitchFamily="34" charset="0"/>
                </a:rPr>
                <a:t>ÔN TẬP KIẾN THỨC</a:t>
              </a:r>
              <a:endParaRPr lang="en-US" sz="8600" b="1" dirty="0">
                <a:solidFill>
                  <a:srgbClr val="423538"/>
                </a:solidFill>
                <a:latin typeface="Arial" panose="020B0604020202020204" pitchFamily="34" charset="0"/>
                <a:cs typeface="Arial" panose="020B0604020202020204" pitchFamily="34" charset="0"/>
              </a:endParaRPr>
            </a:p>
          </p:txBody>
        </p:sp>
        <p:sp>
          <p:nvSpPr>
            <p:cNvPr id="5" name="TextBox 5"/>
            <p:cNvSpPr txBox="1"/>
            <p:nvPr/>
          </p:nvSpPr>
          <p:spPr>
            <a:xfrm>
              <a:off x="3581750" y="-2513086"/>
              <a:ext cx="6165094" cy="1477328"/>
            </a:xfrm>
            <a:prstGeom prst="rect">
              <a:avLst/>
            </a:prstGeom>
          </p:spPr>
          <p:txBody>
            <a:bodyPr lIns="0" tIns="0" rIns="0" bIns="0" rtlCol="0" anchor="t">
              <a:spAutoFit/>
            </a:bodyPr>
            <a:lstStyle/>
            <a:p>
              <a:pPr algn="ctr"/>
              <a:r>
                <a:rPr lang="vi-VN" sz="7200" b="1" dirty="0" smtClean="0">
                  <a:solidFill>
                    <a:srgbClr val="FF0000"/>
                  </a:solidFill>
                  <a:latin typeface="Arial" panose="020B0604020202020204" pitchFamily="34" charset="0"/>
                  <a:cs typeface="Arial" panose="020B0604020202020204" pitchFamily="34" charset="0"/>
                </a:rPr>
                <a:t>I</a:t>
              </a:r>
              <a:endParaRPr lang="en-US" sz="7200" b="1" dirty="0">
                <a:solidFill>
                  <a:srgbClr val="FF0000"/>
                </a:solidFill>
                <a:latin typeface="Arial" panose="020B060402020202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822189" y="-10978999"/>
            <a:ext cx="21316266" cy="1304193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7599641" y="-436531"/>
            <a:ext cx="2466841" cy="2119941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11600" y="5377211"/>
            <a:ext cx="529648" cy="57668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28800" y="2559301"/>
            <a:ext cx="888535" cy="85188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42540" y="2422951"/>
            <a:ext cx="586484" cy="562291"/>
          </a:xfrm>
          <a:prstGeom prst="rect">
            <a:avLst/>
          </a:prstGeom>
        </p:spPr>
      </p:pic>
      <p:pic>
        <p:nvPicPr>
          <p:cNvPr id="1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948486" y="6210073"/>
            <a:ext cx="13793166" cy="46494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524000" y="513225"/>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1. Các biện pháp tu từ</a:t>
            </a:r>
            <a:endParaRPr lang="en-US" sz="5200" b="1" dirty="0">
              <a:solidFill>
                <a:srgbClr val="423538"/>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2280442" y="8362162"/>
            <a:ext cx="21316266" cy="130419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79745" y="7602017"/>
            <a:ext cx="559110" cy="536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11" name="Rectangle 10"/>
          <p:cNvSpPr/>
          <p:nvPr/>
        </p:nvSpPr>
        <p:spPr>
          <a:xfrm>
            <a:off x="2057400" y="2520350"/>
            <a:ext cx="13986547" cy="2308324"/>
          </a:xfrm>
          <a:prstGeom prst="rect">
            <a:avLst/>
          </a:prstGeom>
        </p:spPr>
        <p:txBody>
          <a:bodyPr wrap="square">
            <a:spAutoFit/>
          </a:bodyPr>
          <a:lstStyle/>
          <a:p>
            <a:pPr algn="just">
              <a:lnSpc>
                <a:spcPct val="150000"/>
              </a:lnSpc>
            </a:pPr>
            <a:r>
              <a:rPr lang="vi-VN" sz="4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Các em n</a:t>
            </a:r>
            <a:r>
              <a:rPr lang="en-US" sz="4800"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hắc</a:t>
            </a:r>
            <a:r>
              <a:rPr lang="en-US" sz="4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lại các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khái</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niệm</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 về </a:t>
            </a:r>
            <a:r>
              <a:rPr lang="vi-VN" sz="4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biện pháp tu từ</a:t>
            </a:r>
            <a:r>
              <a:rPr lang="en-US" sz="4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nhân</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 hóa, so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sánh</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điệp</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4800" kern="100" dirty="0" err="1">
                <a:solidFill>
                  <a:srgbClr val="000000"/>
                </a:solidFill>
                <a:latin typeface="Arial" panose="020B0604020202020204" pitchFamily="34" charset="0"/>
                <a:ea typeface="SimSun" panose="02010600030101010101" pitchFamily="2" charset="-122"/>
                <a:cs typeface="Arial" panose="020B0604020202020204" pitchFamily="34" charset="0"/>
              </a:rPr>
              <a:t>ngữ</a:t>
            </a:r>
            <a:r>
              <a:rPr lang="en-US" sz="4800"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l="2172" t="7955" r="2262"/>
          <a:stretch/>
        </p:blipFill>
        <p:spPr>
          <a:xfrm>
            <a:off x="3962400" y="4828674"/>
            <a:ext cx="10648435" cy="594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524000" y="513225"/>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1. Các biện pháp tu từ</a:t>
            </a:r>
            <a:endParaRPr lang="en-US" sz="5200" b="1" dirty="0">
              <a:solidFill>
                <a:srgbClr val="423538"/>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2280442" y="8362162"/>
            <a:ext cx="21316266" cy="130419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79745" y="7602017"/>
            <a:ext cx="559110" cy="536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2" name="Rectangle 1"/>
          <p:cNvSpPr/>
          <p:nvPr/>
        </p:nvSpPr>
        <p:spPr>
          <a:xfrm>
            <a:off x="1752600" y="1680908"/>
            <a:ext cx="15227145" cy="3208571"/>
          </a:xfrm>
          <a:prstGeom prst="rect">
            <a:avLst/>
          </a:prstGeom>
        </p:spPr>
        <p:txBody>
          <a:bodyPr wrap="square">
            <a:spAutoFit/>
          </a:bodyPr>
          <a:lstStyle/>
          <a:p>
            <a:pPr marL="685800" indent="-685800" algn="just">
              <a:lnSpc>
                <a:spcPct val="150000"/>
              </a:lnSpc>
              <a:buFont typeface="Wingdings" panose="05000000000000000000" pitchFamily="2" charset="2"/>
              <a:buChar char="§"/>
              <a:tabLst>
                <a:tab pos="177800" algn="l"/>
              </a:tabLst>
            </a:pPr>
            <a:r>
              <a:rPr lang="nl-NL"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 sánh: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chiếu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này với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khác có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ể</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làm tăng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gợi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gợi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diễn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26"/>
          <p:cNvPicPr>
            <a:picLocks noChangeAspect="1"/>
          </p:cNvPicPr>
          <p:nvPr/>
        </p:nvPicPr>
        <p:blipFill>
          <a:blip r:embed="rId11"/>
          <a:srcRect/>
          <a:stretch>
            <a:fillRect/>
          </a:stretch>
        </p:blipFill>
        <p:spPr>
          <a:xfrm>
            <a:off x="1719618" y="4955083"/>
            <a:ext cx="4191000" cy="5378823"/>
          </a:xfrm>
          <a:prstGeom prst="rect">
            <a:avLst/>
          </a:prstGeom>
        </p:spPr>
      </p:pic>
      <p:sp>
        <p:nvSpPr>
          <p:cNvPr id="3" name="TextBox 2"/>
          <p:cNvSpPr txBox="1"/>
          <p:nvPr/>
        </p:nvSpPr>
        <p:spPr>
          <a:xfrm>
            <a:off x="5526708" y="4970941"/>
            <a:ext cx="10865475" cy="3208571"/>
          </a:xfrm>
          <a:prstGeom prst="rect">
            <a:avLst/>
          </a:prstGeom>
          <a:noFill/>
        </p:spPr>
        <p:txBody>
          <a:bodyPr wrap="none" rtlCol="0">
            <a:spAutoFit/>
          </a:bodyPr>
          <a:lstStyle/>
          <a:p>
            <a:pPr>
              <a:lnSpc>
                <a:spcPct val="150000"/>
              </a:lnSpc>
            </a:pPr>
            <a:r>
              <a:rPr lang="vi-VN" sz="4500" b="1" u="sng" dirty="0" smtClean="0">
                <a:solidFill>
                  <a:srgbClr val="FF0000"/>
                </a:solidFill>
              </a:rPr>
              <a:t>Ví dụ</a:t>
            </a:r>
            <a:r>
              <a:rPr lang="vi-VN" sz="4500" b="1" dirty="0" smtClean="0">
                <a:solidFill>
                  <a:srgbClr val="FF0000"/>
                </a:solidFill>
              </a:rPr>
              <a:t>:</a:t>
            </a:r>
          </a:p>
          <a:p>
            <a:pPr algn="ctr">
              <a:lnSpc>
                <a:spcPct val="150000"/>
              </a:lnSpc>
            </a:pPr>
            <a:r>
              <a:rPr lang="vi-VN" sz="4500" i="1" dirty="0" smtClean="0"/>
              <a:t>Công cha </a:t>
            </a:r>
            <a:r>
              <a:rPr lang="vi-VN" sz="4500" b="1" i="1" dirty="0" smtClean="0"/>
              <a:t>như </a:t>
            </a:r>
            <a:r>
              <a:rPr lang="vi-VN" sz="4500" i="1" dirty="0" smtClean="0"/>
              <a:t>núi Thái Sơn</a:t>
            </a:r>
          </a:p>
          <a:p>
            <a:pPr algn="ctr">
              <a:lnSpc>
                <a:spcPct val="150000"/>
              </a:lnSpc>
            </a:pPr>
            <a:r>
              <a:rPr lang="vi-VN" sz="4500" i="1" dirty="0" smtClean="0"/>
              <a:t>Nghĩa mẹ </a:t>
            </a:r>
            <a:r>
              <a:rPr lang="vi-VN" sz="4500" b="1" i="1" dirty="0" smtClean="0"/>
              <a:t>như</a:t>
            </a:r>
            <a:r>
              <a:rPr lang="vi-VN" sz="4500" i="1" dirty="0" smtClean="0"/>
              <a:t> nước trong nguồn chảy ra.</a:t>
            </a:r>
            <a:endParaRPr lang="en-US" sz="4500" i="1" dirty="0"/>
          </a:p>
        </p:txBody>
      </p:sp>
    </p:spTree>
    <p:extLst>
      <p:ext uri="{BB962C8B-B14F-4D97-AF65-F5344CB8AC3E}">
        <p14:creationId xmlns:p14="http://schemas.microsoft.com/office/powerpoint/2010/main" val="32447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524000" y="513225"/>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1. Các biện pháp tu từ</a:t>
            </a:r>
            <a:endParaRPr lang="en-US" sz="5200" b="1" dirty="0">
              <a:solidFill>
                <a:srgbClr val="423538"/>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2280442" y="8362162"/>
            <a:ext cx="21316266" cy="130419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79745" y="7602017"/>
            <a:ext cx="559110" cy="536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2" name="Rectangle 1"/>
          <p:cNvSpPr/>
          <p:nvPr/>
        </p:nvSpPr>
        <p:spPr>
          <a:xfrm>
            <a:off x="1726442" y="1556358"/>
            <a:ext cx="15227145" cy="4118948"/>
          </a:xfrm>
          <a:prstGeom prst="rect">
            <a:avLst/>
          </a:prstGeom>
        </p:spPr>
        <p:txBody>
          <a:bodyPr wrap="square">
            <a:spAutoFit/>
          </a:bodyPr>
          <a:lstStyle/>
          <a:p>
            <a:pPr marL="685800" indent="-685800" algn="just">
              <a:lnSpc>
                <a:spcPct val="150000"/>
              </a:lnSpc>
              <a:buFont typeface="Wingdings" panose="05000000000000000000" pitchFamily="2" charset="2"/>
              <a:buChar char="§"/>
              <a:tabLst>
                <a:tab pos="177800" algn="l"/>
              </a:tabLst>
            </a:pPr>
            <a:r>
              <a:rPr lang="vi-VN" sz="4500" b="1" dirty="0">
                <a:solidFill>
                  <a:srgbClr val="000000"/>
                </a:solidFill>
                <a:ea typeface="Times New Roman" panose="02020603050405020304" pitchFamily="18" charset="0"/>
                <a:cs typeface="Arial" panose="020B0604020202020204" pitchFamily="34" charset="0"/>
              </a:rPr>
              <a:t>Nhân hóa: </a:t>
            </a:r>
            <a:r>
              <a:rPr lang="vi-VN" sz="4500" dirty="0">
                <a:solidFill>
                  <a:srgbClr val="000000"/>
                </a:solidFill>
                <a:ea typeface="Times New Roman" panose="02020603050405020304" pitchFamily="18" charset="0"/>
                <a:cs typeface="Arial" panose="020B0604020202020204" pitchFamily="34" charset="0"/>
              </a:rPr>
              <a:t>là phép tu từ gọi hoặc tả đồ vật, cây cối, con vật… bằng các từ ngữ thường được sử dụng cho chính con người như suy nghĩ, tính cách giúp trở nên gần gũi, sinh động, hấp dẫn, gắn bó với con người hơn.</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p:cNvSpPr txBox="1"/>
          <p:nvPr/>
        </p:nvSpPr>
        <p:spPr>
          <a:xfrm>
            <a:off x="4191000" y="5665214"/>
            <a:ext cx="10905551" cy="3208571"/>
          </a:xfrm>
          <a:prstGeom prst="rect">
            <a:avLst/>
          </a:prstGeom>
          <a:noFill/>
        </p:spPr>
        <p:txBody>
          <a:bodyPr wrap="none" rtlCol="0">
            <a:spAutoFit/>
          </a:bodyPr>
          <a:lstStyle/>
          <a:p>
            <a:pPr>
              <a:lnSpc>
                <a:spcPct val="150000"/>
              </a:lnSpc>
            </a:pPr>
            <a:r>
              <a:rPr lang="vi-VN" sz="4500" b="1" u="sng" dirty="0" smtClean="0">
                <a:solidFill>
                  <a:srgbClr val="FF0000"/>
                </a:solidFill>
              </a:rPr>
              <a:t>Ví dụ</a:t>
            </a:r>
            <a:r>
              <a:rPr lang="vi-VN" sz="4500" b="1" dirty="0" smtClean="0">
                <a:solidFill>
                  <a:srgbClr val="FF0000"/>
                </a:solidFill>
              </a:rPr>
              <a:t>:</a:t>
            </a:r>
          </a:p>
          <a:p>
            <a:pPr algn="ctr">
              <a:lnSpc>
                <a:spcPct val="150000"/>
              </a:lnSpc>
            </a:pPr>
            <a:r>
              <a:rPr lang="vi-VN" sz="4500" b="1" i="1" dirty="0" smtClean="0"/>
              <a:t>Cậu Mèo </a:t>
            </a:r>
            <a:r>
              <a:rPr lang="vi-VN" sz="4500" i="1" dirty="0" smtClean="0"/>
              <a:t>đã dậy từ lâu</a:t>
            </a:r>
          </a:p>
          <a:p>
            <a:pPr algn="ctr">
              <a:lnSpc>
                <a:spcPct val="150000"/>
              </a:lnSpc>
            </a:pPr>
            <a:r>
              <a:rPr lang="vi-VN" sz="4500" b="1" i="1" dirty="0" smtClean="0"/>
              <a:t>Cái tay </a:t>
            </a:r>
            <a:r>
              <a:rPr lang="vi-VN" sz="4500" i="1" dirty="0" smtClean="0"/>
              <a:t>rửa mặt, cái đầu nghiêng nghiêng.</a:t>
            </a:r>
            <a:endParaRPr lang="en-US" sz="4500" i="1" dirty="0"/>
          </a:p>
        </p:txBody>
      </p:sp>
    </p:spTree>
    <p:extLst>
      <p:ext uri="{BB962C8B-B14F-4D97-AF65-F5344CB8AC3E}">
        <p14:creationId xmlns:p14="http://schemas.microsoft.com/office/powerpoint/2010/main" val="12979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sp>
        <p:nvSpPr>
          <p:cNvPr id="4" name="TextBox 4"/>
          <p:cNvSpPr txBox="1"/>
          <p:nvPr/>
        </p:nvSpPr>
        <p:spPr>
          <a:xfrm>
            <a:off x="1524000" y="513225"/>
            <a:ext cx="8005416" cy="969176"/>
          </a:xfrm>
          <a:prstGeom prst="rect">
            <a:avLst/>
          </a:prstGeom>
        </p:spPr>
        <p:txBody>
          <a:bodyPr lIns="0" tIns="0" rIns="0" bIns="0" rtlCol="0" anchor="t">
            <a:spAutoFit/>
          </a:bodyPr>
          <a:lstStyle/>
          <a:p>
            <a:pPr>
              <a:lnSpc>
                <a:spcPts val="8250"/>
              </a:lnSpc>
            </a:pPr>
            <a:r>
              <a:rPr lang="vi-VN" sz="5200" b="1" dirty="0" smtClean="0">
                <a:solidFill>
                  <a:srgbClr val="423538"/>
                </a:solidFill>
              </a:rPr>
              <a:t>1. Các biện pháp tu từ</a:t>
            </a:r>
            <a:endParaRPr lang="en-US" sz="5200" b="1" dirty="0">
              <a:solidFill>
                <a:srgbClr val="423538"/>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2280442" y="8362162"/>
            <a:ext cx="21316266" cy="130419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79745" y="7602017"/>
            <a:ext cx="559110" cy="53604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400" y="513225"/>
            <a:ext cx="614698" cy="669293"/>
          </a:xfrm>
          <a:prstGeom prst="rect">
            <a:avLst/>
          </a:prstGeom>
        </p:spPr>
      </p:pic>
      <p:sp>
        <p:nvSpPr>
          <p:cNvPr id="2" name="Rectangle 1"/>
          <p:cNvSpPr/>
          <p:nvPr/>
        </p:nvSpPr>
        <p:spPr>
          <a:xfrm>
            <a:off x="1752600" y="1511402"/>
            <a:ext cx="15227145" cy="4118948"/>
          </a:xfrm>
          <a:prstGeom prst="rect">
            <a:avLst/>
          </a:prstGeom>
        </p:spPr>
        <p:txBody>
          <a:bodyPr wrap="square">
            <a:spAutoFit/>
          </a:bodyPr>
          <a:lstStyle/>
          <a:p>
            <a:pPr marL="685800" indent="-685800" algn="just">
              <a:lnSpc>
                <a:spcPct val="150000"/>
              </a:lnSpc>
              <a:buFont typeface="Wingdings" panose="05000000000000000000" pitchFamily="2" charset="2"/>
              <a:buChar char="§"/>
              <a:tabLst>
                <a:tab pos="177800" algn="l"/>
              </a:tabLst>
            </a:pPr>
            <a:r>
              <a:rPr lang="vi-VN" sz="4500" b="1" dirty="0">
                <a:solidFill>
                  <a:srgbClr val="000000"/>
                </a:solidFill>
                <a:ea typeface="Times New Roman" panose="02020603050405020304" pitchFamily="18" charset="0"/>
                <a:cs typeface="Arial" panose="020B0604020202020204" pitchFamily="34" charset="0"/>
              </a:rPr>
              <a:t>Điệp ngữ: </a:t>
            </a:r>
            <a:r>
              <a:rPr lang="vi-VN" sz="4500" dirty="0">
                <a:solidFill>
                  <a:srgbClr val="000000"/>
                </a:solidFill>
                <a:ea typeface="Times New Roman" panose="02020603050405020304" pitchFamily="18" charset="0"/>
                <a:cs typeface="Arial" panose="020B0604020202020204" pitchFamily="34" charset="0"/>
              </a:rPr>
              <a:t>là biện pháp tu từ chỉ việc lặp đi, lặp lại một từ hoặc cụm từ nhiều lần trong một câu nói, đoạn văn, đoạn thơ. Mục đích là để gây sự chú ý, liệt kê, nhấn mạnh, khẳng định… một vấn đề nào đó.</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p:cNvSpPr txBox="1"/>
          <p:nvPr/>
        </p:nvSpPr>
        <p:spPr>
          <a:xfrm>
            <a:off x="4861188" y="5453473"/>
            <a:ext cx="9009967" cy="3208571"/>
          </a:xfrm>
          <a:prstGeom prst="rect">
            <a:avLst/>
          </a:prstGeom>
          <a:noFill/>
        </p:spPr>
        <p:txBody>
          <a:bodyPr wrap="none" rtlCol="0">
            <a:spAutoFit/>
          </a:bodyPr>
          <a:lstStyle/>
          <a:p>
            <a:pPr>
              <a:lnSpc>
                <a:spcPct val="150000"/>
              </a:lnSpc>
            </a:pPr>
            <a:r>
              <a:rPr lang="vi-VN" sz="4500" b="1" u="sng" dirty="0" smtClean="0">
                <a:solidFill>
                  <a:srgbClr val="FF0000"/>
                </a:solidFill>
              </a:rPr>
              <a:t>Ví dụ</a:t>
            </a:r>
            <a:r>
              <a:rPr lang="vi-VN" sz="4500" b="1" dirty="0" smtClean="0">
                <a:solidFill>
                  <a:srgbClr val="FF0000"/>
                </a:solidFill>
              </a:rPr>
              <a:t>:</a:t>
            </a:r>
          </a:p>
          <a:p>
            <a:pPr algn="just">
              <a:lnSpc>
                <a:spcPct val="150000"/>
              </a:lnSpc>
            </a:pPr>
            <a:r>
              <a:rPr lang="vi-VN" sz="4500" b="1" i="1" dirty="0" smtClean="0"/>
              <a:t>Một bếp lửa </a:t>
            </a:r>
            <a:r>
              <a:rPr lang="vi-VN" sz="4500" i="1" dirty="0" smtClean="0"/>
              <a:t>chờn vờn sương sớm</a:t>
            </a:r>
          </a:p>
          <a:p>
            <a:pPr algn="just">
              <a:lnSpc>
                <a:spcPct val="150000"/>
              </a:lnSpc>
            </a:pPr>
            <a:r>
              <a:rPr lang="vi-VN" sz="4500" b="1" i="1" dirty="0" smtClean="0"/>
              <a:t>Một bếp lửa </a:t>
            </a:r>
            <a:r>
              <a:rPr lang="vi-VN" sz="4500" i="1" dirty="0" smtClean="0"/>
              <a:t>ấp iu nồng đượm...</a:t>
            </a:r>
            <a:endParaRPr lang="en-US" sz="4500" i="1" dirty="0"/>
          </a:p>
        </p:txBody>
      </p:sp>
    </p:spTree>
    <p:extLst>
      <p:ext uri="{BB962C8B-B14F-4D97-AF65-F5344CB8AC3E}">
        <p14:creationId xmlns:p14="http://schemas.microsoft.com/office/powerpoint/2010/main" val="14065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1091</Words>
  <Application>Microsoft Office PowerPoint</Application>
  <PresentationFormat>Custom</PresentationFormat>
  <Paragraphs>106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23</cp:revision>
  <dcterms:created xsi:type="dcterms:W3CDTF">2006-08-16T00:00:00Z</dcterms:created>
  <dcterms:modified xsi:type="dcterms:W3CDTF">2023-10-09T15:03:00Z</dcterms:modified>
  <dc:identifier>DAEswOIwa4E</dc:identifier>
</cp:coreProperties>
</file>