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Lst>
  <p:sldSz cx="18288000" cy="10287000"/>
  <p:notesSz cx="6858000" cy="9144000"/>
  <p:embeddedFontLst>
    <p:embeddedFont>
      <p:font typeface="Calibri" panose="020F050202020403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4" d="100"/>
          <a:sy n="44" d="100"/>
        </p:scale>
        <p:origin x="768"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03D6F-6390-4148-A738-C39CFC5A8FB7}" type="datetimeFigureOut">
              <a:rPr lang="en-US" smtClean="0"/>
              <a:t>10/9/2023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437835-4F9A-4ACE-8F72-7FD70CAC702D}" type="slidenum">
              <a:rPr lang="en-US" smtClean="0"/>
              <a:t>‹#›</a:t>
            </a:fld>
            <a:endParaRPr lang="en-US"/>
          </a:p>
        </p:txBody>
      </p:sp>
    </p:spTree>
    <p:extLst>
      <p:ext uri="{BB962C8B-B14F-4D97-AF65-F5344CB8AC3E}">
        <p14:creationId xmlns:p14="http://schemas.microsoft.com/office/powerpoint/2010/main" val="392581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Bước</a:t>
            </a:r>
            <a:r>
              <a:rPr lang="en-US" dirty="0"/>
              <a:t> 1: </a:t>
            </a:r>
            <a:r>
              <a:rPr lang="en-US" dirty="0" err="1"/>
              <a:t>Nhấn</a:t>
            </a:r>
            <a:r>
              <a:rPr lang="en-US" dirty="0"/>
              <a:t> </a:t>
            </a:r>
            <a:r>
              <a:rPr lang="en-US" dirty="0" err="1"/>
              <a:t>vào</a:t>
            </a:r>
            <a:r>
              <a:rPr lang="en-US" dirty="0"/>
              <a:t> </a:t>
            </a:r>
            <a:r>
              <a:rPr lang="en-US" dirty="0" err="1"/>
              <a:t>các</a:t>
            </a:r>
            <a:r>
              <a:rPr lang="en-US" dirty="0"/>
              <a:t> </a:t>
            </a:r>
            <a:r>
              <a:rPr lang="en-US" dirty="0" err="1"/>
              <a:t>số</a:t>
            </a:r>
            <a:r>
              <a:rPr lang="en-US" dirty="0"/>
              <a:t> </a:t>
            </a:r>
            <a:r>
              <a:rPr lang="en-US" dirty="0" err="1"/>
              <a:t>thứ</a:t>
            </a:r>
            <a:r>
              <a:rPr lang="en-US" dirty="0"/>
              <a:t> </a:t>
            </a:r>
            <a:r>
              <a:rPr lang="en-US" dirty="0" err="1"/>
              <a:t>tự</a:t>
            </a:r>
            <a:r>
              <a:rPr lang="en-US" dirty="0"/>
              <a:t> </a:t>
            </a:r>
            <a:r>
              <a:rPr lang="en-US" dirty="0" err="1"/>
              <a:t>để</a:t>
            </a:r>
            <a:r>
              <a:rPr lang="en-US" dirty="0"/>
              <a:t> </a:t>
            </a:r>
            <a:r>
              <a:rPr lang="en-US" dirty="0" err="1"/>
              <a:t>chuyển</a:t>
            </a:r>
            <a:r>
              <a:rPr lang="en-US" dirty="0"/>
              <a:t> sang Slide </a:t>
            </a:r>
            <a:r>
              <a:rPr lang="en-US" dirty="0" err="1"/>
              <a:t>câu</a:t>
            </a:r>
            <a:r>
              <a:rPr lang="en-US" dirty="0"/>
              <a:t> </a:t>
            </a:r>
            <a:r>
              <a:rPr lang="en-US" dirty="0" err="1"/>
              <a:t>hỏi</a:t>
            </a:r>
            <a:r>
              <a:rPr lang="en-US" dirty="0"/>
              <a:t>.</a:t>
            </a:r>
          </a:p>
          <a:p>
            <a:pPr marL="171450" indent="-171450">
              <a:buFontTx/>
              <a:buChar char="-"/>
            </a:pPr>
            <a:r>
              <a:rPr lang="en-US" dirty="0" err="1"/>
              <a:t>Bước</a:t>
            </a:r>
            <a:r>
              <a:rPr lang="en-US" dirty="0"/>
              <a:t> 2:</a:t>
            </a:r>
          </a:p>
          <a:p>
            <a:pPr marL="0" indent="0">
              <a:buFontTx/>
              <a:buNone/>
            </a:pPr>
            <a:r>
              <a:rPr lang="en-US" dirty="0"/>
              <a:t>+ </a:t>
            </a:r>
            <a:r>
              <a:rPr lang="en-US" dirty="0" err="1"/>
              <a:t>Nếu</a:t>
            </a:r>
            <a:r>
              <a:rPr lang="en-US" dirty="0"/>
              <a:t> HS </a:t>
            </a:r>
            <a:r>
              <a:rPr lang="en-US" dirty="0" err="1"/>
              <a:t>trả</a:t>
            </a:r>
            <a:r>
              <a:rPr lang="en-US" dirty="0"/>
              <a:t> </a:t>
            </a:r>
            <a:r>
              <a:rPr lang="en-US" dirty="0" err="1"/>
              <a:t>lời</a:t>
            </a:r>
            <a:r>
              <a:rPr lang="en-US" dirty="0"/>
              <a:t> </a:t>
            </a:r>
            <a:r>
              <a:rPr lang="en-US" dirty="0" err="1"/>
              <a:t>đúng</a:t>
            </a:r>
            <a:r>
              <a:rPr lang="en-US" dirty="0"/>
              <a:t>, </a:t>
            </a:r>
            <a:r>
              <a:rPr lang="en-US" dirty="0" err="1"/>
              <a:t>nhấn</a:t>
            </a:r>
            <a:r>
              <a:rPr lang="en-US" dirty="0"/>
              <a:t> </a:t>
            </a:r>
            <a:r>
              <a:rPr lang="en-US" dirty="0" err="1"/>
              <a:t>vào</a:t>
            </a:r>
            <a:r>
              <a:rPr lang="en-US" dirty="0"/>
              <a:t> </a:t>
            </a:r>
            <a:r>
              <a:rPr lang="en-US" dirty="0" err="1"/>
              <a:t>các</a:t>
            </a:r>
            <a:r>
              <a:rPr lang="en-US" dirty="0"/>
              <a:t> </a:t>
            </a:r>
            <a:r>
              <a:rPr lang="en-US" dirty="0" err="1"/>
              <a:t>tảng</a:t>
            </a:r>
            <a:r>
              <a:rPr lang="en-US" dirty="0"/>
              <a:t> </a:t>
            </a:r>
            <a:r>
              <a:rPr lang="en-US" dirty="0" err="1"/>
              <a:t>đá</a:t>
            </a:r>
            <a:r>
              <a:rPr lang="en-US" dirty="0"/>
              <a:t> </a:t>
            </a:r>
            <a:r>
              <a:rPr lang="en-US" dirty="0" err="1"/>
              <a:t>đang</a:t>
            </a:r>
            <a:r>
              <a:rPr lang="en-US" dirty="0"/>
              <a:t> </a:t>
            </a:r>
            <a:r>
              <a:rPr lang="en-US" dirty="0" err="1"/>
              <a:t>đè</a:t>
            </a:r>
            <a:r>
              <a:rPr lang="en-US" dirty="0"/>
              <a:t> </a:t>
            </a:r>
            <a:r>
              <a:rPr lang="en-US" dirty="0" err="1"/>
              <a:t>lên</a:t>
            </a:r>
            <a:r>
              <a:rPr lang="en-US" dirty="0"/>
              <a:t> </a:t>
            </a:r>
            <a:r>
              <a:rPr lang="en-US" dirty="0" err="1"/>
              <a:t>người</a:t>
            </a:r>
            <a:r>
              <a:rPr lang="en-US" dirty="0"/>
              <a:t> </a:t>
            </a:r>
            <a:r>
              <a:rPr lang="en-US" dirty="0" err="1"/>
              <a:t>để</a:t>
            </a:r>
            <a:r>
              <a:rPr lang="en-US" dirty="0"/>
              <a:t> </a:t>
            </a:r>
            <a:r>
              <a:rPr lang="en-US" dirty="0" err="1"/>
              <a:t>làm</a:t>
            </a:r>
            <a:r>
              <a:rPr lang="en-US" dirty="0"/>
              <a:t> </a:t>
            </a:r>
            <a:r>
              <a:rPr lang="en-US" dirty="0" err="1"/>
              <a:t>cho</a:t>
            </a:r>
            <a:r>
              <a:rPr lang="en-US" dirty="0"/>
              <a:t> </a:t>
            </a:r>
            <a:r>
              <a:rPr lang="en-US" dirty="0" err="1"/>
              <a:t>biến</a:t>
            </a:r>
            <a:r>
              <a:rPr lang="en-US" dirty="0"/>
              <a:t> </a:t>
            </a:r>
            <a:r>
              <a:rPr lang="en-US" dirty="0" err="1"/>
              <a:t>mất</a:t>
            </a:r>
            <a:r>
              <a:rPr lang="en-US" dirty="0"/>
              <a:t> </a:t>
            </a:r>
            <a:r>
              <a:rPr lang="en-US" dirty="0" err="1"/>
              <a:t>và</a:t>
            </a:r>
            <a:r>
              <a:rPr lang="en-US" dirty="0"/>
              <a:t> </a:t>
            </a:r>
            <a:r>
              <a:rPr lang="en-US" dirty="0" err="1"/>
              <a:t>cứu</a:t>
            </a:r>
            <a:r>
              <a:rPr lang="en-US" dirty="0"/>
              <a:t> </a:t>
            </a:r>
            <a:r>
              <a:rPr lang="en-US"/>
              <a:t>người.</a:t>
            </a:r>
            <a:endParaRPr lang="en-US" dirty="0"/>
          </a:p>
          <a:p>
            <a:pPr marL="0" indent="0">
              <a:buFontTx/>
              <a:buNone/>
            </a:pPr>
            <a:r>
              <a:rPr lang="en-US" dirty="0"/>
              <a:t>+ </a:t>
            </a:r>
            <a:r>
              <a:rPr lang="en-US" dirty="0" err="1"/>
              <a:t>Nếu</a:t>
            </a:r>
            <a:r>
              <a:rPr lang="en-US" dirty="0"/>
              <a:t> HS </a:t>
            </a:r>
            <a:r>
              <a:rPr lang="en-US" dirty="0" err="1"/>
              <a:t>trả</a:t>
            </a:r>
            <a:r>
              <a:rPr lang="en-US" dirty="0"/>
              <a:t> </a:t>
            </a:r>
            <a:r>
              <a:rPr lang="en-US" dirty="0" err="1"/>
              <a:t>lời</a:t>
            </a:r>
            <a:r>
              <a:rPr lang="en-US" dirty="0"/>
              <a:t> </a:t>
            </a:r>
            <a:r>
              <a:rPr lang="en-US" dirty="0" err="1"/>
              <a:t>sai</a:t>
            </a:r>
            <a:r>
              <a:rPr lang="en-US" dirty="0"/>
              <a:t>, KHÔNG </a:t>
            </a:r>
            <a:r>
              <a:rPr lang="en-US" dirty="0" err="1"/>
              <a:t>nhấn</a:t>
            </a:r>
            <a:r>
              <a:rPr lang="en-US" dirty="0"/>
              <a:t> </a:t>
            </a:r>
            <a:r>
              <a:rPr lang="en-US" dirty="0" err="1"/>
              <a:t>vào</a:t>
            </a:r>
            <a:r>
              <a:rPr lang="en-US" dirty="0"/>
              <a:t> </a:t>
            </a:r>
            <a:r>
              <a:rPr lang="en-US" dirty="0" err="1"/>
              <a:t>tảng</a:t>
            </a:r>
            <a:r>
              <a:rPr lang="en-US" dirty="0"/>
              <a:t> </a:t>
            </a:r>
            <a:r>
              <a:rPr lang="en-US" dirty="0" err="1"/>
              <a:t>đá</a:t>
            </a:r>
            <a:r>
              <a:rPr lang="en-US" dirty="0"/>
              <a:t>.</a:t>
            </a:r>
          </a:p>
          <a:p>
            <a:pPr marL="171450" indent="-171450">
              <a:buFontTx/>
              <a:buChar char="-"/>
            </a:pPr>
            <a:r>
              <a:rPr lang="en-US" dirty="0" err="1"/>
              <a:t>Bước</a:t>
            </a:r>
            <a:r>
              <a:rPr lang="en-US" dirty="0"/>
              <a:t> 3: </a:t>
            </a:r>
            <a:r>
              <a:rPr lang="en-US" dirty="0" err="1"/>
              <a:t>Nhấn</a:t>
            </a:r>
            <a:r>
              <a:rPr lang="en-US" dirty="0"/>
              <a:t> </a:t>
            </a:r>
            <a:r>
              <a:rPr lang="en-US" dirty="0" err="1"/>
              <a:t>vào</a:t>
            </a:r>
            <a:r>
              <a:rPr lang="en-US" dirty="0"/>
              <a:t> </a:t>
            </a:r>
            <a:r>
              <a:rPr lang="en-US" dirty="0" err="1"/>
              <a:t>mũi</a:t>
            </a:r>
            <a:r>
              <a:rPr lang="en-US" dirty="0"/>
              <a:t> </a:t>
            </a:r>
            <a:r>
              <a:rPr lang="en-US" dirty="0" err="1"/>
              <a:t>tên</a:t>
            </a:r>
            <a:r>
              <a:rPr lang="en-US" dirty="0"/>
              <a:t> </a:t>
            </a:r>
            <a:r>
              <a:rPr lang="en-US" dirty="0" err="1"/>
              <a:t>xanh</a:t>
            </a:r>
            <a:r>
              <a:rPr lang="en-US" dirty="0"/>
              <a:t> </a:t>
            </a:r>
            <a:r>
              <a:rPr lang="en-US" dirty="0" err="1"/>
              <a:t>để</a:t>
            </a:r>
            <a:r>
              <a:rPr lang="en-US" dirty="0"/>
              <a:t> </a:t>
            </a:r>
            <a:r>
              <a:rPr lang="en-US" dirty="0" err="1"/>
              <a:t>chuyển</a:t>
            </a:r>
            <a:r>
              <a:rPr lang="en-US" dirty="0"/>
              <a:t> </a:t>
            </a:r>
            <a:r>
              <a:rPr lang="en-US" dirty="0" err="1"/>
              <a:t>đến</a:t>
            </a:r>
            <a:r>
              <a:rPr lang="en-US" dirty="0"/>
              <a:t> slide </a:t>
            </a:r>
            <a:r>
              <a:rPr lang="en-US" dirty="0" err="1"/>
              <a:t>nội</a:t>
            </a:r>
            <a:r>
              <a:rPr lang="en-US" dirty="0"/>
              <a:t> dung </a:t>
            </a:r>
            <a:r>
              <a:rPr lang="en-US" dirty="0" err="1"/>
              <a:t>tiếp</a:t>
            </a:r>
            <a:r>
              <a:rPr lang="en-US" dirty="0"/>
              <a:t> </a:t>
            </a:r>
            <a:r>
              <a:rPr lang="en-US" dirty="0" err="1"/>
              <a:t>theo</a:t>
            </a:r>
            <a:r>
              <a:rPr lang="en-US" dirty="0"/>
              <a:t> </a:t>
            </a:r>
            <a:r>
              <a:rPr lang="en-US" dirty="0" err="1"/>
              <a:t>của</a:t>
            </a:r>
            <a:r>
              <a:rPr lang="en-US" dirty="0"/>
              <a:t> </a:t>
            </a:r>
            <a:r>
              <a:rPr lang="en-US" dirty="0" err="1"/>
              <a:t>bài</a:t>
            </a:r>
            <a:r>
              <a:rPr lang="en-US" dirty="0"/>
              <a:t> </a:t>
            </a:r>
            <a:r>
              <a:rPr lang="en-US" dirty="0" err="1"/>
              <a:t>học</a:t>
            </a:r>
            <a:r>
              <a:rPr lang="en-US" dirty="0"/>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8D753-4609-4CE0-9DE1-B5424DDC79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21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Nhấn</a:t>
            </a:r>
            <a:r>
              <a:rPr lang="en-US" dirty="0"/>
              <a:t> </a:t>
            </a:r>
            <a:r>
              <a:rPr lang="en-US" dirty="0" err="1"/>
              <a:t>vào</a:t>
            </a:r>
            <a:r>
              <a:rPr lang="en-US" dirty="0"/>
              <a:t> </a:t>
            </a:r>
            <a:r>
              <a:rPr lang="en-US" dirty="0" err="1"/>
              <a:t>mũi</a:t>
            </a:r>
            <a:r>
              <a:rPr lang="en-US" dirty="0"/>
              <a:t> </a:t>
            </a:r>
            <a:r>
              <a:rPr lang="en-US" dirty="0" err="1"/>
              <a:t>tên</a:t>
            </a:r>
            <a:r>
              <a:rPr lang="en-US" dirty="0"/>
              <a:t> </a:t>
            </a:r>
            <a:r>
              <a:rPr lang="en-US" dirty="0" err="1"/>
              <a:t>màu</a:t>
            </a:r>
            <a:r>
              <a:rPr lang="en-US" dirty="0"/>
              <a:t> </a:t>
            </a:r>
            <a:r>
              <a:rPr lang="en-US" dirty="0" err="1"/>
              <a:t>hồng</a:t>
            </a:r>
            <a:r>
              <a:rPr lang="en-US" dirty="0"/>
              <a:t> </a:t>
            </a:r>
            <a:r>
              <a:rPr lang="en-US" dirty="0" err="1"/>
              <a:t>để</a:t>
            </a:r>
            <a:r>
              <a:rPr lang="en-US" dirty="0"/>
              <a:t> quay </a:t>
            </a:r>
            <a:r>
              <a:rPr lang="en-US" dirty="0" err="1"/>
              <a:t>lại</a:t>
            </a:r>
            <a:r>
              <a:rPr lang="en-US" dirty="0"/>
              <a:t> slide 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8D753-4609-4CE0-9DE1-B5424DDC79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05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Nhấn</a:t>
            </a:r>
            <a:r>
              <a:rPr lang="en-US" dirty="0"/>
              <a:t> </a:t>
            </a:r>
            <a:r>
              <a:rPr lang="en-US" dirty="0" err="1"/>
              <a:t>vào</a:t>
            </a:r>
            <a:r>
              <a:rPr lang="en-US" dirty="0"/>
              <a:t> </a:t>
            </a:r>
            <a:r>
              <a:rPr lang="en-US" dirty="0" err="1"/>
              <a:t>mũi</a:t>
            </a:r>
            <a:r>
              <a:rPr lang="en-US" dirty="0"/>
              <a:t> </a:t>
            </a:r>
            <a:r>
              <a:rPr lang="en-US" dirty="0" err="1"/>
              <a:t>tên</a:t>
            </a:r>
            <a:r>
              <a:rPr lang="en-US" dirty="0"/>
              <a:t> </a:t>
            </a:r>
            <a:r>
              <a:rPr lang="en-US" dirty="0" err="1"/>
              <a:t>màu</a:t>
            </a:r>
            <a:r>
              <a:rPr lang="en-US" dirty="0"/>
              <a:t> </a:t>
            </a:r>
            <a:r>
              <a:rPr lang="en-US" dirty="0" err="1"/>
              <a:t>hồng</a:t>
            </a:r>
            <a:r>
              <a:rPr lang="en-US" dirty="0"/>
              <a:t> </a:t>
            </a:r>
            <a:r>
              <a:rPr lang="en-US" dirty="0" err="1"/>
              <a:t>để</a:t>
            </a:r>
            <a:r>
              <a:rPr lang="en-US" dirty="0"/>
              <a:t> quay </a:t>
            </a:r>
            <a:r>
              <a:rPr lang="en-US" dirty="0" err="1"/>
              <a:t>lại</a:t>
            </a:r>
            <a:r>
              <a:rPr lang="en-US" dirty="0"/>
              <a:t> slide 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8D753-4609-4CE0-9DE1-B5424DDC79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4522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mũi</a:t>
            </a:r>
            <a:r>
              <a:rPr lang="en-US" dirty="0"/>
              <a:t> </a:t>
            </a:r>
            <a:r>
              <a:rPr lang="en-US" dirty="0" err="1"/>
              <a:t>tên</a:t>
            </a:r>
            <a:r>
              <a:rPr lang="en-US" dirty="0"/>
              <a:t> </a:t>
            </a:r>
            <a:r>
              <a:rPr lang="en-US" dirty="0" err="1"/>
              <a:t>màu</a:t>
            </a:r>
            <a:r>
              <a:rPr lang="en-US" dirty="0"/>
              <a:t> </a:t>
            </a:r>
            <a:r>
              <a:rPr lang="en-US" dirty="0" err="1"/>
              <a:t>hồng</a:t>
            </a:r>
            <a:r>
              <a:rPr lang="en-US" dirty="0"/>
              <a:t> </a:t>
            </a:r>
            <a:r>
              <a:rPr lang="en-US" dirty="0" err="1"/>
              <a:t>để</a:t>
            </a:r>
            <a:r>
              <a:rPr lang="en-US" dirty="0"/>
              <a:t> quay </a:t>
            </a:r>
            <a:r>
              <a:rPr lang="en-US" dirty="0" err="1"/>
              <a:t>lại</a:t>
            </a:r>
            <a:r>
              <a:rPr lang="en-US" dirty="0"/>
              <a:t> slide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8D753-4609-4CE0-9DE1-B5424DDC79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6633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err="1"/>
              <a:t>Nhấn</a:t>
            </a:r>
            <a:r>
              <a:rPr lang="en-US" dirty="0"/>
              <a:t> </a:t>
            </a:r>
            <a:r>
              <a:rPr lang="en-US" dirty="0" err="1"/>
              <a:t>vào</a:t>
            </a:r>
            <a:r>
              <a:rPr lang="en-US" dirty="0"/>
              <a:t> </a:t>
            </a:r>
            <a:r>
              <a:rPr lang="en-US" dirty="0" err="1"/>
              <a:t>mũi</a:t>
            </a:r>
            <a:r>
              <a:rPr lang="en-US" dirty="0"/>
              <a:t> </a:t>
            </a:r>
            <a:r>
              <a:rPr lang="en-US" dirty="0" err="1"/>
              <a:t>tên</a:t>
            </a:r>
            <a:r>
              <a:rPr lang="en-US" dirty="0"/>
              <a:t> </a:t>
            </a:r>
            <a:r>
              <a:rPr lang="en-US" dirty="0" err="1"/>
              <a:t>màu</a:t>
            </a:r>
            <a:r>
              <a:rPr lang="en-US" dirty="0"/>
              <a:t> </a:t>
            </a:r>
            <a:r>
              <a:rPr lang="en-US" dirty="0" err="1"/>
              <a:t>hồng</a:t>
            </a:r>
            <a:r>
              <a:rPr lang="en-US" dirty="0"/>
              <a:t> </a:t>
            </a:r>
            <a:r>
              <a:rPr lang="en-US" dirty="0" err="1"/>
              <a:t>để</a:t>
            </a:r>
            <a:r>
              <a:rPr lang="en-US" dirty="0"/>
              <a:t> quay </a:t>
            </a:r>
            <a:r>
              <a:rPr lang="en-US" dirty="0" err="1"/>
              <a:t>lại</a:t>
            </a:r>
            <a:r>
              <a:rPr lang="en-US" dirty="0"/>
              <a:t> slide 1.</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8D753-4609-4CE0-9DE1-B5424DDC79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695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Nhấn</a:t>
            </a:r>
            <a:r>
              <a:rPr lang="en-US" dirty="0"/>
              <a:t> </a:t>
            </a:r>
            <a:r>
              <a:rPr lang="en-US" dirty="0" err="1"/>
              <a:t>vào</a:t>
            </a:r>
            <a:r>
              <a:rPr lang="en-US" dirty="0"/>
              <a:t> </a:t>
            </a:r>
            <a:r>
              <a:rPr lang="en-US" dirty="0" err="1"/>
              <a:t>mũi</a:t>
            </a:r>
            <a:r>
              <a:rPr lang="en-US" dirty="0"/>
              <a:t> </a:t>
            </a:r>
            <a:r>
              <a:rPr lang="en-US" dirty="0" err="1"/>
              <a:t>tên</a:t>
            </a:r>
            <a:r>
              <a:rPr lang="en-US" dirty="0"/>
              <a:t> </a:t>
            </a:r>
            <a:r>
              <a:rPr lang="en-US" dirty="0" err="1"/>
              <a:t>màu</a:t>
            </a:r>
            <a:r>
              <a:rPr lang="en-US" dirty="0"/>
              <a:t> </a:t>
            </a:r>
            <a:r>
              <a:rPr lang="en-US" dirty="0" err="1"/>
              <a:t>hồng</a:t>
            </a:r>
            <a:r>
              <a:rPr lang="en-US" dirty="0"/>
              <a:t> </a:t>
            </a:r>
            <a:r>
              <a:rPr lang="en-US" dirty="0" err="1"/>
              <a:t>để</a:t>
            </a:r>
            <a:r>
              <a:rPr lang="en-US" dirty="0"/>
              <a:t> quay </a:t>
            </a:r>
            <a:r>
              <a:rPr lang="en-US" dirty="0" err="1"/>
              <a:t>lại</a:t>
            </a:r>
            <a:r>
              <a:rPr lang="en-US" dirty="0"/>
              <a:t> slide 1.</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18D753-4609-4CE0-9DE1-B5424DDC79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300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2F7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17" Type="http://schemas.openxmlformats.org/officeDocument/2006/relationships/image" Target="../media/image101.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3.png"/><Relationship Id="rId15" Type="http://schemas.openxmlformats.org/officeDocument/2006/relationships/image" Target="../media/image87.svg"/><Relationship Id="rId10" Type="http://schemas.openxmlformats.org/officeDocument/2006/relationships/image" Target="../media/image2.png"/><Relationship Id="rId9" Type="http://schemas.openxmlformats.org/officeDocument/2006/relationships/image" Target="../media/image113.svg"/><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18" Type="http://schemas.openxmlformats.org/officeDocument/2006/relationships/image" Target="../media/image40.svg"/><Relationship Id="rId13" Type="http://schemas.openxmlformats.org/officeDocument/2006/relationships/image" Target="../media/image59.svg"/><Relationship Id="rId2" Type="http://schemas.openxmlformats.org/officeDocument/2006/relationships/image" Target="../media/image9.png"/><Relationship Id="rId1" Type="http://schemas.openxmlformats.org/officeDocument/2006/relationships/slideLayout" Target="../slideLayouts/slideLayout7.xml"/><Relationship Id="rId10" Type="http://schemas.openxmlformats.org/officeDocument/2006/relationships/image" Target="../media/image30.png"/><Relationship Id="rId19" Type="http://schemas.openxmlformats.org/officeDocument/2006/relationships/image" Target="../media/image36.png"/><Relationship Id="rId9" Type="http://schemas.openxmlformats.org/officeDocument/2006/relationships/image" Target="../media/image340.svg"/></Relationships>
</file>

<file path=ppt/slides/_rels/slide11.xml.rels><?xml version="1.0" encoding="UTF-8" standalone="yes"?>
<Relationships xmlns="http://schemas.openxmlformats.org/package/2006/relationships"><Relationship Id="rId18" Type="http://schemas.openxmlformats.org/officeDocument/2006/relationships/image" Target="../media/image40.svg"/><Relationship Id="rId13" Type="http://schemas.openxmlformats.org/officeDocument/2006/relationships/image" Target="../media/image59.svg"/><Relationship Id="rId2" Type="http://schemas.openxmlformats.org/officeDocument/2006/relationships/image" Target="../media/image9.png"/><Relationship Id="rId1" Type="http://schemas.openxmlformats.org/officeDocument/2006/relationships/slideLayout" Target="../slideLayouts/slideLayout7.xml"/><Relationship Id="rId10" Type="http://schemas.openxmlformats.org/officeDocument/2006/relationships/image" Target="../media/image30.png"/><Relationship Id="rId19" Type="http://schemas.openxmlformats.org/officeDocument/2006/relationships/image" Target="../media/image36.png"/><Relationship Id="rId9" Type="http://schemas.openxmlformats.org/officeDocument/2006/relationships/image" Target="../media/image340.svg"/></Relationships>
</file>

<file path=ppt/slides/_rels/slide12.xml.rels><?xml version="1.0" encoding="UTF-8" standalone="yes"?>
<Relationships xmlns="http://schemas.openxmlformats.org/package/2006/relationships"><Relationship Id="rId51" Type="http://schemas.openxmlformats.org/officeDocument/2006/relationships/image" Target="../media/image94.svg"/><Relationship Id="rId18" Type="http://schemas.openxmlformats.org/officeDocument/2006/relationships/image" Target="../media/image40.svg"/><Relationship Id="rId13" Type="http://schemas.openxmlformats.org/officeDocument/2006/relationships/image" Target="../media/image59.svg"/><Relationship Id="rId2" Type="http://schemas.openxmlformats.org/officeDocument/2006/relationships/image" Target="../media/image37.png"/><Relationship Id="rId54" Type="http://schemas.openxmlformats.org/officeDocument/2006/relationships/image" Target="../media/image36.png"/><Relationship Id="rId1" Type="http://schemas.openxmlformats.org/officeDocument/2006/relationships/slideLayout" Target="../slideLayouts/slideLayout7.xml"/><Relationship Id="rId53" Type="http://schemas.openxmlformats.org/officeDocument/2006/relationships/image" Target="../media/image30.png"/><Relationship Id="rId52" Type="http://schemas.openxmlformats.org/officeDocument/2006/relationships/image" Target="../media/image9.png"/><Relationship Id="rId9" Type="http://schemas.openxmlformats.org/officeDocument/2006/relationships/image" Target="../media/image340.sv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9.png"/><Relationship Id="rId18" Type="http://schemas.openxmlformats.org/officeDocument/2006/relationships/image" Target="../media/image40.svg"/><Relationship Id="rId7" Type="http://schemas.openxmlformats.org/officeDocument/2006/relationships/image" Target="../media/image32.svg"/><Relationship Id="rId12" Type="http://schemas.openxmlformats.org/officeDocument/2006/relationships/image" Target="../media/image210.sv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30.svg"/><Relationship Id="rId15" Type="http://schemas.openxmlformats.org/officeDocument/2006/relationships/image" Target="../media/image5.png"/><Relationship Id="rId10" Type="http://schemas.openxmlformats.org/officeDocument/2006/relationships/image" Target="../media/image27.png"/><Relationship Id="rId9" Type="http://schemas.openxmlformats.org/officeDocument/2006/relationships/image" Target="../media/image340.svg"/><Relationship Id="rId14" Type="http://schemas.openxmlformats.org/officeDocument/2006/relationships/image" Target="../media/image37.svg"/></Relationships>
</file>

<file path=ppt/slides/_rels/slide14.xml.rels><?xml version="1.0" encoding="UTF-8" standalone="yes"?>
<Relationships xmlns="http://schemas.openxmlformats.org/package/2006/relationships"><Relationship Id="rId18" Type="http://schemas.openxmlformats.org/officeDocument/2006/relationships/image" Target="../media/image40.svg"/><Relationship Id="rId13" Type="http://schemas.openxmlformats.org/officeDocument/2006/relationships/image" Target="../media/image59.svg"/><Relationship Id="rId2" Type="http://schemas.openxmlformats.org/officeDocument/2006/relationships/image" Target="../media/image9.png"/><Relationship Id="rId1" Type="http://schemas.openxmlformats.org/officeDocument/2006/relationships/slideLayout" Target="../slideLayouts/slideLayout7.xml"/><Relationship Id="rId10" Type="http://schemas.openxmlformats.org/officeDocument/2006/relationships/image" Target="../media/image30.png"/><Relationship Id="rId19" Type="http://schemas.openxmlformats.org/officeDocument/2006/relationships/image" Target="../media/image36.png"/><Relationship Id="rId9" Type="http://schemas.openxmlformats.org/officeDocument/2006/relationships/image" Target="../media/image340.svg"/></Relationships>
</file>

<file path=ppt/slides/_rels/slide15.xml.rels><?xml version="1.0" encoding="UTF-8" standalone="yes"?>
<Relationships xmlns="http://schemas.openxmlformats.org/package/2006/relationships"><Relationship Id="rId18" Type="http://schemas.openxmlformats.org/officeDocument/2006/relationships/image" Target="../media/image40.svg"/><Relationship Id="rId13" Type="http://schemas.openxmlformats.org/officeDocument/2006/relationships/image" Target="../media/image59.svg"/><Relationship Id="rId2" Type="http://schemas.openxmlformats.org/officeDocument/2006/relationships/image" Target="../media/image9.png"/><Relationship Id="rId1" Type="http://schemas.openxmlformats.org/officeDocument/2006/relationships/slideLayout" Target="../slideLayouts/slideLayout7.xml"/><Relationship Id="rId10" Type="http://schemas.openxmlformats.org/officeDocument/2006/relationships/image" Target="../media/image30.png"/><Relationship Id="rId19" Type="http://schemas.openxmlformats.org/officeDocument/2006/relationships/image" Target="../media/image36.png"/><Relationship Id="rId9" Type="http://schemas.openxmlformats.org/officeDocument/2006/relationships/image" Target="../media/image340.svg"/></Relationships>
</file>

<file path=ppt/slides/_rels/slide16.xml.rels><?xml version="1.0" encoding="UTF-8" standalone="yes"?>
<Relationships xmlns="http://schemas.openxmlformats.org/package/2006/relationships"><Relationship Id="rId18" Type="http://schemas.openxmlformats.org/officeDocument/2006/relationships/image" Target="../media/image40.svg"/><Relationship Id="rId13" Type="http://schemas.openxmlformats.org/officeDocument/2006/relationships/image" Target="../media/image59.svg"/><Relationship Id="rId2" Type="http://schemas.openxmlformats.org/officeDocument/2006/relationships/image" Target="../media/image9.png"/><Relationship Id="rId20" Type="http://schemas.openxmlformats.org/officeDocument/2006/relationships/image" Target="../media/image38.png"/><Relationship Id="rId1" Type="http://schemas.openxmlformats.org/officeDocument/2006/relationships/slideLayout" Target="../slideLayouts/slideLayout7.xml"/><Relationship Id="rId10" Type="http://schemas.openxmlformats.org/officeDocument/2006/relationships/image" Target="../media/image30.png"/><Relationship Id="rId19" Type="http://schemas.openxmlformats.org/officeDocument/2006/relationships/image" Target="../media/image36.png"/><Relationship Id="rId9" Type="http://schemas.openxmlformats.org/officeDocument/2006/relationships/image" Target="../media/image340.svg"/></Relationships>
</file>

<file path=ppt/slides/_rels/slide17.xml.rels><?xml version="1.0" encoding="UTF-8" standalone="yes"?>
<Relationships xmlns="http://schemas.openxmlformats.org/package/2006/relationships"><Relationship Id="rId18" Type="http://schemas.openxmlformats.org/officeDocument/2006/relationships/image" Target="../media/image40.svg"/><Relationship Id="rId13" Type="http://schemas.openxmlformats.org/officeDocument/2006/relationships/image" Target="../media/image59.svg"/><Relationship Id="rId2" Type="http://schemas.openxmlformats.org/officeDocument/2006/relationships/image" Target="../media/image9.png"/><Relationship Id="rId1" Type="http://schemas.openxmlformats.org/officeDocument/2006/relationships/slideLayout" Target="../slideLayouts/slideLayout7.xml"/><Relationship Id="rId10" Type="http://schemas.openxmlformats.org/officeDocument/2006/relationships/image" Target="../media/image30.png"/><Relationship Id="rId19" Type="http://schemas.openxmlformats.org/officeDocument/2006/relationships/image" Target="../media/image36.png"/><Relationship Id="rId9" Type="http://schemas.openxmlformats.org/officeDocument/2006/relationships/image" Target="../media/image340.svg"/></Relationships>
</file>

<file path=ppt/slides/_rels/slide18.xml.rels><?xml version="1.0" encoding="UTF-8" standalone="yes"?>
<Relationships xmlns="http://schemas.openxmlformats.org/package/2006/relationships"><Relationship Id="rId18" Type="http://schemas.openxmlformats.org/officeDocument/2006/relationships/image" Target="../media/image40.svg"/><Relationship Id="rId13" Type="http://schemas.openxmlformats.org/officeDocument/2006/relationships/image" Target="../media/image59.svg"/><Relationship Id="rId21" Type="http://schemas.openxmlformats.org/officeDocument/2006/relationships/image" Target="../media/image10.png"/><Relationship Id="rId7" Type="http://schemas.openxmlformats.org/officeDocument/2006/relationships/image" Target="../media/image55.svg"/><Relationship Id="rId2" Type="http://schemas.openxmlformats.org/officeDocument/2006/relationships/image" Target="../media/image9.png"/><Relationship Id="rId20" Type="http://schemas.openxmlformats.org/officeDocument/2006/relationships/image" Target="../media/image39.png"/><Relationship Id="rId1" Type="http://schemas.openxmlformats.org/officeDocument/2006/relationships/slideLayout" Target="../slideLayouts/slideLayout7.xml"/><Relationship Id="rId11" Type="http://schemas.openxmlformats.org/officeDocument/2006/relationships/image" Target="../media/image630.svg"/><Relationship Id="rId23" Type="http://schemas.openxmlformats.org/officeDocument/2006/relationships/image" Target="../media/image284.svg"/><Relationship Id="rId10" Type="http://schemas.openxmlformats.org/officeDocument/2006/relationships/image" Target="../media/image30.png"/><Relationship Id="rId19" Type="http://schemas.openxmlformats.org/officeDocument/2006/relationships/image" Target="../media/image36.png"/><Relationship Id="rId9" Type="http://schemas.openxmlformats.org/officeDocument/2006/relationships/image" Target="../media/image340.svg"/><Relationship Id="rId22" Type="http://schemas.openxmlformats.org/officeDocument/2006/relationships/image" Target="../media/image40.png"/></Relationships>
</file>

<file path=ppt/slides/_rels/slide19.xml.rels><?xml version="1.0" encoding="UTF-8" standalone="yes"?>
<Relationships xmlns="http://schemas.openxmlformats.org/package/2006/relationships"><Relationship Id="rId18" Type="http://schemas.openxmlformats.org/officeDocument/2006/relationships/image" Target="../media/image40.svg"/><Relationship Id="rId13" Type="http://schemas.openxmlformats.org/officeDocument/2006/relationships/image" Target="../media/image59.svg"/><Relationship Id="rId2" Type="http://schemas.openxmlformats.org/officeDocument/2006/relationships/image" Target="../media/image9.png"/><Relationship Id="rId20" Type="http://schemas.openxmlformats.org/officeDocument/2006/relationships/image" Target="../media/image41.png"/><Relationship Id="rId1" Type="http://schemas.openxmlformats.org/officeDocument/2006/relationships/slideLayout" Target="../slideLayouts/slideLayout7.xml"/><Relationship Id="rId10" Type="http://schemas.openxmlformats.org/officeDocument/2006/relationships/image" Target="../media/image30.png"/><Relationship Id="rId19" Type="http://schemas.openxmlformats.org/officeDocument/2006/relationships/image" Target="../media/image36.png"/><Relationship Id="rId9" Type="http://schemas.openxmlformats.org/officeDocument/2006/relationships/image" Target="../media/image340.svg"/></Relationships>
</file>

<file path=ppt/slides/_rels/slide2.xml.rels><?xml version="1.0" encoding="UTF-8" standalone="yes"?>
<Relationships xmlns="http://schemas.openxmlformats.org/package/2006/relationships"><Relationship Id="rId72" Type="http://schemas.openxmlformats.org/officeDocument/2006/relationships/image" Target="../media/image12.png"/><Relationship Id="rId12" Type="http://schemas.openxmlformats.org/officeDocument/2006/relationships/image" Target="../media/image10.png"/><Relationship Id="rId71" Type="http://schemas.openxmlformats.org/officeDocument/2006/relationships/image" Target="../media/image70.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svg"/><Relationship Id="rId10" Type="http://schemas.openxmlformats.org/officeDocument/2006/relationships/image" Target="../media/image9.png"/><Relationship Id="rId44" Type="http://schemas.openxmlformats.org/officeDocument/2006/relationships/image" Target="../media/image11.png"/><Relationship Id="rId73" Type="http://schemas.openxmlformats.org/officeDocument/2006/relationships/image" Target="../media/image72.svg"/><Relationship Id="rId9" Type="http://schemas.openxmlformats.org/officeDocument/2006/relationships/image" Target="../media/image57.svg"/><Relationship Id="rId43" Type="http://schemas.openxmlformats.org/officeDocument/2006/relationships/image" Target="../media/image63.svg"/></Relationships>
</file>

<file path=ppt/slides/_rels/slide20.xml.rels><?xml version="1.0" encoding="UTF-8" standalone="yes"?>
<Relationships xmlns="http://schemas.openxmlformats.org/package/2006/relationships"><Relationship Id="rId18" Type="http://schemas.openxmlformats.org/officeDocument/2006/relationships/image" Target="../media/image40.svg"/><Relationship Id="rId13" Type="http://schemas.openxmlformats.org/officeDocument/2006/relationships/image" Target="../media/image59.svg"/><Relationship Id="rId2" Type="http://schemas.openxmlformats.org/officeDocument/2006/relationships/image" Target="../media/image9.png"/><Relationship Id="rId20" Type="http://schemas.openxmlformats.org/officeDocument/2006/relationships/image" Target="../media/image42.png"/><Relationship Id="rId1" Type="http://schemas.openxmlformats.org/officeDocument/2006/relationships/slideLayout" Target="../slideLayouts/slideLayout7.xml"/><Relationship Id="rId10" Type="http://schemas.openxmlformats.org/officeDocument/2006/relationships/image" Target="../media/image30.png"/><Relationship Id="rId19" Type="http://schemas.openxmlformats.org/officeDocument/2006/relationships/image" Target="../media/image36.png"/><Relationship Id="rId9" Type="http://schemas.openxmlformats.org/officeDocument/2006/relationships/image" Target="../media/image340.svg"/></Relationships>
</file>

<file path=ppt/slides/_rels/slide21.xml.rels><?xml version="1.0" encoding="UTF-8" standalone="yes"?>
<Relationships xmlns="http://schemas.openxmlformats.org/package/2006/relationships"><Relationship Id="rId18" Type="http://schemas.openxmlformats.org/officeDocument/2006/relationships/image" Target="../media/image40.svg"/><Relationship Id="rId13" Type="http://schemas.openxmlformats.org/officeDocument/2006/relationships/image" Target="../media/image59.svg"/><Relationship Id="rId2" Type="http://schemas.openxmlformats.org/officeDocument/2006/relationships/image" Target="../media/image9.png"/><Relationship Id="rId1" Type="http://schemas.openxmlformats.org/officeDocument/2006/relationships/slideLayout" Target="../slideLayouts/slideLayout7.xml"/><Relationship Id="rId10" Type="http://schemas.openxmlformats.org/officeDocument/2006/relationships/image" Target="../media/image30.png"/><Relationship Id="rId19" Type="http://schemas.openxmlformats.org/officeDocument/2006/relationships/image" Target="../media/image36.png"/><Relationship Id="rId9" Type="http://schemas.openxmlformats.org/officeDocument/2006/relationships/image" Target="../media/image340.svg"/></Relationships>
</file>

<file path=ppt/slides/_rels/slide22.xml.rels><?xml version="1.0" encoding="UTF-8" standalone="yes"?>
<Relationships xmlns="http://schemas.openxmlformats.org/package/2006/relationships"><Relationship Id="rId18" Type="http://schemas.openxmlformats.org/officeDocument/2006/relationships/image" Target="../media/image40.svg"/><Relationship Id="rId13" Type="http://schemas.openxmlformats.org/officeDocument/2006/relationships/image" Target="../media/image59.svg"/><Relationship Id="rId2" Type="http://schemas.openxmlformats.org/officeDocument/2006/relationships/image" Target="../media/image9.png"/><Relationship Id="rId20" Type="http://schemas.openxmlformats.org/officeDocument/2006/relationships/image" Target="../media/image43.png"/><Relationship Id="rId29" Type="http://schemas.openxmlformats.org/officeDocument/2006/relationships/image" Target="../media/image1370.svg"/><Relationship Id="rId1" Type="http://schemas.openxmlformats.org/officeDocument/2006/relationships/slideLayout" Target="../slideLayouts/slideLayout7.xml"/><Relationship Id="rId28" Type="http://schemas.openxmlformats.org/officeDocument/2006/relationships/image" Target="../media/image44.png"/><Relationship Id="rId10" Type="http://schemas.openxmlformats.org/officeDocument/2006/relationships/image" Target="../media/image30.png"/><Relationship Id="rId19" Type="http://schemas.openxmlformats.org/officeDocument/2006/relationships/image" Target="../media/image36.png"/><Relationship Id="rId9" Type="http://schemas.openxmlformats.org/officeDocument/2006/relationships/image" Target="../media/image340.svg"/><Relationship Id="rId27" Type="http://schemas.openxmlformats.org/officeDocument/2006/relationships/image" Target="../media/image118.svg"/></Relationships>
</file>

<file path=ppt/slides/_rels/slide2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9.png"/><Relationship Id="rId18" Type="http://schemas.openxmlformats.org/officeDocument/2006/relationships/image" Target="../media/image40.svg"/><Relationship Id="rId7" Type="http://schemas.openxmlformats.org/officeDocument/2006/relationships/image" Target="../media/image32.svg"/><Relationship Id="rId12" Type="http://schemas.openxmlformats.org/officeDocument/2006/relationships/image" Target="../media/image210.sv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30.svg"/><Relationship Id="rId15" Type="http://schemas.openxmlformats.org/officeDocument/2006/relationships/image" Target="../media/image5.png"/><Relationship Id="rId10" Type="http://schemas.openxmlformats.org/officeDocument/2006/relationships/image" Target="../media/image27.png"/><Relationship Id="rId9" Type="http://schemas.openxmlformats.org/officeDocument/2006/relationships/image" Target="../media/image340.svg"/><Relationship Id="rId14" Type="http://schemas.openxmlformats.org/officeDocument/2006/relationships/image" Target="../media/image37.svg"/></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2.png"/><Relationship Id="rId7" Type="http://schemas.openxmlformats.org/officeDocument/2006/relationships/image" Target="../media/image77.svg"/><Relationship Id="rId12" Type="http://schemas.openxmlformats.org/officeDocument/2006/relationships/image" Target="../media/image82.svg"/><Relationship Id="rId2" Type="http://schemas.openxmlformats.org/officeDocument/2006/relationships/image" Target="../media/image45.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75.svg"/><Relationship Id="rId15" Type="http://schemas.openxmlformats.org/officeDocument/2006/relationships/image" Target="../media/image47.png"/><Relationship Id="rId14" Type="http://schemas.openxmlformats.org/officeDocument/2006/relationships/image" Target="../media/image84.svg"/></Relationships>
</file>

<file path=ppt/slides/_rels/slide25.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2.png"/><Relationship Id="rId7" Type="http://schemas.openxmlformats.org/officeDocument/2006/relationships/image" Target="../media/image77.svg"/><Relationship Id="rId12" Type="http://schemas.openxmlformats.org/officeDocument/2006/relationships/image" Target="../media/image82.svg"/><Relationship Id="rId2" Type="http://schemas.openxmlformats.org/officeDocument/2006/relationships/image" Target="../media/image45.png"/><Relationship Id="rId16"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75.svg"/><Relationship Id="rId15" Type="http://schemas.openxmlformats.org/officeDocument/2006/relationships/image" Target="../media/image47.png"/><Relationship Id="rId14" Type="http://schemas.openxmlformats.org/officeDocument/2006/relationships/image" Target="../media/image84.svg"/></Relationships>
</file>

<file path=ppt/slides/_rels/slide26.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3.png"/><Relationship Id="rId18" Type="http://schemas.openxmlformats.org/officeDocument/2006/relationships/image" Target="../media/image58.png"/><Relationship Id="rId26" Type="http://schemas.microsoft.com/office/2007/relationships/hdphoto" Target="../media/hdphoto5.wdp"/><Relationship Id="rId3" Type="http://schemas.openxmlformats.org/officeDocument/2006/relationships/slideLayout" Target="../slideLayouts/slideLayout1.xml"/><Relationship Id="rId21" Type="http://schemas.openxmlformats.org/officeDocument/2006/relationships/image" Target="../media/image60.png"/><Relationship Id="rId7" Type="http://schemas.openxmlformats.org/officeDocument/2006/relationships/image" Target="../media/image49.png"/><Relationship Id="rId12" Type="http://schemas.openxmlformats.org/officeDocument/2006/relationships/image" Target="../media/image52.png"/><Relationship Id="rId17" Type="http://schemas.openxmlformats.org/officeDocument/2006/relationships/image" Target="../media/image57.png"/><Relationship Id="rId25" Type="http://schemas.openxmlformats.org/officeDocument/2006/relationships/image" Target="../media/image63.png"/><Relationship Id="rId2" Type="http://schemas.openxmlformats.org/officeDocument/2006/relationships/audio" Target="../media/media1.mp3"/><Relationship Id="rId16" Type="http://schemas.openxmlformats.org/officeDocument/2006/relationships/image" Target="../media/image56.png"/><Relationship Id="rId20" Type="http://schemas.microsoft.com/office/2007/relationships/hdphoto" Target="../media/hdphoto3.wdp"/><Relationship Id="rId29" Type="http://schemas.openxmlformats.org/officeDocument/2006/relationships/slide" Target="slide26.xml"/><Relationship Id="rId1" Type="http://schemas.microsoft.com/office/2007/relationships/media" Target="../media/media1.mp3"/><Relationship Id="rId6" Type="http://schemas.openxmlformats.org/officeDocument/2006/relationships/audio" Target="../media/audio2.wav"/><Relationship Id="rId11" Type="http://schemas.microsoft.com/office/2007/relationships/hdphoto" Target="../media/hdphoto2.wdp"/><Relationship Id="rId24" Type="http://schemas.microsoft.com/office/2007/relationships/hdphoto" Target="../media/hdphoto4.wdp"/><Relationship Id="rId32" Type="http://schemas.openxmlformats.org/officeDocument/2006/relationships/image" Target="../media/image160.svg"/><Relationship Id="rId5" Type="http://schemas.openxmlformats.org/officeDocument/2006/relationships/audio" Target="../media/audio1.wav"/><Relationship Id="rId15" Type="http://schemas.openxmlformats.org/officeDocument/2006/relationships/image" Target="../media/image55.png"/><Relationship Id="rId23" Type="http://schemas.openxmlformats.org/officeDocument/2006/relationships/image" Target="../media/image62.png"/><Relationship Id="rId28" Type="http://schemas.openxmlformats.org/officeDocument/2006/relationships/image" Target="../media/image65.png"/><Relationship Id="rId10" Type="http://schemas.openxmlformats.org/officeDocument/2006/relationships/image" Target="../media/image51.png"/><Relationship Id="rId19" Type="http://schemas.openxmlformats.org/officeDocument/2006/relationships/image" Target="../media/image59.png"/><Relationship Id="rId4" Type="http://schemas.openxmlformats.org/officeDocument/2006/relationships/notesSlide" Target="../notesSlides/notesSlide1.xml"/><Relationship Id="rId9" Type="http://schemas.microsoft.com/office/2007/relationships/hdphoto" Target="../media/hdphoto1.wdp"/><Relationship Id="rId14" Type="http://schemas.openxmlformats.org/officeDocument/2006/relationships/image" Target="../media/image54.png"/><Relationship Id="rId22" Type="http://schemas.openxmlformats.org/officeDocument/2006/relationships/image" Target="../media/image61.png"/><Relationship Id="rId27" Type="http://schemas.openxmlformats.org/officeDocument/2006/relationships/image" Target="../media/image64.png"/><Relationship Id="rId30" Type="http://schemas.openxmlformats.org/officeDocument/2006/relationships/image" Target="../media/image66.png"/></Relationships>
</file>

<file path=ppt/slides/_rels/slide27.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audio" Target="../media/audio3.wav"/><Relationship Id="rId7" Type="http://schemas.openxmlformats.org/officeDocument/2006/relationships/image" Target="../media/image6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audio" Target="../media/audio5.wav"/><Relationship Id="rId10" Type="http://schemas.openxmlformats.org/officeDocument/2006/relationships/image" Target="../media/image56.png"/><Relationship Id="rId4" Type="http://schemas.openxmlformats.org/officeDocument/2006/relationships/audio" Target="../media/audio4.wav"/><Relationship Id="rId9" Type="http://schemas.openxmlformats.org/officeDocument/2006/relationships/slide" Target="slide4.xml"/></Relationships>
</file>

<file path=ppt/slides/_rels/slide28.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audio" Target="../media/audio3.wav"/><Relationship Id="rId7" Type="http://schemas.openxmlformats.org/officeDocument/2006/relationships/image" Target="../media/image6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audio" Target="../media/audio5.wav"/><Relationship Id="rId10" Type="http://schemas.openxmlformats.org/officeDocument/2006/relationships/image" Target="../media/image56.png"/><Relationship Id="rId4" Type="http://schemas.openxmlformats.org/officeDocument/2006/relationships/audio" Target="../media/audio4.wav"/><Relationship Id="rId9" Type="http://schemas.openxmlformats.org/officeDocument/2006/relationships/slide" Target="slide4.xml"/></Relationships>
</file>

<file path=ppt/slides/_rels/slide29.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audio" Target="../media/audio3.wav"/><Relationship Id="rId7"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audio" Target="../media/audio5.wav"/><Relationship Id="rId10" Type="http://schemas.openxmlformats.org/officeDocument/2006/relationships/image" Target="../media/image56.png"/><Relationship Id="rId4" Type="http://schemas.openxmlformats.org/officeDocument/2006/relationships/audio" Target="../media/audio4.wav"/><Relationship Id="rId9" Type="http://schemas.openxmlformats.org/officeDocument/2006/relationships/slide" Target="slide4.xml"/></Relationships>
</file>

<file path=ppt/slides/_rels/slide3.xml.rels><?xml version="1.0" encoding="UTF-8" standalone="yes"?>
<Relationships xmlns="http://schemas.openxmlformats.org/package/2006/relationships"><Relationship Id="rId12"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34.svg"/><Relationship Id="rId45" Type="http://schemas.openxmlformats.org/officeDocument/2006/relationships/image" Target="../media/image14.jpeg"/><Relationship Id="rId10" Type="http://schemas.openxmlformats.org/officeDocument/2006/relationships/image" Target="../media/image9.png"/><Relationship Id="rId44" Type="http://schemas.openxmlformats.org/officeDocument/2006/relationships/image" Target="../media/image13.jpeg"/><Relationship Id="rId9" Type="http://schemas.openxmlformats.org/officeDocument/2006/relationships/image" Target="../media/image57.svg"/><Relationship Id="rId43" Type="http://schemas.openxmlformats.org/officeDocument/2006/relationships/image" Target="../media/image63.svg"/></Relationships>
</file>

<file path=ppt/slides/_rels/slide30.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audio" Target="../media/audio3.wav"/><Relationship Id="rId7"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audio" Target="../media/audio5.wav"/><Relationship Id="rId10" Type="http://schemas.openxmlformats.org/officeDocument/2006/relationships/image" Target="../media/image56.png"/><Relationship Id="rId4" Type="http://schemas.openxmlformats.org/officeDocument/2006/relationships/audio" Target="../media/audio4.wav"/><Relationship Id="rId9" Type="http://schemas.openxmlformats.org/officeDocument/2006/relationships/slide" Target="slide4.xml"/></Relationships>
</file>

<file path=ppt/slides/_rels/slide31.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audio" Target="../media/audio3.wav"/><Relationship Id="rId7" Type="http://schemas.openxmlformats.org/officeDocument/2006/relationships/image" Target="../media/image6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audio" Target="../media/audio5.wav"/><Relationship Id="rId10" Type="http://schemas.openxmlformats.org/officeDocument/2006/relationships/image" Target="../media/image56.png"/><Relationship Id="rId4" Type="http://schemas.openxmlformats.org/officeDocument/2006/relationships/audio" Target="../media/audio4.wav"/><Relationship Id="rId9" Type="http://schemas.openxmlformats.org/officeDocument/2006/relationships/slide" Target="slide4.xml"/></Relationships>
</file>

<file path=ppt/slides/_rels/slide3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10.svg"/><Relationship Id="rId7" Type="http://schemas.openxmlformats.org/officeDocument/2006/relationships/image" Target="../media/image210.svg"/><Relationship Id="rId12" Type="http://schemas.openxmlformats.org/officeDocument/2006/relationships/image" Target="../media/image20.png"/><Relationship Id="rId2" Type="http://schemas.openxmlformats.org/officeDocument/2006/relationships/image" Target="../media/image70.png"/><Relationship Id="rId16" Type="http://schemas.openxmlformats.org/officeDocument/2006/relationships/image" Target="../media/image84.sv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40.svg"/><Relationship Id="rId5" Type="http://schemas.openxmlformats.org/officeDocument/2006/relationships/image" Target="../media/image108.svg"/><Relationship Id="rId15" Type="http://schemas.openxmlformats.org/officeDocument/2006/relationships/image" Target="../media/image32.png"/><Relationship Id="rId10" Type="http://schemas.openxmlformats.org/officeDocument/2006/relationships/image" Target="../media/image9.png"/><Relationship Id="rId9" Type="http://schemas.openxmlformats.org/officeDocument/2006/relationships/image" Target="../media/image37.svg"/><Relationship Id="rId14" Type="http://schemas.openxmlformats.org/officeDocument/2006/relationships/image" Target="../media/image71.png"/></Relationships>
</file>

<file path=ppt/slides/_rels/slide3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9.png"/><Relationship Id="rId18" Type="http://schemas.openxmlformats.org/officeDocument/2006/relationships/image" Target="../media/image400.svg"/><Relationship Id="rId7" Type="http://schemas.openxmlformats.org/officeDocument/2006/relationships/image" Target="../media/image320.svg"/><Relationship Id="rId12" Type="http://schemas.openxmlformats.org/officeDocument/2006/relationships/image" Target="../media/image212.sv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300.svg"/><Relationship Id="rId15" Type="http://schemas.openxmlformats.org/officeDocument/2006/relationships/image" Target="../media/image5.png"/><Relationship Id="rId10" Type="http://schemas.openxmlformats.org/officeDocument/2006/relationships/image" Target="../media/image27.png"/><Relationship Id="rId9" Type="http://schemas.openxmlformats.org/officeDocument/2006/relationships/image" Target="../media/image341.svg"/><Relationship Id="rId14" Type="http://schemas.openxmlformats.org/officeDocument/2006/relationships/image" Target="../media/image370.svg"/></Relationships>
</file>

<file path=ppt/slides/_rels/slide34.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17" Type="http://schemas.openxmlformats.org/officeDocument/2006/relationships/image" Target="../media/image101.sv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11" Type="http://schemas.openxmlformats.org/officeDocument/2006/relationships/image" Target="../media/image3.png"/><Relationship Id="rId15" Type="http://schemas.openxmlformats.org/officeDocument/2006/relationships/image" Target="../media/image87.svg"/><Relationship Id="rId10" Type="http://schemas.openxmlformats.org/officeDocument/2006/relationships/image" Target="../media/image2.png"/><Relationship Id="rId9" Type="http://schemas.openxmlformats.org/officeDocument/2006/relationships/image" Target="../media/image113.sv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12.svg"/><Relationship Id="rId18"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21.png"/><Relationship Id="rId17" Type="http://schemas.openxmlformats.org/officeDocument/2006/relationships/image" Target="../media/image16.svg"/><Relationship Id="rId2" Type="http://schemas.openxmlformats.org/officeDocument/2006/relationships/image" Target="../media/image17.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23.png"/><Relationship Id="rId10" Type="http://schemas.openxmlformats.org/officeDocument/2006/relationships/image" Target="../media/image20.png"/><Relationship Id="rId9" Type="http://schemas.openxmlformats.org/officeDocument/2006/relationships/image" Target="../media/image8.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9.png"/><Relationship Id="rId18" Type="http://schemas.openxmlformats.org/officeDocument/2006/relationships/image" Target="../media/image40.svg"/><Relationship Id="rId7" Type="http://schemas.openxmlformats.org/officeDocument/2006/relationships/image" Target="../media/image32.svg"/><Relationship Id="rId12" Type="http://schemas.openxmlformats.org/officeDocument/2006/relationships/image" Target="../media/image210.sv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30.svg"/><Relationship Id="rId15" Type="http://schemas.openxmlformats.org/officeDocument/2006/relationships/image" Target="../media/image5.png"/><Relationship Id="rId10" Type="http://schemas.openxmlformats.org/officeDocument/2006/relationships/image" Target="../media/image27.png"/><Relationship Id="rId9" Type="http://schemas.openxmlformats.org/officeDocument/2006/relationships/image" Target="../media/image340.svg"/><Relationship Id="rId14" Type="http://schemas.openxmlformats.org/officeDocument/2006/relationships/image" Target="../media/image37.sv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9.png"/><Relationship Id="rId18" Type="http://schemas.openxmlformats.org/officeDocument/2006/relationships/image" Target="../media/image40.svg"/><Relationship Id="rId7" Type="http://schemas.openxmlformats.org/officeDocument/2006/relationships/image" Target="../media/image32.svg"/><Relationship Id="rId12" Type="http://schemas.openxmlformats.org/officeDocument/2006/relationships/image" Target="../media/image210.svg"/><Relationship Id="rId17" Type="http://schemas.openxmlformats.org/officeDocument/2006/relationships/image" Target="../media/image30.png"/><Relationship Id="rId2" Type="http://schemas.openxmlformats.org/officeDocument/2006/relationships/image" Target="../media/image25.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28.png"/><Relationship Id="rId5" Type="http://schemas.openxmlformats.org/officeDocument/2006/relationships/image" Target="../media/image30.svg"/><Relationship Id="rId15" Type="http://schemas.openxmlformats.org/officeDocument/2006/relationships/image" Target="../media/image5.png"/><Relationship Id="rId10" Type="http://schemas.openxmlformats.org/officeDocument/2006/relationships/image" Target="../media/image27.png"/><Relationship Id="rId9" Type="http://schemas.openxmlformats.org/officeDocument/2006/relationships/image" Target="../media/image340.svg"/><Relationship Id="rId14" Type="http://schemas.openxmlformats.org/officeDocument/2006/relationships/image" Target="../media/image37.svg"/></Relationships>
</file>

<file path=ppt/slides/_rels/slide8.xml.rels><?xml version="1.0" encoding="UTF-8" standalone="yes"?>
<Relationships xmlns="http://schemas.openxmlformats.org/package/2006/relationships"><Relationship Id="rId13" Type="http://schemas.openxmlformats.org/officeDocument/2006/relationships/image" Target="../media/image32.png"/><Relationship Id="rId12" Type="http://schemas.openxmlformats.org/officeDocument/2006/relationships/image" Target="../media/image82.svg"/><Relationship Id="rId2" Type="http://schemas.openxmlformats.org/officeDocument/2006/relationships/image" Target="../media/image31.png"/><Relationship Id="rId1" Type="http://schemas.openxmlformats.org/officeDocument/2006/relationships/slideLayout" Target="../slideLayouts/slideLayout7.xml"/><Relationship Id="rId15" Type="http://schemas.openxmlformats.org/officeDocument/2006/relationships/image" Target="../media/image33.jpg"/><Relationship Id="rId14" Type="http://schemas.openxmlformats.org/officeDocument/2006/relationships/image" Target="../media/image84.svg"/></Relationships>
</file>

<file path=ppt/slides/_rels/slide9.xml.rels><?xml version="1.0" encoding="UTF-8" standalone="yes"?>
<Relationships xmlns="http://schemas.openxmlformats.org/package/2006/relationships"><Relationship Id="rId13" Type="http://schemas.openxmlformats.org/officeDocument/2006/relationships/image" Target="../media/image32.png"/><Relationship Id="rId12" Type="http://schemas.openxmlformats.org/officeDocument/2006/relationships/image" Target="../media/image82.svg"/><Relationship Id="rId2" Type="http://schemas.openxmlformats.org/officeDocument/2006/relationships/image" Target="../media/image31.png"/><Relationship Id="rId16" Type="http://schemas.openxmlformats.org/officeDocument/2006/relationships/image" Target="../media/image35.png"/><Relationship Id="rId1" Type="http://schemas.openxmlformats.org/officeDocument/2006/relationships/slideLayout" Target="../slideLayouts/slideLayout7.xml"/><Relationship Id="rId15" Type="http://schemas.openxmlformats.org/officeDocument/2006/relationships/image" Target="../media/image34.jpeg"/><Relationship Id="rId14" Type="http://schemas.openxmlformats.org/officeDocument/2006/relationships/image" Target="../media/image8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267058">
            <a:off x="3397493" y="-2162514"/>
            <a:ext cx="11587595" cy="13376733"/>
          </a:xfrm>
          <a:prstGeom prst="rect">
            <a:avLst/>
          </a:prstGeom>
        </p:spPr>
      </p:pic>
      <p:pic>
        <p:nvPicPr>
          <p:cNvPr id="11" name="Picture 11"/>
          <p:cNvPicPr>
            <a:picLocks noChangeAspect="1"/>
          </p:cNvPicPr>
          <p:nvPr/>
        </p:nvPicPr>
        <p:blipFill>
          <a:blip r:embed="rId10"/>
          <a:srcRect/>
          <a:stretch>
            <a:fillRect/>
          </a:stretch>
        </p:blipFill>
        <p:spPr>
          <a:xfrm>
            <a:off x="14483704" y="6003764"/>
            <a:ext cx="3164240" cy="4283237"/>
          </a:xfrm>
          <a:prstGeom prst="rect">
            <a:avLst/>
          </a:prstGeom>
        </p:spPr>
      </p:pic>
      <p:pic>
        <p:nvPicPr>
          <p:cNvPr id="12" name="Picture 12"/>
          <p:cNvPicPr>
            <a:picLocks noChangeAspect="1"/>
          </p:cNvPicPr>
          <p:nvPr/>
        </p:nvPicPr>
        <p:blipFill>
          <a:blip r:embed="rId11"/>
          <a:srcRect/>
          <a:stretch>
            <a:fillRect/>
          </a:stretch>
        </p:blipFill>
        <p:spPr>
          <a:xfrm rot="880276">
            <a:off x="15578289" y="992561"/>
            <a:ext cx="1794843" cy="2401127"/>
          </a:xfrm>
          <a:prstGeom prst="rect">
            <a:avLst/>
          </a:prstGeom>
        </p:spPr>
      </p:pic>
      <p:pic>
        <p:nvPicPr>
          <p:cNvPr id="13" name="Picture 13"/>
          <p:cNvPicPr>
            <a:picLocks noChangeAspect="1"/>
          </p:cNvPicPr>
          <p:nvPr/>
        </p:nvPicPr>
        <p:blipFill>
          <a:blip r:embed="rId12"/>
          <a:srcRect/>
          <a:stretch>
            <a:fillRect/>
          </a:stretch>
        </p:blipFill>
        <p:spPr>
          <a:xfrm rot="-899334">
            <a:off x="1304273" y="1122887"/>
            <a:ext cx="3422723" cy="2507144"/>
          </a:xfrm>
          <a:prstGeom prst="rect">
            <a:avLst/>
          </a:prstGeom>
        </p:spPr>
      </p:pic>
      <p:pic>
        <p:nvPicPr>
          <p:cNvPr id="14" name="Picture 14"/>
          <p:cNvPicPr>
            <a:picLocks noChangeAspect="1"/>
          </p:cNvPicPr>
          <p:nvPr/>
        </p:nvPicPr>
        <p:blipFill>
          <a:blip r:embed="rId13"/>
          <a:srcRect/>
          <a:stretch>
            <a:fillRect/>
          </a:stretch>
        </p:blipFill>
        <p:spPr>
          <a:xfrm rot="906419">
            <a:off x="1775061" y="7462400"/>
            <a:ext cx="2416647" cy="2475438"/>
          </a:xfrm>
          <a:prstGeom prst="rect">
            <a:avLst/>
          </a:prstGeom>
        </p:spPr>
      </p:pic>
      <p:sp>
        <p:nvSpPr>
          <p:cNvPr id="16" name="TextBox 16"/>
          <p:cNvSpPr txBox="1"/>
          <p:nvPr/>
        </p:nvSpPr>
        <p:spPr>
          <a:xfrm>
            <a:off x="2614606" y="3451622"/>
            <a:ext cx="13399619" cy="3323987"/>
          </a:xfrm>
          <a:prstGeom prst="rect">
            <a:avLst/>
          </a:prstGeom>
        </p:spPr>
        <p:txBody>
          <a:bodyPr wrap="square" lIns="0" tIns="0" rIns="0" bIns="0" rtlCol="0" anchor="t">
            <a:spAutoFit/>
          </a:bodyPr>
          <a:lstStyle/>
          <a:p>
            <a:pPr algn="ctr" defTabSz="914445">
              <a:lnSpc>
                <a:spcPct val="150000"/>
              </a:lnSpc>
            </a:pPr>
            <a:r>
              <a:rPr lang="en-US" sz="7200" b="1" dirty="0">
                <a:solidFill>
                  <a:srgbClr val="276493"/>
                </a:solidFill>
                <a:latin typeface="Arial" panose="020B0604020202020204" pitchFamily="34" charset="0"/>
                <a:cs typeface="Arial" panose="020B0604020202020204" pitchFamily="34" charset="0"/>
              </a:rPr>
              <a:t>CHÀO CẢ LỚP! CHÀO MỪNG CÁC EM TỚI BUỔI HỌC NÀY</a:t>
            </a:r>
            <a:endParaRPr lang="en-US" sz="7200" b="1" dirty="0">
              <a:solidFill>
                <a:srgbClr val="276493"/>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189531" y="1029692"/>
            <a:ext cx="2014784" cy="2194320"/>
          </a:xfrm>
          <a:prstGeom prst="rect">
            <a:avLst/>
          </a:prstGeom>
        </p:spPr>
      </p:pic>
      <p:pic>
        <p:nvPicPr>
          <p:cNvPr id="19" name="Picture 1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88098" y="5234336"/>
            <a:ext cx="4071482" cy="641258"/>
          </a:xfrm>
          <a:prstGeom prst="rect">
            <a:avLst/>
          </a:prstGeom>
        </p:spPr>
      </p:pic>
    </p:spTree>
    <p:extLst>
      <p:ext uri="{BB962C8B-B14F-4D97-AF65-F5344CB8AC3E}">
        <p14:creationId xmlns:p14="http://schemas.microsoft.com/office/powerpoint/2010/main" val="332079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p:nvPr/>
        </p:nvSpPr>
        <p:spPr>
          <a:xfrm>
            <a:off x="1600200" y="876302"/>
            <a:ext cx="6324600" cy="1128514"/>
          </a:xfrm>
          <a:prstGeom prst="rect">
            <a:avLst/>
          </a:prstGeom>
        </p:spPr>
        <p:txBody>
          <a:bodyPr wrap="square" lIns="0" tIns="0" rIns="0" bIns="0" rtlCol="0" anchor="t">
            <a:spAutoFit/>
          </a:bodyPr>
          <a:lstStyle/>
          <a:p>
            <a:pPr defTabSz="914445">
              <a:lnSpc>
                <a:spcPts val="8799"/>
              </a:lnSpc>
            </a:pPr>
            <a:r>
              <a:rPr lang="vi-VN" sz="5201" b="1" dirty="0">
                <a:solidFill>
                  <a:srgbClr val="276493"/>
                </a:solidFill>
                <a:latin typeface="Arial" panose="020B0604020202020204" pitchFamily="34" charset="0"/>
                <a:cs typeface="Arial" panose="020B0604020202020204" pitchFamily="34" charset="0"/>
              </a:rPr>
              <a:t>*</a:t>
            </a:r>
            <a:r>
              <a:rPr lang="vi-VN" sz="5201" b="1" dirty="0">
                <a:solidFill>
                  <a:srgbClr val="276493"/>
                </a:solidFill>
                <a:latin typeface="Arial" panose="020B0604020202020204" pitchFamily="34" charset="0"/>
                <a:cs typeface="Arial" panose="020B0604020202020204" pitchFamily="34" charset="0"/>
              </a:rPr>
              <a:t> Đặc điểm thể thơ</a:t>
            </a:r>
            <a:endParaRPr lang="en-US" sz="5201" b="1" dirty="0">
              <a:solidFill>
                <a:srgbClr val="276493"/>
              </a:solidFill>
              <a:latin typeface="Arial" panose="020B0604020202020204" pitchFamily="34" charset="0"/>
              <a:cs typeface="Arial" panose="020B0604020202020204" pitchFamily="34" charset="0"/>
            </a:endParaRPr>
          </a:p>
        </p:txBody>
      </p:sp>
      <p:sp>
        <p:nvSpPr>
          <p:cNvPr id="2" name="TextBox 1"/>
          <p:cNvSpPr txBox="1"/>
          <p:nvPr/>
        </p:nvSpPr>
        <p:spPr>
          <a:xfrm>
            <a:off x="6213551" y="2095501"/>
            <a:ext cx="5860900" cy="830997"/>
          </a:xfrm>
          <a:prstGeom prst="rect">
            <a:avLst/>
          </a:prstGeom>
          <a:noFill/>
        </p:spPr>
        <p:txBody>
          <a:bodyPr wrap="none" rtlCol="0">
            <a:spAutoFit/>
          </a:bodyPr>
          <a:lstStyle/>
          <a:p>
            <a:pPr defTabSz="914445"/>
            <a:r>
              <a:rPr lang="vi-VN" sz="4800" b="1" dirty="0">
                <a:solidFill>
                  <a:srgbClr val="FF0000"/>
                </a:solidFill>
                <a:latin typeface="Arial" panose="020B0604020202020204" pitchFamily="34" charset="0"/>
              </a:rPr>
              <a:t>THẢO LUẬN NHÓM</a:t>
            </a:r>
            <a:endParaRPr lang="en-US" sz="4800" b="1" dirty="0">
              <a:solidFill>
                <a:srgbClr val="FF0000"/>
              </a:solidFill>
              <a:latin typeface="Calibri"/>
            </a:endParaRPr>
          </a:p>
        </p:txBody>
      </p:sp>
      <p:sp>
        <p:nvSpPr>
          <p:cNvPr id="3" name="Rectangle 2"/>
          <p:cNvSpPr/>
          <p:nvPr/>
        </p:nvSpPr>
        <p:spPr>
          <a:xfrm>
            <a:off x="1453406" y="2731364"/>
            <a:ext cx="15381191" cy="2169825"/>
          </a:xfrm>
          <a:prstGeom prst="rect">
            <a:avLst/>
          </a:prstGeom>
        </p:spPr>
        <p:txBody>
          <a:bodyPr wrap="square">
            <a:spAutoFit/>
          </a:bodyPr>
          <a:lstStyle/>
          <a:p>
            <a:pPr algn="just" defTabSz="914445">
              <a:lnSpc>
                <a:spcPct val="150000"/>
              </a:lnSpc>
            </a:pP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S</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o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sánh</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bài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Gặp</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lá</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cơm</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nếp</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Đồng</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dao</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mùa</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xuân</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theo</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bảng</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sau</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i="1" dirty="0">
              <a:solidFill>
                <a:prstClr val="black"/>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2362200" y="5010161"/>
          <a:ext cx="13563600" cy="4274706"/>
        </p:xfrm>
        <a:graphic>
          <a:graphicData uri="http://schemas.openxmlformats.org/drawingml/2006/table">
            <a:tbl>
              <a:tblPr firstRow="1" bandRow="1">
                <a:tableStyleId>{5940675A-B579-460E-94D1-54222C63F5DA}</a:tableStyleId>
              </a:tblPr>
              <a:tblGrid>
                <a:gridCol w="4521200">
                  <a:extLst>
                    <a:ext uri="{9D8B030D-6E8A-4147-A177-3AD203B41FA5}">
                      <a16:colId xmlns:a16="http://schemas.microsoft.com/office/drawing/2014/main" val="2429679590"/>
                    </a:ext>
                  </a:extLst>
                </a:gridCol>
                <a:gridCol w="4521200">
                  <a:extLst>
                    <a:ext uri="{9D8B030D-6E8A-4147-A177-3AD203B41FA5}">
                      <a16:colId xmlns:a16="http://schemas.microsoft.com/office/drawing/2014/main" val="3500663247"/>
                    </a:ext>
                  </a:extLst>
                </a:gridCol>
                <a:gridCol w="4521200">
                  <a:extLst>
                    <a:ext uri="{9D8B030D-6E8A-4147-A177-3AD203B41FA5}">
                      <a16:colId xmlns:a16="http://schemas.microsoft.com/office/drawing/2014/main" val="580817683"/>
                    </a:ext>
                  </a:extLst>
                </a:gridCol>
              </a:tblGrid>
              <a:tr h="918570">
                <a:tc>
                  <a:txBody>
                    <a:bodyPr/>
                    <a:lstStyle/>
                    <a:p>
                      <a:pPr marL="0" marR="0" algn="ctr">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60000"/>
                        <a:lumOff val="40000"/>
                      </a:schemeClr>
                    </a:solidFill>
                  </a:tcPr>
                </a:tc>
                <a:tc>
                  <a:txBody>
                    <a:bodyPr/>
                    <a:lstStyle/>
                    <a:p>
                      <a:pPr marL="0" marR="0" algn="ctr">
                        <a:lnSpc>
                          <a:spcPct val="150000"/>
                        </a:lnSpc>
                        <a:spcBef>
                          <a:spcPts val="0"/>
                        </a:spcBef>
                        <a:spcAft>
                          <a:spcPts val="0"/>
                        </a:spcAft>
                        <a:tabLst>
                          <a:tab pos="90170" algn="l"/>
                          <a:tab pos="180340" algn="l"/>
                        </a:tabLst>
                      </a:pPr>
                      <a:r>
                        <a:rPr lang="en-US" sz="3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en-US" sz="3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dao</a:t>
                      </a:r>
                      <a:r>
                        <a:rPr lang="en-US" sz="3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mùa</a:t>
                      </a:r>
                      <a:r>
                        <a:rPr lang="en-US" sz="3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xuân</a:t>
                      </a:r>
                      <a:endParaRPr lang="en-US" sz="3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0" algn="ctr">
                        <a:lnSpc>
                          <a:spcPct val="150000"/>
                        </a:lnSpc>
                        <a:spcBef>
                          <a:spcPts val="0"/>
                        </a:spcBef>
                        <a:spcAft>
                          <a:spcPts val="0"/>
                        </a:spcAft>
                        <a:tabLst>
                          <a:tab pos="90170" algn="l"/>
                          <a:tab pos="180340" algn="l"/>
                        </a:tabLst>
                      </a:pPr>
                      <a:r>
                        <a:rPr lang="en-US" sz="3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Gặp</a:t>
                      </a:r>
                      <a:r>
                        <a:rPr lang="en-US" sz="3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lá</a:t>
                      </a:r>
                      <a:r>
                        <a:rPr lang="en-US" sz="3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cơm</a:t>
                      </a:r>
                      <a:r>
                        <a:rPr lang="en-US" sz="3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nếp</a:t>
                      </a:r>
                      <a:endParaRPr lang="en-US" sz="35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662977836"/>
                  </a:ext>
                </a:extLst>
              </a:tr>
              <a:tr h="839034">
                <a:tc>
                  <a:txBody>
                    <a:bodyPr/>
                    <a:lstStyle/>
                    <a:p>
                      <a:pPr marL="0" marR="0" algn="l">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tiếng mỗi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081030049"/>
                  </a:ext>
                </a:extLst>
              </a:tr>
              <a:tr h="839034">
                <a:tc>
                  <a:txBody>
                    <a:bodyPr/>
                    <a:lstStyle/>
                    <a:p>
                      <a:pPr marL="0" marR="0" algn="l">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gieo</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vần</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2942755863"/>
                  </a:ext>
                </a:extLst>
              </a:tr>
              <a:tr h="839034">
                <a:tc>
                  <a:txBody>
                    <a:bodyPr/>
                    <a:lstStyle/>
                    <a:p>
                      <a:pPr marL="0" marR="0" algn="l">
                        <a:lnSpc>
                          <a:spcPct val="150000"/>
                        </a:lnSpc>
                        <a:spcBef>
                          <a:spcPts val="0"/>
                        </a:spcBef>
                        <a:spcAft>
                          <a:spcPts val="0"/>
                        </a:spcAft>
                        <a:tabLst>
                          <a:tab pos="90170" algn="l"/>
                          <a:tab pos="180340" algn="l"/>
                        </a:tabLst>
                      </a:pPr>
                      <a:r>
                        <a:rPr lang="en-US"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Ngắt nhịp</a:t>
                      </a:r>
                      <a:endParaRPr lang="en-US" sz="3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162732722"/>
                  </a:ext>
                </a:extLst>
              </a:tr>
              <a:tr h="839034">
                <a:tc>
                  <a:txBody>
                    <a:bodyPr/>
                    <a:lstStyle/>
                    <a:p>
                      <a:pPr marL="0" marR="0" algn="l">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Chia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khổ</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50000"/>
                        </a:lnSpc>
                        <a:spcBef>
                          <a:spcPts val="0"/>
                        </a:spcBef>
                        <a:spcAft>
                          <a:spcPts val="0"/>
                        </a:spcAft>
                        <a:tabLst>
                          <a:tab pos="90170" algn="l"/>
                          <a:tab pos="180340" algn="l"/>
                        </a:tabLst>
                      </a:pPr>
                      <a:r>
                        <a:rPr lang="en-US"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marL="0" marR="0" algn="ctr">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val="557177918"/>
                  </a:ext>
                </a:extLst>
              </a:tr>
            </a:tbl>
          </a:graphicData>
        </a:graphic>
      </p:graphicFrame>
      <p:pic>
        <p:nvPicPr>
          <p:cNvPr id="21"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80194" y="664191"/>
            <a:ext cx="3066494" cy="1054107"/>
          </a:xfrm>
          <a:prstGeom prst="rect">
            <a:avLst/>
          </a:prstGeom>
        </p:spPr>
      </p:pic>
      <p:pic>
        <p:nvPicPr>
          <p:cNvPr id="22"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6408" y="7827676"/>
            <a:ext cx="1848593" cy="1933169"/>
          </a:xfrm>
          <a:prstGeom prst="rect">
            <a:avLst/>
          </a:prstGeom>
        </p:spPr>
      </p:pic>
      <p:pic>
        <p:nvPicPr>
          <p:cNvPr id="26"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8229" y="169607"/>
            <a:ext cx="1267542" cy="1245360"/>
          </a:xfrm>
          <a:prstGeom prst="rect">
            <a:avLst/>
          </a:prstGeom>
        </p:spPr>
      </p:pic>
    </p:spTree>
    <p:extLst>
      <p:ext uri="{BB962C8B-B14F-4D97-AF65-F5344CB8AC3E}">
        <p14:creationId xmlns:p14="http://schemas.microsoft.com/office/powerpoint/2010/main" val="13959459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0" presetClass="entr" presetSubtype="0" decel="10000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p:nvPr/>
        </p:nvSpPr>
        <p:spPr>
          <a:xfrm>
            <a:off x="1600200" y="876302"/>
            <a:ext cx="6324600" cy="1128514"/>
          </a:xfrm>
          <a:prstGeom prst="rect">
            <a:avLst/>
          </a:prstGeom>
        </p:spPr>
        <p:txBody>
          <a:bodyPr wrap="square" lIns="0" tIns="0" rIns="0" bIns="0" rtlCol="0" anchor="t">
            <a:spAutoFit/>
          </a:bodyPr>
          <a:lstStyle/>
          <a:p>
            <a:pPr defTabSz="914445">
              <a:lnSpc>
                <a:spcPts val="8799"/>
              </a:lnSpc>
            </a:pPr>
            <a:r>
              <a:rPr lang="vi-VN" sz="5201" b="1" dirty="0">
                <a:solidFill>
                  <a:srgbClr val="276493"/>
                </a:solidFill>
                <a:latin typeface="Arial" panose="020B0604020202020204" pitchFamily="34" charset="0"/>
                <a:cs typeface="Arial" panose="020B0604020202020204" pitchFamily="34" charset="0"/>
              </a:rPr>
              <a:t>*</a:t>
            </a:r>
            <a:r>
              <a:rPr lang="vi-VN" sz="5201" b="1" dirty="0">
                <a:solidFill>
                  <a:srgbClr val="276493"/>
                </a:solidFill>
                <a:latin typeface="Arial" panose="020B0604020202020204" pitchFamily="34" charset="0"/>
                <a:cs typeface="Arial" panose="020B0604020202020204" pitchFamily="34" charset="0"/>
              </a:rPr>
              <a:t> Đặc điểm thể thơ</a:t>
            </a:r>
            <a:endParaRPr lang="en-US" sz="5201" b="1" dirty="0">
              <a:solidFill>
                <a:srgbClr val="276493"/>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nvPr>
        </p:nvGraphicFramePr>
        <p:xfrm>
          <a:off x="1790700" y="2233415"/>
          <a:ext cx="14706600" cy="6872486"/>
        </p:xfrm>
        <a:graphic>
          <a:graphicData uri="http://schemas.openxmlformats.org/drawingml/2006/table">
            <a:tbl>
              <a:tblPr firstRow="1" bandRow="1">
                <a:tableStyleId>{5940675A-B579-460E-94D1-54222C63F5DA}</a:tableStyleId>
              </a:tblPr>
              <a:tblGrid>
                <a:gridCol w="4902200">
                  <a:extLst>
                    <a:ext uri="{9D8B030D-6E8A-4147-A177-3AD203B41FA5}">
                      <a16:colId xmlns:a16="http://schemas.microsoft.com/office/drawing/2014/main" val="2429679590"/>
                    </a:ext>
                  </a:extLst>
                </a:gridCol>
                <a:gridCol w="4902200">
                  <a:extLst>
                    <a:ext uri="{9D8B030D-6E8A-4147-A177-3AD203B41FA5}">
                      <a16:colId xmlns:a16="http://schemas.microsoft.com/office/drawing/2014/main" val="3500663247"/>
                    </a:ext>
                  </a:extLst>
                </a:gridCol>
                <a:gridCol w="4902200">
                  <a:extLst>
                    <a:ext uri="{9D8B030D-6E8A-4147-A177-3AD203B41FA5}">
                      <a16:colId xmlns:a16="http://schemas.microsoft.com/office/drawing/2014/main" val="580817683"/>
                    </a:ext>
                  </a:extLst>
                </a:gridCol>
              </a:tblGrid>
              <a:tr h="1707579">
                <a:tc>
                  <a:txBody>
                    <a:bodyPr/>
                    <a:lstStyle/>
                    <a:p>
                      <a:pPr marL="0" marR="0" algn="ctr">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0" algn="ctr">
                        <a:lnSpc>
                          <a:spcPct val="150000"/>
                        </a:lnSpc>
                        <a:spcBef>
                          <a:spcPts val="0"/>
                        </a:spcBef>
                        <a:spcAft>
                          <a:spcPts val="0"/>
                        </a:spcAft>
                        <a:tabLst>
                          <a:tab pos="90170" algn="l"/>
                          <a:tab pos="180340" algn="l"/>
                        </a:tabLst>
                      </a:pP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Đồng</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dao</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mùa</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xuân</a:t>
                      </a:r>
                      <a:endParaRPr lang="en-US" sz="3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60000"/>
                        <a:lumOff val="40000"/>
                      </a:schemeClr>
                    </a:solidFill>
                  </a:tcPr>
                </a:tc>
                <a:tc>
                  <a:txBody>
                    <a:bodyPr/>
                    <a:lstStyle/>
                    <a:p>
                      <a:pPr marL="0" marR="0" algn="ctr">
                        <a:lnSpc>
                          <a:spcPct val="150000"/>
                        </a:lnSpc>
                        <a:spcBef>
                          <a:spcPts val="0"/>
                        </a:spcBef>
                        <a:spcAft>
                          <a:spcPts val="0"/>
                        </a:spcAft>
                        <a:tabLst>
                          <a:tab pos="90170" algn="l"/>
                          <a:tab pos="180340" algn="l"/>
                        </a:tabLst>
                      </a:pP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Gặp</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lá</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cơm</a:t>
                      </a:r>
                      <a:r>
                        <a:rPr lang="en-US" sz="3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nếp</a:t>
                      </a:r>
                      <a:endParaRPr lang="en-US" sz="38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60000"/>
                        <a:lumOff val="40000"/>
                      </a:schemeClr>
                    </a:solidFill>
                  </a:tcPr>
                </a:tc>
                <a:extLst>
                  <a:ext uri="{0D108BD9-81ED-4DB2-BD59-A6C34878D82A}">
                    <a16:rowId xmlns:a16="http://schemas.microsoft.com/office/drawing/2014/main" val="1662977836"/>
                  </a:ext>
                </a:extLst>
              </a:tr>
              <a:tr h="952058">
                <a:tc>
                  <a:txBody>
                    <a:bodyPr/>
                    <a:lstStyle/>
                    <a:p>
                      <a:pPr marL="0" marR="0" algn="l">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 tiếng mỗi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thơ</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t>
                      </a:r>
                      <a:r>
                        <a:rPr lang="en-US" sz="3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tiếng/</a:t>
                      </a:r>
                      <a:r>
                        <a:rPr lang="vi-VN" sz="3500" baseline="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5 </a:t>
                      </a:r>
                      <a:r>
                        <a:rPr lang="en-US" sz="3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tiếng/</a:t>
                      </a:r>
                      <a:r>
                        <a:rPr lang="vi-VN" sz="3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dòng</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081030049"/>
                  </a:ext>
                </a:extLst>
              </a:tr>
              <a:tr h="852717">
                <a:tc>
                  <a:txBody>
                    <a:bodyPr/>
                    <a:lstStyle/>
                    <a:p>
                      <a:pPr marL="0" marR="0" algn="l">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gieo</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vần</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vi-VN" sz="3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t>
                      </a:r>
                      <a:r>
                        <a:rPr lang="en-US" sz="35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hân</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en-US" sz="3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Chân</a:t>
                      </a:r>
                      <a:endParaRPr lang="en-US" sz="35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2942755863"/>
                  </a:ext>
                </a:extLst>
              </a:tr>
              <a:tr h="1680066">
                <a:tc>
                  <a:txBody>
                    <a:bodyPr/>
                    <a:lstStyle/>
                    <a:p>
                      <a:pPr marL="0" marR="0" algn="l">
                        <a:lnSpc>
                          <a:spcPct val="150000"/>
                        </a:lnSpc>
                        <a:spcBef>
                          <a:spcPts val="0"/>
                        </a:spcBef>
                        <a:spcAft>
                          <a:spcPts val="0"/>
                        </a:spcAft>
                        <a:tabLst>
                          <a:tab pos="90170" algn="l"/>
                          <a:tab pos="180340" algn="l"/>
                        </a:tabLst>
                      </a:pP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Ngắt</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nhịp</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Linh</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tấu</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trên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nền</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nhịp</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Linh</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hoạt</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biến</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tấu</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trên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nền</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nhịp</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2/3</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162732722"/>
                  </a:ext>
                </a:extLst>
              </a:tr>
              <a:tr h="1680066">
                <a:tc>
                  <a:txBody>
                    <a:bodyPr/>
                    <a:lstStyle/>
                    <a:p>
                      <a:pPr marL="0" marR="0" algn="l">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Chia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khổ</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9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khổ</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2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khổ</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biệt</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4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khổ</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trong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đó</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khổ</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đặc</a:t>
                      </a:r>
                      <a:r>
                        <a:rPr lang="en-US" sz="3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500" dirty="0" err="1" smtClean="0">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biệt</a:t>
                      </a:r>
                      <a:endParaRPr lang="en-US" sz="35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chemeClr val="accent6">
                        <a:lumMod val="20000"/>
                        <a:lumOff val="80000"/>
                      </a:schemeClr>
                    </a:solidFill>
                  </a:tcPr>
                </a:tc>
                <a:extLst>
                  <a:ext uri="{0D108BD9-81ED-4DB2-BD59-A6C34878D82A}">
                    <a16:rowId xmlns:a16="http://schemas.microsoft.com/office/drawing/2014/main" val="557177918"/>
                  </a:ext>
                </a:extLst>
              </a:tr>
            </a:tbl>
          </a:graphicData>
        </a:graphic>
      </p:graphicFrame>
      <p:pic>
        <p:nvPicPr>
          <p:cNvPr id="8"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80194" y="664191"/>
            <a:ext cx="3066494" cy="1054107"/>
          </a:xfrm>
          <a:prstGeom prst="rect">
            <a:avLst/>
          </a:prstGeom>
        </p:spPr>
      </p:pic>
      <p:pic>
        <p:nvPicPr>
          <p:cNvPr id="9"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6408" y="7827676"/>
            <a:ext cx="1848593" cy="1933169"/>
          </a:xfrm>
          <a:prstGeom prst="rect">
            <a:avLst/>
          </a:prstGeom>
        </p:spPr>
      </p:pic>
      <p:pic>
        <p:nvPicPr>
          <p:cNvPr id="10"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8229" y="169607"/>
            <a:ext cx="1267542" cy="1245360"/>
          </a:xfrm>
          <a:prstGeom prst="rect">
            <a:avLst/>
          </a:prstGeom>
        </p:spPr>
      </p:pic>
    </p:spTree>
    <p:extLst>
      <p:ext uri="{BB962C8B-B14F-4D97-AF65-F5344CB8AC3E}">
        <p14:creationId xmlns:p14="http://schemas.microsoft.com/office/powerpoint/2010/main" val="4117938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p:nvPr/>
        </p:nvSpPr>
        <p:spPr>
          <a:xfrm>
            <a:off x="1600200" y="876302"/>
            <a:ext cx="6324600" cy="1128514"/>
          </a:xfrm>
          <a:prstGeom prst="rect">
            <a:avLst/>
          </a:prstGeom>
        </p:spPr>
        <p:txBody>
          <a:bodyPr wrap="square" lIns="0" tIns="0" rIns="0" bIns="0" rtlCol="0" anchor="t">
            <a:spAutoFit/>
          </a:bodyPr>
          <a:lstStyle/>
          <a:p>
            <a:pPr defTabSz="914445">
              <a:lnSpc>
                <a:spcPts val="8799"/>
              </a:lnSpc>
            </a:pPr>
            <a:r>
              <a:rPr lang="vi-VN" sz="5201" b="1" dirty="0">
                <a:solidFill>
                  <a:srgbClr val="276493"/>
                </a:solidFill>
                <a:latin typeface="Arial" panose="020B0604020202020204" pitchFamily="34" charset="0"/>
                <a:cs typeface="Arial" panose="020B0604020202020204" pitchFamily="34" charset="0"/>
              </a:rPr>
              <a:t>*</a:t>
            </a:r>
            <a:r>
              <a:rPr lang="vi-VN" sz="5201" b="1" dirty="0">
                <a:solidFill>
                  <a:srgbClr val="276493"/>
                </a:solidFill>
                <a:latin typeface="Arial" panose="020B0604020202020204" pitchFamily="34" charset="0"/>
                <a:cs typeface="Arial" panose="020B0604020202020204" pitchFamily="34" charset="0"/>
              </a:rPr>
              <a:t> Đặc điểm thể thơ</a:t>
            </a:r>
            <a:endParaRPr lang="en-US" sz="5201" b="1" dirty="0">
              <a:solidFill>
                <a:srgbClr val="276493"/>
              </a:solidFill>
              <a:latin typeface="Arial" panose="020B0604020202020204" pitchFamily="34" charset="0"/>
              <a:cs typeface="Arial" panose="020B0604020202020204" pitchFamily="34" charset="0"/>
            </a:endParaRPr>
          </a:p>
        </p:txBody>
      </p:sp>
      <p:sp>
        <p:nvSpPr>
          <p:cNvPr id="2" name="Rectangle 1"/>
          <p:cNvSpPr/>
          <p:nvPr/>
        </p:nvSpPr>
        <p:spPr>
          <a:xfrm>
            <a:off x="1981200" y="1989461"/>
            <a:ext cx="14782800" cy="4247317"/>
          </a:xfrm>
          <a:prstGeom prst="rect">
            <a:avLst/>
          </a:prstGeom>
        </p:spPr>
        <p:txBody>
          <a:bodyPr wrap="square">
            <a:spAutoFit/>
          </a:bodyPr>
          <a:lstStyle/>
          <a:p>
            <a:pPr marL="685835" indent="-685835" algn="just" defTabSz="914445">
              <a:lnSpc>
                <a:spcPct val="150000"/>
              </a:lnSpc>
              <a:buFontTx/>
              <a:buChar char="-"/>
              <a:tabLst>
                <a:tab pos="90174" algn="l"/>
                <a:tab pos="180350" algn="l"/>
              </a:tabLst>
            </a:pP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Số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tiếng: 5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tiếng</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dòng</a:t>
            </a:r>
            <a:endParaRPr lang="vi-VN"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685835" indent="-685835" algn="just" defTabSz="914445">
              <a:lnSpc>
                <a:spcPct val="150000"/>
              </a:lnSpc>
              <a:buFontTx/>
              <a:buChar char="-"/>
              <a:tabLst>
                <a:tab pos="90174" algn="l"/>
                <a:tab pos="180350" algn="l"/>
              </a:tabLst>
            </a:pP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Gieo</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vần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Chân</a:t>
            </a:r>
            <a:endParaRPr lang="vi-VN"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685835" indent="-685835" algn="just" defTabSz="914445">
              <a:lnSpc>
                <a:spcPct val="150000"/>
              </a:lnSpc>
              <a:buFontTx/>
              <a:buChar char="-"/>
              <a:tabLst>
                <a:tab pos="90174" algn="l"/>
                <a:tab pos="180350" algn="l"/>
              </a:tabLst>
            </a:pP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Ngắt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nhịp</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Linh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hoạt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biến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trên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nền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nhịp</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2/3</a:t>
            </a:r>
            <a:endParaRPr lang="vi-VN"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685835" indent="-685835" algn="just" defTabSz="914445">
              <a:lnSpc>
                <a:spcPct val="150000"/>
              </a:lnSpc>
              <a:buFontTx/>
              <a:buChar char="-"/>
              <a:tabLst>
                <a:tab pos="90174" algn="l"/>
                <a:tab pos="180350" algn="l"/>
              </a:tabLst>
            </a:pP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Chia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khổ</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4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khổ</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trong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1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khổ</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đặc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biệt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khổ</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cuối)</a:t>
            </a:r>
            <a:endPar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2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1"/>
              </a:ext>
            </a:extLst>
          </a:blip>
          <a:srcRect/>
          <a:stretch>
            <a:fillRect/>
          </a:stretch>
        </p:blipFill>
        <p:spPr>
          <a:xfrm>
            <a:off x="6420932" y="6257867"/>
            <a:ext cx="5446139" cy="3478724"/>
          </a:xfrm>
          <a:prstGeom prst="rect">
            <a:avLst/>
          </a:prstGeom>
        </p:spPr>
      </p:pic>
      <p:pic>
        <p:nvPicPr>
          <p:cNvPr id="8" name="Picture 14"/>
          <p:cNvPicPr>
            <a:picLocks noChangeAspect="1"/>
          </p:cNvPicPr>
          <p:nvPr/>
        </p:nvPicPr>
        <p:blipFill>
          <a:blip r:embed="rId5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80194" y="664191"/>
            <a:ext cx="3066494" cy="1054107"/>
          </a:xfrm>
          <a:prstGeom prst="rect">
            <a:avLst/>
          </a:prstGeom>
        </p:spPr>
      </p:pic>
      <p:pic>
        <p:nvPicPr>
          <p:cNvPr id="9" name="Picture 20"/>
          <p:cNvPicPr>
            <a:picLocks noChangeAspect="1"/>
          </p:cNvPicPr>
          <p:nvPr/>
        </p:nvPicPr>
        <p:blipFill>
          <a:blip r:embed="rId53">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6408" y="7827676"/>
            <a:ext cx="1848593" cy="1933169"/>
          </a:xfrm>
          <a:prstGeom prst="rect">
            <a:avLst/>
          </a:prstGeom>
        </p:spPr>
      </p:pic>
      <p:pic>
        <p:nvPicPr>
          <p:cNvPr id="10" name="Picture 24"/>
          <p:cNvPicPr>
            <a:picLocks noChangeAspect="1"/>
          </p:cNvPicPr>
          <p:nvPr/>
        </p:nvPicPr>
        <p:blipFill>
          <a:blip r:embed="rId54">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8229" y="169607"/>
            <a:ext cx="1267542" cy="1245360"/>
          </a:xfrm>
          <a:prstGeom prst="rect">
            <a:avLst/>
          </a:prstGeom>
        </p:spPr>
      </p:pic>
    </p:spTree>
    <p:extLst>
      <p:ext uri="{BB962C8B-B14F-4D97-AF65-F5344CB8AC3E}">
        <p14:creationId xmlns:p14="http://schemas.microsoft.com/office/powerpoint/2010/main" val="2593043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out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out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2832433" y="2300095"/>
            <a:ext cx="11883458" cy="6008972"/>
            <a:chOff x="0" y="0"/>
            <a:chExt cx="15844609" cy="8011962"/>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2607" y="924801"/>
            <a:ext cx="3066494" cy="1054107"/>
          </a:xfrm>
          <a:prstGeom prst="rect">
            <a:avLst/>
          </a:prstGeom>
        </p:spPr>
      </p:pic>
      <p:pic>
        <p:nvPicPr>
          <p:cNvPr id="15" name="Picture 15"/>
          <p:cNvPicPr>
            <a:picLocks noChangeAspect="1"/>
          </p:cNvPicPr>
          <p:nvPr/>
        </p:nvPicPr>
        <p:blipFill>
          <a:blip r:embed="rId10"/>
          <a:srcRect/>
          <a:stretch>
            <a:fillRect/>
          </a:stretch>
        </p:blipFill>
        <p:spPr>
          <a:xfrm>
            <a:off x="13141583" y="5375174"/>
            <a:ext cx="4960500" cy="4300134"/>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029262" y="1606661"/>
            <a:ext cx="1489799"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399099" y="1986440"/>
            <a:ext cx="750119" cy="642375"/>
          </a:xfrm>
          <a:prstGeom prst="rect">
            <a:avLst/>
          </a:prstGeom>
        </p:spPr>
      </p:pic>
      <p:pic>
        <p:nvPicPr>
          <p:cNvPr id="18" name="Picture 18"/>
          <p:cNvPicPr>
            <a:picLocks noChangeAspect="1"/>
          </p:cNvPicPr>
          <p:nvPr/>
        </p:nvPicPr>
        <p:blipFill>
          <a:blip r:embed="rId15"/>
          <a:srcRect/>
          <a:stretch>
            <a:fillRect/>
          </a:stretch>
        </p:blipFill>
        <p:spPr>
          <a:xfrm>
            <a:off x="14421683" y="749561"/>
            <a:ext cx="2400300" cy="2458694"/>
          </a:xfrm>
          <a:prstGeom prst="rect">
            <a:avLst/>
          </a:prstGeom>
        </p:spPr>
      </p:pic>
      <p:pic>
        <p:nvPicPr>
          <p:cNvPr id="19" name="Picture 19"/>
          <p:cNvPicPr>
            <a:picLocks noChangeAspect="1"/>
          </p:cNvPicPr>
          <p:nvPr/>
        </p:nvPicPr>
        <p:blipFill>
          <a:blip r:embed="rId16"/>
          <a:srcRect/>
          <a:stretch>
            <a:fillRect/>
          </a:stretch>
        </p:blipFill>
        <p:spPr>
          <a:xfrm>
            <a:off x="1175315" y="6172799"/>
            <a:ext cx="3368885" cy="3671810"/>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3741" y="3157079"/>
            <a:ext cx="1848593" cy="1933169"/>
          </a:xfrm>
          <a:prstGeom prst="rect">
            <a:avLst/>
          </a:prstGeom>
        </p:spPr>
      </p:pic>
      <p:sp>
        <p:nvSpPr>
          <p:cNvPr id="21" name="TextBox 21"/>
          <p:cNvSpPr txBox="1"/>
          <p:nvPr/>
        </p:nvSpPr>
        <p:spPr>
          <a:xfrm>
            <a:off x="3677437" y="4026308"/>
            <a:ext cx="10744247" cy="2257028"/>
          </a:xfrm>
          <a:prstGeom prst="rect">
            <a:avLst/>
          </a:prstGeom>
        </p:spPr>
        <p:txBody>
          <a:bodyPr wrap="square" lIns="0" tIns="0" rIns="0" bIns="0" rtlCol="0" anchor="t">
            <a:spAutoFit/>
          </a:bodyPr>
          <a:lstStyle/>
          <a:p>
            <a:pPr algn="ctr" defTabSz="914445">
              <a:lnSpc>
                <a:spcPts val="8799"/>
              </a:lnSpc>
            </a:pPr>
            <a:r>
              <a:rPr lang="vi-VN" sz="8400" b="1" dirty="0">
                <a:solidFill>
                  <a:srgbClr val="276493"/>
                </a:solidFill>
                <a:latin typeface="Arial" panose="020B0604020202020204" pitchFamily="34" charset="0"/>
              </a:rPr>
              <a:t>II. KHÁM PHÁ VĂN BẢN</a:t>
            </a:r>
            <a:endParaRPr lang="en-US" sz="8400" b="1" dirty="0">
              <a:solidFill>
                <a:srgbClr val="276493"/>
              </a:solidFill>
              <a:latin typeface="Calibri"/>
            </a:endParaRPr>
          </a:p>
        </p:txBody>
      </p:sp>
    </p:spTree>
    <p:extLst>
      <p:ext uri="{BB962C8B-B14F-4D97-AF65-F5344CB8AC3E}">
        <p14:creationId xmlns:p14="http://schemas.microsoft.com/office/powerpoint/2010/main" val="3044685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p:nvPr/>
        </p:nvSpPr>
        <p:spPr>
          <a:xfrm>
            <a:off x="1600200" y="876302"/>
            <a:ext cx="7467600" cy="1128514"/>
          </a:xfrm>
          <a:prstGeom prst="rect">
            <a:avLst/>
          </a:prstGeom>
        </p:spPr>
        <p:txBody>
          <a:bodyPr wrap="square" lIns="0" tIns="0" rIns="0" bIns="0" rtlCol="0" anchor="t">
            <a:spAutoFit/>
          </a:bodyPr>
          <a:lstStyle/>
          <a:p>
            <a:pPr defTabSz="914445">
              <a:lnSpc>
                <a:spcPts val="8799"/>
              </a:lnSpc>
            </a:pPr>
            <a:r>
              <a:rPr lang="vi-VN" sz="5201" b="1" dirty="0">
                <a:solidFill>
                  <a:srgbClr val="276493"/>
                </a:solidFill>
                <a:latin typeface="Arial" panose="020B0604020202020204" pitchFamily="34" charset="0"/>
                <a:cs typeface="Arial" panose="020B0604020202020204" pitchFamily="34" charset="0"/>
              </a:rPr>
              <a:t>1</a:t>
            </a:r>
            <a:r>
              <a:rPr lang="vi-VN" sz="5201" b="1" dirty="0">
                <a:solidFill>
                  <a:srgbClr val="276493"/>
                </a:solidFill>
                <a:latin typeface="Arial" panose="020B0604020202020204" pitchFamily="34" charset="0"/>
                <a:cs typeface="Arial" panose="020B0604020202020204" pitchFamily="34" charset="0"/>
              </a:rPr>
              <a:t>. Hình ảnh người mẹ</a:t>
            </a:r>
            <a:endParaRPr lang="en-US" sz="5201" b="1" dirty="0">
              <a:solidFill>
                <a:srgbClr val="276493"/>
              </a:solidFill>
              <a:latin typeface="Arial" panose="020B0604020202020204" pitchFamily="34" charset="0"/>
              <a:cs typeface="Arial" panose="020B0604020202020204" pitchFamily="34" charset="0"/>
            </a:endParaRPr>
          </a:p>
        </p:txBody>
      </p:sp>
      <p:sp>
        <p:nvSpPr>
          <p:cNvPr id="6" name="Rectangle 5"/>
          <p:cNvSpPr/>
          <p:nvPr/>
        </p:nvSpPr>
        <p:spPr>
          <a:xfrm>
            <a:off x="1905000" y="2926497"/>
            <a:ext cx="14478000" cy="5286062"/>
          </a:xfrm>
          <a:prstGeom prst="rect">
            <a:avLst/>
          </a:prstGeom>
        </p:spPr>
        <p:txBody>
          <a:bodyPr wrap="square">
            <a:spAutoFit/>
          </a:bodyPr>
          <a:lstStyle/>
          <a:p>
            <a:pPr marL="1143057" lvl="1" indent="-685835" algn="just" defTabSz="914445">
              <a:lnSpc>
                <a:spcPct val="150000"/>
              </a:lnSpc>
              <a:buFont typeface="Wingdings" panose="05000000000000000000" pitchFamily="2" charset="2"/>
              <a:buChar char="v"/>
              <a:tabLst>
                <a:tab pos="90174" algn="l"/>
                <a:tab pos="180350" algn="l"/>
              </a:tabLst>
            </a:pP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Theo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người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bộc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lộ</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đối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tượng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của bài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là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1143057" lvl="1" indent="-685835" algn="just" defTabSz="914445">
              <a:lnSpc>
                <a:spcPct val="150000"/>
              </a:lnSpc>
              <a:buFont typeface="Wingdings" panose="05000000000000000000" pitchFamily="2" charset="2"/>
              <a:buChar char="v"/>
              <a:tabLst>
                <a:tab pos="90174" algn="l"/>
                <a:tab pos="180350" algn="l"/>
              </a:tabLst>
            </a:pP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Người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con nhớ về mẹ trong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hoàn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nào? Câu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nào nói lên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điều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ấy</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Qua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đó</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có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xét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gì về người con?</a:t>
            </a:r>
            <a:endPar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80194" y="664191"/>
            <a:ext cx="3066494" cy="1054107"/>
          </a:xfrm>
          <a:prstGeom prst="rect">
            <a:avLst/>
          </a:prstGeom>
        </p:spPr>
      </p:pic>
      <p:pic>
        <p:nvPicPr>
          <p:cNvPr id="14"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6408" y="7827676"/>
            <a:ext cx="1848593" cy="1933169"/>
          </a:xfrm>
          <a:prstGeom prst="rect">
            <a:avLst/>
          </a:prstGeom>
        </p:spPr>
      </p:pic>
      <p:pic>
        <p:nvPicPr>
          <p:cNvPr id="15"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8229" y="169607"/>
            <a:ext cx="1267542" cy="1245360"/>
          </a:xfrm>
          <a:prstGeom prst="rect">
            <a:avLst/>
          </a:prstGeom>
        </p:spPr>
      </p:pic>
    </p:spTree>
    <p:extLst>
      <p:ext uri="{BB962C8B-B14F-4D97-AF65-F5344CB8AC3E}">
        <p14:creationId xmlns:p14="http://schemas.microsoft.com/office/powerpoint/2010/main" val="6289053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Scale>
                                      <p:cBhvr>
                                        <p:cTn id="7"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6"/>
                                        </p:tgtEl>
                                        <p:attrNameLst>
                                          <p:attrName>ppt_x</p:attrName>
                                          <p:attrName>ppt_y</p:attrName>
                                        </p:attrNameLst>
                                      </p:cBhvr>
                                    </p:animMotion>
                                    <p:animEffect transition="in" filter="fade">
                                      <p:cBhvr>
                                        <p:cTn id="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p:nvPr/>
        </p:nvSpPr>
        <p:spPr>
          <a:xfrm>
            <a:off x="1600200" y="876302"/>
            <a:ext cx="7467600" cy="1128514"/>
          </a:xfrm>
          <a:prstGeom prst="rect">
            <a:avLst/>
          </a:prstGeom>
        </p:spPr>
        <p:txBody>
          <a:bodyPr wrap="square" lIns="0" tIns="0" rIns="0" bIns="0" rtlCol="0" anchor="t">
            <a:spAutoFit/>
          </a:bodyPr>
          <a:lstStyle/>
          <a:p>
            <a:pPr defTabSz="914445">
              <a:lnSpc>
                <a:spcPts val="8799"/>
              </a:lnSpc>
            </a:pPr>
            <a:r>
              <a:rPr lang="vi-VN" sz="5201" b="1" dirty="0">
                <a:solidFill>
                  <a:srgbClr val="276493"/>
                </a:solidFill>
                <a:latin typeface="Arial" panose="020B0604020202020204" pitchFamily="34" charset="0"/>
                <a:cs typeface="Arial" panose="020B0604020202020204" pitchFamily="34" charset="0"/>
              </a:rPr>
              <a:t>1</a:t>
            </a:r>
            <a:r>
              <a:rPr lang="vi-VN" sz="5201" b="1" dirty="0">
                <a:solidFill>
                  <a:srgbClr val="276493"/>
                </a:solidFill>
                <a:latin typeface="Arial" panose="020B0604020202020204" pitchFamily="34" charset="0"/>
                <a:cs typeface="Arial" panose="020B0604020202020204" pitchFamily="34" charset="0"/>
              </a:rPr>
              <a:t>. Hình ảnh người mẹ</a:t>
            </a:r>
            <a:endParaRPr lang="en-US" sz="5201" b="1" dirty="0">
              <a:solidFill>
                <a:srgbClr val="276493"/>
              </a:solidFill>
              <a:latin typeface="Arial" panose="020B0604020202020204" pitchFamily="34" charset="0"/>
              <a:cs typeface="Arial" panose="020B0604020202020204" pitchFamily="34" charset="0"/>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80194" y="664191"/>
            <a:ext cx="3066494" cy="1054107"/>
          </a:xfrm>
          <a:prstGeom prst="rect">
            <a:avLst/>
          </a:prstGeom>
        </p:spPr>
      </p:pic>
      <p:pic>
        <p:nvPicPr>
          <p:cNvPr id="9"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6408" y="7827676"/>
            <a:ext cx="1848593" cy="1933169"/>
          </a:xfrm>
          <a:prstGeom prst="rect">
            <a:avLst/>
          </a:prstGeom>
        </p:spPr>
      </p:pic>
      <p:pic>
        <p:nvPicPr>
          <p:cNvPr id="10"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8229" y="169607"/>
            <a:ext cx="1267542" cy="1245360"/>
          </a:xfrm>
          <a:prstGeom prst="rect">
            <a:avLst/>
          </a:prstGeom>
        </p:spPr>
      </p:pic>
      <p:sp>
        <p:nvSpPr>
          <p:cNvPr id="2" name="Rectangle 1"/>
          <p:cNvSpPr/>
          <p:nvPr/>
        </p:nvSpPr>
        <p:spPr>
          <a:xfrm>
            <a:off x="1600200" y="1982637"/>
            <a:ext cx="15392400" cy="3208571"/>
          </a:xfrm>
          <a:prstGeom prst="rect">
            <a:avLst/>
          </a:prstGeom>
        </p:spPr>
        <p:txBody>
          <a:bodyPr wrap="square">
            <a:spAutoFit/>
          </a:bodyPr>
          <a:lstStyle/>
          <a:p>
            <a:pPr algn="just" defTabSz="914445">
              <a:lnSpc>
                <a:spcPct val="150000"/>
              </a:lnSpc>
              <a:tabLst>
                <a:tab pos="90174" algn="l"/>
                <a:tab pos="180350" algn="l"/>
              </a:tabLst>
            </a:pP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Hoàn</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cảnh</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Trên đường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quân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mặt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trận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người con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gặp</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lá</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cơm</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nếp</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hương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thơm</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của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lá</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đã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gợi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nhớ đến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ảnh người mẹ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thân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thương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bên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bếp</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lửa</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nấu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xôi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3" name="Bent Arrow 2"/>
          <p:cNvSpPr/>
          <p:nvPr/>
        </p:nvSpPr>
        <p:spPr>
          <a:xfrm flipV="1">
            <a:off x="1232908" y="5438843"/>
            <a:ext cx="1157498" cy="1070598"/>
          </a:xfrm>
          <a:prstGeom prst="bentArrow">
            <a:avLst>
              <a:gd name="adj1" fmla="val 25000"/>
              <a:gd name="adj2" fmla="val 24263"/>
              <a:gd name="adj3" fmla="val 26475"/>
              <a:gd name="adj4" fmla="val 588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en-US">
              <a:solidFill>
                <a:prstClr val="black"/>
              </a:solidFill>
              <a:latin typeface="Calibri"/>
            </a:endParaRPr>
          </a:p>
        </p:txBody>
      </p:sp>
      <p:sp>
        <p:nvSpPr>
          <p:cNvPr id="4" name="Rectangle 3"/>
          <p:cNvSpPr/>
          <p:nvPr/>
        </p:nvSpPr>
        <p:spPr>
          <a:xfrm>
            <a:off x="2571467" y="5690456"/>
            <a:ext cx="14249400" cy="2169825"/>
          </a:xfrm>
          <a:prstGeom prst="rect">
            <a:avLst/>
          </a:prstGeom>
          <a:solidFill>
            <a:schemeClr val="accent2">
              <a:lumMod val="20000"/>
              <a:lumOff val="80000"/>
            </a:schemeClr>
          </a:solidFill>
        </p:spPr>
        <p:txBody>
          <a:bodyPr wrap="square">
            <a:spAutoFit/>
          </a:bodyPr>
          <a:lstStyle/>
          <a:p>
            <a:pPr algn="just" defTabSz="914445">
              <a:lnSpc>
                <a:spcPct val="150000"/>
              </a:lnSpc>
              <a:tabLst>
                <a:tab pos="90174" algn="l"/>
                <a:tab pos="180350" algn="l"/>
              </a:tabLst>
            </a:pP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Người con có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tinh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tế</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trong cảm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thiên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nhiên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thế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giới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phong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phú</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động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khi nhớ về mẹ.</a:t>
            </a:r>
            <a:endPar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1571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anim calcmode="lin" valueType="num">
                                      <p:cBhvr>
                                        <p:cTn id="15" dur="500" fill="hold"/>
                                        <p:tgtEl>
                                          <p:spTgt spid="3"/>
                                        </p:tgtEl>
                                        <p:attrNameLst>
                                          <p:attrName>ppt_x</p:attrName>
                                        </p:attrNameLst>
                                      </p:cBhvr>
                                      <p:tavLst>
                                        <p:tav tm="0">
                                          <p:val>
                                            <p:fltVal val="0.5"/>
                                          </p:val>
                                        </p:tav>
                                        <p:tav tm="100000">
                                          <p:val>
                                            <p:strVal val="#ppt_x"/>
                                          </p:val>
                                        </p:tav>
                                      </p:tavLst>
                                    </p:anim>
                                    <p:anim calcmode="lin" valueType="num">
                                      <p:cBhvr>
                                        <p:cTn id="16" dur="500" fill="hold"/>
                                        <p:tgtEl>
                                          <p:spTgt spid="3"/>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anim calcmode="lin" valueType="num">
                                      <p:cBhvr>
                                        <p:cTn id="22" dur="500" fill="hold"/>
                                        <p:tgtEl>
                                          <p:spTgt spid="4"/>
                                        </p:tgtEl>
                                        <p:attrNameLst>
                                          <p:attrName>ppt_x</p:attrName>
                                        </p:attrNameLst>
                                      </p:cBhvr>
                                      <p:tavLst>
                                        <p:tav tm="0">
                                          <p:val>
                                            <p:fltVal val="0.5"/>
                                          </p:val>
                                        </p:tav>
                                        <p:tav tm="100000">
                                          <p:val>
                                            <p:strVal val="#ppt_x"/>
                                          </p:val>
                                        </p:tav>
                                      </p:tavLst>
                                    </p:anim>
                                    <p:anim calcmode="lin" valueType="num">
                                      <p:cBhvr>
                                        <p:cTn id="23" dur="5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p:nvPr/>
        </p:nvSpPr>
        <p:spPr>
          <a:xfrm>
            <a:off x="1600200" y="876302"/>
            <a:ext cx="7467600" cy="1128514"/>
          </a:xfrm>
          <a:prstGeom prst="rect">
            <a:avLst/>
          </a:prstGeom>
        </p:spPr>
        <p:txBody>
          <a:bodyPr wrap="square" lIns="0" tIns="0" rIns="0" bIns="0" rtlCol="0" anchor="t">
            <a:spAutoFit/>
          </a:bodyPr>
          <a:lstStyle/>
          <a:p>
            <a:pPr defTabSz="914445">
              <a:lnSpc>
                <a:spcPts val="8799"/>
              </a:lnSpc>
            </a:pPr>
            <a:r>
              <a:rPr lang="vi-VN" sz="5201" b="1" dirty="0">
                <a:solidFill>
                  <a:srgbClr val="276493"/>
                </a:solidFill>
                <a:latin typeface="Arial" panose="020B0604020202020204" pitchFamily="34" charset="0"/>
                <a:cs typeface="Arial" panose="020B0604020202020204" pitchFamily="34" charset="0"/>
              </a:rPr>
              <a:t>1</a:t>
            </a:r>
            <a:r>
              <a:rPr lang="vi-VN" sz="5201" b="1" dirty="0">
                <a:solidFill>
                  <a:srgbClr val="276493"/>
                </a:solidFill>
                <a:latin typeface="Arial" panose="020B0604020202020204" pitchFamily="34" charset="0"/>
                <a:cs typeface="Arial" panose="020B0604020202020204" pitchFamily="34" charset="0"/>
              </a:rPr>
              <a:t>. Hình ảnh người mẹ</a:t>
            </a:r>
            <a:endParaRPr lang="en-US" sz="5201" b="1" dirty="0">
              <a:solidFill>
                <a:srgbClr val="276493"/>
              </a:solidFill>
              <a:latin typeface="Arial" panose="020B0604020202020204" pitchFamily="34" charset="0"/>
              <a:cs typeface="Arial" panose="020B0604020202020204" pitchFamily="34" charset="0"/>
            </a:endParaRPr>
          </a:p>
        </p:txBody>
      </p:sp>
      <p:sp>
        <p:nvSpPr>
          <p:cNvPr id="6" name="Rectangle 5"/>
          <p:cNvSpPr/>
          <p:nvPr/>
        </p:nvSpPr>
        <p:spPr>
          <a:xfrm>
            <a:off x="1828800" y="2926498"/>
            <a:ext cx="14478000" cy="3208571"/>
          </a:xfrm>
          <a:prstGeom prst="rect">
            <a:avLst/>
          </a:prstGeom>
        </p:spPr>
        <p:txBody>
          <a:bodyPr wrap="square">
            <a:spAutoFit/>
          </a:bodyPr>
          <a:lstStyle/>
          <a:p>
            <a:pPr marL="1143057" lvl="1" indent="-685835" algn="just" defTabSz="914445">
              <a:lnSpc>
                <a:spcPct val="150000"/>
              </a:lnSpc>
              <a:buFont typeface="Wingdings" panose="05000000000000000000" pitchFamily="2" charset="2"/>
              <a:buChar char="v"/>
              <a:tabLst>
                <a:tab pos="90174" algn="l"/>
                <a:tab pos="180350" algn="l"/>
              </a:tabLst>
            </a:pP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Hãy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tìm những dòng thơ kể về mẹ trong kí ức người con. Từ đó, nhận xét về hình ảnh mẹ trong kí ức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của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con.</a:t>
            </a:r>
            <a:endPar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80194" y="664191"/>
            <a:ext cx="3066494" cy="1054107"/>
          </a:xfrm>
          <a:prstGeom prst="rect">
            <a:avLst/>
          </a:prstGeom>
        </p:spPr>
      </p:pic>
      <p:pic>
        <p:nvPicPr>
          <p:cNvPr id="9"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6408" y="7827676"/>
            <a:ext cx="1848593" cy="1933169"/>
          </a:xfrm>
          <a:prstGeom prst="rect">
            <a:avLst/>
          </a:prstGeom>
        </p:spPr>
      </p:pic>
      <p:pic>
        <p:nvPicPr>
          <p:cNvPr id="10"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8229" y="169607"/>
            <a:ext cx="1267542" cy="1245360"/>
          </a:xfrm>
          <a:prstGeom prst="rect">
            <a:avLst/>
          </a:prstGeom>
        </p:spPr>
      </p:pic>
      <p:pic>
        <p:nvPicPr>
          <p:cNvPr id="11" name="Picture 26"/>
          <p:cNvPicPr>
            <a:picLocks noChangeAspect="1"/>
          </p:cNvPicPr>
          <p:nvPr/>
        </p:nvPicPr>
        <p:blipFill>
          <a:blip r:embed="rId20"/>
          <a:srcRect/>
          <a:stretch>
            <a:fillRect/>
          </a:stretch>
        </p:blipFill>
        <p:spPr>
          <a:xfrm>
            <a:off x="12954000" y="6134102"/>
            <a:ext cx="3721344" cy="4251563"/>
          </a:xfrm>
          <a:prstGeom prst="rect">
            <a:avLst/>
          </a:prstGeom>
        </p:spPr>
      </p:pic>
    </p:spTree>
    <p:extLst>
      <p:ext uri="{BB962C8B-B14F-4D97-AF65-F5344CB8AC3E}">
        <p14:creationId xmlns:p14="http://schemas.microsoft.com/office/powerpoint/2010/main" val="792824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p:nvPr/>
        </p:nvSpPr>
        <p:spPr>
          <a:xfrm>
            <a:off x="1600200" y="876302"/>
            <a:ext cx="7467600" cy="1128514"/>
          </a:xfrm>
          <a:prstGeom prst="rect">
            <a:avLst/>
          </a:prstGeom>
        </p:spPr>
        <p:txBody>
          <a:bodyPr wrap="square" lIns="0" tIns="0" rIns="0" bIns="0" rtlCol="0" anchor="t">
            <a:spAutoFit/>
          </a:bodyPr>
          <a:lstStyle/>
          <a:p>
            <a:pPr defTabSz="914445">
              <a:lnSpc>
                <a:spcPts val="8799"/>
              </a:lnSpc>
            </a:pPr>
            <a:r>
              <a:rPr lang="vi-VN" sz="5201" b="1" dirty="0">
                <a:solidFill>
                  <a:srgbClr val="276493"/>
                </a:solidFill>
                <a:latin typeface="Arial" panose="020B0604020202020204" pitchFamily="34" charset="0"/>
                <a:cs typeface="Arial" panose="020B0604020202020204" pitchFamily="34" charset="0"/>
              </a:rPr>
              <a:t>1</a:t>
            </a:r>
            <a:r>
              <a:rPr lang="vi-VN" sz="5201" b="1" dirty="0">
                <a:solidFill>
                  <a:srgbClr val="276493"/>
                </a:solidFill>
                <a:latin typeface="Arial" panose="020B0604020202020204" pitchFamily="34" charset="0"/>
                <a:cs typeface="Arial" panose="020B0604020202020204" pitchFamily="34" charset="0"/>
              </a:rPr>
              <a:t>. Hình ảnh người mẹ</a:t>
            </a:r>
            <a:endParaRPr lang="en-US" sz="5201" b="1" dirty="0">
              <a:solidFill>
                <a:srgbClr val="276493"/>
              </a:solidFill>
              <a:latin typeface="Arial" panose="020B0604020202020204" pitchFamily="34" charset="0"/>
              <a:cs typeface="Arial" panose="020B0604020202020204" pitchFamily="34" charset="0"/>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80194" y="664191"/>
            <a:ext cx="3066494" cy="1054107"/>
          </a:xfrm>
          <a:prstGeom prst="rect">
            <a:avLst/>
          </a:prstGeom>
        </p:spPr>
      </p:pic>
      <p:pic>
        <p:nvPicPr>
          <p:cNvPr id="9"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6408" y="7827676"/>
            <a:ext cx="1848593" cy="1933169"/>
          </a:xfrm>
          <a:prstGeom prst="rect">
            <a:avLst/>
          </a:prstGeom>
        </p:spPr>
      </p:pic>
      <p:pic>
        <p:nvPicPr>
          <p:cNvPr id="10"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8229" y="169607"/>
            <a:ext cx="1267542" cy="1245360"/>
          </a:xfrm>
          <a:prstGeom prst="rect">
            <a:avLst/>
          </a:prstGeom>
        </p:spPr>
      </p:pic>
      <p:sp>
        <p:nvSpPr>
          <p:cNvPr id="2" name="Rectangle 1"/>
          <p:cNvSpPr/>
          <p:nvPr/>
        </p:nvSpPr>
        <p:spPr>
          <a:xfrm>
            <a:off x="1600200" y="1982637"/>
            <a:ext cx="15392400" cy="6324808"/>
          </a:xfrm>
          <a:prstGeom prst="rect">
            <a:avLst/>
          </a:prstGeom>
        </p:spPr>
        <p:txBody>
          <a:bodyPr wrap="square">
            <a:spAutoFit/>
          </a:bodyPr>
          <a:lstStyle/>
          <a:p>
            <a:pPr algn="just" defTabSz="914445">
              <a:lnSpc>
                <a:spcPct val="150000"/>
              </a:lnSpc>
              <a:tabLst>
                <a:tab pos="90174" algn="l"/>
                <a:tab pos="180350" algn="l"/>
              </a:tabLst>
            </a:pPr>
            <a:r>
              <a:rPr lang="vi-VN"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Hình </a:t>
            </a:r>
            <a:r>
              <a:rPr lang="vi-VN"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ảnh người mẹ trong kí ức người con</a:t>
            </a:r>
            <a:r>
              <a:rPr lang="vi-VN"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1143057" lvl="1" indent="-685835" algn="just" defTabSz="914445">
              <a:lnSpc>
                <a:spcPct val="150000"/>
              </a:lnSpc>
              <a:buFont typeface="Wingdings" panose="05000000000000000000" pitchFamily="2" charset="2"/>
              <a:buChar char="§"/>
              <a:tabLst>
                <a:tab pos="90174" algn="l"/>
                <a:tab pos="180350" algn="l"/>
              </a:tabLst>
            </a:pP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Để có bát xôi mùa gặt thơm mùi nếp mới là những chắt chiu dành dụm của mẹ dành cho con. </a:t>
            </a:r>
            <a:endPar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143057" lvl="1" indent="-685835" algn="just" defTabSz="914445">
              <a:lnSpc>
                <a:spcPct val="150000"/>
              </a:lnSpc>
              <a:buFont typeface="Wingdings" panose="05000000000000000000" pitchFamily="2" charset="2"/>
              <a:buChar char="§"/>
              <a:tabLst>
                <a:tab pos="90174" algn="l"/>
                <a:tab pos="180350" algn="l"/>
              </a:tabLst>
            </a:pP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Gạo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nếp được đồ lên cầu kì để được thơm ngon hơn. </a:t>
            </a:r>
            <a:endPar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1143057" lvl="1" indent="-685835" algn="just" defTabSz="914445">
              <a:lnSpc>
                <a:spcPct val="150000"/>
              </a:lnSpc>
              <a:buFont typeface="Wingdings" panose="05000000000000000000" pitchFamily="2" charset="2"/>
              <a:buChar char="§"/>
              <a:tabLst>
                <a:tab pos="90174" algn="l"/>
                <a:tab pos="180350" algn="l"/>
              </a:tabLst>
            </a:pP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Mẹ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nhặt từng chiếc lá về để đun nên việc nấu còn khó khăn gấp bội. </a:t>
            </a:r>
            <a:endPar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6197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p:nvPr/>
        </p:nvSpPr>
        <p:spPr>
          <a:xfrm>
            <a:off x="1600200" y="876302"/>
            <a:ext cx="7467600" cy="1128514"/>
          </a:xfrm>
          <a:prstGeom prst="rect">
            <a:avLst/>
          </a:prstGeom>
        </p:spPr>
        <p:txBody>
          <a:bodyPr wrap="square" lIns="0" tIns="0" rIns="0" bIns="0" rtlCol="0" anchor="t">
            <a:spAutoFit/>
          </a:bodyPr>
          <a:lstStyle/>
          <a:p>
            <a:pPr defTabSz="914445">
              <a:lnSpc>
                <a:spcPts val="8799"/>
              </a:lnSpc>
            </a:pPr>
            <a:r>
              <a:rPr lang="vi-VN" sz="5201" b="1" dirty="0">
                <a:solidFill>
                  <a:srgbClr val="276493"/>
                </a:solidFill>
                <a:latin typeface="Arial" panose="020B0604020202020204" pitchFamily="34" charset="0"/>
                <a:cs typeface="Arial" panose="020B0604020202020204" pitchFamily="34" charset="0"/>
              </a:rPr>
              <a:t>1</a:t>
            </a:r>
            <a:r>
              <a:rPr lang="vi-VN" sz="5201" b="1" dirty="0">
                <a:solidFill>
                  <a:srgbClr val="276493"/>
                </a:solidFill>
                <a:latin typeface="Arial" panose="020B0604020202020204" pitchFamily="34" charset="0"/>
                <a:cs typeface="Arial" panose="020B0604020202020204" pitchFamily="34" charset="0"/>
              </a:rPr>
              <a:t>. Hình ảnh người mẹ</a:t>
            </a:r>
            <a:endParaRPr lang="en-US" sz="5201" b="1" dirty="0">
              <a:solidFill>
                <a:srgbClr val="276493"/>
              </a:solidFill>
              <a:latin typeface="Arial" panose="020B0604020202020204" pitchFamily="34" charset="0"/>
              <a:cs typeface="Arial" panose="020B0604020202020204" pitchFamily="34" charset="0"/>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80194" y="664191"/>
            <a:ext cx="3066494" cy="1054107"/>
          </a:xfrm>
          <a:prstGeom prst="rect">
            <a:avLst/>
          </a:prstGeom>
        </p:spPr>
      </p:pic>
      <p:pic>
        <p:nvPicPr>
          <p:cNvPr id="9"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6408" y="7827676"/>
            <a:ext cx="1848593" cy="1933169"/>
          </a:xfrm>
          <a:prstGeom prst="rect">
            <a:avLst/>
          </a:prstGeom>
        </p:spPr>
      </p:pic>
      <p:pic>
        <p:nvPicPr>
          <p:cNvPr id="10"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8229" y="169607"/>
            <a:ext cx="1267542" cy="1245360"/>
          </a:xfrm>
          <a:prstGeom prst="rect">
            <a:avLst/>
          </a:prstGeom>
        </p:spPr>
      </p:pic>
      <p:pic>
        <p:nvPicPr>
          <p:cNvPr id="11" name="Picture 12"/>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937031" y="2857501"/>
            <a:ext cx="4975631" cy="4097138"/>
          </a:xfrm>
          <a:prstGeom prst="rect">
            <a:avLst/>
          </a:prstGeom>
        </p:spPr>
      </p:pic>
      <p:pic>
        <p:nvPicPr>
          <p:cNvPr id="12"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564308" y="2857501"/>
            <a:ext cx="4975631" cy="4097138"/>
          </a:xfrm>
          <a:prstGeom prst="rect">
            <a:avLst/>
          </a:prstGeom>
        </p:spPr>
      </p:pic>
      <p:pic>
        <p:nvPicPr>
          <p:cNvPr id="13"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192001" y="2857501"/>
            <a:ext cx="4975631" cy="4097138"/>
          </a:xfrm>
          <a:prstGeom prst="rect">
            <a:avLst/>
          </a:prstGeom>
        </p:spPr>
      </p:pic>
      <p:pic>
        <p:nvPicPr>
          <p:cNvPr id="14" name="Picture 16"/>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408275" y="2356594"/>
            <a:ext cx="2033144" cy="1371449"/>
          </a:xfrm>
          <a:prstGeom prst="rect">
            <a:avLst/>
          </a:prstGeom>
        </p:spPr>
      </p:pic>
      <p:pic>
        <p:nvPicPr>
          <p:cNvPr id="15" name="Picture 17"/>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8035552" y="2356594"/>
            <a:ext cx="2033144" cy="1371449"/>
          </a:xfrm>
          <a:prstGeom prst="rect">
            <a:avLst/>
          </a:prstGeom>
        </p:spPr>
      </p:pic>
      <p:pic>
        <p:nvPicPr>
          <p:cNvPr id="16" name="Picture 1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3663244" y="2356594"/>
            <a:ext cx="2033144" cy="1371449"/>
          </a:xfrm>
          <a:prstGeom prst="rect">
            <a:avLst/>
          </a:prstGeom>
        </p:spPr>
      </p:pic>
      <p:sp>
        <p:nvSpPr>
          <p:cNvPr id="18" name="TextBox 25"/>
          <p:cNvSpPr txBox="1"/>
          <p:nvPr/>
        </p:nvSpPr>
        <p:spPr>
          <a:xfrm>
            <a:off x="1155775" y="3728042"/>
            <a:ext cx="4538141" cy="2908489"/>
          </a:xfrm>
          <a:prstGeom prst="rect">
            <a:avLst/>
          </a:prstGeom>
        </p:spPr>
        <p:txBody>
          <a:bodyPr wrap="square" lIns="0" tIns="0" rIns="0" bIns="0" rtlCol="0" anchor="t">
            <a:spAutoFit/>
          </a:bodyPr>
          <a:lstStyle/>
          <a:p>
            <a:pPr algn="ctr" defTabSz="914445">
              <a:lnSpc>
                <a:spcPct val="150000"/>
              </a:lnSpc>
            </a:pPr>
            <a:r>
              <a:rPr lang="vi-VN" sz="4200" dirty="0">
                <a:solidFill>
                  <a:prstClr val="black"/>
                </a:solidFill>
                <a:latin typeface="Arial" panose="020B0604020202020204" pitchFamily="34" charset="0"/>
              </a:rPr>
              <a:t>Mẹ là người tần tảo, chăm lo cuộc sống gia đình. </a:t>
            </a:r>
            <a:endParaRPr lang="en-US" sz="4200" dirty="0">
              <a:solidFill>
                <a:prstClr val="black"/>
              </a:solidFill>
              <a:latin typeface="Calibri"/>
            </a:endParaRPr>
          </a:p>
        </p:txBody>
      </p:sp>
      <p:sp>
        <p:nvSpPr>
          <p:cNvPr id="24" name="TextBox 25"/>
          <p:cNvSpPr txBox="1"/>
          <p:nvPr/>
        </p:nvSpPr>
        <p:spPr>
          <a:xfrm>
            <a:off x="6783052" y="3830440"/>
            <a:ext cx="4538141" cy="1938992"/>
          </a:xfrm>
          <a:prstGeom prst="rect">
            <a:avLst/>
          </a:prstGeom>
        </p:spPr>
        <p:txBody>
          <a:bodyPr wrap="square" lIns="0" tIns="0" rIns="0" bIns="0" rtlCol="0" anchor="t">
            <a:spAutoFit/>
          </a:bodyPr>
          <a:lstStyle/>
          <a:p>
            <a:pPr algn="ctr" defTabSz="914445">
              <a:lnSpc>
                <a:spcPct val="150000"/>
              </a:lnSpc>
            </a:pPr>
            <a:r>
              <a:rPr lang="vi-VN" sz="4200" dirty="0">
                <a:solidFill>
                  <a:prstClr val="black"/>
                </a:solidFill>
                <a:latin typeface="Arial" panose="020B0604020202020204" pitchFamily="34" charset="0"/>
              </a:rPr>
              <a:t>Mẹ rất yêu thương các con.</a:t>
            </a:r>
            <a:endParaRPr lang="en-US" sz="4200" dirty="0">
              <a:solidFill>
                <a:prstClr val="black"/>
              </a:solidFill>
              <a:latin typeface="Calibri"/>
            </a:endParaRPr>
          </a:p>
        </p:txBody>
      </p:sp>
      <p:sp>
        <p:nvSpPr>
          <p:cNvPr id="25" name="TextBox 25"/>
          <p:cNvSpPr txBox="1"/>
          <p:nvPr/>
        </p:nvSpPr>
        <p:spPr>
          <a:xfrm>
            <a:off x="12426911" y="3830438"/>
            <a:ext cx="4538141" cy="1938992"/>
          </a:xfrm>
          <a:prstGeom prst="rect">
            <a:avLst/>
          </a:prstGeom>
        </p:spPr>
        <p:txBody>
          <a:bodyPr wrap="square" lIns="0" tIns="0" rIns="0" bIns="0" rtlCol="0" anchor="t">
            <a:spAutoFit/>
          </a:bodyPr>
          <a:lstStyle/>
          <a:p>
            <a:pPr algn="ctr" defTabSz="914445">
              <a:lnSpc>
                <a:spcPct val="150000"/>
              </a:lnSpc>
            </a:pPr>
            <a:r>
              <a:rPr lang="vi-VN" sz="4200" dirty="0">
                <a:solidFill>
                  <a:prstClr val="black"/>
                </a:solidFill>
                <a:latin typeface="Arial" panose="020B0604020202020204" pitchFamily="34" charset="0"/>
              </a:rPr>
              <a:t>Mẹ rất giản dị, mộc mạc, chất phác.</a:t>
            </a:r>
            <a:endParaRPr lang="en-US" sz="4200" dirty="0">
              <a:solidFill>
                <a:prstClr val="black"/>
              </a:solidFill>
              <a:latin typeface="Calibri"/>
            </a:endParaRPr>
          </a:p>
        </p:txBody>
      </p:sp>
      <p:pic>
        <p:nvPicPr>
          <p:cNvPr id="26" name="Picture 7"/>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xmlns="" r:embed="rId23"/>
              </a:ext>
            </a:extLst>
          </a:blip>
          <a:srcRect/>
          <a:stretch>
            <a:fillRect/>
          </a:stretch>
        </p:blipFill>
        <p:spPr>
          <a:xfrm>
            <a:off x="10897735" y="7096123"/>
            <a:ext cx="7377758" cy="3190880"/>
          </a:xfrm>
          <a:prstGeom prst="rect">
            <a:avLst/>
          </a:prstGeom>
        </p:spPr>
      </p:pic>
    </p:spTree>
    <p:extLst>
      <p:ext uri="{BB962C8B-B14F-4D97-AF65-F5344CB8AC3E}">
        <p14:creationId xmlns:p14="http://schemas.microsoft.com/office/powerpoint/2010/main" val="3201802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par>
                                <p:cTn id="19" presetID="16" presetClass="entr" presetSubtype="37"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outVertical)">
                                      <p:cBhvr>
                                        <p:cTn id="21" dur="500"/>
                                        <p:tgtEl>
                                          <p:spTgt spid="12"/>
                                        </p:tgtEl>
                                      </p:cBhvr>
                                    </p:animEffect>
                                  </p:childTnLst>
                                </p:cTn>
                              </p:par>
                              <p:par>
                                <p:cTn id="22" presetID="16" presetClass="entr" presetSubtype="37"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outVertical)">
                                      <p:cBhvr>
                                        <p:cTn id="24" dur="50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barn(inVertical)">
                                      <p:cBhvr>
                                        <p:cTn id="29" dur="500"/>
                                        <p:tgtEl>
                                          <p:spTgt spid="16"/>
                                        </p:tgtEl>
                                      </p:cBhvr>
                                    </p:animEffect>
                                  </p:childTnLst>
                                </p:cTn>
                              </p:par>
                              <p:par>
                                <p:cTn id="30" presetID="16" presetClass="entr" presetSubtype="2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p:nvPr/>
        </p:nvSpPr>
        <p:spPr>
          <a:xfrm>
            <a:off x="1600200" y="589785"/>
            <a:ext cx="7467600" cy="1128514"/>
          </a:xfrm>
          <a:prstGeom prst="rect">
            <a:avLst/>
          </a:prstGeom>
        </p:spPr>
        <p:txBody>
          <a:bodyPr wrap="square" lIns="0" tIns="0" rIns="0" bIns="0" rtlCol="0" anchor="t">
            <a:spAutoFit/>
          </a:bodyPr>
          <a:lstStyle/>
          <a:p>
            <a:pPr defTabSz="914445">
              <a:lnSpc>
                <a:spcPts val="8799"/>
              </a:lnSpc>
            </a:pPr>
            <a:r>
              <a:rPr lang="vi-VN" sz="5201" b="1" dirty="0">
                <a:solidFill>
                  <a:srgbClr val="276493"/>
                </a:solidFill>
                <a:latin typeface="Arial" panose="020B0604020202020204" pitchFamily="34" charset="0"/>
                <a:cs typeface="Arial" panose="020B0604020202020204" pitchFamily="34" charset="0"/>
              </a:rPr>
              <a:t>2. Hình ảnh người lính</a:t>
            </a:r>
            <a:endParaRPr lang="en-US" sz="5201" b="1" dirty="0">
              <a:solidFill>
                <a:srgbClr val="276493"/>
              </a:solidFill>
              <a:latin typeface="Arial" panose="020B0604020202020204" pitchFamily="34" charset="0"/>
              <a:cs typeface="Arial" panose="020B0604020202020204" pitchFamily="34" charset="0"/>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80194" y="664191"/>
            <a:ext cx="3066494" cy="1054107"/>
          </a:xfrm>
          <a:prstGeom prst="rect">
            <a:avLst/>
          </a:prstGeom>
        </p:spPr>
      </p:pic>
      <p:pic>
        <p:nvPicPr>
          <p:cNvPr id="9"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6408" y="7827676"/>
            <a:ext cx="1848593" cy="1933169"/>
          </a:xfrm>
          <a:prstGeom prst="rect">
            <a:avLst/>
          </a:prstGeom>
        </p:spPr>
      </p:pic>
      <p:pic>
        <p:nvPicPr>
          <p:cNvPr id="10"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8229" y="169607"/>
            <a:ext cx="1267542" cy="1245360"/>
          </a:xfrm>
          <a:prstGeom prst="rect">
            <a:avLst/>
          </a:prstGeom>
        </p:spPr>
      </p:pic>
      <p:sp>
        <p:nvSpPr>
          <p:cNvPr id="2" name="Rectangle 1"/>
          <p:cNvSpPr/>
          <p:nvPr/>
        </p:nvSpPr>
        <p:spPr>
          <a:xfrm>
            <a:off x="1600200" y="1877990"/>
            <a:ext cx="11894603" cy="830997"/>
          </a:xfrm>
          <a:prstGeom prst="rect">
            <a:avLst/>
          </a:prstGeom>
        </p:spPr>
        <p:txBody>
          <a:bodyPr wrap="none">
            <a:spAutoFit/>
          </a:bodyPr>
          <a:lstStyle/>
          <a:p>
            <a:pPr marL="685835" indent="-685835" algn="just" defTabSz="914445">
              <a:buFont typeface="Wingdings" panose="05000000000000000000" pitchFamily="2" charset="2"/>
              <a:buChar char="Ø"/>
              <a:tabLst>
                <a:tab pos="90174" algn="l"/>
                <a:tab pos="180350" algn="l"/>
              </a:tabLst>
            </a:pPr>
            <a:r>
              <a:rPr lang="vi-VN"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Đ</a:t>
            </a:r>
            <a:r>
              <a:rPr lang="en-US"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ọc</a:t>
            </a:r>
            <a:r>
              <a:rPr lang="en-US"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khổ</a:t>
            </a:r>
            <a:r>
              <a:rPr lang="en-US"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thơ</a:t>
            </a:r>
            <a:r>
              <a:rPr lang="en-US"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thứ </a:t>
            </a:r>
            <a:r>
              <a:rPr lang="en-US"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ba</a:t>
            </a:r>
            <a:r>
              <a:rPr lang="en-US"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en-US"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trả </a:t>
            </a:r>
            <a:r>
              <a:rPr lang="en-US" sz="4800" b="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lời</a:t>
            </a:r>
            <a:r>
              <a:rPr lang="en-US" sz="4800" b="1" dirty="0">
                <a:solidFill>
                  <a:srgbClr val="FF0000"/>
                </a:solidFill>
                <a:latin typeface="Arial" panose="020B0604020202020204" pitchFamily="34" charset="0"/>
                <a:ea typeface="Times New Roman" panose="02020603050405020304" pitchFamily="18" charset="0"/>
                <a:cs typeface="Arial" panose="020B0604020202020204" pitchFamily="34" charset="0"/>
              </a:rPr>
              <a:t> câu hỏi:</a:t>
            </a:r>
          </a:p>
        </p:txBody>
      </p:sp>
      <p:pic>
        <p:nvPicPr>
          <p:cNvPr id="19" name="Picture 27"/>
          <p:cNvPicPr>
            <a:picLocks noChangeAspect="1"/>
          </p:cNvPicPr>
          <p:nvPr/>
        </p:nvPicPr>
        <p:blipFill>
          <a:blip r:embed="rId20"/>
          <a:srcRect/>
          <a:stretch>
            <a:fillRect/>
          </a:stretch>
        </p:blipFill>
        <p:spPr>
          <a:xfrm>
            <a:off x="11430000" y="3009900"/>
            <a:ext cx="6350571" cy="6934200"/>
          </a:xfrm>
          <a:prstGeom prst="rect">
            <a:avLst/>
          </a:prstGeom>
        </p:spPr>
      </p:pic>
      <p:sp>
        <p:nvSpPr>
          <p:cNvPr id="3" name="Rectangle 2"/>
          <p:cNvSpPr/>
          <p:nvPr/>
        </p:nvSpPr>
        <p:spPr>
          <a:xfrm>
            <a:off x="1905000" y="2847591"/>
            <a:ext cx="9333363" cy="5286062"/>
          </a:xfrm>
          <a:prstGeom prst="rect">
            <a:avLst/>
          </a:prstGeom>
        </p:spPr>
        <p:txBody>
          <a:bodyPr wrap="square">
            <a:spAutoFit/>
          </a:bodyPr>
          <a:lstStyle/>
          <a:p>
            <a:pPr marL="685835" indent="-685835" algn="just" defTabSz="914445">
              <a:lnSpc>
                <a:spcPct val="150000"/>
              </a:lnSpc>
              <a:buFont typeface="Wingdings" panose="05000000000000000000" pitchFamily="2" charset="2"/>
              <a:buChar char="v"/>
              <a:tabLst>
                <a:tab pos="90174" algn="l"/>
                <a:tab pos="180350" algn="l"/>
              </a:tabLst>
            </a:pP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Người con thể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hiện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cảm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gì?</a:t>
            </a:r>
            <a:endPar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685835" indent="-685835" algn="just" defTabSz="914445">
              <a:lnSpc>
                <a:spcPct val="150000"/>
              </a:lnSpc>
              <a:buFont typeface="Wingdings" panose="05000000000000000000" pitchFamily="2" charset="2"/>
              <a:buChar char="v"/>
              <a:tabLst>
                <a:tab pos="90174" algn="l"/>
                <a:tab pos="180350" algn="l"/>
              </a:tabLst>
            </a:pP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Vì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sao</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cảm, cảm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xúc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ấy</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lại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trào</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trong tâm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hồn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người con khi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gặp</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lá</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cơm</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nếp</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411384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Scale>
                                      <p:cBhvr>
                                        <p:cTn id="14"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3"/>
                                        </p:tgtEl>
                                        <p:attrNameLst>
                                          <p:attrName>ppt_x</p:attrName>
                                          <p:attrName>ppt_y</p:attrName>
                                        </p:attrNameLst>
                                      </p:cBhvr>
                                    </p:animMotion>
                                    <p:animEffect transition="in" filter="fade">
                                      <p:cBhvr>
                                        <p:cTn id="16" dur="1000"/>
                                        <p:tgtEl>
                                          <p:spTgt spid="3"/>
                                        </p:tgtEl>
                                      </p:cBhvr>
                                    </p:animEffect>
                                  </p:childTnLst>
                                </p:cTn>
                              </p:par>
                              <p:par>
                                <p:cTn id="17" presetID="52"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Scale>
                                      <p:cBhvr>
                                        <p:cTn id="19"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9"/>
                                        </p:tgtEl>
                                        <p:attrNameLst>
                                          <p:attrName>ppt_x</p:attrName>
                                          <p:attrName>ppt_y</p:attrName>
                                        </p:attrNameLst>
                                      </p:cBhvr>
                                    </p:animMotion>
                                    <p:animEffect transition="in" filter="fade">
                                      <p:cBhvr>
                                        <p:cTn id="2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1768111" y="2084392"/>
            <a:ext cx="513110" cy="6494051"/>
            <a:chOff x="0" y="0"/>
            <a:chExt cx="684145" cy="8658735"/>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0"/>
              <a:ext cx="684145" cy="636877"/>
            </a:xfrm>
            <a:prstGeom prst="rect">
              <a:avLst/>
            </a:prstGeom>
          </p:spPr>
        </p:pic>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1341115"/>
              <a:ext cx="684145" cy="636877"/>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2670718"/>
              <a:ext cx="684145" cy="636877"/>
            </a:xfrm>
            <a:prstGeom prst="rect">
              <a:avLst/>
            </a:prstGeom>
          </p:spPr>
        </p:pic>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4011833"/>
              <a:ext cx="684145" cy="636877"/>
            </a:xfrm>
            <a:prstGeom prst="rect">
              <a:avLst/>
            </a:prstGeom>
          </p:spPr>
        </p:pic>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5351140"/>
              <a:ext cx="684145" cy="636877"/>
            </a:xfrm>
            <a:prstGeom prst="rect">
              <a:avLst/>
            </a:prstGeom>
          </p:spPr>
        </p:pic>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6680743"/>
              <a:ext cx="684145" cy="636877"/>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8021858"/>
              <a:ext cx="684145" cy="636877"/>
            </a:xfrm>
            <a:prstGeom prst="rect">
              <a:avLst/>
            </a:prstGeom>
          </p:spPr>
        </p:pic>
      </p:grpSp>
      <p:sp>
        <p:nvSpPr>
          <p:cNvPr id="27" name="TextBox 27"/>
          <p:cNvSpPr txBox="1"/>
          <p:nvPr/>
        </p:nvSpPr>
        <p:spPr>
          <a:xfrm>
            <a:off x="2590801" y="2429613"/>
            <a:ext cx="12989540" cy="1025922"/>
          </a:xfrm>
          <a:prstGeom prst="rect">
            <a:avLst/>
          </a:prstGeom>
        </p:spPr>
        <p:txBody>
          <a:bodyPr wrap="square" lIns="0" tIns="0" rIns="0" bIns="0" rtlCol="0" anchor="t">
            <a:spAutoFit/>
          </a:bodyPr>
          <a:lstStyle/>
          <a:p>
            <a:pPr algn="ctr" defTabSz="914445">
              <a:lnSpc>
                <a:spcPts val="8001"/>
              </a:lnSpc>
            </a:pPr>
            <a:r>
              <a:rPr lang="vi-VN" sz="5201" b="1" dirty="0">
                <a:solidFill>
                  <a:srgbClr val="276493"/>
                </a:solidFill>
                <a:latin typeface="Arial" panose="020B0604020202020204" pitchFamily="34" charset="0"/>
                <a:cs typeface="Arial" panose="020B0604020202020204" pitchFamily="34" charset="0"/>
              </a:rPr>
              <a:t>Cả lớp tham gia trò chơi “Ai nhanh hơn”</a:t>
            </a:r>
            <a:endParaRPr lang="en-US" sz="5201" b="1" dirty="0">
              <a:solidFill>
                <a:srgbClr val="276493"/>
              </a:solidFill>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09600" y="284757"/>
            <a:ext cx="3066494" cy="1054107"/>
          </a:xfrm>
          <a:prstGeom prst="rect">
            <a:avLst/>
          </a:prstGeom>
        </p:spPr>
      </p:pic>
      <p:pic>
        <p:nvPicPr>
          <p:cNvPr id="37"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6015490" y="185696"/>
            <a:ext cx="6792992" cy="2306337"/>
          </a:xfrm>
          <a:prstGeom prst="rect">
            <a:avLst/>
          </a:prstGeom>
        </p:spPr>
      </p:pic>
      <p:sp>
        <p:nvSpPr>
          <p:cNvPr id="38" name="TextBox 37"/>
          <p:cNvSpPr txBox="1"/>
          <p:nvPr/>
        </p:nvSpPr>
        <p:spPr>
          <a:xfrm>
            <a:off x="6917552" y="928479"/>
            <a:ext cx="4988866" cy="1077346"/>
          </a:xfrm>
          <a:prstGeom prst="rect">
            <a:avLst/>
          </a:prstGeom>
          <a:noFill/>
        </p:spPr>
        <p:txBody>
          <a:bodyPr wrap="none" rtlCol="0">
            <a:spAutoFit/>
          </a:bodyPr>
          <a:lstStyle/>
          <a:p>
            <a:pPr defTabSz="914445"/>
            <a:r>
              <a:rPr lang="vi-VN" sz="6401" b="1" dirty="0">
                <a:solidFill>
                  <a:srgbClr val="FF0000"/>
                </a:solidFill>
                <a:latin typeface="Arial" panose="020B0604020202020204" pitchFamily="34" charset="0"/>
              </a:rPr>
              <a:t>KHỞI ĐỘNG</a:t>
            </a:r>
            <a:endParaRPr lang="en-US" sz="6401" b="1" dirty="0">
              <a:solidFill>
                <a:srgbClr val="FF0000"/>
              </a:solidFill>
              <a:latin typeface="Calibri"/>
            </a:endParaRPr>
          </a:p>
        </p:txBody>
      </p:sp>
      <p:sp>
        <p:nvSpPr>
          <p:cNvPr id="2" name="Rectangle 1"/>
          <p:cNvSpPr/>
          <p:nvPr/>
        </p:nvSpPr>
        <p:spPr>
          <a:xfrm>
            <a:off x="1373079" y="3455535"/>
            <a:ext cx="15424980" cy="5286062"/>
          </a:xfrm>
          <a:prstGeom prst="rect">
            <a:avLst/>
          </a:prstGeom>
        </p:spPr>
        <p:txBody>
          <a:bodyPr wrap="square">
            <a:spAutoFit/>
          </a:bodyPr>
          <a:lstStyle/>
          <a:p>
            <a:pPr marL="270524" algn="just" defTabSz="914445">
              <a:lnSpc>
                <a:spcPct val="150000"/>
              </a:lnSpc>
              <a:tabLst>
                <a:tab pos="172094" algn="l"/>
              </a:tabLst>
            </a:pPr>
            <a:r>
              <a:rPr lang="vi-VN" sz="45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Xác định bài thơ thuộc thể năm chữ trong số những bài thơ sau đây: </a:t>
            </a:r>
            <a:r>
              <a:rPr lang="vi-VN" sz="45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Chuyện cổ nước mình (Lâm Thị Mỹ Dạ), Chuyện cổ tích về loài người (Xuân Quỳnh), Mày và sóng (R. Ta-go), Bắt nạt (Nguyễn Thế Hoàng Linh), Những cánh buồm (Hoàng Trung Thông).</a:t>
            </a:r>
            <a:endParaRPr lang="en-US" sz="4500" dirty="0">
              <a:solidFill>
                <a:prstClr val="black"/>
              </a:solidFill>
              <a:latin typeface="Calibri"/>
              <a:ea typeface="Times New Roman" panose="02020603050405020304" pitchFamily="18" charset="0"/>
              <a:cs typeface="Times New Roman" panose="02020603050405020304" pitchFamily="18" charset="0"/>
            </a:endParaRPr>
          </a:p>
        </p:txBody>
      </p:sp>
      <p:pic>
        <p:nvPicPr>
          <p:cNvPr id="23" name="Picture 42"/>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 xmlns:asvg="http://schemas.microsoft.com/office/drawing/2016/SVG/main" r:embed="rId71"/>
              </a:ext>
            </a:extLst>
          </a:blip>
          <a:srcRect/>
          <a:stretch>
            <a:fillRect/>
          </a:stretch>
        </p:blipFill>
        <p:spPr>
          <a:xfrm>
            <a:off x="15470960" y="7572606"/>
            <a:ext cx="2817041" cy="2969211"/>
          </a:xfrm>
          <a:prstGeom prst="rect">
            <a:avLst/>
          </a:prstGeom>
        </p:spPr>
      </p:pic>
      <p:pic>
        <p:nvPicPr>
          <p:cNvPr id="24" name="Picture 43"/>
          <p:cNvPicPr>
            <a:picLocks noChangeAspect="1"/>
          </p:cNvPicPr>
          <p:nvPr/>
        </p:nvPicPr>
        <p:blipFill>
          <a:blip r:embed="rId72" cstate="print">
            <a:extLst>
              <a:ext uri="{28A0092B-C50C-407E-A947-70E740481C1C}">
                <a14:useLocalDpi xmlns:a14="http://schemas.microsoft.com/office/drawing/2010/main" val="0"/>
              </a:ext>
              <a:ext uri="{96DAC541-7B7A-43D3-8B79-37D633B846F1}">
                <asvg:svgBlip xmlns="" xmlns:asvg="http://schemas.microsoft.com/office/drawing/2016/SVG/main" r:embed="rId73"/>
              </a:ext>
            </a:extLst>
          </a:blip>
          <a:srcRect/>
          <a:stretch>
            <a:fillRect/>
          </a:stretch>
        </p:blipFill>
        <p:spPr>
          <a:xfrm>
            <a:off x="-27629" y="8100783"/>
            <a:ext cx="2176122" cy="2184315"/>
          </a:xfrm>
          <a:prstGeom prst="rect">
            <a:avLst/>
          </a:prstGeom>
        </p:spPr>
      </p:pic>
    </p:spTree>
    <p:extLst>
      <p:ext uri="{BB962C8B-B14F-4D97-AF65-F5344CB8AC3E}">
        <p14:creationId xmlns:p14="http://schemas.microsoft.com/office/powerpoint/2010/main" val="12951988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p:nvPr/>
        </p:nvSpPr>
        <p:spPr>
          <a:xfrm>
            <a:off x="1600200" y="589785"/>
            <a:ext cx="7467600" cy="1128514"/>
          </a:xfrm>
          <a:prstGeom prst="rect">
            <a:avLst/>
          </a:prstGeom>
        </p:spPr>
        <p:txBody>
          <a:bodyPr wrap="square" lIns="0" tIns="0" rIns="0" bIns="0" rtlCol="0" anchor="t">
            <a:spAutoFit/>
          </a:bodyPr>
          <a:lstStyle/>
          <a:p>
            <a:pPr defTabSz="914445">
              <a:lnSpc>
                <a:spcPts val="8799"/>
              </a:lnSpc>
            </a:pPr>
            <a:r>
              <a:rPr lang="vi-VN" sz="5201" b="1" dirty="0">
                <a:solidFill>
                  <a:srgbClr val="276493"/>
                </a:solidFill>
                <a:latin typeface="Arial" panose="020B0604020202020204" pitchFamily="34" charset="0"/>
                <a:cs typeface="Arial" panose="020B0604020202020204" pitchFamily="34" charset="0"/>
              </a:rPr>
              <a:t>2</a:t>
            </a:r>
            <a:r>
              <a:rPr lang="vi-VN" sz="5201" b="1" dirty="0">
                <a:solidFill>
                  <a:srgbClr val="276493"/>
                </a:solidFill>
                <a:latin typeface="Arial" panose="020B0604020202020204" pitchFamily="34" charset="0"/>
                <a:cs typeface="Arial" panose="020B0604020202020204" pitchFamily="34" charset="0"/>
              </a:rPr>
              <a:t>. Hình ảnh người lính</a:t>
            </a:r>
            <a:endParaRPr lang="en-US" sz="5201" b="1" dirty="0">
              <a:solidFill>
                <a:srgbClr val="276493"/>
              </a:solidFill>
              <a:latin typeface="Arial" panose="020B0604020202020204" pitchFamily="34" charset="0"/>
              <a:cs typeface="Arial" panose="020B0604020202020204" pitchFamily="34" charset="0"/>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80194" y="664191"/>
            <a:ext cx="3066494" cy="1054107"/>
          </a:xfrm>
          <a:prstGeom prst="rect">
            <a:avLst/>
          </a:prstGeom>
        </p:spPr>
      </p:pic>
      <p:pic>
        <p:nvPicPr>
          <p:cNvPr id="9"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6408" y="7827676"/>
            <a:ext cx="1848593" cy="1933169"/>
          </a:xfrm>
          <a:prstGeom prst="rect">
            <a:avLst/>
          </a:prstGeom>
        </p:spPr>
      </p:pic>
      <p:pic>
        <p:nvPicPr>
          <p:cNvPr id="10"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8229" y="169607"/>
            <a:ext cx="1267542" cy="1245360"/>
          </a:xfrm>
          <a:prstGeom prst="rect">
            <a:avLst/>
          </a:prstGeom>
        </p:spPr>
      </p:pic>
      <p:sp>
        <p:nvSpPr>
          <p:cNvPr id="4" name="Rectangle 3"/>
          <p:cNvSpPr/>
          <p:nvPr/>
        </p:nvSpPr>
        <p:spPr>
          <a:xfrm>
            <a:off x="1600201" y="1688159"/>
            <a:ext cx="11063186" cy="5286062"/>
          </a:xfrm>
          <a:prstGeom prst="rect">
            <a:avLst/>
          </a:prstGeom>
        </p:spPr>
        <p:txBody>
          <a:bodyPr wrap="square">
            <a:spAutoFit/>
          </a:bodyPr>
          <a:lstStyle/>
          <a:p>
            <a:pPr algn="just" defTabSz="914445">
              <a:lnSpc>
                <a:spcPct val="150000"/>
              </a:lnSpc>
              <a:tabLst>
                <a:tab pos="90174" algn="l"/>
                <a:tab pos="180350" algn="l"/>
              </a:tabLst>
            </a:pP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Mẹ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già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đất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người con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nhắc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đến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nỗi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nhớ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thương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chia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đều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cả người mẹ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đất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algn="just" defTabSz="914445">
              <a:lnSpc>
                <a:spcPct val="150000"/>
              </a:lnSpc>
              <a:tabLst>
                <a:tab pos="90174" algn="l"/>
                <a:tab pos="180350" algn="l"/>
              </a:tabLst>
            </a:pP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ình</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gia</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đình</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đất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nước</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song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hành</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trong tâm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hồn</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 người </a:t>
            </a:r>
            <a:r>
              <a:rPr lang="en-US" sz="4500" b="1"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lính</a:t>
            </a:r>
            <a:r>
              <a:rPr lang="en-US" sz="4500" b="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500"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Picture 4"/>
          <p:cNvPicPr>
            <a:picLocks noChangeAspect="1"/>
          </p:cNvPicPr>
          <p:nvPr/>
        </p:nvPicPr>
        <p:blipFill rotWithShape="1">
          <a:blip r:embed="rId20">
            <a:extLst>
              <a:ext uri="{28A0092B-C50C-407E-A947-70E740481C1C}">
                <a14:useLocalDpi xmlns:a14="http://schemas.microsoft.com/office/drawing/2010/main" val="0"/>
              </a:ext>
            </a:extLst>
          </a:blip>
          <a:srcRect l="8216" r="13136" b="2606"/>
          <a:stretch/>
        </p:blipFill>
        <p:spPr>
          <a:xfrm>
            <a:off x="12649739" y="1687590"/>
            <a:ext cx="5259269" cy="7006602"/>
          </a:xfrm>
          <a:prstGeom prst="ellipse">
            <a:avLst/>
          </a:prstGeom>
          <a:ln>
            <a:noFill/>
          </a:ln>
          <a:effectLst>
            <a:softEdge rad="112500"/>
          </a:effectLst>
        </p:spPr>
      </p:pic>
    </p:spTree>
    <p:extLst>
      <p:ext uri="{BB962C8B-B14F-4D97-AF65-F5344CB8AC3E}">
        <p14:creationId xmlns:p14="http://schemas.microsoft.com/office/powerpoint/2010/main" val="1927177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p:nvPr/>
        </p:nvSpPr>
        <p:spPr>
          <a:xfrm>
            <a:off x="1600200" y="589785"/>
            <a:ext cx="7467600" cy="1128514"/>
          </a:xfrm>
          <a:prstGeom prst="rect">
            <a:avLst/>
          </a:prstGeom>
        </p:spPr>
        <p:txBody>
          <a:bodyPr wrap="square" lIns="0" tIns="0" rIns="0" bIns="0" rtlCol="0" anchor="t">
            <a:spAutoFit/>
          </a:bodyPr>
          <a:lstStyle/>
          <a:p>
            <a:pPr defTabSz="914445">
              <a:lnSpc>
                <a:spcPts val="8799"/>
              </a:lnSpc>
            </a:pPr>
            <a:r>
              <a:rPr lang="vi-VN" sz="5201" b="1" dirty="0">
                <a:solidFill>
                  <a:srgbClr val="276493"/>
                </a:solidFill>
                <a:latin typeface="Arial" panose="020B0604020202020204" pitchFamily="34" charset="0"/>
                <a:cs typeface="Arial" panose="020B0604020202020204" pitchFamily="34" charset="0"/>
              </a:rPr>
              <a:t>2</a:t>
            </a:r>
            <a:r>
              <a:rPr lang="vi-VN" sz="5201" b="1" dirty="0">
                <a:solidFill>
                  <a:srgbClr val="276493"/>
                </a:solidFill>
                <a:latin typeface="Arial" panose="020B0604020202020204" pitchFamily="34" charset="0"/>
                <a:cs typeface="Arial" panose="020B0604020202020204" pitchFamily="34" charset="0"/>
              </a:rPr>
              <a:t>. Hình ảnh người lính</a:t>
            </a:r>
            <a:endParaRPr lang="en-US" sz="5201" b="1" dirty="0">
              <a:solidFill>
                <a:srgbClr val="276493"/>
              </a:solidFill>
              <a:latin typeface="Arial" panose="020B0604020202020204" pitchFamily="34" charset="0"/>
              <a:cs typeface="Arial" panose="020B0604020202020204" pitchFamily="34" charset="0"/>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80194" y="664191"/>
            <a:ext cx="3066494" cy="1054107"/>
          </a:xfrm>
          <a:prstGeom prst="rect">
            <a:avLst/>
          </a:prstGeom>
        </p:spPr>
      </p:pic>
      <p:pic>
        <p:nvPicPr>
          <p:cNvPr id="9"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6408" y="7827676"/>
            <a:ext cx="1848593" cy="1933169"/>
          </a:xfrm>
          <a:prstGeom prst="rect">
            <a:avLst/>
          </a:prstGeom>
        </p:spPr>
      </p:pic>
      <p:pic>
        <p:nvPicPr>
          <p:cNvPr id="10"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8229" y="169607"/>
            <a:ext cx="1267542" cy="1245360"/>
          </a:xfrm>
          <a:prstGeom prst="rect">
            <a:avLst/>
          </a:prstGeom>
        </p:spPr>
      </p:pic>
      <p:sp>
        <p:nvSpPr>
          <p:cNvPr id="4" name="Rectangle 3"/>
          <p:cNvSpPr/>
          <p:nvPr/>
        </p:nvSpPr>
        <p:spPr>
          <a:xfrm>
            <a:off x="1600200" y="1688160"/>
            <a:ext cx="15163800" cy="4247317"/>
          </a:xfrm>
          <a:prstGeom prst="rect">
            <a:avLst/>
          </a:prstGeom>
        </p:spPr>
        <p:txBody>
          <a:bodyPr wrap="square">
            <a:spAutoFit/>
          </a:bodyPr>
          <a:lstStyle/>
          <a:p>
            <a:pPr algn="just" defTabSz="914445">
              <a:lnSpc>
                <a:spcPct val="150000"/>
              </a:lnSpc>
              <a:tabLst>
                <a:tab pos="90174" algn="l"/>
                <a:tab pos="180350" algn="l"/>
              </a:tabLst>
            </a:pP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Mùi vị quê hương: hương thơm của lá cơm nếp đã khiến người con nhớ đến món cơm nếp mà người mẹ nấu. Hương vị món ăn dân dã, bình vị thôn quê đã được lính xem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như </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biểu tượng của quê hương.</a:t>
            </a:r>
            <a:endParaRPr lang="en-US" sz="4500" b="1"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8" name="Bent Arrow 7"/>
          <p:cNvSpPr/>
          <p:nvPr/>
        </p:nvSpPr>
        <p:spPr>
          <a:xfrm flipV="1">
            <a:off x="1176041" y="6187817"/>
            <a:ext cx="1157498" cy="1070598"/>
          </a:xfrm>
          <a:prstGeom prst="bentArrow">
            <a:avLst>
              <a:gd name="adj1" fmla="val 25000"/>
              <a:gd name="adj2" fmla="val 24263"/>
              <a:gd name="adj3" fmla="val 26475"/>
              <a:gd name="adj4" fmla="val 5884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endParaRPr lang="en-US">
              <a:solidFill>
                <a:prstClr val="black"/>
              </a:solidFill>
              <a:latin typeface="Calibri"/>
            </a:endParaRPr>
          </a:p>
        </p:txBody>
      </p:sp>
      <p:sp>
        <p:nvSpPr>
          <p:cNvPr id="11" name="Rectangle 10"/>
          <p:cNvSpPr/>
          <p:nvPr/>
        </p:nvSpPr>
        <p:spPr>
          <a:xfrm>
            <a:off x="2514600" y="6439430"/>
            <a:ext cx="14249400" cy="2169825"/>
          </a:xfrm>
          <a:prstGeom prst="rect">
            <a:avLst/>
          </a:prstGeom>
          <a:solidFill>
            <a:schemeClr val="accent2">
              <a:lumMod val="20000"/>
              <a:lumOff val="80000"/>
            </a:schemeClr>
          </a:solidFill>
        </p:spPr>
        <p:txBody>
          <a:bodyPr wrap="square">
            <a:spAutoFit/>
          </a:bodyPr>
          <a:lstStyle/>
          <a:p>
            <a:pPr algn="just" defTabSz="914445">
              <a:lnSpc>
                <a:spcPct val="150000"/>
              </a:lnSpc>
              <a:tabLst>
                <a:tab pos="90174" algn="l"/>
                <a:tab pos="180350" algn="l"/>
              </a:tabLst>
            </a:pP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Tình yêu gia đình hòa quyện, gắn bó với tình yêu quê hương, đất nước.</a:t>
            </a:r>
            <a:endPar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119935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53" presetClass="entr" presetSubtype="52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anim calcmode="lin" valueType="num">
                                      <p:cBhvr>
                                        <p:cTn id="22" dur="500" fill="hold"/>
                                        <p:tgtEl>
                                          <p:spTgt spid="11"/>
                                        </p:tgtEl>
                                        <p:attrNameLst>
                                          <p:attrName>ppt_x</p:attrName>
                                        </p:attrNameLst>
                                      </p:cBhvr>
                                      <p:tavLst>
                                        <p:tav tm="0">
                                          <p:val>
                                            <p:fltVal val="0.5"/>
                                          </p:val>
                                        </p:tav>
                                        <p:tav tm="100000">
                                          <p:val>
                                            <p:strVal val="#ppt_x"/>
                                          </p:val>
                                        </p:tav>
                                      </p:tavLst>
                                    </p:anim>
                                    <p:anim calcmode="lin" valueType="num">
                                      <p:cBhvr>
                                        <p:cTn id="23"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24"/>
          <p:cNvSpPr txBox="1"/>
          <p:nvPr/>
        </p:nvSpPr>
        <p:spPr>
          <a:xfrm>
            <a:off x="1600200" y="589785"/>
            <a:ext cx="7467600" cy="1128514"/>
          </a:xfrm>
          <a:prstGeom prst="rect">
            <a:avLst/>
          </a:prstGeom>
        </p:spPr>
        <p:txBody>
          <a:bodyPr wrap="square" lIns="0" tIns="0" rIns="0" bIns="0" rtlCol="0" anchor="t">
            <a:spAutoFit/>
          </a:bodyPr>
          <a:lstStyle/>
          <a:p>
            <a:pPr defTabSz="914445">
              <a:lnSpc>
                <a:spcPts val="8799"/>
              </a:lnSpc>
            </a:pPr>
            <a:r>
              <a:rPr lang="vi-VN" sz="5201" b="1" dirty="0">
                <a:solidFill>
                  <a:srgbClr val="276493"/>
                </a:solidFill>
                <a:latin typeface="Arial" panose="020B0604020202020204" pitchFamily="34" charset="0"/>
                <a:cs typeface="Arial" panose="020B0604020202020204" pitchFamily="34" charset="0"/>
              </a:rPr>
              <a:t>2</a:t>
            </a:r>
            <a:r>
              <a:rPr lang="vi-VN" sz="5201" b="1" dirty="0">
                <a:solidFill>
                  <a:srgbClr val="276493"/>
                </a:solidFill>
                <a:latin typeface="Arial" panose="020B0604020202020204" pitchFamily="34" charset="0"/>
                <a:cs typeface="Arial" panose="020B0604020202020204" pitchFamily="34" charset="0"/>
              </a:rPr>
              <a:t>. Hình ảnh người lính</a:t>
            </a:r>
            <a:endParaRPr lang="en-US" sz="5201" b="1" dirty="0">
              <a:solidFill>
                <a:srgbClr val="276493"/>
              </a:solidFill>
              <a:latin typeface="Arial" panose="020B0604020202020204" pitchFamily="34" charset="0"/>
              <a:cs typeface="Arial" panose="020B0604020202020204" pitchFamily="34" charset="0"/>
            </a:endParaRPr>
          </a:p>
        </p:txBody>
      </p:sp>
      <p:pic>
        <p:nvPicPr>
          <p:cNvPr id="7"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380194" y="664191"/>
            <a:ext cx="3066494" cy="1054107"/>
          </a:xfrm>
          <a:prstGeom prst="rect">
            <a:avLst/>
          </a:prstGeom>
        </p:spPr>
      </p:pic>
      <p:pic>
        <p:nvPicPr>
          <p:cNvPr id="9" name="Picture 2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56408" y="7827676"/>
            <a:ext cx="1848593" cy="1933169"/>
          </a:xfrm>
          <a:prstGeom prst="rect">
            <a:avLst/>
          </a:prstGeom>
        </p:spPr>
      </p:pic>
      <p:pic>
        <p:nvPicPr>
          <p:cNvPr id="10"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28229" y="169607"/>
            <a:ext cx="1267542" cy="1245360"/>
          </a:xfrm>
          <a:prstGeom prst="rect">
            <a:avLst/>
          </a:prstGeom>
        </p:spPr>
      </p:pic>
      <p:pic>
        <p:nvPicPr>
          <p:cNvPr id="16" name="Picture 14"/>
          <p:cNvPicPr>
            <a:picLocks noChangeAspect="1"/>
          </p:cNvPicPr>
          <p:nvPr/>
        </p:nvPicPr>
        <p:blipFill>
          <a:blip r:embed="rId20">
            <a:extLst>
              <a:ext uri="{28A0092B-C50C-407E-A947-70E740481C1C}">
                <a14:useLocalDpi xmlns:a14="http://schemas.microsoft.com/office/drawing/2010/main" val="0"/>
              </a:ext>
              <a:ext uri="{96DAC541-7B7A-43D3-8B79-37D633B846F1}">
                <asvg:svgBlip xmlns="" xmlns:asvg="http://schemas.microsoft.com/office/drawing/2016/SVG/main" r:embed="rId27"/>
              </a:ext>
            </a:extLst>
          </a:blip>
          <a:srcRect/>
          <a:stretch>
            <a:fillRect/>
          </a:stretch>
        </p:blipFill>
        <p:spPr>
          <a:xfrm>
            <a:off x="980705" y="2324101"/>
            <a:ext cx="3830085" cy="9229124"/>
          </a:xfrm>
          <a:prstGeom prst="rect">
            <a:avLst/>
          </a:prstGeom>
        </p:spPr>
      </p:pic>
      <p:sp>
        <p:nvSpPr>
          <p:cNvPr id="5" name="Rounded Rectangular Callout 4"/>
          <p:cNvSpPr/>
          <p:nvPr/>
        </p:nvSpPr>
        <p:spPr>
          <a:xfrm>
            <a:off x="5638800" y="2027764"/>
            <a:ext cx="10668000" cy="2477777"/>
          </a:xfrm>
          <a:prstGeom prst="wedgeRoundRectCallout">
            <a:avLst>
              <a:gd name="adj1" fmla="val -55482"/>
              <a:gd name="adj2" fmla="val 40582"/>
              <a:gd name="adj3" fmla="val 16667"/>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45">
              <a:lnSpc>
                <a:spcPct val="150000"/>
              </a:lnSpc>
            </a:pP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Qua bài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em</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có cảm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nhận</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như thế nào về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hình</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 ảnh người con trong bài </a:t>
            </a:r>
            <a:r>
              <a:rPr lang="en-US" sz="42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en-US" sz="42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200" dirty="0">
              <a:solidFill>
                <a:prstClr val="white"/>
              </a:solidFill>
              <a:latin typeface="Arial" panose="020B0604020202020204" pitchFamily="34" charset="0"/>
              <a:cs typeface="Arial" panose="020B0604020202020204" pitchFamily="34" charset="0"/>
            </a:endParaRPr>
          </a:p>
        </p:txBody>
      </p:sp>
      <p:sp>
        <p:nvSpPr>
          <p:cNvPr id="19" name="Rectangle 18"/>
          <p:cNvSpPr/>
          <p:nvPr/>
        </p:nvSpPr>
        <p:spPr>
          <a:xfrm>
            <a:off x="5181600" y="4546941"/>
            <a:ext cx="10948851" cy="4247317"/>
          </a:xfrm>
          <a:prstGeom prst="rect">
            <a:avLst/>
          </a:prstGeom>
        </p:spPr>
        <p:txBody>
          <a:bodyPr wrap="square">
            <a:spAutoFit/>
          </a:bodyPr>
          <a:lstStyle/>
          <a:p>
            <a:pPr marL="685835" indent="-685835" algn="just" defTabSz="914445">
              <a:lnSpc>
                <a:spcPct val="150000"/>
              </a:lnSpc>
              <a:buFont typeface="Wingdings" panose="05000000000000000000" pitchFamily="2" charset="2"/>
              <a:buChar char="§"/>
            </a:pP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thương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thấu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hiểu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nỗi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vất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vả</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tình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yêu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của mẹ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dành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mình.</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marL="685835" indent="-685835" algn="just" defTabSz="914445">
              <a:lnSpc>
                <a:spcPct val="150000"/>
              </a:lnSpc>
              <a:buFont typeface="Wingdings" panose="05000000000000000000" pitchFamily="2" charset="2"/>
              <a:buChar char="§"/>
            </a:pP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Nỗi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xót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vì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anh</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đi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không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thể đỡ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đần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sẻ</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chia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nỗi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vất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vả</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cùng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mẹ</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pic>
        <p:nvPicPr>
          <p:cNvPr id="22" name="Picture 7"/>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 xmlns:asvg="http://schemas.microsoft.com/office/drawing/2016/SVG/main" r:embed="rId29"/>
              </a:ext>
            </a:extLst>
          </a:blip>
          <a:srcRect/>
          <a:stretch>
            <a:fillRect/>
          </a:stretch>
        </p:blipFill>
        <p:spPr>
          <a:xfrm>
            <a:off x="15773400" y="6995487"/>
            <a:ext cx="2542695" cy="3291513"/>
          </a:xfrm>
          <a:prstGeom prst="rect">
            <a:avLst/>
          </a:prstGeom>
        </p:spPr>
      </p:pic>
    </p:spTree>
    <p:extLst>
      <p:ext uri="{BB962C8B-B14F-4D97-AF65-F5344CB8AC3E}">
        <p14:creationId xmlns:p14="http://schemas.microsoft.com/office/powerpoint/2010/main" val="17752345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Scale>
                                      <p:cBhvr>
                                        <p:cTn id="7" dur="10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16"/>
                                        </p:tgtEl>
                                        <p:attrNameLst>
                                          <p:attrName>ppt_x</p:attrName>
                                          <p:attrName>ppt_y</p:attrName>
                                        </p:attrNameLst>
                                      </p:cBhvr>
                                    </p:animMotion>
                                    <p:animEffect transition="in" filter="fade">
                                      <p:cBhvr>
                                        <p:cTn id="9" dur="1000"/>
                                        <p:tgtEl>
                                          <p:spTgt spid="16"/>
                                        </p:tgtEl>
                                      </p:cBhvr>
                                    </p:animEffect>
                                  </p:childTnLst>
                                </p:cTn>
                              </p:par>
                              <p:par>
                                <p:cTn id="10" presetID="5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Scale>
                                      <p:cBhvr>
                                        <p:cTn id="12"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5"/>
                                        </p:tgtEl>
                                        <p:attrNameLst>
                                          <p:attrName>ppt_x</p:attrName>
                                          <p:attrName>ppt_y</p:attrName>
                                        </p:attrNameLst>
                                      </p:cBhvr>
                                    </p:animMotion>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barn(inVertical)">
                                      <p:cBhvr>
                                        <p:cTn id="19" dur="500"/>
                                        <p:tgtEl>
                                          <p:spTgt spid="1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nodeType="click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barn(outVertical)">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2832433" y="2300095"/>
            <a:ext cx="11883458" cy="6008972"/>
            <a:chOff x="0" y="0"/>
            <a:chExt cx="15844609" cy="8011962"/>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2607" y="924801"/>
            <a:ext cx="3066494" cy="1054107"/>
          </a:xfrm>
          <a:prstGeom prst="rect">
            <a:avLst/>
          </a:prstGeom>
        </p:spPr>
      </p:pic>
      <p:pic>
        <p:nvPicPr>
          <p:cNvPr id="15" name="Picture 15"/>
          <p:cNvPicPr>
            <a:picLocks noChangeAspect="1"/>
          </p:cNvPicPr>
          <p:nvPr/>
        </p:nvPicPr>
        <p:blipFill>
          <a:blip r:embed="rId10"/>
          <a:srcRect/>
          <a:stretch>
            <a:fillRect/>
          </a:stretch>
        </p:blipFill>
        <p:spPr>
          <a:xfrm>
            <a:off x="13141583" y="5375174"/>
            <a:ext cx="4960500" cy="4300134"/>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029262" y="1606661"/>
            <a:ext cx="1489799"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399099" y="1986440"/>
            <a:ext cx="750119" cy="642375"/>
          </a:xfrm>
          <a:prstGeom prst="rect">
            <a:avLst/>
          </a:prstGeom>
        </p:spPr>
      </p:pic>
      <p:pic>
        <p:nvPicPr>
          <p:cNvPr id="18" name="Picture 18"/>
          <p:cNvPicPr>
            <a:picLocks noChangeAspect="1"/>
          </p:cNvPicPr>
          <p:nvPr/>
        </p:nvPicPr>
        <p:blipFill>
          <a:blip r:embed="rId15"/>
          <a:srcRect/>
          <a:stretch>
            <a:fillRect/>
          </a:stretch>
        </p:blipFill>
        <p:spPr>
          <a:xfrm>
            <a:off x="14421683" y="749561"/>
            <a:ext cx="2400300" cy="2458694"/>
          </a:xfrm>
          <a:prstGeom prst="rect">
            <a:avLst/>
          </a:prstGeom>
        </p:spPr>
      </p:pic>
      <p:pic>
        <p:nvPicPr>
          <p:cNvPr id="19" name="Picture 19"/>
          <p:cNvPicPr>
            <a:picLocks noChangeAspect="1"/>
          </p:cNvPicPr>
          <p:nvPr/>
        </p:nvPicPr>
        <p:blipFill>
          <a:blip r:embed="rId16"/>
          <a:srcRect/>
          <a:stretch>
            <a:fillRect/>
          </a:stretch>
        </p:blipFill>
        <p:spPr>
          <a:xfrm>
            <a:off x="1175315" y="6172799"/>
            <a:ext cx="3368885" cy="3671810"/>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3741" y="3157079"/>
            <a:ext cx="1848593" cy="1933169"/>
          </a:xfrm>
          <a:prstGeom prst="rect">
            <a:avLst/>
          </a:prstGeom>
        </p:spPr>
      </p:pic>
      <p:sp>
        <p:nvSpPr>
          <p:cNvPr id="21" name="TextBox 21"/>
          <p:cNvSpPr txBox="1"/>
          <p:nvPr/>
        </p:nvSpPr>
        <p:spPr>
          <a:xfrm>
            <a:off x="3505154" y="4611488"/>
            <a:ext cx="10744247" cy="1128514"/>
          </a:xfrm>
          <a:prstGeom prst="rect">
            <a:avLst/>
          </a:prstGeom>
        </p:spPr>
        <p:txBody>
          <a:bodyPr wrap="square" lIns="0" tIns="0" rIns="0" bIns="0" rtlCol="0" anchor="t">
            <a:spAutoFit/>
          </a:bodyPr>
          <a:lstStyle/>
          <a:p>
            <a:pPr algn="ctr" defTabSz="914445">
              <a:lnSpc>
                <a:spcPts val="8799"/>
              </a:lnSpc>
            </a:pPr>
            <a:r>
              <a:rPr lang="vi-VN" sz="8400" b="1" dirty="0">
                <a:solidFill>
                  <a:srgbClr val="276493"/>
                </a:solidFill>
                <a:latin typeface="Arial" panose="020B0604020202020204" pitchFamily="34" charset="0"/>
              </a:rPr>
              <a:t>III. TỔNG KẾT</a:t>
            </a:r>
            <a:endParaRPr lang="en-US" sz="8400" b="1" dirty="0">
              <a:solidFill>
                <a:srgbClr val="276493"/>
              </a:solidFill>
              <a:latin typeface="Calibri"/>
            </a:endParaRPr>
          </a:p>
        </p:txBody>
      </p:sp>
    </p:spTree>
    <p:extLst>
      <p:ext uri="{BB962C8B-B14F-4D97-AF65-F5344CB8AC3E}">
        <p14:creationId xmlns:p14="http://schemas.microsoft.com/office/powerpoint/2010/main" val="15736518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1" y="2347043"/>
            <a:ext cx="15692909" cy="7444658"/>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096105">
            <a:off x="8496427" y="-847152"/>
            <a:ext cx="1639271" cy="601408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753747" y="3598126"/>
            <a:ext cx="1301322" cy="200203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2581988" y="1101683"/>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4361573" y="6908426"/>
            <a:ext cx="2187303" cy="2663384"/>
          </a:xfrm>
          <a:prstGeom prst="rect">
            <a:avLst/>
          </a:prstGeom>
        </p:spPr>
      </p:pic>
      <p:sp>
        <p:nvSpPr>
          <p:cNvPr id="19" name="TextBox 19"/>
          <p:cNvSpPr txBox="1"/>
          <p:nvPr/>
        </p:nvSpPr>
        <p:spPr>
          <a:xfrm>
            <a:off x="6625271" y="1667445"/>
            <a:ext cx="5381580" cy="985013"/>
          </a:xfrm>
          <a:prstGeom prst="rect">
            <a:avLst/>
          </a:prstGeom>
        </p:spPr>
        <p:txBody>
          <a:bodyPr lIns="0" tIns="0" rIns="0" bIns="0" rtlCol="0" anchor="t">
            <a:spAutoFit/>
          </a:bodyPr>
          <a:lstStyle/>
          <a:p>
            <a:pPr algn="ctr" defTabSz="914445">
              <a:spcBef>
                <a:spcPct val="0"/>
              </a:spcBef>
            </a:pPr>
            <a:r>
              <a:rPr lang="vi-VN" sz="6401" b="1" dirty="0">
                <a:solidFill>
                  <a:srgbClr val="FFFFFF"/>
                </a:solidFill>
                <a:latin typeface="Arial" panose="020B0604020202020204" pitchFamily="34" charset="0"/>
                <a:cs typeface="Arial" panose="020B0604020202020204" pitchFamily="34" charset="0"/>
              </a:rPr>
              <a:t>NỘI DUNG</a:t>
            </a:r>
            <a:endParaRPr lang="en-US" sz="6401" b="1" dirty="0">
              <a:solidFill>
                <a:srgbClr val="FFFFFF"/>
              </a:solidFill>
              <a:latin typeface="Arial" panose="020B0604020202020204" pitchFamily="34" charset="0"/>
              <a:cs typeface="Arial" panose="020B0604020202020204" pitchFamily="34" charset="0"/>
            </a:endParaRPr>
          </a:p>
        </p:txBody>
      </p:sp>
      <p:sp>
        <p:nvSpPr>
          <p:cNvPr id="21" name="TextBox 21"/>
          <p:cNvSpPr txBox="1"/>
          <p:nvPr/>
        </p:nvSpPr>
        <p:spPr>
          <a:xfrm>
            <a:off x="3657601" y="2912059"/>
            <a:ext cx="10563668" cy="6232475"/>
          </a:xfrm>
          <a:prstGeom prst="rect">
            <a:avLst/>
          </a:prstGeom>
        </p:spPr>
        <p:txBody>
          <a:bodyPr wrap="square" lIns="0" tIns="0" rIns="0" bIns="0" rtlCol="0" anchor="t">
            <a:spAutoFit/>
          </a:bodyPr>
          <a:lstStyle/>
          <a:p>
            <a:pPr marL="302274" lvl="1" algn="just" defTabSz="914445">
              <a:lnSpc>
                <a:spcPct val="150000"/>
              </a:lnSpc>
            </a:pPr>
            <a:r>
              <a:rPr lang="vi-VN" sz="4200" dirty="0">
                <a:solidFill>
                  <a:srgbClr val="276493"/>
                </a:solidFill>
                <a:latin typeface="Arial" panose="020B0604020202020204" pitchFamily="34" charset="0"/>
              </a:rPr>
              <a:t>	</a:t>
            </a:r>
            <a:r>
              <a:rPr lang="vi-VN" sz="4500" dirty="0">
                <a:solidFill>
                  <a:srgbClr val="276493"/>
                </a:solidFill>
                <a:latin typeface="Arial" panose="020B0604020202020204" pitchFamily="34" charset="0"/>
              </a:rPr>
              <a:t>Bài </a:t>
            </a:r>
            <a:r>
              <a:rPr lang="vi-VN" sz="4500" dirty="0">
                <a:solidFill>
                  <a:srgbClr val="276493"/>
                </a:solidFill>
                <a:latin typeface="Arial" panose="020B0604020202020204" pitchFamily="34" charset="0"/>
              </a:rPr>
              <a:t>thơ là tình cảm nhớ thương của người con dành cho mẹ và đất nước. Đó là tình cảm thiêng liêng của người con dành cho cội nguồn, cho dân tộc, cho người mẹ kính yêu đã sinh ra và yêu thương mình.</a:t>
            </a:r>
            <a:endParaRPr lang="en-US" sz="4500" dirty="0">
              <a:solidFill>
                <a:srgbClr val="276493"/>
              </a:solidFill>
              <a:latin typeface="Calibri"/>
            </a:endParaRPr>
          </a:p>
        </p:txBody>
      </p:sp>
      <p:pic>
        <p:nvPicPr>
          <p:cNvPr id="22" name="Picture 16"/>
          <p:cNvPicPr>
            <a:picLocks noChangeAspect="1"/>
          </p:cNvPicPr>
          <p:nvPr/>
        </p:nvPicPr>
        <p:blipFill>
          <a:blip r:embed="rId16"/>
          <a:srcRect/>
          <a:stretch>
            <a:fillRect/>
          </a:stretch>
        </p:blipFill>
        <p:spPr>
          <a:xfrm rot="1181546">
            <a:off x="1242137" y="631747"/>
            <a:ext cx="1547987" cy="2211410"/>
          </a:xfrm>
          <a:prstGeom prst="rect">
            <a:avLst/>
          </a:prstGeom>
        </p:spPr>
      </p:pic>
    </p:spTree>
    <p:extLst>
      <p:ext uri="{BB962C8B-B14F-4D97-AF65-F5344CB8AC3E}">
        <p14:creationId xmlns:p14="http://schemas.microsoft.com/office/powerpoint/2010/main" val="37269946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028700" y="1866900"/>
            <a:ext cx="16116300" cy="8001000"/>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5096105">
            <a:off x="8466884" y="-1140139"/>
            <a:ext cx="1639271" cy="601408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914813" y="4866385"/>
            <a:ext cx="1301322" cy="2002034"/>
          </a:xfrm>
          <a:prstGeom prst="rect">
            <a:avLst/>
          </a:prstGeom>
        </p:spPr>
      </p:pic>
      <p:pic>
        <p:nvPicPr>
          <p:cNvPr id="17"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3335000" y="825968"/>
            <a:ext cx="1267542" cy="1245360"/>
          </a:xfrm>
          <a:prstGeom prst="rect">
            <a:avLst/>
          </a:prstGeom>
        </p:spPr>
      </p:pic>
      <p:pic>
        <p:nvPicPr>
          <p:cNvPr id="18" name="Picture 18"/>
          <p:cNvPicPr>
            <a:picLocks noChangeAspect="1"/>
          </p:cNvPicPr>
          <p:nvPr/>
        </p:nvPicPr>
        <p:blipFill>
          <a:blip r:embed="rId15"/>
          <a:srcRect/>
          <a:stretch>
            <a:fillRect/>
          </a:stretch>
        </p:blipFill>
        <p:spPr>
          <a:xfrm rot="474231">
            <a:off x="15624405" y="7076449"/>
            <a:ext cx="2187303" cy="2663384"/>
          </a:xfrm>
          <a:prstGeom prst="rect">
            <a:avLst/>
          </a:prstGeom>
        </p:spPr>
      </p:pic>
      <p:sp>
        <p:nvSpPr>
          <p:cNvPr id="19" name="TextBox 19"/>
          <p:cNvSpPr txBox="1"/>
          <p:nvPr/>
        </p:nvSpPr>
        <p:spPr>
          <a:xfrm>
            <a:off x="6595728" y="1374458"/>
            <a:ext cx="5381580" cy="985013"/>
          </a:xfrm>
          <a:prstGeom prst="rect">
            <a:avLst/>
          </a:prstGeom>
        </p:spPr>
        <p:txBody>
          <a:bodyPr lIns="0" tIns="0" rIns="0" bIns="0" rtlCol="0" anchor="t">
            <a:spAutoFit/>
          </a:bodyPr>
          <a:lstStyle/>
          <a:p>
            <a:pPr algn="ctr" defTabSz="914445">
              <a:spcBef>
                <a:spcPct val="0"/>
              </a:spcBef>
            </a:pPr>
            <a:r>
              <a:rPr lang="vi-VN" sz="6401" b="1" dirty="0">
                <a:solidFill>
                  <a:srgbClr val="FFFFFF"/>
                </a:solidFill>
                <a:latin typeface="Arial" panose="020B0604020202020204" pitchFamily="34" charset="0"/>
                <a:cs typeface="Arial" panose="020B0604020202020204" pitchFamily="34" charset="0"/>
              </a:rPr>
              <a:t>NGHỆ THUẬT</a:t>
            </a:r>
            <a:endParaRPr lang="en-US" sz="6401" b="1" dirty="0">
              <a:solidFill>
                <a:srgbClr val="FFFFFF"/>
              </a:solidFill>
              <a:latin typeface="Arial" panose="020B0604020202020204" pitchFamily="34" charset="0"/>
              <a:cs typeface="Arial" panose="020B0604020202020204" pitchFamily="34" charset="0"/>
            </a:endParaRPr>
          </a:p>
        </p:txBody>
      </p:sp>
      <p:sp>
        <p:nvSpPr>
          <p:cNvPr id="21" name="TextBox 21"/>
          <p:cNvSpPr txBox="1"/>
          <p:nvPr/>
        </p:nvSpPr>
        <p:spPr>
          <a:xfrm>
            <a:off x="3090242" y="2660795"/>
            <a:ext cx="12362568" cy="6232475"/>
          </a:xfrm>
          <a:prstGeom prst="rect">
            <a:avLst/>
          </a:prstGeom>
        </p:spPr>
        <p:txBody>
          <a:bodyPr wrap="square" lIns="0" tIns="0" rIns="0" bIns="0" rtlCol="0" anchor="t">
            <a:spAutoFit/>
          </a:bodyPr>
          <a:lstStyle/>
          <a:p>
            <a:pPr marL="302274" lvl="1" algn="just" defTabSz="914445">
              <a:lnSpc>
                <a:spcPct val="150000"/>
              </a:lnSpc>
            </a:pPr>
            <a:r>
              <a:rPr lang="vi-VN" sz="4500" dirty="0">
                <a:solidFill>
                  <a:srgbClr val="276493"/>
                </a:solidFill>
                <a:latin typeface="Arial" panose="020B0604020202020204" pitchFamily="34" charset="0"/>
              </a:rPr>
              <a:t>- </a:t>
            </a:r>
            <a:r>
              <a:rPr lang="vi-VN" sz="4500" dirty="0">
                <a:solidFill>
                  <a:srgbClr val="276493"/>
                </a:solidFill>
                <a:latin typeface="Arial" panose="020B0604020202020204" pitchFamily="34" charset="0"/>
              </a:rPr>
              <a:t>Hình ảnh thơ giàu giá trị biểu cảm.</a:t>
            </a:r>
          </a:p>
          <a:p>
            <a:pPr marL="302274" lvl="1" algn="just" defTabSz="914445">
              <a:lnSpc>
                <a:spcPct val="150000"/>
              </a:lnSpc>
            </a:pPr>
            <a:r>
              <a:rPr lang="vi-VN" sz="4500" dirty="0">
                <a:solidFill>
                  <a:srgbClr val="276493"/>
                </a:solidFill>
                <a:latin typeface="Arial" panose="020B0604020202020204" pitchFamily="34" charset="0"/>
              </a:rPr>
              <a:t>- Cách gieo vần liền đặc </a:t>
            </a:r>
            <a:r>
              <a:rPr lang="vi-VN" sz="4500" dirty="0">
                <a:solidFill>
                  <a:srgbClr val="276493"/>
                </a:solidFill>
                <a:latin typeface="Arial" panose="020B0604020202020204" pitchFamily="34" charset="0"/>
              </a:rPr>
              <a:t>sắc cùng nhịp </a:t>
            </a:r>
            <a:r>
              <a:rPr lang="vi-VN" sz="4500" dirty="0">
                <a:solidFill>
                  <a:srgbClr val="276493"/>
                </a:solidFill>
                <a:latin typeface="Arial" panose="020B0604020202020204" pitchFamily="34" charset="0"/>
              </a:rPr>
              <a:t>thơ 2/3, 1/4. 3/2 linh hoạt theo từng câu.</a:t>
            </a:r>
          </a:p>
          <a:p>
            <a:pPr marL="302274" lvl="1" algn="just" defTabSz="914445">
              <a:lnSpc>
                <a:spcPct val="150000"/>
              </a:lnSpc>
            </a:pPr>
            <a:r>
              <a:rPr lang="vi-VN" sz="4500" dirty="0">
                <a:solidFill>
                  <a:srgbClr val="276493"/>
                </a:solidFill>
                <a:latin typeface="Arial" panose="020B0604020202020204" pitchFamily="34" charset="0"/>
              </a:rPr>
              <a:t>- Thể thơ năm chữ góp phần thể hiện một cách hàm súc tình cảm, tấm lòng của người con đối với quê hương, đất nước và người mẹ.</a:t>
            </a:r>
          </a:p>
        </p:txBody>
      </p:sp>
      <p:pic>
        <p:nvPicPr>
          <p:cNvPr id="22" name="Picture 16"/>
          <p:cNvPicPr>
            <a:picLocks noChangeAspect="1"/>
          </p:cNvPicPr>
          <p:nvPr/>
        </p:nvPicPr>
        <p:blipFill>
          <a:blip r:embed="rId16"/>
          <a:srcRect/>
          <a:stretch>
            <a:fillRect/>
          </a:stretch>
        </p:blipFill>
        <p:spPr>
          <a:xfrm rot="1181546">
            <a:off x="1026497" y="959086"/>
            <a:ext cx="1547987" cy="2211410"/>
          </a:xfrm>
          <a:prstGeom prst="rect">
            <a:avLst/>
          </a:prstGeom>
        </p:spPr>
      </p:pic>
    </p:spTree>
    <p:extLst>
      <p:ext uri="{BB962C8B-B14F-4D97-AF65-F5344CB8AC3E}">
        <p14:creationId xmlns:p14="http://schemas.microsoft.com/office/powerpoint/2010/main" val="245305797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55EBCBDF-30AF-4F37-BA1C-BED31D307384}"/>
              </a:ext>
            </a:extLst>
          </p:cNvPr>
          <p:cNvGrpSpPr/>
          <p:nvPr/>
        </p:nvGrpSpPr>
        <p:grpSpPr>
          <a:xfrm rot="5661605">
            <a:off x="4346052" y="5696037"/>
            <a:ext cx="2025621" cy="2486313"/>
            <a:chOff x="3746854" y="3355941"/>
            <a:chExt cx="1454960" cy="1913179"/>
          </a:xfrm>
        </p:grpSpPr>
        <p:pic>
          <p:nvPicPr>
            <p:cNvPr id="5" name="Picture 4">
              <a:extLst>
                <a:ext uri="{FF2B5EF4-FFF2-40B4-BE49-F238E27FC236}">
                  <a16:creationId xmlns:a16="http://schemas.microsoft.com/office/drawing/2014/main" id="{AC164CA8-2DF7-4B50-93EB-7F8474D5C40B}"/>
                </a:ext>
              </a:extLst>
            </p:cNvPr>
            <p:cNvPicPr>
              <a:picLocks noChangeAspect="1"/>
            </p:cNvPicPr>
            <p:nvPr/>
          </p:nvPicPr>
          <p:blipFill rotWithShape="1">
            <a:blip r:embed="rId7">
              <a:extLst>
                <a:ext uri="{28A0092B-C50C-407E-A947-70E740481C1C}">
                  <a14:useLocalDpi xmlns:a14="http://schemas.microsoft.com/office/drawing/2010/main" val="0"/>
                </a:ext>
              </a:extLst>
            </a:blip>
            <a:srcRect l="16919" t="11134" r="54078" b="51615"/>
            <a:stretch/>
          </p:blipFill>
          <p:spPr>
            <a:xfrm rot="1390139">
              <a:off x="3746854" y="3400427"/>
              <a:ext cx="1454960" cy="1868693"/>
            </a:xfrm>
            <a:prstGeom prst="rect">
              <a:avLst/>
            </a:prstGeom>
          </p:spPr>
        </p:pic>
        <p:pic>
          <p:nvPicPr>
            <p:cNvPr id="1026" name="Picture 2" descr="Mũ Cối Quân Đội Loại 1 - An Lộc Việt">
              <a:extLst>
                <a:ext uri="{FF2B5EF4-FFF2-40B4-BE49-F238E27FC236}">
                  <a16:creationId xmlns:a16="http://schemas.microsoft.com/office/drawing/2014/main" id="{E6EC63F9-2461-4698-B88B-B7EFAF463C75}"/>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44333" y1="72167" x2="54000" y2="67833"/>
                          <a14:backgroundMark x1="54000" y1="67833" x2="54000" y2="67833"/>
                          <a14:backgroundMark x1="51333" y1="63833" x2="44167" y2="78000"/>
                          <a14:backgroundMark x1="44167" y1="78000" x2="58167" y2="85000"/>
                          <a14:backgroundMark x1="58167" y1="85000" x2="73167" y2="75000"/>
                          <a14:backgroundMark x1="73167" y1="75000" x2="62000" y2="65167"/>
                          <a14:backgroundMark x1="62000" y1="65167" x2="43667" y2="80167"/>
                          <a14:backgroundMark x1="43667" y1="80167" x2="53833" y2="86500"/>
                          <a14:backgroundMark x1="53833" y1="86500" x2="73833" y2="74667"/>
                          <a14:backgroundMark x1="73833" y1="74667" x2="30167" y2="69000"/>
                          <a14:backgroundMark x1="30167" y1="69000" x2="19500" y2="73667"/>
                          <a14:backgroundMark x1="19500" y1="73667" x2="92667" y2="65833"/>
                          <a14:backgroundMark x1="92667" y1="65833" x2="52333" y2="68833"/>
                          <a14:backgroundMark x1="52333" y1="68833" x2="32167" y2="76000"/>
                          <a14:backgroundMark x1="32167" y1="76000" x2="69833" y2="76333"/>
                          <a14:backgroundMark x1="69833" y1="76333" x2="34000" y2="78333"/>
                          <a14:backgroundMark x1="34000" y1="78333" x2="88333" y2="70333"/>
                          <a14:backgroundMark x1="88333" y1="70333" x2="66833" y2="78167"/>
                          <a14:backgroundMark x1="66833" y1="78167" x2="84833" y2="77833"/>
                          <a14:backgroundMark x1="84833" y1="77833" x2="64000" y2="80333"/>
                          <a14:backgroundMark x1="64000" y1="80333" x2="52333" y2="88667"/>
                          <a14:backgroundMark x1="52333" y1="88667" x2="73833" y2="83500"/>
                          <a14:backgroundMark x1="73833" y1="83500" x2="21667" y2="86500"/>
                          <a14:backgroundMark x1="21667" y1="86500" x2="60500" y2="83000"/>
                          <a14:backgroundMark x1="60500" y1="83000" x2="69000" y2="79667"/>
                          <a14:backgroundMark x1="69000" y1="79667" x2="18167" y2="85833"/>
                          <a14:backgroundMark x1="18167" y1="85833" x2="80500" y2="78500"/>
                          <a14:backgroundMark x1="80500" y1="78500" x2="22167" y2="86000"/>
                          <a14:backgroundMark x1="22167" y1="86000" x2="55667" y2="80333"/>
                          <a14:backgroundMark x1="55667" y1="80333" x2="42167" y2="79333"/>
                          <a14:backgroundMark x1="42167" y1="79333" x2="84667" y2="73500"/>
                          <a14:backgroundMark x1="84667" y1="73500" x2="7500" y2="87667"/>
                          <a14:backgroundMark x1="7500" y1="87667" x2="87167" y2="70167"/>
                          <a14:backgroundMark x1="87167" y1="70167" x2="45833" y2="78833"/>
                          <a14:backgroundMark x1="45833" y1="78833" x2="63333" y2="76667"/>
                          <a14:backgroundMark x1="63333" y1="76667" x2="21167" y2="78000"/>
                          <a14:backgroundMark x1="21167" y1="78000" x2="69333" y2="70000"/>
                          <a14:backgroundMark x1="69333" y1="70000" x2="61000" y2="74500"/>
                          <a14:backgroundMark x1="61000" y1="74500" x2="83500" y2="67833"/>
                          <a14:backgroundMark x1="83500" y1="67833" x2="48167" y2="70667"/>
                          <a14:backgroundMark x1="48167" y1="70667" x2="90667" y2="53500"/>
                          <a14:backgroundMark x1="90667" y1="53500" x2="63167" y2="66833"/>
                          <a14:backgroundMark x1="63167" y1="66833" x2="74333" y2="62333"/>
                          <a14:backgroundMark x1="74333" y1="62333" x2="11000" y2="74000"/>
                          <a14:backgroundMark x1="11000" y1="74000" x2="62167" y2="67167"/>
                          <a14:backgroundMark x1="34667" y1="71167" x2="78333" y2="62333"/>
                          <a14:backgroundMark x1="78333" y1="62333" x2="27000" y2="68167"/>
                          <a14:backgroundMark x1="27000" y1="68167" x2="34500" y2="64000"/>
                          <a14:backgroundMark x1="34500" y1="64000" x2="66333" y2="59833"/>
                          <a14:backgroundMark x1="66333" y1="59833" x2="46667" y2="62167"/>
                          <a14:backgroundMark x1="36333" y1="61500" x2="54833" y2="60167"/>
                          <a14:backgroundMark x1="54833" y1="60167" x2="41000" y2="60167"/>
                          <a14:backgroundMark x1="30167" y1="58000" x2="29333" y2="53333"/>
                          <a14:backgroundMark x1="28833" y1="54000" x2="28167" y2="53167"/>
                          <a14:backgroundMark x1="27833" y1="53833" x2="30000" y2="53667"/>
                          <a14:backgroundMark x1="26667" y1="53167" x2="33667" y2="52667"/>
                          <a14:backgroundMark x1="27333" y1="52500" x2="35833" y2="51333"/>
                          <a14:backgroundMark x1="70667" y1="51667" x2="71667" y2="55500"/>
                          <a14:backgroundMark x1="73167" y1="51167" x2="72000" y2="51667"/>
                        </a14:backgroundRemoval>
                      </a14:imgEffect>
                    </a14:imgLayer>
                  </a14:imgProps>
                </a:ext>
                <a:ext uri="{28A0092B-C50C-407E-A947-70E740481C1C}">
                  <a14:useLocalDpi xmlns:a14="http://schemas.microsoft.com/office/drawing/2010/main" val="0"/>
                </a:ext>
              </a:extLst>
            </a:blip>
            <a:srcRect/>
            <a:stretch>
              <a:fillRect/>
            </a:stretch>
          </p:blipFill>
          <p:spPr bwMode="auto">
            <a:xfrm>
              <a:off x="4080484" y="3355941"/>
              <a:ext cx="655723" cy="869011"/>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Picture 10">
            <a:extLst>
              <a:ext uri="{FF2B5EF4-FFF2-40B4-BE49-F238E27FC236}">
                <a16:creationId xmlns:a16="http://schemas.microsoft.com/office/drawing/2014/main" id="{456F6FFD-BE46-463F-B612-E367869EADBE}"/>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10000" b="90000" l="7300" r="90000">
                        <a14:foregroundMark x1="9550" y1="55200" x2="9300" y2="56050"/>
                        <a14:foregroundMark x1="8400" y1="56500" x2="7300" y2="57400"/>
                        <a14:backgroundMark x1="9100" y1="59150" x2="26400" y2="68950"/>
                        <a14:backgroundMark x1="20850" y1="62950" x2="13950" y2="74850"/>
                        <a14:backgroundMark x1="13950" y1="74850" x2="13950" y2="71400"/>
                        <a14:backgroundMark x1="10200" y1="64300" x2="18150" y2="77000"/>
                        <a14:backgroundMark x1="18150" y1="77000" x2="30050" y2="79400"/>
                        <a14:backgroundMark x1="30050" y1="79400" x2="59150" y2="69250"/>
                        <a14:backgroundMark x1="59150" y1="69250" x2="51700" y2="65150"/>
                        <a14:backgroundMark x1="45050" y1="68700" x2="59750" y2="62400"/>
                        <a14:backgroundMark x1="59750" y1="62400" x2="46700" y2="66000"/>
                        <a14:backgroundMark x1="46700" y1="66000" x2="49950" y2="60750"/>
                        <a14:backgroundMark x1="56600" y1="62500" x2="71350" y2="62500"/>
                        <a14:backgroundMark x1="71350" y1="62500" x2="63100" y2="71950"/>
                        <a14:backgroundMark x1="63100" y1="71950" x2="79200" y2="70800"/>
                        <a14:backgroundMark x1="79200" y1="70800" x2="78350" y2="71150"/>
                        <a14:backgroundMark x1="60600" y1="63600" x2="72050" y2="61700"/>
                        <a14:backgroundMark x1="72050" y1="61700" x2="87300" y2="61850"/>
                        <a14:backgroundMark x1="87300" y1="61850" x2="73000" y2="67000"/>
                        <a14:backgroundMark x1="73000" y1="67000" x2="85150" y2="66800"/>
                        <a14:backgroundMark x1="85150" y1="66800" x2="81700" y2="68700"/>
                        <a14:backgroundMark x1="41300" y1="62300" x2="65100" y2="57400"/>
                        <a14:backgroundMark x1="65100" y1="57400" x2="90800" y2="59850"/>
                        <a14:backgroundMark x1="85700" y1="48750" x2="80150" y2="48750"/>
                        <a14:backgroundMark x1="57050" y1="27850" x2="56600" y2="29400"/>
                        <a14:backgroundMark x1="28200" y1="33000" x2="32400" y2="34300"/>
                        <a14:backgroundMark x1="8850" y1="50050" x2="8650" y2="52300"/>
                      </a14:backgroundRemoval>
                    </a14:imgEffect>
                  </a14:imgLayer>
                </a14:imgProps>
              </a:ext>
              <a:ext uri="{28A0092B-C50C-407E-A947-70E740481C1C}">
                <a14:useLocalDpi xmlns:a14="http://schemas.microsoft.com/office/drawing/2010/main" val="0"/>
              </a:ext>
            </a:extLst>
          </a:blip>
          <a:srcRect t="24886" b="22466"/>
          <a:stretch/>
        </p:blipFill>
        <p:spPr>
          <a:xfrm flipH="1">
            <a:off x="5530407" y="7871549"/>
            <a:ext cx="2852388" cy="1501718"/>
          </a:xfrm>
          <a:prstGeom prst="rect">
            <a:avLst/>
          </a:prstGeom>
        </p:spPr>
      </p:pic>
      <p:grpSp>
        <p:nvGrpSpPr>
          <p:cNvPr id="20" name="Group 19">
            <a:extLst>
              <a:ext uri="{FF2B5EF4-FFF2-40B4-BE49-F238E27FC236}">
                <a16:creationId xmlns:a16="http://schemas.microsoft.com/office/drawing/2014/main" id="{B91932B5-B3CF-4FBA-A7B6-391030B87715}"/>
              </a:ext>
            </a:extLst>
          </p:cNvPr>
          <p:cNvGrpSpPr/>
          <p:nvPr/>
        </p:nvGrpSpPr>
        <p:grpSpPr>
          <a:xfrm>
            <a:off x="3308359" y="5442742"/>
            <a:ext cx="3321059" cy="2483558"/>
            <a:chOff x="340032" y="4474496"/>
            <a:chExt cx="2214039" cy="1655705"/>
          </a:xfrm>
        </p:grpSpPr>
        <p:pic>
          <p:nvPicPr>
            <p:cNvPr id="21" name="Picture 20">
              <a:extLst>
                <a:ext uri="{FF2B5EF4-FFF2-40B4-BE49-F238E27FC236}">
                  <a16:creationId xmlns:a16="http://schemas.microsoft.com/office/drawing/2014/main" id="{61A7E49D-D060-4121-8485-1CC541793217}"/>
                </a:ext>
              </a:extLst>
            </p:cNvPr>
            <p:cNvPicPr>
              <a:picLocks noChangeAspect="1"/>
            </p:cNvPicPr>
            <p:nvPr/>
          </p:nvPicPr>
          <p:blipFill rotWithShape="1">
            <a:blip r:embed="rId12">
              <a:extLst>
                <a:ext uri="{28A0092B-C50C-407E-A947-70E740481C1C}">
                  <a14:useLocalDpi xmlns:a14="http://schemas.microsoft.com/office/drawing/2010/main" val="0"/>
                </a:ext>
              </a:extLst>
            </a:blip>
            <a:srcRect l="2888" t="21367" r="-159" b="39458"/>
            <a:stretch/>
          </p:blipFill>
          <p:spPr>
            <a:xfrm>
              <a:off x="340032" y="4474496"/>
              <a:ext cx="2214039" cy="1506180"/>
            </a:xfrm>
            <a:prstGeom prst="rect">
              <a:avLst/>
            </a:prstGeom>
          </p:spPr>
        </p:pic>
        <p:pic>
          <p:nvPicPr>
            <p:cNvPr id="22" name="Picture 21">
              <a:extLst>
                <a:ext uri="{FF2B5EF4-FFF2-40B4-BE49-F238E27FC236}">
                  <a16:creationId xmlns:a16="http://schemas.microsoft.com/office/drawing/2014/main" id="{B262D42A-2680-4920-B769-E47A9C718AA0}"/>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716" t="15709" r="17475" b="29362"/>
            <a:stretch/>
          </p:blipFill>
          <p:spPr>
            <a:xfrm>
              <a:off x="564153" y="4874187"/>
              <a:ext cx="1733428" cy="1256014"/>
            </a:xfrm>
            <a:prstGeom prst="rect">
              <a:avLst/>
            </a:prstGeom>
          </p:spPr>
        </p:pic>
      </p:grpSp>
      <p:grpSp>
        <p:nvGrpSpPr>
          <p:cNvPr id="26" name="Group 25">
            <a:extLst>
              <a:ext uri="{FF2B5EF4-FFF2-40B4-BE49-F238E27FC236}">
                <a16:creationId xmlns:a16="http://schemas.microsoft.com/office/drawing/2014/main" id="{F8941B34-B479-4209-BFA5-FFF514E01FAB}"/>
              </a:ext>
            </a:extLst>
          </p:cNvPr>
          <p:cNvGrpSpPr/>
          <p:nvPr/>
        </p:nvGrpSpPr>
        <p:grpSpPr>
          <a:xfrm>
            <a:off x="4677521" y="6978269"/>
            <a:ext cx="3321059" cy="2483558"/>
            <a:chOff x="340032" y="4474496"/>
            <a:chExt cx="2214039" cy="1655705"/>
          </a:xfrm>
        </p:grpSpPr>
        <p:pic>
          <p:nvPicPr>
            <p:cNvPr id="27" name="Picture 26">
              <a:extLst>
                <a:ext uri="{FF2B5EF4-FFF2-40B4-BE49-F238E27FC236}">
                  <a16:creationId xmlns:a16="http://schemas.microsoft.com/office/drawing/2014/main" id="{F6549B93-A6EC-4EBA-8ECC-932DF7AC01BA}"/>
                </a:ext>
              </a:extLst>
            </p:cNvPr>
            <p:cNvPicPr>
              <a:picLocks noChangeAspect="1"/>
            </p:cNvPicPr>
            <p:nvPr/>
          </p:nvPicPr>
          <p:blipFill rotWithShape="1">
            <a:blip r:embed="rId12">
              <a:extLst>
                <a:ext uri="{28A0092B-C50C-407E-A947-70E740481C1C}">
                  <a14:useLocalDpi xmlns:a14="http://schemas.microsoft.com/office/drawing/2010/main" val="0"/>
                </a:ext>
              </a:extLst>
            </a:blip>
            <a:srcRect l="2888" t="21367" r="-159" b="39458"/>
            <a:stretch/>
          </p:blipFill>
          <p:spPr>
            <a:xfrm>
              <a:off x="340032" y="4474496"/>
              <a:ext cx="2214039" cy="1506180"/>
            </a:xfrm>
            <a:prstGeom prst="rect">
              <a:avLst/>
            </a:prstGeom>
          </p:spPr>
        </p:pic>
        <p:pic>
          <p:nvPicPr>
            <p:cNvPr id="28" name="Picture 27">
              <a:extLst>
                <a:ext uri="{FF2B5EF4-FFF2-40B4-BE49-F238E27FC236}">
                  <a16:creationId xmlns:a16="http://schemas.microsoft.com/office/drawing/2014/main" id="{8224B880-BD0F-42F1-8A7C-A32901F013D6}"/>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716" t="15709" r="17475" b="29362"/>
            <a:stretch/>
          </p:blipFill>
          <p:spPr>
            <a:xfrm>
              <a:off x="564153" y="4874187"/>
              <a:ext cx="1733428" cy="1256014"/>
            </a:xfrm>
            <a:prstGeom prst="rect">
              <a:avLst/>
            </a:prstGeom>
          </p:spPr>
        </p:pic>
      </p:grpSp>
      <p:pic>
        <p:nvPicPr>
          <p:cNvPr id="34" name="Picture 33">
            <a:extLst>
              <a:ext uri="{FF2B5EF4-FFF2-40B4-BE49-F238E27FC236}">
                <a16:creationId xmlns:a16="http://schemas.microsoft.com/office/drawing/2014/main" id="{E32908A3-0DA3-4EC1-857A-4CF4D407EAF7}"/>
              </a:ext>
            </a:extLst>
          </p:cNvPr>
          <p:cNvPicPr>
            <a:picLocks noChangeAspect="1"/>
          </p:cNvPicPr>
          <p:nvPr/>
        </p:nvPicPr>
        <p:blipFill rotWithShape="1">
          <a:blip r:embed="rId14" cstate="print">
            <a:extLst>
              <a:ext uri="{28A0092B-C50C-407E-A947-70E740481C1C}">
                <a14:useLocalDpi xmlns:a14="http://schemas.microsoft.com/office/drawing/2010/main" val="0"/>
              </a:ext>
            </a:extLst>
          </a:blip>
          <a:srcRect l="11547" t="19412" r="21959" b="44006"/>
          <a:stretch/>
        </p:blipFill>
        <p:spPr>
          <a:xfrm>
            <a:off x="2792921" y="8641089"/>
            <a:ext cx="1607744" cy="884469"/>
          </a:xfrm>
          <a:prstGeom prst="rect">
            <a:avLst/>
          </a:prstGeom>
        </p:spPr>
      </p:pic>
      <p:pic>
        <p:nvPicPr>
          <p:cNvPr id="47" name="Picture 46">
            <a:extLst>
              <a:ext uri="{FF2B5EF4-FFF2-40B4-BE49-F238E27FC236}">
                <a16:creationId xmlns:a16="http://schemas.microsoft.com/office/drawing/2014/main" id="{0345766E-865A-401B-9D17-0F12145B7F87}"/>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32647" t="19412" r="21958" b="44006"/>
          <a:stretch/>
        </p:blipFill>
        <p:spPr>
          <a:xfrm>
            <a:off x="2" y="6998385"/>
            <a:ext cx="1904555" cy="1534755"/>
          </a:xfrm>
          <a:prstGeom prst="rect">
            <a:avLst/>
          </a:prstGeom>
        </p:spPr>
      </p:pic>
      <p:pic>
        <p:nvPicPr>
          <p:cNvPr id="49" name="Picture 48">
            <a:extLst>
              <a:ext uri="{FF2B5EF4-FFF2-40B4-BE49-F238E27FC236}">
                <a16:creationId xmlns:a16="http://schemas.microsoft.com/office/drawing/2014/main" id="{22C271AD-7E8C-4FBC-A1DB-B30A0004DD59}"/>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1547" t="19412" r="21959" b="44006"/>
          <a:stretch/>
        </p:blipFill>
        <p:spPr>
          <a:xfrm>
            <a:off x="-12492" y="9026486"/>
            <a:ext cx="2210292" cy="1215950"/>
          </a:xfrm>
          <a:prstGeom prst="rect">
            <a:avLst/>
          </a:prstGeom>
        </p:spPr>
      </p:pic>
      <p:pic>
        <p:nvPicPr>
          <p:cNvPr id="56" name="Picture 55">
            <a:extLst>
              <a:ext uri="{FF2B5EF4-FFF2-40B4-BE49-F238E27FC236}">
                <a16:creationId xmlns:a16="http://schemas.microsoft.com/office/drawing/2014/main" id="{AC80B082-DB55-4724-AB77-511F76293233}"/>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l="17011" t="19189" r="19315" b="44544"/>
          <a:stretch/>
        </p:blipFill>
        <p:spPr>
          <a:xfrm rot="730218">
            <a:off x="240050" y="4297563"/>
            <a:ext cx="1656416" cy="1349037"/>
          </a:xfrm>
          <a:prstGeom prst="rect">
            <a:avLst/>
          </a:prstGeom>
        </p:spPr>
      </p:pic>
      <p:pic>
        <p:nvPicPr>
          <p:cNvPr id="55" name="Picture 54">
            <a:extLst>
              <a:ext uri="{FF2B5EF4-FFF2-40B4-BE49-F238E27FC236}">
                <a16:creationId xmlns:a16="http://schemas.microsoft.com/office/drawing/2014/main" id="{2E152EE7-F373-48F0-8DA5-364F4D4F1DBB}"/>
              </a:ext>
            </a:extLst>
          </p:cNvPr>
          <p:cNvPicPr>
            <a:picLocks noChangeAspect="1"/>
          </p:cNvPicPr>
          <p:nvPr/>
        </p:nvPicPr>
        <p:blipFill rotWithShape="1">
          <a:blip r:embed="rId12">
            <a:extLst>
              <a:ext uri="{28A0092B-C50C-407E-A947-70E740481C1C}">
                <a14:useLocalDpi xmlns:a14="http://schemas.microsoft.com/office/drawing/2010/main" val="0"/>
              </a:ext>
            </a:extLst>
          </a:blip>
          <a:srcRect l="17011" t="19189" r="19315" b="44544"/>
          <a:stretch/>
        </p:blipFill>
        <p:spPr>
          <a:xfrm rot="5400000">
            <a:off x="-1082532" y="5280748"/>
            <a:ext cx="4521716" cy="2575460"/>
          </a:xfrm>
          <a:prstGeom prst="rect">
            <a:avLst/>
          </a:prstGeom>
        </p:spPr>
      </p:pic>
      <p:pic>
        <p:nvPicPr>
          <p:cNvPr id="53" name="Picture 52">
            <a:extLst>
              <a:ext uri="{FF2B5EF4-FFF2-40B4-BE49-F238E27FC236}">
                <a16:creationId xmlns:a16="http://schemas.microsoft.com/office/drawing/2014/main" id="{5A11CA70-445E-48A6-804C-D8C9701D4232}"/>
              </a:ext>
            </a:extLst>
          </p:cNvPr>
          <p:cNvPicPr>
            <a:picLocks noChangeAspect="1"/>
          </p:cNvPicPr>
          <p:nvPr/>
        </p:nvPicPr>
        <p:blipFill rotWithShape="1">
          <a:blip r:embed="rId12">
            <a:extLst>
              <a:ext uri="{28A0092B-C50C-407E-A947-70E740481C1C}">
                <a14:useLocalDpi xmlns:a14="http://schemas.microsoft.com/office/drawing/2010/main" val="0"/>
              </a:ext>
            </a:extLst>
          </a:blip>
          <a:srcRect l="17011" t="19189" r="4296" b="39632"/>
          <a:stretch/>
        </p:blipFill>
        <p:spPr>
          <a:xfrm rot="360332">
            <a:off x="61990" y="4524159"/>
            <a:ext cx="5588303" cy="2924298"/>
          </a:xfrm>
          <a:prstGeom prst="rect">
            <a:avLst/>
          </a:prstGeom>
        </p:spPr>
      </p:pic>
      <p:pic>
        <p:nvPicPr>
          <p:cNvPr id="48" name="Picture 47">
            <a:extLst>
              <a:ext uri="{FF2B5EF4-FFF2-40B4-BE49-F238E27FC236}">
                <a16:creationId xmlns:a16="http://schemas.microsoft.com/office/drawing/2014/main" id="{5B6C42F9-D452-439D-B6C8-B30716F188D8}"/>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11547" t="19412" r="21959" b="44006"/>
          <a:stretch/>
        </p:blipFill>
        <p:spPr>
          <a:xfrm>
            <a:off x="252968" y="5692938"/>
            <a:ext cx="3893213" cy="2141775"/>
          </a:xfrm>
          <a:prstGeom prst="rect">
            <a:avLst/>
          </a:prstGeom>
        </p:spPr>
      </p:pic>
      <p:pic>
        <p:nvPicPr>
          <p:cNvPr id="51" name="Picture 50">
            <a:extLst>
              <a:ext uri="{FF2B5EF4-FFF2-40B4-BE49-F238E27FC236}">
                <a16:creationId xmlns:a16="http://schemas.microsoft.com/office/drawing/2014/main" id="{71110DD7-FA93-4424-8E81-9680E67662AF}"/>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8809" t="19412" r="21959" b="44006"/>
          <a:stretch/>
        </p:blipFill>
        <p:spPr>
          <a:xfrm>
            <a:off x="-1024880" y="5009046"/>
            <a:ext cx="4053495" cy="2141775"/>
          </a:xfrm>
          <a:prstGeom prst="rect">
            <a:avLst/>
          </a:prstGeom>
        </p:spPr>
      </p:pic>
      <p:grpSp>
        <p:nvGrpSpPr>
          <p:cNvPr id="8" name="Group 7">
            <a:extLst>
              <a:ext uri="{FF2B5EF4-FFF2-40B4-BE49-F238E27FC236}">
                <a16:creationId xmlns:a16="http://schemas.microsoft.com/office/drawing/2014/main" id="{C57CB780-CA56-43A8-BC91-4D2B8A151016}"/>
              </a:ext>
            </a:extLst>
          </p:cNvPr>
          <p:cNvGrpSpPr/>
          <p:nvPr/>
        </p:nvGrpSpPr>
        <p:grpSpPr>
          <a:xfrm rot="5688293">
            <a:off x="3810185" y="7913727"/>
            <a:ext cx="2120480" cy="2754240"/>
            <a:chOff x="3762404" y="5105256"/>
            <a:chExt cx="1606723" cy="2034707"/>
          </a:xfrm>
        </p:grpSpPr>
        <p:pic>
          <p:nvPicPr>
            <p:cNvPr id="6" name="Picture 5">
              <a:extLst>
                <a:ext uri="{FF2B5EF4-FFF2-40B4-BE49-F238E27FC236}">
                  <a16:creationId xmlns:a16="http://schemas.microsoft.com/office/drawing/2014/main" id="{7B025A67-13F2-4D97-86C8-32C6F0287C8F}"/>
                </a:ext>
              </a:extLst>
            </p:cNvPr>
            <p:cNvPicPr>
              <a:picLocks noChangeAspect="1"/>
            </p:cNvPicPr>
            <p:nvPr/>
          </p:nvPicPr>
          <p:blipFill rotWithShape="1">
            <a:blip r:embed="rId19">
              <a:extLst>
                <a:ext uri="{BEBA8EAE-BF5A-486C-A8C5-ECC9F3942E4B}">
                  <a14:imgProps xmlns:a14="http://schemas.microsoft.com/office/drawing/2010/main">
                    <a14:imgLayer r:embed="rId20">
                      <a14:imgEffect>
                        <a14:backgroundRemoval t="44250" b="76750" l="49750" r="76833">
                          <a14:foregroundMark x1="62500" y1="75750" x2="66333" y2="71917"/>
                          <a14:foregroundMark x1="63417" y1="74167" x2="66667" y2="74833"/>
                          <a14:foregroundMark x1="63583" y1="75333" x2="69000" y2="73167"/>
                          <a14:foregroundMark x1="62750" y1="76750" x2="68500" y2="73000"/>
                          <a14:foregroundMark x1="64917" y1="76500" x2="75250" y2="67500"/>
                          <a14:foregroundMark x1="73250" y1="70750" x2="76083" y2="68333"/>
                          <a14:foregroundMark x1="75750" y1="69333" x2="75250" y2="67083"/>
                          <a14:foregroundMark x1="75000" y1="67417" x2="76500" y2="68833"/>
                          <a14:foregroundMark x1="75667" y1="68333" x2="73583" y2="68333"/>
                          <a14:foregroundMark x1="76417" y1="67333" x2="76833" y2="68250"/>
                          <a14:foregroundMark x1="53417" y1="48500" x2="54583" y2="50500"/>
                          <a14:foregroundMark x1="52333" y1="48417" x2="51000" y2="49417"/>
                          <a14:foregroundMark x1="51667" y1="49583" x2="53333" y2="49167"/>
                          <a14:foregroundMark x1="52167" y1="48917" x2="51083" y2="48333"/>
                          <a14:foregroundMark x1="54667" y1="47667" x2="60417" y2="45667"/>
                          <a14:foregroundMark x1="52500" y1="47083" x2="60500" y2="48500"/>
                          <a14:foregroundMark x1="52583" y1="49333" x2="53000" y2="48083"/>
                          <a14:foregroundMark x1="53083" y1="47833" x2="55417" y2="51333"/>
                          <a14:foregroundMark x1="51250" y1="47417" x2="51417" y2="50917"/>
                          <a14:foregroundMark x1="52167" y1="51583" x2="53500" y2="46417"/>
                          <a14:foregroundMark x1="52500" y1="50583" x2="50417" y2="47000"/>
                          <a14:foregroundMark x1="50083" y1="48000" x2="50083" y2="50250"/>
                        </a14:backgroundRemoval>
                      </a14:imgEffect>
                    </a14:imgLayer>
                  </a14:imgProps>
                </a:ext>
                <a:ext uri="{28A0092B-C50C-407E-A947-70E740481C1C}">
                  <a14:useLocalDpi xmlns:a14="http://schemas.microsoft.com/office/drawing/2010/main" val="0"/>
                </a:ext>
              </a:extLst>
            </a:blip>
            <a:srcRect l="46742" t="40501" r="21894" b="20987"/>
            <a:stretch/>
          </p:blipFill>
          <p:spPr>
            <a:xfrm rot="2050720">
              <a:off x="3762404" y="5167139"/>
              <a:ext cx="1606723" cy="1972824"/>
            </a:xfrm>
            <a:prstGeom prst="rect">
              <a:avLst/>
            </a:prstGeom>
          </p:spPr>
        </p:pic>
        <p:pic>
          <p:nvPicPr>
            <p:cNvPr id="9" name="Picture 2" descr="Mũ Cối Quân Đội Loại 1 - An Lộc Việt">
              <a:extLst>
                <a:ext uri="{FF2B5EF4-FFF2-40B4-BE49-F238E27FC236}">
                  <a16:creationId xmlns:a16="http://schemas.microsoft.com/office/drawing/2014/main" id="{0D365E1D-8EC5-4BA5-B818-A0C175BF7B12}"/>
                </a:ext>
              </a:extLst>
            </p:cNvPr>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backgroundMark x1="44333" y1="72167" x2="54000" y2="67833"/>
                          <a14:backgroundMark x1="54000" y1="67833" x2="54000" y2="67833"/>
                          <a14:backgroundMark x1="51333" y1="63833" x2="44167" y2="78000"/>
                          <a14:backgroundMark x1="44167" y1="78000" x2="58167" y2="85000"/>
                          <a14:backgroundMark x1="58167" y1="85000" x2="73167" y2="75000"/>
                          <a14:backgroundMark x1="73167" y1="75000" x2="62000" y2="65167"/>
                          <a14:backgroundMark x1="62000" y1="65167" x2="43667" y2="80167"/>
                          <a14:backgroundMark x1="43667" y1="80167" x2="53833" y2="86500"/>
                          <a14:backgroundMark x1="53833" y1="86500" x2="73833" y2="74667"/>
                          <a14:backgroundMark x1="73833" y1="74667" x2="30167" y2="69000"/>
                          <a14:backgroundMark x1="30167" y1="69000" x2="19500" y2="73667"/>
                          <a14:backgroundMark x1="19500" y1="73667" x2="92667" y2="65833"/>
                          <a14:backgroundMark x1="92667" y1="65833" x2="52333" y2="68833"/>
                          <a14:backgroundMark x1="52333" y1="68833" x2="32167" y2="76000"/>
                          <a14:backgroundMark x1="32167" y1="76000" x2="69833" y2="76333"/>
                          <a14:backgroundMark x1="69833" y1="76333" x2="34000" y2="78333"/>
                          <a14:backgroundMark x1="34000" y1="78333" x2="88333" y2="70333"/>
                          <a14:backgroundMark x1="88333" y1="70333" x2="66833" y2="78167"/>
                          <a14:backgroundMark x1="66833" y1="78167" x2="84833" y2="77833"/>
                          <a14:backgroundMark x1="84833" y1="77833" x2="64000" y2="80333"/>
                          <a14:backgroundMark x1="64000" y1="80333" x2="52333" y2="88667"/>
                          <a14:backgroundMark x1="52333" y1="88667" x2="73833" y2="83500"/>
                          <a14:backgroundMark x1="73833" y1="83500" x2="21667" y2="86500"/>
                          <a14:backgroundMark x1="21667" y1="86500" x2="60500" y2="83000"/>
                          <a14:backgroundMark x1="60500" y1="83000" x2="69000" y2="79667"/>
                          <a14:backgroundMark x1="69000" y1="79667" x2="18167" y2="85833"/>
                          <a14:backgroundMark x1="18167" y1="85833" x2="80500" y2="78500"/>
                          <a14:backgroundMark x1="80500" y1="78500" x2="22167" y2="86000"/>
                          <a14:backgroundMark x1="22167" y1="86000" x2="55667" y2="80333"/>
                          <a14:backgroundMark x1="55667" y1="80333" x2="42167" y2="79333"/>
                          <a14:backgroundMark x1="42167" y1="79333" x2="84667" y2="73500"/>
                          <a14:backgroundMark x1="84667" y1="73500" x2="7500" y2="87667"/>
                          <a14:backgroundMark x1="7500" y1="87667" x2="87167" y2="70167"/>
                          <a14:backgroundMark x1="87167" y1="70167" x2="45833" y2="78833"/>
                          <a14:backgroundMark x1="45833" y1="78833" x2="63333" y2="76667"/>
                          <a14:backgroundMark x1="63333" y1="76667" x2="21167" y2="78000"/>
                          <a14:backgroundMark x1="21167" y1="78000" x2="69333" y2="70000"/>
                          <a14:backgroundMark x1="69333" y1="70000" x2="61000" y2="74500"/>
                          <a14:backgroundMark x1="61000" y1="74500" x2="83500" y2="67833"/>
                          <a14:backgroundMark x1="83500" y1="67833" x2="48167" y2="70667"/>
                          <a14:backgroundMark x1="48167" y1="70667" x2="90667" y2="53500"/>
                          <a14:backgroundMark x1="90667" y1="53500" x2="63167" y2="66833"/>
                          <a14:backgroundMark x1="63167" y1="66833" x2="74333" y2="62333"/>
                          <a14:backgroundMark x1="74333" y1="62333" x2="11000" y2="74000"/>
                          <a14:backgroundMark x1="11000" y1="74000" x2="62167" y2="67167"/>
                          <a14:backgroundMark x1="34667" y1="71167" x2="78333" y2="62333"/>
                          <a14:backgroundMark x1="78333" y1="62333" x2="27000" y2="68167"/>
                          <a14:backgroundMark x1="27000" y1="68167" x2="34500" y2="64000"/>
                          <a14:backgroundMark x1="34500" y1="64000" x2="66333" y2="59833"/>
                          <a14:backgroundMark x1="66333" y1="59833" x2="46667" y2="62167"/>
                          <a14:backgroundMark x1="36333" y1="61500" x2="54833" y2="60167"/>
                          <a14:backgroundMark x1="54833" y1="60167" x2="41000" y2="60167"/>
                          <a14:backgroundMark x1="30167" y1="58000" x2="29333" y2="53333"/>
                          <a14:backgroundMark x1="28833" y1="54000" x2="28167" y2="53167"/>
                          <a14:backgroundMark x1="27833" y1="53833" x2="30000" y2="53667"/>
                          <a14:backgroundMark x1="26667" y1="53167" x2="33667" y2="52667"/>
                          <a14:backgroundMark x1="27333" y1="52500" x2="35833" y2="51333"/>
                          <a14:backgroundMark x1="70667" y1="51667" x2="71667" y2="55500"/>
                          <a14:backgroundMark x1="73167" y1="51167" x2="72000" y2="51667"/>
                        </a14:backgroundRemoval>
                      </a14:imgEffect>
                    </a14:imgLayer>
                  </a14:imgProps>
                </a:ext>
                <a:ext uri="{28A0092B-C50C-407E-A947-70E740481C1C}">
                  <a14:useLocalDpi xmlns:a14="http://schemas.microsoft.com/office/drawing/2010/main" val="0"/>
                </a:ext>
              </a:extLst>
            </a:blip>
            <a:srcRect/>
            <a:stretch>
              <a:fillRect/>
            </a:stretch>
          </p:blipFill>
          <p:spPr bwMode="auto">
            <a:xfrm>
              <a:off x="4146472" y="5105256"/>
              <a:ext cx="655723" cy="8690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7" name="Group 66">
            <a:extLst>
              <a:ext uri="{FF2B5EF4-FFF2-40B4-BE49-F238E27FC236}">
                <a16:creationId xmlns:a16="http://schemas.microsoft.com/office/drawing/2014/main" id="{FAE9F95E-32FB-4FB9-B5D4-4B539CC85882}"/>
              </a:ext>
            </a:extLst>
          </p:cNvPr>
          <p:cNvGrpSpPr/>
          <p:nvPr/>
        </p:nvGrpSpPr>
        <p:grpSpPr>
          <a:xfrm>
            <a:off x="2418059" y="7967971"/>
            <a:ext cx="3647006" cy="2483558"/>
            <a:chOff x="1717013" y="5502194"/>
            <a:chExt cx="2431337" cy="1655705"/>
          </a:xfrm>
        </p:grpSpPr>
        <p:grpSp>
          <p:nvGrpSpPr>
            <p:cNvPr id="23" name="Group 22">
              <a:extLst>
                <a:ext uri="{FF2B5EF4-FFF2-40B4-BE49-F238E27FC236}">
                  <a16:creationId xmlns:a16="http://schemas.microsoft.com/office/drawing/2014/main" id="{3E5CDE9E-1584-4E21-A135-85850F76A69F}"/>
                </a:ext>
              </a:extLst>
            </p:cNvPr>
            <p:cNvGrpSpPr/>
            <p:nvPr/>
          </p:nvGrpSpPr>
          <p:grpSpPr>
            <a:xfrm>
              <a:off x="1934311" y="5502194"/>
              <a:ext cx="2214039" cy="1655705"/>
              <a:chOff x="340032" y="4474496"/>
              <a:chExt cx="2214039" cy="1655705"/>
            </a:xfrm>
          </p:grpSpPr>
          <p:pic>
            <p:nvPicPr>
              <p:cNvPr id="24" name="Picture 23">
                <a:extLst>
                  <a:ext uri="{FF2B5EF4-FFF2-40B4-BE49-F238E27FC236}">
                    <a16:creationId xmlns:a16="http://schemas.microsoft.com/office/drawing/2014/main" id="{51C59F44-0BEC-4173-A319-89B2E7033D01}"/>
                  </a:ext>
                </a:extLst>
              </p:cNvPr>
              <p:cNvPicPr>
                <a:picLocks noChangeAspect="1"/>
              </p:cNvPicPr>
              <p:nvPr/>
            </p:nvPicPr>
            <p:blipFill rotWithShape="1">
              <a:blip r:embed="rId12">
                <a:extLst>
                  <a:ext uri="{28A0092B-C50C-407E-A947-70E740481C1C}">
                    <a14:useLocalDpi xmlns:a14="http://schemas.microsoft.com/office/drawing/2010/main" val="0"/>
                  </a:ext>
                </a:extLst>
              </a:blip>
              <a:srcRect l="2888" t="21367" r="-159" b="39458"/>
              <a:stretch/>
            </p:blipFill>
            <p:spPr>
              <a:xfrm>
                <a:off x="340032" y="4474496"/>
                <a:ext cx="2214039" cy="1506180"/>
              </a:xfrm>
              <a:prstGeom prst="rect">
                <a:avLst/>
              </a:prstGeom>
            </p:spPr>
          </p:pic>
          <p:pic>
            <p:nvPicPr>
              <p:cNvPr id="25" name="Picture 24">
                <a:extLst>
                  <a:ext uri="{FF2B5EF4-FFF2-40B4-BE49-F238E27FC236}">
                    <a16:creationId xmlns:a16="http://schemas.microsoft.com/office/drawing/2014/main" id="{6EE6247F-C0AA-4AEB-824F-2E4A61F12CB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716" t="15709" r="17475" b="29362"/>
              <a:stretch/>
            </p:blipFill>
            <p:spPr>
              <a:xfrm>
                <a:off x="564153" y="4874187"/>
                <a:ext cx="1733428" cy="1256014"/>
              </a:xfrm>
              <a:prstGeom prst="rect">
                <a:avLst/>
              </a:prstGeom>
            </p:spPr>
          </p:pic>
        </p:grpSp>
        <p:pic>
          <p:nvPicPr>
            <p:cNvPr id="46" name="Picture 45">
              <a:extLst>
                <a:ext uri="{FF2B5EF4-FFF2-40B4-BE49-F238E27FC236}">
                  <a16:creationId xmlns:a16="http://schemas.microsoft.com/office/drawing/2014/main" id="{BD072EB4-956B-4487-B4FC-3D2C23E52DCD}"/>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11547" t="19412" r="21959" b="44006"/>
            <a:stretch/>
          </p:blipFill>
          <p:spPr>
            <a:xfrm>
              <a:off x="1717013" y="6082142"/>
              <a:ext cx="1410316" cy="775858"/>
            </a:xfrm>
            <a:prstGeom prst="rect">
              <a:avLst/>
            </a:prstGeom>
          </p:spPr>
        </p:pic>
      </p:grpSp>
      <p:pic>
        <p:nvPicPr>
          <p:cNvPr id="13" name="Picture 12">
            <a:extLst>
              <a:ext uri="{FF2B5EF4-FFF2-40B4-BE49-F238E27FC236}">
                <a16:creationId xmlns:a16="http://schemas.microsoft.com/office/drawing/2014/main" id="{3F4C1A54-4B43-4EC3-BF72-05D34F7D0E8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rot="4813218">
            <a:off x="1408655" y="6634388"/>
            <a:ext cx="2825741" cy="3045216"/>
          </a:xfrm>
          <a:prstGeom prst="rect">
            <a:avLst/>
          </a:prstGeom>
        </p:spPr>
      </p:pic>
      <p:grpSp>
        <p:nvGrpSpPr>
          <p:cNvPr id="66" name="Group 65">
            <a:extLst>
              <a:ext uri="{FF2B5EF4-FFF2-40B4-BE49-F238E27FC236}">
                <a16:creationId xmlns:a16="http://schemas.microsoft.com/office/drawing/2014/main" id="{7C53BD6C-BB27-472A-8B4B-E6E9480732A0}"/>
              </a:ext>
            </a:extLst>
          </p:cNvPr>
          <p:cNvGrpSpPr/>
          <p:nvPr/>
        </p:nvGrpSpPr>
        <p:grpSpPr>
          <a:xfrm>
            <a:off x="8571573" y="5200180"/>
            <a:ext cx="5002737" cy="3628967"/>
            <a:chOff x="4134615" y="3481538"/>
            <a:chExt cx="3701637" cy="3057107"/>
          </a:xfrm>
        </p:grpSpPr>
        <p:pic>
          <p:nvPicPr>
            <p:cNvPr id="65" name="Picture 64">
              <a:extLst>
                <a:ext uri="{FF2B5EF4-FFF2-40B4-BE49-F238E27FC236}">
                  <a16:creationId xmlns:a16="http://schemas.microsoft.com/office/drawing/2014/main" id="{F4F6BE9B-DE9A-41FB-BACB-C666E6A547B2}"/>
                </a:ext>
              </a:extLst>
            </p:cNvPr>
            <p:cNvPicPr>
              <a:picLocks noChangeAspect="1"/>
            </p:cNvPicPr>
            <p:nvPr/>
          </p:nvPicPr>
          <p:blipFill rotWithShape="1">
            <a:blip r:embed="rId23" cstate="print">
              <a:extLst>
                <a:ext uri="{BEBA8EAE-BF5A-486C-A8C5-ECC9F3942E4B}">
                  <a14:imgProps xmlns:a14="http://schemas.microsoft.com/office/drawing/2010/main">
                    <a14:imgLayer r:embed="rId24">
                      <a14:imgEffect>
                        <a14:backgroundRemoval t="10000" b="90000" l="10000" r="90000">
                          <a14:backgroundMark x1="88500" y1="75450" x2="76100" y2="76850"/>
                          <a14:backgroundMark x1="76100" y1="76850" x2="63000" y2="83050"/>
                          <a14:backgroundMark x1="63000" y1="83050" x2="28500" y2="84900"/>
                          <a14:backgroundMark x1="41800" y1="83050" x2="34250" y2="79350"/>
                          <a14:backgroundMark x1="39750" y1="79600" x2="28950" y2="84400"/>
                          <a14:backgroundMark x1="44350" y1="84650" x2="44350" y2="84650"/>
                          <a14:backgroundMark x1="44800" y1="84900" x2="46200" y2="86250"/>
                          <a14:backgroundMark x1="48050" y1="85550" x2="48500" y2="85800"/>
                          <a14:backgroundMark x1="39050" y1="84900" x2="82600" y2="87250"/>
                          <a14:backgroundMark x1="82600" y1="87250" x2="86700" y2="76350"/>
                          <a14:backgroundMark x1="86700" y1="76350" x2="65700" y2="84400"/>
                          <a14:backgroundMark x1="38600" y1="85350" x2="25750" y2="86500"/>
                          <a14:backgroundMark x1="32650" y1="78200" x2="26900" y2="86700"/>
                          <a14:backgroundMark x1="30350" y1="78450" x2="23200" y2="85350"/>
                          <a14:backgroundMark x1="22950" y1="85100" x2="17000" y2="80500"/>
                          <a14:backgroundMark x1="17900" y1="80950" x2="14950" y2="78200"/>
                          <a14:backgroundMark x1="15850" y1="83050" x2="11500" y2="76600"/>
                          <a14:backgroundMark x1="11500" y1="77750" x2="16300" y2="78900"/>
                          <a14:backgroundMark x1="20000" y1="78200" x2="11700" y2="76400"/>
                        </a14:backgroundRemoval>
                      </a14:imgEffect>
                    </a14:imgLayer>
                  </a14:imgProps>
                </a:ext>
                <a:ext uri="{28A0092B-C50C-407E-A947-70E740481C1C}">
                  <a14:useLocalDpi xmlns:a14="http://schemas.microsoft.com/office/drawing/2010/main" val="0"/>
                </a:ext>
              </a:extLst>
            </a:blip>
            <a:srcRect l="3855" t="8729" r="5893" b="16805"/>
            <a:stretch/>
          </p:blipFill>
          <p:spPr>
            <a:xfrm flipH="1">
              <a:off x="4134615" y="3484438"/>
              <a:ext cx="3701637" cy="3054207"/>
            </a:xfrm>
            <a:prstGeom prst="rect">
              <a:avLst/>
            </a:prstGeom>
          </p:spPr>
        </p:pic>
        <p:pic>
          <p:nvPicPr>
            <p:cNvPr id="64" name="Picture 2" descr="Mũ Cối Quân Đội Loại 1 - An Lộc Việt">
              <a:extLst>
                <a:ext uri="{FF2B5EF4-FFF2-40B4-BE49-F238E27FC236}">
                  <a16:creationId xmlns:a16="http://schemas.microsoft.com/office/drawing/2014/main" id="{D41FCFEC-2F62-4190-8DE3-B2A718D353F8}"/>
                </a:ext>
              </a:extLst>
            </p:cNvPr>
            <p:cNvPicPr>
              <a:picLocks noChangeAspect="1" noChangeArrowheads="1"/>
            </p:cNvPicPr>
            <p:nvPr/>
          </p:nvPicPr>
          <p:blipFill>
            <a:blip r:embed="rId25" cstate="print">
              <a:extLst>
                <a:ext uri="{BEBA8EAE-BF5A-486C-A8C5-ECC9F3942E4B}">
                  <a14:imgProps xmlns:a14="http://schemas.microsoft.com/office/drawing/2010/main">
                    <a14:imgLayer r:embed="rId26">
                      <a14:imgEffect>
                        <a14:backgroundRemoval t="10000" b="90000" l="10000" r="90000">
                          <a14:backgroundMark x1="44333" y1="72167" x2="54000" y2="67833"/>
                          <a14:backgroundMark x1="54000" y1="67833" x2="54000" y2="67833"/>
                          <a14:backgroundMark x1="51333" y1="63833" x2="44167" y2="78000"/>
                          <a14:backgroundMark x1="44167" y1="78000" x2="58167" y2="85000"/>
                          <a14:backgroundMark x1="58167" y1="85000" x2="73167" y2="75000"/>
                          <a14:backgroundMark x1="73167" y1="75000" x2="62000" y2="65167"/>
                          <a14:backgroundMark x1="62000" y1="65167" x2="43667" y2="80167"/>
                          <a14:backgroundMark x1="43667" y1="80167" x2="53833" y2="86500"/>
                          <a14:backgroundMark x1="53833" y1="86500" x2="73833" y2="74667"/>
                          <a14:backgroundMark x1="73833" y1="74667" x2="30167" y2="69000"/>
                          <a14:backgroundMark x1="30167" y1="69000" x2="19500" y2="73667"/>
                          <a14:backgroundMark x1="19500" y1="73667" x2="92667" y2="65833"/>
                          <a14:backgroundMark x1="92667" y1="65833" x2="52333" y2="68833"/>
                          <a14:backgroundMark x1="52333" y1="68833" x2="32167" y2="76000"/>
                          <a14:backgroundMark x1="32167" y1="76000" x2="69833" y2="76333"/>
                          <a14:backgroundMark x1="69833" y1="76333" x2="34000" y2="78333"/>
                          <a14:backgroundMark x1="34000" y1="78333" x2="88333" y2="70333"/>
                          <a14:backgroundMark x1="88333" y1="70333" x2="66833" y2="78167"/>
                          <a14:backgroundMark x1="66833" y1="78167" x2="84833" y2="77833"/>
                          <a14:backgroundMark x1="84833" y1="77833" x2="64000" y2="80333"/>
                          <a14:backgroundMark x1="64000" y1="80333" x2="52333" y2="88667"/>
                          <a14:backgroundMark x1="52333" y1="88667" x2="73833" y2="83500"/>
                          <a14:backgroundMark x1="73833" y1="83500" x2="21667" y2="86500"/>
                          <a14:backgroundMark x1="21667" y1="86500" x2="60500" y2="83000"/>
                          <a14:backgroundMark x1="60500" y1="83000" x2="69000" y2="79667"/>
                          <a14:backgroundMark x1="69000" y1="79667" x2="18167" y2="85833"/>
                          <a14:backgroundMark x1="18167" y1="85833" x2="80500" y2="78500"/>
                          <a14:backgroundMark x1="80500" y1="78500" x2="22167" y2="86000"/>
                          <a14:backgroundMark x1="22167" y1="86000" x2="55667" y2="80333"/>
                          <a14:backgroundMark x1="55667" y1="80333" x2="42167" y2="79333"/>
                          <a14:backgroundMark x1="42167" y1="79333" x2="84667" y2="73500"/>
                          <a14:backgroundMark x1="84667" y1="73500" x2="7500" y2="87667"/>
                          <a14:backgroundMark x1="7500" y1="87667" x2="87167" y2="70167"/>
                          <a14:backgroundMark x1="87167" y1="70167" x2="45833" y2="78833"/>
                          <a14:backgroundMark x1="45833" y1="78833" x2="63333" y2="76667"/>
                          <a14:backgroundMark x1="63333" y1="76667" x2="21167" y2="78000"/>
                          <a14:backgroundMark x1="21167" y1="78000" x2="69333" y2="70000"/>
                          <a14:backgroundMark x1="69333" y1="70000" x2="61000" y2="74500"/>
                          <a14:backgroundMark x1="61000" y1="74500" x2="83500" y2="67833"/>
                          <a14:backgroundMark x1="83500" y1="67833" x2="48167" y2="70667"/>
                          <a14:backgroundMark x1="48167" y1="70667" x2="90667" y2="53500"/>
                          <a14:backgroundMark x1="90667" y1="53500" x2="63167" y2="66833"/>
                          <a14:backgroundMark x1="63167" y1="66833" x2="74333" y2="62333"/>
                          <a14:backgroundMark x1="74333" y1="62333" x2="11000" y2="74000"/>
                          <a14:backgroundMark x1="11000" y1="74000" x2="62167" y2="67167"/>
                          <a14:backgroundMark x1="34667" y1="71167" x2="78333" y2="62333"/>
                          <a14:backgroundMark x1="78333" y1="62333" x2="27000" y2="68167"/>
                          <a14:backgroundMark x1="27000" y1="68167" x2="34500" y2="64000"/>
                          <a14:backgroundMark x1="34500" y1="64000" x2="66333" y2="59833"/>
                          <a14:backgroundMark x1="66333" y1="59833" x2="46667" y2="62167"/>
                          <a14:backgroundMark x1="36333" y1="61500" x2="54833" y2="60167"/>
                          <a14:backgroundMark x1="54833" y1="60167" x2="41000" y2="60167"/>
                          <a14:backgroundMark x1="30167" y1="58000" x2="29333" y2="53333"/>
                          <a14:backgroundMark x1="28833" y1="54000" x2="28167" y2="53167"/>
                          <a14:backgroundMark x1="27833" y1="53833" x2="30000" y2="53667"/>
                          <a14:backgroundMark x1="26667" y1="53167" x2="33667" y2="52667"/>
                          <a14:backgroundMark x1="27333" y1="52500" x2="35833" y2="51333"/>
                          <a14:backgroundMark x1="70667" y1="51667" x2="71667" y2="55500"/>
                          <a14:backgroundMark x1="73167" y1="51167" x2="72000" y2="51667"/>
                        </a14:backgroundRemoval>
                      </a14:imgEffect>
                    </a14:imgLayer>
                  </a14:imgProps>
                </a:ext>
                <a:ext uri="{28A0092B-C50C-407E-A947-70E740481C1C}">
                  <a14:useLocalDpi xmlns:a14="http://schemas.microsoft.com/office/drawing/2010/main" val="0"/>
                </a:ext>
              </a:extLst>
            </a:blip>
            <a:srcRect/>
            <a:stretch>
              <a:fillRect/>
            </a:stretch>
          </p:blipFill>
          <p:spPr bwMode="auto">
            <a:xfrm rot="21447145">
              <a:off x="5928249" y="3481538"/>
              <a:ext cx="563042" cy="661916"/>
            </a:xfrm>
            <a:prstGeom prst="rect">
              <a:avLst/>
            </a:prstGeom>
            <a:noFill/>
            <a:extLst>
              <a:ext uri="{909E8E84-426E-40DD-AFC4-6F175D3DCCD1}">
                <a14:hiddenFill xmlns:a14="http://schemas.microsoft.com/office/drawing/2010/main">
                  <a:solidFill>
                    <a:srgbClr val="FFFFFF"/>
                  </a:solidFill>
                </a14:hiddenFill>
              </a:ext>
            </a:extLst>
          </p:spPr>
        </p:pic>
      </p:grpSp>
      <p:pic>
        <p:nvPicPr>
          <p:cNvPr id="50" name="Picture 49">
            <a:extLst>
              <a:ext uri="{FF2B5EF4-FFF2-40B4-BE49-F238E27FC236}">
                <a16:creationId xmlns:a16="http://schemas.microsoft.com/office/drawing/2014/main" id="{96BCB798-47FF-490A-80CB-62BA4D6A6849}"/>
              </a:ext>
            </a:extLst>
          </p:cNvPr>
          <p:cNvPicPr>
            <a:picLocks noChangeAspect="1"/>
          </p:cNvPicPr>
          <p:nvPr/>
        </p:nvPicPr>
        <p:blipFill rotWithShape="1">
          <a:blip r:embed="rId27" cstate="print">
            <a:extLst>
              <a:ext uri="{28A0092B-C50C-407E-A947-70E740481C1C}">
                <a14:useLocalDpi xmlns:a14="http://schemas.microsoft.com/office/drawing/2010/main" val="0"/>
              </a:ext>
            </a:extLst>
          </a:blip>
          <a:srcRect l="11547" t="19412" r="21959" b="44006"/>
          <a:stretch/>
        </p:blipFill>
        <p:spPr>
          <a:xfrm>
            <a:off x="-1013792" y="7148467"/>
            <a:ext cx="3427191" cy="2168786"/>
          </a:xfrm>
          <a:prstGeom prst="rect">
            <a:avLst/>
          </a:prstGeom>
        </p:spPr>
      </p:pic>
      <p:grpSp>
        <p:nvGrpSpPr>
          <p:cNvPr id="18" name="Group 17">
            <a:extLst>
              <a:ext uri="{FF2B5EF4-FFF2-40B4-BE49-F238E27FC236}">
                <a16:creationId xmlns:a16="http://schemas.microsoft.com/office/drawing/2014/main" id="{63BC93C0-3A36-4372-B601-E4689F7F998E}"/>
              </a:ext>
            </a:extLst>
          </p:cNvPr>
          <p:cNvGrpSpPr/>
          <p:nvPr/>
        </p:nvGrpSpPr>
        <p:grpSpPr>
          <a:xfrm>
            <a:off x="510050" y="6711746"/>
            <a:ext cx="3321059" cy="2483558"/>
            <a:chOff x="340032" y="4474496"/>
            <a:chExt cx="2214039" cy="1655705"/>
          </a:xfrm>
        </p:grpSpPr>
        <p:pic>
          <p:nvPicPr>
            <p:cNvPr id="15" name="Picture 14">
              <a:extLst>
                <a:ext uri="{FF2B5EF4-FFF2-40B4-BE49-F238E27FC236}">
                  <a16:creationId xmlns:a16="http://schemas.microsoft.com/office/drawing/2014/main" id="{2BCF8450-EED3-4DAD-B360-CEA79879D602}"/>
                </a:ext>
              </a:extLst>
            </p:cNvPr>
            <p:cNvPicPr>
              <a:picLocks noChangeAspect="1"/>
            </p:cNvPicPr>
            <p:nvPr/>
          </p:nvPicPr>
          <p:blipFill rotWithShape="1">
            <a:blip r:embed="rId12">
              <a:extLst>
                <a:ext uri="{28A0092B-C50C-407E-A947-70E740481C1C}">
                  <a14:useLocalDpi xmlns:a14="http://schemas.microsoft.com/office/drawing/2010/main" val="0"/>
                </a:ext>
              </a:extLst>
            </a:blip>
            <a:srcRect l="2888" t="21367" r="-159" b="39458"/>
            <a:stretch/>
          </p:blipFill>
          <p:spPr>
            <a:xfrm>
              <a:off x="340032" y="4474496"/>
              <a:ext cx="2214039" cy="1506180"/>
            </a:xfrm>
            <a:prstGeom prst="rect">
              <a:avLst/>
            </a:prstGeom>
          </p:spPr>
        </p:pic>
        <p:pic>
          <p:nvPicPr>
            <p:cNvPr id="17" name="Picture 16">
              <a:extLst>
                <a:ext uri="{FF2B5EF4-FFF2-40B4-BE49-F238E27FC236}">
                  <a16:creationId xmlns:a16="http://schemas.microsoft.com/office/drawing/2014/main" id="{1C9881D2-1EB5-490E-864A-8478DD230057}"/>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6716" t="15709" r="17475" b="29362"/>
            <a:stretch/>
          </p:blipFill>
          <p:spPr>
            <a:xfrm>
              <a:off x="564153" y="4874187"/>
              <a:ext cx="1733428" cy="1256014"/>
            </a:xfrm>
            <a:prstGeom prst="rect">
              <a:avLst/>
            </a:prstGeom>
          </p:spPr>
        </p:pic>
      </p:grpSp>
      <p:pic>
        <p:nvPicPr>
          <p:cNvPr id="79" name="98r888piCFUM">
            <a:hlinkClick r:id="" action="ppaction://media"/>
            <a:extLst>
              <a:ext uri="{FF2B5EF4-FFF2-40B4-BE49-F238E27FC236}">
                <a16:creationId xmlns:a16="http://schemas.microsoft.com/office/drawing/2014/main" id="{E06C0DAC-059F-4318-9BAC-02AB2EB98B3D}"/>
              </a:ext>
            </a:extLst>
          </p:cNvPr>
          <p:cNvPicPr>
            <a:picLocks noChangeAspect="1"/>
          </p:cNvPicPr>
          <p:nvPr>
            <a:audioFile r:link="rId2"/>
            <p:extLst>
              <p:ext uri="{DAA4B4D4-6D71-4841-9C94-3DE7FCFB9230}">
                <p14:media xmlns:p14="http://schemas.microsoft.com/office/powerpoint/2010/main" r:embed="rId1"/>
              </p:ext>
            </p:extLst>
          </p:nvPr>
        </p:nvPicPr>
        <p:blipFill>
          <a:blip r:embed="rId28"/>
          <a:stretch>
            <a:fillRect/>
          </a:stretch>
        </p:blipFill>
        <p:spPr>
          <a:xfrm>
            <a:off x="9815786" y="-1297442"/>
            <a:ext cx="731045" cy="731045"/>
          </a:xfrm>
          <a:prstGeom prst="rect">
            <a:avLst/>
          </a:prstGeom>
        </p:spPr>
      </p:pic>
      <p:sp>
        <p:nvSpPr>
          <p:cNvPr id="80" name="Rectangle 79">
            <a:extLst>
              <a:ext uri="{FF2B5EF4-FFF2-40B4-BE49-F238E27FC236}">
                <a16:creationId xmlns:a16="http://schemas.microsoft.com/office/drawing/2014/main" id="{765183A4-F3BE-49B4-9402-36486072DF47}"/>
              </a:ext>
            </a:extLst>
          </p:cNvPr>
          <p:cNvSpPr/>
          <p:nvPr/>
        </p:nvSpPr>
        <p:spPr>
          <a:xfrm>
            <a:off x="2908485" y="1903973"/>
            <a:ext cx="13258117" cy="1985159"/>
          </a:xfrm>
          <a:prstGeom prst="rect">
            <a:avLst/>
          </a:prstGeom>
          <a:noFill/>
        </p:spPr>
        <p:txBody>
          <a:bodyPr wrap="none" lIns="137160" tIns="68580" rIns="137160" bIns="68580">
            <a:spAutoFit/>
          </a:bodyPr>
          <a:lstStyle/>
          <a:p>
            <a:pPr algn="ctr" defTabSz="914445"/>
            <a:r>
              <a:rPr lang="en-US" sz="12000" b="1" spc="75" dirty="0">
                <a:ln w="9525" cmpd="sng">
                  <a:solidFill>
                    <a:srgbClr val="4F81BD"/>
                  </a:solidFill>
                  <a:prstDash val="solid"/>
                </a:ln>
                <a:solidFill>
                  <a:srgbClr val="FFFF00"/>
                </a:solidFill>
                <a:effectLst>
                  <a:glow rad="38100">
                    <a:srgbClr val="4F81BD">
                      <a:alpha val="40000"/>
                    </a:srgbClr>
                  </a:glow>
                </a:effectLst>
                <a:latin typeface="Arial" panose="020B0604020202020204" pitchFamily="34" charset="0"/>
                <a:cs typeface="Arial" panose="020B0604020202020204" pitchFamily="34" charset="0"/>
              </a:rPr>
              <a:t>CỨU HỘ SẠT LỞ </a:t>
            </a:r>
          </a:p>
        </p:txBody>
      </p:sp>
      <p:pic>
        <p:nvPicPr>
          <p:cNvPr id="42" name="Picture 14">
            <a:hlinkClick r:id="rId29" action="ppaction://hlinksldjump"/>
            <a:extLst>
              <a:ext uri="{FF2B5EF4-FFF2-40B4-BE49-F238E27FC236}">
                <a16:creationId xmlns:a16="http://schemas.microsoft.com/office/drawing/2014/main" id="{D4CDF5FF-2910-64B9-FF12-48C40DE63FD9}"/>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xmlns="" r:embed="rId32"/>
              </a:ext>
            </a:extLst>
          </a:blip>
          <a:srcRect/>
          <a:stretch>
            <a:fillRect/>
          </a:stretch>
        </p:blipFill>
        <p:spPr>
          <a:xfrm>
            <a:off x="16687391" y="8613198"/>
            <a:ext cx="1508760" cy="1508760"/>
          </a:xfrm>
          <a:prstGeom prst="rect">
            <a:avLst/>
          </a:prstGeom>
        </p:spPr>
      </p:pic>
    </p:spTree>
    <p:extLst>
      <p:ext uri="{BB962C8B-B14F-4D97-AF65-F5344CB8AC3E}">
        <p14:creationId xmlns:p14="http://schemas.microsoft.com/office/powerpoint/2010/main" val="204985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26"/>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5" name="chimes.wav"/>
                                        </p:tgtEl>
                                      </p:cMediaNode>
                                    </p:audio>
                                  </p:subTnLst>
                                </p:cTn>
                              </p:par>
                            </p:childTnLst>
                          </p:cTn>
                        </p:par>
                        <p:par>
                          <p:cTn id="13" fill="hold">
                            <p:stCondLst>
                              <p:cond delay="500"/>
                            </p:stCondLst>
                            <p:childTnLst>
                              <p:par>
                                <p:cTn id="14" presetID="8" presetClass="emph" presetSubtype="0" fill="hold" nodeType="afterEffect">
                                  <p:stCondLst>
                                    <p:cond delay="0"/>
                                  </p:stCondLst>
                                  <p:childTnLst>
                                    <p:animRot by="-5400000">
                                      <p:cBhvr>
                                        <p:cTn id="15" dur="2000" fill="hold"/>
                                        <p:tgtEl>
                                          <p:spTgt spid="11"/>
                                        </p:tgtEl>
                                        <p:attrNameLst>
                                          <p:attrName>r</p:attrName>
                                        </p:attrNameLst>
                                      </p:cBhvr>
                                    </p:animRot>
                                  </p:childTnLst>
                                </p:cTn>
                              </p:par>
                            </p:childTnLst>
                          </p:cTn>
                        </p:par>
                        <p:par>
                          <p:cTn id="16" fill="hold">
                            <p:stCondLst>
                              <p:cond delay="2500"/>
                            </p:stCondLst>
                            <p:childTnLst>
                              <p:par>
                                <p:cTn id="17" presetID="0" presetClass="path" presetSubtype="0" accel="50000" decel="50000" fill="hold" nodeType="afterEffect">
                                  <p:stCondLst>
                                    <p:cond delay="0"/>
                                  </p:stCondLst>
                                  <p:childTnLst>
                                    <p:animMotion origin="layout" path="M 0.00729 0.00255 L 0.00312 -0.09282 L 0.01706 -0.10625 L 0.04271 -0.11759 L 0.08021 -0.12129 L 0.12956 -0.12129 L 0.14127 -0.12338 L 0.16055 -0.12523 L 0.16914 -0.12893 L 0.23034 -0.13842 " pathEditMode="relative" rAng="0" ptsTypes="AAAAAAAAAA">
                                      <p:cBhvr>
                                        <p:cTn id="18" dur="3500" fill="hold"/>
                                        <p:tgtEl>
                                          <p:spTgt spid="11"/>
                                        </p:tgtEl>
                                        <p:attrNameLst>
                                          <p:attrName>ppt_x</p:attrName>
                                          <p:attrName>ppt_y</p:attrName>
                                        </p:attrNameLst>
                                      </p:cBhvr>
                                      <p:rCtr x="10938" y="-7060"/>
                                    </p:animMotion>
                                  </p:childTnLst>
                                </p:cTn>
                              </p:par>
                            </p:childTnLst>
                          </p:cTn>
                        </p:par>
                      </p:childTnLst>
                    </p:cTn>
                  </p:par>
                </p:childTnLst>
              </p:cTn>
              <p:nextCondLst>
                <p:cond evt="onClick" delay="0">
                  <p:tgtEl>
                    <p:spTgt spid="26"/>
                  </p:tgtEl>
                </p:cond>
              </p:nextCondLst>
            </p:seq>
            <p:seq concurrent="1" nextAc="seek">
              <p:cTn id="19" restart="whenNotActive" fill="hold" evtFilter="cancelBubble" nodeType="interactiveSeq">
                <p:stCondLst>
                  <p:cond evt="onClick" delay="0">
                    <p:tgtEl>
                      <p:spTgt spid="20"/>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20"/>
                                        </p:tgtEl>
                                      </p:cBhvr>
                                    </p:animEffect>
                                    <p:set>
                                      <p:cBhvr>
                                        <p:cTn id="24"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par>
                          <p:cTn id="25" fill="hold">
                            <p:stCondLst>
                              <p:cond delay="500"/>
                            </p:stCondLst>
                            <p:childTnLst>
                              <p:par>
                                <p:cTn id="26" presetID="8" presetClass="emph" presetSubtype="0" fill="hold" nodeType="afterEffect">
                                  <p:stCondLst>
                                    <p:cond delay="0"/>
                                  </p:stCondLst>
                                  <p:childTnLst>
                                    <p:animRot by="-5400000">
                                      <p:cBhvr>
                                        <p:cTn id="27" dur="2000" fill="hold"/>
                                        <p:tgtEl>
                                          <p:spTgt spid="7"/>
                                        </p:tgtEl>
                                        <p:attrNameLst>
                                          <p:attrName>r</p:attrName>
                                        </p:attrNameLst>
                                      </p:cBhvr>
                                    </p:animRot>
                                  </p:childTnLst>
                                </p:cTn>
                              </p:par>
                            </p:childTnLst>
                          </p:cTn>
                        </p:par>
                        <p:par>
                          <p:cTn id="28" fill="hold">
                            <p:stCondLst>
                              <p:cond delay="2500"/>
                            </p:stCondLst>
                            <p:childTnLst>
                              <p:par>
                                <p:cTn id="29" presetID="63" presetClass="path" presetSubtype="0" accel="50000" decel="50000" fill="hold" nodeType="afterEffect">
                                  <p:stCondLst>
                                    <p:cond delay="0"/>
                                  </p:stCondLst>
                                  <p:childTnLst>
                                    <p:animMotion origin="layout" path="M 0.00065 -0.00348 L 0.28698 -0.00926 " pathEditMode="relative" rAng="0" ptsTypes="AA">
                                      <p:cBhvr>
                                        <p:cTn id="30" dur="2000" fill="hold"/>
                                        <p:tgtEl>
                                          <p:spTgt spid="7"/>
                                        </p:tgtEl>
                                        <p:attrNameLst>
                                          <p:attrName>ppt_x</p:attrName>
                                          <p:attrName>ppt_y</p:attrName>
                                        </p:attrNameLst>
                                      </p:cBhvr>
                                      <p:rCtr x="14310" y="-301"/>
                                    </p:animMotion>
                                  </p:childTnLst>
                                </p:cTn>
                              </p:par>
                            </p:childTnLst>
                          </p:cTn>
                        </p:par>
                      </p:childTnLst>
                    </p:cTn>
                  </p:par>
                </p:childTnLst>
              </p:cTn>
              <p:nextCondLst>
                <p:cond evt="onClick" delay="0">
                  <p:tgtEl>
                    <p:spTgt spid="20"/>
                  </p:tgtEl>
                </p:cond>
              </p:nextCondLst>
            </p:seq>
            <p:seq concurrent="1" nextAc="seek">
              <p:cTn id="31" restart="whenNotActive" fill="hold" evtFilter="cancelBubble" nodeType="interactiveSeq">
                <p:stCondLst>
                  <p:cond evt="onClick" delay="0">
                    <p:tgtEl>
                      <p:spTgt spid="6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67"/>
                                        </p:tgtEl>
                                      </p:cBhvr>
                                    </p:animEffect>
                                    <p:set>
                                      <p:cBhvr>
                                        <p:cTn id="36" dur="1" fill="hold">
                                          <p:stCondLst>
                                            <p:cond delay="499"/>
                                          </p:stCondLst>
                                        </p:cTn>
                                        <p:tgtEl>
                                          <p:spTgt spid="6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5" name="chimes.wav"/>
                                        </p:tgtEl>
                                      </p:cMediaNode>
                                    </p:audio>
                                  </p:subTnLst>
                                </p:cTn>
                              </p:par>
                            </p:childTnLst>
                          </p:cTn>
                        </p:par>
                        <p:par>
                          <p:cTn id="37" fill="hold">
                            <p:stCondLst>
                              <p:cond delay="500"/>
                            </p:stCondLst>
                            <p:childTnLst>
                              <p:par>
                                <p:cTn id="38" presetID="8" presetClass="emph" presetSubtype="0" fill="hold" nodeType="afterEffect">
                                  <p:stCondLst>
                                    <p:cond delay="0"/>
                                  </p:stCondLst>
                                  <p:childTnLst>
                                    <p:animRot by="-5400000">
                                      <p:cBhvr>
                                        <p:cTn id="39" dur="2000" fill="hold"/>
                                        <p:tgtEl>
                                          <p:spTgt spid="8"/>
                                        </p:tgtEl>
                                        <p:attrNameLst>
                                          <p:attrName>r</p:attrName>
                                        </p:attrNameLst>
                                      </p:cBhvr>
                                    </p:animRot>
                                  </p:childTnLst>
                                </p:cTn>
                              </p:par>
                            </p:childTnLst>
                          </p:cTn>
                        </p:par>
                        <p:par>
                          <p:cTn id="40" fill="hold">
                            <p:stCondLst>
                              <p:cond delay="2500"/>
                            </p:stCondLst>
                            <p:childTnLst>
                              <p:par>
                                <p:cTn id="41" presetID="0" presetClass="path" presetSubtype="0" accel="50000" decel="50000" fill="hold" nodeType="afterEffect">
                                  <p:stCondLst>
                                    <p:cond delay="0"/>
                                  </p:stCondLst>
                                  <p:childTnLst>
                                    <p:animMotion origin="layout" path="M 3.95833E-6 7.40741E-7 L -0.00339 -0.13472 L 0.01445 -0.19907 L 0.03229 -0.22708 L 0.07578 -0.24514 C 0.10026 -0.24329 0.09401 -0.25278 0.10091 -0.2412 L 0.12382 -0.23519 C 0.12864 -0.23241 0.13333 -0.22963 0.13815 -0.22708 C 0.14908 -0.22176 0.14531 -0.22732 0.14908 -0.2213 L 0.26198 -0.21898 L 0.30768 -0.2213 L 0.31744 -0.2213 " pathEditMode="relative" rAng="0" ptsTypes="AAAAAAAAAAAA">
                                      <p:cBhvr>
                                        <p:cTn id="42" dur="3500" fill="hold"/>
                                        <p:tgtEl>
                                          <p:spTgt spid="8"/>
                                        </p:tgtEl>
                                        <p:attrNameLst>
                                          <p:attrName>ppt_x</p:attrName>
                                          <p:attrName>ppt_y</p:attrName>
                                        </p:attrNameLst>
                                      </p:cBhvr>
                                      <p:rCtr x="15703" y="-12361"/>
                                    </p:animMotion>
                                  </p:childTnLst>
                                </p:cTn>
                              </p:par>
                            </p:childTnLst>
                          </p:cTn>
                        </p:par>
                      </p:childTnLst>
                    </p:cTn>
                  </p:par>
                </p:childTnLst>
              </p:cTn>
              <p:nextCondLst>
                <p:cond evt="onClick" delay="0">
                  <p:tgtEl>
                    <p:spTgt spid="67"/>
                  </p:tgtEl>
                </p:cond>
              </p:nextCondLst>
            </p:seq>
            <p:seq concurrent="1" nextAc="seek">
              <p:cTn id="43" restart="whenNotActive" fill="hold" evtFilter="cancelBubble" nodeType="interactiveSeq">
                <p:stCondLst>
                  <p:cond evt="onClick" delay="0">
                    <p:tgtEl>
                      <p:spTgt spid="18"/>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8"/>
                                        </p:tgtEl>
                                      </p:cBhvr>
                                    </p:animEffect>
                                    <p:set>
                                      <p:cBhvr>
                                        <p:cTn id="48" dur="1" fill="hold">
                                          <p:stCondLst>
                                            <p:cond delay="499"/>
                                          </p:stCondLst>
                                        </p:cTn>
                                        <p:tgtEl>
                                          <p:spTgt spid="18"/>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5" name="chimes.wav"/>
                                        </p:tgtEl>
                                      </p:cMediaNode>
                                    </p:audio>
                                  </p:subTnLst>
                                </p:cTn>
                              </p:par>
                            </p:childTnLst>
                          </p:cTn>
                        </p:par>
                        <p:par>
                          <p:cTn id="49" fill="hold">
                            <p:stCondLst>
                              <p:cond delay="500"/>
                            </p:stCondLst>
                            <p:childTnLst>
                              <p:par>
                                <p:cTn id="50" presetID="8" presetClass="emph" presetSubtype="0" fill="hold" nodeType="afterEffect">
                                  <p:stCondLst>
                                    <p:cond delay="0"/>
                                  </p:stCondLst>
                                  <p:childTnLst>
                                    <p:animRot by="-5400000">
                                      <p:cBhvr>
                                        <p:cTn id="51" dur="2000" fill="hold"/>
                                        <p:tgtEl>
                                          <p:spTgt spid="13"/>
                                        </p:tgtEl>
                                        <p:attrNameLst>
                                          <p:attrName>r</p:attrName>
                                        </p:attrNameLst>
                                      </p:cBhvr>
                                    </p:animRot>
                                  </p:childTnLst>
                                </p:cTn>
                              </p:par>
                            </p:childTnLst>
                          </p:cTn>
                        </p:par>
                        <p:par>
                          <p:cTn id="52" fill="hold">
                            <p:stCondLst>
                              <p:cond delay="2500"/>
                            </p:stCondLst>
                            <p:childTnLst>
                              <p:par>
                                <p:cTn id="53" presetID="0" presetClass="path" presetSubtype="0" accel="50000" decel="50000" fill="hold" nodeType="afterEffect">
                                  <p:stCondLst>
                                    <p:cond delay="0"/>
                                  </p:stCondLst>
                                  <p:childTnLst>
                                    <p:animMotion origin="layout" path="M -2.29167E-6 7.40741E-7 L -0.00195 -0.08542 L 0.05664 -0.12755 L 0.1375 -0.12176 L 0.23073 -0.11551 L 0.25287 -0.11551 L 0.29479 -0.11366 C 0.3224 -0.11134 0.31224 -0.11157 0.32526 -0.11157 L 0.35664 -0.10556 L 0.36615 -0.10556 L 0.37461 -0.10347 " pathEditMode="relative" rAng="0" ptsTypes="AAAAAAAAAAA">
                                      <p:cBhvr>
                                        <p:cTn id="54" dur="3500" fill="hold"/>
                                        <p:tgtEl>
                                          <p:spTgt spid="13"/>
                                        </p:tgtEl>
                                        <p:attrNameLst>
                                          <p:attrName>ppt_x</p:attrName>
                                          <p:attrName>ppt_y</p:attrName>
                                        </p:attrNameLst>
                                      </p:cBhvr>
                                      <p:rCtr x="18633" y="-6389"/>
                                    </p:animMotion>
                                  </p:childTnLst>
                                </p:cTn>
                              </p:par>
                            </p:childTnLst>
                          </p:cTn>
                        </p:par>
                        <p:par>
                          <p:cTn id="55" fill="hold">
                            <p:stCondLst>
                              <p:cond delay="6000"/>
                            </p:stCondLst>
                            <p:childTnLst>
                              <p:par>
                                <p:cTn id="56" presetID="8" presetClass="emph" presetSubtype="0" fill="hold" nodeType="afterEffect">
                                  <p:stCondLst>
                                    <p:cond delay="0"/>
                                  </p:stCondLst>
                                  <p:childTnLst>
                                    <p:animRot by="21600000">
                                      <p:cBhvr>
                                        <p:cTn id="57" dur="2000" fill="hold"/>
                                        <p:tgtEl>
                                          <p:spTgt spid="50"/>
                                        </p:tgtEl>
                                        <p:attrNameLst>
                                          <p:attrName>r</p:attrName>
                                        </p:attrNameLst>
                                      </p:cBhvr>
                                    </p:animRot>
                                  </p:childTnLst>
                                  <p:subTnLst>
                                    <p:audio>
                                      <p:cMediaNode>
                                        <p:cTn display="0" masterRel="sameClick">
                                          <p:stCondLst>
                                            <p:cond evt="begin" delay="0">
                                              <p:tn val="56"/>
                                            </p:cond>
                                          </p:stCondLst>
                                          <p:endCondLst>
                                            <p:cond evt="onStopAudio" delay="0">
                                              <p:tgtEl>
                                                <p:sldTgt/>
                                              </p:tgtEl>
                                            </p:cond>
                                          </p:endCondLst>
                                        </p:cTn>
                                        <p:tgtEl>
                                          <p:sndTgt r:embed="rId6" name="30W888piCsRw (mp3cut.net).wav"/>
                                        </p:tgtEl>
                                      </p:cMediaNode>
                                    </p:audio>
                                  </p:subTnLst>
                                </p:cTn>
                              </p:par>
                              <p:par>
                                <p:cTn id="58" presetID="8" presetClass="emph" presetSubtype="0" fill="hold" nodeType="withEffect">
                                  <p:stCondLst>
                                    <p:cond delay="0"/>
                                  </p:stCondLst>
                                  <p:childTnLst>
                                    <p:animRot by="21600000">
                                      <p:cBhvr>
                                        <p:cTn id="59" dur="2000" fill="hold"/>
                                        <p:tgtEl>
                                          <p:spTgt spid="48"/>
                                        </p:tgtEl>
                                        <p:attrNameLst>
                                          <p:attrName>r</p:attrName>
                                        </p:attrNameLst>
                                      </p:cBhvr>
                                    </p:animRot>
                                  </p:childTnLst>
                                </p:cTn>
                              </p:par>
                              <p:par>
                                <p:cTn id="60" presetID="8" presetClass="emph" presetSubtype="0" fill="hold" nodeType="withEffect">
                                  <p:stCondLst>
                                    <p:cond delay="0"/>
                                  </p:stCondLst>
                                  <p:childTnLst>
                                    <p:animRot by="21600000">
                                      <p:cBhvr>
                                        <p:cTn id="61" dur="2000" fill="hold"/>
                                        <p:tgtEl>
                                          <p:spTgt spid="51"/>
                                        </p:tgtEl>
                                        <p:attrNameLst>
                                          <p:attrName>r</p:attrName>
                                        </p:attrNameLst>
                                      </p:cBhvr>
                                    </p:animRot>
                                  </p:childTnLst>
                                </p:cTn>
                              </p:par>
                              <p:par>
                                <p:cTn id="62" presetID="63" presetClass="path" presetSubtype="0" accel="50000" decel="50000" fill="hold" nodeType="withEffect">
                                  <p:stCondLst>
                                    <p:cond delay="0"/>
                                  </p:stCondLst>
                                  <p:childTnLst>
                                    <p:animMotion origin="layout" path="M -1.25E-6 -1.48148E-6 L 0.25 -1.48148E-6 " pathEditMode="relative" rAng="0" ptsTypes="AA">
                                      <p:cBhvr>
                                        <p:cTn id="63" dur="2000" fill="hold"/>
                                        <p:tgtEl>
                                          <p:spTgt spid="50"/>
                                        </p:tgtEl>
                                        <p:attrNameLst>
                                          <p:attrName>ppt_x</p:attrName>
                                          <p:attrName>ppt_y</p:attrName>
                                        </p:attrNameLst>
                                      </p:cBhvr>
                                      <p:rCtr x="12500" y="0"/>
                                    </p:animMotion>
                                  </p:childTnLst>
                                </p:cTn>
                              </p:par>
                              <p:par>
                                <p:cTn id="64" presetID="63" presetClass="path" presetSubtype="0" accel="50000" decel="50000" fill="hold" nodeType="withEffect">
                                  <p:stCondLst>
                                    <p:cond delay="0"/>
                                  </p:stCondLst>
                                  <p:childTnLst>
                                    <p:animMotion origin="layout" path="M -2.29167E-6 2.59259E-6 L 0.25 2.59259E-6 " pathEditMode="relative" rAng="0" ptsTypes="AA">
                                      <p:cBhvr>
                                        <p:cTn id="65" dur="2000" fill="hold"/>
                                        <p:tgtEl>
                                          <p:spTgt spid="48"/>
                                        </p:tgtEl>
                                        <p:attrNameLst>
                                          <p:attrName>ppt_x</p:attrName>
                                          <p:attrName>ppt_y</p:attrName>
                                        </p:attrNameLst>
                                      </p:cBhvr>
                                      <p:rCtr x="12500" y="0"/>
                                    </p:animMotion>
                                  </p:childTnLst>
                                </p:cTn>
                              </p:par>
                              <p:par>
                                <p:cTn id="66" presetID="63" presetClass="path" presetSubtype="0" accel="50000" decel="50000" fill="hold" nodeType="withEffect">
                                  <p:stCondLst>
                                    <p:cond delay="0"/>
                                  </p:stCondLst>
                                  <p:childTnLst>
                                    <p:animMotion origin="layout" path="M 2.29167E-6 -2.22222E-6 L 0.25 -2.22222E-6 " pathEditMode="relative" rAng="0" ptsTypes="AA">
                                      <p:cBhvr>
                                        <p:cTn id="67" dur="2000" fill="hold"/>
                                        <p:tgtEl>
                                          <p:spTgt spid="51"/>
                                        </p:tgtEl>
                                        <p:attrNameLst>
                                          <p:attrName>ppt_x</p:attrName>
                                          <p:attrName>ppt_y</p:attrName>
                                        </p:attrNameLst>
                                      </p:cBhvr>
                                      <p:rCtr x="12500" y="0"/>
                                    </p:animMotion>
                                  </p:childTnLst>
                                </p:cTn>
                              </p:par>
                            </p:childTnLst>
                          </p:cTn>
                        </p:par>
                      </p:childTnLst>
                    </p:cTn>
                  </p:par>
                </p:childTnLst>
              </p:cTn>
              <p:nextCondLst>
                <p:cond evt="onClick" delay="0">
                  <p:tgtEl>
                    <p:spTgt spid="18"/>
                  </p:tgtEl>
                </p:cond>
              </p:nextCondLst>
            </p:seq>
            <p:audio>
              <p:cMediaNode vol="37805" numSld="6">
                <p:cTn id="68" fill="hold" display="0">
                  <p:stCondLst>
                    <p:cond delay="indefinite"/>
                  </p:stCondLst>
                  <p:endCondLst>
                    <p:cond evt="onStopAudio" delay="0">
                      <p:tgtEl>
                        <p:sldTgt/>
                      </p:tgtEl>
                    </p:cond>
                  </p:endCondLst>
                </p:cTn>
                <p:tgtEl>
                  <p:spTgt spid="79"/>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Diagonal Corner Rectangle 8"/>
          <p:cNvSpPr/>
          <p:nvPr/>
        </p:nvSpPr>
        <p:spPr>
          <a:xfrm>
            <a:off x="1092654" y="1826921"/>
            <a:ext cx="15790092" cy="240689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r>
              <a:rPr lang="vi-VN" sz="4800" b="1" dirty="0">
                <a:solidFill>
                  <a:prstClr val="black"/>
                </a:solidFill>
                <a:latin typeface="Arial" panose="020B0604020202020204" pitchFamily="34" charset="0"/>
              </a:rPr>
              <a:t>Câu 1. </a:t>
            </a:r>
            <a:r>
              <a:rPr lang="vi-VN" sz="4800" dirty="0">
                <a:solidFill>
                  <a:prstClr val="black"/>
                </a:solidFill>
                <a:latin typeface="Arial" panose="020B0604020202020204" pitchFamily="34" charset="0"/>
              </a:rPr>
              <a:t>Tác giả của văn bản Gặp lá cơm nếp?</a:t>
            </a:r>
          </a:p>
        </p:txBody>
      </p:sp>
      <p:sp>
        <p:nvSpPr>
          <p:cNvPr id="10" name="Rectangle 9"/>
          <p:cNvSpPr/>
          <p:nvPr/>
        </p:nvSpPr>
        <p:spPr>
          <a:xfrm>
            <a:off x="9144000" y="4606889"/>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en-US" sz="4800" dirty="0">
                <a:solidFill>
                  <a:prstClr val="black"/>
                </a:solidFill>
                <a:latin typeface="Arial" panose="020B0604020202020204" pitchFamily="34" charset="0"/>
              </a:rPr>
              <a:t>B</a:t>
            </a:r>
            <a:r>
              <a:rPr lang="vi-VN" sz="4800" dirty="0">
                <a:solidFill>
                  <a:prstClr val="black"/>
                </a:solidFill>
                <a:latin typeface="Arial" panose="020B0604020202020204" pitchFamily="34" charset="0"/>
              </a:rPr>
              <a:t>. </a:t>
            </a:r>
            <a:r>
              <a:rPr lang="vi-VN" sz="4800" dirty="0">
                <a:solidFill>
                  <a:prstClr val="black"/>
                </a:solidFill>
                <a:latin typeface="Arial" panose="020B0604020202020204" pitchFamily="34" charset="0"/>
              </a:rPr>
              <a:t>Thanh Thảo</a:t>
            </a:r>
            <a:endParaRPr lang="vi-VN" sz="4800" dirty="0">
              <a:solidFill>
                <a:prstClr val="black"/>
              </a:solidFill>
              <a:latin typeface="Arial" panose="020B0604020202020204" pitchFamily="34" charset="0"/>
            </a:endParaRPr>
          </a:p>
        </p:txBody>
      </p:sp>
      <p:sp>
        <p:nvSpPr>
          <p:cNvPr id="12" name="Rectangle 11"/>
          <p:cNvSpPr/>
          <p:nvPr/>
        </p:nvSpPr>
        <p:spPr>
          <a:xfrm>
            <a:off x="9144000" y="6057900"/>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en-US" sz="4800" dirty="0">
                <a:solidFill>
                  <a:prstClr val="black"/>
                </a:solidFill>
                <a:latin typeface="Arial" panose="020B0604020202020204" pitchFamily="34" charset="0"/>
              </a:rPr>
              <a:t>D</a:t>
            </a:r>
            <a:r>
              <a:rPr lang="vi-VN" sz="4800" dirty="0">
                <a:solidFill>
                  <a:prstClr val="black"/>
                </a:solidFill>
                <a:latin typeface="Arial" panose="020B0604020202020204" pitchFamily="34" charset="0"/>
              </a:rPr>
              <a:t>. </a:t>
            </a:r>
            <a:r>
              <a:rPr lang="vi-VN" sz="4800" dirty="0">
                <a:solidFill>
                  <a:prstClr val="black"/>
                </a:solidFill>
                <a:latin typeface="Arial" panose="020B0604020202020204" pitchFamily="34" charset="0"/>
              </a:rPr>
              <a:t>Xuân Quỳnh</a:t>
            </a:r>
            <a:endParaRPr lang="vi-VN" sz="4800" dirty="0">
              <a:solidFill>
                <a:prstClr val="black"/>
              </a:solidFill>
              <a:latin typeface="Arial" panose="020B0604020202020204" pitchFamily="34" charset="0"/>
            </a:endParaRPr>
          </a:p>
        </p:txBody>
      </p:sp>
      <p:sp>
        <p:nvSpPr>
          <p:cNvPr id="13" name="Rectangle 12"/>
          <p:cNvSpPr/>
          <p:nvPr/>
        </p:nvSpPr>
        <p:spPr>
          <a:xfrm>
            <a:off x="1585698" y="4606889"/>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en-US" sz="4800" dirty="0">
                <a:solidFill>
                  <a:prstClr val="black"/>
                </a:solidFill>
                <a:latin typeface="Arial" panose="020B0604020202020204" pitchFamily="34" charset="0"/>
              </a:rPr>
              <a:t>A</a:t>
            </a:r>
            <a:r>
              <a:rPr lang="vi-VN" sz="4800" dirty="0">
                <a:solidFill>
                  <a:prstClr val="black"/>
                </a:solidFill>
                <a:latin typeface="Arial" panose="020B0604020202020204" pitchFamily="34" charset="0"/>
              </a:rPr>
              <a:t>. </a:t>
            </a:r>
            <a:r>
              <a:rPr lang="vi-VN" sz="4800" dirty="0">
                <a:solidFill>
                  <a:prstClr val="black"/>
                </a:solidFill>
                <a:latin typeface="Arial" panose="020B0604020202020204" pitchFamily="34" charset="0"/>
              </a:rPr>
              <a:t>Nguyễn Khoa Điềm</a:t>
            </a:r>
            <a:endParaRPr lang="vi-VN" sz="4800" dirty="0">
              <a:solidFill>
                <a:prstClr val="black"/>
              </a:solidFill>
              <a:latin typeface="Arial" panose="020B0604020202020204" pitchFamily="34" charset="0"/>
            </a:endParaRPr>
          </a:p>
        </p:txBody>
      </p:sp>
      <p:pic>
        <p:nvPicPr>
          <p:cNvPr id="14" name="Picture 13"/>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5176494" y="4645103"/>
            <a:ext cx="1327706" cy="1062089"/>
          </a:xfrm>
          <a:prstGeom prst="rect">
            <a:avLst/>
          </a:prstGeom>
        </p:spPr>
      </p:pic>
      <p:pic>
        <p:nvPicPr>
          <p:cNvPr id="15" name="Picture 14"/>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5297393" y="6176586"/>
            <a:ext cx="1206804" cy="105613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2442" y="4737430"/>
            <a:ext cx="1207113" cy="1060796"/>
          </a:xfrm>
          <a:prstGeom prst="rect">
            <a:avLst/>
          </a:prstGeom>
        </p:spPr>
      </p:pic>
      <p:sp>
        <p:nvSpPr>
          <p:cNvPr id="18" name="Rectangle 17"/>
          <p:cNvSpPr/>
          <p:nvPr/>
        </p:nvSpPr>
        <p:spPr>
          <a:xfrm>
            <a:off x="1559358" y="6057900"/>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en-US" sz="4800" dirty="0">
                <a:solidFill>
                  <a:prstClr val="black"/>
                </a:solidFill>
                <a:latin typeface="Arial" panose="020B0604020202020204" pitchFamily="34" charset="0"/>
              </a:rPr>
              <a:t>C</a:t>
            </a:r>
            <a:r>
              <a:rPr lang="vi-VN" sz="4800" dirty="0">
                <a:solidFill>
                  <a:prstClr val="black"/>
                </a:solidFill>
                <a:latin typeface="Arial" panose="020B0604020202020204" pitchFamily="34" charset="0"/>
              </a:rPr>
              <a:t>. </a:t>
            </a:r>
            <a:r>
              <a:rPr lang="vi-VN" sz="4800" dirty="0">
                <a:solidFill>
                  <a:prstClr val="black"/>
                </a:solidFill>
                <a:latin typeface="Arial" panose="020B0604020202020204" pitchFamily="34" charset="0"/>
              </a:rPr>
              <a:t>Trần Đăng Khoa</a:t>
            </a:r>
            <a:endParaRPr lang="vi-VN" sz="4800" dirty="0">
              <a:solidFill>
                <a:prstClr val="black"/>
              </a:solidFill>
              <a:latin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2442" y="6119786"/>
            <a:ext cx="1207113" cy="1060796"/>
          </a:xfrm>
          <a:prstGeom prst="rect">
            <a:avLst/>
          </a:prstGeom>
        </p:spPr>
      </p:pic>
      <p:pic>
        <p:nvPicPr>
          <p:cNvPr id="17" name="Picture 16">
            <a:hlinkClick r:id="rId9" action="ppaction://hlinksldjump"/>
            <a:extLst>
              <a:ext uri="{FF2B5EF4-FFF2-40B4-BE49-F238E27FC236}">
                <a16:creationId xmlns:a16="http://schemas.microsoft.com/office/drawing/2014/main" id="{B9888FE5-265A-4089-B098-739BEF8897B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547" t="19412" r="21959" b="44006"/>
          <a:stretch/>
        </p:blipFill>
        <p:spPr>
          <a:xfrm>
            <a:off x="-12492" y="9026486"/>
            <a:ext cx="2210292" cy="1215950"/>
          </a:xfrm>
          <a:prstGeom prst="rect">
            <a:avLst/>
          </a:prstGeom>
        </p:spPr>
      </p:pic>
    </p:spTree>
    <p:extLst>
      <p:ext uri="{BB962C8B-B14F-4D97-AF65-F5344CB8AC3E}">
        <p14:creationId xmlns:p14="http://schemas.microsoft.com/office/powerpoint/2010/main" val="194782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10"/>
                                        </p:tgtEl>
                                        <p:attrNameLst>
                                          <p:attrName>fillcolor</p:attrName>
                                        </p:attrNameLst>
                                      </p:cBhvr>
                                      <p:to>
                                        <a:srgbClr val="FFF2CC"/>
                                      </p:to>
                                    </p:animClr>
                                    <p:set>
                                      <p:cBhvr>
                                        <p:cTn id="30" dur="250" fill="hold"/>
                                        <p:tgtEl>
                                          <p:spTgt spid="10"/>
                                        </p:tgtEl>
                                        <p:attrNameLst>
                                          <p:attrName>fill.type</p:attrName>
                                        </p:attrNameLst>
                                      </p:cBhvr>
                                      <p:to>
                                        <p:strVal val="solid"/>
                                      </p:to>
                                    </p:set>
                                    <p:set>
                                      <p:cBhvr>
                                        <p:cTn id="31" dur="250" fill="hold"/>
                                        <p:tgtEl>
                                          <p:spTgt spid="10"/>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50" fill="hold"/>
                                        <p:tgtEl>
                                          <p:spTgt spid="14"/>
                                        </p:tgtEl>
                                        <p:attrNameLst>
                                          <p:attrName>ppt_w</p:attrName>
                                        </p:attrNameLst>
                                      </p:cBhvr>
                                      <p:tavLst>
                                        <p:tav tm="0">
                                          <p:val>
                                            <p:strVal val="4*#ppt_w"/>
                                          </p:val>
                                        </p:tav>
                                        <p:tav tm="100000">
                                          <p:val>
                                            <p:strVal val="#ppt_w"/>
                                          </p:val>
                                        </p:tav>
                                      </p:tavLst>
                                    </p:anim>
                                    <p:anim calcmode="lin" valueType="num">
                                      <p:cBhvr>
                                        <p:cTn id="3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Check mark.wav"/>
                                        </p:tgtEl>
                                      </p:cMediaNode>
                                    </p:audio>
                                  </p:subTnLst>
                                </p:cTn>
                              </p:par>
                              <p:par>
                                <p:cTn id="36" presetID="1" presetClass="emph" presetSubtype="2" fill="hold" nodeType="withEffect">
                                  <p:stCondLst>
                                    <p:cond delay="1000"/>
                                  </p:stCondLst>
                                  <p:childTnLst>
                                    <p:animClr clrSpc="rgb" dir="cw">
                                      <p:cBhvr>
                                        <p:cTn id="37" dur="250" fill="hold"/>
                                        <p:tgtEl>
                                          <p:spTgt spid="10"/>
                                        </p:tgtEl>
                                        <p:attrNameLst>
                                          <p:attrName>fillcolor</p:attrName>
                                        </p:attrNameLst>
                                      </p:cBhvr>
                                      <p:to>
                                        <a:srgbClr val="00B050"/>
                                      </p:to>
                                    </p:animClr>
                                    <p:set>
                                      <p:cBhvr>
                                        <p:cTn id="38" dur="250" fill="hold"/>
                                        <p:tgtEl>
                                          <p:spTgt spid="10"/>
                                        </p:tgtEl>
                                        <p:attrNameLst>
                                          <p:attrName>fill.type</p:attrName>
                                        </p:attrNameLst>
                                      </p:cBhvr>
                                      <p:to>
                                        <p:strVal val="solid"/>
                                      </p:to>
                                    </p:set>
                                    <p:set>
                                      <p:cBhvr>
                                        <p:cTn id="39"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12"/>
                                        </p:tgtEl>
                                        <p:attrNameLst>
                                          <p:attrName>fillcolor</p:attrName>
                                        </p:attrNameLst>
                                      </p:cBhvr>
                                      <p:to>
                                        <a:srgbClr val="FFF2CC"/>
                                      </p:to>
                                    </p:animClr>
                                    <p:set>
                                      <p:cBhvr>
                                        <p:cTn id="45" dur="250" fill="hold"/>
                                        <p:tgtEl>
                                          <p:spTgt spid="12"/>
                                        </p:tgtEl>
                                        <p:attrNameLst>
                                          <p:attrName>fill.type</p:attrName>
                                        </p:attrNameLst>
                                      </p:cBhvr>
                                      <p:to>
                                        <p:strVal val="solid"/>
                                      </p:to>
                                    </p:set>
                                    <p:set>
                                      <p:cBhvr>
                                        <p:cTn id="46" dur="250" fill="hold"/>
                                        <p:tgtEl>
                                          <p:spTgt spid="12"/>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250" fill="hold"/>
                                        <p:tgtEl>
                                          <p:spTgt spid="15"/>
                                        </p:tgtEl>
                                        <p:attrNameLst>
                                          <p:attrName>ppt_w</p:attrName>
                                        </p:attrNameLst>
                                      </p:cBhvr>
                                      <p:tavLst>
                                        <p:tav tm="0">
                                          <p:val>
                                            <p:strVal val="4*#ppt_w"/>
                                          </p:val>
                                        </p:tav>
                                        <p:tav tm="100000">
                                          <p:val>
                                            <p:strVal val="#ppt_w"/>
                                          </p:val>
                                        </p:tav>
                                      </p:tavLst>
                                    </p:anim>
                                    <p:anim calcmode="lin" valueType="num">
                                      <p:cBhvr>
                                        <p:cTn id="5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Wrong Buzzer.wav"/>
                                        </p:tgtEl>
                                      </p:cMediaNode>
                                    </p:audio>
                                  </p:subTnLst>
                                </p:cTn>
                              </p:par>
                              <p:par>
                                <p:cTn id="51" presetID="1" presetClass="emph" presetSubtype="2" fill="hold" nodeType="withEffect">
                                  <p:stCondLst>
                                    <p:cond delay="1000"/>
                                  </p:stCondLst>
                                  <p:childTnLst>
                                    <p:animClr clrSpc="rgb" dir="cw">
                                      <p:cBhvr>
                                        <p:cTn id="52" dur="250" fill="hold"/>
                                        <p:tgtEl>
                                          <p:spTgt spid="12"/>
                                        </p:tgtEl>
                                        <p:attrNameLst>
                                          <p:attrName>fillcolor</p:attrName>
                                        </p:attrNameLst>
                                      </p:cBhvr>
                                      <p:to>
                                        <a:srgbClr val="FFFF00"/>
                                      </p:to>
                                    </p:animClr>
                                    <p:set>
                                      <p:cBhvr>
                                        <p:cTn id="53" dur="250" fill="hold"/>
                                        <p:tgtEl>
                                          <p:spTgt spid="12"/>
                                        </p:tgtEl>
                                        <p:attrNameLst>
                                          <p:attrName>fill.type</p:attrName>
                                        </p:attrNameLst>
                                      </p:cBhvr>
                                      <p:to>
                                        <p:strVal val="solid"/>
                                      </p:to>
                                    </p:set>
                                    <p:set>
                                      <p:cBhvr>
                                        <p:cTn id="5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13"/>
                                        </p:tgtEl>
                                        <p:attrNameLst>
                                          <p:attrName>fillcolor</p:attrName>
                                        </p:attrNameLst>
                                      </p:cBhvr>
                                      <p:to>
                                        <a:srgbClr val="FFF2CC"/>
                                      </p:to>
                                    </p:animClr>
                                    <p:set>
                                      <p:cBhvr>
                                        <p:cTn id="60" dur="250" fill="hold"/>
                                        <p:tgtEl>
                                          <p:spTgt spid="13"/>
                                        </p:tgtEl>
                                        <p:attrNameLst>
                                          <p:attrName>fill.type</p:attrName>
                                        </p:attrNameLst>
                                      </p:cBhvr>
                                      <p:to>
                                        <p:strVal val="solid"/>
                                      </p:to>
                                    </p:set>
                                    <p:set>
                                      <p:cBhvr>
                                        <p:cTn id="61" dur="250" fill="hold"/>
                                        <p:tgtEl>
                                          <p:spTgt spid="13"/>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6"/>
                                        </p:tgtEl>
                                        <p:attrNameLst>
                                          <p:attrName>style.visibility</p:attrName>
                                        </p:attrNameLst>
                                      </p:cBhvr>
                                      <p:to>
                                        <p:strVal val="visible"/>
                                      </p:to>
                                    </p:set>
                                    <p:anim calcmode="lin" valueType="num">
                                      <p:cBhvr>
                                        <p:cTn id="64" dur="250" fill="hold"/>
                                        <p:tgtEl>
                                          <p:spTgt spid="16"/>
                                        </p:tgtEl>
                                        <p:attrNameLst>
                                          <p:attrName>ppt_w</p:attrName>
                                        </p:attrNameLst>
                                      </p:cBhvr>
                                      <p:tavLst>
                                        <p:tav tm="0">
                                          <p:val>
                                            <p:strVal val="4*#ppt_w"/>
                                          </p:val>
                                        </p:tav>
                                        <p:tav tm="100000">
                                          <p:val>
                                            <p:strVal val="#ppt_w"/>
                                          </p:val>
                                        </p:tav>
                                      </p:tavLst>
                                    </p:anim>
                                    <p:anim calcmode="lin" valueType="num">
                                      <p:cBhvr>
                                        <p:cTn id="6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1000"/>
                                  </p:stCondLst>
                                  <p:childTnLst>
                                    <p:animClr clrSpc="rgb" dir="cw">
                                      <p:cBhvr>
                                        <p:cTn id="67" dur="250" fill="hold"/>
                                        <p:tgtEl>
                                          <p:spTgt spid="13"/>
                                        </p:tgtEl>
                                        <p:attrNameLst>
                                          <p:attrName>fillcolor</p:attrName>
                                        </p:attrNameLst>
                                      </p:cBhvr>
                                      <p:to>
                                        <a:srgbClr val="FFFF00"/>
                                      </p:to>
                                    </p:animClr>
                                    <p:set>
                                      <p:cBhvr>
                                        <p:cTn id="68" dur="250" fill="hold"/>
                                        <p:tgtEl>
                                          <p:spTgt spid="13"/>
                                        </p:tgtEl>
                                        <p:attrNameLst>
                                          <p:attrName>fill.type</p:attrName>
                                        </p:attrNameLst>
                                      </p:cBhvr>
                                      <p:to>
                                        <p:strVal val="solid"/>
                                      </p:to>
                                    </p:set>
                                    <p:set>
                                      <p:cBhvr>
                                        <p:cTn id="6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8"/>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withEffect">
                                  <p:stCondLst>
                                    <p:cond delay="0"/>
                                  </p:stCondLst>
                                  <p:childTnLst>
                                    <p:animClr clrSpc="rgb" dir="cw">
                                      <p:cBhvr>
                                        <p:cTn id="74" dur="250" fill="hold"/>
                                        <p:tgtEl>
                                          <p:spTgt spid="18"/>
                                        </p:tgtEl>
                                        <p:attrNameLst>
                                          <p:attrName>fillcolor</p:attrName>
                                        </p:attrNameLst>
                                      </p:cBhvr>
                                      <p:to>
                                        <a:srgbClr val="FFF2CC"/>
                                      </p:to>
                                    </p:animClr>
                                    <p:set>
                                      <p:cBhvr>
                                        <p:cTn id="75" dur="250" fill="hold"/>
                                        <p:tgtEl>
                                          <p:spTgt spid="18"/>
                                        </p:tgtEl>
                                        <p:attrNameLst>
                                          <p:attrName>fill.type</p:attrName>
                                        </p:attrNameLst>
                                      </p:cBhvr>
                                      <p:to>
                                        <p:strVal val="solid"/>
                                      </p:to>
                                    </p:set>
                                    <p:set>
                                      <p:cBhvr>
                                        <p:cTn id="76" dur="250" fill="hold"/>
                                        <p:tgtEl>
                                          <p:spTgt spid="18"/>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9"/>
                                        </p:tgtEl>
                                        <p:attrNameLst>
                                          <p:attrName>style.visibility</p:attrName>
                                        </p:attrNameLst>
                                      </p:cBhvr>
                                      <p:to>
                                        <p:strVal val="visible"/>
                                      </p:to>
                                    </p:set>
                                    <p:anim calcmode="lin" valueType="num">
                                      <p:cBhvr>
                                        <p:cTn id="79" dur="250" fill="hold"/>
                                        <p:tgtEl>
                                          <p:spTgt spid="19"/>
                                        </p:tgtEl>
                                        <p:attrNameLst>
                                          <p:attrName>ppt_w</p:attrName>
                                        </p:attrNameLst>
                                      </p:cBhvr>
                                      <p:tavLst>
                                        <p:tav tm="0">
                                          <p:val>
                                            <p:strVal val="4*#ppt_w"/>
                                          </p:val>
                                        </p:tav>
                                        <p:tav tm="100000">
                                          <p:val>
                                            <p:strVal val="#ppt_w"/>
                                          </p:val>
                                        </p:tav>
                                      </p:tavLst>
                                    </p:anim>
                                    <p:anim calcmode="lin" valueType="num">
                                      <p:cBhvr>
                                        <p:cTn id="8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8"/>
                                        </p:tgtEl>
                                        <p:attrNameLst>
                                          <p:attrName>fillcolor</p:attrName>
                                        </p:attrNameLst>
                                      </p:cBhvr>
                                      <p:to>
                                        <a:srgbClr val="FFFF00"/>
                                      </p:to>
                                    </p:animClr>
                                    <p:set>
                                      <p:cBhvr>
                                        <p:cTn id="83" dur="250" fill="hold"/>
                                        <p:tgtEl>
                                          <p:spTgt spid="18"/>
                                        </p:tgtEl>
                                        <p:attrNameLst>
                                          <p:attrName>fill.type</p:attrName>
                                        </p:attrNameLst>
                                      </p:cBhvr>
                                      <p:to>
                                        <p:strVal val="solid"/>
                                      </p:to>
                                    </p:set>
                                    <p:set>
                                      <p:cBhvr>
                                        <p:cTn id="84"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0" grpId="0" animBg="1"/>
      <p:bldP spid="12" grpId="0" animBg="1"/>
      <p:bldP spid="13" grpId="0" animBg="1"/>
      <p:bldP spid="1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Diagonal Corner Rectangle 8"/>
          <p:cNvSpPr/>
          <p:nvPr/>
        </p:nvSpPr>
        <p:spPr>
          <a:xfrm>
            <a:off x="1248954" y="2112028"/>
            <a:ext cx="15790092" cy="240689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r>
              <a:rPr lang="vi-VN" sz="4800" b="1" dirty="0">
                <a:solidFill>
                  <a:prstClr val="black"/>
                </a:solidFill>
                <a:latin typeface="Arial" panose="020B0604020202020204" pitchFamily="34" charset="0"/>
              </a:rPr>
              <a:t>Câu 2. </a:t>
            </a:r>
            <a:r>
              <a:rPr lang="vi-VN" sz="4800" dirty="0">
                <a:solidFill>
                  <a:prstClr val="black"/>
                </a:solidFill>
                <a:latin typeface="Arial" panose="020B0604020202020204" pitchFamily="34" charset="0"/>
              </a:rPr>
              <a:t>Bài thơ đã sử dụng thể thơ nào?</a:t>
            </a:r>
          </a:p>
        </p:txBody>
      </p:sp>
      <p:sp>
        <p:nvSpPr>
          <p:cNvPr id="10" name="Rectangle 9"/>
          <p:cNvSpPr/>
          <p:nvPr/>
        </p:nvSpPr>
        <p:spPr>
          <a:xfrm>
            <a:off x="1559358" y="6095888"/>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en-US" sz="4800" dirty="0">
                <a:solidFill>
                  <a:prstClr val="black"/>
                </a:solidFill>
                <a:latin typeface="Arial" panose="020B0604020202020204" pitchFamily="34" charset="0"/>
              </a:rPr>
              <a:t>C</a:t>
            </a:r>
            <a:r>
              <a:rPr lang="vi-VN" sz="4800" dirty="0">
                <a:solidFill>
                  <a:prstClr val="black"/>
                </a:solidFill>
                <a:latin typeface="Arial" panose="020B0604020202020204" pitchFamily="34" charset="0"/>
              </a:rPr>
              <a:t>. </a:t>
            </a:r>
            <a:r>
              <a:rPr lang="vi-VN" sz="4800" dirty="0">
                <a:solidFill>
                  <a:prstClr val="black"/>
                </a:solidFill>
                <a:latin typeface="Arial" panose="020B0604020202020204" pitchFamily="34" charset="0"/>
              </a:rPr>
              <a:t>Năm chữ</a:t>
            </a:r>
            <a:endParaRPr lang="vi-VN" sz="4800" dirty="0">
              <a:solidFill>
                <a:prstClr val="black"/>
              </a:solidFill>
              <a:latin typeface="Arial" panose="020B0604020202020204" pitchFamily="34" charset="0"/>
            </a:endParaRPr>
          </a:p>
        </p:txBody>
      </p:sp>
      <p:sp>
        <p:nvSpPr>
          <p:cNvPr id="12" name="Rectangle 11"/>
          <p:cNvSpPr/>
          <p:nvPr/>
        </p:nvSpPr>
        <p:spPr>
          <a:xfrm>
            <a:off x="9144000" y="6134100"/>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en-US" sz="4800" dirty="0">
                <a:solidFill>
                  <a:prstClr val="black"/>
                </a:solidFill>
                <a:latin typeface="Arial" panose="020B0604020202020204" pitchFamily="34" charset="0"/>
              </a:rPr>
              <a:t>D</a:t>
            </a:r>
            <a:r>
              <a:rPr lang="vi-VN" sz="4800" dirty="0">
                <a:solidFill>
                  <a:prstClr val="black"/>
                </a:solidFill>
                <a:latin typeface="Arial" panose="020B0604020202020204" pitchFamily="34" charset="0"/>
              </a:rPr>
              <a:t>. </a:t>
            </a:r>
            <a:r>
              <a:rPr lang="vi-VN" sz="4800" dirty="0">
                <a:solidFill>
                  <a:prstClr val="black"/>
                </a:solidFill>
                <a:latin typeface="Arial" panose="020B0604020202020204" pitchFamily="34" charset="0"/>
              </a:rPr>
              <a:t>Tự do</a:t>
            </a:r>
            <a:endParaRPr lang="vi-VN" sz="4800" dirty="0">
              <a:solidFill>
                <a:prstClr val="black"/>
              </a:solidFill>
              <a:latin typeface="Arial" panose="020B0604020202020204" pitchFamily="34" charset="0"/>
            </a:endParaRPr>
          </a:p>
        </p:txBody>
      </p:sp>
      <p:sp>
        <p:nvSpPr>
          <p:cNvPr id="13" name="Rectangle 12"/>
          <p:cNvSpPr/>
          <p:nvPr/>
        </p:nvSpPr>
        <p:spPr>
          <a:xfrm>
            <a:off x="1585698" y="4683089"/>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en-US" sz="4800" dirty="0">
                <a:solidFill>
                  <a:prstClr val="black"/>
                </a:solidFill>
                <a:latin typeface="Arial" panose="020B0604020202020204" pitchFamily="34" charset="0"/>
              </a:rPr>
              <a:t>A</a:t>
            </a:r>
            <a:r>
              <a:rPr lang="vi-VN" sz="4800" dirty="0">
                <a:solidFill>
                  <a:prstClr val="black"/>
                </a:solidFill>
                <a:latin typeface="Arial" panose="020B0604020202020204" pitchFamily="34" charset="0"/>
              </a:rPr>
              <a:t>. </a:t>
            </a:r>
            <a:r>
              <a:rPr lang="vi-VN" sz="4800" dirty="0">
                <a:solidFill>
                  <a:prstClr val="black"/>
                </a:solidFill>
                <a:latin typeface="Arial" panose="020B0604020202020204" pitchFamily="34" charset="0"/>
              </a:rPr>
              <a:t>Bốn chữ</a:t>
            </a:r>
            <a:endParaRPr lang="vi-VN" sz="4800" dirty="0">
              <a:solidFill>
                <a:prstClr val="black"/>
              </a:solidFill>
              <a:latin typeface="Arial" panose="020B0604020202020204" pitchFamily="34" charset="0"/>
            </a:endParaRPr>
          </a:p>
        </p:txBody>
      </p:sp>
      <p:pic>
        <p:nvPicPr>
          <p:cNvPr id="14" name="Picture 13"/>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7591850" y="6134102"/>
            <a:ext cx="1327706" cy="1062089"/>
          </a:xfrm>
          <a:prstGeom prst="rect">
            <a:avLst/>
          </a:prstGeom>
        </p:spPr>
      </p:pic>
      <p:pic>
        <p:nvPicPr>
          <p:cNvPr id="15" name="Picture 14"/>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5297393" y="6252786"/>
            <a:ext cx="1206804" cy="105613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2442" y="4813630"/>
            <a:ext cx="1207113" cy="1060796"/>
          </a:xfrm>
          <a:prstGeom prst="rect">
            <a:avLst/>
          </a:prstGeom>
        </p:spPr>
      </p:pic>
      <p:sp>
        <p:nvSpPr>
          <p:cNvPr id="18" name="Rectangle 17"/>
          <p:cNvSpPr/>
          <p:nvPr/>
        </p:nvSpPr>
        <p:spPr>
          <a:xfrm>
            <a:off x="9117660" y="4683089"/>
            <a:ext cx="7360197" cy="115622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vi-VN" sz="4800" dirty="0">
                <a:solidFill>
                  <a:prstClr val="black"/>
                </a:solidFill>
                <a:latin typeface="Arial" panose="020B0604020202020204" pitchFamily="34" charset="0"/>
              </a:rPr>
              <a:t>B. </a:t>
            </a:r>
            <a:r>
              <a:rPr lang="vi-VN" sz="4800" dirty="0">
                <a:solidFill>
                  <a:prstClr val="black"/>
                </a:solidFill>
                <a:latin typeface="Arial" panose="020B0604020202020204" pitchFamily="34" charset="0"/>
              </a:rPr>
              <a:t>Lục bát</a:t>
            </a:r>
            <a:endParaRPr lang="vi-VN" sz="4800" dirty="0">
              <a:solidFill>
                <a:prstClr val="black"/>
              </a:solidFill>
              <a:latin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270744" y="4744975"/>
            <a:ext cx="1207113" cy="1060796"/>
          </a:xfrm>
          <a:prstGeom prst="rect">
            <a:avLst/>
          </a:prstGeom>
        </p:spPr>
      </p:pic>
      <p:pic>
        <p:nvPicPr>
          <p:cNvPr id="17" name="Picture 16">
            <a:hlinkClick r:id="rId9" action="ppaction://hlinksldjump"/>
            <a:extLst>
              <a:ext uri="{FF2B5EF4-FFF2-40B4-BE49-F238E27FC236}">
                <a16:creationId xmlns:a16="http://schemas.microsoft.com/office/drawing/2014/main" id="{B6CF9C3F-68E6-4E0F-BAC2-0BB924D0A5A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547" t="19412" r="21959" b="44006"/>
          <a:stretch/>
        </p:blipFill>
        <p:spPr>
          <a:xfrm>
            <a:off x="-12492" y="9026486"/>
            <a:ext cx="2210292" cy="1215950"/>
          </a:xfrm>
          <a:prstGeom prst="rect">
            <a:avLst/>
          </a:prstGeom>
        </p:spPr>
      </p:pic>
    </p:spTree>
    <p:extLst>
      <p:ext uri="{BB962C8B-B14F-4D97-AF65-F5344CB8AC3E}">
        <p14:creationId xmlns:p14="http://schemas.microsoft.com/office/powerpoint/2010/main" val="1409183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0.70"/>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10"/>
                                        </p:tgtEl>
                                        <p:attrNameLst>
                                          <p:attrName>fillcolor</p:attrName>
                                        </p:attrNameLst>
                                      </p:cBhvr>
                                      <p:to>
                                        <a:srgbClr val="FFF2CC"/>
                                      </p:to>
                                    </p:animClr>
                                    <p:set>
                                      <p:cBhvr>
                                        <p:cTn id="30" dur="250" fill="hold"/>
                                        <p:tgtEl>
                                          <p:spTgt spid="10"/>
                                        </p:tgtEl>
                                        <p:attrNameLst>
                                          <p:attrName>fill.type</p:attrName>
                                        </p:attrNameLst>
                                      </p:cBhvr>
                                      <p:to>
                                        <p:strVal val="solid"/>
                                      </p:to>
                                    </p:set>
                                    <p:set>
                                      <p:cBhvr>
                                        <p:cTn id="31" dur="250" fill="hold"/>
                                        <p:tgtEl>
                                          <p:spTgt spid="10"/>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50" fill="hold"/>
                                        <p:tgtEl>
                                          <p:spTgt spid="14"/>
                                        </p:tgtEl>
                                        <p:attrNameLst>
                                          <p:attrName>ppt_w</p:attrName>
                                        </p:attrNameLst>
                                      </p:cBhvr>
                                      <p:tavLst>
                                        <p:tav tm="0">
                                          <p:val>
                                            <p:strVal val="4*#ppt_w"/>
                                          </p:val>
                                        </p:tav>
                                        <p:tav tm="100000">
                                          <p:val>
                                            <p:strVal val="#ppt_w"/>
                                          </p:val>
                                        </p:tav>
                                      </p:tavLst>
                                    </p:anim>
                                    <p:anim calcmode="lin" valueType="num">
                                      <p:cBhvr>
                                        <p:cTn id="3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Check mark.wav"/>
                                        </p:tgtEl>
                                      </p:cMediaNode>
                                    </p:audio>
                                  </p:subTnLst>
                                </p:cTn>
                              </p:par>
                              <p:par>
                                <p:cTn id="36" presetID="1" presetClass="emph" presetSubtype="2" fill="hold" nodeType="withEffect">
                                  <p:stCondLst>
                                    <p:cond delay="1000"/>
                                  </p:stCondLst>
                                  <p:childTnLst>
                                    <p:animClr clrSpc="rgb" dir="cw">
                                      <p:cBhvr>
                                        <p:cTn id="37" dur="250" fill="hold"/>
                                        <p:tgtEl>
                                          <p:spTgt spid="10"/>
                                        </p:tgtEl>
                                        <p:attrNameLst>
                                          <p:attrName>fillcolor</p:attrName>
                                        </p:attrNameLst>
                                      </p:cBhvr>
                                      <p:to>
                                        <a:srgbClr val="00B050"/>
                                      </p:to>
                                    </p:animClr>
                                    <p:set>
                                      <p:cBhvr>
                                        <p:cTn id="38" dur="250" fill="hold"/>
                                        <p:tgtEl>
                                          <p:spTgt spid="10"/>
                                        </p:tgtEl>
                                        <p:attrNameLst>
                                          <p:attrName>fill.type</p:attrName>
                                        </p:attrNameLst>
                                      </p:cBhvr>
                                      <p:to>
                                        <p:strVal val="solid"/>
                                      </p:to>
                                    </p:set>
                                    <p:set>
                                      <p:cBhvr>
                                        <p:cTn id="39"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12"/>
                                        </p:tgtEl>
                                        <p:attrNameLst>
                                          <p:attrName>fillcolor</p:attrName>
                                        </p:attrNameLst>
                                      </p:cBhvr>
                                      <p:to>
                                        <a:srgbClr val="FFF2CC"/>
                                      </p:to>
                                    </p:animClr>
                                    <p:set>
                                      <p:cBhvr>
                                        <p:cTn id="45" dur="250" fill="hold"/>
                                        <p:tgtEl>
                                          <p:spTgt spid="12"/>
                                        </p:tgtEl>
                                        <p:attrNameLst>
                                          <p:attrName>fill.type</p:attrName>
                                        </p:attrNameLst>
                                      </p:cBhvr>
                                      <p:to>
                                        <p:strVal val="solid"/>
                                      </p:to>
                                    </p:set>
                                    <p:set>
                                      <p:cBhvr>
                                        <p:cTn id="46" dur="250" fill="hold"/>
                                        <p:tgtEl>
                                          <p:spTgt spid="12"/>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250" fill="hold"/>
                                        <p:tgtEl>
                                          <p:spTgt spid="15"/>
                                        </p:tgtEl>
                                        <p:attrNameLst>
                                          <p:attrName>ppt_w</p:attrName>
                                        </p:attrNameLst>
                                      </p:cBhvr>
                                      <p:tavLst>
                                        <p:tav tm="0">
                                          <p:val>
                                            <p:strVal val="4*#ppt_w"/>
                                          </p:val>
                                        </p:tav>
                                        <p:tav tm="100000">
                                          <p:val>
                                            <p:strVal val="#ppt_w"/>
                                          </p:val>
                                        </p:tav>
                                      </p:tavLst>
                                    </p:anim>
                                    <p:anim calcmode="lin" valueType="num">
                                      <p:cBhvr>
                                        <p:cTn id="5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Wrong Buzzer.wav"/>
                                        </p:tgtEl>
                                      </p:cMediaNode>
                                    </p:audio>
                                  </p:subTnLst>
                                </p:cTn>
                              </p:par>
                              <p:par>
                                <p:cTn id="51" presetID="1" presetClass="emph" presetSubtype="2" fill="hold" nodeType="withEffect">
                                  <p:stCondLst>
                                    <p:cond delay="1000"/>
                                  </p:stCondLst>
                                  <p:childTnLst>
                                    <p:animClr clrSpc="rgb" dir="cw">
                                      <p:cBhvr>
                                        <p:cTn id="52" dur="250" fill="hold"/>
                                        <p:tgtEl>
                                          <p:spTgt spid="12"/>
                                        </p:tgtEl>
                                        <p:attrNameLst>
                                          <p:attrName>fillcolor</p:attrName>
                                        </p:attrNameLst>
                                      </p:cBhvr>
                                      <p:to>
                                        <a:srgbClr val="FFFF00"/>
                                      </p:to>
                                    </p:animClr>
                                    <p:set>
                                      <p:cBhvr>
                                        <p:cTn id="53" dur="250" fill="hold"/>
                                        <p:tgtEl>
                                          <p:spTgt spid="12"/>
                                        </p:tgtEl>
                                        <p:attrNameLst>
                                          <p:attrName>fill.type</p:attrName>
                                        </p:attrNameLst>
                                      </p:cBhvr>
                                      <p:to>
                                        <p:strVal val="solid"/>
                                      </p:to>
                                    </p:set>
                                    <p:set>
                                      <p:cBhvr>
                                        <p:cTn id="5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13"/>
                                        </p:tgtEl>
                                        <p:attrNameLst>
                                          <p:attrName>fillcolor</p:attrName>
                                        </p:attrNameLst>
                                      </p:cBhvr>
                                      <p:to>
                                        <a:srgbClr val="FFF2CC"/>
                                      </p:to>
                                    </p:animClr>
                                    <p:set>
                                      <p:cBhvr>
                                        <p:cTn id="60" dur="250" fill="hold"/>
                                        <p:tgtEl>
                                          <p:spTgt spid="13"/>
                                        </p:tgtEl>
                                        <p:attrNameLst>
                                          <p:attrName>fill.type</p:attrName>
                                        </p:attrNameLst>
                                      </p:cBhvr>
                                      <p:to>
                                        <p:strVal val="solid"/>
                                      </p:to>
                                    </p:set>
                                    <p:set>
                                      <p:cBhvr>
                                        <p:cTn id="61" dur="250" fill="hold"/>
                                        <p:tgtEl>
                                          <p:spTgt spid="13"/>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6"/>
                                        </p:tgtEl>
                                        <p:attrNameLst>
                                          <p:attrName>style.visibility</p:attrName>
                                        </p:attrNameLst>
                                      </p:cBhvr>
                                      <p:to>
                                        <p:strVal val="visible"/>
                                      </p:to>
                                    </p:set>
                                    <p:anim calcmode="lin" valueType="num">
                                      <p:cBhvr>
                                        <p:cTn id="64" dur="250" fill="hold"/>
                                        <p:tgtEl>
                                          <p:spTgt spid="16"/>
                                        </p:tgtEl>
                                        <p:attrNameLst>
                                          <p:attrName>ppt_w</p:attrName>
                                        </p:attrNameLst>
                                      </p:cBhvr>
                                      <p:tavLst>
                                        <p:tav tm="0">
                                          <p:val>
                                            <p:strVal val="4*#ppt_w"/>
                                          </p:val>
                                        </p:tav>
                                        <p:tav tm="100000">
                                          <p:val>
                                            <p:strVal val="#ppt_w"/>
                                          </p:val>
                                        </p:tav>
                                      </p:tavLst>
                                    </p:anim>
                                    <p:anim calcmode="lin" valueType="num">
                                      <p:cBhvr>
                                        <p:cTn id="6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1000"/>
                                  </p:stCondLst>
                                  <p:childTnLst>
                                    <p:animClr clrSpc="rgb" dir="cw">
                                      <p:cBhvr>
                                        <p:cTn id="67" dur="250" fill="hold"/>
                                        <p:tgtEl>
                                          <p:spTgt spid="13"/>
                                        </p:tgtEl>
                                        <p:attrNameLst>
                                          <p:attrName>fillcolor</p:attrName>
                                        </p:attrNameLst>
                                      </p:cBhvr>
                                      <p:to>
                                        <a:srgbClr val="FFFF00"/>
                                      </p:to>
                                    </p:animClr>
                                    <p:set>
                                      <p:cBhvr>
                                        <p:cTn id="68" dur="250" fill="hold"/>
                                        <p:tgtEl>
                                          <p:spTgt spid="13"/>
                                        </p:tgtEl>
                                        <p:attrNameLst>
                                          <p:attrName>fill.type</p:attrName>
                                        </p:attrNameLst>
                                      </p:cBhvr>
                                      <p:to>
                                        <p:strVal val="solid"/>
                                      </p:to>
                                    </p:set>
                                    <p:set>
                                      <p:cBhvr>
                                        <p:cTn id="6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8"/>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withEffect">
                                  <p:stCondLst>
                                    <p:cond delay="0"/>
                                  </p:stCondLst>
                                  <p:childTnLst>
                                    <p:animClr clrSpc="rgb" dir="cw">
                                      <p:cBhvr>
                                        <p:cTn id="74" dur="250" fill="hold"/>
                                        <p:tgtEl>
                                          <p:spTgt spid="18"/>
                                        </p:tgtEl>
                                        <p:attrNameLst>
                                          <p:attrName>fillcolor</p:attrName>
                                        </p:attrNameLst>
                                      </p:cBhvr>
                                      <p:to>
                                        <a:srgbClr val="FFF2CC"/>
                                      </p:to>
                                    </p:animClr>
                                    <p:set>
                                      <p:cBhvr>
                                        <p:cTn id="75" dur="250" fill="hold"/>
                                        <p:tgtEl>
                                          <p:spTgt spid="18"/>
                                        </p:tgtEl>
                                        <p:attrNameLst>
                                          <p:attrName>fill.type</p:attrName>
                                        </p:attrNameLst>
                                      </p:cBhvr>
                                      <p:to>
                                        <p:strVal val="solid"/>
                                      </p:to>
                                    </p:set>
                                    <p:set>
                                      <p:cBhvr>
                                        <p:cTn id="76" dur="250" fill="hold"/>
                                        <p:tgtEl>
                                          <p:spTgt spid="18"/>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9"/>
                                        </p:tgtEl>
                                        <p:attrNameLst>
                                          <p:attrName>style.visibility</p:attrName>
                                        </p:attrNameLst>
                                      </p:cBhvr>
                                      <p:to>
                                        <p:strVal val="visible"/>
                                      </p:to>
                                    </p:set>
                                    <p:anim calcmode="lin" valueType="num">
                                      <p:cBhvr>
                                        <p:cTn id="79" dur="250" fill="hold"/>
                                        <p:tgtEl>
                                          <p:spTgt spid="19"/>
                                        </p:tgtEl>
                                        <p:attrNameLst>
                                          <p:attrName>ppt_w</p:attrName>
                                        </p:attrNameLst>
                                      </p:cBhvr>
                                      <p:tavLst>
                                        <p:tav tm="0">
                                          <p:val>
                                            <p:strVal val="4*#ppt_w"/>
                                          </p:val>
                                        </p:tav>
                                        <p:tav tm="100000">
                                          <p:val>
                                            <p:strVal val="#ppt_w"/>
                                          </p:val>
                                        </p:tav>
                                      </p:tavLst>
                                    </p:anim>
                                    <p:anim calcmode="lin" valueType="num">
                                      <p:cBhvr>
                                        <p:cTn id="8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8"/>
                                        </p:tgtEl>
                                        <p:attrNameLst>
                                          <p:attrName>fillcolor</p:attrName>
                                        </p:attrNameLst>
                                      </p:cBhvr>
                                      <p:to>
                                        <a:srgbClr val="FFFF00"/>
                                      </p:to>
                                    </p:animClr>
                                    <p:set>
                                      <p:cBhvr>
                                        <p:cTn id="83" dur="250" fill="hold"/>
                                        <p:tgtEl>
                                          <p:spTgt spid="18"/>
                                        </p:tgtEl>
                                        <p:attrNameLst>
                                          <p:attrName>fill.type</p:attrName>
                                        </p:attrNameLst>
                                      </p:cBhvr>
                                      <p:to>
                                        <p:strVal val="solid"/>
                                      </p:to>
                                    </p:set>
                                    <p:set>
                                      <p:cBhvr>
                                        <p:cTn id="84"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0" grpId="0" animBg="1"/>
      <p:bldP spid="12" grpId="0" animBg="1"/>
      <p:bldP spid="13"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Diagonal Corner Rectangle 8"/>
          <p:cNvSpPr/>
          <p:nvPr/>
        </p:nvSpPr>
        <p:spPr>
          <a:xfrm>
            <a:off x="1381425" y="1822643"/>
            <a:ext cx="15790092" cy="240689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69">
              <a:lnSpc>
                <a:spcPct val="150000"/>
              </a:lnSpc>
              <a:defRPr/>
            </a:pPr>
            <a:r>
              <a:rPr lang="vi-VN" sz="4800" b="1" dirty="0">
                <a:solidFill>
                  <a:prstClr val="black"/>
                </a:solidFill>
                <a:latin typeface="Arial" panose="020B0604020202020204" pitchFamily="34" charset="0"/>
              </a:rPr>
              <a:t>Câu 3. </a:t>
            </a:r>
            <a:r>
              <a:rPr lang="vi-VN" sz="4800" dirty="0">
                <a:solidFill>
                  <a:prstClr val="black"/>
                </a:solidFill>
                <a:latin typeface="Arial" panose="020B0604020202020204" pitchFamily="34" charset="0"/>
              </a:rPr>
              <a:t>Ý nào sau đây không đúng khi nói về hình ảnh người mẹ trong bài thơ? </a:t>
            </a:r>
          </a:p>
        </p:txBody>
      </p:sp>
      <p:sp>
        <p:nvSpPr>
          <p:cNvPr id="10" name="Rectangle 9"/>
          <p:cNvSpPr/>
          <p:nvPr/>
        </p:nvSpPr>
        <p:spPr>
          <a:xfrm>
            <a:off x="9276471" y="6833822"/>
            <a:ext cx="7360197" cy="15862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en-US" sz="4800" dirty="0">
                <a:solidFill>
                  <a:prstClr val="black"/>
                </a:solidFill>
                <a:latin typeface="Arial" panose="020B0604020202020204" pitchFamily="34" charset="0"/>
              </a:rPr>
              <a:t>D</a:t>
            </a:r>
            <a:r>
              <a:rPr lang="vi-VN" sz="4800" dirty="0">
                <a:solidFill>
                  <a:prstClr val="black"/>
                </a:solidFill>
                <a:latin typeface="Arial" panose="020B0604020202020204" pitchFamily="34" charset="0"/>
              </a:rPr>
              <a:t>. </a:t>
            </a:r>
            <a:r>
              <a:rPr lang="en-US" sz="4800" dirty="0">
                <a:solidFill>
                  <a:prstClr val="black"/>
                </a:solidFill>
                <a:latin typeface="Arial" panose="020B0604020202020204" pitchFamily="34" charset="0"/>
              </a:rPr>
              <a:t>Mẹ hi sinh </a:t>
            </a:r>
            <a:r>
              <a:rPr lang="en-US" sz="4800" dirty="0" err="1">
                <a:solidFill>
                  <a:prstClr val="black"/>
                </a:solidFill>
                <a:latin typeface="Arial" panose="020B0604020202020204" pitchFamily="34" charset="0"/>
              </a:rPr>
              <a:t>cuộc</a:t>
            </a:r>
            <a:r>
              <a:rPr lang="en-US" sz="4800" dirty="0">
                <a:solidFill>
                  <a:prstClr val="black"/>
                </a:solidFill>
                <a:latin typeface="Arial" panose="020B0604020202020204" pitchFamily="34" charset="0"/>
              </a:rPr>
              <a:t> sống của mình để bảo </a:t>
            </a:r>
            <a:r>
              <a:rPr lang="en-US" sz="4800" dirty="0" err="1">
                <a:solidFill>
                  <a:prstClr val="black"/>
                </a:solidFill>
                <a:latin typeface="Arial" panose="020B0604020202020204" pitchFamily="34" charset="0"/>
              </a:rPr>
              <a:t>vệ</a:t>
            </a:r>
            <a:r>
              <a:rPr lang="en-US" sz="4800" dirty="0">
                <a:solidFill>
                  <a:prstClr val="black"/>
                </a:solidFill>
                <a:latin typeface="Arial" panose="020B0604020202020204" pitchFamily="34" charset="0"/>
              </a:rPr>
              <a:t> con</a:t>
            </a:r>
            <a:endParaRPr lang="vi-VN" sz="4800" dirty="0">
              <a:solidFill>
                <a:prstClr val="black"/>
              </a:solidFill>
              <a:latin typeface="Arial" panose="020B0604020202020204" pitchFamily="34" charset="0"/>
            </a:endParaRPr>
          </a:p>
        </p:txBody>
      </p:sp>
      <p:sp>
        <p:nvSpPr>
          <p:cNvPr id="12" name="Rectangle 11"/>
          <p:cNvSpPr/>
          <p:nvPr/>
        </p:nvSpPr>
        <p:spPr>
          <a:xfrm>
            <a:off x="1719537" y="6833822"/>
            <a:ext cx="7360197" cy="15862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vi-VN" sz="4800" dirty="0">
                <a:solidFill>
                  <a:prstClr val="black"/>
                </a:solidFill>
                <a:latin typeface="Arial" panose="020B0604020202020204" pitchFamily="34" charset="0"/>
              </a:rPr>
              <a:t>C. </a:t>
            </a:r>
            <a:r>
              <a:rPr lang="en-US" sz="4800" dirty="0">
                <a:solidFill>
                  <a:prstClr val="black"/>
                </a:solidFill>
                <a:latin typeface="Arial" panose="020B0604020202020204" pitchFamily="34" charset="0"/>
              </a:rPr>
              <a:t>Mẹ </a:t>
            </a:r>
            <a:r>
              <a:rPr lang="en-US" sz="4800" dirty="0" err="1">
                <a:solidFill>
                  <a:prstClr val="black"/>
                </a:solidFill>
                <a:latin typeface="Arial" panose="020B0604020202020204" pitchFamily="34" charset="0"/>
              </a:rPr>
              <a:t>giản</a:t>
            </a:r>
            <a:r>
              <a:rPr lang="en-US" sz="4800" dirty="0">
                <a:solidFill>
                  <a:prstClr val="black"/>
                </a:solidFill>
                <a:latin typeface="Arial" panose="020B0604020202020204" pitchFamily="34" charset="0"/>
              </a:rPr>
              <a:t> </a:t>
            </a:r>
            <a:r>
              <a:rPr lang="en-US" sz="4800" dirty="0" err="1">
                <a:solidFill>
                  <a:prstClr val="black"/>
                </a:solidFill>
                <a:latin typeface="Arial" panose="020B0604020202020204" pitchFamily="34" charset="0"/>
              </a:rPr>
              <a:t>dị</a:t>
            </a:r>
            <a:r>
              <a:rPr lang="en-US" sz="4800" dirty="0">
                <a:solidFill>
                  <a:prstClr val="black"/>
                </a:solidFill>
                <a:latin typeface="Arial" panose="020B0604020202020204" pitchFamily="34" charset="0"/>
              </a:rPr>
              <a:t>, </a:t>
            </a:r>
            <a:r>
              <a:rPr lang="en-US" sz="4800" dirty="0" err="1">
                <a:solidFill>
                  <a:prstClr val="black"/>
                </a:solidFill>
                <a:latin typeface="Arial" panose="020B0604020202020204" pitchFamily="34" charset="0"/>
              </a:rPr>
              <a:t>mộc</a:t>
            </a:r>
            <a:r>
              <a:rPr lang="en-US" sz="4800" dirty="0">
                <a:solidFill>
                  <a:prstClr val="black"/>
                </a:solidFill>
                <a:latin typeface="Arial" panose="020B0604020202020204" pitchFamily="34" charset="0"/>
              </a:rPr>
              <a:t> </a:t>
            </a:r>
            <a:r>
              <a:rPr lang="en-US" sz="4800" dirty="0" err="1">
                <a:solidFill>
                  <a:prstClr val="black"/>
                </a:solidFill>
                <a:latin typeface="Arial" panose="020B0604020202020204" pitchFamily="34" charset="0"/>
              </a:rPr>
              <a:t>mạc</a:t>
            </a:r>
            <a:r>
              <a:rPr lang="en-US" sz="4800" dirty="0">
                <a:solidFill>
                  <a:prstClr val="black"/>
                </a:solidFill>
                <a:latin typeface="Arial" panose="020B0604020202020204" pitchFamily="34" charset="0"/>
              </a:rPr>
              <a:t>, </a:t>
            </a:r>
            <a:r>
              <a:rPr lang="en-US" sz="4800" dirty="0" err="1">
                <a:solidFill>
                  <a:prstClr val="black"/>
                </a:solidFill>
                <a:latin typeface="Arial" panose="020B0604020202020204" pitchFamily="34" charset="0"/>
              </a:rPr>
              <a:t>chất</a:t>
            </a:r>
            <a:r>
              <a:rPr lang="en-US" sz="4800" dirty="0">
                <a:solidFill>
                  <a:prstClr val="black"/>
                </a:solidFill>
                <a:latin typeface="Arial" panose="020B0604020202020204" pitchFamily="34" charset="0"/>
              </a:rPr>
              <a:t> </a:t>
            </a:r>
            <a:r>
              <a:rPr lang="en-US" sz="4800" dirty="0" err="1">
                <a:solidFill>
                  <a:prstClr val="black"/>
                </a:solidFill>
                <a:latin typeface="Arial" panose="020B0604020202020204" pitchFamily="34" charset="0"/>
              </a:rPr>
              <a:t>phác</a:t>
            </a:r>
            <a:endParaRPr lang="vi-VN" sz="4800" dirty="0">
              <a:solidFill>
                <a:prstClr val="black"/>
              </a:solidFill>
              <a:latin typeface="Arial" panose="020B0604020202020204" pitchFamily="34" charset="0"/>
            </a:endParaRPr>
          </a:p>
        </p:txBody>
      </p:sp>
      <p:sp>
        <p:nvSpPr>
          <p:cNvPr id="13" name="Rectangle 12"/>
          <p:cNvSpPr/>
          <p:nvPr/>
        </p:nvSpPr>
        <p:spPr>
          <a:xfrm>
            <a:off x="1718169" y="4678695"/>
            <a:ext cx="7360197" cy="168400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en-US" sz="4800" dirty="0">
                <a:solidFill>
                  <a:prstClr val="black"/>
                </a:solidFill>
                <a:latin typeface="Arial" panose="020B0604020202020204" pitchFamily="34" charset="0"/>
              </a:rPr>
              <a:t>A</a:t>
            </a:r>
            <a:r>
              <a:rPr lang="vi-VN" sz="4800" dirty="0">
                <a:solidFill>
                  <a:prstClr val="black"/>
                </a:solidFill>
                <a:latin typeface="Arial" panose="020B0604020202020204" pitchFamily="34" charset="0"/>
              </a:rPr>
              <a:t>. </a:t>
            </a:r>
            <a:r>
              <a:rPr lang="it-IT" sz="4800" dirty="0">
                <a:solidFill>
                  <a:prstClr val="black"/>
                </a:solidFill>
                <a:latin typeface="Arial" panose="020B0604020202020204" pitchFamily="34" charset="0"/>
              </a:rPr>
              <a:t>Tần tảo, chăm lo cho gia đình</a:t>
            </a:r>
            <a:endParaRPr lang="vi-VN" sz="4800" dirty="0">
              <a:solidFill>
                <a:prstClr val="black"/>
              </a:solidFill>
              <a:latin typeface="Arial" panose="020B0604020202020204" pitchFamily="34" charset="0"/>
            </a:endParaRPr>
          </a:p>
        </p:txBody>
      </p:sp>
      <p:pic>
        <p:nvPicPr>
          <p:cNvPr id="14" name="Picture 13"/>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5308965" y="6922082"/>
            <a:ext cx="1327706" cy="1062089"/>
          </a:xfrm>
          <a:prstGeom prst="rect">
            <a:avLst/>
          </a:prstGeom>
        </p:spPr>
      </p:pic>
      <p:pic>
        <p:nvPicPr>
          <p:cNvPr id="15" name="Picture 14"/>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872930" y="6883868"/>
            <a:ext cx="1206804" cy="105613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4912" y="4809236"/>
            <a:ext cx="1207113" cy="1060796"/>
          </a:xfrm>
          <a:prstGeom prst="rect">
            <a:avLst/>
          </a:prstGeom>
        </p:spPr>
      </p:pic>
      <p:sp>
        <p:nvSpPr>
          <p:cNvPr id="18" name="Rectangle 17"/>
          <p:cNvSpPr/>
          <p:nvPr/>
        </p:nvSpPr>
        <p:spPr>
          <a:xfrm>
            <a:off x="9250130" y="4678696"/>
            <a:ext cx="7360197" cy="16840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vi-VN" sz="4800" dirty="0">
                <a:solidFill>
                  <a:prstClr val="black"/>
                </a:solidFill>
                <a:latin typeface="Arial" panose="020B0604020202020204" pitchFamily="34" charset="0"/>
              </a:rPr>
              <a:t>B. </a:t>
            </a:r>
            <a:r>
              <a:rPr lang="vi-VN" sz="4800" dirty="0">
                <a:solidFill>
                  <a:prstClr val="black"/>
                </a:solidFill>
                <a:latin typeface="Arial" panose="020B0604020202020204" pitchFamily="34" charset="0"/>
              </a:rPr>
              <a:t>Yêu </a:t>
            </a:r>
            <a:r>
              <a:rPr lang="vi-VN" sz="4800" dirty="0">
                <a:solidFill>
                  <a:prstClr val="black"/>
                </a:solidFill>
                <a:latin typeface="Arial" panose="020B0604020202020204" pitchFamily="34" charset="0"/>
              </a:rPr>
              <a:t>thương, chăm sóc cho con</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03214" y="4740581"/>
            <a:ext cx="1207113" cy="1060796"/>
          </a:xfrm>
          <a:prstGeom prst="rect">
            <a:avLst/>
          </a:prstGeom>
        </p:spPr>
      </p:pic>
      <p:pic>
        <p:nvPicPr>
          <p:cNvPr id="17" name="Picture 16">
            <a:hlinkClick r:id="rId9" action="ppaction://hlinksldjump"/>
            <a:extLst>
              <a:ext uri="{FF2B5EF4-FFF2-40B4-BE49-F238E27FC236}">
                <a16:creationId xmlns:a16="http://schemas.microsoft.com/office/drawing/2014/main" id="{EFC25677-ADD2-4F36-BA72-73684E4C671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547" t="19412" r="21959" b="44006"/>
          <a:stretch/>
        </p:blipFill>
        <p:spPr>
          <a:xfrm>
            <a:off x="-12492" y="9026486"/>
            <a:ext cx="2210292" cy="1215950"/>
          </a:xfrm>
          <a:prstGeom prst="rect">
            <a:avLst/>
          </a:prstGeom>
        </p:spPr>
      </p:pic>
    </p:spTree>
    <p:extLst>
      <p:ext uri="{BB962C8B-B14F-4D97-AF65-F5344CB8AC3E}">
        <p14:creationId xmlns:p14="http://schemas.microsoft.com/office/powerpoint/2010/main" val="1328955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0.70"/>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10"/>
                                        </p:tgtEl>
                                        <p:attrNameLst>
                                          <p:attrName>fillcolor</p:attrName>
                                        </p:attrNameLst>
                                      </p:cBhvr>
                                      <p:to>
                                        <a:srgbClr val="FFF2CC"/>
                                      </p:to>
                                    </p:animClr>
                                    <p:set>
                                      <p:cBhvr>
                                        <p:cTn id="30" dur="250" fill="hold"/>
                                        <p:tgtEl>
                                          <p:spTgt spid="10"/>
                                        </p:tgtEl>
                                        <p:attrNameLst>
                                          <p:attrName>fill.type</p:attrName>
                                        </p:attrNameLst>
                                      </p:cBhvr>
                                      <p:to>
                                        <p:strVal val="solid"/>
                                      </p:to>
                                    </p:set>
                                    <p:set>
                                      <p:cBhvr>
                                        <p:cTn id="31" dur="250" fill="hold"/>
                                        <p:tgtEl>
                                          <p:spTgt spid="10"/>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50" fill="hold"/>
                                        <p:tgtEl>
                                          <p:spTgt spid="14"/>
                                        </p:tgtEl>
                                        <p:attrNameLst>
                                          <p:attrName>ppt_w</p:attrName>
                                        </p:attrNameLst>
                                      </p:cBhvr>
                                      <p:tavLst>
                                        <p:tav tm="0">
                                          <p:val>
                                            <p:strVal val="4*#ppt_w"/>
                                          </p:val>
                                        </p:tav>
                                        <p:tav tm="100000">
                                          <p:val>
                                            <p:strVal val="#ppt_w"/>
                                          </p:val>
                                        </p:tav>
                                      </p:tavLst>
                                    </p:anim>
                                    <p:anim calcmode="lin" valueType="num">
                                      <p:cBhvr>
                                        <p:cTn id="3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Check mark.wav"/>
                                        </p:tgtEl>
                                      </p:cMediaNode>
                                    </p:audio>
                                  </p:subTnLst>
                                </p:cTn>
                              </p:par>
                              <p:par>
                                <p:cTn id="36" presetID="1" presetClass="emph" presetSubtype="2" fill="hold" nodeType="withEffect">
                                  <p:stCondLst>
                                    <p:cond delay="1000"/>
                                  </p:stCondLst>
                                  <p:childTnLst>
                                    <p:animClr clrSpc="rgb" dir="cw">
                                      <p:cBhvr>
                                        <p:cTn id="37" dur="250" fill="hold"/>
                                        <p:tgtEl>
                                          <p:spTgt spid="10"/>
                                        </p:tgtEl>
                                        <p:attrNameLst>
                                          <p:attrName>fillcolor</p:attrName>
                                        </p:attrNameLst>
                                      </p:cBhvr>
                                      <p:to>
                                        <a:srgbClr val="00B050"/>
                                      </p:to>
                                    </p:animClr>
                                    <p:set>
                                      <p:cBhvr>
                                        <p:cTn id="38" dur="250" fill="hold"/>
                                        <p:tgtEl>
                                          <p:spTgt spid="10"/>
                                        </p:tgtEl>
                                        <p:attrNameLst>
                                          <p:attrName>fill.type</p:attrName>
                                        </p:attrNameLst>
                                      </p:cBhvr>
                                      <p:to>
                                        <p:strVal val="solid"/>
                                      </p:to>
                                    </p:set>
                                    <p:set>
                                      <p:cBhvr>
                                        <p:cTn id="39"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12"/>
                                        </p:tgtEl>
                                        <p:attrNameLst>
                                          <p:attrName>fillcolor</p:attrName>
                                        </p:attrNameLst>
                                      </p:cBhvr>
                                      <p:to>
                                        <a:srgbClr val="FFF2CC"/>
                                      </p:to>
                                    </p:animClr>
                                    <p:set>
                                      <p:cBhvr>
                                        <p:cTn id="45" dur="250" fill="hold"/>
                                        <p:tgtEl>
                                          <p:spTgt spid="12"/>
                                        </p:tgtEl>
                                        <p:attrNameLst>
                                          <p:attrName>fill.type</p:attrName>
                                        </p:attrNameLst>
                                      </p:cBhvr>
                                      <p:to>
                                        <p:strVal val="solid"/>
                                      </p:to>
                                    </p:set>
                                    <p:set>
                                      <p:cBhvr>
                                        <p:cTn id="46" dur="250" fill="hold"/>
                                        <p:tgtEl>
                                          <p:spTgt spid="12"/>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250" fill="hold"/>
                                        <p:tgtEl>
                                          <p:spTgt spid="15"/>
                                        </p:tgtEl>
                                        <p:attrNameLst>
                                          <p:attrName>ppt_w</p:attrName>
                                        </p:attrNameLst>
                                      </p:cBhvr>
                                      <p:tavLst>
                                        <p:tav tm="0">
                                          <p:val>
                                            <p:strVal val="4*#ppt_w"/>
                                          </p:val>
                                        </p:tav>
                                        <p:tav tm="100000">
                                          <p:val>
                                            <p:strVal val="#ppt_w"/>
                                          </p:val>
                                        </p:tav>
                                      </p:tavLst>
                                    </p:anim>
                                    <p:anim calcmode="lin" valueType="num">
                                      <p:cBhvr>
                                        <p:cTn id="5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Wrong Buzzer.wav"/>
                                        </p:tgtEl>
                                      </p:cMediaNode>
                                    </p:audio>
                                  </p:subTnLst>
                                </p:cTn>
                              </p:par>
                              <p:par>
                                <p:cTn id="51" presetID="1" presetClass="emph" presetSubtype="2" fill="hold" nodeType="withEffect">
                                  <p:stCondLst>
                                    <p:cond delay="1000"/>
                                  </p:stCondLst>
                                  <p:childTnLst>
                                    <p:animClr clrSpc="rgb" dir="cw">
                                      <p:cBhvr>
                                        <p:cTn id="52" dur="250" fill="hold"/>
                                        <p:tgtEl>
                                          <p:spTgt spid="12"/>
                                        </p:tgtEl>
                                        <p:attrNameLst>
                                          <p:attrName>fillcolor</p:attrName>
                                        </p:attrNameLst>
                                      </p:cBhvr>
                                      <p:to>
                                        <a:srgbClr val="FFFF00"/>
                                      </p:to>
                                    </p:animClr>
                                    <p:set>
                                      <p:cBhvr>
                                        <p:cTn id="53" dur="250" fill="hold"/>
                                        <p:tgtEl>
                                          <p:spTgt spid="12"/>
                                        </p:tgtEl>
                                        <p:attrNameLst>
                                          <p:attrName>fill.type</p:attrName>
                                        </p:attrNameLst>
                                      </p:cBhvr>
                                      <p:to>
                                        <p:strVal val="solid"/>
                                      </p:to>
                                    </p:set>
                                    <p:set>
                                      <p:cBhvr>
                                        <p:cTn id="5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13"/>
                                        </p:tgtEl>
                                        <p:attrNameLst>
                                          <p:attrName>fillcolor</p:attrName>
                                        </p:attrNameLst>
                                      </p:cBhvr>
                                      <p:to>
                                        <a:srgbClr val="FFF2CC"/>
                                      </p:to>
                                    </p:animClr>
                                    <p:set>
                                      <p:cBhvr>
                                        <p:cTn id="60" dur="250" fill="hold"/>
                                        <p:tgtEl>
                                          <p:spTgt spid="13"/>
                                        </p:tgtEl>
                                        <p:attrNameLst>
                                          <p:attrName>fill.type</p:attrName>
                                        </p:attrNameLst>
                                      </p:cBhvr>
                                      <p:to>
                                        <p:strVal val="solid"/>
                                      </p:to>
                                    </p:set>
                                    <p:set>
                                      <p:cBhvr>
                                        <p:cTn id="61" dur="250" fill="hold"/>
                                        <p:tgtEl>
                                          <p:spTgt spid="13"/>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6"/>
                                        </p:tgtEl>
                                        <p:attrNameLst>
                                          <p:attrName>style.visibility</p:attrName>
                                        </p:attrNameLst>
                                      </p:cBhvr>
                                      <p:to>
                                        <p:strVal val="visible"/>
                                      </p:to>
                                    </p:set>
                                    <p:anim calcmode="lin" valueType="num">
                                      <p:cBhvr>
                                        <p:cTn id="64" dur="250" fill="hold"/>
                                        <p:tgtEl>
                                          <p:spTgt spid="16"/>
                                        </p:tgtEl>
                                        <p:attrNameLst>
                                          <p:attrName>ppt_w</p:attrName>
                                        </p:attrNameLst>
                                      </p:cBhvr>
                                      <p:tavLst>
                                        <p:tav tm="0">
                                          <p:val>
                                            <p:strVal val="4*#ppt_w"/>
                                          </p:val>
                                        </p:tav>
                                        <p:tav tm="100000">
                                          <p:val>
                                            <p:strVal val="#ppt_w"/>
                                          </p:val>
                                        </p:tav>
                                      </p:tavLst>
                                    </p:anim>
                                    <p:anim calcmode="lin" valueType="num">
                                      <p:cBhvr>
                                        <p:cTn id="6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1000"/>
                                  </p:stCondLst>
                                  <p:childTnLst>
                                    <p:animClr clrSpc="rgb" dir="cw">
                                      <p:cBhvr>
                                        <p:cTn id="67" dur="250" fill="hold"/>
                                        <p:tgtEl>
                                          <p:spTgt spid="13"/>
                                        </p:tgtEl>
                                        <p:attrNameLst>
                                          <p:attrName>fillcolor</p:attrName>
                                        </p:attrNameLst>
                                      </p:cBhvr>
                                      <p:to>
                                        <a:srgbClr val="FFFF00"/>
                                      </p:to>
                                    </p:animClr>
                                    <p:set>
                                      <p:cBhvr>
                                        <p:cTn id="68" dur="250" fill="hold"/>
                                        <p:tgtEl>
                                          <p:spTgt spid="13"/>
                                        </p:tgtEl>
                                        <p:attrNameLst>
                                          <p:attrName>fill.type</p:attrName>
                                        </p:attrNameLst>
                                      </p:cBhvr>
                                      <p:to>
                                        <p:strVal val="solid"/>
                                      </p:to>
                                    </p:set>
                                    <p:set>
                                      <p:cBhvr>
                                        <p:cTn id="6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8"/>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withEffect">
                                  <p:stCondLst>
                                    <p:cond delay="0"/>
                                  </p:stCondLst>
                                  <p:childTnLst>
                                    <p:animClr clrSpc="rgb" dir="cw">
                                      <p:cBhvr>
                                        <p:cTn id="74" dur="250" fill="hold"/>
                                        <p:tgtEl>
                                          <p:spTgt spid="18"/>
                                        </p:tgtEl>
                                        <p:attrNameLst>
                                          <p:attrName>fillcolor</p:attrName>
                                        </p:attrNameLst>
                                      </p:cBhvr>
                                      <p:to>
                                        <a:srgbClr val="FFF2CC"/>
                                      </p:to>
                                    </p:animClr>
                                    <p:set>
                                      <p:cBhvr>
                                        <p:cTn id="75" dur="250" fill="hold"/>
                                        <p:tgtEl>
                                          <p:spTgt spid="18"/>
                                        </p:tgtEl>
                                        <p:attrNameLst>
                                          <p:attrName>fill.type</p:attrName>
                                        </p:attrNameLst>
                                      </p:cBhvr>
                                      <p:to>
                                        <p:strVal val="solid"/>
                                      </p:to>
                                    </p:set>
                                    <p:set>
                                      <p:cBhvr>
                                        <p:cTn id="76" dur="250" fill="hold"/>
                                        <p:tgtEl>
                                          <p:spTgt spid="18"/>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9"/>
                                        </p:tgtEl>
                                        <p:attrNameLst>
                                          <p:attrName>style.visibility</p:attrName>
                                        </p:attrNameLst>
                                      </p:cBhvr>
                                      <p:to>
                                        <p:strVal val="visible"/>
                                      </p:to>
                                    </p:set>
                                    <p:anim calcmode="lin" valueType="num">
                                      <p:cBhvr>
                                        <p:cTn id="79" dur="250" fill="hold"/>
                                        <p:tgtEl>
                                          <p:spTgt spid="19"/>
                                        </p:tgtEl>
                                        <p:attrNameLst>
                                          <p:attrName>ppt_w</p:attrName>
                                        </p:attrNameLst>
                                      </p:cBhvr>
                                      <p:tavLst>
                                        <p:tav tm="0">
                                          <p:val>
                                            <p:strVal val="4*#ppt_w"/>
                                          </p:val>
                                        </p:tav>
                                        <p:tav tm="100000">
                                          <p:val>
                                            <p:strVal val="#ppt_w"/>
                                          </p:val>
                                        </p:tav>
                                      </p:tavLst>
                                    </p:anim>
                                    <p:anim calcmode="lin" valueType="num">
                                      <p:cBhvr>
                                        <p:cTn id="8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8"/>
                                        </p:tgtEl>
                                        <p:attrNameLst>
                                          <p:attrName>fillcolor</p:attrName>
                                        </p:attrNameLst>
                                      </p:cBhvr>
                                      <p:to>
                                        <a:srgbClr val="FFFF00"/>
                                      </p:to>
                                    </p:animClr>
                                    <p:set>
                                      <p:cBhvr>
                                        <p:cTn id="83" dur="250" fill="hold"/>
                                        <p:tgtEl>
                                          <p:spTgt spid="18"/>
                                        </p:tgtEl>
                                        <p:attrNameLst>
                                          <p:attrName>fill.type</p:attrName>
                                        </p:attrNameLst>
                                      </p:cBhvr>
                                      <p:to>
                                        <p:strVal val="solid"/>
                                      </p:to>
                                    </p:set>
                                    <p:set>
                                      <p:cBhvr>
                                        <p:cTn id="84"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0" grpId="0" animBg="1"/>
      <p:bldP spid="12" grpId="0" animBg="1"/>
      <p:bldP spid="13" grpId="0"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a:off x="1768111" y="2084392"/>
            <a:ext cx="513110" cy="6494051"/>
            <a:chOff x="0" y="0"/>
            <a:chExt cx="684145" cy="8658735"/>
          </a:xfrm>
        </p:grpSpPr>
        <p:pic>
          <p:nvPicPr>
            <p:cNvPr id="16" name="Picture 1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0"/>
              <a:ext cx="684145" cy="636877"/>
            </a:xfrm>
            <a:prstGeom prst="rect">
              <a:avLst/>
            </a:prstGeom>
          </p:spPr>
        </p:pic>
        <p:pic>
          <p:nvPicPr>
            <p:cNvPr id="17"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1341115"/>
              <a:ext cx="684145" cy="636877"/>
            </a:xfrm>
            <a:prstGeom prst="rect">
              <a:avLst/>
            </a:prstGeom>
          </p:spPr>
        </p:pic>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2670718"/>
              <a:ext cx="684145" cy="636877"/>
            </a:xfrm>
            <a:prstGeom prst="rect">
              <a:avLst/>
            </a:prstGeom>
          </p:spPr>
        </p:pic>
        <p:pic>
          <p:nvPicPr>
            <p:cNvPr id="19" name="Picture 1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4011833"/>
              <a:ext cx="684145" cy="636877"/>
            </a:xfrm>
            <a:prstGeom prst="rect">
              <a:avLst/>
            </a:prstGeom>
          </p:spPr>
        </p:pic>
        <p:pic>
          <p:nvPicPr>
            <p:cNvPr id="2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5351140"/>
              <a:ext cx="684145" cy="636877"/>
            </a:xfrm>
            <a:prstGeom prst="rect">
              <a:avLst/>
            </a:prstGeom>
          </p:spPr>
        </p:pic>
        <p:pic>
          <p:nvPicPr>
            <p:cNvPr id="21" name="Picture 2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6680743"/>
              <a:ext cx="684145" cy="636877"/>
            </a:xfrm>
            <a:prstGeom prst="rect">
              <a:avLst/>
            </a:prstGeom>
          </p:spPr>
        </p:pic>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0" y="8021858"/>
              <a:ext cx="684145" cy="636877"/>
            </a:xfrm>
            <a:prstGeom prst="rect">
              <a:avLst/>
            </a:prstGeom>
          </p:spPr>
        </p:pic>
      </p:grpSp>
      <p:sp>
        <p:nvSpPr>
          <p:cNvPr id="27" name="TextBox 27"/>
          <p:cNvSpPr txBox="1"/>
          <p:nvPr/>
        </p:nvSpPr>
        <p:spPr>
          <a:xfrm>
            <a:off x="1334783" y="2323220"/>
            <a:ext cx="16154400" cy="3077766"/>
          </a:xfrm>
          <a:prstGeom prst="rect">
            <a:avLst/>
          </a:prstGeom>
        </p:spPr>
        <p:txBody>
          <a:bodyPr wrap="square" lIns="0" tIns="0" rIns="0" bIns="0" rtlCol="0" anchor="t">
            <a:spAutoFit/>
          </a:bodyPr>
          <a:lstStyle/>
          <a:p>
            <a:pPr algn="just" defTabSz="914445">
              <a:lnSpc>
                <a:spcPts val="8001"/>
              </a:lnSpc>
            </a:pPr>
            <a:r>
              <a:rPr lang="vi-VN" sz="5201" b="1" dirty="0">
                <a:solidFill>
                  <a:srgbClr val="276493"/>
                </a:solidFill>
                <a:latin typeface="Arial" panose="020B0604020202020204" pitchFamily="34" charset="0"/>
                <a:cs typeface="Arial" panose="020B0604020202020204" pitchFamily="34" charset="0"/>
              </a:rPr>
              <a:t>	Xôi </a:t>
            </a:r>
            <a:r>
              <a:rPr lang="vi-VN" sz="5201" b="1" dirty="0">
                <a:solidFill>
                  <a:srgbClr val="276493"/>
                </a:solidFill>
                <a:latin typeface="Arial" panose="020B0604020202020204" pitchFamily="34" charset="0"/>
                <a:cs typeface="Arial" panose="020B0604020202020204" pitchFamily="34" charset="0"/>
              </a:rPr>
              <a:t>là một trong những món ăn quen thuộc của người Việt. Chia sẻ cảm nhận của em về hương vị của món ăn đó.</a:t>
            </a:r>
            <a:endParaRPr lang="en-US" sz="5201" b="1" dirty="0">
              <a:solidFill>
                <a:srgbClr val="276493"/>
              </a:solidFill>
              <a:latin typeface="Arial" panose="020B0604020202020204" pitchFamily="34" charset="0"/>
              <a:cs typeface="Arial" panose="020B0604020202020204" pitchFamily="34" charset="0"/>
            </a:endParaRPr>
          </a:p>
        </p:txBody>
      </p:sp>
      <p:pic>
        <p:nvPicPr>
          <p:cNvPr id="31"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09600" y="284757"/>
            <a:ext cx="3066494" cy="1054107"/>
          </a:xfrm>
          <a:prstGeom prst="rect">
            <a:avLst/>
          </a:prstGeom>
        </p:spPr>
      </p:pic>
      <p:pic>
        <p:nvPicPr>
          <p:cNvPr id="37"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43"/>
              </a:ext>
            </a:extLst>
          </a:blip>
          <a:srcRect/>
          <a:stretch>
            <a:fillRect/>
          </a:stretch>
        </p:blipFill>
        <p:spPr>
          <a:xfrm>
            <a:off x="6015490" y="185696"/>
            <a:ext cx="6792992" cy="2306337"/>
          </a:xfrm>
          <a:prstGeom prst="rect">
            <a:avLst/>
          </a:prstGeom>
        </p:spPr>
      </p:pic>
      <p:sp>
        <p:nvSpPr>
          <p:cNvPr id="38" name="TextBox 37"/>
          <p:cNvSpPr txBox="1"/>
          <p:nvPr/>
        </p:nvSpPr>
        <p:spPr>
          <a:xfrm>
            <a:off x="6917552" y="928479"/>
            <a:ext cx="4988866" cy="1077346"/>
          </a:xfrm>
          <a:prstGeom prst="rect">
            <a:avLst/>
          </a:prstGeom>
          <a:noFill/>
        </p:spPr>
        <p:txBody>
          <a:bodyPr wrap="none" rtlCol="0">
            <a:spAutoFit/>
          </a:bodyPr>
          <a:lstStyle/>
          <a:p>
            <a:pPr defTabSz="914445"/>
            <a:r>
              <a:rPr lang="vi-VN" sz="6401" b="1" dirty="0">
                <a:solidFill>
                  <a:srgbClr val="FF0000"/>
                </a:solidFill>
                <a:latin typeface="Arial" panose="020B0604020202020204" pitchFamily="34" charset="0"/>
              </a:rPr>
              <a:t>KHỞI ĐỘNG</a:t>
            </a:r>
            <a:endParaRPr lang="en-US" sz="6401" b="1" dirty="0">
              <a:solidFill>
                <a:srgbClr val="FF0000"/>
              </a:solidFill>
              <a:latin typeface="Calibri"/>
            </a:endParaRPr>
          </a:p>
        </p:txBody>
      </p:sp>
      <p:pic>
        <p:nvPicPr>
          <p:cNvPr id="25" name="Picture 24" descr="Cách Nấu Xôi Gấc Ngon, Dẻo, Màu Cam Đỏ Đẹp Mắt"/>
          <p:cNvPicPr/>
          <p:nvPr/>
        </p:nvPicPr>
        <p:blipFill>
          <a:blip r:embed="rId44">
            <a:extLst>
              <a:ext uri="{28A0092B-C50C-407E-A947-70E740481C1C}">
                <a14:useLocalDpi xmlns:a14="http://schemas.microsoft.com/office/drawing/2010/main" val="0"/>
              </a:ext>
            </a:extLst>
          </a:blip>
          <a:srcRect/>
          <a:stretch>
            <a:fillRect/>
          </a:stretch>
        </p:blipFill>
        <p:spPr bwMode="auto">
          <a:xfrm>
            <a:off x="2125952" y="5448285"/>
            <a:ext cx="6618725" cy="4248642"/>
          </a:xfrm>
          <a:prstGeom prst="rect">
            <a:avLst/>
          </a:prstGeom>
          <a:noFill/>
        </p:spPr>
      </p:pic>
      <p:pic>
        <p:nvPicPr>
          <p:cNvPr id="26" name="Picture 25" descr="Nên bảo quản xôi trong ngăn đá không? Mách bạn cách bảo quản xôi qua đêm"/>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9677400" y="5448286"/>
            <a:ext cx="6553200" cy="4248641"/>
          </a:xfrm>
          <a:prstGeom prst="rect">
            <a:avLst/>
          </a:prstGeom>
          <a:noFill/>
        </p:spPr>
      </p:pic>
    </p:spTree>
    <p:extLst>
      <p:ext uri="{BB962C8B-B14F-4D97-AF65-F5344CB8AC3E}">
        <p14:creationId xmlns:p14="http://schemas.microsoft.com/office/powerpoint/2010/main" val="29559085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ircle(in)">
                                      <p:cBhvr>
                                        <p:cTn id="7" dur="500"/>
                                        <p:tgtEl>
                                          <p:spTgt spid="27"/>
                                        </p:tgtEl>
                                      </p:cBhvr>
                                    </p:animEffect>
                                  </p:childTnLst>
                                </p:cTn>
                              </p:par>
                              <p:par>
                                <p:cTn id="8" presetID="6" presetClass="entr" presetSubtype="16"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circle(in)">
                                      <p:cBhvr>
                                        <p:cTn id="10" dur="500"/>
                                        <p:tgtEl>
                                          <p:spTgt spid="25"/>
                                        </p:tgtEl>
                                      </p:cBhvr>
                                    </p:animEffect>
                                  </p:childTnLst>
                                </p:cTn>
                              </p:par>
                              <p:par>
                                <p:cTn id="11" presetID="6" presetClass="entr" presetSubtype="16"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ircle(in)">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Diagonal Corner Rectangle 8"/>
          <p:cNvSpPr/>
          <p:nvPr/>
        </p:nvSpPr>
        <p:spPr>
          <a:xfrm>
            <a:off x="1092654" y="1826921"/>
            <a:ext cx="15790092" cy="240689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r>
              <a:rPr lang="vi-VN" sz="4800" b="1" dirty="0">
                <a:solidFill>
                  <a:prstClr val="black"/>
                </a:solidFill>
                <a:latin typeface="Arial" panose="020B0604020202020204" pitchFamily="34" charset="0"/>
              </a:rPr>
              <a:t>Câu 4. </a:t>
            </a:r>
            <a:r>
              <a:rPr lang="vi-VN" sz="4800" dirty="0">
                <a:solidFill>
                  <a:prstClr val="black"/>
                </a:solidFill>
                <a:latin typeface="Arial" panose="020B0604020202020204" pitchFamily="34" charset="0"/>
              </a:rPr>
              <a:t>Người con nhớ về mẹ trong hoàn cảnh nào?</a:t>
            </a:r>
          </a:p>
        </p:txBody>
      </p:sp>
      <p:sp>
        <p:nvSpPr>
          <p:cNvPr id="10" name="Rectangle 9"/>
          <p:cNvSpPr/>
          <p:nvPr/>
        </p:nvSpPr>
        <p:spPr>
          <a:xfrm>
            <a:off x="9144000" y="4606889"/>
            <a:ext cx="7360197" cy="175581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vi-VN" sz="4800" dirty="0">
                <a:solidFill>
                  <a:prstClr val="black"/>
                </a:solidFill>
                <a:latin typeface="Arial" panose="020B0604020202020204" pitchFamily="34" charset="0"/>
              </a:rPr>
              <a:t>B. Hương vị của lá nếp gợi nhắc món xôi mẹ </a:t>
            </a:r>
            <a:r>
              <a:rPr lang="vi-VN" sz="4800" dirty="0">
                <a:solidFill>
                  <a:prstClr val="black"/>
                </a:solidFill>
                <a:latin typeface="Arial" panose="020B0604020202020204" pitchFamily="34" charset="0"/>
              </a:rPr>
              <a:t>nấu.</a:t>
            </a:r>
            <a:endParaRPr lang="vi-VN" sz="4800" dirty="0">
              <a:solidFill>
                <a:prstClr val="black"/>
              </a:solidFill>
              <a:latin typeface="Arial" panose="020B0604020202020204" pitchFamily="34" charset="0"/>
            </a:endParaRPr>
          </a:p>
        </p:txBody>
      </p:sp>
      <p:sp>
        <p:nvSpPr>
          <p:cNvPr id="12" name="Rectangle 11"/>
          <p:cNvSpPr/>
          <p:nvPr/>
        </p:nvSpPr>
        <p:spPr>
          <a:xfrm>
            <a:off x="9198774" y="6807959"/>
            <a:ext cx="7360197" cy="1654050"/>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69">
              <a:defRPr/>
            </a:pPr>
            <a:r>
              <a:rPr lang="pt-BR" sz="4800" dirty="0">
                <a:solidFill>
                  <a:prstClr val="black"/>
                </a:solidFill>
                <a:latin typeface="Arial" panose="020B0604020202020204" pitchFamily="34" charset="0"/>
              </a:rPr>
              <a:t>D. Cả A và C</a:t>
            </a:r>
            <a:endParaRPr lang="vi-VN" sz="4800" dirty="0">
              <a:solidFill>
                <a:prstClr val="black"/>
              </a:solidFill>
              <a:latin typeface="Arial" panose="020B0604020202020204" pitchFamily="34" charset="0"/>
            </a:endParaRPr>
          </a:p>
        </p:txBody>
      </p:sp>
      <p:sp>
        <p:nvSpPr>
          <p:cNvPr id="13" name="Rectangle 12"/>
          <p:cNvSpPr/>
          <p:nvPr/>
        </p:nvSpPr>
        <p:spPr>
          <a:xfrm>
            <a:off x="1585698" y="4606889"/>
            <a:ext cx="7360197" cy="17558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69">
              <a:defRPr/>
            </a:pPr>
            <a:r>
              <a:rPr lang="vi-VN" sz="4800" dirty="0">
                <a:solidFill>
                  <a:prstClr val="black"/>
                </a:solidFill>
                <a:latin typeface="Arial" panose="020B0604020202020204" pitchFamily="34" charset="0"/>
              </a:rPr>
              <a:t>A. Trên đường hành </a:t>
            </a:r>
            <a:r>
              <a:rPr lang="vi-VN" sz="4800" dirty="0">
                <a:solidFill>
                  <a:prstClr val="black"/>
                </a:solidFill>
                <a:latin typeface="Arial" panose="020B0604020202020204" pitchFamily="34" charset="0"/>
              </a:rPr>
              <a:t>quân , tiếng </a:t>
            </a:r>
            <a:r>
              <a:rPr lang="vi-VN" sz="4800" dirty="0">
                <a:solidFill>
                  <a:prstClr val="black"/>
                </a:solidFill>
                <a:latin typeface="Arial" panose="020B0604020202020204" pitchFamily="34" charset="0"/>
              </a:rPr>
              <a:t>gà gáy xa</a:t>
            </a:r>
          </a:p>
        </p:txBody>
      </p:sp>
      <p:pic>
        <p:nvPicPr>
          <p:cNvPr id="14" name="Picture 13"/>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5176494" y="4645103"/>
            <a:ext cx="1327706" cy="1062089"/>
          </a:xfrm>
          <a:prstGeom prst="rect">
            <a:avLst/>
          </a:prstGeom>
        </p:spPr>
      </p:pic>
      <p:pic>
        <p:nvPicPr>
          <p:cNvPr id="15" name="Picture 14"/>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15352167" y="6926645"/>
            <a:ext cx="1206804" cy="105613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12442" y="4737430"/>
            <a:ext cx="1207113" cy="1060796"/>
          </a:xfrm>
          <a:prstGeom prst="rect">
            <a:avLst/>
          </a:prstGeom>
        </p:spPr>
      </p:pic>
      <p:sp>
        <p:nvSpPr>
          <p:cNvPr id="18" name="Rectangle 17"/>
          <p:cNvSpPr/>
          <p:nvPr/>
        </p:nvSpPr>
        <p:spPr>
          <a:xfrm>
            <a:off x="1614132" y="6807959"/>
            <a:ext cx="7360197" cy="165405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vi-VN" sz="4800" dirty="0">
                <a:solidFill>
                  <a:prstClr val="black"/>
                </a:solidFill>
                <a:latin typeface="Arial" panose="020B0604020202020204" pitchFamily="34" charset="0"/>
              </a:rPr>
              <a:t>C. </a:t>
            </a:r>
            <a:r>
              <a:rPr lang="vi-VN" sz="4800" dirty="0">
                <a:solidFill>
                  <a:prstClr val="black"/>
                </a:solidFill>
                <a:latin typeface="Arial" panose="020B0604020202020204" pitchFamily="34" charset="0"/>
              </a:rPr>
              <a:t>Khói bếp </a:t>
            </a:r>
            <a:r>
              <a:rPr lang="vi-VN" sz="4800" dirty="0">
                <a:solidFill>
                  <a:prstClr val="black"/>
                </a:solidFill>
                <a:latin typeface="Arial" panose="020B0604020202020204" pitchFamily="34" charset="0"/>
              </a:rPr>
              <a:t>ban chiều đã gợi nhắc người con về mẹ</a:t>
            </a: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7216" y="6869845"/>
            <a:ext cx="1207113" cy="1060796"/>
          </a:xfrm>
          <a:prstGeom prst="rect">
            <a:avLst/>
          </a:prstGeom>
        </p:spPr>
      </p:pic>
      <p:pic>
        <p:nvPicPr>
          <p:cNvPr id="17" name="Picture 16">
            <a:hlinkClick r:id="rId9" action="ppaction://hlinksldjump"/>
            <a:extLst>
              <a:ext uri="{FF2B5EF4-FFF2-40B4-BE49-F238E27FC236}">
                <a16:creationId xmlns:a16="http://schemas.microsoft.com/office/drawing/2014/main" id="{B9888FE5-265A-4089-B098-739BEF8897B9}"/>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547" t="19412" r="21959" b="44006"/>
          <a:stretch/>
        </p:blipFill>
        <p:spPr>
          <a:xfrm>
            <a:off x="-12492" y="9026486"/>
            <a:ext cx="2210292" cy="1215950"/>
          </a:xfrm>
          <a:prstGeom prst="rect">
            <a:avLst/>
          </a:prstGeom>
        </p:spPr>
      </p:pic>
    </p:spTree>
    <p:extLst>
      <p:ext uri="{BB962C8B-B14F-4D97-AF65-F5344CB8AC3E}">
        <p14:creationId xmlns:p14="http://schemas.microsoft.com/office/powerpoint/2010/main" val="185813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1000" fill="hold"/>
                                        <p:tgtEl>
                                          <p:spTgt spid="18"/>
                                        </p:tgtEl>
                                        <p:attrNameLst>
                                          <p:attrName>ppt_w</p:attrName>
                                        </p:attrNameLst>
                                      </p:cBhvr>
                                      <p:tavLst>
                                        <p:tav tm="0">
                                          <p:val>
                                            <p:strVal val="#ppt_w*0.70"/>
                                          </p:val>
                                        </p:tav>
                                        <p:tav tm="100000">
                                          <p:val>
                                            <p:strVal val="#ppt_w"/>
                                          </p:val>
                                        </p:tav>
                                      </p:tavLst>
                                    </p:anim>
                                    <p:anim calcmode="lin" valueType="num">
                                      <p:cBhvr>
                                        <p:cTn id="18" dur="1000" fill="hold"/>
                                        <p:tgtEl>
                                          <p:spTgt spid="18"/>
                                        </p:tgtEl>
                                        <p:attrNameLst>
                                          <p:attrName>ppt_h</p:attrName>
                                        </p:attrNameLst>
                                      </p:cBhvr>
                                      <p:tavLst>
                                        <p:tav tm="0">
                                          <p:val>
                                            <p:strVal val="#ppt_h"/>
                                          </p:val>
                                        </p:tav>
                                        <p:tav tm="100000">
                                          <p:val>
                                            <p:strVal val="#ppt_h"/>
                                          </p:val>
                                        </p:tav>
                                      </p:tavLst>
                                    </p:anim>
                                    <p:animEffect transition="in" filter="fade">
                                      <p:cBhvr>
                                        <p:cTn id="19" dur="1000"/>
                                        <p:tgtEl>
                                          <p:spTgt spid="1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strVal val="#ppt_w*0.70"/>
                                          </p:val>
                                        </p:tav>
                                        <p:tav tm="100000">
                                          <p:val>
                                            <p:strVal val="#ppt_w"/>
                                          </p:val>
                                        </p:tav>
                                      </p:tavLst>
                                    </p:anim>
                                    <p:anim calcmode="lin" valueType="num">
                                      <p:cBhvr>
                                        <p:cTn id="23" dur="1000" fill="hold"/>
                                        <p:tgtEl>
                                          <p:spTgt spid="13"/>
                                        </p:tgtEl>
                                        <p:attrNameLst>
                                          <p:attrName>ppt_h</p:attrName>
                                        </p:attrNameLst>
                                      </p:cBhvr>
                                      <p:tavLst>
                                        <p:tav tm="0">
                                          <p:val>
                                            <p:strVal val="#ppt_h"/>
                                          </p:val>
                                        </p:tav>
                                        <p:tav tm="100000">
                                          <p:val>
                                            <p:strVal val="#ppt_h"/>
                                          </p:val>
                                        </p:tav>
                                      </p:tavLst>
                                    </p:anim>
                                    <p:animEffect transition="in" filter="fade">
                                      <p:cBhvr>
                                        <p:cTn id="24"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10"/>
                                        </p:tgtEl>
                                        <p:attrNameLst>
                                          <p:attrName>fillcolor</p:attrName>
                                        </p:attrNameLst>
                                      </p:cBhvr>
                                      <p:to>
                                        <a:srgbClr val="FFF2CC"/>
                                      </p:to>
                                    </p:animClr>
                                    <p:set>
                                      <p:cBhvr>
                                        <p:cTn id="30" dur="250" fill="hold"/>
                                        <p:tgtEl>
                                          <p:spTgt spid="10"/>
                                        </p:tgtEl>
                                        <p:attrNameLst>
                                          <p:attrName>fill.type</p:attrName>
                                        </p:attrNameLst>
                                      </p:cBhvr>
                                      <p:to>
                                        <p:strVal val="solid"/>
                                      </p:to>
                                    </p:set>
                                    <p:set>
                                      <p:cBhvr>
                                        <p:cTn id="31" dur="250" fill="hold"/>
                                        <p:tgtEl>
                                          <p:spTgt spid="10"/>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50" fill="hold"/>
                                        <p:tgtEl>
                                          <p:spTgt spid="14"/>
                                        </p:tgtEl>
                                        <p:attrNameLst>
                                          <p:attrName>ppt_w</p:attrName>
                                        </p:attrNameLst>
                                      </p:cBhvr>
                                      <p:tavLst>
                                        <p:tav tm="0">
                                          <p:val>
                                            <p:strVal val="4*#ppt_w"/>
                                          </p:val>
                                        </p:tav>
                                        <p:tav tm="100000">
                                          <p:val>
                                            <p:strVal val="#ppt_w"/>
                                          </p:val>
                                        </p:tav>
                                      </p:tavLst>
                                    </p:anim>
                                    <p:anim calcmode="lin" valueType="num">
                                      <p:cBhvr>
                                        <p:cTn id="3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Check mark.wav"/>
                                        </p:tgtEl>
                                      </p:cMediaNode>
                                    </p:audio>
                                  </p:subTnLst>
                                </p:cTn>
                              </p:par>
                              <p:par>
                                <p:cTn id="36" presetID="1" presetClass="emph" presetSubtype="2" fill="hold" nodeType="withEffect">
                                  <p:stCondLst>
                                    <p:cond delay="1000"/>
                                  </p:stCondLst>
                                  <p:childTnLst>
                                    <p:animClr clrSpc="rgb" dir="cw">
                                      <p:cBhvr>
                                        <p:cTn id="37" dur="250" fill="hold"/>
                                        <p:tgtEl>
                                          <p:spTgt spid="10"/>
                                        </p:tgtEl>
                                        <p:attrNameLst>
                                          <p:attrName>fillcolor</p:attrName>
                                        </p:attrNameLst>
                                      </p:cBhvr>
                                      <p:to>
                                        <a:srgbClr val="00B050"/>
                                      </p:to>
                                    </p:animClr>
                                    <p:set>
                                      <p:cBhvr>
                                        <p:cTn id="38" dur="250" fill="hold"/>
                                        <p:tgtEl>
                                          <p:spTgt spid="10"/>
                                        </p:tgtEl>
                                        <p:attrNameLst>
                                          <p:attrName>fill.type</p:attrName>
                                        </p:attrNameLst>
                                      </p:cBhvr>
                                      <p:to>
                                        <p:strVal val="solid"/>
                                      </p:to>
                                    </p:set>
                                    <p:set>
                                      <p:cBhvr>
                                        <p:cTn id="39"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12"/>
                                        </p:tgtEl>
                                        <p:attrNameLst>
                                          <p:attrName>fillcolor</p:attrName>
                                        </p:attrNameLst>
                                      </p:cBhvr>
                                      <p:to>
                                        <a:srgbClr val="FFF2CC"/>
                                      </p:to>
                                    </p:animClr>
                                    <p:set>
                                      <p:cBhvr>
                                        <p:cTn id="45" dur="250" fill="hold"/>
                                        <p:tgtEl>
                                          <p:spTgt spid="12"/>
                                        </p:tgtEl>
                                        <p:attrNameLst>
                                          <p:attrName>fill.type</p:attrName>
                                        </p:attrNameLst>
                                      </p:cBhvr>
                                      <p:to>
                                        <p:strVal val="solid"/>
                                      </p:to>
                                    </p:set>
                                    <p:set>
                                      <p:cBhvr>
                                        <p:cTn id="46" dur="250" fill="hold"/>
                                        <p:tgtEl>
                                          <p:spTgt spid="12"/>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250" fill="hold"/>
                                        <p:tgtEl>
                                          <p:spTgt spid="15"/>
                                        </p:tgtEl>
                                        <p:attrNameLst>
                                          <p:attrName>ppt_w</p:attrName>
                                        </p:attrNameLst>
                                      </p:cBhvr>
                                      <p:tavLst>
                                        <p:tav tm="0">
                                          <p:val>
                                            <p:strVal val="4*#ppt_w"/>
                                          </p:val>
                                        </p:tav>
                                        <p:tav tm="100000">
                                          <p:val>
                                            <p:strVal val="#ppt_w"/>
                                          </p:val>
                                        </p:tav>
                                      </p:tavLst>
                                    </p:anim>
                                    <p:anim calcmode="lin" valueType="num">
                                      <p:cBhvr>
                                        <p:cTn id="5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Wrong Buzzer.wav"/>
                                        </p:tgtEl>
                                      </p:cMediaNode>
                                    </p:audio>
                                  </p:subTnLst>
                                </p:cTn>
                              </p:par>
                              <p:par>
                                <p:cTn id="51" presetID="1" presetClass="emph" presetSubtype="2" fill="hold" nodeType="withEffect">
                                  <p:stCondLst>
                                    <p:cond delay="1000"/>
                                  </p:stCondLst>
                                  <p:childTnLst>
                                    <p:animClr clrSpc="rgb" dir="cw">
                                      <p:cBhvr>
                                        <p:cTn id="52" dur="250" fill="hold"/>
                                        <p:tgtEl>
                                          <p:spTgt spid="12"/>
                                        </p:tgtEl>
                                        <p:attrNameLst>
                                          <p:attrName>fillcolor</p:attrName>
                                        </p:attrNameLst>
                                      </p:cBhvr>
                                      <p:to>
                                        <a:srgbClr val="FFFF00"/>
                                      </p:to>
                                    </p:animClr>
                                    <p:set>
                                      <p:cBhvr>
                                        <p:cTn id="53" dur="250" fill="hold"/>
                                        <p:tgtEl>
                                          <p:spTgt spid="12"/>
                                        </p:tgtEl>
                                        <p:attrNameLst>
                                          <p:attrName>fill.type</p:attrName>
                                        </p:attrNameLst>
                                      </p:cBhvr>
                                      <p:to>
                                        <p:strVal val="solid"/>
                                      </p:to>
                                    </p:set>
                                    <p:set>
                                      <p:cBhvr>
                                        <p:cTn id="5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13"/>
                                        </p:tgtEl>
                                        <p:attrNameLst>
                                          <p:attrName>fillcolor</p:attrName>
                                        </p:attrNameLst>
                                      </p:cBhvr>
                                      <p:to>
                                        <a:srgbClr val="FFF2CC"/>
                                      </p:to>
                                    </p:animClr>
                                    <p:set>
                                      <p:cBhvr>
                                        <p:cTn id="60" dur="250" fill="hold"/>
                                        <p:tgtEl>
                                          <p:spTgt spid="13"/>
                                        </p:tgtEl>
                                        <p:attrNameLst>
                                          <p:attrName>fill.type</p:attrName>
                                        </p:attrNameLst>
                                      </p:cBhvr>
                                      <p:to>
                                        <p:strVal val="solid"/>
                                      </p:to>
                                    </p:set>
                                    <p:set>
                                      <p:cBhvr>
                                        <p:cTn id="61" dur="250" fill="hold"/>
                                        <p:tgtEl>
                                          <p:spTgt spid="13"/>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6"/>
                                        </p:tgtEl>
                                        <p:attrNameLst>
                                          <p:attrName>style.visibility</p:attrName>
                                        </p:attrNameLst>
                                      </p:cBhvr>
                                      <p:to>
                                        <p:strVal val="visible"/>
                                      </p:to>
                                    </p:set>
                                    <p:anim calcmode="lin" valueType="num">
                                      <p:cBhvr>
                                        <p:cTn id="64" dur="250" fill="hold"/>
                                        <p:tgtEl>
                                          <p:spTgt spid="16"/>
                                        </p:tgtEl>
                                        <p:attrNameLst>
                                          <p:attrName>ppt_w</p:attrName>
                                        </p:attrNameLst>
                                      </p:cBhvr>
                                      <p:tavLst>
                                        <p:tav tm="0">
                                          <p:val>
                                            <p:strVal val="4*#ppt_w"/>
                                          </p:val>
                                        </p:tav>
                                        <p:tav tm="100000">
                                          <p:val>
                                            <p:strVal val="#ppt_w"/>
                                          </p:val>
                                        </p:tav>
                                      </p:tavLst>
                                    </p:anim>
                                    <p:anim calcmode="lin" valueType="num">
                                      <p:cBhvr>
                                        <p:cTn id="6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1000"/>
                                  </p:stCondLst>
                                  <p:childTnLst>
                                    <p:animClr clrSpc="rgb" dir="cw">
                                      <p:cBhvr>
                                        <p:cTn id="67" dur="250" fill="hold"/>
                                        <p:tgtEl>
                                          <p:spTgt spid="13"/>
                                        </p:tgtEl>
                                        <p:attrNameLst>
                                          <p:attrName>fillcolor</p:attrName>
                                        </p:attrNameLst>
                                      </p:cBhvr>
                                      <p:to>
                                        <a:srgbClr val="FFFF00"/>
                                      </p:to>
                                    </p:animClr>
                                    <p:set>
                                      <p:cBhvr>
                                        <p:cTn id="68" dur="250" fill="hold"/>
                                        <p:tgtEl>
                                          <p:spTgt spid="13"/>
                                        </p:tgtEl>
                                        <p:attrNameLst>
                                          <p:attrName>fill.type</p:attrName>
                                        </p:attrNameLst>
                                      </p:cBhvr>
                                      <p:to>
                                        <p:strVal val="solid"/>
                                      </p:to>
                                    </p:set>
                                    <p:set>
                                      <p:cBhvr>
                                        <p:cTn id="6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8"/>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withEffect">
                                  <p:stCondLst>
                                    <p:cond delay="0"/>
                                  </p:stCondLst>
                                  <p:childTnLst>
                                    <p:animClr clrSpc="rgb" dir="cw">
                                      <p:cBhvr>
                                        <p:cTn id="74" dur="250" fill="hold"/>
                                        <p:tgtEl>
                                          <p:spTgt spid="18"/>
                                        </p:tgtEl>
                                        <p:attrNameLst>
                                          <p:attrName>fillcolor</p:attrName>
                                        </p:attrNameLst>
                                      </p:cBhvr>
                                      <p:to>
                                        <a:srgbClr val="FFF2CC"/>
                                      </p:to>
                                    </p:animClr>
                                    <p:set>
                                      <p:cBhvr>
                                        <p:cTn id="75" dur="250" fill="hold"/>
                                        <p:tgtEl>
                                          <p:spTgt spid="18"/>
                                        </p:tgtEl>
                                        <p:attrNameLst>
                                          <p:attrName>fill.type</p:attrName>
                                        </p:attrNameLst>
                                      </p:cBhvr>
                                      <p:to>
                                        <p:strVal val="solid"/>
                                      </p:to>
                                    </p:set>
                                    <p:set>
                                      <p:cBhvr>
                                        <p:cTn id="76" dur="250" fill="hold"/>
                                        <p:tgtEl>
                                          <p:spTgt spid="18"/>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9"/>
                                        </p:tgtEl>
                                        <p:attrNameLst>
                                          <p:attrName>style.visibility</p:attrName>
                                        </p:attrNameLst>
                                      </p:cBhvr>
                                      <p:to>
                                        <p:strVal val="visible"/>
                                      </p:to>
                                    </p:set>
                                    <p:anim calcmode="lin" valueType="num">
                                      <p:cBhvr>
                                        <p:cTn id="79" dur="250" fill="hold"/>
                                        <p:tgtEl>
                                          <p:spTgt spid="19"/>
                                        </p:tgtEl>
                                        <p:attrNameLst>
                                          <p:attrName>ppt_w</p:attrName>
                                        </p:attrNameLst>
                                      </p:cBhvr>
                                      <p:tavLst>
                                        <p:tav tm="0">
                                          <p:val>
                                            <p:strVal val="4*#ppt_w"/>
                                          </p:val>
                                        </p:tav>
                                        <p:tav tm="100000">
                                          <p:val>
                                            <p:strVal val="#ppt_w"/>
                                          </p:val>
                                        </p:tav>
                                      </p:tavLst>
                                    </p:anim>
                                    <p:anim calcmode="lin" valueType="num">
                                      <p:cBhvr>
                                        <p:cTn id="8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8"/>
                                        </p:tgtEl>
                                        <p:attrNameLst>
                                          <p:attrName>fillcolor</p:attrName>
                                        </p:attrNameLst>
                                      </p:cBhvr>
                                      <p:to>
                                        <a:srgbClr val="FFFF00"/>
                                      </p:to>
                                    </p:animClr>
                                    <p:set>
                                      <p:cBhvr>
                                        <p:cTn id="83" dur="250" fill="hold"/>
                                        <p:tgtEl>
                                          <p:spTgt spid="18"/>
                                        </p:tgtEl>
                                        <p:attrNameLst>
                                          <p:attrName>fill.type</p:attrName>
                                        </p:attrNameLst>
                                      </p:cBhvr>
                                      <p:to>
                                        <p:strVal val="solid"/>
                                      </p:to>
                                    </p:set>
                                    <p:set>
                                      <p:cBhvr>
                                        <p:cTn id="84"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0" grpId="0" animBg="1"/>
      <p:bldP spid="12" grpId="0" animBg="1"/>
      <p:bldP spid="13"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nip Diagonal Corner Rectangle 8"/>
          <p:cNvSpPr/>
          <p:nvPr/>
        </p:nvSpPr>
        <p:spPr>
          <a:xfrm>
            <a:off x="1381425" y="1822643"/>
            <a:ext cx="15790092" cy="2406896"/>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371669">
              <a:lnSpc>
                <a:spcPct val="150000"/>
              </a:lnSpc>
              <a:defRPr/>
            </a:pPr>
            <a:r>
              <a:rPr lang="vi-VN" sz="4800" b="1" dirty="0">
                <a:solidFill>
                  <a:prstClr val="black"/>
                </a:solidFill>
                <a:latin typeface="Arial" panose="020B0604020202020204" pitchFamily="34" charset="0"/>
              </a:rPr>
              <a:t>Câu 5. </a:t>
            </a:r>
            <a:r>
              <a:rPr lang="vi-VN" sz="4800" dirty="0">
                <a:solidFill>
                  <a:prstClr val="black"/>
                </a:solidFill>
                <a:latin typeface="Arial" panose="020B0604020202020204" pitchFamily="34" charset="0"/>
              </a:rPr>
              <a:t>Hình ảnh người con trong bài thơ hiện lên là </a:t>
            </a:r>
            <a:r>
              <a:rPr lang="vi-VN" sz="4800" dirty="0">
                <a:solidFill>
                  <a:prstClr val="black"/>
                </a:solidFill>
                <a:latin typeface="Arial" panose="020B0604020202020204" pitchFamily="34" charset="0"/>
              </a:rPr>
              <a:t>người như thế nào?</a:t>
            </a:r>
            <a:endParaRPr lang="vi-VN" sz="4800" dirty="0">
              <a:solidFill>
                <a:prstClr val="black"/>
              </a:solidFill>
              <a:latin typeface="Arial" panose="020B0604020202020204" pitchFamily="34" charset="0"/>
            </a:endParaRPr>
          </a:p>
        </p:txBody>
      </p:sp>
      <p:sp>
        <p:nvSpPr>
          <p:cNvPr id="10" name="Rectangle 9"/>
          <p:cNvSpPr/>
          <p:nvPr/>
        </p:nvSpPr>
        <p:spPr>
          <a:xfrm>
            <a:off x="9276471" y="6833822"/>
            <a:ext cx="7360197" cy="15862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en-US" sz="4800" dirty="0">
                <a:solidFill>
                  <a:prstClr val="black"/>
                </a:solidFill>
                <a:latin typeface="Arial" panose="020B0604020202020204" pitchFamily="34" charset="0"/>
              </a:rPr>
              <a:t>D</a:t>
            </a:r>
            <a:r>
              <a:rPr lang="vi-VN" sz="4800" dirty="0">
                <a:solidFill>
                  <a:prstClr val="black"/>
                </a:solidFill>
                <a:latin typeface="Arial" panose="020B0604020202020204" pitchFamily="34" charset="0"/>
              </a:rPr>
              <a:t>. Tất cả đều đúng</a:t>
            </a:r>
            <a:endParaRPr lang="vi-VN" sz="4800" dirty="0">
              <a:solidFill>
                <a:prstClr val="black"/>
              </a:solidFill>
              <a:latin typeface="Arial" panose="020B0604020202020204" pitchFamily="34" charset="0"/>
            </a:endParaRPr>
          </a:p>
        </p:txBody>
      </p:sp>
      <p:sp>
        <p:nvSpPr>
          <p:cNvPr id="12" name="Rectangle 11"/>
          <p:cNvSpPr/>
          <p:nvPr/>
        </p:nvSpPr>
        <p:spPr>
          <a:xfrm>
            <a:off x="1719537" y="6833822"/>
            <a:ext cx="7360197" cy="15862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vi-VN" sz="4800" dirty="0">
                <a:solidFill>
                  <a:prstClr val="black"/>
                </a:solidFill>
                <a:latin typeface="Arial" panose="020B0604020202020204" pitchFamily="34" charset="0"/>
              </a:rPr>
              <a:t>C. Yêu quê hương và </a:t>
            </a:r>
          </a:p>
          <a:p>
            <a:pPr defTabSz="1371669">
              <a:defRPr/>
            </a:pPr>
            <a:r>
              <a:rPr lang="vi-VN" sz="4800" dirty="0">
                <a:solidFill>
                  <a:prstClr val="black"/>
                </a:solidFill>
                <a:latin typeface="Arial" panose="020B0604020202020204" pitchFamily="34" charset="0"/>
              </a:rPr>
              <a:t>đất nước</a:t>
            </a:r>
            <a:endParaRPr lang="vi-VN" sz="4800" dirty="0">
              <a:solidFill>
                <a:prstClr val="black"/>
              </a:solidFill>
              <a:latin typeface="Arial" panose="020B0604020202020204" pitchFamily="34" charset="0"/>
            </a:endParaRPr>
          </a:p>
        </p:txBody>
      </p:sp>
      <p:sp>
        <p:nvSpPr>
          <p:cNvPr id="13" name="Rectangle 12"/>
          <p:cNvSpPr/>
          <p:nvPr/>
        </p:nvSpPr>
        <p:spPr>
          <a:xfrm>
            <a:off x="1718169" y="4678695"/>
            <a:ext cx="7360197" cy="1684005"/>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en-US" sz="4800" dirty="0">
                <a:solidFill>
                  <a:prstClr val="black"/>
                </a:solidFill>
                <a:latin typeface="Arial" panose="020B0604020202020204" pitchFamily="34" charset="0"/>
              </a:rPr>
              <a:t>A</a:t>
            </a:r>
            <a:r>
              <a:rPr lang="vi-VN" sz="4800" dirty="0">
                <a:solidFill>
                  <a:prstClr val="black"/>
                </a:solidFill>
                <a:latin typeface="Arial" panose="020B0604020202020204" pitchFamily="34" charset="0"/>
              </a:rPr>
              <a:t>. </a:t>
            </a:r>
            <a:r>
              <a:rPr lang="vi-VN" sz="4800" dirty="0">
                <a:solidFill>
                  <a:prstClr val="black"/>
                </a:solidFill>
                <a:latin typeface="Arial" panose="020B0604020202020204" pitchFamily="34" charset="0"/>
              </a:rPr>
              <a:t>Tâm hồn nhạy cảm</a:t>
            </a:r>
            <a:endParaRPr lang="vi-VN" sz="4800" dirty="0">
              <a:solidFill>
                <a:prstClr val="black"/>
              </a:solidFill>
              <a:latin typeface="Arial" panose="020B0604020202020204" pitchFamily="34" charset="0"/>
            </a:endParaRPr>
          </a:p>
        </p:txBody>
      </p:sp>
      <p:pic>
        <p:nvPicPr>
          <p:cNvPr id="14" name="Picture 13"/>
          <p:cNvPicPr>
            <a:picLocks noChangeAspect="1"/>
          </p:cNvPicPr>
          <p:nvPr/>
        </p:nvPicPr>
        <p:blipFill rotWithShape="1">
          <a:blip r:embed="rId6"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5308965" y="6922082"/>
            <a:ext cx="1327706" cy="1062089"/>
          </a:xfrm>
          <a:prstGeom prst="rect">
            <a:avLst/>
          </a:prstGeom>
        </p:spPr>
      </p:pic>
      <p:pic>
        <p:nvPicPr>
          <p:cNvPr id="15" name="Picture 14"/>
          <p:cNvPicPr>
            <a:picLocks noChangeAspect="1"/>
          </p:cNvPicPr>
          <p:nvPr/>
        </p:nvPicPr>
        <p:blipFill rotWithShape="1">
          <a:blip r:embed="rId7"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7872930" y="6883868"/>
            <a:ext cx="1206804" cy="1056132"/>
          </a:xfrm>
          <a:prstGeom prst="rect">
            <a:avLst/>
          </a:prstGeom>
        </p:spPr>
      </p:pic>
      <p:pic>
        <p:nvPicPr>
          <p:cNvPr id="16" name="Picture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44912" y="4809236"/>
            <a:ext cx="1207113" cy="1060796"/>
          </a:xfrm>
          <a:prstGeom prst="rect">
            <a:avLst/>
          </a:prstGeom>
        </p:spPr>
      </p:pic>
      <p:sp>
        <p:nvSpPr>
          <p:cNvPr id="18" name="Rectangle 17"/>
          <p:cNvSpPr/>
          <p:nvPr/>
        </p:nvSpPr>
        <p:spPr>
          <a:xfrm>
            <a:off x="9250130" y="4678696"/>
            <a:ext cx="7360197" cy="168400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669">
              <a:defRPr/>
            </a:pPr>
            <a:r>
              <a:rPr lang="vi-VN" sz="4800" dirty="0">
                <a:solidFill>
                  <a:prstClr val="black"/>
                </a:solidFill>
                <a:latin typeface="Arial" panose="020B0604020202020204" pitchFamily="34" charset="0"/>
              </a:rPr>
              <a:t>B. </a:t>
            </a:r>
            <a:r>
              <a:rPr lang="vi-VN" sz="4800" dirty="0">
                <a:solidFill>
                  <a:prstClr val="black"/>
                </a:solidFill>
                <a:latin typeface="Arial" panose="020B0604020202020204" pitchFamily="34" charset="0"/>
              </a:rPr>
              <a:t>Yêu thương gia đình</a:t>
            </a:r>
            <a:endParaRPr lang="vi-VN" sz="4800" dirty="0">
              <a:solidFill>
                <a:prstClr val="black"/>
              </a:solidFill>
              <a:latin typeface="Arial" panose="020B0604020202020204" pitchFamily="34" charset="0"/>
            </a:endParaRPr>
          </a:p>
        </p:txBody>
      </p:sp>
      <p:pic>
        <p:nvPicPr>
          <p:cNvPr id="19" name="Picture 1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403214" y="4740581"/>
            <a:ext cx="1207113" cy="1060796"/>
          </a:xfrm>
          <a:prstGeom prst="rect">
            <a:avLst/>
          </a:prstGeom>
        </p:spPr>
      </p:pic>
      <p:pic>
        <p:nvPicPr>
          <p:cNvPr id="17" name="Picture 16">
            <a:hlinkClick r:id="rId9" action="ppaction://hlinksldjump"/>
            <a:extLst>
              <a:ext uri="{FF2B5EF4-FFF2-40B4-BE49-F238E27FC236}">
                <a16:creationId xmlns:a16="http://schemas.microsoft.com/office/drawing/2014/main" id="{EFC25677-ADD2-4F36-BA72-73684E4C671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11547" t="19412" r="21959" b="44006"/>
          <a:stretch/>
        </p:blipFill>
        <p:spPr>
          <a:xfrm>
            <a:off x="-12492" y="9026486"/>
            <a:ext cx="2210292" cy="1215950"/>
          </a:xfrm>
          <a:prstGeom prst="rect">
            <a:avLst/>
          </a:prstGeom>
        </p:spPr>
      </p:pic>
    </p:spTree>
    <p:extLst>
      <p:ext uri="{BB962C8B-B14F-4D97-AF65-F5344CB8AC3E}">
        <p14:creationId xmlns:p14="http://schemas.microsoft.com/office/powerpoint/2010/main" val="1665293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strVal val="#ppt_w*0.70"/>
                                          </p:val>
                                        </p:tav>
                                        <p:tav tm="100000">
                                          <p:val>
                                            <p:strVal val="#ppt_w"/>
                                          </p:val>
                                        </p:tav>
                                      </p:tavLst>
                                    </p:anim>
                                    <p:anim calcmode="lin" valueType="num">
                                      <p:cBhvr>
                                        <p:cTn id="13" dur="1000" fill="hold"/>
                                        <p:tgtEl>
                                          <p:spTgt spid="12"/>
                                        </p:tgtEl>
                                        <p:attrNameLst>
                                          <p:attrName>ppt_h</p:attrName>
                                        </p:attrNameLst>
                                      </p:cBhvr>
                                      <p:tavLst>
                                        <p:tav tm="0">
                                          <p:val>
                                            <p:strVal val="#ppt_h"/>
                                          </p:val>
                                        </p:tav>
                                        <p:tav tm="100000">
                                          <p:val>
                                            <p:strVal val="#ppt_h"/>
                                          </p:val>
                                        </p:tav>
                                      </p:tavLst>
                                    </p:anim>
                                    <p:animEffect transition="in" filter="fade">
                                      <p:cBhvr>
                                        <p:cTn id="14" dur="1000"/>
                                        <p:tgtEl>
                                          <p:spTgt spid="1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strVal val="#ppt_w*0.70"/>
                                          </p:val>
                                        </p:tav>
                                        <p:tav tm="100000">
                                          <p:val>
                                            <p:strVal val="#ppt_w"/>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animEffect transition="in" filter="fade">
                                      <p:cBhvr>
                                        <p:cTn id="19" dur="1000"/>
                                        <p:tgtEl>
                                          <p:spTgt spid="1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ppt_w</p:attrName>
                                        </p:attrNameLst>
                                      </p:cBhvr>
                                      <p:tavLst>
                                        <p:tav tm="0">
                                          <p:val>
                                            <p:strVal val="#ppt_w*0.70"/>
                                          </p:val>
                                        </p:tav>
                                        <p:tav tm="100000">
                                          <p:val>
                                            <p:strVal val="#ppt_w"/>
                                          </p:val>
                                        </p:tav>
                                      </p:tavLst>
                                    </p:anim>
                                    <p:anim calcmode="lin" valueType="num">
                                      <p:cBhvr>
                                        <p:cTn id="23" dur="1000" fill="hold"/>
                                        <p:tgtEl>
                                          <p:spTgt spid="18"/>
                                        </p:tgtEl>
                                        <p:attrNameLst>
                                          <p:attrName>ppt_h</p:attrName>
                                        </p:attrNameLst>
                                      </p:cBhvr>
                                      <p:tavLst>
                                        <p:tav tm="0">
                                          <p:val>
                                            <p:strVal val="#ppt_h"/>
                                          </p:val>
                                        </p:tav>
                                        <p:tav tm="100000">
                                          <p:val>
                                            <p:strVal val="#ppt_h"/>
                                          </p:val>
                                        </p:tav>
                                      </p:tavLst>
                                    </p:anim>
                                    <p:animEffect transition="in" filter="fade">
                                      <p:cBhvr>
                                        <p:cTn id="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0"/>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10"/>
                                        </p:tgtEl>
                                        <p:attrNameLst>
                                          <p:attrName>fillcolor</p:attrName>
                                        </p:attrNameLst>
                                      </p:cBhvr>
                                      <p:to>
                                        <a:srgbClr val="FFF2CC"/>
                                      </p:to>
                                    </p:animClr>
                                    <p:set>
                                      <p:cBhvr>
                                        <p:cTn id="30" dur="250" fill="hold"/>
                                        <p:tgtEl>
                                          <p:spTgt spid="10"/>
                                        </p:tgtEl>
                                        <p:attrNameLst>
                                          <p:attrName>fill.type</p:attrName>
                                        </p:attrNameLst>
                                      </p:cBhvr>
                                      <p:to>
                                        <p:strVal val="solid"/>
                                      </p:to>
                                    </p:set>
                                    <p:set>
                                      <p:cBhvr>
                                        <p:cTn id="31" dur="250" fill="hold"/>
                                        <p:tgtEl>
                                          <p:spTgt spid="10"/>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3" name="click.wav"/>
                                        </p:tgtEl>
                                      </p:cMediaNode>
                                    </p:audio>
                                  </p:subTnLst>
                                </p:cTn>
                              </p:par>
                              <p:par>
                                <p:cTn id="32" presetID="23" presetClass="entr" presetSubtype="32"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 calcmode="lin" valueType="num">
                                      <p:cBhvr>
                                        <p:cTn id="34" dur="250" fill="hold"/>
                                        <p:tgtEl>
                                          <p:spTgt spid="14"/>
                                        </p:tgtEl>
                                        <p:attrNameLst>
                                          <p:attrName>ppt_w</p:attrName>
                                        </p:attrNameLst>
                                      </p:cBhvr>
                                      <p:tavLst>
                                        <p:tav tm="0">
                                          <p:val>
                                            <p:strVal val="4*#ppt_w"/>
                                          </p:val>
                                        </p:tav>
                                        <p:tav tm="100000">
                                          <p:val>
                                            <p:strVal val="#ppt_w"/>
                                          </p:val>
                                        </p:tav>
                                      </p:tavLst>
                                    </p:anim>
                                    <p:anim calcmode="lin" valueType="num">
                                      <p:cBhvr>
                                        <p:cTn id="35"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2"/>
                                            </p:cond>
                                          </p:stCondLst>
                                          <p:endCondLst>
                                            <p:cond evt="onStopAudio" delay="0">
                                              <p:tgtEl>
                                                <p:sldTgt/>
                                              </p:tgtEl>
                                            </p:cond>
                                          </p:endCondLst>
                                        </p:cTn>
                                        <p:tgtEl>
                                          <p:sndTgt r:embed="rId4" name="Check mark.wav"/>
                                        </p:tgtEl>
                                      </p:cMediaNode>
                                    </p:audio>
                                  </p:subTnLst>
                                </p:cTn>
                              </p:par>
                              <p:par>
                                <p:cTn id="36" presetID="1" presetClass="emph" presetSubtype="2" fill="hold" nodeType="withEffect">
                                  <p:stCondLst>
                                    <p:cond delay="1000"/>
                                  </p:stCondLst>
                                  <p:childTnLst>
                                    <p:animClr clrSpc="rgb" dir="cw">
                                      <p:cBhvr>
                                        <p:cTn id="37" dur="250" fill="hold"/>
                                        <p:tgtEl>
                                          <p:spTgt spid="10"/>
                                        </p:tgtEl>
                                        <p:attrNameLst>
                                          <p:attrName>fillcolor</p:attrName>
                                        </p:attrNameLst>
                                      </p:cBhvr>
                                      <p:to>
                                        <a:srgbClr val="00B050"/>
                                      </p:to>
                                    </p:animClr>
                                    <p:set>
                                      <p:cBhvr>
                                        <p:cTn id="38" dur="250" fill="hold"/>
                                        <p:tgtEl>
                                          <p:spTgt spid="10"/>
                                        </p:tgtEl>
                                        <p:attrNameLst>
                                          <p:attrName>fill.type</p:attrName>
                                        </p:attrNameLst>
                                      </p:cBhvr>
                                      <p:to>
                                        <p:strVal val="solid"/>
                                      </p:to>
                                    </p:set>
                                    <p:set>
                                      <p:cBhvr>
                                        <p:cTn id="39" dur="25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2"/>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12"/>
                                        </p:tgtEl>
                                        <p:attrNameLst>
                                          <p:attrName>fillcolor</p:attrName>
                                        </p:attrNameLst>
                                      </p:cBhvr>
                                      <p:to>
                                        <a:srgbClr val="FFF2CC"/>
                                      </p:to>
                                    </p:animClr>
                                    <p:set>
                                      <p:cBhvr>
                                        <p:cTn id="45" dur="250" fill="hold"/>
                                        <p:tgtEl>
                                          <p:spTgt spid="12"/>
                                        </p:tgtEl>
                                        <p:attrNameLst>
                                          <p:attrName>fill.type</p:attrName>
                                        </p:attrNameLst>
                                      </p:cBhvr>
                                      <p:to>
                                        <p:strVal val="solid"/>
                                      </p:to>
                                    </p:set>
                                    <p:set>
                                      <p:cBhvr>
                                        <p:cTn id="46" dur="250" fill="hold"/>
                                        <p:tgtEl>
                                          <p:spTgt spid="12"/>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3" name="click.wav"/>
                                        </p:tgtEl>
                                      </p:cMediaNode>
                                    </p:audio>
                                  </p:subTnLst>
                                </p:cTn>
                              </p:par>
                              <p:par>
                                <p:cTn id="47" presetID="23" presetClass="entr" presetSubtype="32" fill="hold" nodeType="withEffect">
                                  <p:stCondLst>
                                    <p:cond delay="1000"/>
                                  </p:stCondLst>
                                  <p:childTnLst>
                                    <p:set>
                                      <p:cBhvr>
                                        <p:cTn id="48" dur="1" fill="hold">
                                          <p:stCondLst>
                                            <p:cond delay="0"/>
                                          </p:stCondLst>
                                        </p:cTn>
                                        <p:tgtEl>
                                          <p:spTgt spid="15"/>
                                        </p:tgtEl>
                                        <p:attrNameLst>
                                          <p:attrName>style.visibility</p:attrName>
                                        </p:attrNameLst>
                                      </p:cBhvr>
                                      <p:to>
                                        <p:strVal val="visible"/>
                                      </p:to>
                                    </p:set>
                                    <p:anim calcmode="lin" valueType="num">
                                      <p:cBhvr>
                                        <p:cTn id="49" dur="250" fill="hold"/>
                                        <p:tgtEl>
                                          <p:spTgt spid="15"/>
                                        </p:tgtEl>
                                        <p:attrNameLst>
                                          <p:attrName>ppt_w</p:attrName>
                                        </p:attrNameLst>
                                      </p:cBhvr>
                                      <p:tavLst>
                                        <p:tav tm="0">
                                          <p:val>
                                            <p:strVal val="4*#ppt_w"/>
                                          </p:val>
                                        </p:tav>
                                        <p:tav tm="100000">
                                          <p:val>
                                            <p:strVal val="#ppt_w"/>
                                          </p:val>
                                        </p:tav>
                                      </p:tavLst>
                                    </p:anim>
                                    <p:anim calcmode="lin" valueType="num">
                                      <p:cBhvr>
                                        <p:cTn id="50"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5" name="Wrong Buzzer.wav"/>
                                        </p:tgtEl>
                                      </p:cMediaNode>
                                    </p:audio>
                                  </p:subTnLst>
                                </p:cTn>
                              </p:par>
                              <p:par>
                                <p:cTn id="51" presetID="1" presetClass="emph" presetSubtype="2" fill="hold" nodeType="withEffect">
                                  <p:stCondLst>
                                    <p:cond delay="1000"/>
                                  </p:stCondLst>
                                  <p:childTnLst>
                                    <p:animClr clrSpc="rgb" dir="cw">
                                      <p:cBhvr>
                                        <p:cTn id="52" dur="250" fill="hold"/>
                                        <p:tgtEl>
                                          <p:spTgt spid="12"/>
                                        </p:tgtEl>
                                        <p:attrNameLst>
                                          <p:attrName>fillcolor</p:attrName>
                                        </p:attrNameLst>
                                      </p:cBhvr>
                                      <p:to>
                                        <a:srgbClr val="FFFF00"/>
                                      </p:to>
                                    </p:animClr>
                                    <p:set>
                                      <p:cBhvr>
                                        <p:cTn id="53" dur="250" fill="hold"/>
                                        <p:tgtEl>
                                          <p:spTgt spid="12"/>
                                        </p:tgtEl>
                                        <p:attrNameLst>
                                          <p:attrName>fill.type</p:attrName>
                                        </p:attrNameLst>
                                      </p:cBhvr>
                                      <p:to>
                                        <p:strVal val="solid"/>
                                      </p:to>
                                    </p:set>
                                    <p:set>
                                      <p:cBhvr>
                                        <p:cTn id="54" dur="25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55" restart="whenNotActive" fill="hold" evtFilter="cancelBubble" nodeType="interactiveSeq">
                <p:stCondLst>
                  <p:cond evt="onClick" delay="0">
                    <p:tgtEl>
                      <p:spTgt spid="13"/>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13"/>
                                        </p:tgtEl>
                                        <p:attrNameLst>
                                          <p:attrName>fillcolor</p:attrName>
                                        </p:attrNameLst>
                                      </p:cBhvr>
                                      <p:to>
                                        <a:srgbClr val="FFF2CC"/>
                                      </p:to>
                                    </p:animClr>
                                    <p:set>
                                      <p:cBhvr>
                                        <p:cTn id="60" dur="250" fill="hold"/>
                                        <p:tgtEl>
                                          <p:spTgt spid="13"/>
                                        </p:tgtEl>
                                        <p:attrNameLst>
                                          <p:attrName>fill.type</p:attrName>
                                        </p:attrNameLst>
                                      </p:cBhvr>
                                      <p:to>
                                        <p:strVal val="solid"/>
                                      </p:to>
                                    </p:set>
                                    <p:set>
                                      <p:cBhvr>
                                        <p:cTn id="61" dur="250" fill="hold"/>
                                        <p:tgtEl>
                                          <p:spTgt spid="13"/>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3" name="click.wav"/>
                                        </p:tgtEl>
                                      </p:cMediaNode>
                                    </p:audio>
                                  </p:subTnLst>
                                </p:cTn>
                              </p:par>
                              <p:par>
                                <p:cTn id="62" presetID="23" presetClass="entr" presetSubtype="32" fill="hold" nodeType="withEffect">
                                  <p:stCondLst>
                                    <p:cond delay="1000"/>
                                  </p:stCondLst>
                                  <p:childTnLst>
                                    <p:set>
                                      <p:cBhvr>
                                        <p:cTn id="63" dur="1" fill="hold">
                                          <p:stCondLst>
                                            <p:cond delay="0"/>
                                          </p:stCondLst>
                                        </p:cTn>
                                        <p:tgtEl>
                                          <p:spTgt spid="16"/>
                                        </p:tgtEl>
                                        <p:attrNameLst>
                                          <p:attrName>style.visibility</p:attrName>
                                        </p:attrNameLst>
                                      </p:cBhvr>
                                      <p:to>
                                        <p:strVal val="visible"/>
                                      </p:to>
                                    </p:set>
                                    <p:anim calcmode="lin" valueType="num">
                                      <p:cBhvr>
                                        <p:cTn id="64" dur="250" fill="hold"/>
                                        <p:tgtEl>
                                          <p:spTgt spid="16"/>
                                        </p:tgtEl>
                                        <p:attrNameLst>
                                          <p:attrName>ppt_w</p:attrName>
                                        </p:attrNameLst>
                                      </p:cBhvr>
                                      <p:tavLst>
                                        <p:tav tm="0">
                                          <p:val>
                                            <p:strVal val="4*#ppt_w"/>
                                          </p:val>
                                        </p:tav>
                                        <p:tav tm="100000">
                                          <p:val>
                                            <p:strVal val="#ppt_w"/>
                                          </p:val>
                                        </p:tav>
                                      </p:tavLst>
                                    </p:anim>
                                    <p:anim calcmode="lin" valueType="num">
                                      <p:cBhvr>
                                        <p:cTn id="65" dur="250" fill="hold"/>
                                        <p:tgtEl>
                                          <p:spTgt spid="1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par>
                                <p:cTn id="66" presetID="1" presetClass="emph" presetSubtype="2" fill="hold" nodeType="withEffect">
                                  <p:stCondLst>
                                    <p:cond delay="1000"/>
                                  </p:stCondLst>
                                  <p:childTnLst>
                                    <p:animClr clrSpc="rgb" dir="cw">
                                      <p:cBhvr>
                                        <p:cTn id="67" dur="250" fill="hold"/>
                                        <p:tgtEl>
                                          <p:spTgt spid="13"/>
                                        </p:tgtEl>
                                        <p:attrNameLst>
                                          <p:attrName>fillcolor</p:attrName>
                                        </p:attrNameLst>
                                      </p:cBhvr>
                                      <p:to>
                                        <a:srgbClr val="FFFF00"/>
                                      </p:to>
                                    </p:animClr>
                                    <p:set>
                                      <p:cBhvr>
                                        <p:cTn id="68" dur="250" fill="hold"/>
                                        <p:tgtEl>
                                          <p:spTgt spid="13"/>
                                        </p:tgtEl>
                                        <p:attrNameLst>
                                          <p:attrName>fill.type</p:attrName>
                                        </p:attrNameLst>
                                      </p:cBhvr>
                                      <p:to>
                                        <p:strVal val="solid"/>
                                      </p:to>
                                    </p:set>
                                    <p:set>
                                      <p:cBhvr>
                                        <p:cTn id="69" dur="25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70" restart="whenNotActive" fill="hold" evtFilter="cancelBubble" nodeType="interactiveSeq">
                <p:stCondLst>
                  <p:cond evt="onClick" delay="0">
                    <p:tgtEl>
                      <p:spTgt spid="18"/>
                    </p:tgtEl>
                  </p:cond>
                </p:stCondLst>
                <p:endSync evt="end" delay="0">
                  <p:rtn val="all"/>
                </p:endSync>
                <p:childTnLst>
                  <p:par>
                    <p:cTn id="71" fill="hold">
                      <p:stCondLst>
                        <p:cond delay="0"/>
                      </p:stCondLst>
                      <p:childTnLst>
                        <p:par>
                          <p:cTn id="72" fill="hold">
                            <p:stCondLst>
                              <p:cond delay="0"/>
                            </p:stCondLst>
                            <p:childTnLst>
                              <p:par>
                                <p:cTn id="73" presetID="1" presetClass="emph" presetSubtype="2" fill="hold" nodeType="withEffect">
                                  <p:stCondLst>
                                    <p:cond delay="0"/>
                                  </p:stCondLst>
                                  <p:childTnLst>
                                    <p:animClr clrSpc="rgb" dir="cw">
                                      <p:cBhvr>
                                        <p:cTn id="74" dur="250" fill="hold"/>
                                        <p:tgtEl>
                                          <p:spTgt spid="18"/>
                                        </p:tgtEl>
                                        <p:attrNameLst>
                                          <p:attrName>fillcolor</p:attrName>
                                        </p:attrNameLst>
                                      </p:cBhvr>
                                      <p:to>
                                        <a:srgbClr val="FFF2CC"/>
                                      </p:to>
                                    </p:animClr>
                                    <p:set>
                                      <p:cBhvr>
                                        <p:cTn id="75" dur="250" fill="hold"/>
                                        <p:tgtEl>
                                          <p:spTgt spid="18"/>
                                        </p:tgtEl>
                                        <p:attrNameLst>
                                          <p:attrName>fill.type</p:attrName>
                                        </p:attrNameLst>
                                      </p:cBhvr>
                                      <p:to>
                                        <p:strVal val="solid"/>
                                      </p:to>
                                    </p:set>
                                    <p:set>
                                      <p:cBhvr>
                                        <p:cTn id="76" dur="250" fill="hold"/>
                                        <p:tgtEl>
                                          <p:spTgt spid="18"/>
                                        </p:tgtEl>
                                        <p:attrNameLst>
                                          <p:attrName>fill.on</p:attrName>
                                        </p:attrNameLst>
                                      </p:cBhvr>
                                      <p:to>
                                        <p:strVal val="true"/>
                                      </p:to>
                                    </p:set>
                                  </p:childTnLst>
                                  <p:subTnLst>
                                    <p:audio>
                                      <p:cMediaNode>
                                        <p:cTn display="0" masterRel="sameClick">
                                          <p:stCondLst>
                                            <p:cond evt="begin" delay="0">
                                              <p:tn val="73"/>
                                            </p:cond>
                                          </p:stCondLst>
                                          <p:endCondLst>
                                            <p:cond evt="onStopAudio" delay="0">
                                              <p:tgtEl>
                                                <p:sldTgt/>
                                              </p:tgtEl>
                                            </p:cond>
                                          </p:endCondLst>
                                        </p:cTn>
                                        <p:tgtEl>
                                          <p:sndTgt r:embed="rId3" name="click.wav"/>
                                        </p:tgtEl>
                                      </p:cMediaNode>
                                    </p:audio>
                                  </p:subTnLst>
                                </p:cTn>
                              </p:par>
                              <p:par>
                                <p:cTn id="77" presetID="23" presetClass="entr" presetSubtype="32" fill="hold" nodeType="withEffect">
                                  <p:stCondLst>
                                    <p:cond delay="1000"/>
                                  </p:stCondLst>
                                  <p:childTnLst>
                                    <p:set>
                                      <p:cBhvr>
                                        <p:cTn id="78" dur="1" fill="hold">
                                          <p:stCondLst>
                                            <p:cond delay="0"/>
                                          </p:stCondLst>
                                        </p:cTn>
                                        <p:tgtEl>
                                          <p:spTgt spid="19"/>
                                        </p:tgtEl>
                                        <p:attrNameLst>
                                          <p:attrName>style.visibility</p:attrName>
                                        </p:attrNameLst>
                                      </p:cBhvr>
                                      <p:to>
                                        <p:strVal val="visible"/>
                                      </p:to>
                                    </p:set>
                                    <p:anim calcmode="lin" valueType="num">
                                      <p:cBhvr>
                                        <p:cTn id="79" dur="250" fill="hold"/>
                                        <p:tgtEl>
                                          <p:spTgt spid="19"/>
                                        </p:tgtEl>
                                        <p:attrNameLst>
                                          <p:attrName>ppt_w</p:attrName>
                                        </p:attrNameLst>
                                      </p:cBhvr>
                                      <p:tavLst>
                                        <p:tav tm="0">
                                          <p:val>
                                            <p:strVal val="4*#ppt_w"/>
                                          </p:val>
                                        </p:tav>
                                        <p:tav tm="100000">
                                          <p:val>
                                            <p:strVal val="#ppt_w"/>
                                          </p:val>
                                        </p:tav>
                                      </p:tavLst>
                                    </p:anim>
                                    <p:anim calcmode="lin" valueType="num">
                                      <p:cBhvr>
                                        <p:cTn id="80" dur="250" fill="hold"/>
                                        <p:tgtEl>
                                          <p:spTgt spid="1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77"/>
                                            </p:cond>
                                          </p:stCondLst>
                                          <p:endCondLst>
                                            <p:cond evt="onStopAudio" delay="0">
                                              <p:tgtEl>
                                                <p:sldTgt/>
                                              </p:tgtEl>
                                            </p:cond>
                                          </p:endCondLst>
                                        </p:cTn>
                                        <p:tgtEl>
                                          <p:sndTgt r:embed="rId5" name="Wrong Buzzer.wav"/>
                                        </p:tgtEl>
                                      </p:cMediaNode>
                                    </p:audio>
                                  </p:subTnLst>
                                </p:cTn>
                              </p:par>
                              <p:par>
                                <p:cTn id="81" presetID="1" presetClass="emph" presetSubtype="2" fill="hold" nodeType="withEffect">
                                  <p:stCondLst>
                                    <p:cond delay="1000"/>
                                  </p:stCondLst>
                                  <p:childTnLst>
                                    <p:animClr clrSpc="rgb" dir="cw">
                                      <p:cBhvr>
                                        <p:cTn id="82" dur="250" fill="hold"/>
                                        <p:tgtEl>
                                          <p:spTgt spid="18"/>
                                        </p:tgtEl>
                                        <p:attrNameLst>
                                          <p:attrName>fillcolor</p:attrName>
                                        </p:attrNameLst>
                                      </p:cBhvr>
                                      <p:to>
                                        <a:srgbClr val="FFFF00"/>
                                      </p:to>
                                    </p:animClr>
                                    <p:set>
                                      <p:cBhvr>
                                        <p:cTn id="83" dur="250" fill="hold"/>
                                        <p:tgtEl>
                                          <p:spTgt spid="18"/>
                                        </p:tgtEl>
                                        <p:attrNameLst>
                                          <p:attrName>fill.type</p:attrName>
                                        </p:attrNameLst>
                                      </p:cBhvr>
                                      <p:to>
                                        <p:strVal val="solid"/>
                                      </p:to>
                                    </p:set>
                                    <p:set>
                                      <p:cBhvr>
                                        <p:cTn id="84" dur="250" fill="hold"/>
                                        <p:tgtEl>
                                          <p:spTgt spid="18"/>
                                        </p:tgtEl>
                                        <p:attrNameLst>
                                          <p:attrName>fill.on</p:attrName>
                                        </p:attrNameLst>
                                      </p:cBhvr>
                                      <p:to>
                                        <p:strVal val="true"/>
                                      </p:to>
                                    </p:set>
                                  </p:childTnLst>
                                </p:cTn>
                              </p:par>
                            </p:childTnLst>
                          </p:cTn>
                        </p:par>
                      </p:childTnLst>
                    </p:cTn>
                  </p:par>
                </p:childTnLst>
              </p:cTn>
              <p:nextCondLst>
                <p:cond evt="onClick" delay="0">
                  <p:tgtEl>
                    <p:spTgt spid="18"/>
                  </p:tgtEl>
                </p:cond>
              </p:nextCondLst>
            </p:seq>
          </p:childTnLst>
        </p:cTn>
      </p:par>
    </p:tnLst>
    <p:bldLst>
      <p:bldP spid="10" grpId="0" animBg="1"/>
      <p:bldP spid="12" grpId="0" animBg="1"/>
      <p:bldP spid="13" grpId="0" animBg="1"/>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rot="173666">
            <a:off x="2126585" y="2250179"/>
            <a:ext cx="14037938" cy="6546191"/>
            <a:chOff x="0" y="0"/>
            <a:chExt cx="16556128" cy="5939618"/>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254856"/>
              <a:ext cx="10284933" cy="5684763"/>
            </a:xfrm>
            <a:prstGeom prst="rect">
              <a:avLst/>
            </a:prstGeom>
          </p:spPr>
        </p:pic>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271196" y="0"/>
              <a:ext cx="10284933" cy="5684763"/>
            </a:xfrm>
            <a:prstGeom prst="rect">
              <a:avLst/>
            </a:prstGeom>
          </p:spPr>
        </p:pic>
      </p:grpSp>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8432174" y="1665387"/>
            <a:ext cx="1489799" cy="1386867"/>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8802014" y="2037633"/>
            <a:ext cx="750119" cy="642375"/>
          </a:xfrm>
          <a:prstGeom prst="rect">
            <a:avLst/>
          </a:prstGeom>
        </p:spPr>
      </p:pic>
      <p:pic>
        <p:nvPicPr>
          <p:cNvPr id="16"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5457102" y="1646621"/>
            <a:ext cx="3066494" cy="1054107"/>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77395" y="6328211"/>
            <a:ext cx="3975926" cy="4114800"/>
          </a:xfrm>
          <a:prstGeom prst="rect">
            <a:avLst/>
          </a:prstGeom>
        </p:spPr>
      </p:pic>
      <p:pic>
        <p:nvPicPr>
          <p:cNvPr id="18" name="Picture 18"/>
          <p:cNvPicPr>
            <a:picLocks noChangeAspect="1"/>
          </p:cNvPicPr>
          <p:nvPr/>
        </p:nvPicPr>
        <p:blipFill>
          <a:blip r:embed="rId14"/>
          <a:srcRect/>
          <a:stretch>
            <a:fillRect/>
          </a:stretch>
        </p:blipFill>
        <p:spPr>
          <a:xfrm>
            <a:off x="14899094" y="6422566"/>
            <a:ext cx="2881694" cy="3415340"/>
          </a:xfrm>
          <a:prstGeom prst="rect">
            <a:avLst/>
          </a:prstGeom>
        </p:spPr>
      </p:pic>
      <p:sp>
        <p:nvSpPr>
          <p:cNvPr id="19" name="TextBox 19"/>
          <p:cNvSpPr txBox="1"/>
          <p:nvPr/>
        </p:nvSpPr>
        <p:spPr>
          <a:xfrm>
            <a:off x="3276602" y="4396305"/>
            <a:ext cx="11963399" cy="3323987"/>
          </a:xfrm>
          <a:prstGeom prst="rect">
            <a:avLst/>
          </a:prstGeom>
        </p:spPr>
        <p:txBody>
          <a:bodyPr wrap="square" lIns="0" tIns="0" rIns="0" bIns="0" rtlCol="0" anchor="t">
            <a:spAutoFit/>
          </a:bodyPr>
          <a:lstStyle/>
          <a:p>
            <a:pPr algn="just" defTabSz="914445">
              <a:lnSpc>
                <a:spcPct val="150000"/>
              </a:lnSpc>
            </a:pPr>
            <a:r>
              <a:rPr lang="vi-VN" sz="4800" dirty="0">
                <a:solidFill>
                  <a:srgbClr val="276493"/>
                </a:solidFill>
                <a:latin typeface="Arial" panose="020B0604020202020204" pitchFamily="34" charset="0"/>
              </a:rPr>
              <a:t>	Viết </a:t>
            </a:r>
            <a:r>
              <a:rPr lang="vi-VN" sz="4800" dirty="0">
                <a:solidFill>
                  <a:srgbClr val="276493"/>
                </a:solidFill>
                <a:latin typeface="Arial" panose="020B0604020202020204" pitchFamily="34" charset="0"/>
              </a:rPr>
              <a:t>đoạn văn (khoảng 5 - 7 câu) nêu cảm nghĩ về tình yêu của người con đối với mẹ trong bài thơ Gặp lá cơm nếp.</a:t>
            </a:r>
            <a:endParaRPr lang="en-US" sz="4800" dirty="0">
              <a:solidFill>
                <a:srgbClr val="276493"/>
              </a:solidFill>
              <a:latin typeface="Calibri"/>
            </a:endParaRPr>
          </a:p>
        </p:txBody>
      </p:sp>
      <p:pic>
        <p:nvPicPr>
          <p:cNvPr id="20" name="Picture 2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16"/>
              </a:ext>
            </a:extLst>
          </a:blip>
          <a:srcRect/>
          <a:stretch>
            <a:fillRect/>
          </a:stretch>
        </p:blipFill>
        <p:spPr>
          <a:xfrm>
            <a:off x="1410278" y="1028700"/>
            <a:ext cx="1267542" cy="1245360"/>
          </a:xfrm>
          <a:prstGeom prst="rect">
            <a:avLst/>
          </a:prstGeom>
        </p:spPr>
      </p:pic>
      <p:sp>
        <p:nvSpPr>
          <p:cNvPr id="21" name="TextBox 19"/>
          <p:cNvSpPr txBox="1"/>
          <p:nvPr/>
        </p:nvSpPr>
        <p:spPr>
          <a:xfrm>
            <a:off x="6483180" y="3302420"/>
            <a:ext cx="5381580" cy="985013"/>
          </a:xfrm>
          <a:prstGeom prst="rect">
            <a:avLst/>
          </a:prstGeom>
        </p:spPr>
        <p:txBody>
          <a:bodyPr lIns="0" tIns="0" rIns="0" bIns="0" rtlCol="0" anchor="t">
            <a:spAutoFit/>
          </a:bodyPr>
          <a:lstStyle/>
          <a:p>
            <a:pPr algn="ctr" defTabSz="914445">
              <a:spcBef>
                <a:spcPct val="0"/>
              </a:spcBef>
            </a:pPr>
            <a:r>
              <a:rPr lang="vi-VN" sz="6401" b="1" dirty="0">
                <a:solidFill>
                  <a:srgbClr val="FF0000"/>
                </a:solidFill>
                <a:latin typeface="Arial" panose="020B0604020202020204" pitchFamily="34" charset="0"/>
                <a:cs typeface="Arial" panose="020B0604020202020204" pitchFamily="34" charset="0"/>
              </a:rPr>
              <a:t>VẬN DỤNG</a:t>
            </a:r>
            <a:endParaRPr lang="en-US" sz="6401"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134232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3122618" y="881143"/>
            <a:ext cx="12170687" cy="8359580"/>
            <a:chOff x="0" y="0"/>
            <a:chExt cx="15844609" cy="8011962"/>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2607" y="924801"/>
            <a:ext cx="3066494" cy="1054107"/>
          </a:xfrm>
          <a:prstGeom prst="rect">
            <a:avLst/>
          </a:prstGeom>
        </p:spPr>
      </p:pic>
      <p:pic>
        <p:nvPicPr>
          <p:cNvPr id="15" name="Picture 15"/>
          <p:cNvPicPr>
            <a:picLocks noChangeAspect="1"/>
          </p:cNvPicPr>
          <p:nvPr/>
        </p:nvPicPr>
        <p:blipFill>
          <a:blip r:embed="rId10"/>
          <a:srcRect/>
          <a:stretch>
            <a:fillRect/>
          </a:stretch>
        </p:blipFill>
        <p:spPr>
          <a:xfrm>
            <a:off x="13209968" y="6118936"/>
            <a:ext cx="4049333" cy="3510266"/>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8399102" y="677708"/>
            <a:ext cx="1489799"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768942" y="1049954"/>
            <a:ext cx="750119" cy="642375"/>
          </a:xfrm>
          <a:prstGeom prst="rect">
            <a:avLst/>
          </a:prstGeom>
        </p:spPr>
      </p:pic>
      <p:pic>
        <p:nvPicPr>
          <p:cNvPr id="18" name="Picture 18"/>
          <p:cNvPicPr>
            <a:picLocks noChangeAspect="1"/>
          </p:cNvPicPr>
          <p:nvPr/>
        </p:nvPicPr>
        <p:blipFill>
          <a:blip r:embed="rId15"/>
          <a:srcRect/>
          <a:stretch>
            <a:fillRect/>
          </a:stretch>
        </p:blipFill>
        <p:spPr>
          <a:xfrm>
            <a:off x="15555233" y="1028701"/>
            <a:ext cx="1704068" cy="1745525"/>
          </a:xfrm>
          <a:prstGeom prst="rect">
            <a:avLst/>
          </a:prstGeom>
        </p:spPr>
      </p:pic>
      <p:pic>
        <p:nvPicPr>
          <p:cNvPr id="19" name="Picture 19"/>
          <p:cNvPicPr>
            <a:picLocks noChangeAspect="1"/>
          </p:cNvPicPr>
          <p:nvPr/>
        </p:nvPicPr>
        <p:blipFill>
          <a:blip r:embed="rId16"/>
          <a:srcRect/>
          <a:stretch>
            <a:fillRect/>
          </a:stretch>
        </p:blipFill>
        <p:spPr>
          <a:xfrm>
            <a:off x="1156621" y="6231329"/>
            <a:ext cx="3285935" cy="3581400"/>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2161318" y="3552299"/>
            <a:ext cx="1363676" cy="1426067"/>
          </a:xfrm>
          <a:prstGeom prst="rect">
            <a:avLst/>
          </a:prstGeom>
        </p:spPr>
      </p:pic>
      <p:sp>
        <p:nvSpPr>
          <p:cNvPr id="21" name="TextBox 21"/>
          <p:cNvSpPr txBox="1"/>
          <p:nvPr/>
        </p:nvSpPr>
        <p:spPr>
          <a:xfrm>
            <a:off x="4461151" y="2257610"/>
            <a:ext cx="9493622" cy="1128514"/>
          </a:xfrm>
          <a:prstGeom prst="rect">
            <a:avLst/>
          </a:prstGeom>
        </p:spPr>
        <p:txBody>
          <a:bodyPr lIns="0" tIns="0" rIns="0" bIns="0" rtlCol="0" anchor="t">
            <a:spAutoFit/>
          </a:bodyPr>
          <a:lstStyle/>
          <a:p>
            <a:pPr algn="ctr" defTabSz="914445">
              <a:lnSpc>
                <a:spcPts val="8799"/>
              </a:lnSpc>
            </a:pPr>
            <a:r>
              <a:rPr lang="vi-VN" sz="6401" b="1" dirty="0">
                <a:solidFill>
                  <a:srgbClr val="276493"/>
                </a:solidFill>
                <a:latin typeface="Arial" panose="020B0604020202020204" pitchFamily="34" charset="0"/>
                <a:cs typeface="Arial" panose="020B0604020202020204" pitchFamily="34" charset="0"/>
              </a:rPr>
              <a:t>HƯỚNG DẪN VỀ NHÀ</a:t>
            </a:r>
            <a:endParaRPr lang="en-US" sz="6401" b="1" dirty="0">
              <a:solidFill>
                <a:srgbClr val="276493"/>
              </a:solidFill>
              <a:latin typeface="Arial" panose="020B0604020202020204" pitchFamily="34" charset="0"/>
              <a:cs typeface="Arial" panose="020B0604020202020204" pitchFamily="34" charset="0"/>
            </a:endParaRPr>
          </a:p>
        </p:txBody>
      </p:sp>
      <p:sp>
        <p:nvSpPr>
          <p:cNvPr id="22" name="TextBox 21"/>
          <p:cNvSpPr txBox="1"/>
          <p:nvPr/>
        </p:nvSpPr>
        <p:spPr>
          <a:xfrm>
            <a:off x="4048747" y="3317539"/>
            <a:ext cx="10685327" cy="3416320"/>
          </a:xfrm>
          <a:prstGeom prst="rect">
            <a:avLst/>
          </a:prstGeom>
          <a:noFill/>
        </p:spPr>
        <p:txBody>
          <a:bodyPr wrap="square" rtlCol="0">
            <a:spAutoFit/>
          </a:bodyPr>
          <a:lstStyle/>
          <a:p>
            <a:pPr marL="685835" indent="-685835" algn="just" defTabSz="914445">
              <a:lnSpc>
                <a:spcPct val="150000"/>
              </a:lnSpc>
              <a:buFont typeface="Wingdings" panose="05000000000000000000" pitchFamily="2" charset="2"/>
              <a:buChar char="ü"/>
            </a:pPr>
            <a:r>
              <a:rPr lang="vi-VN" sz="4800" dirty="0">
                <a:solidFill>
                  <a:prstClr val="black"/>
                </a:solidFill>
                <a:latin typeface="Arial" panose="020B0604020202020204" pitchFamily="34" charset="0"/>
              </a:rPr>
              <a:t>Hoàn thành bài tập vận dụng.</a:t>
            </a:r>
          </a:p>
          <a:p>
            <a:pPr marL="685835" indent="-685835" algn="just" defTabSz="914445">
              <a:lnSpc>
                <a:spcPct val="150000"/>
              </a:lnSpc>
              <a:buFont typeface="Wingdings" panose="05000000000000000000" pitchFamily="2" charset="2"/>
              <a:buChar char="ü"/>
            </a:pPr>
            <a:r>
              <a:rPr lang="vi-VN" sz="4800" dirty="0">
                <a:solidFill>
                  <a:prstClr val="black"/>
                </a:solidFill>
                <a:latin typeface="Arial" panose="020B0604020202020204" pitchFamily="34" charset="0"/>
              </a:rPr>
              <a:t>Ôn tập lại văn bản Gặp lá cơm </a:t>
            </a:r>
            <a:r>
              <a:rPr lang="vi-VN" sz="4800" dirty="0">
                <a:solidFill>
                  <a:prstClr val="black"/>
                </a:solidFill>
                <a:latin typeface="Arial" panose="020B0604020202020204" pitchFamily="34" charset="0"/>
              </a:rPr>
              <a:t>nếp.</a:t>
            </a:r>
            <a:endParaRPr lang="vi-VN" sz="4800" dirty="0">
              <a:solidFill>
                <a:prstClr val="black"/>
              </a:solidFill>
              <a:latin typeface="Arial" panose="020B0604020202020204" pitchFamily="34" charset="0"/>
            </a:endParaRPr>
          </a:p>
          <a:p>
            <a:pPr marL="685835" indent="-685835" algn="just" defTabSz="914445">
              <a:lnSpc>
                <a:spcPct val="150000"/>
              </a:lnSpc>
              <a:buFont typeface="Wingdings" panose="05000000000000000000" pitchFamily="2" charset="2"/>
              <a:buChar char="ü"/>
            </a:pPr>
            <a:r>
              <a:rPr lang="vi-VN" sz="4800" dirty="0">
                <a:solidFill>
                  <a:prstClr val="black"/>
                </a:solidFill>
                <a:latin typeface="Arial" panose="020B0604020202020204" pitchFamily="34" charset="0"/>
              </a:rPr>
              <a:t>Soạn </a:t>
            </a:r>
            <a:r>
              <a:rPr lang="vi-VN" sz="4800" dirty="0">
                <a:solidFill>
                  <a:prstClr val="black"/>
                </a:solidFill>
                <a:latin typeface="Arial" panose="020B0604020202020204" pitchFamily="34" charset="0"/>
              </a:rPr>
              <a:t>bài: </a:t>
            </a:r>
            <a:r>
              <a:rPr lang="vi-VN" sz="4800" b="1" i="1" dirty="0">
                <a:solidFill>
                  <a:prstClr val="black"/>
                </a:solidFill>
                <a:latin typeface="Arial" panose="020B0604020202020204" pitchFamily="34" charset="0"/>
              </a:rPr>
              <a:t>Trở </a:t>
            </a:r>
            <a:r>
              <a:rPr lang="vi-VN" sz="4800" b="1" i="1" dirty="0">
                <a:solidFill>
                  <a:prstClr val="black"/>
                </a:solidFill>
                <a:latin typeface="Arial" panose="020B0604020202020204" pitchFamily="34" charset="0"/>
              </a:rPr>
              <a:t>gió.</a:t>
            </a:r>
            <a:endParaRPr lang="vi-VN" sz="4800" b="1" i="1" dirty="0">
              <a:solidFill>
                <a:prstClr val="black"/>
              </a:solidFill>
              <a:latin typeface="Arial" panose="020B0604020202020204" pitchFamily="34" charset="0"/>
            </a:endParaRPr>
          </a:p>
        </p:txBody>
      </p:sp>
    </p:spTree>
    <p:extLst>
      <p:ext uri="{BB962C8B-B14F-4D97-AF65-F5344CB8AC3E}">
        <p14:creationId xmlns:p14="http://schemas.microsoft.com/office/powerpoint/2010/main" val="42332198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267058">
            <a:off x="3397493" y="-2162514"/>
            <a:ext cx="11587595" cy="13376733"/>
          </a:xfrm>
          <a:prstGeom prst="rect">
            <a:avLst/>
          </a:prstGeom>
        </p:spPr>
      </p:pic>
      <p:pic>
        <p:nvPicPr>
          <p:cNvPr id="11" name="Picture 11"/>
          <p:cNvPicPr>
            <a:picLocks noChangeAspect="1"/>
          </p:cNvPicPr>
          <p:nvPr/>
        </p:nvPicPr>
        <p:blipFill>
          <a:blip r:embed="rId10"/>
          <a:srcRect/>
          <a:stretch>
            <a:fillRect/>
          </a:stretch>
        </p:blipFill>
        <p:spPr>
          <a:xfrm>
            <a:off x="14483704" y="6003764"/>
            <a:ext cx="3164240" cy="4283237"/>
          </a:xfrm>
          <a:prstGeom prst="rect">
            <a:avLst/>
          </a:prstGeom>
        </p:spPr>
      </p:pic>
      <p:pic>
        <p:nvPicPr>
          <p:cNvPr id="12" name="Picture 12"/>
          <p:cNvPicPr>
            <a:picLocks noChangeAspect="1"/>
          </p:cNvPicPr>
          <p:nvPr/>
        </p:nvPicPr>
        <p:blipFill>
          <a:blip r:embed="rId11"/>
          <a:srcRect/>
          <a:stretch>
            <a:fillRect/>
          </a:stretch>
        </p:blipFill>
        <p:spPr>
          <a:xfrm rot="880276">
            <a:off x="15578289" y="992561"/>
            <a:ext cx="1794843" cy="2401127"/>
          </a:xfrm>
          <a:prstGeom prst="rect">
            <a:avLst/>
          </a:prstGeom>
        </p:spPr>
      </p:pic>
      <p:pic>
        <p:nvPicPr>
          <p:cNvPr id="13" name="Picture 13"/>
          <p:cNvPicPr>
            <a:picLocks noChangeAspect="1"/>
          </p:cNvPicPr>
          <p:nvPr/>
        </p:nvPicPr>
        <p:blipFill>
          <a:blip r:embed="rId12"/>
          <a:srcRect/>
          <a:stretch>
            <a:fillRect/>
          </a:stretch>
        </p:blipFill>
        <p:spPr>
          <a:xfrm rot="-899334">
            <a:off x="1304273" y="1122887"/>
            <a:ext cx="3422723" cy="2507144"/>
          </a:xfrm>
          <a:prstGeom prst="rect">
            <a:avLst/>
          </a:prstGeom>
        </p:spPr>
      </p:pic>
      <p:pic>
        <p:nvPicPr>
          <p:cNvPr id="14" name="Picture 14"/>
          <p:cNvPicPr>
            <a:picLocks noChangeAspect="1"/>
          </p:cNvPicPr>
          <p:nvPr/>
        </p:nvPicPr>
        <p:blipFill>
          <a:blip r:embed="rId13"/>
          <a:srcRect/>
          <a:stretch>
            <a:fillRect/>
          </a:stretch>
        </p:blipFill>
        <p:spPr>
          <a:xfrm rot="906419">
            <a:off x="1775061" y="7462400"/>
            <a:ext cx="2416647" cy="2475438"/>
          </a:xfrm>
          <a:prstGeom prst="rect">
            <a:avLst/>
          </a:prstGeom>
        </p:spPr>
      </p:pic>
      <p:sp>
        <p:nvSpPr>
          <p:cNvPr id="16" name="TextBox 16"/>
          <p:cNvSpPr txBox="1"/>
          <p:nvPr/>
        </p:nvSpPr>
        <p:spPr>
          <a:xfrm>
            <a:off x="2846852" y="3548051"/>
            <a:ext cx="12688874" cy="3323987"/>
          </a:xfrm>
          <a:prstGeom prst="rect">
            <a:avLst/>
          </a:prstGeom>
        </p:spPr>
        <p:txBody>
          <a:bodyPr wrap="square" lIns="0" tIns="0" rIns="0" bIns="0" rtlCol="0" anchor="t">
            <a:spAutoFit/>
          </a:bodyPr>
          <a:lstStyle/>
          <a:p>
            <a:pPr algn="ctr" defTabSz="914445">
              <a:lnSpc>
                <a:spcPct val="150000"/>
              </a:lnSpc>
            </a:pPr>
            <a:r>
              <a:rPr lang="vi-VN" sz="7200" b="1" dirty="0">
                <a:solidFill>
                  <a:srgbClr val="276493"/>
                </a:solidFill>
                <a:latin typeface="Arial" panose="020B0604020202020204" pitchFamily="34" charset="0"/>
                <a:cs typeface="Arial" panose="020B0604020202020204" pitchFamily="34" charset="0"/>
              </a:rPr>
              <a:t>CẢM ƠN CÁC EM ĐÃ LẮNG NGHE, HẸN GẶP LẠI!</a:t>
            </a:r>
            <a:endParaRPr lang="en-US" sz="7200" b="1" dirty="0">
              <a:solidFill>
                <a:srgbClr val="276493"/>
              </a:solidFill>
              <a:latin typeface="Arial" panose="020B0604020202020204" pitchFamily="34" charset="0"/>
              <a:cs typeface="Arial" panose="020B0604020202020204" pitchFamily="34" charset="0"/>
            </a:endParaRPr>
          </a:p>
        </p:txBody>
      </p:sp>
      <p:pic>
        <p:nvPicPr>
          <p:cNvPr id="18" name="Picture 1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189531" y="1029692"/>
            <a:ext cx="2014784" cy="2194320"/>
          </a:xfrm>
          <a:prstGeom prst="rect">
            <a:avLst/>
          </a:prstGeom>
        </p:spPr>
      </p:pic>
      <p:pic>
        <p:nvPicPr>
          <p:cNvPr id="19" name="Picture 1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088098" y="5234336"/>
            <a:ext cx="4071482" cy="641258"/>
          </a:xfrm>
          <a:prstGeom prst="rect">
            <a:avLst/>
          </a:prstGeom>
        </p:spPr>
      </p:pic>
    </p:spTree>
    <p:extLst>
      <p:ext uri="{BB962C8B-B14F-4D97-AF65-F5344CB8AC3E}">
        <p14:creationId xmlns:p14="http://schemas.microsoft.com/office/powerpoint/2010/main" val="1534380288"/>
      </p:ext>
    </p:extLst>
  </p:cSld>
  <p:clrMapOvr>
    <a:masterClrMapping/>
  </p:clrMapOvr>
  <mc:AlternateContent xmlns:mc="http://schemas.openxmlformats.org/markup-compatibility/2006" xmlns:p14="http://schemas.microsoft.com/office/powerpoint/2010/main">
    <mc:Choice Requires="p14">
      <p:transition spd="slow" p14:dur="800">
        <p14:flythrough dir="ou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ây cơm nếp - gia vị không thể thiếu cho gian bếp – MỘC NHIÊN FARM"/>
          <p:cNvSpPr>
            <a:spLocks noChangeAspect="1" noChangeArrowheads="1"/>
          </p:cNvSpPr>
          <p:nvPr/>
        </p:nvSpPr>
        <p:spPr bwMode="auto">
          <a:xfrm>
            <a:off x="155576" y="-144463"/>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914445"/>
            <a:endParaRPr lang="vi-VN">
              <a:solidFill>
                <a:prstClr val="black"/>
              </a:solidFill>
              <a:latin typeface="Arial" panose="020B0604020202020204" pitchFamily="34" charset="0"/>
            </a:endParaRPr>
          </a:p>
        </p:txBody>
      </p:sp>
      <p:pic>
        <p:nvPicPr>
          <p:cNvPr id="3" name="Picture 2"/>
          <p:cNvPicPr>
            <a:picLocks noChangeAspect="1"/>
          </p:cNvPicPr>
          <p:nvPr/>
        </p:nvPicPr>
        <p:blipFill>
          <a:blip r:embed="rId2"/>
          <a:stretch>
            <a:fillRect/>
          </a:stretch>
        </p:blipFill>
        <p:spPr>
          <a:xfrm>
            <a:off x="1600200" y="1333500"/>
            <a:ext cx="7162800" cy="7315200"/>
          </a:xfrm>
          <a:prstGeom prst="rect">
            <a:avLst/>
          </a:prstGeom>
        </p:spPr>
      </p:pic>
      <p:pic>
        <p:nvPicPr>
          <p:cNvPr id="4" name="Picture 3"/>
          <p:cNvPicPr>
            <a:picLocks noChangeAspect="1"/>
          </p:cNvPicPr>
          <p:nvPr/>
        </p:nvPicPr>
        <p:blipFill>
          <a:blip r:embed="rId3"/>
          <a:stretch>
            <a:fillRect/>
          </a:stretch>
        </p:blipFill>
        <p:spPr>
          <a:xfrm>
            <a:off x="9982200" y="1333500"/>
            <a:ext cx="6705600" cy="7315200"/>
          </a:xfrm>
          <a:prstGeom prst="rect">
            <a:avLst/>
          </a:prstGeom>
        </p:spPr>
      </p:pic>
    </p:spTree>
    <p:extLst>
      <p:ext uri="{BB962C8B-B14F-4D97-AF65-F5344CB8AC3E}">
        <p14:creationId xmlns:p14="http://schemas.microsoft.com/office/powerpoint/2010/main" val="293953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5400000">
            <a:off x="3984383" y="-762002"/>
            <a:ext cx="5975840" cy="1181100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4254261" y="5331884"/>
            <a:ext cx="3657383" cy="5615942"/>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400000">
            <a:off x="3967133" y="-947772"/>
            <a:ext cx="6010340" cy="11811005"/>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47266" y="6540302"/>
            <a:ext cx="3975926" cy="4114800"/>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39327" y="930950"/>
            <a:ext cx="2038121" cy="2109311"/>
          </a:xfrm>
          <a:prstGeom prst="rect">
            <a:avLst/>
          </a:prstGeom>
        </p:spPr>
      </p:pic>
      <p:pic>
        <p:nvPicPr>
          <p:cNvPr id="16" name="Picture 16"/>
          <p:cNvPicPr>
            <a:picLocks noChangeAspect="1"/>
          </p:cNvPicPr>
          <p:nvPr/>
        </p:nvPicPr>
        <p:blipFill>
          <a:blip r:embed="rId14"/>
          <a:srcRect/>
          <a:stretch>
            <a:fillRect/>
          </a:stretch>
        </p:blipFill>
        <p:spPr>
          <a:xfrm rot="896793">
            <a:off x="15931956" y="3107724"/>
            <a:ext cx="2055768" cy="2598126"/>
          </a:xfrm>
          <a:prstGeom prst="rect">
            <a:avLst/>
          </a:prstGeom>
        </p:spPr>
      </p:pic>
      <p:pic>
        <p:nvPicPr>
          <p:cNvPr id="17" name="Picture 17"/>
          <p:cNvPicPr>
            <a:picLocks noChangeAspect="1"/>
          </p:cNvPicPr>
          <p:nvPr/>
        </p:nvPicPr>
        <p:blipFill>
          <a:blip r:embed="rId15"/>
          <a:srcRect/>
          <a:stretch>
            <a:fillRect/>
          </a:stretch>
        </p:blipFill>
        <p:spPr>
          <a:xfrm rot="-906556">
            <a:off x="12779011" y="351358"/>
            <a:ext cx="3151430" cy="3434801"/>
          </a:xfrm>
          <a:prstGeom prst="rect">
            <a:avLst/>
          </a:prstGeom>
        </p:spPr>
      </p:pic>
      <p:pic>
        <p:nvPicPr>
          <p:cNvPr id="18"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5878827" y="762938"/>
            <a:ext cx="1833878" cy="1407084"/>
          </a:xfrm>
          <a:prstGeom prst="rect">
            <a:avLst/>
          </a:prstGeom>
        </p:spPr>
      </p:pic>
      <p:pic>
        <p:nvPicPr>
          <p:cNvPr id="19" name="Picture 19"/>
          <p:cNvPicPr>
            <a:picLocks noChangeAspect="1"/>
          </p:cNvPicPr>
          <p:nvPr/>
        </p:nvPicPr>
        <p:blipFill>
          <a:blip r:embed="rId18"/>
          <a:srcRect/>
          <a:stretch>
            <a:fillRect/>
          </a:stretch>
        </p:blipFill>
        <p:spPr>
          <a:xfrm>
            <a:off x="12469748" y="5836203"/>
            <a:ext cx="3288026" cy="4450797"/>
          </a:xfrm>
          <a:prstGeom prst="rect">
            <a:avLst/>
          </a:prstGeom>
        </p:spPr>
      </p:pic>
      <p:sp>
        <p:nvSpPr>
          <p:cNvPr id="20" name="TextBox 20"/>
          <p:cNvSpPr txBox="1"/>
          <p:nvPr/>
        </p:nvSpPr>
        <p:spPr>
          <a:xfrm>
            <a:off x="1740698" y="4396433"/>
            <a:ext cx="10835906" cy="1477328"/>
          </a:xfrm>
          <a:prstGeom prst="rect">
            <a:avLst/>
          </a:prstGeom>
        </p:spPr>
        <p:txBody>
          <a:bodyPr wrap="square" lIns="0" tIns="0" rIns="0" bIns="0" rtlCol="0" anchor="t">
            <a:spAutoFit/>
          </a:bodyPr>
          <a:lstStyle/>
          <a:p>
            <a:pPr algn="ctr" defTabSz="914445"/>
            <a:r>
              <a:rPr lang="vi-VN" sz="9600" b="1" dirty="0">
                <a:solidFill>
                  <a:srgbClr val="276493"/>
                </a:solidFill>
                <a:latin typeface="Arial" panose="020B0604020202020204" pitchFamily="34" charset="0"/>
              </a:rPr>
              <a:t>GẶP LÁ CƠM NẾP</a:t>
            </a:r>
            <a:endParaRPr lang="en-US" sz="9600" b="1" dirty="0">
              <a:solidFill>
                <a:srgbClr val="276493"/>
              </a:solidFill>
              <a:latin typeface="Calibri"/>
            </a:endParaRPr>
          </a:p>
        </p:txBody>
      </p:sp>
      <p:sp>
        <p:nvSpPr>
          <p:cNvPr id="21" name="TextBox 21"/>
          <p:cNvSpPr txBox="1"/>
          <p:nvPr/>
        </p:nvSpPr>
        <p:spPr>
          <a:xfrm>
            <a:off x="4303322" y="2866154"/>
            <a:ext cx="4845983" cy="1107996"/>
          </a:xfrm>
          <a:prstGeom prst="rect">
            <a:avLst/>
          </a:prstGeom>
        </p:spPr>
        <p:txBody>
          <a:bodyPr wrap="square" lIns="0" tIns="0" rIns="0" bIns="0" rtlCol="0" anchor="t">
            <a:spAutoFit/>
          </a:bodyPr>
          <a:lstStyle/>
          <a:p>
            <a:pPr algn="ctr" defTabSz="914445">
              <a:spcBef>
                <a:spcPct val="0"/>
              </a:spcBef>
            </a:pPr>
            <a:r>
              <a:rPr lang="vi-VN" sz="7200" b="1" dirty="0">
                <a:solidFill>
                  <a:srgbClr val="FF0000"/>
                </a:solidFill>
                <a:latin typeface="Arial" panose="020B0604020202020204" pitchFamily="34" charset="0"/>
                <a:cs typeface="Arial" panose="020B0604020202020204" pitchFamily="34" charset="0"/>
              </a:rPr>
              <a:t>Tiết</a:t>
            </a:r>
            <a:r>
              <a:rPr lang="vi-VN" sz="7200" b="1" dirty="0">
                <a:solidFill>
                  <a:srgbClr val="FF0000"/>
                </a:solidFill>
                <a:latin typeface="Arial" panose="020B0604020202020204" pitchFamily="34" charset="0"/>
                <a:cs typeface="Arial" panose="020B0604020202020204" pitchFamily="34" charset="0"/>
              </a:rPr>
              <a:t> </a:t>
            </a:r>
            <a:r>
              <a:rPr lang="vi-VN" sz="7200" b="1" dirty="0">
                <a:solidFill>
                  <a:srgbClr val="FF0000"/>
                </a:solidFill>
                <a:latin typeface="Arial" panose="020B0604020202020204" pitchFamily="34" charset="0"/>
                <a:cs typeface="Arial" panose="020B0604020202020204" pitchFamily="34" charset="0"/>
              </a:rPr>
              <a:t>17, 18</a:t>
            </a:r>
            <a:endParaRPr lang="en-US" sz="7200" b="1" dirty="0">
              <a:solidFill>
                <a:srgbClr val="FF0000"/>
              </a:solidFill>
              <a:latin typeface="Arial" panose="020B0604020202020204" pitchFamily="34" charset="0"/>
              <a:cs typeface="Arial" panose="020B0604020202020204" pitchFamily="34" charset="0"/>
            </a:endParaRPr>
          </a:p>
        </p:txBody>
      </p:sp>
      <p:sp>
        <p:nvSpPr>
          <p:cNvPr id="22" name="TextBox 21"/>
          <p:cNvSpPr txBox="1"/>
          <p:nvPr/>
        </p:nvSpPr>
        <p:spPr>
          <a:xfrm>
            <a:off x="7429426" y="6147300"/>
            <a:ext cx="5161991" cy="1077346"/>
          </a:xfrm>
          <a:prstGeom prst="rect">
            <a:avLst/>
          </a:prstGeom>
          <a:noFill/>
        </p:spPr>
        <p:txBody>
          <a:bodyPr wrap="none" rtlCol="0">
            <a:spAutoFit/>
          </a:bodyPr>
          <a:lstStyle/>
          <a:p>
            <a:pPr defTabSz="914445"/>
            <a:r>
              <a:rPr lang="vi-VN" sz="6401" i="1" dirty="0">
                <a:solidFill>
                  <a:prstClr val="black"/>
                </a:solidFill>
                <a:latin typeface="Arial" panose="020B0604020202020204" pitchFamily="34" charset="0"/>
              </a:rPr>
              <a:t>(Thanh Thảo)</a:t>
            </a:r>
            <a:endParaRPr lang="en-US" sz="6401" i="1" dirty="0">
              <a:solidFill>
                <a:prstClr val="black"/>
              </a:solidFill>
              <a:latin typeface="Calibri"/>
            </a:endParaRPr>
          </a:p>
        </p:txBody>
      </p:sp>
    </p:spTree>
    <p:extLst>
      <p:ext uri="{BB962C8B-B14F-4D97-AF65-F5344CB8AC3E}">
        <p14:creationId xmlns:p14="http://schemas.microsoft.com/office/powerpoint/2010/main" val="30935045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2832433" y="2300095"/>
            <a:ext cx="11883458" cy="6008972"/>
            <a:chOff x="0" y="0"/>
            <a:chExt cx="15844609" cy="8011962"/>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2607" y="924801"/>
            <a:ext cx="3066494" cy="1054107"/>
          </a:xfrm>
          <a:prstGeom prst="rect">
            <a:avLst/>
          </a:prstGeom>
        </p:spPr>
      </p:pic>
      <p:pic>
        <p:nvPicPr>
          <p:cNvPr id="15" name="Picture 15"/>
          <p:cNvPicPr>
            <a:picLocks noChangeAspect="1"/>
          </p:cNvPicPr>
          <p:nvPr/>
        </p:nvPicPr>
        <p:blipFill>
          <a:blip r:embed="rId10"/>
          <a:srcRect/>
          <a:stretch>
            <a:fillRect/>
          </a:stretch>
        </p:blipFill>
        <p:spPr>
          <a:xfrm>
            <a:off x="13141583" y="5375174"/>
            <a:ext cx="4960500" cy="4300134"/>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029262" y="1606661"/>
            <a:ext cx="1489799"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399099" y="1986440"/>
            <a:ext cx="750119" cy="642375"/>
          </a:xfrm>
          <a:prstGeom prst="rect">
            <a:avLst/>
          </a:prstGeom>
        </p:spPr>
      </p:pic>
      <p:pic>
        <p:nvPicPr>
          <p:cNvPr id="18" name="Picture 18"/>
          <p:cNvPicPr>
            <a:picLocks noChangeAspect="1"/>
          </p:cNvPicPr>
          <p:nvPr/>
        </p:nvPicPr>
        <p:blipFill>
          <a:blip r:embed="rId15"/>
          <a:srcRect/>
          <a:stretch>
            <a:fillRect/>
          </a:stretch>
        </p:blipFill>
        <p:spPr>
          <a:xfrm>
            <a:off x="14421683" y="749561"/>
            <a:ext cx="2400300" cy="2458694"/>
          </a:xfrm>
          <a:prstGeom prst="rect">
            <a:avLst/>
          </a:prstGeom>
        </p:spPr>
      </p:pic>
      <p:pic>
        <p:nvPicPr>
          <p:cNvPr id="19" name="Picture 19"/>
          <p:cNvPicPr>
            <a:picLocks noChangeAspect="1"/>
          </p:cNvPicPr>
          <p:nvPr/>
        </p:nvPicPr>
        <p:blipFill>
          <a:blip r:embed="rId16"/>
          <a:srcRect/>
          <a:stretch>
            <a:fillRect/>
          </a:stretch>
        </p:blipFill>
        <p:spPr>
          <a:xfrm>
            <a:off x="1175315" y="6172799"/>
            <a:ext cx="3368885" cy="3671810"/>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3741" y="3157079"/>
            <a:ext cx="1848593" cy="1933169"/>
          </a:xfrm>
          <a:prstGeom prst="rect">
            <a:avLst/>
          </a:prstGeom>
        </p:spPr>
      </p:pic>
      <p:sp>
        <p:nvSpPr>
          <p:cNvPr id="21" name="TextBox 21"/>
          <p:cNvSpPr txBox="1"/>
          <p:nvPr/>
        </p:nvSpPr>
        <p:spPr>
          <a:xfrm>
            <a:off x="3505154" y="4611488"/>
            <a:ext cx="10538012" cy="2257028"/>
          </a:xfrm>
          <a:prstGeom prst="rect">
            <a:avLst/>
          </a:prstGeom>
        </p:spPr>
        <p:txBody>
          <a:bodyPr wrap="square" lIns="0" tIns="0" rIns="0" bIns="0" rtlCol="0" anchor="t">
            <a:spAutoFit/>
          </a:bodyPr>
          <a:lstStyle/>
          <a:p>
            <a:pPr algn="ctr" defTabSz="914445">
              <a:lnSpc>
                <a:spcPts val="8799"/>
              </a:lnSpc>
            </a:pPr>
            <a:r>
              <a:rPr lang="vi-VN" sz="8400" b="1" dirty="0">
                <a:solidFill>
                  <a:srgbClr val="276493"/>
                </a:solidFill>
                <a:latin typeface="Arial" panose="020B0604020202020204" pitchFamily="34" charset="0"/>
              </a:rPr>
              <a:t>I. ĐỌC - TÌM HIỂU CHUNG</a:t>
            </a:r>
            <a:endParaRPr lang="en-US" sz="8400" b="1" dirty="0">
              <a:solidFill>
                <a:srgbClr val="276493"/>
              </a:solidFill>
              <a:latin typeface="Calibri"/>
            </a:endParaRPr>
          </a:p>
        </p:txBody>
      </p:sp>
    </p:spTree>
    <p:extLst>
      <p:ext uri="{BB962C8B-B14F-4D97-AF65-F5344CB8AC3E}">
        <p14:creationId xmlns:p14="http://schemas.microsoft.com/office/powerpoint/2010/main" val="1426928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p:cNvGrpSpPr/>
          <p:nvPr/>
        </p:nvGrpSpPr>
        <p:grpSpPr>
          <a:xfrm>
            <a:off x="2832433" y="2300095"/>
            <a:ext cx="11883458" cy="6008972"/>
            <a:chOff x="0" y="0"/>
            <a:chExt cx="15844609" cy="8011962"/>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0" y="0"/>
              <a:ext cx="15844609" cy="7248909"/>
            </a:xfrm>
            <a:prstGeom prst="rect">
              <a:avLst/>
            </a:prstGeom>
          </p:spPr>
        </p:pic>
        <p:pic>
          <p:nvPicPr>
            <p:cNvPr id="13" name="Picture 1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6797278" y="6133168"/>
              <a:ext cx="2250053" cy="1878794"/>
            </a:xfrm>
            <a:prstGeom prst="rect">
              <a:avLst/>
            </a:prstGeom>
          </p:spPr>
        </p:pic>
      </p:grpSp>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242607" y="924801"/>
            <a:ext cx="3066494" cy="1054107"/>
          </a:xfrm>
          <a:prstGeom prst="rect">
            <a:avLst/>
          </a:prstGeom>
        </p:spPr>
      </p:pic>
      <p:pic>
        <p:nvPicPr>
          <p:cNvPr id="15" name="Picture 15"/>
          <p:cNvPicPr>
            <a:picLocks noChangeAspect="1"/>
          </p:cNvPicPr>
          <p:nvPr/>
        </p:nvPicPr>
        <p:blipFill>
          <a:blip r:embed="rId10"/>
          <a:srcRect/>
          <a:stretch>
            <a:fillRect/>
          </a:stretch>
        </p:blipFill>
        <p:spPr>
          <a:xfrm>
            <a:off x="13141583" y="5375174"/>
            <a:ext cx="4960500" cy="4300134"/>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029262" y="1606661"/>
            <a:ext cx="1489799" cy="1386867"/>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8399099" y="1986440"/>
            <a:ext cx="750119" cy="642375"/>
          </a:xfrm>
          <a:prstGeom prst="rect">
            <a:avLst/>
          </a:prstGeom>
        </p:spPr>
      </p:pic>
      <p:pic>
        <p:nvPicPr>
          <p:cNvPr id="18" name="Picture 18"/>
          <p:cNvPicPr>
            <a:picLocks noChangeAspect="1"/>
          </p:cNvPicPr>
          <p:nvPr/>
        </p:nvPicPr>
        <p:blipFill>
          <a:blip r:embed="rId15"/>
          <a:srcRect/>
          <a:stretch>
            <a:fillRect/>
          </a:stretch>
        </p:blipFill>
        <p:spPr>
          <a:xfrm>
            <a:off x="14421683" y="749561"/>
            <a:ext cx="2400300" cy="2458694"/>
          </a:xfrm>
          <a:prstGeom prst="rect">
            <a:avLst/>
          </a:prstGeom>
        </p:spPr>
      </p:pic>
      <p:pic>
        <p:nvPicPr>
          <p:cNvPr id="19" name="Picture 19"/>
          <p:cNvPicPr>
            <a:picLocks noChangeAspect="1"/>
          </p:cNvPicPr>
          <p:nvPr/>
        </p:nvPicPr>
        <p:blipFill>
          <a:blip r:embed="rId16"/>
          <a:srcRect/>
          <a:stretch>
            <a:fillRect/>
          </a:stretch>
        </p:blipFill>
        <p:spPr>
          <a:xfrm>
            <a:off x="1175315" y="6172799"/>
            <a:ext cx="3368885" cy="3671810"/>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583741" y="3157079"/>
            <a:ext cx="1848593" cy="1933169"/>
          </a:xfrm>
          <a:prstGeom prst="rect">
            <a:avLst/>
          </a:prstGeom>
        </p:spPr>
      </p:pic>
      <p:sp>
        <p:nvSpPr>
          <p:cNvPr id="21" name="TextBox 21"/>
          <p:cNvSpPr txBox="1"/>
          <p:nvPr/>
        </p:nvSpPr>
        <p:spPr>
          <a:xfrm>
            <a:off x="3505154" y="4611488"/>
            <a:ext cx="10538012" cy="1128514"/>
          </a:xfrm>
          <a:prstGeom prst="rect">
            <a:avLst/>
          </a:prstGeom>
        </p:spPr>
        <p:txBody>
          <a:bodyPr wrap="square" lIns="0" tIns="0" rIns="0" bIns="0" rtlCol="0" anchor="t">
            <a:spAutoFit/>
          </a:bodyPr>
          <a:lstStyle/>
          <a:p>
            <a:pPr algn="ctr" defTabSz="914445">
              <a:lnSpc>
                <a:spcPts val="8799"/>
              </a:lnSpc>
            </a:pPr>
            <a:r>
              <a:rPr lang="vi-VN" sz="8400" b="1" dirty="0">
                <a:solidFill>
                  <a:srgbClr val="276493"/>
                </a:solidFill>
                <a:latin typeface="Arial" panose="020B0604020202020204" pitchFamily="34" charset="0"/>
              </a:rPr>
              <a:t>1</a:t>
            </a:r>
            <a:r>
              <a:rPr lang="vi-VN" sz="8400" b="1" dirty="0">
                <a:solidFill>
                  <a:srgbClr val="276493"/>
                </a:solidFill>
                <a:latin typeface="Arial" panose="020B0604020202020204" pitchFamily="34" charset="0"/>
              </a:rPr>
              <a:t>. Đọc văn bản</a:t>
            </a:r>
            <a:endParaRPr lang="en-US" sz="8400" b="1" dirty="0">
              <a:solidFill>
                <a:srgbClr val="276493"/>
              </a:solidFill>
              <a:latin typeface="Calibri"/>
            </a:endParaRPr>
          </a:p>
        </p:txBody>
      </p:sp>
    </p:spTree>
    <p:extLst>
      <p:ext uri="{BB962C8B-B14F-4D97-AF65-F5344CB8AC3E}">
        <p14:creationId xmlns:p14="http://schemas.microsoft.com/office/powerpoint/2010/main" val="3189899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5105401" y="418866"/>
            <a:ext cx="8063990" cy="1128514"/>
          </a:xfrm>
          <a:prstGeom prst="rect">
            <a:avLst/>
          </a:prstGeom>
        </p:spPr>
        <p:txBody>
          <a:bodyPr wrap="square" lIns="0" tIns="0" rIns="0" bIns="0" rtlCol="0" anchor="t">
            <a:spAutoFit/>
          </a:bodyPr>
          <a:lstStyle/>
          <a:p>
            <a:pPr algn="ctr" defTabSz="914445">
              <a:lnSpc>
                <a:spcPts val="8799"/>
              </a:lnSpc>
            </a:pPr>
            <a:r>
              <a:rPr lang="vi-VN" sz="5201" b="1" dirty="0">
                <a:solidFill>
                  <a:srgbClr val="276493"/>
                </a:solidFill>
                <a:latin typeface="Arial" panose="020B0604020202020204" pitchFamily="34" charset="0"/>
                <a:cs typeface="Arial" panose="020B0604020202020204" pitchFamily="34" charset="0"/>
              </a:rPr>
              <a:t>2</a:t>
            </a:r>
            <a:r>
              <a:rPr lang="vi-VN" sz="5201" b="1" dirty="0">
                <a:solidFill>
                  <a:srgbClr val="276493"/>
                </a:solidFill>
                <a:latin typeface="Arial" panose="020B0604020202020204" pitchFamily="34" charset="0"/>
                <a:cs typeface="Arial" panose="020B0604020202020204" pitchFamily="34" charset="0"/>
              </a:rPr>
              <a:t>. Tác giả Thanh Thảo</a:t>
            </a:r>
            <a:endParaRPr lang="en-US" sz="5201" b="1" dirty="0">
              <a:solidFill>
                <a:srgbClr val="276493"/>
              </a:solidFill>
              <a:latin typeface="Arial" panose="020B0604020202020204" pitchFamily="34" charset="0"/>
              <a:cs typeface="Arial" panose="020B0604020202020204" pitchFamily="34" charset="0"/>
            </a:endParaRPr>
          </a:p>
        </p:txBody>
      </p:sp>
      <p:pic>
        <p:nvPicPr>
          <p:cNvPr id="41"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381000" y="7886701"/>
            <a:ext cx="1301322" cy="2002034"/>
          </a:xfrm>
          <a:prstGeom prst="rect">
            <a:avLst/>
          </a:prstGeom>
        </p:spPr>
      </p:pic>
      <p:pic>
        <p:nvPicPr>
          <p:cNvPr id="42"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611600" y="-51180"/>
            <a:ext cx="1267542" cy="1245360"/>
          </a:xfrm>
          <a:prstGeom prst="rect">
            <a:avLst/>
          </a:prstGeom>
        </p:spPr>
      </p:pic>
      <p:pic>
        <p:nvPicPr>
          <p:cNvPr id="43" name="Picture 42"/>
          <p:cNvPicPr>
            <a:picLocks noChangeAspect="1"/>
          </p:cNvPicPr>
          <p:nvPr/>
        </p:nvPicPr>
        <p:blipFill rotWithShape="1">
          <a:blip r:embed="rId15">
            <a:extLst>
              <a:ext uri="{28A0092B-C50C-407E-A947-70E740481C1C}">
                <a14:useLocalDpi xmlns:a14="http://schemas.microsoft.com/office/drawing/2010/main" val="0"/>
              </a:ext>
            </a:extLst>
          </a:blip>
          <a:srcRect b="7312"/>
          <a:stretch/>
        </p:blipFill>
        <p:spPr>
          <a:xfrm>
            <a:off x="381001" y="1943100"/>
            <a:ext cx="6209726" cy="6781800"/>
          </a:xfrm>
          <a:prstGeom prst="ellipse">
            <a:avLst/>
          </a:prstGeom>
          <a:ln>
            <a:noFill/>
          </a:ln>
          <a:effectLst>
            <a:softEdge rad="112500"/>
          </a:effectLst>
        </p:spPr>
      </p:pic>
      <p:sp>
        <p:nvSpPr>
          <p:cNvPr id="44" name="Rectangle 43"/>
          <p:cNvSpPr/>
          <p:nvPr/>
        </p:nvSpPr>
        <p:spPr>
          <a:xfrm>
            <a:off x="6819326" y="1486434"/>
            <a:ext cx="10820400" cy="8402300"/>
          </a:xfrm>
          <a:prstGeom prst="rect">
            <a:avLst/>
          </a:prstGeom>
        </p:spPr>
        <p:txBody>
          <a:bodyPr wrap="square">
            <a:spAutoFit/>
          </a:bodyPr>
          <a:lstStyle/>
          <a:p>
            <a:pPr marL="685835" indent="-685835" algn="just" defTabSz="914445">
              <a:lnSpc>
                <a:spcPct val="150000"/>
              </a:lnSpc>
              <a:buFontTx/>
              <a:buChar char="-"/>
              <a:tabLst>
                <a:tab pos="90174" algn="l"/>
                <a:tab pos="180350" algn="l"/>
              </a:tabLst>
            </a:pP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Năm sinh</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1946</a:t>
            </a:r>
            <a:endParaRPr lang="vi-VN"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685835" indent="-685835" algn="just" defTabSz="914445">
              <a:lnSpc>
                <a:spcPct val="150000"/>
              </a:lnSpc>
              <a:buFontTx/>
              <a:buChar char="-"/>
              <a:tabLst>
                <a:tab pos="90174" algn="l"/>
                <a:tab pos="180350" algn="l"/>
              </a:tabLst>
            </a:pP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Quê</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quán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Quảng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Ngãi</a:t>
            </a:r>
            <a:endParaRPr lang="vi-VN"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685835" indent="-685835" algn="just" defTabSz="914445">
              <a:lnSpc>
                <a:spcPct val="150000"/>
              </a:lnSpc>
              <a:buFontTx/>
              <a:buChar char="-"/>
              <a:tabLst>
                <a:tab pos="90174" algn="l"/>
                <a:tab pos="180350" algn="l"/>
              </a:tabLst>
            </a:pP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Thể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loại sáng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thơ</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trường ca. Ngoài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ra</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ông còn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viết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báo,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tiểu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luận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phê</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bình</a:t>
            </a:r>
            <a:endParaRPr lang="vi-VN"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marL="685835" indent="-685835" algn="just" defTabSz="914445">
              <a:lnSpc>
                <a:spcPct val="150000"/>
              </a:lnSpc>
              <a:buFontTx/>
              <a:buChar char="-"/>
              <a:tabLst>
                <a:tab pos="90174" algn="l"/>
                <a:tab pos="180350" algn="l"/>
              </a:tabLst>
            </a:pP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phẩm</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tiêu</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người đi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tới</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biển</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(1977),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Dấu</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chân qua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trảng</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cỏ</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(1978),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Khối</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vuông</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ru-bích</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(1985)…</a:t>
            </a:r>
            <a:endParaRPr lang="en-US" sz="45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91454284"/>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
                                            <p:txEl>
                                              <p:pRg st="0" end="0"/>
                                            </p:txEl>
                                          </p:spTgt>
                                        </p:tgtEl>
                                        <p:attrNameLst>
                                          <p:attrName>style.visibility</p:attrName>
                                        </p:attrNameLst>
                                      </p:cBhvr>
                                      <p:to>
                                        <p:strVal val="visible"/>
                                      </p:to>
                                    </p:set>
                                    <p:anim calcmode="lin" valueType="num">
                                      <p:cBhvr additive="base">
                                        <p:cTn id="12"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4">
                                            <p:txEl>
                                              <p:pRg st="1" end="1"/>
                                            </p:txEl>
                                          </p:spTgt>
                                        </p:tgtEl>
                                        <p:attrNameLst>
                                          <p:attrName>style.visibility</p:attrName>
                                        </p:attrNameLst>
                                      </p:cBhvr>
                                      <p:to>
                                        <p:strVal val="visible"/>
                                      </p:to>
                                    </p:set>
                                    <p:anim calcmode="lin" valueType="num">
                                      <p:cBhvr additive="base">
                                        <p:cTn id="18" dur="500" fill="hold"/>
                                        <p:tgtEl>
                                          <p:spTgt spid="4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4">
                                            <p:txEl>
                                              <p:pRg st="2" end="2"/>
                                            </p:txEl>
                                          </p:spTgt>
                                        </p:tgtEl>
                                        <p:attrNameLst>
                                          <p:attrName>style.visibility</p:attrName>
                                        </p:attrNameLst>
                                      </p:cBhvr>
                                      <p:to>
                                        <p:strVal val="visible"/>
                                      </p:to>
                                    </p:set>
                                    <p:anim calcmode="lin" valueType="num">
                                      <p:cBhvr additive="base">
                                        <p:cTn id="24"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4">
                                            <p:txEl>
                                              <p:pRg st="3" end="3"/>
                                            </p:txEl>
                                          </p:spTgt>
                                        </p:tgtEl>
                                        <p:attrNameLst>
                                          <p:attrName>style.visibility</p:attrName>
                                        </p:attrNameLst>
                                      </p:cBhvr>
                                      <p:to>
                                        <p:strVal val="visible"/>
                                      </p:to>
                                    </p:set>
                                    <p:anim calcmode="lin" valueType="num">
                                      <p:cBhvr additive="base">
                                        <p:cTn id="30"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4648200" y="357921"/>
            <a:ext cx="9296400" cy="1128514"/>
          </a:xfrm>
          <a:prstGeom prst="rect">
            <a:avLst/>
          </a:prstGeom>
        </p:spPr>
        <p:txBody>
          <a:bodyPr wrap="square" lIns="0" tIns="0" rIns="0" bIns="0" rtlCol="0" anchor="t">
            <a:spAutoFit/>
          </a:bodyPr>
          <a:lstStyle/>
          <a:p>
            <a:pPr algn="ctr" defTabSz="914445">
              <a:lnSpc>
                <a:spcPts val="8799"/>
              </a:lnSpc>
            </a:pPr>
            <a:r>
              <a:rPr lang="vi-VN" sz="5201" b="1" dirty="0">
                <a:solidFill>
                  <a:srgbClr val="276493"/>
                </a:solidFill>
                <a:latin typeface="Arial" panose="020B0604020202020204" pitchFamily="34" charset="0"/>
                <a:cs typeface="Arial" panose="020B0604020202020204" pitchFamily="34" charset="0"/>
              </a:rPr>
              <a:t>2</a:t>
            </a:r>
            <a:r>
              <a:rPr lang="vi-VN" sz="5201" b="1" dirty="0">
                <a:solidFill>
                  <a:srgbClr val="276493"/>
                </a:solidFill>
                <a:latin typeface="Arial" panose="020B0604020202020204" pitchFamily="34" charset="0"/>
                <a:cs typeface="Arial" panose="020B0604020202020204" pitchFamily="34" charset="0"/>
              </a:rPr>
              <a:t>. Tác phẩm Gặp lá cơm nếp</a:t>
            </a:r>
            <a:endParaRPr lang="en-US" sz="5201" b="1" dirty="0">
              <a:solidFill>
                <a:srgbClr val="276493"/>
              </a:solidFill>
              <a:latin typeface="Arial" panose="020B0604020202020204" pitchFamily="34" charset="0"/>
              <a:cs typeface="Arial" panose="020B0604020202020204" pitchFamily="34" charset="0"/>
            </a:endParaRPr>
          </a:p>
        </p:txBody>
      </p:sp>
      <p:pic>
        <p:nvPicPr>
          <p:cNvPr id="41"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6078200" y="7810501"/>
            <a:ext cx="1301322" cy="2002034"/>
          </a:xfrm>
          <a:prstGeom prst="rect">
            <a:avLst/>
          </a:prstGeom>
        </p:spPr>
      </p:pic>
      <p:pic>
        <p:nvPicPr>
          <p:cNvPr id="42" name="Picture 17"/>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6611600" y="-51180"/>
            <a:ext cx="1267542" cy="1245360"/>
          </a:xfrm>
          <a:prstGeom prst="rect">
            <a:avLst/>
          </a:prstGeom>
        </p:spPr>
      </p:pic>
      <p:sp>
        <p:nvSpPr>
          <p:cNvPr id="3" name="Rectangle 2"/>
          <p:cNvSpPr/>
          <p:nvPr/>
        </p:nvSpPr>
        <p:spPr>
          <a:xfrm>
            <a:off x="1462940" y="1482453"/>
            <a:ext cx="9185846" cy="4247317"/>
          </a:xfrm>
          <a:prstGeom prst="rect">
            <a:avLst/>
          </a:prstGeom>
        </p:spPr>
        <p:txBody>
          <a:bodyPr wrap="square">
            <a:spAutoFit/>
          </a:bodyPr>
          <a:lstStyle/>
          <a:p>
            <a:pPr marL="685835" indent="-685835" algn="just" defTabSz="914445">
              <a:lnSpc>
                <a:spcPct val="150000"/>
              </a:lnSpc>
              <a:buFont typeface="Wingdings" panose="05000000000000000000" pitchFamily="2" charset="2"/>
              <a:buChar char="§"/>
            </a:pP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Xuất xứ: t</a:t>
            </a:r>
            <a:r>
              <a:rPr lang="en-US" sz="45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rích</a:t>
            </a:r>
            <a:r>
              <a:rPr lang="vi-VN"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trong</a:t>
            </a:r>
            <a:r>
              <a:rPr lang="en-US" sz="45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Dấu</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 chân qua </a:t>
            </a:r>
            <a:r>
              <a:rPr lang="en-US" sz="45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ả</a:t>
            </a:r>
            <a:r>
              <a:rPr lang="en-US"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ng cỏ</a:t>
            </a:r>
            <a:r>
              <a:rPr lang="vi-VN" sz="4500" i="1"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685835" indent="-685835" algn="just" defTabSz="914445">
              <a:lnSpc>
                <a:spcPct val="150000"/>
              </a:lnSpc>
              <a:buFont typeface="Wingdings" panose="05000000000000000000" pitchFamily="2" charset="2"/>
              <a:buChar char="§"/>
            </a:pPr>
            <a:r>
              <a:rPr lang="vi-VN" sz="4500" dirty="0">
                <a:solidFill>
                  <a:srgbClr val="000000"/>
                </a:solidFill>
                <a:latin typeface="Arial" panose="020B0604020202020204" pitchFamily="34" charset="0"/>
                <a:cs typeface="Arial" panose="020B0604020202020204" pitchFamily="34" charset="0"/>
              </a:rPr>
              <a:t>Thể thơ: 5 chữ</a:t>
            </a:r>
          </a:p>
          <a:p>
            <a:pPr marL="685835" indent="-685835" algn="just" defTabSz="914445">
              <a:lnSpc>
                <a:spcPct val="150000"/>
              </a:lnSpc>
              <a:buFont typeface="Wingdings" panose="05000000000000000000" pitchFamily="2" charset="2"/>
              <a:buChar char="§"/>
            </a:pPr>
            <a:r>
              <a:rPr lang="vi-VN" sz="4500" dirty="0">
                <a:solidFill>
                  <a:srgbClr val="000000"/>
                </a:solidFill>
                <a:latin typeface="Arial" panose="020B0604020202020204" pitchFamily="34" charset="0"/>
                <a:cs typeface="Arial" panose="020B0604020202020204" pitchFamily="34" charset="0"/>
              </a:rPr>
              <a:t>Phương thức biểu đạt: biểu cảm</a:t>
            </a:r>
            <a:endParaRPr lang="en-US" sz="4500" dirty="0">
              <a:solidFill>
                <a:prstClr val="black"/>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896600" y="1638300"/>
            <a:ext cx="6709035" cy="5257266"/>
          </a:xfrm>
          <a:prstGeom prst="ellipse">
            <a:avLst/>
          </a:prstGeom>
          <a:ln>
            <a:noFill/>
          </a:ln>
          <a:effectLst>
            <a:softEdge rad="112500"/>
          </a:effectLst>
        </p:spPr>
      </p:pic>
      <p:pic>
        <p:nvPicPr>
          <p:cNvPr id="10" name="Picture 27"/>
          <p:cNvPicPr>
            <a:picLocks noChangeAspect="1"/>
          </p:cNvPicPr>
          <p:nvPr/>
        </p:nvPicPr>
        <p:blipFill>
          <a:blip r:embed="rId16"/>
          <a:srcRect/>
          <a:stretch>
            <a:fillRect/>
          </a:stretch>
        </p:blipFill>
        <p:spPr>
          <a:xfrm>
            <a:off x="152400" y="6004849"/>
            <a:ext cx="5105400" cy="4282154"/>
          </a:xfrm>
          <a:prstGeom prst="rect">
            <a:avLst/>
          </a:prstGeom>
        </p:spPr>
      </p:pic>
    </p:spTree>
    <p:extLst>
      <p:ext uri="{BB962C8B-B14F-4D97-AF65-F5344CB8AC3E}">
        <p14:creationId xmlns:p14="http://schemas.microsoft.com/office/powerpoint/2010/main" val="2552067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TotalTime>
  <Words>1349</Words>
  <Application>Microsoft Office PowerPoint</Application>
  <PresentationFormat>Custom</PresentationFormat>
  <Paragraphs>148</Paragraphs>
  <Slides>34</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Times New Roman</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17</cp:revision>
  <dcterms:created xsi:type="dcterms:W3CDTF">2006-08-16T00:00:00Z</dcterms:created>
  <dcterms:modified xsi:type="dcterms:W3CDTF">2023-10-09T04:25:34Z</dcterms:modified>
  <dc:identifier>DAEswOIwa4E</dc:identifier>
</cp:coreProperties>
</file>