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70" r:id="rId5"/>
    <p:sldId id="262" r:id="rId6"/>
    <p:sldId id="271" r:id="rId7"/>
    <p:sldId id="272" r:id="rId8"/>
    <p:sldId id="273" r:id="rId9"/>
    <p:sldId id="274" r:id="rId10"/>
    <p:sldId id="275" r:id="rId11"/>
    <p:sldId id="269" r:id="rId12"/>
  </p:sldIdLst>
  <p:sldSz cx="9144000" cy="6858000" type="screen4x3"/>
  <p:notesSz cx="6858000" cy="9144000"/>
  <p:custDataLst>
    <p:tags r:id="rId13"/>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00FF"/>
    <a:srgbClr val="FFFF00"/>
    <a:srgbClr val="00FF00"/>
    <a:srgbClr val="FF0066"/>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476"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ags" Target="tags/tag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viewProps" Target="view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1218E36-556C-4216-9E3F-B3AF1D33BF98}" type="slidenum">
              <a:rPr lang="en-US"/>
              <a:pPr/>
              <a:t>‹#›</a:t>
            </a:fld>
            <a:endParaRPr lang="en-US"/>
          </a:p>
        </p:txBody>
      </p:sp>
    </p:spTree>
    <p:extLst>
      <p:ext uri="{BB962C8B-B14F-4D97-AF65-F5344CB8AC3E}">
        <p14:creationId xmlns:p14="http://schemas.microsoft.com/office/powerpoint/2010/main" val="4010818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BED929E-48C2-457A-B702-4F2DB3E1DA49}" type="slidenum">
              <a:rPr lang="en-US"/>
              <a:pPr/>
              <a:t>‹#›</a:t>
            </a:fld>
            <a:endParaRPr lang="en-US"/>
          </a:p>
        </p:txBody>
      </p:sp>
    </p:spTree>
    <p:extLst>
      <p:ext uri="{BB962C8B-B14F-4D97-AF65-F5344CB8AC3E}">
        <p14:creationId xmlns:p14="http://schemas.microsoft.com/office/powerpoint/2010/main" val="54136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1C7D893-9774-4629-9E28-B8AED39B8242}" type="slidenum">
              <a:rPr lang="en-US"/>
              <a:pPr/>
              <a:t>‹#›</a:t>
            </a:fld>
            <a:endParaRPr lang="en-US"/>
          </a:p>
        </p:txBody>
      </p:sp>
    </p:spTree>
    <p:extLst>
      <p:ext uri="{BB962C8B-B14F-4D97-AF65-F5344CB8AC3E}">
        <p14:creationId xmlns:p14="http://schemas.microsoft.com/office/powerpoint/2010/main" val="2914314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a:xfrm>
            <a:off x="457200" y="6245225"/>
            <a:ext cx="2133600" cy="476250"/>
          </a:xfrm>
        </p:spPr>
        <p:txBody>
          <a:bodyPr/>
          <a:lstStyle>
            <a:lvl1pPr>
              <a:defRPr/>
            </a:lvl1pPr>
          </a:lstStyle>
          <a:p>
            <a:endParaRPr lang="en-US"/>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fld id="{F103A8ED-D033-4206-9CCA-55B40AFCDCD5}" type="slidenum">
              <a:rPr lang="en-US"/>
              <a:pPr/>
              <a:t>‹#›</a:t>
            </a:fld>
            <a:endParaRPr lang="en-US"/>
          </a:p>
        </p:txBody>
      </p:sp>
    </p:spTree>
    <p:extLst>
      <p:ext uri="{BB962C8B-B14F-4D97-AF65-F5344CB8AC3E}">
        <p14:creationId xmlns:p14="http://schemas.microsoft.com/office/powerpoint/2010/main" val="2365259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666A69E-76A7-4374-B7CD-94425EA92D9B}" type="slidenum">
              <a:rPr lang="en-US"/>
              <a:pPr/>
              <a:t>‹#›</a:t>
            </a:fld>
            <a:endParaRPr lang="en-US"/>
          </a:p>
        </p:txBody>
      </p:sp>
    </p:spTree>
    <p:extLst>
      <p:ext uri="{BB962C8B-B14F-4D97-AF65-F5344CB8AC3E}">
        <p14:creationId xmlns:p14="http://schemas.microsoft.com/office/powerpoint/2010/main" val="2264828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CFCA286-CF71-46E8-B0AD-D9FAC1AD5C54}" type="slidenum">
              <a:rPr lang="en-US"/>
              <a:pPr/>
              <a:t>‹#›</a:t>
            </a:fld>
            <a:endParaRPr lang="en-US"/>
          </a:p>
        </p:txBody>
      </p:sp>
    </p:spTree>
    <p:extLst>
      <p:ext uri="{BB962C8B-B14F-4D97-AF65-F5344CB8AC3E}">
        <p14:creationId xmlns:p14="http://schemas.microsoft.com/office/powerpoint/2010/main" val="3165485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B9301C5-8FCB-4A09-9C35-301947A1F56B}" type="slidenum">
              <a:rPr lang="en-US"/>
              <a:pPr/>
              <a:t>‹#›</a:t>
            </a:fld>
            <a:endParaRPr lang="en-US"/>
          </a:p>
        </p:txBody>
      </p:sp>
    </p:spTree>
    <p:extLst>
      <p:ext uri="{BB962C8B-B14F-4D97-AF65-F5344CB8AC3E}">
        <p14:creationId xmlns:p14="http://schemas.microsoft.com/office/powerpoint/2010/main" val="2619569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C851E306-9D11-45D5-B55C-201515330E24}" type="slidenum">
              <a:rPr lang="en-US"/>
              <a:pPr/>
              <a:t>‹#›</a:t>
            </a:fld>
            <a:endParaRPr lang="en-US"/>
          </a:p>
        </p:txBody>
      </p:sp>
    </p:spTree>
    <p:extLst>
      <p:ext uri="{BB962C8B-B14F-4D97-AF65-F5344CB8AC3E}">
        <p14:creationId xmlns:p14="http://schemas.microsoft.com/office/powerpoint/2010/main" val="1285600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1DB7B80-2CAB-446E-BF2E-A39C4E980B4E}" type="slidenum">
              <a:rPr lang="en-US"/>
              <a:pPr/>
              <a:t>‹#›</a:t>
            </a:fld>
            <a:endParaRPr lang="en-US"/>
          </a:p>
        </p:txBody>
      </p:sp>
    </p:spTree>
    <p:extLst>
      <p:ext uri="{BB962C8B-B14F-4D97-AF65-F5344CB8AC3E}">
        <p14:creationId xmlns:p14="http://schemas.microsoft.com/office/powerpoint/2010/main" val="662588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9A9C5E65-B59E-4C1E-897B-924C79670DE7}" type="slidenum">
              <a:rPr lang="en-US"/>
              <a:pPr/>
              <a:t>‹#›</a:t>
            </a:fld>
            <a:endParaRPr lang="en-US"/>
          </a:p>
        </p:txBody>
      </p:sp>
    </p:spTree>
    <p:extLst>
      <p:ext uri="{BB962C8B-B14F-4D97-AF65-F5344CB8AC3E}">
        <p14:creationId xmlns:p14="http://schemas.microsoft.com/office/powerpoint/2010/main" val="2123940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7F01E8C-7208-4F30-9407-69066CAEB045}" type="slidenum">
              <a:rPr lang="en-US"/>
              <a:pPr/>
              <a:t>‹#›</a:t>
            </a:fld>
            <a:endParaRPr lang="en-US"/>
          </a:p>
        </p:txBody>
      </p:sp>
    </p:spTree>
    <p:extLst>
      <p:ext uri="{BB962C8B-B14F-4D97-AF65-F5344CB8AC3E}">
        <p14:creationId xmlns:p14="http://schemas.microsoft.com/office/powerpoint/2010/main" val="3266348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E025834-E076-4341-BAC0-EC6607E783E6}" type="slidenum">
              <a:rPr lang="en-US"/>
              <a:pPr/>
              <a:t>‹#›</a:t>
            </a:fld>
            <a:endParaRPr lang="en-US"/>
          </a:p>
        </p:txBody>
      </p:sp>
    </p:spTree>
    <p:extLst>
      <p:ext uri="{BB962C8B-B14F-4D97-AF65-F5344CB8AC3E}">
        <p14:creationId xmlns:p14="http://schemas.microsoft.com/office/powerpoint/2010/main" val="1565921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AF523410-0926-4C51-B975-C0F6983CDCA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b="0" i="0" u="none">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b="0" i="0" u="none">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7.xml" /></Relationships>
</file>

<file path=ppt/slides/_rels/slide10.xml.rels><?xml version="1.0" encoding="UTF-8" standalone="yes"?>
<Relationships xmlns="http://schemas.openxmlformats.org/package/2006/relationships"><Relationship Id="rId2" Type="http://schemas.openxmlformats.org/officeDocument/2006/relationships/image" Target="../media/image5.pn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3" Type="http://schemas.openxmlformats.org/officeDocument/2006/relationships/image" Target="../media/image7.gif" /><Relationship Id="rId2" Type="http://schemas.openxmlformats.org/officeDocument/2006/relationships/image" Target="../media/image6.jpeg" /><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12.xml" /></Relationships>
</file>

<file path=ppt/slides/_rels/slide3.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ha\Pictures\HINH ANH DEP\hinhnen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53600" cy="731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609600" y="381000"/>
            <a:ext cx="8534400" cy="769441"/>
          </a:xfrm>
          <a:prstGeom prst="rect">
            <a:avLst/>
          </a:prstGeom>
          <a:noFill/>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eaLnBrk="0" hangingPunct="0"/>
            <a:r>
              <a:rPr lang="en-US" sz="4400" b="1" err="1">
                <a:effectLst>
                  <a:outerShdw blurRad="38100" dist="38100" dir="2700000" algn="tl">
                    <a:srgbClr val="C0C0C0"/>
                  </a:outerShdw>
                </a:effectLst>
                <a:latin typeface="Times New Roman" pitchFamily="18" charset="0"/>
                <a:cs typeface="Times New Roman" pitchFamily="18" charset="0"/>
              </a:rPr>
              <a:t>Trường</a:t>
            </a:r>
            <a:r>
              <a:rPr lang="en-US" sz="4400" b="1">
                <a:effectLst>
                  <a:outerShdw blurRad="38100" dist="38100" dir="2700000" algn="tl">
                    <a:srgbClr val="C0C0C0"/>
                  </a:outerShdw>
                </a:effectLst>
                <a:latin typeface="Times New Roman" pitchFamily="18" charset="0"/>
                <a:cs typeface="Times New Roman" pitchFamily="18" charset="0"/>
              </a:rPr>
              <a:t> </a:t>
            </a:r>
            <a:r>
              <a:rPr lang="vi-VN" sz="4400" b="1">
                <a:effectLst>
                  <a:outerShdw blurRad="38100" dist="38100" dir="2700000" algn="tl">
                    <a:srgbClr val="C0C0C0"/>
                  </a:outerShdw>
                </a:effectLst>
                <a:latin typeface="Times New Roman" pitchFamily="18" charset="0"/>
                <a:cs typeface="Times New Roman" pitchFamily="18" charset="0"/>
              </a:rPr>
              <a:t>THCS ....</a:t>
            </a:r>
            <a:endParaRPr lang="en-US" sz="4400" b="1" dirty="0">
              <a:effectLst>
                <a:outerShdw blurRad="38100" dist="38100" dir="2700000" algn="tl">
                  <a:srgbClr val="C0C0C0"/>
                </a:outerShdw>
              </a:effectLst>
              <a:latin typeface="Times New Roman" pitchFamily="18" charset="0"/>
              <a:cs typeface="Times New Roman" pitchFamily="18" charset="0"/>
            </a:endParaRPr>
          </a:p>
        </p:txBody>
      </p:sp>
      <p:sp>
        <p:nvSpPr>
          <p:cNvPr id="2" name="TextBox 2"/>
          <p:cNvSpPr txBox="1"/>
          <p:nvPr/>
        </p:nvSpPr>
        <p:spPr>
          <a:xfrm>
            <a:off x="0" y="5715000"/>
            <a:ext cx="8534400" cy="762000"/>
          </a:xfrm>
          <a:prstGeom prst="rect">
            <a:avLst/>
          </a:prstGeom>
          <a:noFill/>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eaLnBrk="0" hangingPunct="0"/>
            <a:r>
              <a:rPr lang="vi-VN" sz="4400" b="1">
                <a:solidFill>
                  <a:srgbClr val="FF0066"/>
                </a:solidFill>
                <a:effectLst>
                  <a:outerShdw blurRad="38100" dist="38100" dir="2700000" algn="tl">
                    <a:srgbClr val="C0C0C0"/>
                  </a:outerShdw>
                </a:effectLst>
                <a:latin typeface="VNI-Times" pitchFamily="2" charset="0"/>
              </a:rPr>
              <a:t>Giáo</a:t>
            </a:r>
            <a:r>
              <a:rPr lang="en-US" sz="4400" b="1">
                <a:solidFill>
                  <a:srgbClr val="FF0066"/>
                </a:solidFill>
                <a:effectLst>
                  <a:outerShdw blurRad="38100" dist="38100" dir="2700000" algn="tl">
                    <a:srgbClr val="C0C0C0"/>
                  </a:outerShdw>
                </a:effectLst>
                <a:latin typeface="VNI-Times" pitchFamily="2" charset="0"/>
              </a:rPr>
              <a:t> </a:t>
            </a:r>
            <a:r>
              <a:rPr lang="vi-VN" sz="4400" b="1">
                <a:solidFill>
                  <a:srgbClr val="FF0066"/>
                </a:solidFill>
                <a:effectLst>
                  <a:outerShdw blurRad="38100" dist="38100" dir="2700000" algn="tl">
                    <a:srgbClr val="C0C0C0"/>
                  </a:outerShdw>
                </a:effectLst>
                <a:latin typeface="VNI-Times" pitchFamily="2" charset="0"/>
              </a:rPr>
              <a:t>Viên</a:t>
            </a:r>
            <a:r>
              <a:rPr lang="en-US" sz="4400" b="1">
                <a:solidFill>
                  <a:srgbClr val="FF0066"/>
                </a:solidFill>
                <a:effectLst>
                  <a:outerShdw blurRad="38100" dist="38100" dir="2700000" algn="tl">
                    <a:srgbClr val="C0C0C0"/>
                  </a:outerShdw>
                </a:effectLst>
                <a:latin typeface="VNI-Times" pitchFamily="2" charset="0"/>
              </a:rPr>
              <a:t>: </a:t>
            </a:r>
            <a:r>
              <a:rPr lang="vi-VN" sz="4400" b="1">
                <a:solidFill>
                  <a:srgbClr val="FF0066"/>
                </a:solidFill>
                <a:effectLst>
                  <a:outerShdw blurRad="38100" dist="38100" dir="2700000" algn="tl">
                    <a:srgbClr val="C0C0C0"/>
                  </a:outerShdw>
                </a:effectLst>
                <a:latin typeface="VNI-Times" pitchFamily="2" charset="0"/>
              </a:rPr>
              <a:t>...</a:t>
            </a:r>
            <a:endParaRPr lang="en-US" sz="4400" b="1" dirty="0">
              <a:solidFill>
                <a:srgbClr val="FF0066"/>
              </a:solidFill>
              <a:effectLst>
                <a:outerShdw blurRad="38100" dist="38100" dir="2700000" algn="tl">
                  <a:srgbClr val="C0C0C0"/>
                </a:outerShdw>
              </a:effectLst>
              <a:latin typeface="VNI-Times" pitchFamily="2" charset="0"/>
            </a:endParaRPr>
          </a:p>
        </p:txBody>
      </p:sp>
      <p:sp>
        <p:nvSpPr>
          <p:cNvPr id="3081" name="WordArt 9"/>
          <p:cNvSpPr>
            <a:spLocks noChangeArrowheads="1" noChangeShapeType="1" noTextEdit="1"/>
          </p:cNvSpPr>
          <p:nvPr/>
        </p:nvSpPr>
        <p:spPr bwMode="auto">
          <a:xfrm>
            <a:off x="1295400" y="2819400"/>
            <a:ext cx="7315200" cy="1277938"/>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6600" b="1" i="1" kern="10">
                <a:ln w="9525">
                  <a:solidFill>
                    <a:srgbClr val="FF0000"/>
                  </a:solidFill>
                  <a:round/>
                  <a:headEnd/>
                  <a:tailEnd/>
                </a:ln>
                <a:solidFill>
                  <a:srgbClr val="FF00FF"/>
                </a:solidFill>
                <a:latin typeface="VNI-Ariston" pitchFamily="2" charset="0"/>
              </a:rPr>
              <a:t>TIN </a:t>
            </a:r>
            <a:r>
              <a:rPr lang="vi-VN" sz="6600" b="1" i="1" kern="10">
                <a:ln w="9525">
                  <a:solidFill>
                    <a:srgbClr val="FF0000"/>
                  </a:solidFill>
                  <a:round/>
                  <a:headEnd/>
                  <a:tailEnd/>
                </a:ln>
                <a:solidFill>
                  <a:srgbClr val="FF00FF"/>
                </a:solidFill>
                <a:latin typeface="VNI-Ariston" pitchFamily="2" charset="0"/>
              </a:rPr>
              <a:t>HỌC</a:t>
            </a:r>
            <a:r>
              <a:rPr lang="en-US" sz="6600" b="1" i="1" kern="10">
                <a:ln w="9525">
                  <a:solidFill>
                    <a:srgbClr val="FF0000"/>
                  </a:solidFill>
                  <a:round/>
                  <a:headEnd/>
                  <a:tailEnd/>
                </a:ln>
                <a:solidFill>
                  <a:srgbClr val="FF00FF"/>
                </a:solidFill>
                <a:latin typeface="VNI-Ariston" pitchFamily="2" charset="0"/>
              </a:rPr>
              <a:t> </a:t>
            </a:r>
            <a:r>
              <a:rPr lang="en-US" sz="6600" b="1" i="1" kern="10" dirty="0">
                <a:ln w="9525">
                  <a:solidFill>
                    <a:srgbClr val="FF0000"/>
                  </a:solidFill>
                  <a:round/>
                  <a:headEnd/>
                  <a:tailEnd/>
                </a:ln>
                <a:solidFill>
                  <a:srgbClr val="FF00FF"/>
                </a:solidFill>
                <a:latin typeface="VNI-Ariston" pitchFamily="2" charset="0"/>
              </a:rPr>
              <a:t>8 </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par>
                          <p:cTn id="8" fill="hold" nodeType="afterGroup">
                            <p:stCondLst>
                              <p:cond delay="500"/>
                            </p:stCondLst>
                            <p:childTnLst>
                              <p:par>
                                <p:cTn id="9" presetID="16" presetClass="entr" presetSubtype="26" fill="hold" grpId="0" nodeType="afterEffect">
                                  <p:stCondLst>
                                    <p:cond delay="0"/>
                                  </p:stCondLst>
                                  <p:childTnLst>
                                    <p:set>
                                      <p:cBhvr>
                                        <p:cTn id="10" dur="1" fill="hold">
                                          <p:stCondLst>
                                            <p:cond delay="0"/>
                                          </p:stCondLst>
                                        </p:cTn>
                                        <p:tgtEl>
                                          <p:spTgt spid="3081"/>
                                        </p:tgtEl>
                                        <p:attrNameLst>
                                          <p:attrName>style.visibility</p:attrName>
                                        </p:attrNameLst>
                                      </p:cBhvr>
                                      <p:to>
                                        <p:strVal val="visible"/>
                                      </p:to>
                                    </p:set>
                                    <p:animEffect transition="in" filter="barn(inHorizontal)">
                                      <p:cBhvr>
                                        <p:cTn id="11" dur="500"/>
                                        <p:tgtEl>
                                          <p:spTgt spid="3081"/>
                                        </p:tgtEl>
                                      </p:cBhvr>
                                    </p:animEffect>
                                  </p:childTnLst>
                                </p:cTn>
                              </p:par>
                            </p:childTnLst>
                          </p:cTn>
                        </p:par>
                        <p:par>
                          <p:cTn id="12" fill="hold" nodeType="afterGroup">
                            <p:stCondLst>
                              <p:cond delay="1000"/>
                            </p:stCondLst>
                            <p:childTnLst>
                              <p:par>
                                <p:cTn id="13" presetID="4" presetClass="entr" presetSubtype="16" fill="hold" grpId="0" nodeType="after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ox(in)">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3081"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304800"/>
            <a:ext cx="8763000" cy="640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3180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C:\Users\ha\Pictures\HINH ANH DEP\48ad3800_botfly-1_resiz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3" name="Picture 2" descr="C:\Users\ha\Pictures\HINH ANH DEP\buombay.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a:spLocks noChangeArrowheads="1"/>
          </p:cNvSpPr>
          <p:nvPr/>
        </p:nvSpPr>
        <p:spPr bwMode="auto">
          <a:xfrm>
            <a:off x="-228600" y="2057400"/>
            <a:ext cx="95250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eaLnBrk="0" hangingPunct="0"/>
            <a:r>
              <a:rPr lang="en-US" sz="4000" b="1">
                <a:solidFill>
                  <a:srgbClr val="FF0000"/>
                </a:solidFill>
                <a:latin typeface="Times New Roman" pitchFamily="18" charset="0"/>
                <a:cs typeface="Times New Roman" pitchFamily="18" charset="0"/>
              </a:rPr>
              <a:t>TIẾT</a:t>
            </a:r>
            <a:r>
              <a:rPr lang="en-US" sz="4000" b="1">
                <a:solidFill>
                  <a:srgbClr val="FF0000"/>
                </a:solidFill>
                <a:latin typeface=".VnTimeH" pitchFamily="34" charset="0"/>
              </a:rPr>
              <a:t> </a:t>
            </a:r>
            <a:r>
              <a:rPr lang="vi-VN" sz="4000" b="1">
                <a:solidFill>
                  <a:srgbClr val="FF0000"/>
                </a:solidFill>
                <a:latin typeface=".VnTimeH" pitchFamily="34" charset="0"/>
              </a:rPr>
              <a:t>HỌC ĐẾN ĐÂY LÀ KẾT THÚC</a:t>
            </a:r>
          </a:p>
          <a:p>
            <a:pPr algn="ctr" eaLnBrk="0" hangingPunct="0"/>
            <a:r>
              <a:rPr lang="vi-VN" sz="4000" b="1">
                <a:solidFill>
                  <a:srgbClr val="FF0000"/>
                </a:solidFill>
                <a:latin typeface=".VnTimeH" pitchFamily="34" charset="0"/>
              </a:rPr>
              <a:t>XIN KÍNH CHÀO QUÝ THẦY CÔ</a:t>
            </a:r>
          </a:p>
          <a:p>
            <a:pPr algn="ctr" eaLnBrk="0" hangingPunct="0"/>
            <a:r>
              <a:rPr lang="vi-VN" sz="4000" b="1">
                <a:solidFill>
                  <a:srgbClr val="FF0000"/>
                </a:solidFill>
                <a:latin typeface=".VnTimeH" pitchFamily="34" charset="0"/>
              </a:rPr>
              <a:t>VÀ CÁC EM HỌC SINH</a:t>
            </a:r>
            <a:endParaRPr lang="en-US" sz="4000" b="1">
              <a:solidFill>
                <a:srgbClr val="FF0000"/>
              </a:solidFill>
              <a:latin typeface=".VnTimeH"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9" name="WordArt 3"/>
          <p:cNvSpPr>
            <a:spLocks noChangeArrowheads="1" noChangeShapeType="1" noTextEdit="1"/>
          </p:cNvSpPr>
          <p:nvPr/>
        </p:nvSpPr>
        <p:spPr bwMode="auto">
          <a:xfrm>
            <a:off x="1228344" y="466344"/>
            <a:ext cx="7086600" cy="523875"/>
          </a:xfrm>
          <a:prstGeom prst="rect">
            <a:avLst/>
          </a:prstGeom>
        </p:spPr>
        <p:txBody>
          <a:bodyPr wrap="none" fromWordArt="1">
            <a:prstTxWarp prst="textPlain">
              <a:avLst>
                <a:gd name="adj" fmla="val 50000"/>
              </a:avLst>
            </a:prstTxWarp>
          </a:bodyPr>
          <a:lstStyle/>
          <a:p>
            <a:pPr algn="ctr"/>
            <a:r>
              <a:rPr lang="en-US" sz="3600" b="1" i="1"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Arial"/>
                <a:cs typeface="Arial"/>
              </a:rPr>
              <a:t>NHẮC LẠI KIẾN THỨC CŨ</a:t>
            </a:r>
          </a:p>
        </p:txBody>
      </p:sp>
      <p:sp>
        <p:nvSpPr>
          <p:cNvPr id="4100" name="Rectangle 4"/>
          <p:cNvSpPr>
            <a:spLocks noChangeArrowheads="1"/>
          </p:cNvSpPr>
          <p:nvPr/>
        </p:nvSpPr>
        <p:spPr bwMode="auto">
          <a:xfrm>
            <a:off x="0" y="1143000"/>
            <a:ext cx="9144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indent="457200" algn="just">
              <a:spcBef>
                <a:spcPct val="20000"/>
              </a:spcBef>
            </a:pPr>
            <a:r>
              <a:rPr lang="en-US" sz="3200" b="1">
                <a:solidFill>
                  <a:srgbClr val="0000FF"/>
                </a:solidFill>
                <a:effectLst>
                  <a:outerShdw blurRad="38100" dist="38100" dir="2700000" algn="tl">
                    <a:srgbClr val="C0C0C0"/>
                  </a:outerShdw>
                </a:effectLst>
                <a:latin typeface="Times New Roman" pitchFamily="18" charset="0"/>
                <a:cs typeface="Times New Roman" pitchFamily="18" charset="0"/>
              </a:rPr>
              <a:t>Câu 1: Em hãy nêu điểm giống nhau và khác nhau cơ bản của biến và hằng trong NNLT pascal?</a:t>
            </a:r>
          </a:p>
        </p:txBody>
      </p:sp>
      <p:sp>
        <p:nvSpPr>
          <p:cNvPr id="9" name="Rectangle 4"/>
          <p:cNvSpPr>
            <a:spLocks noChangeArrowheads="1"/>
          </p:cNvSpPr>
          <p:nvPr/>
        </p:nvSpPr>
        <p:spPr bwMode="auto">
          <a:xfrm>
            <a:off x="374904" y="2286000"/>
            <a:ext cx="1524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3200" b="1">
                <a:solidFill>
                  <a:srgbClr val="FF0000"/>
                </a:solidFill>
                <a:effectLst>
                  <a:outerShdw blurRad="38100" dist="38100" dir="2700000" algn="tl">
                    <a:srgbClr val="C0C0C0"/>
                  </a:outerShdw>
                </a:effectLst>
                <a:latin typeface="Times New Roman" pitchFamily="18" charset="0"/>
                <a:cs typeface="Times New Roman" pitchFamily="18" charset="0"/>
              </a:rPr>
              <a:t>Trả lời:</a:t>
            </a:r>
          </a:p>
        </p:txBody>
      </p:sp>
      <p:sp>
        <p:nvSpPr>
          <p:cNvPr id="10" name="Rectangle 4"/>
          <p:cNvSpPr>
            <a:spLocks noChangeArrowheads="1"/>
          </p:cNvSpPr>
          <p:nvPr/>
        </p:nvSpPr>
        <p:spPr bwMode="auto">
          <a:xfrm>
            <a:off x="371856" y="2819400"/>
            <a:ext cx="8686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3200" b="1">
                <a:effectLst>
                  <a:outerShdw blurRad="38100" dist="38100" dir="2700000" algn="tl">
                    <a:srgbClr val="C0C0C0"/>
                  </a:outerShdw>
                </a:effectLst>
                <a:latin typeface="Times New Roman" pitchFamily="18" charset="0"/>
                <a:cs typeface="Times New Roman" pitchFamily="18" charset="0"/>
              </a:rPr>
              <a:t>* Giống nhau: </a:t>
            </a:r>
            <a:r>
              <a:rPr lang="en-US" sz="3200" i="1">
                <a:effectLst>
                  <a:outerShdw blurRad="38100" dist="38100" dir="2700000" algn="tl">
                    <a:srgbClr val="C0C0C0"/>
                  </a:outerShdw>
                </a:effectLst>
                <a:latin typeface="Times New Roman" pitchFamily="18" charset="0"/>
                <a:cs typeface="Times New Roman" pitchFamily="18" charset="0"/>
              </a:rPr>
              <a:t>Biến và hằng đều là đại lượng để lưu trữ dữ liệu và tính toán.</a:t>
            </a:r>
          </a:p>
        </p:txBody>
      </p:sp>
      <p:sp>
        <p:nvSpPr>
          <p:cNvPr id="8" name="Rectangle 4"/>
          <p:cNvSpPr>
            <a:spLocks noChangeArrowheads="1"/>
          </p:cNvSpPr>
          <p:nvPr/>
        </p:nvSpPr>
        <p:spPr bwMode="auto">
          <a:xfrm>
            <a:off x="429768" y="3810000"/>
            <a:ext cx="8540496"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3200" b="1">
                <a:effectLst>
                  <a:outerShdw blurRad="38100" dist="38100" dir="2700000" algn="tl">
                    <a:srgbClr val="C0C0C0"/>
                  </a:outerShdw>
                </a:effectLst>
                <a:latin typeface="Times New Roman" pitchFamily="18" charset="0"/>
                <a:cs typeface="Times New Roman" pitchFamily="18" charset="0"/>
              </a:rPr>
              <a:t>* Khác nhau:</a:t>
            </a:r>
          </a:p>
        </p:txBody>
      </p:sp>
      <p:sp>
        <p:nvSpPr>
          <p:cNvPr id="13" name="Rectangle 4"/>
          <p:cNvSpPr>
            <a:spLocks noChangeArrowheads="1"/>
          </p:cNvSpPr>
          <p:nvPr/>
        </p:nvSpPr>
        <p:spPr bwMode="auto">
          <a:xfrm>
            <a:off x="95086" y="4346448"/>
            <a:ext cx="4328160" cy="22829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ctr">
              <a:spcBef>
                <a:spcPct val="20000"/>
              </a:spcBef>
            </a:pPr>
            <a:r>
              <a:rPr lang="en-US" sz="3200" b="1">
                <a:solidFill>
                  <a:srgbClr val="FF0000"/>
                </a:solidFill>
                <a:effectLst>
                  <a:outerShdw blurRad="38100" dist="38100" dir="2700000" algn="tl">
                    <a:srgbClr val="C0C0C0"/>
                  </a:outerShdw>
                </a:effectLst>
                <a:latin typeface="Times New Roman" pitchFamily="18" charset="0"/>
                <a:cs typeface="Times New Roman" pitchFamily="18" charset="0"/>
              </a:rPr>
              <a:t>Biến</a:t>
            </a:r>
          </a:p>
          <a:p>
            <a:pPr algn="just">
              <a:spcBef>
                <a:spcPct val="20000"/>
              </a:spcBef>
              <a:buFontTx/>
              <a:buChar char="-"/>
            </a:pPr>
            <a:r>
              <a:rPr lang="en-US" sz="2800">
                <a:latin typeface="Times New Roman" pitchFamily="18" charset="0"/>
                <a:cs typeface="Times New Roman" pitchFamily="18" charset="0"/>
              </a:rPr>
              <a:t>Thay đổi trong khi thực hiện chương trình.</a:t>
            </a:r>
          </a:p>
          <a:p>
            <a:pPr algn="just">
              <a:spcBef>
                <a:spcPct val="20000"/>
              </a:spcBef>
              <a:buFontTx/>
              <a:buChar char="-"/>
            </a:pPr>
            <a:r>
              <a:rPr lang="en-US" sz="2800">
                <a:latin typeface="Times New Roman" pitchFamily="18" charset="0"/>
                <a:cs typeface="Times New Roman" pitchFamily="18" charset="0"/>
              </a:rPr>
              <a:t>Sử dụng từ khóa </a:t>
            </a:r>
            <a:r>
              <a:rPr lang="en-US" sz="2800" b="1">
                <a:latin typeface="Times New Roman" pitchFamily="18" charset="0"/>
                <a:cs typeface="Times New Roman" pitchFamily="18" charset="0"/>
              </a:rPr>
              <a:t>Var</a:t>
            </a:r>
          </a:p>
        </p:txBody>
      </p:sp>
      <p:sp>
        <p:nvSpPr>
          <p:cNvPr id="14" name="Rectangle 4"/>
          <p:cNvSpPr>
            <a:spLocks noChangeArrowheads="1"/>
          </p:cNvSpPr>
          <p:nvPr/>
        </p:nvSpPr>
        <p:spPr bwMode="auto">
          <a:xfrm>
            <a:off x="4572000" y="4300728"/>
            <a:ext cx="4486656" cy="2264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ctr">
              <a:spcBef>
                <a:spcPct val="20000"/>
              </a:spcBef>
            </a:pPr>
            <a:r>
              <a:rPr lang="en-US" sz="3200" b="1">
                <a:solidFill>
                  <a:srgbClr val="FF0000"/>
                </a:solidFill>
                <a:effectLst>
                  <a:outerShdw blurRad="38100" dist="38100" dir="2700000" algn="tl">
                    <a:srgbClr val="C0C0C0"/>
                  </a:outerShdw>
                </a:effectLst>
                <a:latin typeface="Times New Roman" pitchFamily="18" charset="0"/>
                <a:cs typeface="Times New Roman" pitchFamily="18" charset="0"/>
              </a:rPr>
              <a:t>Hằng</a:t>
            </a:r>
          </a:p>
          <a:p>
            <a:pPr algn="just">
              <a:spcBef>
                <a:spcPct val="20000"/>
              </a:spcBef>
              <a:buFontTx/>
              <a:buChar char="-"/>
            </a:pPr>
            <a:r>
              <a:rPr lang="en-US" sz="3200">
                <a:effectLst>
                  <a:outerShdw blurRad="38100" dist="38100" dir="2700000" algn="tl">
                    <a:srgbClr val="C0C0C0"/>
                  </a:outerShdw>
                </a:effectLst>
                <a:latin typeface="Times New Roman" pitchFamily="18" charset="0"/>
                <a:cs typeface="Times New Roman" pitchFamily="18" charset="0"/>
              </a:rPr>
              <a:t> </a:t>
            </a:r>
            <a:r>
              <a:rPr lang="en-US" sz="2800">
                <a:effectLst>
                  <a:outerShdw blurRad="38100" dist="38100" dir="2700000" algn="tl">
                    <a:srgbClr val="C0C0C0"/>
                  </a:outerShdw>
                </a:effectLst>
                <a:latin typeface="Times New Roman" pitchFamily="18" charset="0"/>
                <a:cs typeface="Times New Roman" pitchFamily="18" charset="0"/>
              </a:rPr>
              <a:t>Không t</a:t>
            </a:r>
            <a:r>
              <a:rPr lang="en-US" sz="2800">
                <a:latin typeface="Times New Roman" pitchFamily="18" charset="0"/>
                <a:cs typeface="Times New Roman" pitchFamily="18" charset="0"/>
              </a:rPr>
              <a:t>hay đổi trong khi thực hiện chương trình.</a:t>
            </a:r>
          </a:p>
          <a:p>
            <a:pPr algn="just">
              <a:spcBef>
                <a:spcPct val="20000"/>
              </a:spcBef>
              <a:buFontTx/>
              <a:buChar char="-"/>
            </a:pPr>
            <a:r>
              <a:rPr lang="en-US" sz="2800">
                <a:latin typeface="Times New Roman" pitchFamily="18" charset="0"/>
                <a:cs typeface="Times New Roman" pitchFamily="18" charset="0"/>
              </a:rPr>
              <a:t>Sử dụng từ khóa </a:t>
            </a:r>
            <a:r>
              <a:rPr lang="en-US" sz="2800" b="1">
                <a:latin typeface="Times New Roman" pitchFamily="18" charset="0"/>
                <a:cs typeface="Times New Roman" pitchFamily="18" charset="0"/>
              </a:rPr>
              <a:t>Const</a:t>
            </a:r>
          </a:p>
          <a:p>
            <a:pPr marL="342900" indent="-342900">
              <a:spcBef>
                <a:spcPct val="20000"/>
              </a:spcBef>
            </a:pPr>
            <a:endParaRPr lang="en-US" sz="3200">
              <a:latin typeface="Times New Roman" pitchFamily="18" charset="0"/>
              <a:cs typeface="Times New Roman" pitchFamily="18" charset="0"/>
            </a:endParaRPr>
          </a:p>
        </p:txBody>
      </p:sp>
      <p:cxnSp>
        <p:nvCxnSpPr>
          <p:cNvPr id="3" name="Straight Connector 2"/>
          <p:cNvCxnSpPr/>
          <p:nvPr/>
        </p:nvCxnSpPr>
        <p:spPr>
          <a:xfrm>
            <a:off x="4498848" y="4191000"/>
            <a:ext cx="0" cy="26670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100">
                                            <p:txEl>
                                              <p:pRg st="0" end="0"/>
                                            </p:txEl>
                                          </p:spTgt>
                                        </p:tgtEl>
                                        <p:attrNameLst>
                                          <p:attrName>style.visibility</p:attrName>
                                        </p:attrNameLst>
                                      </p:cBhvr>
                                      <p:to>
                                        <p:strVal val="visible"/>
                                      </p:to>
                                    </p:set>
                                    <p:animEffect transition="in" filter="blinds(horizontal)">
                                      <p:cBhvr>
                                        <p:cTn id="7" dur="500"/>
                                        <p:tgtEl>
                                          <p:spTgt spid="410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blinds(horizontal)">
                                      <p:cBhvr>
                                        <p:cTn id="12" dur="500"/>
                                        <p:tgtEl>
                                          <p:spTgt spid="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
                                            <p:txEl>
                                              <p:pRg st="0" end="0"/>
                                            </p:txEl>
                                          </p:spTgt>
                                        </p:tgtEl>
                                        <p:attrNameLst>
                                          <p:attrName>style.visibility</p:attrName>
                                        </p:attrNameLst>
                                      </p:cBhvr>
                                      <p:to>
                                        <p:strVal val="visible"/>
                                      </p:to>
                                    </p:set>
                                    <p:animEffect transition="in" filter="blinds(horizontal)">
                                      <p:cBhvr>
                                        <p:cTn id="17" dur="500"/>
                                        <p:tgtEl>
                                          <p:spTgt spid="10">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xEl>
                                              <p:pRg st="0" end="0"/>
                                            </p:txEl>
                                          </p:spTgt>
                                        </p:tgtEl>
                                        <p:attrNameLst>
                                          <p:attrName>style.visibility</p:attrName>
                                        </p:attrNameLst>
                                      </p:cBhvr>
                                      <p:to>
                                        <p:strVal val="visible"/>
                                      </p:to>
                                    </p:set>
                                    <p:animEffect transition="in" filter="blinds(horizontal)">
                                      <p:cBhvr>
                                        <p:cTn id="22" dur="500"/>
                                        <p:tgtEl>
                                          <p:spTgt spid="8">
                                            <p:txEl>
                                              <p:pRg st="0" end="0"/>
                                            </p:txEl>
                                          </p:spTgt>
                                        </p:tgtEl>
                                      </p:cBhvr>
                                    </p:animEffect>
                                  </p:childTnLst>
                                </p:cTn>
                              </p:par>
                            </p:childTnLst>
                          </p:cTn>
                        </p:par>
                        <p:par>
                          <p:cTn id="23" fill="hold">
                            <p:stCondLst>
                              <p:cond delay="500"/>
                            </p:stCondLst>
                            <p:childTnLst>
                              <p:par>
                                <p:cTn id="24" presetID="6" presetClass="entr" presetSubtype="16" fill="hold" nodeType="after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circle(in)">
                                      <p:cBhvr>
                                        <p:cTn id="26" dur="20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13">
                                            <p:txEl>
                                              <p:pRg st="0" end="0"/>
                                            </p:txEl>
                                          </p:spTgt>
                                        </p:tgtEl>
                                        <p:attrNameLst>
                                          <p:attrName>style.visibility</p:attrName>
                                        </p:attrNameLst>
                                      </p:cBhvr>
                                      <p:to>
                                        <p:strVal val="visible"/>
                                      </p:to>
                                    </p:set>
                                    <p:animEffect transition="in" filter="blinds(horizontal)">
                                      <p:cBhvr>
                                        <p:cTn id="31" dur="500"/>
                                        <p:tgtEl>
                                          <p:spTgt spid="13">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13">
                                            <p:txEl>
                                              <p:pRg st="1" end="1"/>
                                            </p:txEl>
                                          </p:spTgt>
                                        </p:tgtEl>
                                        <p:attrNameLst>
                                          <p:attrName>style.visibility</p:attrName>
                                        </p:attrNameLst>
                                      </p:cBhvr>
                                      <p:to>
                                        <p:strVal val="visible"/>
                                      </p:to>
                                    </p:set>
                                    <p:animEffect transition="in" filter="blinds(horizontal)">
                                      <p:cBhvr>
                                        <p:cTn id="36" dur="500"/>
                                        <p:tgtEl>
                                          <p:spTgt spid="13">
                                            <p:txEl>
                                              <p:pRg st="1" end="1"/>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13">
                                            <p:txEl>
                                              <p:pRg st="2" end="2"/>
                                            </p:txEl>
                                          </p:spTgt>
                                        </p:tgtEl>
                                        <p:attrNameLst>
                                          <p:attrName>style.visibility</p:attrName>
                                        </p:attrNameLst>
                                      </p:cBhvr>
                                      <p:to>
                                        <p:strVal val="visible"/>
                                      </p:to>
                                    </p:set>
                                    <p:animEffect transition="in" filter="blinds(horizontal)">
                                      <p:cBhvr>
                                        <p:cTn id="41" dur="500"/>
                                        <p:tgtEl>
                                          <p:spTgt spid="13">
                                            <p:txEl>
                                              <p:pRg st="2" end="2"/>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blinds(horizontal)">
                                      <p:cBhvr>
                                        <p:cTn id="46" dur="500"/>
                                        <p:tgtEl>
                                          <p:spTgt spid="14">
                                            <p:txEl>
                                              <p:pRg st="0" end="0"/>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14">
                                            <p:txEl>
                                              <p:pRg st="1" end="1"/>
                                            </p:txEl>
                                          </p:spTgt>
                                        </p:tgtEl>
                                        <p:attrNameLst>
                                          <p:attrName>style.visibility</p:attrName>
                                        </p:attrNameLst>
                                      </p:cBhvr>
                                      <p:to>
                                        <p:strVal val="visible"/>
                                      </p:to>
                                    </p:set>
                                    <p:animEffect transition="in" filter="blinds(horizontal)">
                                      <p:cBhvr>
                                        <p:cTn id="51" dur="500"/>
                                        <p:tgtEl>
                                          <p:spTgt spid="14">
                                            <p:txEl>
                                              <p:pRg st="1" end="1"/>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14">
                                            <p:txEl>
                                              <p:pRg st="2" end="2"/>
                                            </p:txEl>
                                          </p:spTgt>
                                        </p:tgtEl>
                                        <p:attrNameLst>
                                          <p:attrName>style.visibility</p:attrName>
                                        </p:attrNameLst>
                                      </p:cBhvr>
                                      <p:to>
                                        <p:strVal val="visible"/>
                                      </p:to>
                                    </p:set>
                                    <p:animEffect transition="in" filter="blinds(horizontal)">
                                      <p:cBhvr>
                                        <p:cTn id="56" dur="500"/>
                                        <p:tgtEl>
                                          <p:spTgt spid="1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build="p"/>
      <p:bldP spid="9" grpId="0" build="p"/>
      <p:bldP spid="10" grpId="0" build="p"/>
      <p:bldP spid="8" grpId="0" build="p"/>
      <p:bldP spid="13" grpId="0" uiExpand="1" build="p"/>
      <p:bldP spid="14"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a:xfrm>
            <a:off x="228600" y="995362"/>
            <a:ext cx="8915400" cy="985837"/>
          </a:xfrm>
          <a:noFill/>
          <a:ln/>
        </p:spPr>
        <p:txBody>
          <a:bodyPr/>
          <a:lstStyle/>
          <a:p>
            <a:pPr marL="0" indent="284163" algn="just">
              <a:buFontTx/>
              <a:buNone/>
            </a:pPr>
            <a:r>
              <a:rPr lang="en-US" sz="2800" b="1" i="1">
                <a:solidFill>
                  <a:srgbClr val="0000FF"/>
                </a:solidFill>
                <a:effectLst>
                  <a:outerShdw blurRad="38100" dist="38100" dir="2700000" algn="tl">
                    <a:srgbClr val="C0C0C0"/>
                  </a:outerShdw>
                </a:effectLst>
              </a:rPr>
              <a:t>Câu 2: Em hãy trình bày cú pháp khai báo biến, câu lệnh gán và khai báo hằng trong NNLT Pascal</a:t>
            </a:r>
          </a:p>
          <a:p>
            <a:endParaRPr lang="en-US" sz="2800" b="1" i="1">
              <a:solidFill>
                <a:srgbClr val="FF3300"/>
              </a:solidFill>
              <a:effectLst>
                <a:outerShdw blurRad="38100" dist="38100" dir="2700000" algn="tl">
                  <a:srgbClr val="C0C0C0"/>
                </a:outerShdw>
              </a:effectLst>
            </a:endParaRPr>
          </a:p>
          <a:p>
            <a:endParaRPr lang="en-US"/>
          </a:p>
          <a:p>
            <a:pPr>
              <a:buFontTx/>
              <a:buNone/>
            </a:pPr>
            <a:endParaRPr lang="en-US">
              <a:solidFill>
                <a:srgbClr val="0000FF"/>
              </a:solidFill>
            </a:endParaRPr>
          </a:p>
        </p:txBody>
      </p:sp>
      <p:sp>
        <p:nvSpPr>
          <p:cNvPr id="5130" name="WordArt 10"/>
          <p:cNvSpPr>
            <a:spLocks noChangeArrowheads="1" noChangeShapeType="1" noTextEdit="1"/>
          </p:cNvSpPr>
          <p:nvPr/>
        </p:nvSpPr>
        <p:spPr bwMode="auto">
          <a:xfrm>
            <a:off x="1676400" y="228600"/>
            <a:ext cx="7086600" cy="523875"/>
          </a:xfrm>
          <a:prstGeom prst="rect">
            <a:avLst/>
          </a:prstGeom>
        </p:spPr>
        <p:txBody>
          <a:bodyPr wrap="none" fromWordArt="1">
            <a:prstTxWarp prst="textPlain">
              <a:avLst>
                <a:gd name="adj" fmla="val 50000"/>
              </a:avLst>
            </a:prstTxWarp>
          </a:bodyPr>
          <a:lstStyle/>
          <a:p>
            <a:pPr algn="ctr"/>
            <a:r>
              <a:rPr lang="en-US" sz="3600" b="1" i="1"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Arial"/>
                <a:cs typeface="Arial"/>
              </a:rPr>
              <a:t>KIỂM TRA BÀI CŨ</a:t>
            </a:r>
          </a:p>
        </p:txBody>
      </p:sp>
      <p:sp>
        <p:nvSpPr>
          <p:cNvPr id="12" name="Rectangle 4"/>
          <p:cNvSpPr>
            <a:spLocks noChangeArrowheads="1"/>
          </p:cNvSpPr>
          <p:nvPr/>
        </p:nvSpPr>
        <p:spPr bwMode="auto">
          <a:xfrm>
            <a:off x="499872" y="2057400"/>
            <a:ext cx="1524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3200" b="1">
                <a:solidFill>
                  <a:srgbClr val="FF0000"/>
                </a:solidFill>
                <a:effectLst>
                  <a:outerShdw blurRad="38100" dist="38100" dir="2700000" algn="tl">
                    <a:srgbClr val="C0C0C0"/>
                  </a:outerShdw>
                </a:effectLst>
                <a:latin typeface="Times New Roman" pitchFamily="18" charset="0"/>
                <a:cs typeface="Times New Roman" pitchFamily="18" charset="0"/>
              </a:rPr>
              <a:t>Trả lời:</a:t>
            </a:r>
          </a:p>
        </p:txBody>
      </p:sp>
      <p:sp>
        <p:nvSpPr>
          <p:cNvPr id="13" name="Rectangle 4"/>
          <p:cNvSpPr>
            <a:spLocks noChangeArrowheads="1"/>
          </p:cNvSpPr>
          <p:nvPr/>
        </p:nvSpPr>
        <p:spPr bwMode="auto">
          <a:xfrm>
            <a:off x="469392" y="2651760"/>
            <a:ext cx="8686800" cy="1234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7663" indent="-347663">
              <a:spcBef>
                <a:spcPct val="20000"/>
              </a:spcBef>
              <a:buFontTx/>
              <a:buChar char="-"/>
            </a:pPr>
            <a:r>
              <a:rPr lang="en-US" sz="3200" b="1">
                <a:effectLst>
                  <a:outerShdw blurRad="38100" dist="38100" dir="2700000" algn="tl">
                    <a:srgbClr val="C0C0C0"/>
                  </a:outerShdw>
                </a:effectLst>
                <a:latin typeface="Times New Roman" pitchFamily="18" charset="0"/>
                <a:cs typeface="Times New Roman" pitchFamily="18" charset="0"/>
              </a:rPr>
              <a:t>Cú pháp khai báo biến: </a:t>
            </a:r>
          </a:p>
          <a:p>
            <a:pPr indent="969963">
              <a:spcBef>
                <a:spcPct val="20000"/>
              </a:spcBef>
            </a:pPr>
            <a:r>
              <a:rPr lang="en-US" sz="3200" b="1">
                <a:solidFill>
                  <a:srgbClr val="FF0000"/>
                </a:solidFill>
                <a:effectLst>
                  <a:outerShdw blurRad="38100" dist="38100" dir="2700000" algn="tl">
                    <a:srgbClr val="C0C0C0"/>
                  </a:outerShdw>
                </a:effectLst>
                <a:latin typeface="Times New Roman" pitchFamily="18" charset="0"/>
                <a:cs typeface="Times New Roman" pitchFamily="18" charset="0"/>
              </a:rPr>
              <a:t>Var </a:t>
            </a:r>
            <a:r>
              <a:rPr lang="en-US" sz="3200">
                <a:solidFill>
                  <a:srgbClr val="FF0000"/>
                </a:solidFill>
                <a:latin typeface="Times New Roman" pitchFamily="18" charset="0"/>
                <a:cs typeface="Times New Roman" pitchFamily="18" charset="0"/>
              </a:rPr>
              <a:t>&lt;tên biến&gt;:&lt;Kiểu DL&gt;;</a:t>
            </a:r>
          </a:p>
        </p:txBody>
      </p:sp>
      <p:sp>
        <p:nvSpPr>
          <p:cNvPr id="6" name="Rectangle 4"/>
          <p:cNvSpPr>
            <a:spLocks noChangeArrowheads="1"/>
          </p:cNvSpPr>
          <p:nvPr/>
        </p:nvSpPr>
        <p:spPr bwMode="auto">
          <a:xfrm>
            <a:off x="499872" y="3810000"/>
            <a:ext cx="86868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284163" indent="-284163">
              <a:spcBef>
                <a:spcPct val="20000"/>
              </a:spcBef>
              <a:buFontTx/>
              <a:buChar char="-"/>
            </a:pPr>
            <a:r>
              <a:rPr lang="en-US" sz="3200" b="1">
                <a:effectLst>
                  <a:outerShdw blurRad="38100" dist="38100" dir="2700000" algn="tl">
                    <a:srgbClr val="C0C0C0"/>
                  </a:outerShdw>
                </a:effectLst>
                <a:latin typeface="Times New Roman" pitchFamily="18" charset="0"/>
                <a:cs typeface="Times New Roman" pitchFamily="18" charset="0"/>
              </a:rPr>
              <a:t>Cú pháp câu lệnh gán:</a:t>
            </a:r>
          </a:p>
          <a:p>
            <a:pPr indent="914400">
              <a:spcBef>
                <a:spcPct val="20000"/>
              </a:spcBef>
            </a:pPr>
            <a:r>
              <a:rPr lang="en-US" sz="3200">
                <a:solidFill>
                  <a:srgbClr val="FF0000"/>
                </a:solidFill>
                <a:effectLst>
                  <a:outerShdw blurRad="38100" dist="38100" dir="2700000" algn="tl">
                    <a:srgbClr val="C0C0C0"/>
                  </a:outerShdw>
                </a:effectLst>
                <a:latin typeface="Times New Roman" pitchFamily="18" charset="0"/>
                <a:cs typeface="Times New Roman" pitchFamily="18" charset="0"/>
              </a:rPr>
              <a:t>&lt;tên biến&gt;:=&lt;Biểu thức cần gán giá trị&gt;;</a:t>
            </a:r>
          </a:p>
        </p:txBody>
      </p:sp>
      <p:sp>
        <p:nvSpPr>
          <p:cNvPr id="7" name="Rectangle 4"/>
          <p:cNvSpPr>
            <a:spLocks noChangeArrowheads="1"/>
          </p:cNvSpPr>
          <p:nvPr/>
        </p:nvSpPr>
        <p:spPr bwMode="auto">
          <a:xfrm>
            <a:off x="512064" y="5007864"/>
            <a:ext cx="8686800" cy="1240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tabLst>
                <a:tab pos="401638" algn="l"/>
              </a:tabLst>
            </a:pPr>
            <a:r>
              <a:rPr lang="en-US" sz="3200" b="1">
                <a:effectLst>
                  <a:outerShdw blurRad="38100" dist="38100" dir="2700000" algn="tl">
                    <a:srgbClr val="C0C0C0"/>
                  </a:outerShdw>
                </a:effectLst>
                <a:latin typeface="Times New Roman" pitchFamily="18" charset="0"/>
                <a:cs typeface="Times New Roman" pitchFamily="18" charset="0"/>
              </a:rPr>
              <a:t>- Cú pháp khai báo hằng:</a:t>
            </a:r>
          </a:p>
          <a:p>
            <a:pPr marL="342900" indent="571500">
              <a:spcBef>
                <a:spcPct val="20000"/>
              </a:spcBef>
            </a:pPr>
            <a:r>
              <a:rPr lang="en-US" sz="3200" b="1">
                <a:solidFill>
                  <a:srgbClr val="FF0000"/>
                </a:solidFill>
                <a:effectLst>
                  <a:outerShdw blurRad="38100" dist="38100" dir="2700000" algn="tl">
                    <a:srgbClr val="C0C0C0"/>
                  </a:outerShdw>
                </a:effectLst>
                <a:latin typeface="Times New Roman" pitchFamily="18" charset="0"/>
                <a:cs typeface="Times New Roman" pitchFamily="18" charset="0"/>
              </a:rPr>
              <a:t>Const </a:t>
            </a:r>
            <a:r>
              <a:rPr lang="en-US" sz="3200">
                <a:solidFill>
                  <a:srgbClr val="FF0000"/>
                </a:solidFill>
                <a:latin typeface="Times New Roman" pitchFamily="18" charset="0"/>
                <a:cs typeface="Times New Roman" pitchFamily="18" charset="0"/>
              </a:rPr>
              <a:t>&lt;tên hằng&gt;=&lt;Giá trị&gt;;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plus(in)">
                                      <p:cBhvr>
                                        <p:cTn id="7" dur="2000"/>
                                        <p:tgtEl>
                                          <p:spTgt spid="51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txEl>
                                              <p:pRg st="0" end="0"/>
                                            </p:txEl>
                                          </p:spTgt>
                                        </p:tgtEl>
                                        <p:attrNameLst>
                                          <p:attrName>style.visibility</p:attrName>
                                        </p:attrNameLst>
                                      </p:cBhvr>
                                      <p:to>
                                        <p:strVal val="visible"/>
                                      </p:to>
                                    </p:set>
                                    <p:animEffect transition="in" filter="blinds(horizontal)">
                                      <p:cBhvr>
                                        <p:cTn id="12" dur="500"/>
                                        <p:tgtEl>
                                          <p:spTgt spid="1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3">
                                            <p:txEl>
                                              <p:pRg st="0" end="0"/>
                                            </p:txEl>
                                          </p:spTgt>
                                        </p:tgtEl>
                                        <p:attrNameLst>
                                          <p:attrName>style.visibility</p:attrName>
                                        </p:attrNameLst>
                                      </p:cBhvr>
                                      <p:to>
                                        <p:strVal val="visible"/>
                                      </p:to>
                                    </p:set>
                                    <p:animEffect transition="in" filter="blinds(horizontal)">
                                      <p:cBhvr>
                                        <p:cTn id="17" dur="500"/>
                                        <p:tgtEl>
                                          <p:spTgt spid="1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3">
                                            <p:txEl>
                                              <p:pRg st="1" end="1"/>
                                            </p:txEl>
                                          </p:spTgt>
                                        </p:tgtEl>
                                        <p:attrNameLst>
                                          <p:attrName>style.visibility</p:attrName>
                                        </p:attrNameLst>
                                      </p:cBhvr>
                                      <p:to>
                                        <p:strVal val="visible"/>
                                      </p:to>
                                    </p:set>
                                    <p:animEffect transition="in" filter="blinds(horizontal)">
                                      <p:cBhvr>
                                        <p:cTn id="22" dur="500"/>
                                        <p:tgtEl>
                                          <p:spTgt spid="1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animEffect transition="in" filter="blinds(horizontal)">
                                      <p:cBhvr>
                                        <p:cTn id="27" dur="500"/>
                                        <p:tgtEl>
                                          <p:spTgt spid="6">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
                                            <p:txEl>
                                              <p:pRg st="1" end="1"/>
                                            </p:txEl>
                                          </p:spTgt>
                                        </p:tgtEl>
                                        <p:attrNameLst>
                                          <p:attrName>style.visibility</p:attrName>
                                        </p:attrNameLst>
                                      </p:cBhvr>
                                      <p:to>
                                        <p:strVal val="visible"/>
                                      </p:to>
                                    </p:set>
                                    <p:animEffect transition="in" filter="blinds(horizontal)">
                                      <p:cBhvr>
                                        <p:cTn id="32" dur="500"/>
                                        <p:tgtEl>
                                          <p:spTgt spid="6">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7">
                                            <p:txEl>
                                              <p:pRg st="0" end="0"/>
                                            </p:txEl>
                                          </p:spTgt>
                                        </p:tgtEl>
                                        <p:attrNameLst>
                                          <p:attrName>style.visibility</p:attrName>
                                        </p:attrNameLst>
                                      </p:cBhvr>
                                      <p:to>
                                        <p:strVal val="visible"/>
                                      </p:to>
                                    </p:set>
                                    <p:animEffect transition="in" filter="blinds(horizontal)">
                                      <p:cBhvr>
                                        <p:cTn id="37" dur="500"/>
                                        <p:tgtEl>
                                          <p:spTgt spid="7">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7">
                                            <p:txEl>
                                              <p:pRg st="1" end="1"/>
                                            </p:txEl>
                                          </p:spTgt>
                                        </p:tgtEl>
                                        <p:attrNameLst>
                                          <p:attrName>style.visibility</p:attrName>
                                        </p:attrNameLst>
                                      </p:cBhvr>
                                      <p:to>
                                        <p:strVal val="visible"/>
                                      </p:to>
                                    </p:set>
                                    <p:animEffect transition="in" filter="blinds(horizontal)">
                                      <p:cBhvr>
                                        <p:cTn id="4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P spid="12" grpId="0" build="p"/>
      <p:bldP spid="13" grpId="0" build="p"/>
      <p:bldP spid="6" grpId="0" build="p"/>
      <p:bldP spid="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WordArt 12"/>
          <p:cNvSpPr>
            <a:spLocks noChangeArrowheads="1" noChangeShapeType="1" noTextEdit="1"/>
          </p:cNvSpPr>
          <p:nvPr/>
        </p:nvSpPr>
        <p:spPr bwMode="auto">
          <a:xfrm>
            <a:off x="152400" y="2667000"/>
            <a:ext cx="8839200" cy="17526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49472"/>
              </a:avLst>
            </a:prstTxWarp>
          </a:bodyPr>
          <a:lstStyle/>
          <a:p>
            <a:pPr algn="ctr"/>
            <a:r>
              <a:rPr lang="en-US" sz="34400" b="1" kern="10">
                <a:solidFill>
                  <a:srgbClr val="FF0000"/>
                </a:solidFill>
                <a:effectLst>
                  <a:outerShdw dist="45791" dir="3378596" algn="ctr" rotWithShape="0">
                    <a:srgbClr val="C0C0C0">
                      <a:alpha val="79999"/>
                    </a:srgbClr>
                  </a:outerShdw>
                </a:effectLst>
                <a:latin typeface="Times New Roman" pitchFamily="18" charset="0"/>
                <a:cs typeface="Times New Roman" pitchFamily="18" charset="0"/>
              </a:rPr>
              <a:t>KHAI BÁO VÀ SỬ DỤNG BIẾN</a:t>
            </a:r>
            <a:endParaRPr lang="en-US" sz="34400" b="1" kern="10">
              <a:solidFill>
                <a:srgbClr val="FF0000"/>
              </a:solidFill>
              <a:effectLst>
                <a:outerShdw dist="45791" dir="3378596" algn="ctr" rotWithShape="0">
                  <a:srgbClr val="C0C0C0">
                    <a:alpha val="79999"/>
                  </a:srgbClr>
                </a:outerShdw>
              </a:effectLst>
              <a:latin typeface="VNI-Times"/>
            </a:endParaRPr>
          </a:p>
        </p:txBody>
      </p:sp>
      <p:sp>
        <p:nvSpPr>
          <p:cNvPr id="3" name="WordArt 3"/>
          <p:cNvSpPr>
            <a:spLocks noChangeArrowheads="1" noChangeShapeType="1" noTextEdit="1"/>
          </p:cNvSpPr>
          <p:nvPr/>
        </p:nvSpPr>
        <p:spPr bwMode="auto">
          <a:xfrm>
            <a:off x="228600" y="533400"/>
            <a:ext cx="2895600" cy="1752600"/>
          </a:xfrm>
          <a:prstGeom prst="rect">
            <a:avLst/>
          </a:prstGeom>
        </p:spPr>
        <p:txBody>
          <a:bodyPr wrap="none" fromWordArt="1">
            <a:prstTxWarp prst="textPlain">
              <a:avLst>
                <a:gd name="adj" fmla="val 50000"/>
              </a:avLst>
            </a:prstTxWarp>
          </a:bodyPr>
          <a:lstStyle/>
          <a:p>
            <a:pPr algn="ctr"/>
            <a:r>
              <a:rPr lang="vi-VN" sz="3600" b="1" kern="10">
                <a:ln w="9525">
                  <a:solidFill>
                    <a:srgbClr val="FF00FF"/>
                  </a:solidFill>
                  <a:round/>
                  <a:headEnd/>
                  <a:tailEnd/>
                </a:ln>
                <a:solidFill>
                  <a:srgbClr val="FF0000"/>
                </a:solidFill>
                <a:latin typeface="VNI-Ariston" pitchFamily="2" charset="0"/>
              </a:rPr>
              <a:t>Bài thực hành</a:t>
            </a:r>
            <a:r>
              <a:rPr lang="en-US" sz="3600" b="1" kern="10">
                <a:ln w="9525">
                  <a:solidFill>
                    <a:srgbClr val="FF00FF"/>
                  </a:solidFill>
                  <a:round/>
                  <a:headEnd/>
                  <a:tailEnd/>
                </a:ln>
                <a:solidFill>
                  <a:srgbClr val="FF0000"/>
                </a:solidFill>
                <a:latin typeface="VNI-Ariston" pitchFamily="2" charset="0"/>
              </a:rPr>
              <a:t> </a:t>
            </a:r>
            <a:r>
              <a:rPr lang="en-US" sz="3600" b="1" kern="10" dirty="0">
                <a:ln w="9525">
                  <a:solidFill>
                    <a:srgbClr val="FF00FF"/>
                  </a:solidFill>
                  <a:round/>
                  <a:headEnd/>
                  <a:tailEnd/>
                </a:ln>
                <a:solidFill>
                  <a:srgbClr val="FF0000"/>
                </a:solidFill>
                <a:latin typeface="VNI-Ariston" pitchFamily="2" charset="0"/>
              </a:rPr>
              <a:t>3</a:t>
            </a:r>
          </a:p>
        </p:txBody>
      </p:sp>
    </p:spTree>
    <p:extLst>
      <p:ext uri="{BB962C8B-B14F-4D97-AF65-F5344CB8AC3E}">
        <p14:creationId xmlns:p14="http://schemas.microsoft.com/office/powerpoint/2010/main" val="306059074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2000" fill="hold"/>
                                        <p:tgtEl>
                                          <p:spTgt spid="4"/>
                                        </p:tgtEl>
                                        <p:attrNameLst>
                                          <p:attrName>ppt_x</p:attrName>
                                        </p:attrNameLst>
                                      </p:cBhvr>
                                      <p:tavLst>
                                        <p:tav tm="0">
                                          <p:val>
                                            <p:strVal val="0-#ppt_w/2"/>
                                          </p:val>
                                        </p:tav>
                                        <p:tav tm="100000">
                                          <p:val>
                                            <p:strVal val="#ppt_x"/>
                                          </p:val>
                                        </p:tav>
                                      </p:tavLst>
                                    </p:anim>
                                    <p:anim calcmode="lin" valueType="num">
                                      <p:cBhvr additive="base">
                                        <p:cTn id="8" dur="2000" fill="hold"/>
                                        <p:tgtEl>
                                          <p:spTgt spid="4"/>
                                        </p:tgtEl>
                                        <p:attrNameLst>
                                          <p:attrName>ppt_y</p:attrName>
                                        </p:attrNameLst>
                                      </p:cBhvr>
                                      <p:tavLst>
                                        <p:tav tm="0">
                                          <p:val>
                                            <p:strVal val="#ppt_y"/>
                                          </p:val>
                                        </p:tav>
                                        <p:tav tm="100000">
                                          <p:val>
                                            <p:strVal val="#ppt_y"/>
                                          </p:val>
                                        </p:tav>
                                      </p:tavLst>
                                    </p:anim>
                                  </p:childTnLst>
                                </p:cTn>
                              </p:par>
                              <p:par>
                                <p:cTn id="9" presetID="19" presetClass="entr" presetSubtype="10"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5000" fill="hold"/>
                                        <p:tgtEl>
                                          <p:spTgt spid="3"/>
                                        </p:tgtEl>
                                        <p:attrNameLst>
                                          <p:attrName>ppt_w</p:attrName>
                                        </p:attrNameLst>
                                      </p:cBhvr>
                                      <p:tavLst>
                                        <p:tav tm="0" fmla="#ppt_w*sin(2.5*pi*$)">
                                          <p:val>
                                            <p:fltVal val="0"/>
                                          </p:val>
                                        </p:tav>
                                        <p:tav tm="100000">
                                          <p:val>
                                            <p:fltVal val="1"/>
                                          </p:val>
                                        </p:tav>
                                      </p:tavLst>
                                    </p:anim>
                                    <p:anim calcmode="lin" valueType="num">
                                      <p:cBhvr>
                                        <p:cTn id="12" dur="5000" fill="hold"/>
                                        <p:tgtEl>
                                          <p:spTgt spid="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200" name="Rectangle 8"/>
          <p:cNvSpPr>
            <a:spLocks noChangeArrowheads="1"/>
          </p:cNvSpPr>
          <p:nvPr/>
        </p:nvSpPr>
        <p:spPr bwMode="auto">
          <a:xfrm>
            <a:off x="381000" y="704089"/>
            <a:ext cx="288572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sz="2400" b="1">
                <a:solidFill>
                  <a:srgbClr val="0000FF"/>
                </a:solidFill>
                <a:latin typeface="Times New Roman" pitchFamily="18" charset="0"/>
                <a:cs typeface="Times New Roman" pitchFamily="18" charset="0"/>
              </a:rPr>
              <a:t>1. Mục đích, yêu cầu</a:t>
            </a:r>
            <a:endParaRPr lang="en-US" sz="2400" b="1" u="sng">
              <a:solidFill>
                <a:srgbClr val="0000FF"/>
              </a:solidFill>
              <a:latin typeface="Times New Roman" pitchFamily="18" charset="0"/>
              <a:cs typeface="Times New Roman" pitchFamily="18" charset="0"/>
            </a:endParaRPr>
          </a:p>
        </p:txBody>
      </p:sp>
      <p:sp>
        <p:nvSpPr>
          <p:cNvPr id="10" name="Rectangle 8"/>
          <p:cNvSpPr>
            <a:spLocks noChangeArrowheads="1"/>
          </p:cNvSpPr>
          <p:nvPr/>
        </p:nvSpPr>
        <p:spPr bwMode="auto">
          <a:xfrm>
            <a:off x="97536" y="1337101"/>
            <a:ext cx="90678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indent="457200"/>
            <a:r>
              <a:rPr lang="en-US" sz="2400" b="1"/>
              <a:t>Bước đầu làm quen cách khai báo và sử dụng biến trong chương trình.</a:t>
            </a:r>
            <a:endParaRPr lang="en-US" sz="2400" b="1" u="sng"/>
          </a:p>
        </p:txBody>
      </p:sp>
      <p:sp>
        <p:nvSpPr>
          <p:cNvPr id="6" name="Rectangle 8"/>
          <p:cNvSpPr>
            <a:spLocks noChangeArrowheads="1"/>
          </p:cNvSpPr>
          <p:nvPr/>
        </p:nvSpPr>
        <p:spPr bwMode="auto">
          <a:xfrm>
            <a:off x="399288" y="2178660"/>
            <a:ext cx="169950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sz="2400" b="1">
                <a:solidFill>
                  <a:srgbClr val="0000FF"/>
                </a:solidFill>
                <a:latin typeface="Times New Roman" pitchFamily="18" charset="0"/>
                <a:cs typeface="Times New Roman" pitchFamily="18" charset="0"/>
              </a:rPr>
              <a:t>2. Nội dung</a:t>
            </a:r>
            <a:endParaRPr lang="en-US" sz="2400" b="1" u="sng">
              <a:solidFill>
                <a:srgbClr val="0000FF"/>
              </a:solidFill>
              <a:latin typeface="Times New Roman" pitchFamily="18" charset="0"/>
              <a:cs typeface="Times New Roman" pitchFamily="18" charset="0"/>
            </a:endParaRPr>
          </a:p>
        </p:txBody>
      </p:sp>
      <p:sp>
        <p:nvSpPr>
          <p:cNvPr id="7" name="Rectangle 8"/>
          <p:cNvSpPr>
            <a:spLocks noChangeArrowheads="1"/>
          </p:cNvSpPr>
          <p:nvPr/>
        </p:nvSpPr>
        <p:spPr bwMode="auto">
          <a:xfrm>
            <a:off x="149352" y="2640325"/>
            <a:ext cx="9067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indent="457200"/>
            <a:r>
              <a:rPr lang="en-US" sz="2400" b="1"/>
              <a:t>Xem lại kiểu dữ liệu trong Pascal</a:t>
            </a:r>
            <a:endParaRPr lang="en-US" sz="2400" b="1" u="sng"/>
          </a:p>
        </p:txBody>
      </p:sp>
      <p:graphicFrame>
        <p:nvGraphicFramePr>
          <p:cNvPr id="2" name="Table 1"/>
          <p:cNvGraphicFramePr>
            <a:graphicFrameLocks noGrp="1"/>
          </p:cNvGraphicFramePr>
          <p:nvPr>
            <p:extLst>
              <p:ext uri="{D42A27DB-BD31-4B8C-83A1-F6EECF244321}">
                <p14:modId xmlns:p14="http://schemas.microsoft.com/office/powerpoint/2010/main" val="1798003399"/>
              </p:ext>
            </p:extLst>
          </p:nvPr>
        </p:nvGraphicFramePr>
        <p:xfrm>
          <a:off x="97536" y="3286656"/>
          <a:ext cx="8970264" cy="3418942"/>
        </p:xfrm>
        <a:graphic>
          <a:graphicData uri="http://schemas.openxmlformats.org/drawingml/2006/table">
            <a:tbl>
              <a:tblPr firstRow="1" bandRow="1">
                <a:tableStyleId>{5C22544A-7EE6-4342-B048-85BDC9FD1C3A}</a:tableStyleId>
              </a:tblPr>
              <a:tblGrid>
                <a:gridCol w="3255264">
                  <a:extLst>
                    <a:ext uri="{9D8B030D-6E8A-4147-A177-3AD203B41FA5}">
                      <a16:colId xmlns:a16="http://schemas.microsoft.com/office/drawing/2014/main" val="20000"/>
                    </a:ext>
                  </a:extLst>
                </a:gridCol>
                <a:gridCol w="5715000">
                  <a:extLst>
                    <a:ext uri="{9D8B030D-6E8A-4147-A177-3AD203B41FA5}">
                      <a16:colId xmlns:a16="http://schemas.microsoft.com/office/drawing/2014/main" val="20001"/>
                    </a:ext>
                  </a:extLst>
                </a:gridCol>
              </a:tblGrid>
              <a:tr h="508315">
                <a:tc>
                  <a:txBody>
                    <a:bodyPr/>
                    <a:lstStyle/>
                    <a:p>
                      <a:pPr algn="ctr"/>
                      <a:r>
                        <a:rPr lang="en-US">
                          <a:solidFill>
                            <a:srgbClr val="FF0000"/>
                          </a:solidFill>
                        </a:rPr>
                        <a:t>Tên</a:t>
                      </a:r>
                      <a:r>
                        <a:rPr lang="en-US" baseline="0">
                          <a:solidFill>
                            <a:srgbClr val="FF0000"/>
                          </a:solidFill>
                        </a:rPr>
                        <a:t> kiểu dữ liệu</a:t>
                      </a:r>
                      <a:endParaRPr lang="en-US">
                        <a:solidFill>
                          <a:srgbClr val="FF0000"/>
                        </a:solidFill>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en-US">
                          <a:solidFill>
                            <a:srgbClr val="FF0000"/>
                          </a:solidFill>
                        </a:rPr>
                        <a:t>Phạm</a:t>
                      </a:r>
                      <a:r>
                        <a:rPr lang="en-US" baseline="0">
                          <a:solidFill>
                            <a:srgbClr val="FF0000"/>
                          </a:solidFill>
                        </a:rPr>
                        <a:t> vi giá trị</a:t>
                      </a:r>
                      <a:endParaRPr lang="en-US">
                        <a:solidFill>
                          <a:srgbClr val="FF0000"/>
                        </a:solidFill>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08315">
                <a:tc>
                  <a:txBody>
                    <a:bodyPr/>
                    <a:lstStyle/>
                    <a:p>
                      <a:pPr algn="ctr"/>
                      <a:r>
                        <a:rPr lang="en-US">
                          <a:solidFill>
                            <a:schemeClr val="tx1"/>
                          </a:solidFill>
                        </a:rPr>
                        <a:t>Byte</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just"/>
                      <a:r>
                        <a:rPr lang="en-US">
                          <a:solidFill>
                            <a:schemeClr val="tx1"/>
                          </a:solidFill>
                        </a:rPr>
                        <a:t>Các</a:t>
                      </a:r>
                      <a:r>
                        <a:rPr lang="en-US" baseline="0">
                          <a:solidFill>
                            <a:schemeClr val="tx1"/>
                          </a:solidFill>
                        </a:rPr>
                        <a:t> số nguyên từ 0 đến 255</a:t>
                      </a:r>
                      <a:endParaRPr lang="en-US">
                        <a:solidFill>
                          <a:schemeClr val="tx1"/>
                        </a:solidFill>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08315">
                <a:tc>
                  <a:txBody>
                    <a:bodyPr/>
                    <a:lstStyle/>
                    <a:p>
                      <a:pPr algn="ctr"/>
                      <a:r>
                        <a:rPr lang="en-US">
                          <a:solidFill>
                            <a:schemeClr val="tx1"/>
                          </a:solidFill>
                        </a:rPr>
                        <a:t>Integer</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just"/>
                      <a:r>
                        <a:rPr lang="en-US">
                          <a:solidFill>
                            <a:schemeClr val="tx1"/>
                          </a:solidFill>
                        </a:rPr>
                        <a:t>Các</a:t>
                      </a:r>
                      <a:r>
                        <a:rPr lang="en-US" baseline="0">
                          <a:solidFill>
                            <a:schemeClr val="tx1"/>
                          </a:solidFill>
                        </a:rPr>
                        <a:t> số nguyên trong khoảng -32768 đến 32767</a:t>
                      </a:r>
                      <a:endParaRPr lang="en-US">
                        <a:solidFill>
                          <a:schemeClr val="tx1"/>
                        </a:solidFill>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877367">
                <a:tc>
                  <a:txBody>
                    <a:bodyPr/>
                    <a:lstStyle/>
                    <a:p>
                      <a:pPr algn="ctr"/>
                      <a:r>
                        <a:rPr lang="en-US">
                          <a:solidFill>
                            <a:schemeClr val="tx1"/>
                          </a:solidFill>
                        </a:rPr>
                        <a:t>Real</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just"/>
                      <a:r>
                        <a:rPr lang="en-US">
                          <a:solidFill>
                            <a:schemeClr val="tx1"/>
                          </a:solidFill>
                        </a:rPr>
                        <a:t>Số</a:t>
                      </a:r>
                      <a:r>
                        <a:rPr lang="en-US" baseline="0">
                          <a:solidFill>
                            <a:schemeClr val="tx1"/>
                          </a:solidFill>
                        </a:rPr>
                        <a:t> thực có giá trị tuyệt đối trong khoảng 1,5 x 10</a:t>
                      </a:r>
                      <a:r>
                        <a:rPr lang="en-US" baseline="30000">
                          <a:solidFill>
                            <a:schemeClr val="tx1"/>
                          </a:solidFill>
                        </a:rPr>
                        <a:t>-45 </a:t>
                      </a:r>
                      <a:r>
                        <a:rPr lang="en-US" baseline="0">
                          <a:solidFill>
                            <a:schemeClr val="tx1"/>
                          </a:solidFill>
                        </a:rPr>
                        <a:t>đến 3.4 x 10</a:t>
                      </a:r>
                      <a:r>
                        <a:rPr lang="en-US" baseline="30000">
                          <a:solidFill>
                            <a:schemeClr val="tx1"/>
                          </a:solidFill>
                        </a:rPr>
                        <a:t>38 </a:t>
                      </a:r>
                      <a:r>
                        <a:rPr lang="en-US" baseline="0">
                          <a:solidFill>
                            <a:schemeClr val="tx1"/>
                          </a:solidFill>
                        </a:rPr>
                        <a:t>và số 0</a:t>
                      </a:r>
                      <a:endParaRPr lang="en-US">
                        <a:solidFill>
                          <a:schemeClr val="tx1"/>
                        </a:solidFill>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508315">
                <a:tc>
                  <a:txBody>
                    <a:bodyPr/>
                    <a:lstStyle/>
                    <a:p>
                      <a:pPr algn="ctr"/>
                      <a:r>
                        <a:rPr lang="en-US">
                          <a:solidFill>
                            <a:schemeClr val="tx1"/>
                          </a:solidFill>
                        </a:rPr>
                        <a:t>Char</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lang="en-US">
                          <a:solidFill>
                            <a:schemeClr val="tx1"/>
                          </a:solidFill>
                        </a:rPr>
                        <a:t>Một</a:t>
                      </a:r>
                      <a:r>
                        <a:rPr lang="en-US" baseline="0">
                          <a:solidFill>
                            <a:schemeClr val="tx1"/>
                          </a:solidFill>
                        </a:rPr>
                        <a:t> kí tự trong bảng chữ cái</a:t>
                      </a:r>
                      <a:endParaRPr lang="en-US">
                        <a:solidFill>
                          <a:schemeClr val="tx1"/>
                        </a:solidFill>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508315">
                <a:tc>
                  <a:txBody>
                    <a:bodyPr/>
                    <a:lstStyle/>
                    <a:p>
                      <a:pPr algn="ctr"/>
                      <a:r>
                        <a:rPr lang="en-US">
                          <a:solidFill>
                            <a:schemeClr val="tx1"/>
                          </a:solidFill>
                        </a:rPr>
                        <a:t>String</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lang="en-US">
                          <a:solidFill>
                            <a:schemeClr val="tx1"/>
                          </a:solidFill>
                        </a:rPr>
                        <a:t>Xâu</a:t>
                      </a:r>
                      <a:r>
                        <a:rPr lang="en-US" baseline="0">
                          <a:solidFill>
                            <a:schemeClr val="tx1"/>
                          </a:solidFill>
                        </a:rPr>
                        <a:t> kí tự, tối đa gồm 255 kí tự</a:t>
                      </a:r>
                      <a:endParaRPr lang="en-US">
                        <a:solidFill>
                          <a:schemeClr val="tx1"/>
                        </a:solidFill>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8200"/>
                                        </p:tgtEl>
                                        <p:attrNameLst>
                                          <p:attrName>style.visibility</p:attrName>
                                        </p:attrNameLst>
                                      </p:cBhvr>
                                      <p:to>
                                        <p:strVal val="visible"/>
                                      </p:to>
                                    </p:set>
                                    <p:animEffect transition="in" filter="checkerboard(across)">
                                      <p:cBhvr>
                                        <p:cTn id="7" dur="500"/>
                                        <p:tgtEl>
                                          <p:spTgt spid="8200"/>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checkerboard(across)">
                                      <p:cBhvr>
                                        <p:cTn id="12" dur="500"/>
                                        <p:tgtEl>
                                          <p:spTgt spid="10"/>
                                        </p:tgtEl>
                                      </p:cBhvr>
                                    </p:animEffect>
                                  </p:childTnLst>
                                </p:cTn>
                              </p:par>
                            </p:childTnLst>
                          </p:cTn>
                        </p:par>
                        <p:par>
                          <p:cTn id="13" fill="hold">
                            <p:stCondLst>
                              <p:cond delay="500"/>
                            </p:stCondLst>
                            <p:childTnLst>
                              <p:par>
                                <p:cTn id="14" presetID="5" presetClass="entr" presetSubtype="10" fill="hold" grpId="0"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checkerboard(across)">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checkerboard(across)">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circle(in)">
                                      <p:cBhvr>
                                        <p:cTn id="26"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0" grpId="0"/>
      <p:bldP spid="10" grpId="0"/>
      <p:bldP spid="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0" name="Rectangle 8"/>
          <p:cNvSpPr>
            <a:spLocks noChangeArrowheads="1"/>
          </p:cNvSpPr>
          <p:nvPr/>
        </p:nvSpPr>
        <p:spPr bwMode="auto">
          <a:xfrm>
            <a:off x="94487" y="226368"/>
            <a:ext cx="904927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sz="2400" b="1">
                <a:solidFill>
                  <a:srgbClr val="FF3300"/>
                </a:solidFill>
              </a:rPr>
              <a:t>Bài 1: viết chương trình pascal có khai báo và sử dụng biến:</a:t>
            </a:r>
            <a:endParaRPr lang="en-US" sz="2400" b="1" u="sng">
              <a:solidFill>
                <a:schemeClr val="bg1"/>
              </a:solidFill>
            </a:endParaRPr>
          </a:p>
        </p:txBody>
      </p:sp>
      <p:sp>
        <p:nvSpPr>
          <p:cNvPr id="10" name="Rectangle 8"/>
          <p:cNvSpPr>
            <a:spLocks noChangeArrowheads="1"/>
          </p:cNvSpPr>
          <p:nvPr/>
        </p:nvSpPr>
        <p:spPr bwMode="auto">
          <a:xfrm>
            <a:off x="97295" y="672014"/>
            <a:ext cx="8991841"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indent="457200" algn="just">
              <a:lnSpc>
                <a:spcPct val="150000"/>
              </a:lnSpc>
            </a:pPr>
            <a:r>
              <a:rPr lang="en-US" sz="2400" b="1" i="1">
                <a:latin typeface="Times New Roman" pitchFamily="18" charset="0"/>
                <a:cs typeface="Times New Roman" pitchFamily="18" charset="0"/>
              </a:rPr>
              <a:t>Bài toán: </a:t>
            </a:r>
            <a:r>
              <a:rPr lang="en-US" sz="2400">
                <a:latin typeface="Times New Roman" pitchFamily="18" charset="0"/>
                <a:cs typeface="Times New Roman" pitchFamily="18" charset="0"/>
              </a:rPr>
              <a:t>Một cửa hàng cung cấp dịch vụ bán hàng thanh toán tại nhà. Khách hàng chỉ cần đăng kí số lượng mặt hàng cần mua, nhân viên cửa hàng sẽ trả hàng và nhận tiền thanh toán tại nhà khách hàng. Ngoài trị giá hàng hóa, khách hàng còn phải trả thêm phí dịch vụ. Hãy viết chương trình pascal để tính tiền thanh toán trong trường hợp khách hàng chỉ  mua một mặt hàng duy nhất.</a:t>
            </a:r>
          </a:p>
          <a:p>
            <a:pPr indent="457200" algn="just">
              <a:lnSpc>
                <a:spcPct val="150000"/>
              </a:lnSpc>
            </a:pPr>
            <a:r>
              <a:rPr lang="en-US" sz="2400">
                <a:latin typeface="Times New Roman" pitchFamily="18" charset="0"/>
                <a:cs typeface="Times New Roman" pitchFamily="18" charset="0"/>
              </a:rPr>
              <a:t>Gợi ý: Công thức cần tính: </a:t>
            </a:r>
          </a:p>
          <a:p>
            <a:pPr indent="457200" algn="just">
              <a:lnSpc>
                <a:spcPct val="150000"/>
              </a:lnSpc>
            </a:pPr>
            <a:r>
              <a:rPr lang="en-US" sz="2400" i="1">
                <a:latin typeface="Times New Roman" pitchFamily="18" charset="0"/>
                <a:cs typeface="Times New Roman" pitchFamily="18" charset="0"/>
              </a:rPr>
              <a:t>Tiền thanh toán = Đơn giá x số lượng +Phí dịch vụ.</a:t>
            </a:r>
          </a:p>
          <a:p>
            <a:pPr indent="457200" algn="just">
              <a:lnSpc>
                <a:spcPct val="150000"/>
              </a:lnSpc>
            </a:pPr>
            <a:endParaRPr lang="en-US" sz="2400" u="sng">
              <a:latin typeface="Times New Roman" pitchFamily="18" charset="0"/>
              <a:cs typeface="Times New Roman" pitchFamily="18" charset="0"/>
            </a:endParaRPr>
          </a:p>
        </p:txBody>
      </p:sp>
      <p:sp>
        <p:nvSpPr>
          <p:cNvPr id="4" name="Rectangle 8"/>
          <p:cNvSpPr>
            <a:spLocks noChangeArrowheads="1"/>
          </p:cNvSpPr>
          <p:nvPr/>
        </p:nvSpPr>
        <p:spPr bwMode="auto">
          <a:xfrm>
            <a:off x="67056" y="5278592"/>
            <a:ext cx="8991841" cy="11339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indent="457200" algn="just">
              <a:lnSpc>
                <a:spcPct val="150000"/>
              </a:lnSpc>
            </a:pPr>
            <a:r>
              <a:rPr lang="en-US" sz="2400">
                <a:solidFill>
                  <a:srgbClr val="0000FF"/>
                </a:solidFill>
                <a:latin typeface="Times New Roman" pitchFamily="18" charset="0"/>
                <a:cs typeface="Times New Roman" pitchFamily="18" charset="0"/>
              </a:rPr>
              <a:t>a) Khởi động Pascal. Gõ chương trình sau và tìm hiểu ý nghĩa của từng câu lệnh trong chương trình.</a:t>
            </a:r>
          </a:p>
        </p:txBody>
      </p:sp>
    </p:spTree>
    <p:extLst>
      <p:ext uri="{BB962C8B-B14F-4D97-AF65-F5344CB8AC3E}">
        <p14:creationId xmlns:p14="http://schemas.microsoft.com/office/powerpoint/2010/main" val="17247285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8200"/>
                                        </p:tgtEl>
                                        <p:attrNameLst>
                                          <p:attrName>style.visibility</p:attrName>
                                        </p:attrNameLst>
                                      </p:cBhvr>
                                      <p:to>
                                        <p:strVal val="visible"/>
                                      </p:to>
                                    </p:set>
                                    <p:animEffect transition="in" filter="checkerboard(across)">
                                      <p:cBhvr>
                                        <p:cTn id="7" dur="500"/>
                                        <p:tgtEl>
                                          <p:spTgt spid="8200"/>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checkerboard(across)">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heckerboard(across)">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0" grpId="0"/>
      <p:bldP spid="10"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393" y="89916"/>
            <a:ext cx="4571999" cy="655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ular Callout 4"/>
          <p:cNvSpPr/>
          <p:nvPr/>
        </p:nvSpPr>
        <p:spPr>
          <a:xfrm>
            <a:off x="4791456" y="97536"/>
            <a:ext cx="4111752" cy="457200"/>
          </a:xfrm>
          <a:prstGeom prst="wedgeRectCallout">
            <a:avLst>
              <a:gd name="adj1" fmla="val -138311"/>
              <a:gd name="adj2" fmla="val -7382"/>
            </a:avLst>
          </a:prstGeom>
          <a:solidFill>
            <a:schemeClr val="accent1"/>
          </a:solidFill>
          <a:ln>
            <a:solidFill>
              <a:schemeClr val="accent3">
                <a:lumMod val="9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solidFill>
                  <a:schemeClr val="tx1"/>
                </a:solidFill>
              </a:rPr>
              <a:t>Khai báo tên chương trình</a:t>
            </a:r>
          </a:p>
        </p:txBody>
      </p:sp>
      <p:sp>
        <p:nvSpPr>
          <p:cNvPr id="7" name="Rectangular Callout 6"/>
          <p:cNvSpPr/>
          <p:nvPr/>
        </p:nvSpPr>
        <p:spPr>
          <a:xfrm>
            <a:off x="4806696" y="609600"/>
            <a:ext cx="4075176" cy="457200"/>
          </a:xfrm>
          <a:prstGeom prst="wedgeRectCallout">
            <a:avLst>
              <a:gd name="adj1" fmla="val -144967"/>
              <a:gd name="adj2" fmla="val -35382"/>
            </a:avLst>
          </a:prstGeom>
          <a:solidFill>
            <a:schemeClr val="accent1"/>
          </a:solidFill>
          <a:ln>
            <a:solidFill>
              <a:schemeClr val="accent3">
                <a:lumMod val="9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solidFill>
                  <a:schemeClr val="tx1"/>
                </a:solidFill>
              </a:rPr>
              <a:t>Khai báo thư việc Crt</a:t>
            </a:r>
          </a:p>
        </p:txBody>
      </p:sp>
      <p:sp>
        <p:nvSpPr>
          <p:cNvPr id="8" name="Rectangular Callout 7"/>
          <p:cNvSpPr/>
          <p:nvPr/>
        </p:nvSpPr>
        <p:spPr>
          <a:xfrm>
            <a:off x="4800600" y="1263396"/>
            <a:ext cx="4081272" cy="457200"/>
          </a:xfrm>
          <a:prstGeom prst="wedgeRectCallout">
            <a:avLst>
              <a:gd name="adj1" fmla="val -89704"/>
              <a:gd name="adj2" fmla="val 2618"/>
            </a:avLst>
          </a:prstGeom>
          <a:solidFill>
            <a:schemeClr val="accent1"/>
          </a:solidFill>
          <a:ln>
            <a:solidFill>
              <a:schemeClr val="accent3">
                <a:lumMod val="9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solidFill>
                  <a:schemeClr val="tx1"/>
                </a:solidFill>
              </a:rPr>
              <a:t>Khai báo biến</a:t>
            </a:r>
          </a:p>
        </p:txBody>
      </p:sp>
      <p:sp>
        <p:nvSpPr>
          <p:cNvPr id="6" name="Right Brace 5"/>
          <p:cNvSpPr/>
          <p:nvPr/>
        </p:nvSpPr>
        <p:spPr>
          <a:xfrm>
            <a:off x="2590800" y="1002792"/>
            <a:ext cx="533400" cy="978408"/>
          </a:xfrm>
          <a:prstGeom prst="rightBrace">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Rectangular Callout 9"/>
          <p:cNvSpPr/>
          <p:nvPr/>
        </p:nvSpPr>
        <p:spPr>
          <a:xfrm>
            <a:off x="4800600" y="2081784"/>
            <a:ext cx="4081272" cy="457200"/>
          </a:xfrm>
          <a:prstGeom prst="wedgeRectCallout">
            <a:avLst>
              <a:gd name="adj1" fmla="val -125427"/>
              <a:gd name="adj2" fmla="val -1382"/>
            </a:avLst>
          </a:prstGeom>
          <a:solidFill>
            <a:schemeClr val="accent1"/>
          </a:solidFill>
          <a:ln>
            <a:solidFill>
              <a:schemeClr val="accent3">
                <a:lumMod val="9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solidFill>
                  <a:schemeClr val="tx1"/>
                </a:solidFill>
              </a:rPr>
              <a:t>Khai báo hằng</a:t>
            </a:r>
          </a:p>
        </p:txBody>
      </p:sp>
      <p:sp>
        <p:nvSpPr>
          <p:cNvPr id="11" name="Rectangular Callout 10"/>
          <p:cNvSpPr/>
          <p:nvPr/>
        </p:nvSpPr>
        <p:spPr>
          <a:xfrm>
            <a:off x="4834128" y="2679192"/>
            <a:ext cx="4047744" cy="457200"/>
          </a:xfrm>
          <a:prstGeom prst="wedgeRectCallout">
            <a:avLst>
              <a:gd name="adj1" fmla="val -135208"/>
              <a:gd name="adj2" fmla="val 30618"/>
            </a:avLst>
          </a:prstGeom>
          <a:solidFill>
            <a:schemeClr val="accent1"/>
          </a:solidFill>
          <a:ln>
            <a:solidFill>
              <a:schemeClr val="accent3">
                <a:lumMod val="9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solidFill>
                  <a:schemeClr val="tx1"/>
                </a:solidFill>
              </a:rPr>
              <a:t>Lệnh xóa màn hình</a:t>
            </a:r>
          </a:p>
        </p:txBody>
      </p:sp>
      <p:sp>
        <p:nvSpPr>
          <p:cNvPr id="12" name="Rectangular Callout 11"/>
          <p:cNvSpPr/>
          <p:nvPr/>
        </p:nvSpPr>
        <p:spPr>
          <a:xfrm>
            <a:off x="4855464" y="3200400"/>
            <a:ext cx="4026408" cy="457200"/>
          </a:xfrm>
          <a:prstGeom prst="wedgeRectCallout">
            <a:avLst>
              <a:gd name="adj1" fmla="val -59897"/>
              <a:gd name="adj2" fmla="val -13382"/>
            </a:avLst>
          </a:prstGeom>
          <a:solidFill>
            <a:schemeClr val="accent1"/>
          </a:solidFill>
          <a:ln>
            <a:solidFill>
              <a:schemeClr val="accent3">
                <a:lumMod val="9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solidFill>
                  <a:schemeClr val="tx1"/>
                </a:solidFill>
              </a:rPr>
              <a:t>Lệnh gán giá trị cho biến thông báo</a:t>
            </a:r>
          </a:p>
        </p:txBody>
      </p:sp>
      <p:sp>
        <p:nvSpPr>
          <p:cNvPr id="13" name="Rectangular Callout 12"/>
          <p:cNvSpPr/>
          <p:nvPr/>
        </p:nvSpPr>
        <p:spPr>
          <a:xfrm>
            <a:off x="4855464" y="3681984"/>
            <a:ext cx="4047744" cy="457200"/>
          </a:xfrm>
          <a:prstGeom prst="wedgeRectCallout">
            <a:avLst>
              <a:gd name="adj1" fmla="val -84000"/>
              <a:gd name="adj2" fmla="val -29382"/>
            </a:avLst>
          </a:prstGeom>
          <a:solidFill>
            <a:schemeClr val="accent1"/>
          </a:solidFill>
          <a:ln>
            <a:solidFill>
              <a:schemeClr val="accent3">
                <a:lumMod val="9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solidFill>
                  <a:schemeClr val="tx1"/>
                </a:solidFill>
              </a:rPr>
              <a:t>Dòng chú thích</a:t>
            </a:r>
          </a:p>
        </p:txBody>
      </p:sp>
      <p:sp>
        <p:nvSpPr>
          <p:cNvPr id="14" name="Rectangular Callout 13"/>
          <p:cNvSpPr/>
          <p:nvPr/>
        </p:nvSpPr>
        <p:spPr>
          <a:xfrm>
            <a:off x="4834128" y="5151120"/>
            <a:ext cx="4069080" cy="457200"/>
          </a:xfrm>
          <a:prstGeom prst="wedgeRectCallout">
            <a:avLst>
              <a:gd name="adj1" fmla="val -89873"/>
              <a:gd name="adj2" fmla="val -31382"/>
            </a:avLst>
          </a:prstGeom>
          <a:solidFill>
            <a:schemeClr val="accent1"/>
          </a:solidFill>
          <a:ln>
            <a:solidFill>
              <a:schemeClr val="accent3">
                <a:lumMod val="9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solidFill>
                  <a:schemeClr val="tx1"/>
                </a:solidFill>
              </a:rPr>
              <a:t>Dòng chú thích</a:t>
            </a:r>
          </a:p>
        </p:txBody>
      </p:sp>
      <p:sp>
        <p:nvSpPr>
          <p:cNvPr id="15" name="Right Brace 14"/>
          <p:cNvSpPr/>
          <p:nvPr/>
        </p:nvSpPr>
        <p:spPr>
          <a:xfrm>
            <a:off x="3825240" y="3994404"/>
            <a:ext cx="533400" cy="594360"/>
          </a:xfrm>
          <a:prstGeom prst="rightBrace">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Rectangular Callout 16"/>
          <p:cNvSpPr/>
          <p:nvPr/>
        </p:nvSpPr>
        <p:spPr>
          <a:xfrm>
            <a:off x="4873752" y="4213860"/>
            <a:ext cx="4029456" cy="457200"/>
          </a:xfrm>
          <a:prstGeom prst="wedgeRectCallout">
            <a:avLst>
              <a:gd name="adj1" fmla="val -60833"/>
              <a:gd name="adj2" fmla="val -31382"/>
            </a:avLst>
          </a:prstGeom>
          <a:solidFill>
            <a:schemeClr val="accent1"/>
          </a:solidFill>
          <a:ln>
            <a:solidFill>
              <a:schemeClr val="accent3">
                <a:lumMod val="9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solidFill>
                  <a:schemeClr val="tx1"/>
                </a:solidFill>
              </a:rPr>
              <a:t>Lệnh nhập giá trị cho biến</a:t>
            </a:r>
          </a:p>
        </p:txBody>
      </p:sp>
      <p:sp>
        <p:nvSpPr>
          <p:cNvPr id="18" name="Rectangular Callout 17"/>
          <p:cNvSpPr/>
          <p:nvPr/>
        </p:nvSpPr>
        <p:spPr>
          <a:xfrm>
            <a:off x="4834128" y="5654040"/>
            <a:ext cx="4069080" cy="457200"/>
          </a:xfrm>
          <a:prstGeom prst="wedgeRectCallout">
            <a:avLst>
              <a:gd name="adj1" fmla="val -78852"/>
              <a:gd name="adj2" fmla="val -69382"/>
            </a:avLst>
          </a:prstGeom>
          <a:solidFill>
            <a:schemeClr val="accent1"/>
          </a:solidFill>
          <a:ln>
            <a:solidFill>
              <a:schemeClr val="accent3">
                <a:lumMod val="9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solidFill>
                  <a:schemeClr val="tx1"/>
                </a:solidFill>
              </a:rPr>
              <a:t>Lệnh xuất giá trị thành tiền</a:t>
            </a:r>
          </a:p>
        </p:txBody>
      </p:sp>
      <p:sp>
        <p:nvSpPr>
          <p:cNvPr id="19" name="Rectangular Callout 18"/>
          <p:cNvSpPr/>
          <p:nvPr/>
        </p:nvSpPr>
        <p:spPr>
          <a:xfrm>
            <a:off x="4834128" y="6181344"/>
            <a:ext cx="4047744" cy="457200"/>
          </a:xfrm>
          <a:prstGeom prst="wedgeRectCallout">
            <a:avLst>
              <a:gd name="adj1" fmla="val -134910"/>
              <a:gd name="adj2" fmla="val -99382"/>
            </a:avLst>
          </a:prstGeom>
          <a:solidFill>
            <a:schemeClr val="accent1"/>
          </a:solidFill>
          <a:ln>
            <a:solidFill>
              <a:schemeClr val="accent3">
                <a:lumMod val="9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solidFill>
                  <a:schemeClr val="tx1"/>
                </a:solidFill>
              </a:rPr>
              <a:t>Lệnh dừng chương trình</a:t>
            </a:r>
          </a:p>
        </p:txBody>
      </p:sp>
      <p:sp>
        <p:nvSpPr>
          <p:cNvPr id="20" name="Rectangular Callout 19"/>
          <p:cNvSpPr/>
          <p:nvPr/>
        </p:nvSpPr>
        <p:spPr>
          <a:xfrm>
            <a:off x="4870704" y="4663440"/>
            <a:ext cx="4032504" cy="457200"/>
          </a:xfrm>
          <a:prstGeom prst="wedgeRectCallout">
            <a:avLst>
              <a:gd name="adj1" fmla="val -87978"/>
              <a:gd name="adj2" fmla="val -5382"/>
            </a:avLst>
          </a:prstGeom>
          <a:solidFill>
            <a:schemeClr val="accent1"/>
          </a:solidFill>
          <a:ln>
            <a:solidFill>
              <a:schemeClr val="accent3">
                <a:lumMod val="9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solidFill>
                  <a:schemeClr val="tx1"/>
                </a:solidFill>
              </a:rPr>
              <a:t>Lệnh gán giá trị cho biến thành tiền</a:t>
            </a:r>
          </a:p>
        </p:txBody>
      </p:sp>
    </p:spTree>
    <p:extLst>
      <p:ext uri="{BB962C8B-B14F-4D97-AF65-F5344CB8AC3E}">
        <p14:creationId xmlns:p14="http://schemas.microsoft.com/office/powerpoint/2010/main" val="3629019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5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fade">
                                      <p:cBhvr>
                                        <p:cTn id="30" dur="5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fade">
                                      <p:cBhvr>
                                        <p:cTn id="40" dur="500"/>
                                        <p:tgtEl>
                                          <p:spTgt spid="13"/>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fade">
                                      <p:cBhvr>
                                        <p:cTn id="45" dur="500"/>
                                        <p:tgtEl>
                                          <p:spTgt spid="17"/>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fade">
                                      <p:cBhvr>
                                        <p:cTn id="48" dur="500"/>
                                        <p:tgtEl>
                                          <p:spTgt spid="15"/>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20"/>
                                        </p:tgtEl>
                                        <p:attrNameLst>
                                          <p:attrName>style.visibility</p:attrName>
                                        </p:attrNameLst>
                                      </p:cBhvr>
                                      <p:to>
                                        <p:strVal val="visible"/>
                                      </p:to>
                                    </p:set>
                                    <p:animEffect transition="in" filter="fade">
                                      <p:cBhvr>
                                        <p:cTn id="53" dur="500"/>
                                        <p:tgtEl>
                                          <p:spTgt spid="20"/>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14"/>
                                        </p:tgtEl>
                                        <p:attrNameLst>
                                          <p:attrName>style.visibility</p:attrName>
                                        </p:attrNameLst>
                                      </p:cBhvr>
                                      <p:to>
                                        <p:strVal val="visible"/>
                                      </p:to>
                                    </p:set>
                                    <p:animEffect transition="in" filter="fade">
                                      <p:cBhvr>
                                        <p:cTn id="58" dur="500"/>
                                        <p:tgtEl>
                                          <p:spTgt spid="14"/>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18"/>
                                        </p:tgtEl>
                                        <p:attrNameLst>
                                          <p:attrName>style.visibility</p:attrName>
                                        </p:attrNameLst>
                                      </p:cBhvr>
                                      <p:to>
                                        <p:strVal val="visible"/>
                                      </p:to>
                                    </p:set>
                                    <p:animEffect transition="in" filter="fade">
                                      <p:cBhvr>
                                        <p:cTn id="63" dur="500"/>
                                        <p:tgtEl>
                                          <p:spTgt spid="18"/>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19"/>
                                        </p:tgtEl>
                                        <p:attrNameLst>
                                          <p:attrName>style.visibility</p:attrName>
                                        </p:attrNameLst>
                                      </p:cBhvr>
                                      <p:to>
                                        <p:strVal val="visible"/>
                                      </p:to>
                                    </p:set>
                                    <p:animEffect transition="in" filter="fade">
                                      <p:cBhvr>
                                        <p:cTn id="6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6" grpId="0" animBg="1"/>
      <p:bldP spid="10" grpId="0" animBg="1"/>
      <p:bldP spid="11" grpId="0" animBg="1"/>
      <p:bldP spid="12" grpId="0" animBg="1"/>
      <p:bldP spid="13" grpId="0" animBg="1"/>
      <p:bldP spid="14" grpId="0" animBg="1"/>
      <p:bldP spid="15" grpId="0" animBg="1"/>
      <p:bldP spid="17" grpId="0" animBg="1"/>
      <p:bldP spid="18" grpId="0" animBg="1"/>
      <p:bldP spid="19" grpId="0" animBg="1"/>
      <p:bldP spid="2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8"/>
          <p:cNvSpPr>
            <a:spLocks noChangeArrowheads="1"/>
          </p:cNvSpPr>
          <p:nvPr/>
        </p:nvSpPr>
        <p:spPr bwMode="auto">
          <a:xfrm>
            <a:off x="67056" y="347818"/>
            <a:ext cx="8991841"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indent="457200" algn="just">
              <a:lnSpc>
                <a:spcPct val="150000"/>
              </a:lnSpc>
            </a:pPr>
            <a:r>
              <a:rPr lang="en-US" sz="2400">
                <a:solidFill>
                  <a:srgbClr val="0000FF"/>
                </a:solidFill>
                <a:latin typeface="Times New Roman" pitchFamily="18" charset="0"/>
                <a:cs typeface="Times New Roman" pitchFamily="18" charset="0"/>
              </a:rPr>
              <a:t>b) Lưu chương trình với tên là TINHTIEN.PAS. Dịch và chỉnh sửa các lỗi gõ, nếu có.</a:t>
            </a:r>
          </a:p>
        </p:txBody>
      </p:sp>
      <p:sp>
        <p:nvSpPr>
          <p:cNvPr id="6" name="Rectangle 8"/>
          <p:cNvSpPr>
            <a:spLocks noChangeArrowheads="1"/>
          </p:cNvSpPr>
          <p:nvPr/>
        </p:nvSpPr>
        <p:spPr bwMode="auto">
          <a:xfrm>
            <a:off x="109728" y="1353208"/>
            <a:ext cx="8991841"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indent="457200" algn="just">
              <a:lnSpc>
                <a:spcPct val="150000"/>
              </a:lnSpc>
            </a:pPr>
            <a:r>
              <a:rPr lang="en-US" sz="2400">
                <a:solidFill>
                  <a:srgbClr val="0000FF"/>
                </a:solidFill>
                <a:latin typeface="Times New Roman" pitchFamily="18" charset="0"/>
                <a:cs typeface="Times New Roman" pitchFamily="18" charset="0"/>
              </a:rPr>
              <a:t>c) Chạy chương trình với bộ dữ liệu (đơn giá và số lượng) như sau: (1000, 20), (3500,200), (18500,123). Kiểm tra tính đúng các kết quả in ra.</a:t>
            </a:r>
          </a:p>
        </p:txBody>
      </p:sp>
      <p:sp>
        <p:nvSpPr>
          <p:cNvPr id="7" name="Rectangle 8"/>
          <p:cNvSpPr>
            <a:spLocks noChangeArrowheads="1"/>
          </p:cNvSpPr>
          <p:nvPr/>
        </p:nvSpPr>
        <p:spPr bwMode="auto">
          <a:xfrm>
            <a:off x="51695" y="5044440"/>
            <a:ext cx="8991841"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indent="457200" algn="just">
              <a:lnSpc>
                <a:spcPct val="150000"/>
              </a:lnSpc>
            </a:pPr>
            <a:r>
              <a:rPr lang="en-US" sz="2400">
                <a:solidFill>
                  <a:srgbClr val="0000FF"/>
                </a:solidFill>
                <a:latin typeface="Times New Roman" pitchFamily="18" charset="0"/>
                <a:cs typeface="Times New Roman" pitchFamily="18" charset="0"/>
              </a:rPr>
              <a:t>d) Chạy chương trình với bộ dữ liệu (1, 35000) quan sát kết quả nhận được. Hãy thử đoán lí do tại sau chương trình cho kết quả sai.</a:t>
            </a:r>
          </a:p>
        </p:txBody>
      </p:sp>
      <p:graphicFrame>
        <p:nvGraphicFramePr>
          <p:cNvPr id="8" name="Table 7"/>
          <p:cNvGraphicFramePr>
            <a:graphicFrameLocks noGrp="1"/>
          </p:cNvGraphicFramePr>
          <p:nvPr>
            <p:extLst>
              <p:ext uri="{D42A27DB-BD31-4B8C-83A1-F6EECF244321}">
                <p14:modId xmlns:p14="http://schemas.microsoft.com/office/powerpoint/2010/main" val="629998859"/>
              </p:ext>
            </p:extLst>
          </p:nvPr>
        </p:nvGraphicFramePr>
        <p:xfrm>
          <a:off x="528948" y="3200400"/>
          <a:ext cx="8153400" cy="1503680"/>
        </p:xfrm>
        <a:graphic>
          <a:graphicData uri="http://schemas.openxmlformats.org/drawingml/2006/table">
            <a:tbl>
              <a:tblPr firstRow="1" bandRow="1">
                <a:tableStyleId>{5C22544A-7EE6-4342-B048-85BDC9FD1C3A}</a:tableStyleId>
              </a:tblPr>
              <a:tblGrid>
                <a:gridCol w="2038350">
                  <a:extLst>
                    <a:ext uri="{9D8B030D-6E8A-4147-A177-3AD203B41FA5}">
                      <a16:colId xmlns:a16="http://schemas.microsoft.com/office/drawing/2014/main" val="20000"/>
                    </a:ext>
                  </a:extLst>
                </a:gridCol>
                <a:gridCol w="2038350">
                  <a:extLst>
                    <a:ext uri="{9D8B030D-6E8A-4147-A177-3AD203B41FA5}">
                      <a16:colId xmlns:a16="http://schemas.microsoft.com/office/drawing/2014/main" val="20001"/>
                    </a:ext>
                  </a:extLst>
                </a:gridCol>
                <a:gridCol w="2038350">
                  <a:extLst>
                    <a:ext uri="{9D8B030D-6E8A-4147-A177-3AD203B41FA5}">
                      <a16:colId xmlns:a16="http://schemas.microsoft.com/office/drawing/2014/main" val="20002"/>
                    </a:ext>
                  </a:extLst>
                </a:gridCol>
                <a:gridCol w="2038350">
                  <a:extLst>
                    <a:ext uri="{9D8B030D-6E8A-4147-A177-3AD203B41FA5}">
                      <a16:colId xmlns:a16="http://schemas.microsoft.com/office/drawing/2014/main" val="20003"/>
                    </a:ext>
                  </a:extLst>
                </a:gridCol>
              </a:tblGrid>
              <a:tr h="0">
                <a:tc>
                  <a:txBody>
                    <a:bodyPr/>
                    <a:lstStyle/>
                    <a:p>
                      <a:pPr algn="ctr"/>
                      <a:r>
                        <a:rPr lang="en-US" b="1">
                          <a:solidFill>
                            <a:schemeClr val="tx1"/>
                          </a:solidFill>
                          <a:latin typeface="Times New Roman" pitchFamily="18" charset="0"/>
                          <a:cs typeface="Times New Roman" pitchFamily="18" charset="0"/>
                        </a:rPr>
                        <a:t>Đơn</a:t>
                      </a:r>
                      <a:r>
                        <a:rPr lang="en-US" b="1" baseline="0">
                          <a:solidFill>
                            <a:schemeClr val="tx1"/>
                          </a:solidFill>
                          <a:latin typeface="Times New Roman" pitchFamily="18" charset="0"/>
                          <a:cs typeface="Times New Roman" pitchFamily="18" charset="0"/>
                        </a:rPr>
                        <a:t> giá</a:t>
                      </a:r>
                      <a:endParaRPr lang="en-US" b="1">
                        <a:solidFill>
                          <a:schemeClr val="tx1"/>
                        </a:solidFill>
                        <a:latin typeface="Times New Roman" pitchFamily="18" charset="0"/>
                        <a:cs typeface="Times New Roman" pitchFamily="18" charset="0"/>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b="1">
                          <a:solidFill>
                            <a:schemeClr val="tx1"/>
                          </a:solidFill>
                          <a:latin typeface="Times New Roman" pitchFamily="18" charset="0"/>
                          <a:cs typeface="Times New Roman" pitchFamily="18" charset="0"/>
                        </a:rPr>
                        <a:t>Số</a:t>
                      </a:r>
                      <a:r>
                        <a:rPr lang="en-US" b="1" baseline="0">
                          <a:solidFill>
                            <a:schemeClr val="tx1"/>
                          </a:solidFill>
                          <a:latin typeface="Times New Roman" pitchFamily="18" charset="0"/>
                          <a:cs typeface="Times New Roman" pitchFamily="18" charset="0"/>
                        </a:rPr>
                        <a:t> lượng</a:t>
                      </a:r>
                      <a:endParaRPr lang="en-US" b="1">
                        <a:solidFill>
                          <a:schemeClr val="tx1"/>
                        </a:solidFill>
                        <a:latin typeface="Times New Roman" pitchFamily="18" charset="0"/>
                        <a:cs typeface="Times New Roman" pitchFamily="18" charset="0"/>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b="1">
                          <a:solidFill>
                            <a:schemeClr val="tx1"/>
                          </a:solidFill>
                          <a:latin typeface="Times New Roman" pitchFamily="18" charset="0"/>
                          <a:cs typeface="Times New Roman" pitchFamily="18" charset="0"/>
                        </a:rPr>
                        <a:t>Phí</a:t>
                      </a:r>
                      <a:r>
                        <a:rPr lang="en-US" b="1" baseline="0">
                          <a:solidFill>
                            <a:schemeClr val="tx1"/>
                          </a:solidFill>
                          <a:latin typeface="Times New Roman" pitchFamily="18" charset="0"/>
                          <a:cs typeface="Times New Roman" pitchFamily="18" charset="0"/>
                        </a:rPr>
                        <a:t> dịch vụ</a:t>
                      </a:r>
                      <a:endParaRPr lang="en-US" b="1">
                        <a:solidFill>
                          <a:schemeClr val="tx1"/>
                        </a:solidFill>
                        <a:latin typeface="Times New Roman" pitchFamily="18" charset="0"/>
                        <a:cs typeface="Times New Roman" pitchFamily="18" charset="0"/>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b="1">
                          <a:solidFill>
                            <a:schemeClr val="tx1"/>
                          </a:solidFill>
                          <a:latin typeface="Times New Roman" pitchFamily="18" charset="0"/>
                          <a:cs typeface="Times New Roman" pitchFamily="18" charset="0"/>
                        </a:rPr>
                        <a:t>Thành</a:t>
                      </a:r>
                      <a:r>
                        <a:rPr lang="en-US" b="1" baseline="0">
                          <a:solidFill>
                            <a:schemeClr val="tx1"/>
                          </a:solidFill>
                          <a:latin typeface="Times New Roman" pitchFamily="18" charset="0"/>
                          <a:cs typeface="Times New Roman" pitchFamily="18" charset="0"/>
                        </a:rPr>
                        <a:t> tiền</a:t>
                      </a:r>
                      <a:endParaRPr lang="en-US" b="1">
                        <a:solidFill>
                          <a:schemeClr val="tx1"/>
                        </a:solidFill>
                        <a:latin typeface="Times New Roman" pitchFamily="18" charset="0"/>
                        <a:cs typeface="Times New Roman" pitchFamily="18" charset="0"/>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96240">
                <a:tc>
                  <a:txBody>
                    <a:bodyPr/>
                    <a:lstStyle/>
                    <a:p>
                      <a:pPr algn="ctr"/>
                      <a:r>
                        <a:rPr lang="en-US">
                          <a:latin typeface="Times New Roman" pitchFamily="18" charset="0"/>
                          <a:cs typeface="Times New Roman" pitchFamily="18" charset="0"/>
                        </a:rPr>
                        <a:t>1.000</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a:latin typeface="Times New Roman" pitchFamily="18" charset="0"/>
                          <a:cs typeface="Times New Roman" pitchFamily="18" charset="0"/>
                        </a:rPr>
                        <a:t>20</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a:latin typeface="Times New Roman" pitchFamily="18" charset="0"/>
                          <a:cs typeface="Times New Roman" pitchFamily="18" charset="0"/>
                        </a:rPr>
                        <a:t>10.000</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endParaRPr lang="en-US">
                        <a:latin typeface="Times New Roman" pitchFamily="18" charset="0"/>
                        <a:cs typeface="Times New Roman" pitchFamily="18" charset="0"/>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0840">
                <a:tc>
                  <a:txBody>
                    <a:bodyPr/>
                    <a:lstStyle/>
                    <a:p>
                      <a:pPr algn="ctr"/>
                      <a:r>
                        <a:rPr lang="en-US">
                          <a:latin typeface="Times New Roman" pitchFamily="18" charset="0"/>
                          <a:cs typeface="Times New Roman" pitchFamily="18" charset="0"/>
                        </a:rPr>
                        <a:t>3.500</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a:latin typeface="Times New Roman" pitchFamily="18" charset="0"/>
                          <a:cs typeface="Times New Roman" pitchFamily="18" charset="0"/>
                        </a:rPr>
                        <a:t>200</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a:latin typeface="Times New Roman" pitchFamily="18" charset="0"/>
                          <a:cs typeface="Times New Roman" pitchFamily="18" charset="0"/>
                        </a:rPr>
                        <a:t>10.000</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endParaRPr lang="en-US">
                        <a:latin typeface="Times New Roman" pitchFamily="18" charset="0"/>
                        <a:cs typeface="Times New Roman" pitchFamily="18" charset="0"/>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0840">
                <a:tc>
                  <a:txBody>
                    <a:bodyPr/>
                    <a:lstStyle/>
                    <a:p>
                      <a:pPr algn="ctr"/>
                      <a:r>
                        <a:rPr lang="en-US">
                          <a:latin typeface="Times New Roman" pitchFamily="18" charset="0"/>
                          <a:cs typeface="Times New Roman" pitchFamily="18" charset="0"/>
                        </a:rPr>
                        <a:t>18.500</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a:latin typeface="Times New Roman" pitchFamily="18" charset="0"/>
                          <a:cs typeface="Times New Roman" pitchFamily="18" charset="0"/>
                        </a:rPr>
                        <a:t>123</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a:latin typeface="Times New Roman" pitchFamily="18" charset="0"/>
                          <a:cs typeface="Times New Roman" pitchFamily="18" charset="0"/>
                        </a:rPr>
                        <a:t>10.000</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endParaRPr lang="en-US">
                        <a:latin typeface="Times New Roman" pitchFamily="18" charset="0"/>
                        <a:cs typeface="Times New Roman" pitchFamily="18" charset="0"/>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11" name="TextBox 10"/>
          <p:cNvSpPr txBox="1"/>
          <p:nvPr/>
        </p:nvSpPr>
        <p:spPr>
          <a:xfrm>
            <a:off x="7239000" y="3587496"/>
            <a:ext cx="838200" cy="369332"/>
          </a:xfrm>
          <a:prstGeom prst="rect">
            <a:avLst/>
          </a:prstGeom>
          <a:noFill/>
        </p:spPr>
        <p:txBody>
          <a:bodyPr wrap="square" rtlCol="0">
            <a:spAutoFit/>
          </a:bodyPr>
          <a:lstStyle/>
          <a:p>
            <a:pPr algn="ctr"/>
            <a:r>
              <a:rPr lang="en-US" b="1">
                <a:latin typeface="Times New Roman" pitchFamily="18" charset="0"/>
                <a:cs typeface="Times New Roman" pitchFamily="18" charset="0"/>
              </a:rPr>
              <a:t>30.000</a:t>
            </a:r>
          </a:p>
        </p:txBody>
      </p:sp>
      <p:sp>
        <p:nvSpPr>
          <p:cNvPr id="12" name="TextBox 11"/>
          <p:cNvSpPr txBox="1"/>
          <p:nvPr/>
        </p:nvSpPr>
        <p:spPr>
          <a:xfrm>
            <a:off x="7171944" y="3956828"/>
            <a:ext cx="1005840" cy="369332"/>
          </a:xfrm>
          <a:prstGeom prst="rect">
            <a:avLst/>
          </a:prstGeom>
          <a:noFill/>
        </p:spPr>
        <p:txBody>
          <a:bodyPr wrap="square" rtlCol="0">
            <a:spAutoFit/>
          </a:bodyPr>
          <a:lstStyle/>
          <a:p>
            <a:pPr algn="ctr"/>
            <a:r>
              <a:rPr lang="en-US" b="1">
                <a:latin typeface="Times New Roman" pitchFamily="18" charset="0"/>
                <a:cs typeface="Times New Roman" pitchFamily="18" charset="0"/>
              </a:rPr>
              <a:t>710.000</a:t>
            </a:r>
          </a:p>
        </p:txBody>
      </p:sp>
      <p:sp>
        <p:nvSpPr>
          <p:cNvPr id="13" name="Rectangle 12"/>
          <p:cNvSpPr/>
          <p:nvPr/>
        </p:nvSpPr>
        <p:spPr>
          <a:xfrm>
            <a:off x="7197803" y="4326160"/>
            <a:ext cx="1107997" cy="369332"/>
          </a:xfrm>
          <a:prstGeom prst="rect">
            <a:avLst/>
          </a:prstGeom>
        </p:spPr>
        <p:txBody>
          <a:bodyPr wrap="none">
            <a:spAutoFit/>
          </a:bodyPr>
          <a:lstStyle/>
          <a:p>
            <a:pPr algn="ctr"/>
            <a:r>
              <a:rPr lang="en-US" b="1">
                <a:latin typeface="Times New Roman" pitchFamily="18" charset="0"/>
                <a:cs typeface="Times New Roman" pitchFamily="18" charset="0"/>
              </a:rPr>
              <a:t>2.285.500</a:t>
            </a:r>
          </a:p>
        </p:txBody>
      </p:sp>
    </p:spTree>
    <p:extLst>
      <p:ext uri="{BB962C8B-B14F-4D97-AF65-F5344CB8AC3E}">
        <p14:creationId xmlns:p14="http://schemas.microsoft.com/office/powerpoint/2010/main" val="2719886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heckerboard(across)">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circle(in)">
                                      <p:cBhvr>
                                        <p:cTn id="22" dur="10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circle(in)">
                                      <p:cBhvr>
                                        <p:cTn id="27" dur="10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wipe(down)">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checkerboard(across)">
                                      <p:cBhvr>
                                        <p:cTn id="3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11" grpId="0"/>
      <p:bldP spid="12"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0" name="Rectangle 8"/>
          <p:cNvSpPr>
            <a:spLocks noChangeArrowheads="1"/>
          </p:cNvSpPr>
          <p:nvPr/>
        </p:nvSpPr>
        <p:spPr bwMode="auto">
          <a:xfrm>
            <a:off x="152401" y="228600"/>
            <a:ext cx="87630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indent="457200"/>
            <a:r>
              <a:rPr lang="en-US" sz="2400" b="1">
                <a:latin typeface="Times New Roman" pitchFamily="18" charset="0"/>
                <a:cs typeface="Times New Roman" pitchFamily="18" charset="0"/>
              </a:rPr>
              <a:t>Bài 2:</a:t>
            </a:r>
            <a:r>
              <a:rPr lang="en-US" sz="2400">
                <a:latin typeface="Times New Roman" pitchFamily="18" charset="0"/>
                <a:cs typeface="Times New Roman" pitchFamily="18" charset="0"/>
              </a:rPr>
              <a:t> Thử viết chương trình nhập các số nguyên X và Y, in giá trị của X và Y ra màn hình. Sau đó hoán đổi các giá trị của X và Y rồi in lại ra màn hình giá trị của X và Y.</a:t>
            </a:r>
            <a:endParaRPr lang="en-US" sz="2400" u="sng">
              <a:latin typeface="Times New Roman" pitchFamily="18" charset="0"/>
              <a:cs typeface="Times New Roman" pitchFamily="18" charset="0"/>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1676400"/>
            <a:ext cx="44958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784436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8200"/>
                                        </p:tgtEl>
                                        <p:attrNameLst>
                                          <p:attrName>style.visibility</p:attrName>
                                        </p:attrNameLst>
                                      </p:cBhvr>
                                      <p:to>
                                        <p:strVal val="visible"/>
                                      </p:to>
                                    </p:set>
                                    <p:animEffect transition="in" filter="checkerboard(across)">
                                      <p:cBhvr>
                                        <p:cTn id="7" dur="500"/>
                                        <p:tgtEl>
                                          <p:spTgt spid="8200"/>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5122"/>
                                        </p:tgtEl>
                                        <p:attrNameLst>
                                          <p:attrName>style.visibility</p:attrName>
                                        </p:attrNameLst>
                                      </p:cBhvr>
                                      <p:to>
                                        <p:strVal val="visible"/>
                                      </p:to>
                                    </p:set>
                                    <p:animEffect transition="in" filter="circle(in)">
                                      <p:cBhvr>
                                        <p:cTn id="12" dur="20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0"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57&quot;/&gt;&lt;/object&gt;&lt;object type=&quot;3&quot; unique_id=&quot;10004&quot;&gt;&lt;property id=&quot;20148&quot; value=&quot;5&quot;/&gt;&lt;property id=&quot;20300&quot; value=&quot;Slide 2&quot;/&gt;&lt;property id=&quot;20307&quot; value=&quot;258&quot;/&gt;&lt;/object&gt;&lt;object type=&quot;3&quot; unique_id=&quot;10005&quot;&gt;&lt;property id=&quot;20148&quot; value=&quot;5&quot;/&gt;&lt;property id=&quot;20300&quot; value=&quot;Slide 3&quot;/&gt;&lt;property id=&quot;20307&quot; value=&quot;259&quot;/&gt;&lt;/object&gt;&lt;object type=&quot;3&quot; unique_id=&quot;10006&quot;&gt;&lt;property id=&quot;20148&quot; value=&quot;5&quot;/&gt;&lt;property id=&quot;20300&quot; value=&quot;Slide 4&quot;/&gt;&lt;property id=&quot;20307&quot; value=&quot;260&quot;/&gt;&lt;/object&gt;&lt;object type=&quot;3&quot; unique_id=&quot;10007&quot;&gt;&lt;property id=&quot;20148&quot; value=&quot;5&quot;/&gt;&lt;property id=&quot;20300&quot; value=&quot;Slide 5 - &amp;quot;Tuaàn 30, Tieát 59&amp;quot;&quot;/&gt;&lt;property id=&quot;20307&quot; value=&quot;261&quot;/&gt;&lt;/object&gt;&lt;object type=&quot;3&quot; unique_id=&quot;10008&quot;&gt;&lt;property id=&quot;20148&quot; value=&quot;5&quot;/&gt;&lt;property id=&quot;20300&quot; value=&quot;Slide 6&quot;/&gt;&lt;property id=&quot;20307&quot; value=&quot;262&quot;/&gt;&lt;/object&gt;&lt;object type=&quot;3&quot; unique_id=&quot;10009&quot;&gt;&lt;property id=&quot;20148&quot; value=&quot;5&quot;/&gt;&lt;property id=&quot;20300&quot; value=&quot;Slide 7&quot;/&gt;&lt;property id=&quot;20307&quot; value=&quot;263&quot;/&gt;&lt;/object&gt;&lt;object type=&quot;3&quot; unique_id=&quot;10010&quot;&gt;&lt;property id=&quot;20148&quot; value=&quot;5&quot;/&gt;&lt;property id=&quot;20300&quot; value=&quot;Slide 8&quot;/&gt;&lt;property id=&quot;20307&quot; value=&quot;264&quot;/&gt;&lt;/object&gt;&lt;object type=&quot;3&quot; unique_id=&quot;10011&quot;&gt;&lt;property id=&quot;20148&quot; value=&quot;5&quot;/&gt;&lt;property id=&quot;20300&quot; value=&quot;Slide 9&quot;/&gt;&lt;property id=&quot;20307&quot; value=&quot;265&quot;/&gt;&lt;/object&gt;&lt;object type=&quot;3&quot; unique_id=&quot;10012&quot;&gt;&lt;property id=&quot;20148&quot; value=&quot;5&quot;/&gt;&lt;property id=&quot;20300&quot; value=&quot;Slide 10&quot;/&gt;&lt;property id=&quot;20307&quot; value=&quot;266&quot;/&gt;&lt;/object&gt;&lt;object type=&quot;3&quot; unique_id=&quot;10013&quot;&gt;&lt;property id=&quot;20148&quot; value=&quot;5&quot;/&gt;&lt;property id=&quot;20300&quot; value=&quot;Slide 11&quot;/&gt;&lt;property id=&quot;20307&quot; value=&quot;267&quot;/&gt;&lt;/object&gt;&lt;object type=&quot;3&quot; unique_id=&quot;10014&quot;&gt;&lt;property id=&quot;20148&quot; value=&quot;5&quot;/&gt;&lt;property id=&quot;20300&quot; value=&quot;Slide 12&quot;/&gt;&lt;property id=&quot;20307&quot; value=&quot;268&quot;/&gt;&lt;/object&gt;&lt;object type=&quot;3&quot; unique_id=&quot;10015&quot;&gt;&lt;property id=&quot;20148&quot; value=&quot;5&quot;/&gt;&lt;property id=&quot;20300&quot; value=&quot;Slide 13&quot;/&gt;&lt;property id=&quot;20307&quot; value=&quot;269&quot;/&gt;&lt;/object&gt;&lt;/object&gt;&lt;object type=&quot;8&quot; unique_id=&quot;10030&quot;&gt;&lt;/object&gt;&lt;/object&gt;&lt;/database&gt;"/>
  <p:tag name="MMPROD_NEXTUNIQUEID" val="10009"/>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618</TotalTime>
  <Words>669</Words>
  <Application>Microsoft Office PowerPoint</Application>
  <PresentationFormat>Trình chiếu Trên màn hình (4:3)</PresentationFormat>
  <Paragraphs>81</Paragraphs>
  <Slides>11</Slides>
  <Notes>0</Notes>
  <HiddenSlides>0</HiddenSlides>
  <MMClips>0</MMClips>
  <ScaleCrop>false</ScaleCrop>
  <HeadingPairs>
    <vt:vector size="4" baseType="variant">
      <vt:variant>
        <vt:lpstr>Chủ đề</vt:lpstr>
      </vt:variant>
      <vt:variant>
        <vt:i4>1</vt:i4>
      </vt:variant>
      <vt:variant>
        <vt:lpstr>Tiêu đề Bản chiếu</vt:lpstr>
      </vt:variant>
      <vt:variant>
        <vt:i4>11</vt:i4>
      </vt:variant>
    </vt:vector>
  </HeadingPairs>
  <TitlesOfParts>
    <vt:vector size="12" baseType="lpstr">
      <vt:lpstr>Default Design</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KimTien</dc:creator>
  <cp:lastModifiedBy>Nguyễn Thế Vinh</cp:lastModifiedBy>
  <cp:revision>62</cp:revision>
  <dcterms:created xsi:type="dcterms:W3CDTF">2015-03-17T03:05:28Z</dcterms:created>
  <dcterms:modified xsi:type="dcterms:W3CDTF">2021-11-30T01:57:23Z</dcterms:modified>
</cp:coreProperties>
</file>