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3" r:id="rId2"/>
  </p:sldMasterIdLst>
  <p:notesMasterIdLst>
    <p:notesMasterId r:id="rId36"/>
  </p:notesMasterIdLst>
  <p:sldIdLst>
    <p:sldId id="342" r:id="rId3"/>
    <p:sldId id="304" r:id="rId4"/>
    <p:sldId id="308" r:id="rId5"/>
    <p:sldId id="307" r:id="rId6"/>
    <p:sldId id="305" r:id="rId7"/>
    <p:sldId id="282" r:id="rId8"/>
    <p:sldId id="327" r:id="rId9"/>
    <p:sldId id="328" r:id="rId10"/>
    <p:sldId id="317" r:id="rId11"/>
    <p:sldId id="288" r:id="rId12"/>
    <p:sldId id="339" r:id="rId13"/>
    <p:sldId id="318" r:id="rId14"/>
    <p:sldId id="344" r:id="rId15"/>
    <p:sldId id="345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5" r:id="rId25"/>
    <p:sldId id="364" r:id="rId26"/>
    <p:sldId id="367" r:id="rId27"/>
    <p:sldId id="370" r:id="rId28"/>
    <p:sldId id="389" r:id="rId29"/>
    <p:sldId id="388" r:id="rId30"/>
    <p:sldId id="390" r:id="rId31"/>
    <p:sldId id="391" r:id="rId32"/>
    <p:sldId id="392" r:id="rId33"/>
    <p:sldId id="371" r:id="rId34"/>
    <p:sldId id="37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0000"/>
    <a:srgbClr val="3333FF"/>
    <a:srgbClr val="0000CC"/>
    <a:srgbClr val="009900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9FF0508-3A6E-4BC7-A8D4-B302CFBE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D86FEA-CA83-4523-9337-FEA2C8C11C0D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F0508-3A6E-4BC7-A8D4-B302CFBEE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E3E98-4C99-421B-A1AC-AF530188FA3A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0CE39F-9F1F-4D11-B7D2-A471778F20B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0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E3E98-4C99-421B-A1AC-AF530188FA3A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0CE39F-9F1F-4D11-B7D2-A471778F20B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96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FC1C8F-EBEF-497D-90FB-A44F97721DC8}" type="slidenum">
              <a:rPr lang="en-US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90A47B-9BBE-4698-9D8F-14B6AD9644A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95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5F6EE-EA1D-4B6C-8E72-2903B0218F23}" type="slidenum">
              <a:rPr lang="en-US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26FC18-AE7B-467C-8DE4-2C611B995953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9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7444-E789-4AEE-8A13-A52DDC38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8654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6EE8-A61B-47F0-B592-A7A9D3F531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2037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7439-DC6D-4B31-B5EF-BE7105A41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6147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7444-E789-4AEE-8A13-A52DDC38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8654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7CD9-419B-4B78-8706-7AF2FB945A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7473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0C78-4E88-4047-A212-7ECD5962B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9213"/>
      </p:ext>
    </p:extLst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7707D-7B7D-40A8-8D9A-51DA9DFED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6745"/>
      </p:ext>
    </p:extLst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906E5-41C3-4D30-B873-C07373F2E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2293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797F7-E8FD-42AD-887D-A04AF4EFE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5421"/>
      </p:ext>
    </p:extLst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ABF54-7F7B-438F-9037-D24690452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3800"/>
      </p:ext>
    </p:extLst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E93E-7F48-44D6-AAA4-AEA5E1552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300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7CD9-419B-4B78-8706-7AF2FB945A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7473"/>
      </p:ext>
    </p:extLst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54FB9-9AD8-4414-8280-A6976EC566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0525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6EE8-A61B-47F0-B592-A7A9D3F531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2037"/>
      </p:ext>
    </p:extLst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7439-DC6D-4B31-B5EF-BE7105A41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6147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0C78-4E88-4047-A212-7ECD5962B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9213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7707D-7B7D-40A8-8D9A-51DA9DFED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6745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906E5-41C3-4D30-B873-C07373F2E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2293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797F7-E8FD-42AD-887D-A04AF4EFE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5421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ABF54-7F7B-438F-9037-D24690452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3800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E93E-7F48-44D6-AAA4-AEA5E1552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300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54FB9-9AD8-4414-8280-A6976EC566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0525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BAF25-B86C-4944-B2E8-0B64B5AB6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BAF25-B86C-4944-B2E8-0B64B5AB6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hyperlink" Target="http://chungcu-giangvo.com/" TargetMode="External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hyperlink" Target="file:///C:\ToolkitMath\TIM.E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85900" y="4572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VNI-Ariston" pitchFamily="2" charset="0"/>
            </a:endParaRPr>
          </a:p>
        </p:txBody>
      </p:sp>
      <p:pic>
        <p:nvPicPr>
          <p:cNvPr id="2051" name="Picture 1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5638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791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766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68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3810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41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5029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5257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981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19" y="3505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457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19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" descr="450603ss06xdzo9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6" y="3724275"/>
            <a:ext cx="131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450603ss06xdzo9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2060" y="3895725"/>
            <a:ext cx="15490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9" name="Group 5"/>
          <p:cNvGrpSpPr>
            <a:grpSpLocks/>
          </p:cNvGrpSpPr>
          <p:nvPr/>
        </p:nvGrpSpPr>
        <p:grpSpPr bwMode="auto">
          <a:xfrm>
            <a:off x="3515916" y="4354513"/>
            <a:ext cx="2000250" cy="1752600"/>
            <a:chOff x="1008" y="1536"/>
            <a:chExt cx="3840" cy="2208"/>
          </a:xfrm>
        </p:grpSpPr>
        <p:pic>
          <p:nvPicPr>
            <p:cNvPr id="2081" name="Picture 6" descr="BOO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7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0" name="WordArt 10"/>
          <p:cNvSpPr>
            <a:spLocks noChangeArrowheads="1" noChangeShapeType="1" noTextEdit="1"/>
          </p:cNvSpPr>
          <p:nvPr/>
        </p:nvSpPr>
        <p:spPr bwMode="auto">
          <a:xfrm>
            <a:off x="1812132" y="1258888"/>
            <a:ext cx="5607844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51227"/>
              </a:avLst>
            </a:prstTxWarp>
          </a:bodyPr>
          <a:lstStyle/>
          <a:p>
            <a:pPr algn="ctr"/>
            <a:r>
              <a:rPr lang="en-US" sz="4032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 CHÀO QUÝ THẦY CÔ </a:t>
            </a:r>
          </a:p>
        </p:txBody>
      </p:sp>
      <p:sp>
        <p:nvSpPr>
          <p:cNvPr id="2071" name="WordArt 22"/>
          <p:cNvSpPr>
            <a:spLocks noChangeArrowheads="1" noChangeShapeType="1" noTextEdit="1"/>
          </p:cNvSpPr>
          <p:nvPr/>
        </p:nvSpPr>
        <p:spPr bwMode="auto">
          <a:xfrm>
            <a:off x="2914650" y="2068513"/>
            <a:ext cx="3311129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9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THAM DỰ TIẾT DẠY</a:t>
            </a:r>
          </a:p>
        </p:txBody>
      </p:sp>
      <p:sp>
        <p:nvSpPr>
          <p:cNvPr id="2072" name="WordArt 23"/>
          <p:cNvSpPr>
            <a:spLocks noChangeArrowheads="1" noChangeShapeType="1" noTextEdit="1"/>
          </p:cNvSpPr>
          <p:nvPr/>
        </p:nvSpPr>
        <p:spPr bwMode="auto">
          <a:xfrm>
            <a:off x="2571750" y="3105150"/>
            <a:ext cx="4117181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MÔN TIN HỌC LỚP 8</a:t>
            </a:r>
          </a:p>
        </p:txBody>
      </p:sp>
      <p:pic>
        <p:nvPicPr>
          <p:cNvPr id="2073" name="Picture 9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48" y="2962276"/>
            <a:ext cx="888206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9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2" y="3000375"/>
            <a:ext cx="888206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09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0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32004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838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449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88892"/>
      </p:ext>
    </p:extLst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2020669"/>
            <a:ext cx="3505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5000" b="0" dirty="0"/>
              <a:t> a) 7 &gt; 2  </a:t>
            </a:r>
          </a:p>
          <a:p>
            <a:pPr eaLnBrk="1" hangingPunct="1"/>
            <a:r>
              <a:rPr lang="en-US" sz="5000" b="0" dirty="0"/>
              <a:t> b) 7 &lt; 2 </a:t>
            </a:r>
          </a:p>
          <a:p>
            <a:pPr eaLnBrk="1" hangingPunct="1"/>
            <a:r>
              <a:rPr lang="en-US" sz="5000" b="0" dirty="0"/>
              <a:t> c)7 == 2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800" b="0" dirty="0"/>
              <a:t> </a:t>
            </a:r>
            <a:r>
              <a:rPr lang="en-US" sz="3800" b="0" dirty="0" err="1"/>
              <a:t>Hãy</a:t>
            </a:r>
            <a:r>
              <a:rPr lang="en-US" sz="3800" b="0" dirty="0"/>
              <a:t> </a:t>
            </a:r>
            <a:r>
              <a:rPr lang="en-US" sz="3800" b="0" dirty="0" err="1"/>
              <a:t>cho</a:t>
            </a:r>
            <a:r>
              <a:rPr lang="en-US" sz="3800" b="0" dirty="0"/>
              <a:t> </a:t>
            </a:r>
            <a:r>
              <a:rPr lang="en-US" sz="3800" b="0" dirty="0" err="1"/>
              <a:t>biết</a:t>
            </a:r>
            <a:r>
              <a:rPr lang="en-US" sz="3800" b="0" dirty="0"/>
              <a:t> </a:t>
            </a:r>
            <a:r>
              <a:rPr lang="en-US" sz="3800" b="0" dirty="0" err="1"/>
              <a:t>kết</a:t>
            </a:r>
            <a:r>
              <a:rPr lang="en-US" sz="3800" b="0" dirty="0"/>
              <a:t> </a:t>
            </a:r>
            <a:r>
              <a:rPr lang="en-US" sz="3800" b="0" dirty="0" err="1"/>
              <a:t>quả</a:t>
            </a:r>
            <a:r>
              <a:rPr lang="en-US" sz="3800" b="0" dirty="0"/>
              <a:t> </a:t>
            </a:r>
            <a:r>
              <a:rPr lang="en-US" sz="3800" b="0" dirty="0" err="1"/>
              <a:t>của</a:t>
            </a:r>
            <a:r>
              <a:rPr lang="en-US" sz="3800" b="0" dirty="0"/>
              <a:t> </a:t>
            </a:r>
            <a:r>
              <a:rPr lang="en-US" sz="3800" b="0" dirty="0" err="1"/>
              <a:t>các</a:t>
            </a:r>
            <a:r>
              <a:rPr lang="en-US" sz="3800" b="0" dirty="0"/>
              <a:t> </a:t>
            </a:r>
            <a:r>
              <a:rPr lang="en-US" sz="3800" b="0" dirty="0" err="1"/>
              <a:t>bài</a:t>
            </a:r>
            <a:r>
              <a:rPr lang="en-US" sz="3800" b="0" dirty="0"/>
              <a:t> </a:t>
            </a:r>
            <a:r>
              <a:rPr lang="en-US" sz="3800" b="0" dirty="0" err="1"/>
              <a:t>tập</a:t>
            </a:r>
            <a:r>
              <a:rPr lang="en-US" sz="3800" b="0" dirty="0"/>
              <a:t> </a:t>
            </a:r>
            <a:r>
              <a:rPr lang="en-US" sz="3800" b="0" dirty="0" err="1"/>
              <a:t>sau</a:t>
            </a:r>
            <a:r>
              <a:rPr lang="en-US" sz="3800" b="0" dirty="0"/>
              <a:t>:</a:t>
            </a:r>
            <a:endParaRPr lang="vi-VN" sz="3800" b="0" i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White">
          <a:xfrm>
            <a:off x="3200400" y="2256254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Đúng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White">
          <a:xfrm>
            <a:off x="3200400" y="3076474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Sai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White">
          <a:xfrm>
            <a:off x="3200400" y="3861235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Sai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vi-VN" sz="4000" dirty="0"/>
              <a:t> P</a:t>
            </a:r>
            <a:r>
              <a:rPr lang="en-US" sz="4000" dirty="0" err="1"/>
              <a:t>hép</a:t>
            </a:r>
            <a:r>
              <a:rPr lang="vi-VN" sz="4000" dirty="0"/>
              <a:t> so s</a:t>
            </a:r>
            <a:r>
              <a:rPr lang="en-US" sz="4000" dirty="0"/>
              <a:t>á</a:t>
            </a:r>
            <a:r>
              <a:rPr lang="vi-VN" sz="4000" dirty="0"/>
              <a:t>nh cho kết quả </a:t>
            </a:r>
            <a:r>
              <a:rPr lang="vi-VN" sz="4000" i="1" dirty="0">
                <a:solidFill>
                  <a:srgbClr val="FF0000"/>
                </a:solidFill>
              </a:rPr>
              <a:t>đúng</a:t>
            </a:r>
            <a:r>
              <a:rPr lang="vi-VN" sz="4000" i="1" dirty="0"/>
              <a:t> c</a:t>
            </a:r>
            <a:r>
              <a:rPr lang="en-US" sz="4000" i="1" dirty="0"/>
              <a:t>ó</a:t>
            </a:r>
            <a:r>
              <a:rPr lang="vi-VN" sz="4000" i="1" dirty="0"/>
              <a:t> nghĩa </a:t>
            </a:r>
            <a:r>
              <a:rPr lang="en-US" sz="4000" i="1" dirty="0" err="1"/>
              <a:t>là</a:t>
            </a:r>
            <a:r>
              <a:rPr lang="en-US" sz="4000" i="1" dirty="0"/>
              <a:t> </a:t>
            </a:r>
            <a:r>
              <a:rPr lang="vi-VN" sz="4000" i="1" dirty="0">
                <a:solidFill>
                  <a:srgbClr val="FF0000"/>
                </a:solidFill>
              </a:rPr>
              <a:t>điều kiện </a:t>
            </a:r>
            <a:r>
              <a:rPr lang="vi-VN" sz="4000" i="1" dirty="0"/>
              <a:t>được </a:t>
            </a:r>
            <a:r>
              <a:rPr lang="vi-VN" sz="4000" i="1" dirty="0">
                <a:solidFill>
                  <a:srgbClr val="FF0000"/>
                </a:solidFill>
              </a:rPr>
              <a:t>thỏa mãn</a:t>
            </a:r>
            <a:r>
              <a:rPr lang="vi-VN" sz="4000" i="1" dirty="0"/>
              <a:t>; ngược lại, </a:t>
            </a:r>
            <a:r>
              <a:rPr lang="vi-VN" sz="4000" i="1" dirty="0">
                <a:solidFill>
                  <a:srgbClr val="3333FF"/>
                </a:solidFill>
              </a:rPr>
              <a:t>điều kiện không thỏa mãn</a:t>
            </a:r>
            <a:r>
              <a:rPr lang="vi-VN" sz="4000" i="1" dirty="0"/>
              <a:t>.</a:t>
            </a:r>
          </a:p>
        </p:txBody>
      </p:sp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>
                <a:solidFill>
                  <a:srgbClr val="009900"/>
                </a:solidFill>
                <a:cs typeface="Times New Roman" pitchFamily="18" charset="0"/>
              </a:rPr>
              <a:t>2.</a:t>
            </a:r>
            <a:r>
              <a:rPr lang="en-US" sz="4000">
                <a:solidFill>
                  <a:srgbClr val="0000CC"/>
                </a:solidFill>
                <a:cs typeface="Times New Roman" pitchFamily="18" charset="0"/>
              </a:rPr>
              <a:t> Điều kiện và phép so sánh</a:t>
            </a:r>
            <a:endParaRPr lang="en-US" sz="4000" b="1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744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39333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Mô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tả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thuật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toán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: </a:t>
            </a:r>
            <a:endParaRPr lang="vi-VN" sz="4000" b="0" dirty="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6714" y="20574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1: </a:t>
            </a:r>
            <a:r>
              <a:rPr lang="en-US" sz="4000" b="0" dirty="0" err="1">
                <a:sym typeface="Wingdings" pitchFamily="2" charset="2"/>
              </a:rPr>
              <a:t>Nhập</a:t>
            </a:r>
            <a:r>
              <a:rPr lang="en-US" sz="4000" b="0" dirty="0">
                <a:sym typeface="Wingdings" pitchFamily="2" charset="2"/>
              </a:rPr>
              <a:t> 2 </a:t>
            </a:r>
            <a:r>
              <a:rPr lang="en-US" sz="4000" b="0" dirty="0" err="1">
                <a:sym typeface="Wingdings" pitchFamily="2" charset="2"/>
              </a:rPr>
              <a:t>số</a:t>
            </a:r>
            <a:r>
              <a:rPr lang="en-US" sz="4000" b="0" dirty="0">
                <a:sym typeface="Wingdings" pitchFamily="2" charset="2"/>
              </a:rPr>
              <a:t> a </a:t>
            </a:r>
            <a:r>
              <a:rPr lang="en-US" sz="4000" b="0" dirty="0" err="1">
                <a:sym typeface="Wingdings" pitchFamily="2" charset="2"/>
              </a:rPr>
              <a:t>và</a:t>
            </a:r>
            <a:r>
              <a:rPr lang="en-US" sz="4000" b="0" dirty="0">
                <a:sym typeface="Wingdings" pitchFamily="2" charset="2"/>
              </a:rPr>
              <a:t> b</a:t>
            </a:r>
          </a:p>
          <a:p>
            <a:pPr algn="just"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2: </a:t>
            </a:r>
            <a:r>
              <a:rPr lang="vi-VN" sz="4000" b="0" dirty="0"/>
              <a:t>Nếu a &gt; b, in giá trị biến a ra màn</a:t>
            </a:r>
            <a:r>
              <a:rPr lang="en-US" sz="4000" b="0" dirty="0"/>
              <a:t> </a:t>
            </a:r>
            <a:r>
              <a:rPr lang="vi-VN" sz="4000" b="0" dirty="0"/>
              <a:t>hình</a:t>
            </a:r>
            <a:r>
              <a:rPr lang="en-US" sz="4000" b="0" dirty="0"/>
              <a:t> </a:t>
            </a:r>
            <a:r>
              <a:rPr lang="vi-VN" sz="4000" b="0" dirty="0"/>
              <a:t>ngược lại, in giá trị biến b ra màn hình.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4000" b="0" dirty="0" err="1">
                <a:solidFill>
                  <a:srgbClr val="3333FF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3333FF"/>
                </a:solidFill>
                <a:sym typeface="Wingdings" pitchFamily="2" charset="2"/>
              </a:rPr>
              <a:t> 2: </a:t>
            </a:r>
            <a:r>
              <a:rPr lang="vi-VN" sz="4000" b="0" dirty="0">
                <a:solidFill>
                  <a:srgbClr val="3333FF"/>
                </a:solidFill>
              </a:rPr>
              <a:t>Nếu a &gt; b, in giá trị biến a ra màn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hình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ngược lại, in giá trị biến b ra màn hình.</a:t>
            </a:r>
          </a:p>
        </p:txBody>
      </p:sp>
    </p:spTree>
    <p:extLst>
      <p:ext uri="{BB962C8B-B14F-4D97-AF65-F5344CB8AC3E}">
        <p14:creationId xmlns:p14="http://schemas.microsoft.com/office/powerpoint/2010/main" val="4606620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39333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Mô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tả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thuật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toán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: </a:t>
            </a:r>
            <a:endParaRPr lang="vi-VN" sz="4000" b="0" dirty="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6714" y="20574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1: </a:t>
            </a:r>
            <a:r>
              <a:rPr lang="en-US" sz="4000" b="0" dirty="0" err="1">
                <a:sym typeface="Wingdings" pitchFamily="2" charset="2"/>
              </a:rPr>
              <a:t>Nhập</a:t>
            </a:r>
            <a:r>
              <a:rPr lang="en-US" sz="4000" b="0" dirty="0">
                <a:sym typeface="Wingdings" pitchFamily="2" charset="2"/>
              </a:rPr>
              <a:t> 2 </a:t>
            </a:r>
            <a:r>
              <a:rPr lang="en-US" sz="4000" b="0" dirty="0" err="1">
                <a:sym typeface="Wingdings" pitchFamily="2" charset="2"/>
              </a:rPr>
              <a:t>số</a:t>
            </a:r>
            <a:r>
              <a:rPr lang="en-US" sz="4000" b="0" dirty="0">
                <a:sym typeface="Wingdings" pitchFamily="2" charset="2"/>
              </a:rPr>
              <a:t> a </a:t>
            </a:r>
            <a:r>
              <a:rPr lang="en-US" sz="4000" b="0" dirty="0" err="1">
                <a:sym typeface="Wingdings" pitchFamily="2" charset="2"/>
              </a:rPr>
              <a:t>và</a:t>
            </a:r>
            <a:r>
              <a:rPr lang="en-US" sz="4000" b="0" dirty="0">
                <a:sym typeface="Wingdings" pitchFamily="2" charset="2"/>
              </a:rPr>
              <a:t> b</a:t>
            </a:r>
          </a:p>
          <a:p>
            <a:pPr algn="just" eaLnBrk="1" hangingPunct="1"/>
            <a:r>
              <a:rPr lang="en-US" sz="4000" b="0" dirty="0" err="1">
                <a:solidFill>
                  <a:srgbClr val="FF0000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itchFamily="2" charset="2"/>
              </a:rPr>
              <a:t> 2: </a:t>
            </a:r>
            <a:r>
              <a:rPr lang="vi-VN" sz="4000" b="0" dirty="0"/>
              <a:t>Nếu a &gt; b, in giá trị biến a ra màn</a:t>
            </a:r>
            <a:r>
              <a:rPr lang="en-US" sz="4000" b="0" dirty="0"/>
              <a:t> </a:t>
            </a:r>
            <a:r>
              <a:rPr lang="vi-VN" sz="4000" b="0" dirty="0"/>
              <a:t>hình</a:t>
            </a:r>
            <a:r>
              <a:rPr lang="en-US" sz="4000" b="0" dirty="0"/>
              <a:t> </a:t>
            </a:r>
            <a:r>
              <a:rPr lang="vi-VN" sz="4000" b="0" dirty="0"/>
              <a:t>ngược lại, in giá trị biến b ra màn hình.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4000" b="0" dirty="0" err="1">
                <a:solidFill>
                  <a:srgbClr val="3333FF"/>
                </a:solidFill>
                <a:sym typeface="Wingdings" pitchFamily="2" charset="2"/>
              </a:rPr>
              <a:t>Bước</a:t>
            </a:r>
            <a:r>
              <a:rPr lang="en-US" sz="4000" b="0" dirty="0">
                <a:solidFill>
                  <a:srgbClr val="3333FF"/>
                </a:solidFill>
                <a:sym typeface="Wingdings" pitchFamily="2" charset="2"/>
              </a:rPr>
              <a:t> 2: </a:t>
            </a:r>
            <a:r>
              <a:rPr lang="vi-VN" sz="4000" b="0" dirty="0">
                <a:solidFill>
                  <a:srgbClr val="3333FF"/>
                </a:solidFill>
              </a:rPr>
              <a:t>Nếu a &gt; b, in giá trị biến a ra màn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hình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ngược lại, in giá trị biến b ra màn hình.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04800" y="4720933"/>
            <a:ext cx="8610600" cy="1662113"/>
            <a:chOff x="336" y="1296"/>
            <a:chExt cx="5136" cy="85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6" y="1296"/>
              <a:ext cx="1458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itchFamily="18" charset="0"/>
                </a:rPr>
                <a:t>Điều kiện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94" y="1296"/>
              <a:ext cx="1060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itchFamily="18" charset="0"/>
                </a:rPr>
                <a:t>Kết quả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854" y="1296"/>
              <a:ext cx="2618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itchFamily="18" charset="0"/>
                </a:rPr>
                <a:t>Hoạt động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6" y="1583"/>
              <a:ext cx="145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800" b="1">
                <a:solidFill>
                  <a:srgbClr val="993366"/>
                </a:solidFill>
                <a:effectLst/>
                <a:latin typeface=".VnSouthern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794" y="1583"/>
              <a:ext cx="10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Verdana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854" y="1583"/>
              <a:ext cx="261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94" y="1867"/>
              <a:ext cx="10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854" y="1867"/>
              <a:ext cx="261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Times New Roman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794" y="1296"/>
              <a:ext cx="0" cy="85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854" y="1296"/>
              <a:ext cx="0" cy="85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36" y="1583"/>
              <a:ext cx="51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794" y="1867"/>
              <a:ext cx="367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36" y="1296"/>
              <a:ext cx="0" cy="85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472" y="1296"/>
              <a:ext cx="0" cy="85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36" y="1296"/>
              <a:ext cx="51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6" y="2151"/>
              <a:ext cx="51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764982" y="5591703"/>
            <a:ext cx="1673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b="1" dirty="0">
                <a:solidFill>
                  <a:srgbClr val="993366"/>
                </a:solidFill>
                <a:effectLst/>
              </a:rPr>
              <a:t>a &gt; b?</a:t>
            </a:r>
            <a:endParaRPr lang="en-US" sz="4000" dirty="0">
              <a:effectLst/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3124200" y="526487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effectLst/>
              </a:rPr>
              <a:t>Đúng</a:t>
            </a:r>
            <a:endParaRPr lang="en-US" sz="3200">
              <a:effectLst/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2951919" y="5816025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effectLst/>
              </a:rPr>
              <a:t>Sai</a:t>
            </a:r>
            <a:endParaRPr lang="en-US" sz="3200">
              <a:effectLst/>
            </a:endParaRP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4419600" y="5300371"/>
            <a:ext cx="4617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effectLst/>
                <a:latin typeface="Times New Roman" pitchFamily="18" charset="0"/>
                <a:cs typeface="Times New Roman" pitchFamily="18" charset="0"/>
              </a:rPr>
              <a:t>In ra màn hình giá trị của a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4495800" y="5833771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effectLst/>
                <a:latin typeface="Times New Roman" pitchFamily="18" charset="0"/>
                <a:cs typeface="Times New Roman" pitchFamily="18" charset="0"/>
              </a:rPr>
              <a:t>In ra màn hình giá trị của b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2102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6" grpId="0"/>
      <p:bldP spid="27" grpId="0"/>
      <p:bldP spid="23" grpId="0"/>
      <p:bldP spid="24" grpId="0"/>
      <p:bldP spid="25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án căn hộ Chung cư Vinhomes Gallery 148 giảng võ, Ba đình hà nội&#10;" title="Vinhomes Gallery giảng v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4" descr="Cat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482263" y="688271"/>
            <a:ext cx="3276600" cy="1808632"/>
          </a:xfrm>
          <a:prstGeom prst="cloudCallout">
            <a:avLst>
              <a:gd name="adj1" fmla="val 21755"/>
              <a:gd name="adj2" fmla="val 5853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3200" i="1" dirty="0" err="1"/>
              <a:t>Ừm</a:t>
            </a:r>
            <a:r>
              <a:rPr lang="en-US" sz="3200" i="1" dirty="0"/>
              <a:t>,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tớ</a:t>
            </a:r>
            <a:r>
              <a:rPr lang="en-US" sz="3200" i="1" dirty="0"/>
              <a:t> </a:t>
            </a:r>
            <a:r>
              <a:rPr lang="en-US" sz="3200" i="1" dirty="0" err="1"/>
              <a:t>nghĩ</a:t>
            </a:r>
            <a:r>
              <a:rPr lang="en-US" sz="3200" i="1" dirty="0"/>
              <a:t> </a:t>
            </a:r>
            <a:r>
              <a:rPr lang="en-US" sz="3200" i="1" dirty="0" err="1"/>
              <a:t>đã</a:t>
            </a:r>
            <a:r>
              <a:rPr lang="en-US" sz="3200" i="1" dirty="0"/>
              <a:t>.</a:t>
            </a:r>
          </a:p>
        </p:txBody>
      </p:sp>
      <p:pic>
        <p:nvPicPr>
          <p:cNvPr id="11269" name="Picture 22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Plant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43300"/>
            <a:ext cx="666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Plant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9250"/>
            <a:ext cx="800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8" descr="Flower-0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0" descr="Rose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495800"/>
            <a:ext cx="1028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53"/>
          <p:cNvGrpSpPr>
            <a:grpSpLocks/>
          </p:cNvGrpSpPr>
          <p:nvPr/>
        </p:nvGrpSpPr>
        <p:grpSpPr bwMode="auto">
          <a:xfrm>
            <a:off x="4572000" y="0"/>
            <a:ext cx="3048000" cy="2438400"/>
            <a:chOff x="2496" y="96"/>
            <a:chExt cx="2160" cy="1824"/>
          </a:xfrm>
        </p:grpSpPr>
        <p:pic>
          <p:nvPicPr>
            <p:cNvPr id="11281" name="Picture 33" descr="Storm-03-jun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2" name="Group 52"/>
            <p:cNvGrpSpPr>
              <a:grpSpLocks/>
            </p:cNvGrpSpPr>
            <p:nvPr/>
          </p:nvGrpSpPr>
          <p:grpSpPr bwMode="auto">
            <a:xfrm>
              <a:off x="2496" y="96"/>
              <a:ext cx="1656" cy="1824"/>
              <a:chOff x="2832" y="-1152"/>
              <a:chExt cx="1656" cy="1824"/>
            </a:xfrm>
          </p:grpSpPr>
          <p:grpSp>
            <p:nvGrpSpPr>
              <p:cNvPr id="11283" name="Group 50"/>
              <p:cNvGrpSpPr>
                <a:grpSpLocks/>
              </p:cNvGrpSpPr>
              <p:nvPr/>
            </p:nvGrpSpPr>
            <p:grpSpPr bwMode="auto">
              <a:xfrm>
                <a:off x="2832" y="-1152"/>
                <a:ext cx="1656" cy="1440"/>
                <a:chOff x="2832" y="-1008"/>
                <a:chExt cx="1656" cy="1440"/>
              </a:xfrm>
            </p:grpSpPr>
            <p:pic>
              <p:nvPicPr>
                <p:cNvPr id="11285" name="Picture 34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-864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6" name="Picture 38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4" y="-1008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7" name="Picture 39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2" y="-678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8" name="Picture 40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-534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284" name="Picture 41" descr="Storm-08-june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-294"/>
                <a:ext cx="696" cy="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2382" name="Picture 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84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67" name="Picture 31" descr="Felix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8194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84" name="AutoShape 48"/>
          <p:cNvSpPr>
            <a:spLocks noChangeArrowheads="1"/>
          </p:cNvSpPr>
          <p:nvPr/>
        </p:nvSpPr>
        <p:spPr bwMode="auto">
          <a:xfrm>
            <a:off x="1157418" y="1828800"/>
            <a:ext cx="2514600" cy="3048000"/>
          </a:xfrm>
          <a:prstGeom prst="cloudCallout">
            <a:avLst>
              <a:gd name="adj1" fmla="val 50884"/>
              <a:gd name="adj2" fmla="val 58125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vi-VN" sz="2600" dirty="0"/>
              <a:t>Nếu ngày mai mưa thì tớ  nghỉ.</a:t>
            </a:r>
          </a:p>
        </p:txBody>
      </p:sp>
      <p:pic>
        <p:nvPicPr>
          <p:cNvPr id="142390" name="Picture 5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91" name="AutoShape 55" descr="Bán căn hộ Chung cư Vinhomes Gallery 148 giảng võ, Ba đình hà nội&#10;" title="Chung cư Vinhomes 148 giảng võ">
            <a:hlinkClick r:id="rId13"/>
          </p:cNvPr>
          <p:cNvSpPr>
            <a:spLocks noChangeArrowheads="1"/>
          </p:cNvSpPr>
          <p:nvPr/>
        </p:nvSpPr>
        <p:spPr bwMode="auto">
          <a:xfrm>
            <a:off x="2514599" y="533400"/>
            <a:ext cx="3852333" cy="2286000"/>
          </a:xfrm>
          <a:prstGeom prst="cloudCallout">
            <a:avLst>
              <a:gd name="adj1" fmla="val 29264"/>
              <a:gd name="adj2" fmla="val 82361"/>
            </a:avLst>
          </a:prstGeom>
          <a:gradFill rotWithShape="1">
            <a:gsLst>
              <a:gs pos="0">
                <a:schemeClr val="bg1"/>
              </a:gs>
              <a:gs pos="100000">
                <a:srgbClr val="ADFFC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600" i="1" dirty="0" err="1"/>
              <a:t>Này</a:t>
            </a:r>
            <a:r>
              <a:rPr lang="en-US" sz="2600" i="1" dirty="0"/>
              <a:t>, </a:t>
            </a:r>
            <a:r>
              <a:rPr lang="en-US" sz="2600" i="1" dirty="0" err="1"/>
              <a:t>ngày</a:t>
            </a:r>
            <a:r>
              <a:rPr lang="en-US" sz="2600" i="1" dirty="0"/>
              <a:t> </a:t>
            </a:r>
            <a:r>
              <a:rPr lang="en-US" sz="2600" i="1" dirty="0" err="1"/>
              <a:t>mai</a:t>
            </a:r>
            <a:r>
              <a:rPr lang="en-US" sz="2600" i="1" dirty="0"/>
              <a:t> </a:t>
            </a:r>
            <a:r>
              <a:rPr lang="en-US" sz="2600" i="1" dirty="0" err="1"/>
              <a:t>cậu</a:t>
            </a:r>
            <a:r>
              <a:rPr lang="en-US" sz="2600" i="1" dirty="0"/>
              <a:t> </a:t>
            </a:r>
            <a:r>
              <a:rPr lang="en-US" sz="2600" i="1" dirty="0" err="1"/>
              <a:t>có</a:t>
            </a:r>
            <a:r>
              <a:rPr lang="en-US" sz="2600" i="1" dirty="0"/>
              <a:t> </a:t>
            </a:r>
            <a:r>
              <a:rPr lang="en-US" sz="2600" i="1" dirty="0" err="1"/>
              <a:t>đi</a:t>
            </a:r>
            <a:r>
              <a:rPr lang="en-US" sz="2600" i="1" dirty="0"/>
              <a:t> </a:t>
            </a:r>
            <a:r>
              <a:rPr lang="en-US" sz="2600" i="1" dirty="0" err="1"/>
              <a:t>học</a:t>
            </a:r>
            <a:r>
              <a:rPr lang="en-US" sz="2600" i="1" dirty="0"/>
              <a:t> </a:t>
            </a:r>
            <a:r>
              <a:rPr lang="en-US" sz="2600" i="1" dirty="0" err="1"/>
              <a:t>nhóm</a:t>
            </a:r>
            <a:r>
              <a:rPr lang="en-US" sz="2600" i="1" dirty="0"/>
              <a:t> </a:t>
            </a:r>
            <a:r>
              <a:rPr lang="en-US" sz="2600" i="1" dirty="0" err="1"/>
              <a:t>không</a:t>
            </a:r>
            <a:r>
              <a:rPr lang="en-US" sz="2600" i="1" dirty="0"/>
              <a:t>?</a:t>
            </a:r>
          </a:p>
        </p:txBody>
      </p:sp>
      <p:sp>
        <p:nvSpPr>
          <p:cNvPr id="142385" name="AutoShape 49" descr="Bán căn hộ Chung cư Vinhomes Gallery 148 giảng võ, Ba đình hà nội&#10;" title="Bán căn hộ Chung cư148 giảng võ, Ba đình hà nội">
            <a:hlinkClick r:id="rId13"/>
          </p:cNvPr>
          <p:cNvSpPr>
            <a:spLocks noChangeArrowheads="1"/>
          </p:cNvSpPr>
          <p:nvPr/>
        </p:nvSpPr>
        <p:spPr bwMode="auto">
          <a:xfrm>
            <a:off x="535514" y="302049"/>
            <a:ext cx="3619500" cy="3962400"/>
          </a:xfrm>
          <a:prstGeom prst="cloudCallout">
            <a:avLst>
              <a:gd name="adj1" fmla="val 45080"/>
              <a:gd name="adj2" fmla="val 48270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vi-VN" sz="2800" dirty="0"/>
              <a:t>À! Nếu ngày mai mưa thì tớ nghỉ, nếu không mưa thì tớ đến nhà cậu học nhé.</a:t>
            </a:r>
          </a:p>
        </p:txBody>
      </p:sp>
    </p:spTree>
    <p:extLst>
      <p:ext uri="{BB962C8B-B14F-4D97-AF65-F5344CB8AC3E}">
        <p14:creationId xmlns:p14="http://schemas.microsoft.com/office/powerpoint/2010/main" val="49191299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4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7" grpId="0" animBg="1"/>
      <p:bldP spid="142357" grpId="1" animBg="1"/>
      <p:bldP spid="142384" grpId="0" animBg="1"/>
      <p:bldP spid="142384" grpId="1" animBg="1"/>
      <p:bldP spid="142391" grpId="0" animBg="1"/>
      <p:bldP spid="142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itchFamily="18" charset="0"/>
              </a:rPr>
              <a:t>3.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Cấu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trúc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rẽ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nhánh</a:t>
            </a:r>
            <a:endParaRPr lang="en-US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AutoShape 4" descr="Bán căn hộ Chung cư Vinhomes Gallery 148 giảng võ, Ba đình hà nội&#10;" title="Bán Chung cư Vinhomes Gallery 148 giảng võ"/>
          <p:cNvSpPr>
            <a:spLocks noChangeArrowheads="1"/>
          </p:cNvSpPr>
          <p:nvPr/>
        </p:nvSpPr>
        <p:spPr bwMode="auto">
          <a:xfrm>
            <a:off x="685800" y="1295400"/>
            <a:ext cx="2667000" cy="1371600"/>
          </a:xfrm>
          <a:prstGeom prst="cloudCallout">
            <a:avLst>
              <a:gd name="adj1" fmla="val -16903"/>
              <a:gd name="adj2" fmla="val 138657"/>
            </a:avLst>
          </a:prstGeom>
          <a:gradFill rotWithShape="1">
            <a:gsLst>
              <a:gs pos="0">
                <a:schemeClr val="bg1"/>
              </a:gs>
              <a:gs pos="100000">
                <a:srgbClr val="C2E6FA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tIns="320040"/>
          <a:lstStyle/>
          <a:p>
            <a:pPr algn="ctr"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cs typeface="Times New Roman" panose="02020603050405020304" pitchFamily="18" charset="0"/>
              </a:rPr>
              <a:t>thì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6" name="AutoShape 5" descr="Bán căn hộ Chung cư Vinhomes Gallery 148 giảng võ, Ba đình hà nội&#10;" title="Bán căn hộ Vinhomes Gallery giảng võ"/>
          <p:cNvSpPr>
            <a:spLocks noChangeArrowheads="1"/>
          </p:cNvSpPr>
          <p:nvPr/>
        </p:nvSpPr>
        <p:spPr bwMode="auto">
          <a:xfrm>
            <a:off x="4267200" y="1065213"/>
            <a:ext cx="4114800" cy="1752600"/>
          </a:xfrm>
          <a:prstGeom prst="cloudCallout">
            <a:avLst>
              <a:gd name="adj1" fmla="val 15431"/>
              <a:gd name="adj2" fmla="val 129440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cs typeface="Times New Roman" panose="02020603050405020304" pitchFamily="18" charset="0"/>
              </a:rPr>
              <a:t> …</a:t>
            </a:r>
            <a:r>
              <a:rPr lang="en-US" sz="2800" i="1" dirty="0" err="1"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cs typeface="Times New Roman" panose="02020603050405020304" pitchFamily="18" charset="0"/>
              </a:rPr>
              <a:t>…</a:t>
            </a:r>
          </a:p>
          <a:p>
            <a:pPr algn="ctr" eaLnBrk="0" hangingPunct="0">
              <a:defRPr/>
            </a:pPr>
            <a:r>
              <a:rPr lang="en-US" sz="2800" b="1" i="1" dirty="0" err="1">
                <a:cs typeface="Times New Roman" panose="02020603050405020304" pitchFamily="18" charset="0"/>
              </a:rPr>
              <a:t>Ngược</a:t>
            </a:r>
            <a:r>
              <a:rPr lang="en-US" sz="2800" b="1" i="1" dirty="0"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cs typeface="Times New Roman" panose="02020603050405020304" pitchFamily="18" charset="0"/>
              </a:rPr>
              <a:t> … </a:t>
            </a:r>
            <a:r>
              <a:rPr lang="en-US" sz="2800" b="1" i="1" dirty="0" err="1"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7" name="Picture 13" descr="Bán căn hộ Chung cư Vinhomes Gallery 148 giảng võ, Ba đình hà nội&#10;" title="Bán căn hộ Chung cư Vinhomes 148 giảng v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132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án căn hộ Chung cư Vinhomes Gallery 148 giảng võ, Ba đình hà nội&#10;" title="Bán căn hộ Chung cư Vinhomes Gallery 148 giảng v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7406" y="3810000"/>
            <a:ext cx="132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 descr="Bán căn hộ Chung cư Vinhomes Gallery 148 giảng võ, Ba đình hà nội&#10;" title="Bán căn hộ Chung cư Vinhomes Gallery 148 giảng võ"/>
          <p:cNvSpPr txBox="1">
            <a:spLocks noChangeArrowheads="1"/>
          </p:cNvSpPr>
          <p:nvPr/>
        </p:nvSpPr>
        <p:spPr bwMode="auto">
          <a:xfrm>
            <a:off x="304800" y="5627688"/>
            <a:ext cx="8534400" cy="1001712"/>
          </a:xfrm>
          <a:prstGeom prst="rect">
            <a:avLst/>
          </a:prstGeom>
          <a:gradFill rotWithShape="1">
            <a:gsLst>
              <a:gs pos="0">
                <a:srgbClr val="C2E6F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NHÁNH.</a:t>
            </a:r>
          </a:p>
        </p:txBody>
      </p:sp>
    </p:spTree>
    <p:extLst>
      <p:ext uri="{BB962C8B-B14F-4D97-AF65-F5344CB8AC3E}">
        <p14:creationId xmlns:p14="http://schemas.microsoft.com/office/powerpoint/2010/main" val="32222410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185417"/>
            <a:ext cx="32004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9944" y="3244596"/>
            <a:ext cx="8867583" cy="2462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T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khách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hàng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mua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là 70% x T.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3: in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hóa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đơn</a:t>
            </a:r>
            <a:endParaRPr lang="en-US" altLang="en-US" sz="32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52399" y="-76200"/>
            <a:ext cx="8867583" cy="2290286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  <a:alpha val="61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tIns="0" rIns="0" bIns="0" anchorCtr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Ví dụ 2: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hiệu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thực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hiện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đợt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khuyến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mãi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lớn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nội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mua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ít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là 100.000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đồng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hàng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sẽ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giảm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30%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665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2514600"/>
            <a:ext cx="6606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solidFill>
                  <a:srgbClr val="660033"/>
                </a:solidFill>
              </a:rPr>
              <a:t>Sơ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đồ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khối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cấu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trúc</a:t>
            </a:r>
            <a:r>
              <a:rPr lang="en-US" altLang="en-US" sz="2800" b="0" dirty="0">
                <a:solidFill>
                  <a:srgbClr val="660033"/>
                </a:solidFill>
              </a:rPr>
              <a:t> rẽ </a:t>
            </a:r>
            <a:r>
              <a:rPr lang="en-US" altLang="en-US" sz="2800" b="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dạng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thiếu</a:t>
            </a:r>
            <a:r>
              <a:rPr lang="en-US" altLang="en-US" sz="2800" b="0" dirty="0">
                <a:solidFill>
                  <a:srgbClr val="660033"/>
                </a:solidFill>
              </a:rPr>
              <a:t>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200400"/>
            <a:ext cx="5495261" cy="3415267"/>
            <a:chOff x="1524000" y="2261642"/>
            <a:chExt cx="5944518" cy="421936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524000" y="2261642"/>
              <a:ext cx="5944518" cy="3300585"/>
              <a:chOff x="977" y="1571"/>
              <a:chExt cx="1329" cy="1789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977" y="1838"/>
                <a:ext cx="1227" cy="59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H="1">
                <a:off x="1288" y="2621"/>
                <a:ext cx="603" cy="449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660033"/>
                    </a:solidFill>
                  </a:rPr>
                  <a:t>Câu lệnh 1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1590" y="2410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590" y="1571"/>
                <a:ext cx="0" cy="26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2198" y="2134"/>
                <a:ext cx="10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1590" y="3006"/>
                <a:ext cx="3" cy="35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160" y="2303"/>
                <a:ext cx="34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Đ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957" y="2343"/>
                <a:ext cx="297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600" b="1" dirty="0">
                    <a:solidFill>
                      <a:srgbClr val="660033"/>
                    </a:solidFill>
                  </a:rPr>
                  <a:t>S</a:t>
                </a: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301" y="2126"/>
                <a:ext cx="5" cy="107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1599" y="3190"/>
                <a:ext cx="705" cy="3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2915079" y="5590564"/>
              <a:ext cx="2697175" cy="55399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>
                  <a:solidFill>
                    <a:srgbClr val="660033"/>
                  </a:solidFill>
                </a:rPr>
                <a:t>Câu lệnh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4267200" y="6144560"/>
              <a:ext cx="0" cy="3364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80123" y="1774293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1&gt;;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1126221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381" y="347411"/>
            <a:ext cx="8590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</a:t>
            </a:r>
          </a:p>
        </p:txBody>
      </p:sp>
    </p:spTree>
    <p:extLst>
      <p:ext uri="{BB962C8B-B14F-4D97-AF65-F5344CB8AC3E}">
        <p14:creationId xmlns:p14="http://schemas.microsoft.com/office/powerpoint/2010/main" val="37240418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616" y="1054015"/>
            <a:ext cx="6606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solidFill>
                  <a:srgbClr val="660033"/>
                </a:solidFill>
              </a:rPr>
              <a:t>Sơ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đồ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khối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cấu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trúc</a:t>
            </a:r>
            <a:r>
              <a:rPr lang="en-US" altLang="en-US" sz="2800" b="0" dirty="0">
                <a:solidFill>
                  <a:srgbClr val="660033"/>
                </a:solidFill>
              </a:rPr>
              <a:t> rẽ </a:t>
            </a:r>
            <a:r>
              <a:rPr lang="en-US" altLang="en-US" sz="2800" b="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dạng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thiếu</a:t>
            </a:r>
            <a:r>
              <a:rPr lang="en-US" altLang="en-US" sz="2800" b="0" dirty="0">
                <a:solidFill>
                  <a:srgbClr val="660033"/>
                </a:solidFill>
              </a:rPr>
              <a:t>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6800" y="1752600"/>
            <a:ext cx="6781800" cy="4405867"/>
            <a:chOff x="1524000" y="2261642"/>
            <a:chExt cx="5944518" cy="421936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524000" y="2261642"/>
              <a:ext cx="5944518" cy="3300585"/>
              <a:chOff x="977" y="1571"/>
              <a:chExt cx="1329" cy="1789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977" y="1838"/>
                <a:ext cx="1227" cy="59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H="1">
                <a:off x="1282" y="2650"/>
                <a:ext cx="603" cy="449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1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1590" y="2410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590" y="1571"/>
                <a:ext cx="0" cy="26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2198" y="2134"/>
                <a:ext cx="10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1590" y="3006"/>
                <a:ext cx="3" cy="35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160" y="2303"/>
                <a:ext cx="34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Đ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957" y="2343"/>
                <a:ext cx="297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600" b="1" dirty="0">
                    <a:solidFill>
                      <a:srgbClr val="660033"/>
                    </a:solidFill>
                  </a:rPr>
                  <a:t>S</a:t>
                </a: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301" y="2126"/>
                <a:ext cx="5" cy="107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1599" y="3190"/>
                <a:ext cx="705" cy="3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2915079" y="5590564"/>
              <a:ext cx="2697175" cy="55399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>
                  <a:solidFill>
                    <a:srgbClr val="660033"/>
                  </a:solidFill>
                </a:rPr>
                <a:t>Câu</a:t>
              </a:r>
              <a:r>
                <a:rPr lang="en-US" altLang="en-US" sz="3600" b="1" dirty="0">
                  <a:solidFill>
                    <a:srgbClr val="660033"/>
                  </a:solidFill>
                </a:rPr>
                <a:t> </a:t>
              </a:r>
              <a:r>
                <a:rPr lang="en-US" altLang="en-US" sz="3600" b="1" dirty="0" err="1">
                  <a:solidFill>
                    <a:srgbClr val="660033"/>
                  </a:solidFill>
                </a:rPr>
                <a:t>lệnh</a:t>
              </a:r>
              <a:endParaRPr lang="en-US" altLang="en-US" sz="3600" b="1" dirty="0">
                <a:solidFill>
                  <a:srgbClr val="660033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4267200" y="6144560"/>
              <a:ext cx="0" cy="3364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2381" y="347411"/>
            <a:ext cx="8590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066800" y="2280815"/>
            <a:ext cx="6261301" cy="1148185"/>
          </a:xfrm>
          <a:prstGeom prst="flowChartDecision">
            <a:avLst/>
          </a:prstGeom>
          <a:solidFill>
            <a:srgbClr val="00B0F0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60033"/>
                </a:solidFill>
              </a:rPr>
              <a:t>T &gt;= 100000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H="1">
            <a:off x="2602070" y="3755271"/>
            <a:ext cx="3077070" cy="936090"/>
          </a:xfrm>
          <a:prstGeom prst="rect">
            <a:avLst/>
          </a:prstGeom>
          <a:solidFill>
            <a:srgbClr val="FFC000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en-US" sz="3600" b="1" dirty="0">
                <a:solidFill>
                  <a:srgbClr val="660033"/>
                </a:solidFill>
              </a:rPr>
              <a:t>70%*T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 flipH="1">
            <a:off x="2653811" y="5240345"/>
            <a:ext cx="3077071" cy="553998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60033"/>
                </a:solidFill>
              </a:rPr>
              <a:t>In </a:t>
            </a:r>
            <a:r>
              <a:rPr lang="en-US" altLang="en-US" sz="3600" b="1" dirty="0" err="1">
                <a:solidFill>
                  <a:srgbClr val="660033"/>
                </a:solidFill>
              </a:rPr>
              <a:t>hóa</a:t>
            </a:r>
            <a:r>
              <a:rPr lang="en-US" altLang="en-US" sz="3600" b="1" dirty="0">
                <a:solidFill>
                  <a:srgbClr val="660033"/>
                </a:solidFill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</a:rPr>
              <a:t>đơn</a:t>
            </a:r>
            <a:endParaRPr lang="en-US" altLang="en-US" sz="36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2230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587277"/>
            <a:ext cx="29718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8839200" cy="32008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70% x T;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90% x T.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in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2400" y="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Ví dụ 3: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4944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93750" y="2616200"/>
            <a:ext cx="1471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u="sng">
                <a:solidFill>
                  <a:srgbClr val="0000FF"/>
                </a:solidFill>
              </a:rPr>
              <a:t>Trả lời: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609600" y="3352800"/>
            <a:ext cx="7962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latin typeface="Times New Roman" pitchFamily="18" charset="0"/>
              </a:rPr>
              <a:t>Quá trình giải bài toán trên máy tính gồm 3 bước: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itchFamily="18" charset="0"/>
              </a:rPr>
              <a:t> Xác định bài toán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itchFamily="18" charset="0"/>
              </a:rPr>
              <a:t> Mô tả thuật toán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itchFamily="18" charset="0"/>
              </a:rPr>
              <a:t> Viết chương trình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81001" y="1401763"/>
            <a:ext cx="80454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66"/>
                </a:solidFill>
              </a:rPr>
              <a:t>Câu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hỏi</a:t>
            </a:r>
            <a:r>
              <a:rPr lang="en-US" sz="3200" b="1" dirty="0">
                <a:solidFill>
                  <a:srgbClr val="FF0066"/>
                </a:solidFill>
              </a:rPr>
              <a:t>: </a:t>
            </a:r>
            <a:r>
              <a:rPr lang="en-US" sz="3200" b="1" dirty="0" err="1">
                <a:solidFill>
                  <a:srgbClr val="FF0066"/>
                </a:solidFill>
              </a:rPr>
              <a:t>Quá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trình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giải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bài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toán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trên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máy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tính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gồm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mấy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bước</a:t>
            </a:r>
            <a:r>
              <a:rPr lang="en-US" sz="3200" b="1" dirty="0">
                <a:solidFill>
                  <a:srgbClr val="FF0066"/>
                </a:solidFill>
              </a:rPr>
              <a:t>? </a:t>
            </a:r>
            <a:r>
              <a:rPr lang="en-US" sz="3200" b="1" dirty="0" err="1">
                <a:solidFill>
                  <a:srgbClr val="FF0066"/>
                </a:solidFill>
              </a:rPr>
              <a:t>Hãy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kể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tên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bước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đó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5506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050" y="1352550"/>
            <a:ext cx="7215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 err="1">
                <a:solidFill>
                  <a:srgbClr val="660033"/>
                </a:solidFill>
              </a:rPr>
              <a:t>Sơ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đồ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khối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cấu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trúc</a:t>
            </a:r>
            <a:r>
              <a:rPr lang="en-US" altLang="en-US" sz="2800" dirty="0">
                <a:solidFill>
                  <a:srgbClr val="660033"/>
                </a:solidFill>
              </a:rPr>
              <a:t> rẽ </a:t>
            </a:r>
            <a:r>
              <a:rPr lang="en-US" altLang="en-US" sz="280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dạng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đu</a:t>
            </a:r>
            <a:r>
              <a:rPr lang="en-US" altLang="en-US" sz="2800" dirty="0">
                <a:solidFill>
                  <a:srgbClr val="660033"/>
                </a:solidFill>
              </a:rPr>
              <a:t>̉: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22362" y="2209800"/>
            <a:ext cx="6924675" cy="3810000"/>
            <a:chOff x="1685923" y="2227261"/>
            <a:chExt cx="6924677" cy="4249739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685923" y="2227261"/>
              <a:ext cx="6924677" cy="3286125"/>
              <a:chOff x="653" y="1392"/>
              <a:chExt cx="4362" cy="207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auto">
              <a:xfrm>
                <a:off x="653" y="1702"/>
                <a:ext cx="2823" cy="61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 flipH="1">
                <a:off x="1300" y="2673"/>
                <a:ext cx="1528" cy="310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660033"/>
                    </a:solidFill>
                  </a:rPr>
                  <a:t>Câu lệnh 1</a:t>
                </a: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2064" y="2322"/>
                <a:ext cx="0" cy="35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2064" y="1392"/>
                <a:ext cx="0" cy="28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3437" y="2022"/>
                <a:ext cx="81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2064" y="2983"/>
                <a:ext cx="0" cy="4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1048" y="2244"/>
                <a:ext cx="9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Đúng</a:t>
                </a:r>
                <a:endParaRPr lang="en-US" altLang="en-US" sz="3200" b="1" dirty="0">
                  <a:solidFill>
                    <a:srgbClr val="660033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455" y="2115"/>
                <a:ext cx="603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Sai</a:t>
                </a: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>
                <a:off x="4251" y="2873"/>
                <a:ext cx="0" cy="34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2053" y="3222"/>
                <a:ext cx="219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 flipH="1">
                <a:off x="3411" y="2664"/>
                <a:ext cx="1604" cy="310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2</a:t>
                </a: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4251" y="2016"/>
                <a:ext cx="0" cy="65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 flipH="1">
              <a:off x="2713036" y="5526087"/>
              <a:ext cx="2425701" cy="492125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660033"/>
                  </a:solidFill>
                </a:rPr>
                <a:t>Câu lệnh</a:t>
              </a: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895723" y="6018212"/>
              <a:ext cx="0" cy="4587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144463" y="736600"/>
            <a:ext cx="851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Nếu &lt;điều kiện&gt; thì &lt;câu lệnh 1&gt; ngược lại &lt;câu lệnh 2&gt;;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" y="152400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nhánh dạng đủ</a:t>
            </a:r>
          </a:p>
        </p:txBody>
      </p:sp>
    </p:spTree>
    <p:extLst>
      <p:ext uri="{BB962C8B-B14F-4D97-AF65-F5344CB8AC3E}">
        <p14:creationId xmlns:p14="http://schemas.microsoft.com/office/powerpoint/2010/main" val="8444933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T; </a:t>
            </a:r>
          </a:p>
          <a:p>
            <a:pPr algn="just">
              <a:spcBef>
                <a:spcPts val="0"/>
              </a:spcBef>
            </a:pP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là 90% x T.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2000" y="1524000"/>
            <a:ext cx="7924800" cy="4495800"/>
            <a:chOff x="1685923" y="2227261"/>
            <a:chExt cx="6924677" cy="4249739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685923" y="2227261"/>
              <a:ext cx="6924677" cy="3286125"/>
              <a:chOff x="653" y="1392"/>
              <a:chExt cx="4362" cy="207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auto">
              <a:xfrm>
                <a:off x="653" y="1702"/>
                <a:ext cx="2823" cy="61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 flipH="1">
                <a:off x="1300" y="2673"/>
                <a:ext cx="1528" cy="310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1</a:t>
                </a: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2064" y="2322"/>
                <a:ext cx="0" cy="35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2064" y="1392"/>
                <a:ext cx="0" cy="28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3437" y="2022"/>
                <a:ext cx="81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2064" y="2983"/>
                <a:ext cx="0" cy="4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1048" y="2244"/>
                <a:ext cx="9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Đúng</a:t>
                </a:r>
                <a:endParaRPr lang="en-US" altLang="en-US" sz="3200" b="1" dirty="0">
                  <a:solidFill>
                    <a:srgbClr val="660033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455" y="2115"/>
                <a:ext cx="603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Sai</a:t>
                </a: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>
                <a:off x="4251" y="2873"/>
                <a:ext cx="0" cy="34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2053" y="3222"/>
                <a:ext cx="219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 flipH="1">
                <a:off x="3411" y="2664"/>
                <a:ext cx="1604" cy="310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2</a:t>
                </a: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4251" y="2016"/>
                <a:ext cx="0" cy="65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 flipH="1">
              <a:off x="2713036" y="5526087"/>
              <a:ext cx="2425701" cy="492125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660033"/>
                  </a:solidFill>
                </a:rPr>
                <a:t>Câu</a:t>
              </a:r>
              <a:r>
                <a:rPr lang="en-US" altLang="en-US" sz="3200" b="1" dirty="0">
                  <a:solidFill>
                    <a:srgbClr val="66003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660033"/>
                  </a:solidFill>
                </a:rPr>
                <a:t>lệnh</a:t>
              </a:r>
              <a:endParaRPr lang="en-US" altLang="en-US" sz="3200" b="1" dirty="0">
                <a:solidFill>
                  <a:srgbClr val="660033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895723" y="6018212"/>
              <a:ext cx="0" cy="4587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61999" y="2085552"/>
            <a:ext cx="5090622" cy="978218"/>
          </a:xfrm>
          <a:prstGeom prst="flowChartDecision">
            <a:avLst/>
          </a:prstGeom>
          <a:solidFill>
            <a:srgbClr val="00B0F0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660033"/>
                </a:solidFill>
              </a:rPr>
              <a:t>T&gt;=100000</a:t>
            </a:r>
            <a:endParaRPr lang="en-US" altLang="en-US" sz="3200" b="1" dirty="0">
              <a:solidFill>
                <a:srgbClr val="660033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flipH="1">
            <a:off x="1948358" y="3684469"/>
            <a:ext cx="2776042" cy="492443"/>
          </a:xfrm>
          <a:prstGeom prst="rect">
            <a:avLst/>
          </a:prstGeom>
          <a:solidFill>
            <a:srgbClr val="FFC000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660033"/>
                </a:solidFill>
              </a:rPr>
              <a:t>70% * T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 flipH="1">
            <a:off x="5772682" y="3535157"/>
            <a:ext cx="2914117" cy="738664"/>
          </a:xfrm>
          <a:prstGeom prst="rect">
            <a:avLst/>
          </a:prstGeom>
          <a:solidFill>
            <a:srgbClr val="FFFF00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660033"/>
                </a:solidFill>
              </a:rPr>
              <a:t>30% * T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 flipH="1">
            <a:off x="1948358" y="5043288"/>
            <a:ext cx="2776042" cy="492443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660033"/>
                </a:solidFill>
              </a:rPr>
              <a:t>In </a:t>
            </a:r>
            <a:r>
              <a:rPr lang="en-US" altLang="en-US" sz="3200" b="1" dirty="0" err="1">
                <a:solidFill>
                  <a:srgbClr val="660033"/>
                </a:solidFill>
              </a:rPr>
              <a:t>hóa</a:t>
            </a:r>
            <a:r>
              <a:rPr lang="en-US" altLang="en-US" sz="3200" b="1" dirty="0">
                <a:solidFill>
                  <a:srgbClr val="660033"/>
                </a:solidFill>
              </a:rPr>
              <a:t> </a:t>
            </a:r>
            <a:r>
              <a:rPr lang="en-US" altLang="en-US" sz="3200" b="1" dirty="0" err="1">
                <a:solidFill>
                  <a:srgbClr val="660033"/>
                </a:solidFill>
              </a:rPr>
              <a:t>đơn</a:t>
            </a:r>
            <a:endParaRPr lang="en-US" altLang="en-US" sz="32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527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82104" y="701727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1&gt;;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0"/>
            <a:ext cx="7684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7534" y="2209791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 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2&gt;;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31" y="1403454"/>
            <a:ext cx="5951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52400" y="4261009"/>
            <a:ext cx="8635817" cy="221599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18439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635817" cy="212365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ngôn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rẽ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endParaRPr lang="en-US" altLang="en-US" sz="46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2561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itchFamily="18" charset="0"/>
              </a:rPr>
              <a:t>4.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25" y="1352236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0" y="2529436"/>
            <a:ext cx="60198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98134" y="4724400"/>
            <a:ext cx="861726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44920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itchFamily="18" charset="0"/>
              </a:rPr>
              <a:t>4.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25" y="1352236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0" y="2529436"/>
            <a:ext cx="60198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8561409" cy="172354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thỏa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mãn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3843667726"/>
      </p:ext>
    </p:extLst>
  </p:cSld>
  <p:clrMapOvr>
    <a:masterClrMapping/>
  </p:clrMapOvr>
  <p:transition spd="med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905000" y="5181600"/>
            <a:ext cx="7086600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(input(‘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a:’))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&gt; 5: </a:t>
            </a:r>
            <a:endParaRPr lang="en-US" alt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print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(‘So da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hop le!’)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32998" y="2491383"/>
            <a:ext cx="3453201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905000" y="3192333"/>
            <a:ext cx="6809184" cy="123110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́ a;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a &gt; 5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báo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lỗi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;</a:t>
            </a:r>
            <a:endParaRPr lang="en-US" altLang="en-US" sz="32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152400" y="63818"/>
            <a:ext cx="8839200" cy="2236470"/>
          </a:xfrm>
          <a:prstGeom prst="foldedCorner">
            <a:avLst>
              <a:gd name="adj" fmla="val 121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phím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khồn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52400" y="4572000"/>
            <a:ext cx="209669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8547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9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152400" y="63818"/>
            <a:ext cx="8839200" cy="2236470"/>
          </a:xfrm>
          <a:prstGeom prst="foldedCorner">
            <a:avLst>
              <a:gd name="adj" fmla="val 121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phím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khồn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5146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7" y="3099374"/>
            <a:ext cx="5029200" cy="269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38600"/>
            <a:ext cx="4466118" cy="22097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3400" y="5715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635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143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Mô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tả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thuật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toán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: </a:t>
            </a:r>
            <a:endParaRPr lang="vi-VN" sz="3600" b="0" dirty="0">
              <a:solidFill>
                <a:srgbClr val="FF000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" y="394224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1804420"/>
            <a:ext cx="7458075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 &gt; b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3: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&gt;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4: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thúc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104" b="13558"/>
          <a:stretch/>
        </p:blipFill>
        <p:spPr>
          <a:xfrm>
            <a:off x="112931" y="4495800"/>
            <a:ext cx="5068669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31" y="4221808"/>
            <a:ext cx="3773269" cy="26361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72000" y="5334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37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7" grpId="0"/>
      <p:bldP spid="6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28600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800" y="990600"/>
            <a:ext cx="60198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else: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	     &lt; </a:t>
            </a:r>
            <a:r>
              <a:rPr lang="en-US" altLang="en-US" sz="40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2&gt;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938587"/>
            <a:ext cx="86868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thỏa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mãn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2986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785940"/>
            <a:ext cx="7772400" cy="6000750"/>
            <a:chOff x="144" y="960"/>
            <a:chExt cx="2675" cy="2844"/>
          </a:xfrm>
        </p:grpSpPr>
        <p:pic>
          <p:nvPicPr>
            <p:cNvPr id="5" name="Picture 3" descr="ThuongThay1IV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24" y="960"/>
              <a:ext cx="2195" cy="1542"/>
            </a:xfrm>
            <a:prstGeom prst="cloudCallout">
              <a:avLst>
                <a:gd name="adj1" fmla="val -40602"/>
                <a:gd name="adj2" fmla="val 7239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D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endParaRPr lang="en-US" sz="200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26" y="1382"/>
              <a:ext cx="1947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sz="4000" dirty="0">
                  <a:cs typeface="Times New Roman" pitchFamily="18" charset="0"/>
                </a:rPr>
                <a:t>Hãy kể tên các công việc mà các em thường làm?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2433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itchFamily="18" charset="0"/>
                <a:sym typeface="Wingdings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itchFamily="18" charset="0"/>
                <a:sym typeface="Wingdings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143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Mô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tả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thuật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itchFamily="2" charset="2"/>
              </a:rPr>
              <a:t>toán</a:t>
            </a:r>
            <a:r>
              <a:rPr lang="en-US" sz="3600" b="0" dirty="0">
                <a:solidFill>
                  <a:srgbClr val="FF0000"/>
                </a:solidFill>
                <a:sym typeface="Wingdings" pitchFamily="2" charset="2"/>
              </a:rPr>
              <a:t>: </a:t>
            </a:r>
            <a:endParaRPr lang="vi-VN" sz="3600" b="0" dirty="0">
              <a:solidFill>
                <a:srgbClr val="FF000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" y="394224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1804420"/>
            <a:ext cx="7458075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 &gt; b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Ngược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4: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thúc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34" b="9816"/>
          <a:stretch/>
        </p:blipFill>
        <p:spPr>
          <a:xfrm>
            <a:off x="76200" y="4572000"/>
            <a:ext cx="5029200" cy="2209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72000" y="5334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04572"/>
            <a:ext cx="3200400" cy="2673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25183"/>
            <a:ext cx="3657600" cy="28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430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7" grpId="0"/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248400" cy="2527132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2711219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Ở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đây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sau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câu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lệnh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if a&gt;b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có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2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lệnh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: </a:t>
            </a:r>
            <a:r>
              <a:rPr lang="en-US" sz="4000" dirty="0" err="1">
                <a:solidFill>
                  <a:srgbClr val="3333FF"/>
                </a:solidFill>
                <a:sym typeface="Wingdings" pitchFamily="2" charset="2"/>
              </a:rPr>
              <a:t>Lệnh</a:t>
            </a:r>
            <a:r>
              <a:rPr lang="en-US" sz="400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3333FF"/>
                </a:solidFill>
                <a:sym typeface="Wingdings" pitchFamily="2" charset="2"/>
              </a:rPr>
              <a:t>ghép</a:t>
            </a:r>
            <a:endParaRPr lang="vi-VN" sz="4000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526" b="13158"/>
          <a:stretch/>
        </p:blipFill>
        <p:spPr>
          <a:xfrm>
            <a:off x="1600200" y="35814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02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185861" y="4275981"/>
            <a:ext cx="7558088" cy="1477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800000"/>
                </a:solidFill>
                <a:latin typeface="+mn-lt"/>
                <a:cs typeface="+mn-cs"/>
              </a:rPr>
              <a:t>If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b != 0: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  x:=a/b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800000"/>
                </a:solidFill>
                <a:latin typeface="+mn-lt"/>
                <a:cs typeface="+mn-cs"/>
              </a:rPr>
              <a:t>else: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print(‘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mau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so bang 0,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khong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chia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duoc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’);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97881" y="2275731"/>
            <a:ext cx="1771650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800000"/>
                </a:solidFill>
              </a:rPr>
              <a:t>Thuật</a:t>
            </a:r>
            <a:r>
              <a:rPr lang="en-US" altLang="en-US" sz="2400" dirty="0">
                <a:solidFill>
                  <a:srgbClr val="800000"/>
                </a:solidFill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</a:rPr>
              <a:t>toán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2460397"/>
            <a:ext cx="6781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b ≠ 0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kết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quả x = a/b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ngược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lại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báo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lỗi</a:t>
            </a:r>
            <a:endParaRPr lang="en-US" altLang="en-US" sz="28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18491" y="3845094"/>
            <a:ext cx="1734741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800000"/>
                </a:solidFill>
              </a:rPr>
              <a:t>Câu</a:t>
            </a:r>
            <a:r>
              <a:rPr lang="en-US" altLang="en-US" sz="2400" dirty="0">
                <a:solidFill>
                  <a:srgbClr val="800000"/>
                </a:solidFill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</a:rPr>
              <a:t>lệnh</a:t>
            </a:r>
            <a:r>
              <a:rPr lang="en-US" altLang="en-US" sz="2400" dirty="0">
                <a:solidFill>
                  <a:srgbClr val="800000"/>
                </a:solidFill>
              </a:rPr>
              <a:t>: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Ví dụ 6: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là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bất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≠ 0.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trị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≠ 0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0 sẽ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lỗi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323" y="609123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Em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hãy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viết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của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bài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toán</a:t>
            </a:r>
            <a:r>
              <a:rPr lang="en-US" sz="3200" b="0" dirty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itchFamily="2" charset="2"/>
              </a:rPr>
              <a:t>trên</a:t>
            </a:r>
            <a:endParaRPr lang="vi-VN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739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84997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7315200" cy="13234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1, 2, 3, 4, 5, 6,7 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40, 41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76518001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9" name="AutoShape 27"/>
          <p:cNvSpPr>
            <a:spLocks noChangeArrowheads="1"/>
          </p:cNvSpPr>
          <p:nvPr/>
        </p:nvSpPr>
        <p:spPr bwMode="gray">
          <a:xfrm>
            <a:off x="990600" y="1779588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 Hoạt động phụ thuộc vào điều kiện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70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90600" y="2922588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 Điều kiện và phép so sánh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71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90600" y="4105275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trúc rẽ nhanh</a:t>
            </a:r>
          </a:p>
        </p:txBody>
      </p:sp>
      <p:pic>
        <p:nvPicPr>
          <p:cNvPr id="129073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70088"/>
            <a:ext cx="8588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4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32125"/>
            <a:ext cx="8588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5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194175"/>
            <a:ext cx="858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35037" y="5400675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dirty="0">
                <a:solidFill>
                  <a:srgbClr val="009900"/>
                </a:solidFill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858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592262" y="152400"/>
            <a:ext cx="6645275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Palatino Linotype"/>
              </a:rPr>
              <a:t>Bài 6: </a:t>
            </a:r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Palatino Linotype"/>
              </a:rPr>
              <a:t>CÂU LỆNH ĐIỀU KIỆN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9823947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9" grpId="0" animBg="1"/>
      <p:bldP spid="129070" grpId="0" animBg="1"/>
      <p:bldP spid="12907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7050" y="3336925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6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4135" name="WordArt 7"/>
          <p:cNvSpPr>
            <a:spLocks noChangeArrowheads="1" noChangeShapeType="1" noTextEdit="1"/>
          </p:cNvSpPr>
          <p:nvPr/>
        </p:nvSpPr>
        <p:spPr bwMode="auto">
          <a:xfrm>
            <a:off x="1901825" y="4003675"/>
            <a:ext cx="6645275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Palatino Linotype"/>
              </a:rPr>
              <a:t>CÂU LỆNH ĐIỀU KIỆN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Palatino Linotype"/>
            </a:endParaRPr>
          </a:p>
        </p:txBody>
      </p:sp>
      <p:pic>
        <p:nvPicPr>
          <p:cNvPr id="5" name="Picture 8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87" y="552291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85801"/>
            <a:ext cx="62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6096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449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5720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950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04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0" y="1143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0"/>
              <a:t> Nếu em bị ốm, em sẽ không tập thể dục buổi sáng.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0" y="29718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200" b="0"/>
              <a:t>Nếu</a:t>
            </a:r>
            <a:r>
              <a:rPr lang="en-US" sz="3200" b="0"/>
              <a:t> </a:t>
            </a:r>
            <a:r>
              <a:rPr lang="vi-VN" sz="3200" b="0"/>
              <a:t>trời không mưa vào ngày chủ nhật,</a:t>
            </a:r>
            <a:r>
              <a:rPr lang="en-US" sz="3200" b="0"/>
              <a:t> thì</a:t>
            </a:r>
            <a:r>
              <a:rPr lang="vi-VN" sz="3200" b="0"/>
              <a:t> Long đi đá bóng; ngược lại Long ở nhà.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gray">
          <a:xfrm>
            <a:off x="0" y="0"/>
            <a:ext cx="87630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itchFamily="18" charset="0"/>
              </a:rPr>
              <a:t>1.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phụ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thuộc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AutoShape 23"/>
          <p:cNvSpPr>
            <a:spLocks/>
          </p:cNvSpPr>
          <p:nvPr/>
        </p:nvSpPr>
        <p:spPr bwMode="auto">
          <a:xfrm rot="16200000">
            <a:off x="1473488" y="1092487"/>
            <a:ext cx="482025" cy="1600200"/>
          </a:xfrm>
          <a:prstGeom prst="leftBrace">
            <a:avLst>
              <a:gd name="adj1" fmla="val 38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>
              <a:effectLst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914400" y="2158425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0070C0"/>
                </a:solidFill>
                <a:effectLst/>
                <a:latin typeface="Times New Roman" pitchFamily="18" charset="0"/>
              </a:rPr>
              <a:t>điều kiện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581400" y="2158425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0070C0"/>
                </a:solidFill>
                <a:effectLst/>
                <a:latin typeface="Times New Roman" pitchFamily="18" charset="0"/>
              </a:rPr>
              <a:t>hoạt động phụ thuộc điều kiện</a:t>
            </a:r>
          </a:p>
        </p:txBody>
      </p:sp>
      <p:sp>
        <p:nvSpPr>
          <p:cNvPr id="10" name="AutoShape 23"/>
          <p:cNvSpPr>
            <a:spLocks/>
          </p:cNvSpPr>
          <p:nvPr/>
        </p:nvSpPr>
        <p:spPr bwMode="auto">
          <a:xfrm rot="16200000">
            <a:off x="5854988" y="-368586"/>
            <a:ext cx="482025" cy="4571998"/>
          </a:xfrm>
          <a:prstGeom prst="leftBrace">
            <a:avLst>
              <a:gd name="adj1" fmla="val 38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>
              <a:effectLst/>
            </a:endParaRPr>
          </a:p>
        </p:txBody>
      </p:sp>
      <p:pic>
        <p:nvPicPr>
          <p:cNvPr id="12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r="27722"/>
          <a:stretch>
            <a:fillRect/>
          </a:stretch>
        </p:blipFill>
        <p:spPr bwMode="auto">
          <a:xfrm>
            <a:off x="3886200" y="3981450"/>
            <a:ext cx="1295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481311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600" b="0"/>
              <a:t>“Nếu” gặp đèn đỏ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81600" y="481311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b="0"/>
              <a:t>Thì phải dừng lại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trời không mưa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86600" y="29718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Long đi đá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34290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bóng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67000" y="3429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Long ở nhà.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71600" y="48006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3600" b="0">
                <a:solidFill>
                  <a:srgbClr val="FF0000"/>
                </a:solidFill>
              </a:rPr>
              <a:t>gặp đèn đỏ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19900" y="4800600"/>
            <a:ext cx="179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FF0000"/>
                </a:solidFill>
              </a:rPr>
              <a:t>dừng lại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build="allAtOnce"/>
      <p:bldP spid="112650" grpId="0"/>
      <p:bldP spid="5" grpId="0" animBg="1"/>
      <p:bldP spid="7" grpId="0" animBg="1"/>
      <p:bldP spid="8" grpId="0"/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52400" y="21879"/>
            <a:ext cx="6645275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Palatino Linotype"/>
              </a:rPr>
              <a:t>THẢO LUẬN NHÓM (5’)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b="0" dirty="0" err="1"/>
              <a:t>Hãy</a:t>
            </a:r>
            <a:r>
              <a:rPr lang="en-US" sz="4000" b="0" dirty="0"/>
              <a:t> </a:t>
            </a:r>
            <a:r>
              <a:rPr lang="en-US" sz="4000" b="0" dirty="0" err="1"/>
              <a:t>quan</a:t>
            </a:r>
            <a:r>
              <a:rPr lang="en-US" sz="4000" b="0" dirty="0"/>
              <a:t> </a:t>
            </a:r>
            <a:r>
              <a:rPr lang="en-US" sz="4000" b="0" dirty="0" err="1"/>
              <a:t>sát</a:t>
            </a:r>
            <a:r>
              <a:rPr lang="en-US" sz="4000" b="0" dirty="0"/>
              <a:t> </a:t>
            </a:r>
            <a:r>
              <a:rPr lang="en-US" sz="4000" b="0" dirty="0" err="1"/>
              <a:t>ví</a:t>
            </a:r>
            <a:r>
              <a:rPr lang="en-US" sz="4000" b="0" dirty="0"/>
              <a:t> </a:t>
            </a:r>
            <a:r>
              <a:rPr lang="en-US" sz="4000" b="0" dirty="0" err="1"/>
              <a:t>dụ</a:t>
            </a:r>
            <a:r>
              <a:rPr lang="en-US" sz="4000" b="0" dirty="0"/>
              <a:t> </a:t>
            </a:r>
            <a:r>
              <a:rPr lang="en-US" sz="4000" b="0" dirty="0" err="1"/>
              <a:t>sau</a:t>
            </a:r>
            <a:r>
              <a:rPr lang="en-US" sz="4000" b="0" dirty="0"/>
              <a:t> </a:t>
            </a:r>
            <a:r>
              <a:rPr lang="en-US" sz="4000" b="0" dirty="0" err="1"/>
              <a:t>đây</a:t>
            </a:r>
            <a:r>
              <a:rPr lang="en-US" sz="4000" b="0" dirty="0"/>
              <a:t>:</a:t>
            </a:r>
          </a:p>
          <a:p>
            <a:pPr eaLnBrk="1" hangingPunct="1"/>
            <a:r>
              <a:rPr lang="en-US" sz="4000" b="0" dirty="0"/>
              <a:t>+ </a:t>
            </a:r>
            <a:r>
              <a:rPr lang="en-US" sz="4000" b="0" dirty="0" err="1"/>
              <a:t>Xác</a:t>
            </a:r>
            <a:r>
              <a:rPr lang="en-US" sz="4000" b="0" dirty="0"/>
              <a:t> </a:t>
            </a:r>
            <a:r>
              <a:rPr lang="en-US" sz="4000" b="0" dirty="0" err="1"/>
              <a:t>định</a:t>
            </a:r>
            <a:r>
              <a:rPr lang="en-US" sz="4000" b="0" dirty="0"/>
              <a:t> </a:t>
            </a:r>
            <a:r>
              <a:rPr lang="en-US" sz="4000" b="0" dirty="0" err="1"/>
              <a:t>điều</a:t>
            </a:r>
            <a:r>
              <a:rPr lang="en-US" sz="4000" b="0" dirty="0"/>
              <a:t> </a:t>
            </a:r>
            <a:r>
              <a:rPr lang="en-US" sz="4000" b="0" dirty="0" err="1"/>
              <a:t>kiện</a:t>
            </a:r>
            <a:r>
              <a:rPr lang="en-US" sz="4000" b="0" dirty="0"/>
              <a:t>, </a:t>
            </a:r>
            <a:r>
              <a:rPr lang="en-US" sz="4000" b="0" dirty="0" err="1"/>
              <a:t>kết</a:t>
            </a:r>
            <a:r>
              <a:rPr lang="en-US" sz="4000" b="0" dirty="0"/>
              <a:t> </a:t>
            </a:r>
            <a:r>
              <a:rPr lang="en-US" sz="4000" b="0" dirty="0" err="1"/>
              <a:t>quả</a:t>
            </a:r>
            <a:r>
              <a:rPr lang="en-US" sz="4000" b="0" dirty="0"/>
              <a:t> </a:t>
            </a:r>
            <a:r>
              <a:rPr lang="en-US" sz="4000" b="0" dirty="0" err="1"/>
              <a:t>và</a:t>
            </a:r>
            <a:r>
              <a:rPr lang="en-US" sz="4000" b="0" dirty="0"/>
              <a:t> </a:t>
            </a:r>
            <a:r>
              <a:rPr lang="en-US" sz="4000" b="0" dirty="0" err="1"/>
              <a:t>hoạt</a:t>
            </a:r>
            <a:r>
              <a:rPr lang="en-US" sz="4000" b="0" dirty="0"/>
              <a:t> </a:t>
            </a:r>
            <a:r>
              <a:rPr lang="en-US" sz="4000" b="0" dirty="0" err="1"/>
              <a:t>động</a:t>
            </a:r>
            <a:r>
              <a:rPr lang="en-US" sz="4000" b="0" dirty="0"/>
              <a:t> </a:t>
            </a:r>
            <a:r>
              <a:rPr lang="en-US" sz="4000" b="0" dirty="0" err="1"/>
              <a:t>tiếp</a:t>
            </a:r>
            <a:r>
              <a:rPr lang="en-US" sz="4000" b="0" dirty="0"/>
              <a:t> </a:t>
            </a:r>
            <a:r>
              <a:rPr lang="en-US" sz="4000" b="0" dirty="0" err="1"/>
              <a:t>theo</a:t>
            </a:r>
            <a:r>
              <a:rPr lang="en-US" sz="4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56060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1785"/>
            <a:ext cx="8991600" cy="2133600"/>
          </a:xfrm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Nếu em bị bệnh thì em sẽ không đi học </a:t>
            </a:r>
            <a:b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Vd3: 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Nếu tổng tiền mua sách lớn hơn 100.000đ thì được giảm giá 30%.</a:t>
            </a:r>
            <a:b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67803"/>
              </p:ext>
            </p:extLst>
          </p:nvPr>
        </p:nvGraphicFramePr>
        <p:xfrm>
          <a:off x="3175" y="2362200"/>
          <a:ext cx="9140825" cy="4536672"/>
        </p:xfrm>
        <a:graphic>
          <a:graphicData uri="http://schemas.openxmlformats.org/drawingml/2006/table">
            <a:tbl>
              <a:tblPr/>
              <a:tblGrid>
                <a:gridCol w="274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 động tiếp theo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6" marR="11430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6" marR="114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Gặp</a:t>
                      </a:r>
                      <a:r>
                        <a:rPr lang="en-US" sz="3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đèn đỏ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6" marR="11430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Nhìn thấy biển báo màu xanh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tiếp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6" marR="114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39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3311525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Trời mưa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2624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Em bị bệnh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97205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400" b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 tiền lớn hơn hoặc bằng 100000đ.</a:t>
            </a:r>
            <a:endParaRPr lang="en-US" sz="2400" b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en-US" sz="2400" b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4306888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350361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953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86600" y="33655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Không tập thể dục buổi sáng</a:t>
            </a:r>
            <a:endParaRPr lang="en-US" sz="2400" b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70738" y="433863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Em đi học.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9950" y="5464175"/>
            <a:ext cx="1771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sz="2000" b="0">
                <a:latin typeface="Calibri" pitchFamily="34" charset="0"/>
                <a:cs typeface="Calibri" pitchFamily="34" charset="0"/>
              </a:rPr>
              <a:t>Không giảm giá</a:t>
            </a:r>
          </a:p>
        </p:txBody>
      </p:sp>
      <p:pic>
        <p:nvPicPr>
          <p:cNvPr id="15" name="Picture 14" descr="str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81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 flipV="1">
            <a:off x="2743200" y="5414963"/>
            <a:ext cx="6400800" cy="28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2800" y="4973638"/>
            <a:ext cx="186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120.0000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9338" y="5478463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80.000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0" y="5475288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67575" y="5000625"/>
            <a:ext cx="17716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sz="2000" b="0">
                <a:latin typeface="Times New Roman" pitchFamily="18" charset="0"/>
                <a:cs typeface="Calibri" pitchFamily="34" charset="0"/>
              </a:rPr>
              <a:t>Giảm giá 30%.</a:t>
            </a:r>
            <a:endParaRPr lang="en-US" sz="20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47"/>
          <p:cNvSpPr>
            <a:spLocks noChangeArrowheads="1"/>
          </p:cNvSpPr>
          <p:nvPr/>
        </p:nvSpPr>
        <p:spPr bwMode="auto">
          <a:xfrm>
            <a:off x="6019800" y="3330575"/>
            <a:ext cx="990600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2" name="Rectangle 350"/>
          <p:cNvSpPr>
            <a:spLocks noChangeArrowheads="1"/>
          </p:cNvSpPr>
          <p:nvPr/>
        </p:nvSpPr>
        <p:spPr bwMode="auto">
          <a:xfrm>
            <a:off x="7239000" y="3330575"/>
            <a:ext cx="1800225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3" name="Rectangle 347"/>
          <p:cNvSpPr>
            <a:spLocks noChangeArrowheads="1"/>
          </p:cNvSpPr>
          <p:nvPr/>
        </p:nvSpPr>
        <p:spPr bwMode="auto">
          <a:xfrm>
            <a:off x="685800" y="3330575"/>
            <a:ext cx="1447800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i="1">
                <a:effectLst/>
              </a:rPr>
              <a:t>vd1</a:t>
            </a:r>
          </a:p>
        </p:txBody>
      </p:sp>
      <p:sp>
        <p:nvSpPr>
          <p:cNvPr id="24" name="Rectangle 347"/>
          <p:cNvSpPr>
            <a:spLocks noChangeArrowheads="1"/>
          </p:cNvSpPr>
          <p:nvPr/>
        </p:nvSpPr>
        <p:spPr bwMode="auto">
          <a:xfrm>
            <a:off x="6048375" y="4244975"/>
            <a:ext cx="9906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5" name="Rectangle 350"/>
          <p:cNvSpPr>
            <a:spLocks noChangeArrowheads="1"/>
          </p:cNvSpPr>
          <p:nvPr/>
        </p:nvSpPr>
        <p:spPr bwMode="auto">
          <a:xfrm>
            <a:off x="7267575" y="4244975"/>
            <a:ext cx="180022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6" name="Rectangle 347"/>
          <p:cNvSpPr>
            <a:spLocks noChangeArrowheads="1"/>
          </p:cNvSpPr>
          <p:nvPr/>
        </p:nvSpPr>
        <p:spPr bwMode="auto">
          <a:xfrm>
            <a:off x="533400" y="4244975"/>
            <a:ext cx="16287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i="1">
                <a:effectLst/>
              </a:rPr>
              <a:t>vd2</a:t>
            </a:r>
          </a:p>
        </p:txBody>
      </p:sp>
      <p:sp>
        <p:nvSpPr>
          <p:cNvPr id="27" name="Rectangle 347"/>
          <p:cNvSpPr>
            <a:spLocks noChangeArrowheads="1"/>
          </p:cNvSpPr>
          <p:nvPr/>
        </p:nvSpPr>
        <p:spPr bwMode="auto">
          <a:xfrm>
            <a:off x="6019800" y="4953000"/>
            <a:ext cx="990600" cy="38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8" name="Rectangle 350"/>
          <p:cNvSpPr>
            <a:spLocks noChangeArrowheads="1"/>
          </p:cNvSpPr>
          <p:nvPr/>
        </p:nvSpPr>
        <p:spPr bwMode="auto">
          <a:xfrm>
            <a:off x="7239000" y="5029200"/>
            <a:ext cx="1800225" cy="30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9" name="Rectangle 347"/>
          <p:cNvSpPr>
            <a:spLocks noChangeArrowheads="1"/>
          </p:cNvSpPr>
          <p:nvPr/>
        </p:nvSpPr>
        <p:spPr bwMode="auto">
          <a:xfrm>
            <a:off x="152400" y="5029201"/>
            <a:ext cx="2362200" cy="680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i="1"/>
              <a:t>vd3</a:t>
            </a:r>
            <a:endParaRPr lang="en-US" sz="3600" i="1">
              <a:effectLst/>
            </a:endParaRPr>
          </a:p>
        </p:txBody>
      </p:sp>
      <p:sp>
        <p:nvSpPr>
          <p:cNvPr id="30" name="Rectangle 347"/>
          <p:cNvSpPr>
            <a:spLocks noChangeArrowheads="1"/>
          </p:cNvSpPr>
          <p:nvPr/>
        </p:nvSpPr>
        <p:spPr bwMode="auto">
          <a:xfrm>
            <a:off x="6096000" y="5481638"/>
            <a:ext cx="990600" cy="38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1" name="Rectangle 350"/>
          <p:cNvSpPr>
            <a:spLocks noChangeArrowheads="1"/>
          </p:cNvSpPr>
          <p:nvPr/>
        </p:nvSpPr>
        <p:spPr bwMode="auto">
          <a:xfrm>
            <a:off x="7315200" y="5557838"/>
            <a:ext cx="1800225" cy="30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2" name="Rectangle 347"/>
          <p:cNvSpPr>
            <a:spLocks noChangeArrowheads="1"/>
          </p:cNvSpPr>
          <p:nvPr/>
        </p:nvSpPr>
        <p:spPr bwMode="auto">
          <a:xfrm>
            <a:off x="6048375" y="5997575"/>
            <a:ext cx="9906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3" name="Rectangle 350"/>
          <p:cNvSpPr>
            <a:spLocks noChangeArrowheads="1"/>
          </p:cNvSpPr>
          <p:nvPr/>
        </p:nvSpPr>
        <p:spPr bwMode="auto">
          <a:xfrm>
            <a:off x="7267575" y="5997575"/>
            <a:ext cx="180022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4" name="Rectangle 347"/>
          <p:cNvSpPr>
            <a:spLocks noChangeArrowheads="1"/>
          </p:cNvSpPr>
          <p:nvPr/>
        </p:nvSpPr>
        <p:spPr bwMode="auto">
          <a:xfrm>
            <a:off x="152400" y="5997575"/>
            <a:ext cx="20097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i="1"/>
              <a:t>vd4</a:t>
            </a:r>
            <a:endParaRPr lang="en-US" sz="44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0500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857250" y="3595735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Nếu</a:t>
            </a:r>
            <a:r>
              <a:rPr lang="vi-VN" sz="2800" b="1" dirty="0">
                <a:effectLst/>
                <a:latin typeface="+mj-lt"/>
              </a:rPr>
              <a:t> chọn </a:t>
            </a:r>
            <a:r>
              <a:rPr lang="vi-VN" sz="2800" b="1" u="sng" dirty="0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800" b="1" dirty="0">
                <a:effectLst/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thì</a:t>
            </a:r>
            <a:r>
              <a:rPr lang="vi-VN" sz="2800" b="1" dirty="0">
                <a:effectLst/>
                <a:latin typeface="+mj-lt"/>
              </a:rPr>
              <a:t> chương trình dừng lại, chọn </a:t>
            </a:r>
            <a:r>
              <a:rPr lang="vi-VN" sz="2800" b="1" u="sng" dirty="0">
                <a:solidFill>
                  <a:srgbClr val="0000FF"/>
                </a:solidFill>
                <a:effectLst/>
                <a:latin typeface="+mj-lt"/>
              </a:rPr>
              <a:t>sai</a:t>
            </a:r>
            <a:r>
              <a:rPr lang="vi-VN" sz="2800" b="1" dirty="0">
                <a:effectLst/>
                <a:latin typeface="+mj-lt"/>
              </a:rPr>
              <a:t> chương trình chạy tiếp</a:t>
            </a:r>
          </a:p>
        </p:txBody>
      </p:sp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" y="609600"/>
            <a:ext cx="63207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991645" y="4819088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dirty="0">
                <a:latin typeface="+mj-lt"/>
              </a:rPr>
              <a:t>“Nếu” nhấn Alt + F4, sẽ thoát khỏi chương trình.</a:t>
            </a:r>
          </a:p>
        </p:txBody>
      </p:sp>
      <p:pic>
        <p:nvPicPr>
          <p:cNvPr id="240662" name="Picture 22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2" y="3759247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3" name="Picture 23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5" y="4819088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7"/>
          <p:cNvSpPr>
            <a:spLocks noChangeArrowheads="1"/>
          </p:cNvSpPr>
          <p:nvPr/>
        </p:nvSpPr>
        <p:spPr bwMode="auto">
          <a:xfrm>
            <a:off x="228600" y="76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3300"/>
                </a:solidFill>
                <a:effectLst/>
              </a:rPr>
              <a:t>MỘT SỐ VÍ DỤ TRONG TIN HỌC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43000" y="5791573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X&gt;5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3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773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512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6" grpId="0"/>
      <p:bldP spid="240661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 - &amp;quot;Bài tập củng cố&amp;quot;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92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95&quot;/&gt;&lt;/object&gt;&lt;object type=&quot;3&quot; unique_id=&quot;10019&quot;&gt;&lt;property id=&quot;20148&quot; value=&quot;5&quot;/&gt;&lt;property id=&quot;20300&quot; value=&quot;Slide 16&quot;/&gt;&lt;property id=&quot;20307&quot; value=&quot;296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 - &amp;quot;Bài tập củng cố&amp;quot;&quot;/&gt;&lt;property id=&quot;20307&quot; value=&quot;297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1920</Words>
  <Application>Microsoft Office PowerPoint</Application>
  <PresentationFormat>On-screen Show (4:3)</PresentationFormat>
  <Paragraphs>224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.VnSouthern</vt:lpstr>
      <vt:lpstr>VNI-Ariston</vt:lpstr>
      <vt:lpstr>Arial</vt:lpstr>
      <vt:lpstr>Calibri</vt:lpstr>
      <vt:lpstr>Palatino Linotype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Vd1: Nếu trời mưa thì em sẽ không tập thể dục buổi sáng.  Vd2: Nếu em bị bệnh thì em sẽ không đi học  Vd3: Nếu tổng tiền mua sách lớn hơn 100.000đ thì được giảm giá 30%. Vd4: Nếu gặp đèn đỏ thì phải dừng lại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Vung Liem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Hieu</dc:creator>
  <cp:lastModifiedBy>uwu</cp:lastModifiedBy>
  <cp:revision>208</cp:revision>
  <dcterms:created xsi:type="dcterms:W3CDTF">2010-10-09T13:04:55Z</dcterms:created>
  <dcterms:modified xsi:type="dcterms:W3CDTF">2023-06-18T13:28:21Z</dcterms:modified>
</cp:coreProperties>
</file>