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92" r:id="rId4"/>
    <p:sldId id="277" r:id="rId5"/>
    <p:sldId id="258" r:id="rId6"/>
    <p:sldId id="299" r:id="rId7"/>
    <p:sldId id="291" r:id="rId8"/>
    <p:sldId id="293" r:id="rId9"/>
    <p:sldId id="296" r:id="rId10"/>
    <p:sldId id="297" r:id="rId11"/>
    <p:sldId id="298" r:id="rId12"/>
    <p:sldId id="294" r:id="rId13"/>
    <p:sldId id="301" r:id="rId14"/>
    <p:sldId id="300" r:id="rId15"/>
    <p:sldId id="302" r:id="rId16"/>
    <p:sldId id="303" r:id="rId17"/>
    <p:sldId id="304" r:id="rId18"/>
    <p:sldId id="305" r:id="rId19"/>
    <p:sldId id="307" r:id="rId20"/>
    <p:sldId id="306" r:id="rId21"/>
    <p:sldId id="309"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p:normalViewPr>
  <p:slideViewPr>
    <p:cSldViewPr snapToGrid="0">
      <p:cViewPr>
        <p:scale>
          <a:sx n="81" d="100"/>
          <a:sy n="81" d="100"/>
        </p:scale>
        <p:origin x="-24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F9E4B-0BDE-AE0A-462B-CA8B89B1B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1BC587-EAF6-AFED-93D7-C6852BF48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3826BFB-C186-EF68-BC0B-A892C552B24B}"/>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9C7BFCC0-4C10-00AC-B3F9-CA2711EB4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61F616-8E17-E19C-2754-8D4A2063152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59113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2DAF9-47B0-6788-06E6-6AD204D3D2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B84494-45BB-E780-44C3-6DAA3726A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877B8F-7F95-5ABD-AC75-C959F4BCC2C3}"/>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B8F2E0A0-41B4-7327-EFD1-E97CF692B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3274D1-D31F-C00B-83E3-2FFDB9DE7DC4}"/>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279765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BF123D-6146-9D24-9371-3563A74D6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8617DB-341F-5B38-D6C7-4490A6DB1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1B1CB6-4617-135E-B0E1-471852CDFB2E}"/>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C73671EE-5433-BF9F-B321-679F701EC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C5A1AE-B194-AA67-66BA-ED86C367D254}"/>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549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DE64F8-AD79-CF8C-8E26-5A1C9A1CCC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EB69C6-2441-78A8-A227-1216DC119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76BCEA-EC0D-CBF9-CC23-4D922A6290B1}"/>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D78CFE3C-AE5A-F4B2-11DC-802FB2BA0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27F873-302F-441D-B603-FC3F9226B2C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16799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6E33B-BCC6-62B5-FDB2-B9D5180FC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64AB174-DBAC-4AB4-5273-D6993596BB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AEC915-7F91-3403-E536-1777AE69FA19}"/>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0E670352-5629-A3C6-FC10-90BE7714D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9A7614-6493-8A8D-EC42-0413C8CA61C8}"/>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6630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0C9EF-3FDD-AED2-2C36-BD7035145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E341AB-CDB1-660E-3E9C-DF63421E8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D3AF2-0DD9-D90D-8714-4D6D2D17F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4B18B2-FE3A-1501-6655-F9EA972B5D48}"/>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6" name="Footer Placeholder 5">
            <a:extLst>
              <a:ext uri="{FF2B5EF4-FFF2-40B4-BE49-F238E27FC236}">
                <a16:creationId xmlns:a16="http://schemas.microsoft.com/office/drawing/2014/main" xmlns="" id="{82C4A861-DC31-EBAB-93C1-A4ED65EAA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0A6D3D-DD4E-3496-0B38-96DBAE70334A}"/>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81545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84C49-B368-C3D9-3D91-36EFC8EC3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CAB71B-6F3B-EE98-F2B3-9C953A999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DFDEA7-1807-56F5-2374-08AA17D779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F96811B-6A60-E00F-17BE-3C7F711659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9D8DA74-10E2-7B84-A8ED-3619C9D70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07EED6-D7A5-EC10-8C4B-198669996C21}"/>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8" name="Footer Placeholder 7">
            <a:extLst>
              <a:ext uri="{FF2B5EF4-FFF2-40B4-BE49-F238E27FC236}">
                <a16:creationId xmlns:a16="http://schemas.microsoft.com/office/drawing/2014/main" xmlns="" id="{282E61E2-04B0-0408-1F91-8EB931A5B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879B11-72F6-1CC1-A595-801513D1A669}"/>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41809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7C3F1-F927-C3AD-AA0F-C1EE665B8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B61E0F5-0E12-7808-9AB3-7D888B064723}"/>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4" name="Footer Placeholder 3">
            <a:extLst>
              <a:ext uri="{FF2B5EF4-FFF2-40B4-BE49-F238E27FC236}">
                <a16:creationId xmlns:a16="http://schemas.microsoft.com/office/drawing/2014/main" xmlns="" id="{E0C0C48E-59A9-A137-A9EE-4DBE4C9D8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B08BAC-87B1-5206-663B-DDF9409EAA2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99552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43AB17-19AA-EB21-3132-A6318598263F}"/>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3" name="Footer Placeholder 2">
            <a:extLst>
              <a:ext uri="{FF2B5EF4-FFF2-40B4-BE49-F238E27FC236}">
                <a16:creationId xmlns:a16="http://schemas.microsoft.com/office/drawing/2014/main" xmlns="" id="{9F0FC92D-0DE4-3835-5A5B-4E2FE9ADB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C321A5-A736-D304-48D1-7AC91E5E962F}"/>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133345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5B145-DF0C-C9B5-6EB2-27941CC7B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FA42EE2-CFCE-7010-C15B-39C0F0DE4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18F89F9-94BC-461B-6523-F6D43235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D076588-93D3-1D0D-EEC5-63C619126F96}"/>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6" name="Footer Placeholder 5">
            <a:extLst>
              <a:ext uri="{FF2B5EF4-FFF2-40B4-BE49-F238E27FC236}">
                <a16:creationId xmlns:a16="http://schemas.microsoft.com/office/drawing/2014/main" xmlns="" id="{11C4DCF9-C436-59C4-CC05-719202AF7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172187-7EFB-A641-DE40-3FC04D9766F0}"/>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77539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86D71-C6D6-4363-6612-B87887E15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CD9F9-610A-5C74-B6C3-8C2E8B315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C0A3C5-B3EC-711C-1FFC-D2080BDBA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627860-3A04-6516-5658-F1158F198409}"/>
              </a:ext>
            </a:extLst>
          </p:cNvPr>
          <p:cNvSpPr>
            <a:spLocks noGrp="1"/>
          </p:cNvSpPr>
          <p:nvPr>
            <p:ph type="dt" sz="half" idx="10"/>
          </p:nvPr>
        </p:nvSpPr>
        <p:spPr/>
        <p:txBody>
          <a:bodyPr/>
          <a:lstStyle/>
          <a:p>
            <a:fld id="{D0001651-0AE3-4674-936C-C23E4744111C}" type="datetimeFigureOut">
              <a:rPr lang="en-US" smtClean="0"/>
              <a:t>11/14/2023</a:t>
            </a:fld>
            <a:endParaRPr lang="en-US"/>
          </a:p>
        </p:txBody>
      </p:sp>
      <p:sp>
        <p:nvSpPr>
          <p:cNvPr id="6" name="Footer Placeholder 5">
            <a:extLst>
              <a:ext uri="{FF2B5EF4-FFF2-40B4-BE49-F238E27FC236}">
                <a16:creationId xmlns:a16="http://schemas.microsoft.com/office/drawing/2014/main" xmlns="" id="{C597C3AE-AD63-C408-081D-0EFA3C767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DCC791-388B-04D5-0DD1-17A16384D5BD}"/>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6690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F6FAEA-4361-F79E-EADB-564B3981A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1B8BFD4-69D5-0BF3-ECA4-143CC39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3777D9-0C89-FDFB-010E-AF68B0A79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1651-0AE3-4674-936C-C23E4744111C}" type="datetimeFigureOut">
              <a:rPr lang="en-US" smtClean="0"/>
              <a:t>11/14/2023</a:t>
            </a:fld>
            <a:endParaRPr lang="en-US"/>
          </a:p>
        </p:txBody>
      </p:sp>
      <p:sp>
        <p:nvSpPr>
          <p:cNvPr id="5" name="Footer Placeholder 4">
            <a:extLst>
              <a:ext uri="{FF2B5EF4-FFF2-40B4-BE49-F238E27FC236}">
                <a16:creationId xmlns:a16="http://schemas.microsoft.com/office/drawing/2014/main" xmlns="" id="{1452480C-594E-F436-9A50-8F49130DE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FA1D2C0-221B-F44F-C38E-DA29193E2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0BCA7-85F7-47CF-866E-A4CDA646D782}" type="slidenum">
              <a:rPr lang="en-US" smtClean="0"/>
              <a:t>‹#›</a:t>
            </a:fld>
            <a:endParaRPr lang="en-US"/>
          </a:p>
        </p:txBody>
      </p:sp>
    </p:spTree>
    <p:extLst>
      <p:ext uri="{BB962C8B-B14F-4D97-AF65-F5344CB8AC3E}">
        <p14:creationId xmlns:p14="http://schemas.microsoft.com/office/powerpoint/2010/main" val="206019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0A0CEF-4665-25D0-E775-342437CF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EDB4082B-25DE-AC93-1999-46F96F2C837A}"/>
              </a:ext>
            </a:extLst>
          </p:cNvPr>
          <p:cNvSpPr/>
          <p:nvPr/>
        </p:nvSpPr>
        <p:spPr>
          <a:xfrm>
            <a:off x="3369712" y="482551"/>
            <a:ext cx="5674897" cy="1107996"/>
          </a:xfrm>
          <a:prstGeom prst="rect">
            <a:avLst/>
          </a:prstGeom>
          <a:noFill/>
        </p:spPr>
        <p:txBody>
          <a:bodyPr wrap="square" lIns="91440" tIns="45720" rIns="91440" bIns="45720">
            <a:spAutoFit/>
          </a:bodyPr>
          <a:lstStyle/>
          <a:p>
            <a:pPr algn="ctr"/>
            <a:r>
              <a:rPr lang="en-US" sz="6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TIN HỌC 6</a:t>
            </a:r>
          </a:p>
        </p:txBody>
      </p:sp>
      <p:sp>
        <p:nvSpPr>
          <p:cNvPr id="5" name="Rectangle 4">
            <a:extLst>
              <a:ext uri="{FF2B5EF4-FFF2-40B4-BE49-F238E27FC236}">
                <a16:creationId xmlns:a16="http://schemas.microsoft.com/office/drawing/2014/main" xmlns="" id="{861195FE-BC24-CF75-D30C-DA3DB0033BBD}"/>
              </a:ext>
            </a:extLst>
          </p:cNvPr>
          <p:cNvSpPr/>
          <p:nvPr/>
        </p:nvSpPr>
        <p:spPr>
          <a:xfrm>
            <a:off x="947993" y="2967335"/>
            <a:ext cx="10296025" cy="1323439"/>
          </a:xfrm>
          <a:prstGeom prst="rect">
            <a:avLst/>
          </a:prstGeom>
          <a:noFill/>
        </p:spPr>
        <p:txBody>
          <a:bodyPr wrap="none" lIns="91440" tIns="45720" rIns="91440" bIns="45720">
            <a:spAutoFit/>
          </a:bodyPr>
          <a:lstStyle/>
          <a:p>
            <a:pPr algn="ctr"/>
            <a:r>
              <a:rPr lang="en-US" sz="8000" b="1" cap="none" spc="0">
                <a:ln w="22225">
                  <a:solidFill>
                    <a:schemeClr val="accent2"/>
                  </a:solidFill>
                  <a:prstDash val="solid"/>
                </a:ln>
                <a:solidFill>
                  <a:schemeClr val="accent2">
                    <a:lumMod val="40000"/>
                    <a:lumOff val="60000"/>
                  </a:schemeClr>
                </a:solidFill>
                <a:effectLst/>
              </a:rPr>
              <a:t>BÀI 2. XỬ LÍ THÔNG TIN</a:t>
            </a:r>
          </a:p>
        </p:txBody>
      </p:sp>
      <p:grpSp>
        <p:nvGrpSpPr>
          <p:cNvPr id="6" name="Google Shape;211;p3">
            <a:extLst>
              <a:ext uri="{FF2B5EF4-FFF2-40B4-BE49-F238E27FC236}">
                <a16:creationId xmlns:a16="http://schemas.microsoft.com/office/drawing/2014/main" xmlns="" id="{D51CA428-6CE8-31F9-2CC8-34EAAFDABD49}"/>
              </a:ext>
            </a:extLst>
          </p:cNvPr>
          <p:cNvGrpSpPr/>
          <p:nvPr/>
        </p:nvGrpSpPr>
        <p:grpSpPr>
          <a:xfrm>
            <a:off x="990333" y="1470856"/>
            <a:ext cx="444275" cy="398525"/>
            <a:chOff x="2495125" y="2142250"/>
            <a:chExt cx="444275" cy="398525"/>
          </a:xfrm>
        </p:grpSpPr>
        <p:sp>
          <p:nvSpPr>
            <p:cNvPr id="7" name="Google Shape;212;p3">
              <a:extLst>
                <a:ext uri="{FF2B5EF4-FFF2-40B4-BE49-F238E27FC236}">
                  <a16:creationId xmlns:a16="http://schemas.microsoft.com/office/drawing/2014/main" xmlns="" id="{F33CAC5A-F25A-7BEA-90AC-4880587544E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13;p3">
              <a:extLst>
                <a:ext uri="{FF2B5EF4-FFF2-40B4-BE49-F238E27FC236}">
                  <a16:creationId xmlns:a16="http://schemas.microsoft.com/office/drawing/2014/main" xmlns="" id="{98A1C1A2-7089-C33C-F2D3-14FCA7AD83D4}"/>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14;p3">
            <a:extLst>
              <a:ext uri="{FF2B5EF4-FFF2-40B4-BE49-F238E27FC236}">
                <a16:creationId xmlns:a16="http://schemas.microsoft.com/office/drawing/2014/main" xmlns="" id="{DD181CCB-BDEB-159E-EF20-125FEDFD47EE}"/>
              </a:ext>
            </a:extLst>
          </p:cNvPr>
          <p:cNvGrpSpPr/>
          <p:nvPr/>
        </p:nvGrpSpPr>
        <p:grpSpPr>
          <a:xfrm>
            <a:off x="9370261" y="1547294"/>
            <a:ext cx="291375" cy="281375"/>
            <a:chOff x="3243875" y="2372825"/>
            <a:chExt cx="291375" cy="281375"/>
          </a:xfrm>
        </p:grpSpPr>
        <p:sp>
          <p:nvSpPr>
            <p:cNvPr id="10" name="Google Shape;215;p3">
              <a:extLst>
                <a:ext uri="{FF2B5EF4-FFF2-40B4-BE49-F238E27FC236}">
                  <a16:creationId xmlns:a16="http://schemas.microsoft.com/office/drawing/2014/main" xmlns="" id="{8FC5E30F-8BF4-D8DE-4B64-08D2CE8B691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p3">
              <a:extLst>
                <a:ext uri="{FF2B5EF4-FFF2-40B4-BE49-F238E27FC236}">
                  <a16:creationId xmlns:a16="http://schemas.microsoft.com/office/drawing/2014/main" xmlns="" id="{955D4E36-52D7-EDC5-0BE7-9116145091F1}"/>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7;p3">
              <a:extLst>
                <a:ext uri="{FF2B5EF4-FFF2-40B4-BE49-F238E27FC236}">
                  <a16:creationId xmlns:a16="http://schemas.microsoft.com/office/drawing/2014/main" xmlns="" id="{740CD6AE-E051-6DEF-8364-90067411EAE3}"/>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p3">
              <a:extLst>
                <a:ext uri="{FF2B5EF4-FFF2-40B4-BE49-F238E27FC236}">
                  <a16:creationId xmlns:a16="http://schemas.microsoft.com/office/drawing/2014/main" xmlns="" id="{0EFF0275-8CC1-F218-88BC-0925F107260A}"/>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p3">
              <a:extLst>
                <a:ext uri="{FF2B5EF4-FFF2-40B4-BE49-F238E27FC236}">
                  <a16:creationId xmlns:a16="http://schemas.microsoft.com/office/drawing/2014/main" xmlns="" id="{2E4751FE-8D82-B262-B379-320A534C908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p3">
              <a:extLst>
                <a:ext uri="{FF2B5EF4-FFF2-40B4-BE49-F238E27FC236}">
                  <a16:creationId xmlns:a16="http://schemas.microsoft.com/office/drawing/2014/main" xmlns="" id="{16983F55-14C9-BD81-AA0B-760765582275}"/>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p3">
              <a:extLst>
                <a:ext uri="{FF2B5EF4-FFF2-40B4-BE49-F238E27FC236}">
                  <a16:creationId xmlns:a16="http://schemas.microsoft.com/office/drawing/2014/main" xmlns="" id="{7FEA18EF-085D-A468-AB6E-D557613FDB50}"/>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22;p3">
              <a:extLst>
                <a:ext uri="{FF2B5EF4-FFF2-40B4-BE49-F238E27FC236}">
                  <a16:creationId xmlns:a16="http://schemas.microsoft.com/office/drawing/2014/main" xmlns="" id="{C88BE76C-5BB7-0F72-EAB9-BD413F1EBA6D}"/>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p3">
              <a:extLst>
                <a:ext uri="{FF2B5EF4-FFF2-40B4-BE49-F238E27FC236}">
                  <a16:creationId xmlns:a16="http://schemas.microsoft.com/office/drawing/2014/main" xmlns="" id="{B732E50E-4516-FA0C-0F79-A7A57D350BC6}"/>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4;p3">
              <a:extLst>
                <a:ext uri="{FF2B5EF4-FFF2-40B4-BE49-F238E27FC236}">
                  <a16:creationId xmlns:a16="http://schemas.microsoft.com/office/drawing/2014/main" xmlns="" id="{34B56B11-BDA0-2252-BB9B-00BBF23D9238}"/>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30;p3">
            <a:extLst>
              <a:ext uri="{FF2B5EF4-FFF2-40B4-BE49-F238E27FC236}">
                <a16:creationId xmlns:a16="http://schemas.microsoft.com/office/drawing/2014/main" xmlns="" id="{1A7E2C70-0D41-906A-FDA1-F353B5622D7F}"/>
              </a:ext>
            </a:extLst>
          </p:cNvPr>
          <p:cNvGrpSpPr/>
          <p:nvPr/>
        </p:nvGrpSpPr>
        <p:grpSpPr>
          <a:xfrm>
            <a:off x="3975464" y="5926144"/>
            <a:ext cx="166675" cy="168575"/>
            <a:chOff x="4954425" y="2036375"/>
            <a:chExt cx="166675" cy="168575"/>
          </a:xfrm>
        </p:grpSpPr>
        <p:sp>
          <p:nvSpPr>
            <p:cNvPr id="21" name="Google Shape;231;p3">
              <a:extLst>
                <a:ext uri="{FF2B5EF4-FFF2-40B4-BE49-F238E27FC236}">
                  <a16:creationId xmlns:a16="http://schemas.microsoft.com/office/drawing/2014/main" xmlns="" id="{94D995E3-A976-FD9B-54E2-AFF94466D9E8}"/>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2;p3">
              <a:extLst>
                <a:ext uri="{FF2B5EF4-FFF2-40B4-BE49-F238E27FC236}">
                  <a16:creationId xmlns:a16="http://schemas.microsoft.com/office/drawing/2014/main" xmlns="" id="{11DB73AC-DF54-CF85-E28A-F89ADC786D2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01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6"/>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D4A2AEA-2C2D-1191-CEC1-60904FD1F4B3}"/>
              </a:ext>
            </a:extLst>
          </p:cNvPr>
          <p:cNvSpPr txBox="1"/>
          <p:nvPr/>
        </p:nvSpPr>
        <p:spPr>
          <a:xfrm>
            <a:off x="910046" y="246447"/>
            <a:ext cx="5786845" cy="923330"/>
          </a:xfrm>
          <a:prstGeom prst="rect">
            <a:avLst/>
          </a:prstGeom>
          <a:noFill/>
        </p:spPr>
        <p:txBody>
          <a:bodyPr wrap="square" rtlCol="0">
            <a:spAutoFit/>
          </a:bodyPr>
          <a:lstStyle/>
          <a:p>
            <a:r>
              <a:rPr lang="en-US" sz="5400" b="1" dirty="0">
                <a:solidFill>
                  <a:schemeClr val="accent2">
                    <a:lumMod val="75000"/>
                  </a:schemeClr>
                </a:solidFill>
              </a:rPr>
              <a:t>I. XỬ LÍ THÔNG TIN</a:t>
            </a:r>
          </a:p>
        </p:txBody>
      </p:sp>
      <p:sp>
        <p:nvSpPr>
          <p:cNvPr id="4" name="Rectangle: Rounded Corners 3">
            <a:extLst>
              <a:ext uri="{FF2B5EF4-FFF2-40B4-BE49-F238E27FC236}">
                <a16:creationId xmlns:a16="http://schemas.microsoft.com/office/drawing/2014/main" xmlns="" id="{6391C1E2-F98C-308E-30CC-FE6E86FE383B}"/>
              </a:ext>
            </a:extLst>
          </p:cNvPr>
          <p:cNvSpPr/>
          <p:nvPr/>
        </p:nvSpPr>
        <p:spPr>
          <a:xfrm>
            <a:off x="652592" y="1143001"/>
            <a:ext cx="11196508" cy="4664869"/>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5E6A3F-6D0E-6934-F42D-A8474703BC10}"/>
              </a:ext>
            </a:extLst>
          </p:cNvPr>
          <p:cNvSpPr txBox="1"/>
          <p:nvPr/>
        </p:nvSpPr>
        <p:spPr>
          <a:xfrm>
            <a:off x="1202431" y="1143001"/>
            <a:ext cx="1036713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xmlns=""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61" y="1139225"/>
            <a:ext cx="1007770" cy="939447"/>
          </a:xfrm>
          <a:prstGeom prst="rect">
            <a:avLst/>
          </a:prstGeom>
        </p:spPr>
      </p:pic>
      <p:sp>
        <p:nvSpPr>
          <p:cNvPr id="9" name="TextBox 8">
            <a:extLst>
              <a:ext uri="{FF2B5EF4-FFF2-40B4-BE49-F238E27FC236}">
                <a16:creationId xmlns:a16="http://schemas.microsoft.com/office/drawing/2014/main" xmlns="" id="{29228987-2429-7610-11A7-D9BB0160AD34}"/>
              </a:ext>
            </a:extLst>
          </p:cNvPr>
          <p:cNvSpPr txBox="1"/>
          <p:nvPr/>
        </p:nvSpPr>
        <p:spPr>
          <a:xfrm>
            <a:off x="1225468" y="1973998"/>
            <a:ext cx="1055861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 Em chép bài trên bảng vào vở.</a:t>
            </a:r>
          </a:p>
        </p:txBody>
      </p:sp>
      <p:sp>
        <p:nvSpPr>
          <p:cNvPr id="10" name="TextBox 9">
            <a:extLst>
              <a:ext uri="{FF2B5EF4-FFF2-40B4-BE49-F238E27FC236}">
                <a16:creationId xmlns:a16="http://schemas.microsoft.com/office/drawing/2014/main" xmlns="" id="{30E9E5D5-C58A-F1EE-7E36-8BE029993E8D}"/>
              </a:ext>
            </a:extLst>
          </p:cNvPr>
          <p:cNvSpPr txBox="1"/>
          <p:nvPr/>
        </p:nvSpPr>
        <p:spPr>
          <a:xfrm>
            <a:off x="1346576" y="2690605"/>
            <a:ext cx="10222992" cy="1569660"/>
          </a:xfrm>
          <a:prstGeom prst="rect">
            <a:avLst/>
          </a:prstGeom>
          <a:noFill/>
        </p:spPr>
        <p:txBody>
          <a:bodyPr wrap="square" rtlCol="0">
            <a:spAutoFit/>
          </a:bodyPr>
          <a:lstStyle/>
          <a:p>
            <a:r>
              <a:rPr lang="vi-VN" sz="2400" b="0" i="0" dirty="0">
                <a:solidFill>
                  <a:srgbClr val="FF0000"/>
                </a:solidFill>
                <a:effectLst/>
                <a:latin typeface="Open Sans" panose="020B0606030504020204" pitchFamily="34" charset="0"/>
              </a:rPr>
              <a:t> </a:t>
            </a:r>
            <a:r>
              <a:rPr lang="vi-VN" sz="2400" dirty="0">
                <a:solidFill>
                  <a:srgbClr val="FF0000"/>
                </a:solidFill>
                <a:latin typeface="Times New Roman" panose="02020603050405020304" pitchFamily="18" charset="0"/>
                <a:cs typeface="Times New Roman" panose="02020603050405020304" pitchFamily="18" charset="0"/>
              </a:rPr>
              <a:t>Em chép bài trên bảng vào vở - là hoạt động lưu trữ thông tin và có thể xử lí thông tin. Vì hoạt động trên là tiếp nhận thông tin và lưu trữ vào vở, bên cạnh đó</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em có thể xử lí thông tin nếu em vừa chép bài và vừa thu nhận kiến thức, </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chuyển thành kiến thức của mình.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1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D4A2AEA-2C2D-1191-CEC1-60904FD1F4B3}"/>
              </a:ext>
            </a:extLst>
          </p:cNvPr>
          <p:cNvSpPr txBox="1"/>
          <p:nvPr/>
        </p:nvSpPr>
        <p:spPr>
          <a:xfrm>
            <a:off x="910046" y="246447"/>
            <a:ext cx="5786845"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sp>
        <p:nvSpPr>
          <p:cNvPr id="4" name="Rectangle: Rounded Corners 3">
            <a:extLst>
              <a:ext uri="{FF2B5EF4-FFF2-40B4-BE49-F238E27FC236}">
                <a16:creationId xmlns:a16="http://schemas.microsoft.com/office/drawing/2014/main" xmlns="" id="{6391C1E2-F98C-308E-30CC-FE6E86FE383B}"/>
              </a:ext>
            </a:extLst>
          </p:cNvPr>
          <p:cNvSpPr/>
          <p:nvPr/>
        </p:nvSpPr>
        <p:spPr>
          <a:xfrm>
            <a:off x="652592" y="1143001"/>
            <a:ext cx="11196508" cy="4664869"/>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5E6A3F-6D0E-6934-F42D-A8474703BC10}"/>
              </a:ext>
            </a:extLst>
          </p:cNvPr>
          <p:cNvSpPr txBox="1"/>
          <p:nvPr/>
        </p:nvSpPr>
        <p:spPr>
          <a:xfrm>
            <a:off x="1202431" y="1143001"/>
            <a:ext cx="1036713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Mỗi việc dưới đây thuộc hoạt động nào trong quá trình xử lí thông tin? Giải thích tại sao?</a:t>
            </a:r>
          </a:p>
        </p:txBody>
      </p:sp>
      <p:pic>
        <p:nvPicPr>
          <p:cNvPr id="8" name="Picture 7">
            <a:extLst>
              <a:ext uri="{FF2B5EF4-FFF2-40B4-BE49-F238E27FC236}">
                <a16:creationId xmlns:a16="http://schemas.microsoft.com/office/drawing/2014/main" xmlns=""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72" y="849885"/>
            <a:ext cx="1007770" cy="939447"/>
          </a:xfrm>
          <a:prstGeom prst="rect">
            <a:avLst/>
          </a:prstGeom>
        </p:spPr>
      </p:pic>
      <p:sp>
        <p:nvSpPr>
          <p:cNvPr id="9" name="TextBox 8">
            <a:extLst>
              <a:ext uri="{FF2B5EF4-FFF2-40B4-BE49-F238E27FC236}">
                <a16:creationId xmlns:a16="http://schemas.microsoft.com/office/drawing/2014/main" xmlns="" id="{29228987-2429-7610-11A7-D9BB0160AD34}"/>
              </a:ext>
            </a:extLst>
          </p:cNvPr>
          <p:cNvSpPr txBox="1"/>
          <p:nvPr/>
        </p:nvSpPr>
        <p:spPr>
          <a:xfrm>
            <a:off x="1225468" y="1973998"/>
            <a:ext cx="1055861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 Em thực hiện một phép tính nhẩm.</a:t>
            </a:r>
          </a:p>
        </p:txBody>
      </p:sp>
      <p:sp>
        <p:nvSpPr>
          <p:cNvPr id="10" name="TextBox 9">
            <a:extLst>
              <a:ext uri="{FF2B5EF4-FFF2-40B4-BE49-F238E27FC236}">
                <a16:creationId xmlns:a16="http://schemas.microsoft.com/office/drawing/2014/main" xmlns="" id="{30E9E5D5-C58A-F1EE-7E36-8BE029993E8D}"/>
              </a:ext>
            </a:extLst>
          </p:cNvPr>
          <p:cNvSpPr txBox="1"/>
          <p:nvPr/>
        </p:nvSpPr>
        <p:spPr>
          <a:xfrm>
            <a:off x="1346576" y="2690605"/>
            <a:ext cx="10222992" cy="1200329"/>
          </a:xfrm>
          <a:prstGeom prst="rect">
            <a:avLst/>
          </a:prstGeom>
          <a:noFill/>
        </p:spPr>
        <p:txBody>
          <a:bodyPr wrap="square" rtlCol="0">
            <a:spAutoFit/>
          </a:bodyPr>
          <a:lstStyle/>
          <a:p>
            <a:r>
              <a:rPr lang="vi-VN" sz="2400" b="0" i="0">
                <a:solidFill>
                  <a:srgbClr val="FF0000"/>
                </a:solidFill>
                <a:effectLst/>
                <a:latin typeface="Open Sans" panose="020B0606030504020204" pitchFamily="34" charset="0"/>
              </a:rPr>
              <a:t> </a:t>
            </a:r>
            <a:r>
              <a:rPr lang="vi-VN" sz="2400">
                <a:solidFill>
                  <a:srgbClr val="FF0000"/>
                </a:solidFill>
                <a:latin typeface="Times New Roman" panose="02020603050405020304" pitchFamily="18" charset="0"/>
                <a:cs typeface="Times New Roman" panose="02020603050405020304" pitchFamily="18" charset="0"/>
              </a:rPr>
              <a:t>Em thực hiện một phép tính nhẩm – là hoạt động xử lí thông tin.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Vì hoạt động trên là em đã tiếp nhận thông tin là phép tính nhẩm, trí não của em lưu trữ và xử lí phép tính đó và cho ra kết quả.</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2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0DF58ED2-4ADF-93A6-FCB1-36254BA99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7A78BBE-635A-FA87-8FD1-A2B0B9FFCFE5}"/>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II. XỬ LÍ THÔNG TIN TRONG MÁY TÍNH</a:t>
            </a:r>
          </a:p>
        </p:txBody>
      </p:sp>
      <p:grpSp>
        <p:nvGrpSpPr>
          <p:cNvPr id="11" name="Group 10">
            <a:extLst>
              <a:ext uri="{FF2B5EF4-FFF2-40B4-BE49-F238E27FC236}">
                <a16:creationId xmlns:a16="http://schemas.microsoft.com/office/drawing/2014/main" xmlns="" id="{C5D5E41D-BC36-25A4-5BC1-D2BBE8EFD9D7}"/>
              </a:ext>
            </a:extLst>
          </p:cNvPr>
          <p:cNvGrpSpPr/>
          <p:nvPr/>
        </p:nvGrpSpPr>
        <p:grpSpPr>
          <a:xfrm>
            <a:off x="2505360" y="2168691"/>
            <a:ext cx="6941324" cy="4442862"/>
            <a:chOff x="2505360" y="2168691"/>
            <a:chExt cx="6941324" cy="4442862"/>
          </a:xfrm>
        </p:grpSpPr>
        <p:pic>
          <p:nvPicPr>
            <p:cNvPr id="5" name="Picture 3">
              <a:extLst>
                <a:ext uri="{FF2B5EF4-FFF2-40B4-BE49-F238E27FC236}">
                  <a16:creationId xmlns:a16="http://schemas.microsoft.com/office/drawing/2014/main" xmlns="" id="{30DF28AE-E989-AF1B-8233-992A178062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246" r="-7087" b="-8146"/>
            <a:stretch/>
          </p:blipFill>
          <p:spPr bwMode="auto">
            <a:xfrm>
              <a:off x="2745315" y="2168691"/>
              <a:ext cx="6701369" cy="36176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69E9DAB1-A087-3D5F-2513-6B9D8EE73F7A}"/>
                </a:ext>
              </a:extLst>
            </p:cNvPr>
            <p:cNvSpPr/>
            <p:nvPr/>
          </p:nvSpPr>
          <p:spPr>
            <a:xfrm>
              <a:off x="2505360" y="6149888"/>
              <a:ext cx="6941324" cy="461665"/>
            </a:xfrm>
            <a:prstGeom prst="rect">
              <a:avLst/>
            </a:prstGeom>
          </p:spPr>
          <p:txBody>
            <a:bodyPr wrap="none">
              <a:spAutoFit/>
            </a:bodyPr>
            <a:lstStyle/>
            <a:p>
              <a:r>
                <a:rPr lang="en-US" sz="2400" b="1" i="1">
                  <a:solidFill>
                    <a:srgbClr val="002060"/>
                  </a:solidFill>
                  <a:latin typeface="Times New Roman" pitchFamily="18" charset="0"/>
                  <a:cs typeface="Times New Roman" pitchFamily="18" charset="0"/>
                </a:rPr>
                <a:t>Hình 1.2. Các hoạt động </a:t>
              </a:r>
              <a:r>
                <a:rPr lang="en-US" sz="2400" b="1" i="1" dirty="0" err="1">
                  <a:solidFill>
                    <a:srgbClr val="002060"/>
                  </a:solidFill>
                  <a:latin typeface="Times New Roman" pitchFamily="18" charset="0"/>
                  <a:cs typeface="Times New Roman" pitchFamily="18" charset="0"/>
                </a:rPr>
                <a:t>xử</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lí</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thông</a:t>
              </a:r>
              <a:r>
                <a:rPr lang="en-US" sz="2400" b="1" i="1" dirty="0">
                  <a:solidFill>
                    <a:srgbClr val="002060"/>
                  </a:solidFill>
                  <a:latin typeface="Times New Roman" pitchFamily="18" charset="0"/>
                  <a:cs typeface="Times New Roman" pitchFamily="18" charset="0"/>
                </a:rPr>
                <a:t> tin </a:t>
              </a:r>
              <a:r>
                <a:rPr lang="en-US" sz="2400" b="1" i="1" dirty="0" err="1">
                  <a:solidFill>
                    <a:srgbClr val="002060"/>
                  </a:solidFill>
                  <a:latin typeface="Times New Roman" pitchFamily="18" charset="0"/>
                  <a:cs typeface="Times New Roman" pitchFamily="18" charset="0"/>
                </a:rPr>
                <a:t>của</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máy</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tính</a:t>
              </a:r>
              <a:endParaRPr lang="en-US" sz="2400" b="1" i="1" dirty="0">
                <a:solidFill>
                  <a:srgbClr val="002060"/>
                </a:solidFill>
                <a:latin typeface="Times New Roman" pitchFamily="18" charset="0"/>
                <a:cs typeface="Times New Roman" pitchFamily="18" charset="0"/>
              </a:endParaRPr>
            </a:p>
          </p:txBody>
        </p:sp>
      </p:grpSp>
      <p:sp>
        <p:nvSpPr>
          <p:cNvPr id="7" name="Speech Bubble: Oval 6">
            <a:extLst>
              <a:ext uri="{FF2B5EF4-FFF2-40B4-BE49-F238E27FC236}">
                <a16:creationId xmlns:a16="http://schemas.microsoft.com/office/drawing/2014/main" xmlns="" id="{D75191FD-BA17-0E08-DCD3-90B608B57AA9}"/>
              </a:ext>
            </a:extLst>
          </p:cNvPr>
          <p:cNvSpPr/>
          <p:nvPr/>
        </p:nvSpPr>
        <p:spPr>
          <a:xfrm>
            <a:off x="0" y="1530627"/>
            <a:ext cx="2604052" cy="1649896"/>
          </a:xfrm>
          <a:prstGeom prst="wedgeEllipseCallout">
            <a:avLst>
              <a:gd name="adj1" fmla="val 54519"/>
              <a:gd name="adj2" fmla="val 398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C000"/>
                </a:solidFill>
                <a:latin typeface="Times New Roman" panose="02020603050405020304" pitchFamily="18" charset="0"/>
                <a:cs typeface="Times New Roman" panose="02020603050405020304" pitchFamily="18" charset="0"/>
              </a:rPr>
              <a:t>Thiết bị vào </a:t>
            </a:r>
            <a:r>
              <a:rPr lang="en-US">
                <a:latin typeface="Times New Roman" panose="02020603050405020304" pitchFamily="18" charset="0"/>
                <a:cs typeface="Times New Roman" panose="02020603050405020304" pitchFamily="18" charset="0"/>
              </a:rPr>
              <a:t>để thu nhận thông tin: bàn phím, chuột, </a:t>
            </a:r>
          </a:p>
          <a:p>
            <a:pPr algn="ctr"/>
            <a:r>
              <a:rPr lang="en-US">
                <a:latin typeface="Times New Roman" panose="02020603050405020304" pitchFamily="18" charset="0"/>
                <a:cs typeface="Times New Roman" panose="02020603050405020304" pitchFamily="18" charset="0"/>
              </a:rPr>
              <a:t>máy quét,…</a:t>
            </a:r>
          </a:p>
        </p:txBody>
      </p:sp>
      <p:sp>
        <p:nvSpPr>
          <p:cNvPr id="8" name="Speech Bubble: Oval 7">
            <a:extLst>
              <a:ext uri="{FF2B5EF4-FFF2-40B4-BE49-F238E27FC236}">
                <a16:creationId xmlns:a16="http://schemas.microsoft.com/office/drawing/2014/main" xmlns="" id="{46E895A7-C4EB-F971-B911-4780A26C7E7C}"/>
              </a:ext>
            </a:extLst>
          </p:cNvPr>
          <p:cNvSpPr/>
          <p:nvPr/>
        </p:nvSpPr>
        <p:spPr>
          <a:xfrm flipH="1">
            <a:off x="9193696" y="3289862"/>
            <a:ext cx="3084193" cy="1375344"/>
          </a:xfrm>
          <a:prstGeom prst="wedgeEllipseCallout">
            <a:avLst>
              <a:gd name="adj1" fmla="val 55724"/>
              <a:gd name="adj2" fmla="val -408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C000"/>
                </a:solidFill>
                <a:latin typeface="Times New Roman" panose="02020603050405020304" pitchFamily="18" charset="0"/>
                <a:cs typeface="Times New Roman" panose="02020603050405020304" pitchFamily="18" charset="0"/>
              </a:rPr>
              <a:t>Thiết bị ra </a:t>
            </a:r>
          </a:p>
          <a:p>
            <a:pPr algn="ctr"/>
            <a:r>
              <a:rPr lang="en-US">
                <a:latin typeface="Times New Roman" panose="02020603050405020304" pitchFamily="18" charset="0"/>
                <a:cs typeface="Times New Roman" panose="02020603050405020304" pitchFamily="18" charset="0"/>
              </a:rPr>
              <a:t>để truyền hoặc </a:t>
            </a:r>
          </a:p>
          <a:p>
            <a:pPr algn="ctr"/>
            <a:r>
              <a:rPr lang="en-US">
                <a:latin typeface="Times New Roman" panose="02020603050405020304" pitchFamily="18" charset="0"/>
                <a:cs typeface="Times New Roman" panose="02020603050405020304" pitchFamily="18" charset="0"/>
              </a:rPr>
              <a:t>chia sẻ thông tin: màn hình, máy in,…</a:t>
            </a:r>
          </a:p>
        </p:txBody>
      </p:sp>
      <p:sp>
        <p:nvSpPr>
          <p:cNvPr id="9" name="Speech Bubble: Oval 8">
            <a:extLst>
              <a:ext uri="{FF2B5EF4-FFF2-40B4-BE49-F238E27FC236}">
                <a16:creationId xmlns:a16="http://schemas.microsoft.com/office/drawing/2014/main" xmlns="" id="{607400E8-44FB-484D-BE3F-19A6508F51FB}"/>
              </a:ext>
            </a:extLst>
          </p:cNvPr>
          <p:cNvSpPr/>
          <p:nvPr/>
        </p:nvSpPr>
        <p:spPr>
          <a:xfrm flipH="1">
            <a:off x="6970642" y="793347"/>
            <a:ext cx="4051853" cy="1220602"/>
          </a:xfrm>
          <a:prstGeom prst="wedgeEllipseCallout">
            <a:avLst>
              <a:gd name="adj1" fmla="val 66782"/>
              <a:gd name="adj2" fmla="val 752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C000"/>
                </a:solidFill>
                <a:latin typeface="Times New Roman" panose="02020603050405020304" pitchFamily="18" charset="0"/>
                <a:cs typeface="Times New Roman" panose="02020603050405020304" pitchFamily="18" charset="0"/>
              </a:rPr>
              <a:t>Bộ xử lí</a:t>
            </a:r>
          </a:p>
          <a:p>
            <a:pPr algn="ctr"/>
            <a:r>
              <a:rPr lang="en-US">
                <a:latin typeface="Times New Roman" panose="02020603050405020304" pitchFamily="18" charset="0"/>
                <a:cs typeface="Times New Roman" panose="02020603050405020304" pitchFamily="18" charset="0"/>
              </a:rPr>
              <a:t>để xử lí thông tin bằng cách thực hiện chương trình máy tính do con người viết ra.</a:t>
            </a:r>
          </a:p>
        </p:txBody>
      </p:sp>
      <p:sp>
        <p:nvSpPr>
          <p:cNvPr id="10" name="Speech Bubble: Oval 9">
            <a:extLst>
              <a:ext uri="{FF2B5EF4-FFF2-40B4-BE49-F238E27FC236}">
                <a16:creationId xmlns:a16="http://schemas.microsoft.com/office/drawing/2014/main" xmlns="" id="{888FC38B-4034-DFEB-B167-BC608A8428B6}"/>
              </a:ext>
            </a:extLst>
          </p:cNvPr>
          <p:cNvSpPr/>
          <p:nvPr/>
        </p:nvSpPr>
        <p:spPr>
          <a:xfrm flipH="1">
            <a:off x="479432" y="5198164"/>
            <a:ext cx="4051853" cy="926311"/>
          </a:xfrm>
          <a:prstGeom prst="wedgeEllipseCallout">
            <a:avLst>
              <a:gd name="adj1" fmla="val -72056"/>
              <a:gd name="adj2" fmla="val -224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C000"/>
                </a:solidFill>
                <a:latin typeface="Times New Roman" panose="02020603050405020304" pitchFamily="18" charset="0"/>
                <a:cs typeface="Times New Roman" panose="02020603050405020304" pitchFamily="18" charset="0"/>
              </a:rPr>
              <a:t>Bộ nhớ</a:t>
            </a:r>
          </a:p>
          <a:p>
            <a:pPr algn="ctr"/>
            <a:r>
              <a:rPr lang="en-US">
                <a:latin typeface="Times New Roman" panose="02020603050405020304" pitchFamily="18" charset="0"/>
                <a:cs typeface="Times New Roman" panose="02020603050405020304" pitchFamily="18" charset="0"/>
              </a:rPr>
              <a:t>để lưu trữ thông tin: đĩa quang, đĩa từ, thẻ nhớ,…</a:t>
            </a:r>
          </a:p>
        </p:txBody>
      </p:sp>
    </p:spTree>
    <p:extLst>
      <p:ext uri="{BB962C8B-B14F-4D97-AF65-F5344CB8AC3E}">
        <p14:creationId xmlns:p14="http://schemas.microsoft.com/office/powerpoint/2010/main" val="30411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xmlns="" id="{6391C1E2-F98C-308E-30CC-FE6E86FE383B}"/>
              </a:ext>
            </a:extLst>
          </p:cNvPr>
          <p:cNvSpPr/>
          <p:nvPr/>
        </p:nvSpPr>
        <p:spPr>
          <a:xfrm>
            <a:off x="540871" y="1143001"/>
            <a:ext cx="11196508" cy="4664869"/>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5E6A3F-6D0E-6934-F42D-A8474703BC10}"/>
              </a:ext>
            </a:extLst>
          </p:cNvPr>
          <p:cNvSpPr txBox="1"/>
          <p:nvPr/>
        </p:nvSpPr>
        <p:spPr>
          <a:xfrm>
            <a:off x="912431" y="1802328"/>
            <a:ext cx="1036713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Máy tính gồm mấy thành phần để có thể thực hiện được các hoạt động xử lí thông tin?</a:t>
            </a:r>
          </a:p>
        </p:txBody>
      </p:sp>
      <p:pic>
        <p:nvPicPr>
          <p:cNvPr id="8" name="Picture 7">
            <a:extLst>
              <a:ext uri="{FF2B5EF4-FFF2-40B4-BE49-F238E27FC236}">
                <a16:creationId xmlns:a16="http://schemas.microsoft.com/office/drawing/2014/main" xmlns=""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72" y="849885"/>
            <a:ext cx="1007770" cy="939447"/>
          </a:xfrm>
          <a:prstGeom prst="rect">
            <a:avLst/>
          </a:prstGeom>
        </p:spPr>
      </p:pic>
      <p:sp>
        <p:nvSpPr>
          <p:cNvPr id="9" name="TextBox 8">
            <a:extLst>
              <a:ext uri="{FF2B5EF4-FFF2-40B4-BE49-F238E27FC236}">
                <a16:creationId xmlns:a16="http://schemas.microsoft.com/office/drawing/2014/main" xmlns="" id="{29228987-2429-7610-11A7-D9BB0160AD34}"/>
              </a:ext>
            </a:extLst>
          </p:cNvPr>
          <p:cNvSpPr txBox="1"/>
          <p:nvPr/>
        </p:nvSpPr>
        <p:spPr>
          <a:xfrm>
            <a:off x="1178764" y="2753053"/>
            <a:ext cx="1055861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3.                          B. 4.                           C. 5.                                  D. 6.                  </a:t>
            </a:r>
          </a:p>
        </p:txBody>
      </p:sp>
      <p:sp>
        <p:nvSpPr>
          <p:cNvPr id="6" name="TextBox 5">
            <a:extLst>
              <a:ext uri="{FF2B5EF4-FFF2-40B4-BE49-F238E27FC236}">
                <a16:creationId xmlns:a16="http://schemas.microsoft.com/office/drawing/2014/main" xmlns="" id="{D5FCC9AC-6588-021C-EE8A-5338E2CAF674}"/>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II. XỬ LÍ THÔNG TIN TRONG MÁY TÍNH</a:t>
            </a:r>
          </a:p>
        </p:txBody>
      </p:sp>
      <p:sp>
        <p:nvSpPr>
          <p:cNvPr id="7" name="Oval 6">
            <a:extLst>
              <a:ext uri="{FF2B5EF4-FFF2-40B4-BE49-F238E27FC236}">
                <a16:creationId xmlns:a16="http://schemas.microsoft.com/office/drawing/2014/main" xmlns="" id="{84BCD43B-7177-9B00-6463-ECA5F75DB822}"/>
              </a:ext>
            </a:extLst>
          </p:cNvPr>
          <p:cNvSpPr/>
          <p:nvPr/>
        </p:nvSpPr>
        <p:spPr>
          <a:xfrm>
            <a:off x="3695700" y="2740817"/>
            <a:ext cx="498359" cy="52262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xmlns="" id="{FB8A43F0-4C3C-C3FB-6207-A5EEFE4248A2}"/>
              </a:ext>
            </a:extLst>
          </p:cNvPr>
          <p:cNvSpPr txBox="1"/>
          <p:nvPr/>
        </p:nvSpPr>
        <p:spPr>
          <a:xfrm>
            <a:off x="955556" y="3334446"/>
            <a:ext cx="103671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Chức năng của bộ nhớ máy tính là gì?</a:t>
            </a:r>
          </a:p>
        </p:txBody>
      </p:sp>
      <p:sp>
        <p:nvSpPr>
          <p:cNvPr id="12" name="TextBox 11">
            <a:extLst>
              <a:ext uri="{FF2B5EF4-FFF2-40B4-BE49-F238E27FC236}">
                <a16:creationId xmlns:a16="http://schemas.microsoft.com/office/drawing/2014/main" xmlns="" id="{058431F8-6700-2EE7-5DE1-51E46BC72960}"/>
              </a:ext>
            </a:extLst>
          </p:cNvPr>
          <p:cNvSpPr txBox="1"/>
          <p:nvPr/>
        </p:nvSpPr>
        <p:spPr>
          <a:xfrm>
            <a:off x="955556" y="3858394"/>
            <a:ext cx="10367137" cy="1457130"/>
          </a:xfrm>
          <a:prstGeom prst="rect">
            <a:avLst/>
          </a:prstGeom>
          <a:noFill/>
        </p:spPr>
        <p:txBody>
          <a:bodyPr wrap="square" rtlCol="0">
            <a:spAutoFit/>
          </a:bodyPr>
          <a:lstStyle/>
          <a:p>
            <a:pPr marL="457200" indent="-457200">
              <a:lnSpc>
                <a:spcPct val="200000"/>
              </a:lnSpc>
              <a:buAutoNum type="alphaUcPeriod"/>
            </a:pPr>
            <a:r>
              <a:rPr lang="en-US" sz="2400">
                <a:latin typeface="Times New Roman" panose="02020603050405020304" pitchFamily="18" charset="0"/>
                <a:cs typeface="Times New Roman" panose="02020603050405020304" pitchFamily="18" charset="0"/>
              </a:rPr>
              <a:t>Thu nhận thông tin.                                    B. Hiển thị thông tin.</a:t>
            </a:r>
          </a:p>
          <a:p>
            <a:pPr>
              <a:lnSpc>
                <a:spcPct val="200000"/>
              </a:lnSpc>
            </a:pPr>
            <a:r>
              <a:rPr lang="en-US" sz="2400">
                <a:latin typeface="Times New Roman" panose="02020603050405020304" pitchFamily="18" charset="0"/>
                <a:cs typeface="Times New Roman" panose="02020603050405020304" pitchFamily="18" charset="0"/>
              </a:rPr>
              <a:t>C. Lưu trữ thông tin.                                        D. Xử lí thông tin.</a:t>
            </a:r>
          </a:p>
        </p:txBody>
      </p:sp>
      <p:sp>
        <p:nvSpPr>
          <p:cNvPr id="13" name="Oval 12">
            <a:extLst>
              <a:ext uri="{FF2B5EF4-FFF2-40B4-BE49-F238E27FC236}">
                <a16:creationId xmlns:a16="http://schemas.microsoft.com/office/drawing/2014/main" xmlns="" id="{673D05A8-ADEC-51D5-BAE5-CC1F4CCE3E07}"/>
              </a:ext>
            </a:extLst>
          </p:cNvPr>
          <p:cNvSpPr/>
          <p:nvPr/>
        </p:nvSpPr>
        <p:spPr>
          <a:xfrm>
            <a:off x="910046" y="4824770"/>
            <a:ext cx="498359" cy="52262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888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animBg="1"/>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6C7474DF-0F0A-0523-B44C-F4433F60C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6F18F90-62A3-B360-7E67-33680C226249}"/>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II. XỬ LÍ THÔNG TIN TRONG MÁY TÍNH</a:t>
            </a:r>
          </a:p>
        </p:txBody>
      </p:sp>
      <p:grpSp>
        <p:nvGrpSpPr>
          <p:cNvPr id="4" name="Group 3">
            <a:extLst>
              <a:ext uri="{FF2B5EF4-FFF2-40B4-BE49-F238E27FC236}">
                <a16:creationId xmlns:a16="http://schemas.microsoft.com/office/drawing/2014/main" xmlns="" id="{46FE1A7A-605F-D17F-677C-5C3006DEA09F}"/>
              </a:ext>
            </a:extLst>
          </p:cNvPr>
          <p:cNvGrpSpPr/>
          <p:nvPr/>
        </p:nvGrpSpPr>
        <p:grpSpPr>
          <a:xfrm>
            <a:off x="316827" y="1247315"/>
            <a:ext cx="11519573" cy="5276775"/>
            <a:chOff x="614525" y="1173445"/>
            <a:chExt cx="10567281" cy="4640741"/>
          </a:xfrm>
        </p:grpSpPr>
        <p:grpSp>
          <p:nvGrpSpPr>
            <p:cNvPr id="5" name="Group 4">
              <a:extLst>
                <a:ext uri="{FF2B5EF4-FFF2-40B4-BE49-F238E27FC236}">
                  <a16:creationId xmlns:a16="http://schemas.microsoft.com/office/drawing/2014/main" xmlns="" id="{1B290774-FFD7-1632-5D93-8A02D1FA2F54}"/>
                </a:ext>
              </a:extLst>
            </p:cNvPr>
            <p:cNvGrpSpPr/>
            <p:nvPr/>
          </p:nvGrpSpPr>
          <p:grpSpPr>
            <a:xfrm>
              <a:off x="614525" y="1173445"/>
              <a:ext cx="10567281" cy="4640741"/>
              <a:chOff x="614525" y="1173445"/>
              <a:chExt cx="10567281" cy="4640741"/>
            </a:xfrm>
          </p:grpSpPr>
          <p:grpSp>
            <p:nvGrpSpPr>
              <p:cNvPr id="7" name="Group 6">
                <a:extLst>
                  <a:ext uri="{FF2B5EF4-FFF2-40B4-BE49-F238E27FC236}">
                    <a16:creationId xmlns:a16="http://schemas.microsoft.com/office/drawing/2014/main" xmlns="" id="{B5C40430-AB8A-47BD-4937-E32E5250E60B}"/>
                  </a:ext>
                </a:extLst>
              </p:cNvPr>
              <p:cNvGrpSpPr/>
              <p:nvPr/>
            </p:nvGrpSpPr>
            <p:grpSpPr>
              <a:xfrm>
                <a:off x="614525" y="1173445"/>
                <a:ext cx="10567281" cy="4640741"/>
                <a:chOff x="614525" y="1173445"/>
                <a:chExt cx="10567281" cy="4640741"/>
              </a:xfrm>
            </p:grpSpPr>
            <p:sp>
              <p:nvSpPr>
                <p:cNvPr id="9" name="Rectangle: Rounded Corners 8">
                  <a:extLst>
                    <a:ext uri="{FF2B5EF4-FFF2-40B4-BE49-F238E27FC236}">
                      <a16:creationId xmlns:a16="http://schemas.microsoft.com/office/drawing/2014/main" xmlns="" id="{AFFD918E-BB93-7571-7D4E-A48CDFE327BC}"/>
                    </a:ext>
                  </a:extLst>
                </p:cNvPr>
                <p:cNvSpPr/>
                <p:nvPr/>
              </p:nvSpPr>
              <p:spPr>
                <a:xfrm>
                  <a:off x="614525" y="1189213"/>
                  <a:ext cx="9215866" cy="1182866"/>
                </a:xfrm>
                <a:prstGeom prst="roundRect">
                  <a:avLst>
                    <a:gd name="adj" fmla="val 24968"/>
                  </a:avLst>
                </a:prstGeom>
                <a:solidFill>
                  <a:schemeClr val="accent2">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0" name="Rectangle: Rounded Corners 9">
                  <a:extLst>
                    <a:ext uri="{FF2B5EF4-FFF2-40B4-BE49-F238E27FC236}">
                      <a16:creationId xmlns:a16="http://schemas.microsoft.com/office/drawing/2014/main" xmlns="" id="{0EDA4DD2-6953-F80C-4558-CA67A4AEE877}"/>
                    </a:ext>
                  </a:extLst>
                </p:cNvPr>
                <p:cNvSpPr/>
                <p:nvPr/>
              </p:nvSpPr>
              <p:spPr>
                <a:xfrm>
                  <a:off x="614525" y="1769169"/>
                  <a:ext cx="10567281" cy="4045017"/>
                </a:xfrm>
                <a:prstGeom prst="roundRect">
                  <a:avLst>
                    <a:gd name="adj" fmla="val 12944"/>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1" name="Rectangle 10">
                  <a:extLst>
                    <a:ext uri="{FF2B5EF4-FFF2-40B4-BE49-F238E27FC236}">
                      <a16:creationId xmlns:a16="http://schemas.microsoft.com/office/drawing/2014/main" xmlns="" id="{5A46DB2F-E54D-0E4A-DAB8-3561FB142D5B}"/>
                    </a:ext>
                  </a:extLst>
                </p:cNvPr>
                <p:cNvSpPr/>
                <p:nvPr/>
              </p:nvSpPr>
              <p:spPr>
                <a:xfrm>
                  <a:off x="924659" y="1173445"/>
                  <a:ext cx="2855935" cy="609411"/>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xmlns="" id="{5FF04324-F301-EEE0-8630-A158E0069764}"/>
                  </a:ext>
                </a:extLst>
              </p:cNvPr>
              <p:cNvSpPr/>
              <p:nvPr/>
            </p:nvSpPr>
            <p:spPr>
              <a:xfrm>
                <a:off x="3222884" y="1225960"/>
                <a:ext cx="6607504" cy="1707594"/>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6" name="Rectangle 5">
              <a:extLst>
                <a:ext uri="{FF2B5EF4-FFF2-40B4-BE49-F238E27FC236}">
                  <a16:creationId xmlns:a16="http://schemas.microsoft.com/office/drawing/2014/main" xmlns="" id="{DA07C37E-F331-BCE0-FFAD-BE3317F60772}"/>
                </a:ext>
              </a:extLst>
            </p:cNvPr>
            <p:cNvSpPr/>
            <p:nvPr/>
          </p:nvSpPr>
          <p:spPr>
            <a:xfrm>
              <a:off x="3018757" y="1189213"/>
              <a:ext cx="6898140" cy="60941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Hiệu quả thực hiện xử lí thông tin của máy tính</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xmlns="" id="{22BF6BA6-D27E-DBE2-36F3-907B2FCF9842}"/>
              </a:ext>
            </a:extLst>
          </p:cNvPr>
          <p:cNvSpPr txBox="1"/>
          <p:nvPr/>
        </p:nvSpPr>
        <p:spPr>
          <a:xfrm>
            <a:off x="331324" y="1889217"/>
            <a:ext cx="10802983" cy="5355312"/>
          </a:xfrm>
          <a:prstGeom prst="rect">
            <a:avLst/>
          </a:prstGeom>
          <a:noFill/>
        </p:spPr>
        <p:txBody>
          <a:bodyPr wrap="square" rtlCol="0">
            <a:spAutoFit/>
          </a:bodyPr>
          <a:lstStyle/>
          <a:p>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a:t>
            </a:r>
          </a:p>
          <a:p>
            <a:pPr marL="457200" indent="-457200">
              <a:buAutoNum type="alphaLcParenR"/>
            </a:pPr>
            <a:r>
              <a:rPr lang="en-US" sz="2400" dirty="0" smtClean="0">
                <a:latin typeface="Times New Roman" pitchFamily="18" charset="0"/>
                <a:cs typeface="Times New Roman" pitchFamily="18" charset="0"/>
              </a:rPr>
              <a:t>Thu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tin:  </a:t>
            </a:r>
            <a:r>
              <a:rPr lang="vi-VN" dirty="0" smtClean="0"/>
              <a:t>Máy </a:t>
            </a:r>
            <a:r>
              <a:rPr lang="vi-VN" dirty="0"/>
              <a:t>ghi âm, máy ảnh thay cho việc ghi chép hay vẽ lại sẽ không được chính xác, dễ dàng, đa dạng và nhanh chóng hơn rất nhiều</a:t>
            </a:r>
            <a:r>
              <a:rPr lang="vi-VN" dirty="0" smtClean="0"/>
              <a:t>.</a:t>
            </a:r>
            <a:r>
              <a:rPr lang="vi-VN" dirty="0"/>
              <a:t> Máy ghi âm, máy ảnh thay cho việc ghi chép hay vẽ lại sẽ không được chính xác, dễ dàng, đa dạng và nhanh chóng hơn rất nhiều</a:t>
            </a:r>
            <a:r>
              <a:rPr lang="vi-VN" dirty="0" smtClean="0"/>
              <a:t>.</a:t>
            </a:r>
            <a:endParaRPr lang="en-US" dirty="0" smtClean="0"/>
          </a:p>
          <a:p>
            <a:pPr marL="457200" indent="-457200">
              <a:buAutoNum type="alphaLcParenR"/>
            </a:pPr>
            <a:r>
              <a:rPr lang="vi-VN" dirty="0"/>
              <a:t>Lưu trữ thông tin: thẻ nhớ, onedriver, usb có thể lưu trữ thông tin bằng rất nhiều kho sách, giấy tờ, dữ liệu mà không tốn quá nhiều không gian; đồng thời cũng dễ dàng sắp xếp và tìm kiếm hơn</a:t>
            </a:r>
            <a:r>
              <a:rPr lang="vi-VN" dirty="0" smtClean="0"/>
              <a:t>.</a:t>
            </a:r>
            <a:endParaRPr lang="en-US" dirty="0" smtClean="0"/>
          </a:p>
          <a:p>
            <a:pPr marL="457200" indent="-457200">
              <a:buAutoNum type="alphaLcParenR"/>
            </a:pPr>
            <a:r>
              <a:rPr lang="vi-VN" dirty="0"/>
              <a:t>Xử lí thông tin: máy tính hiện nay có thể thực hiện được hàng trăm tỉ phép tính trong một giây, có thể biểu diễn được số Pi với hàng nghìn tỉ chữ số ở phần thập phân, ngoài ra máy tính có thể làm việc liên tục không ngừng nghỉ</a:t>
            </a:r>
            <a:r>
              <a:rPr lang="vi-VN" dirty="0" smtClean="0"/>
              <a:t>.</a:t>
            </a:r>
            <a:endParaRPr lang="en-US" dirty="0" smtClean="0"/>
          </a:p>
          <a:p>
            <a:pPr marL="457200" indent="-457200">
              <a:buAutoNum type="alphaLcParenR"/>
            </a:pPr>
            <a:r>
              <a:rPr lang="vi-VN" dirty="0"/>
              <a:t> Truyền thông tin: với mạng Internet, máy tính có thể giúp em trao đổi thông tin với mọi người ở khắp nơi trong thời gian ngắn, đồng thời có thể giúp em kết nối với kho dữ liệu, tri thức khổng lồ. Em có thể dùng máy tính hoặc điện thoại truy cập vào Internet để tìm thông tin về bất cứ lĩnh vực nào mà em </a:t>
            </a:r>
            <a:r>
              <a:rPr lang="vi-VN" dirty="0" smtClean="0"/>
              <a:t>muốn</a:t>
            </a:r>
            <a:r>
              <a:rPr lang="en-US" smtClean="0"/>
              <a:t>.</a:t>
            </a:r>
            <a:endParaRPr lang="en-US" sz="2400" dirty="0">
              <a:latin typeface="Times New Roman" pitchFamily="18" charset="0"/>
              <a:cs typeface="Times New Roman" pitchFamily="18" charset="0"/>
            </a:endParaRPr>
          </a:p>
          <a:p>
            <a:pPr marL="457200" indent="-457200">
              <a:buAutoNum type="alphaLcParenR"/>
            </a:pPr>
            <a:endParaRPr lang="en-US" sz="2400" dirty="0">
              <a:latin typeface="Times New Roman" pitchFamily="18" charset="0"/>
              <a:cs typeface="Times New Roman" pitchFamily="18" charset="0"/>
            </a:endParaRPr>
          </a:p>
          <a:p>
            <a:pPr marL="457200" indent="-457200">
              <a:buAutoNum type="alphaLcParen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278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B3F4C733-FB31-4647-80E3-B88D51C6A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6E73FB6-8F10-809F-28C3-3CA0409A2FD2}"/>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II. XỬ LÍ THÔNG TIN TRONG MÁY TÍNH</a:t>
            </a:r>
          </a:p>
        </p:txBody>
      </p:sp>
      <p:grpSp>
        <p:nvGrpSpPr>
          <p:cNvPr id="4" name="Group 3">
            <a:extLst>
              <a:ext uri="{FF2B5EF4-FFF2-40B4-BE49-F238E27FC236}">
                <a16:creationId xmlns:a16="http://schemas.microsoft.com/office/drawing/2014/main" xmlns="" id="{A958CA82-F0CF-96F9-4F3B-E4247323FEA2}"/>
              </a:ext>
            </a:extLst>
          </p:cNvPr>
          <p:cNvGrpSpPr/>
          <p:nvPr/>
        </p:nvGrpSpPr>
        <p:grpSpPr>
          <a:xfrm>
            <a:off x="680954" y="1765750"/>
            <a:ext cx="10830466" cy="4321898"/>
            <a:chOff x="553496" y="3657600"/>
            <a:chExt cx="8387934" cy="2503049"/>
          </a:xfrm>
          <a:solidFill>
            <a:schemeClr val="accent2">
              <a:lumMod val="60000"/>
              <a:lumOff val="40000"/>
            </a:schemeClr>
          </a:solidFill>
        </p:grpSpPr>
        <p:sp>
          <p:nvSpPr>
            <p:cNvPr id="5" name="Rectangle: Rounded Corners 4">
              <a:extLst>
                <a:ext uri="{FF2B5EF4-FFF2-40B4-BE49-F238E27FC236}">
                  <a16:creationId xmlns:a16="http://schemas.microsoft.com/office/drawing/2014/main" xmlns="" id="{CA852635-F093-C68C-DEB5-82144F5CD498}"/>
                </a:ext>
              </a:extLst>
            </p:cNvPr>
            <p:cNvSpPr/>
            <p:nvPr/>
          </p:nvSpPr>
          <p:spPr>
            <a:xfrm>
              <a:off x="553496" y="3657600"/>
              <a:ext cx="8387934" cy="250304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TextBox 6">
              <a:extLst>
                <a:ext uri="{FF2B5EF4-FFF2-40B4-BE49-F238E27FC236}">
                  <a16:creationId xmlns:a16="http://schemas.microsoft.com/office/drawing/2014/main" xmlns="" id="{B3721ECE-DD89-F3B4-A4B4-1E6A99D1A9E6}"/>
                </a:ext>
              </a:extLst>
            </p:cNvPr>
            <p:cNvSpPr txBox="1"/>
            <p:nvPr/>
          </p:nvSpPr>
          <p:spPr>
            <a:xfrm>
              <a:off x="907586" y="3705458"/>
              <a:ext cx="7760078" cy="1194277"/>
            </a:xfrm>
            <a:prstGeom prst="rect">
              <a:avLst/>
            </a:prstGeom>
            <a:grpFill/>
          </p:spPr>
          <p:txBody>
            <a:bodyPr wrap="square" rtlCol="0">
              <a:spAutoFit/>
            </a:bodyPr>
            <a:lstStyle/>
            <a:p>
              <a:pPr marL="457200" indent="-45720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Máy tính có đủ bốn thành phần thực hiện các hoạt động xử lí thông tin: Thiết bị vào (thu nhận thông tin), bộ nhớ (lưu trữ thông tin), bộ xử lí (xử lí thông tin) và thiết bị ra (truyền, chia sẻ thông tin). </a:t>
              </a:r>
            </a:p>
          </p:txBody>
        </p:sp>
        <p:sp>
          <p:nvSpPr>
            <p:cNvPr id="13" name="TextBox 12">
              <a:extLst>
                <a:ext uri="{FF2B5EF4-FFF2-40B4-BE49-F238E27FC236}">
                  <a16:creationId xmlns:a16="http://schemas.microsoft.com/office/drawing/2014/main" xmlns="" id="{B773F401-003B-6088-5E40-61BFE3DA1F7E}"/>
                </a:ext>
              </a:extLst>
            </p:cNvPr>
            <p:cNvSpPr txBox="1"/>
            <p:nvPr/>
          </p:nvSpPr>
          <p:spPr>
            <a:xfrm>
              <a:off x="907586" y="4848926"/>
              <a:ext cx="7760078" cy="1194277"/>
            </a:xfrm>
            <a:prstGeom prst="rect">
              <a:avLst/>
            </a:prstGeom>
            <a:grpFill/>
          </p:spPr>
          <p:txBody>
            <a:bodyPr wrap="square" rtlCol="0">
              <a:spAutoFit/>
            </a:bodyPr>
            <a:lstStyle/>
            <a:p>
              <a:pPr marL="457200" indent="-45720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Máy tính là thiết bị hỗ trợ con người xử lí thông tin một cách hiệu quả do nó có thể thực hiện nhanh các lệnh, tính toán chính xác, xử lí nhiều dạng thông tin, lưu trữ thông tin với dung lượng lớn và hoạt động bền bỉ.</a:t>
              </a:r>
            </a:p>
          </p:txBody>
        </p:sp>
      </p:grpSp>
      <p:pic>
        <p:nvPicPr>
          <p:cNvPr id="12" name="Picture 11">
            <a:extLst>
              <a:ext uri="{FF2B5EF4-FFF2-40B4-BE49-F238E27FC236}">
                <a16:creationId xmlns:a16="http://schemas.microsoft.com/office/drawing/2014/main" xmlns="" id="{C88BFE39-D8C3-1E7F-7526-651E4C8D73FD}"/>
              </a:ext>
            </a:extLst>
          </p:cNvPr>
          <p:cNvPicPr>
            <a:picLocks noChangeAspect="1"/>
          </p:cNvPicPr>
          <p:nvPr/>
        </p:nvPicPr>
        <p:blipFill>
          <a:blip r:embed="rId3"/>
          <a:stretch>
            <a:fillRect/>
          </a:stretch>
        </p:blipFill>
        <p:spPr>
          <a:xfrm>
            <a:off x="223754" y="1391184"/>
            <a:ext cx="914400" cy="914400"/>
          </a:xfrm>
          <a:prstGeom prst="rect">
            <a:avLst/>
          </a:prstGeom>
        </p:spPr>
      </p:pic>
    </p:spTree>
    <p:extLst>
      <p:ext uri="{BB962C8B-B14F-4D97-AF65-F5344CB8AC3E}">
        <p14:creationId xmlns:p14="http://schemas.microsoft.com/office/powerpoint/2010/main" val="32053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65923BF2-2ECE-7097-B62F-3F989D5CB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01C63A2-79FE-0FF3-8B43-96729B5A1125}"/>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II. XỬ LÍ THÔNG TIN TRONG MÁY TÍNH</a:t>
            </a:r>
          </a:p>
        </p:txBody>
      </p:sp>
      <p:sp>
        <p:nvSpPr>
          <p:cNvPr id="4" name="Rectangle: Rounded Corners 3">
            <a:extLst>
              <a:ext uri="{FF2B5EF4-FFF2-40B4-BE49-F238E27FC236}">
                <a16:creationId xmlns:a16="http://schemas.microsoft.com/office/drawing/2014/main" xmlns="" id="{0CFEA1DA-AB7C-BF13-080B-89EE7A2BBC48}"/>
              </a:ext>
            </a:extLst>
          </p:cNvPr>
          <p:cNvSpPr/>
          <p:nvPr/>
        </p:nvSpPr>
        <p:spPr>
          <a:xfrm>
            <a:off x="576198" y="1196727"/>
            <a:ext cx="11260898" cy="5141443"/>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930A2C9-CA5F-D74D-7E17-2228BFBEB976}"/>
              </a:ext>
            </a:extLst>
          </p:cNvPr>
          <p:cNvSpPr txBox="1"/>
          <p:nvPr/>
        </p:nvSpPr>
        <p:spPr>
          <a:xfrm>
            <a:off x="1128730" y="1306365"/>
            <a:ext cx="10708366"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Máy tính giúp con người nâng cao hiệu quả trong những hoạt động nào của quá trình xử lí thông tin?</a:t>
            </a:r>
          </a:p>
        </p:txBody>
      </p:sp>
      <p:pic>
        <p:nvPicPr>
          <p:cNvPr id="6" name="Picture 5">
            <a:extLst>
              <a:ext uri="{FF2B5EF4-FFF2-40B4-BE49-F238E27FC236}">
                <a16:creationId xmlns:a16="http://schemas.microsoft.com/office/drawing/2014/main" xmlns="" id="{D5B8E6E7-3E4D-B6F0-012F-21FA7C2BA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4" y="892778"/>
            <a:ext cx="1013566" cy="862768"/>
          </a:xfrm>
          <a:prstGeom prst="rect">
            <a:avLst/>
          </a:prstGeom>
        </p:spPr>
      </p:pic>
      <p:sp>
        <p:nvSpPr>
          <p:cNvPr id="7" name="TextBox 6">
            <a:extLst>
              <a:ext uri="{FF2B5EF4-FFF2-40B4-BE49-F238E27FC236}">
                <a16:creationId xmlns:a16="http://schemas.microsoft.com/office/drawing/2014/main" xmlns="" id="{D80D816B-9F71-EDE1-5D4F-F71CD055A22B}"/>
              </a:ext>
            </a:extLst>
          </p:cNvPr>
          <p:cNvSpPr txBox="1"/>
          <p:nvPr/>
        </p:nvSpPr>
        <p:spPr>
          <a:xfrm>
            <a:off x="1128730" y="2089505"/>
            <a:ext cx="10523981" cy="3785652"/>
          </a:xfrm>
          <a:prstGeom prst="rect">
            <a:avLst/>
          </a:prstGeom>
          <a:noFill/>
        </p:spPr>
        <p:txBody>
          <a:bodyPr wrap="square" rtlCol="0">
            <a:spAutoFit/>
          </a:bodyPr>
          <a:lstStyle/>
          <a:p>
            <a:pPr algn="just"/>
            <a:r>
              <a:rPr lang="vi-VN" sz="2400">
                <a:solidFill>
                  <a:srgbClr val="FF0000"/>
                </a:solidFill>
                <a:latin typeface="Times New Roman" panose="02020603050405020304" pitchFamily="18" charset="0"/>
                <a:cs typeface="Times New Roman" panose="02020603050405020304" pitchFamily="18" charset="0"/>
              </a:rPr>
              <a:t>Máy tính giúp con người nâng cao hiệu quả trong mọi hoạt động của quá trình xử lí thông tin như:</a:t>
            </a:r>
          </a:p>
          <a:p>
            <a:pPr algn="just"/>
            <a:r>
              <a:rPr lang="vi-VN" sz="2400">
                <a:solidFill>
                  <a:srgbClr val="FF0000"/>
                </a:solidFill>
                <a:latin typeface="Times New Roman" panose="02020603050405020304" pitchFamily="18" charset="0"/>
                <a:cs typeface="Times New Roman" panose="02020603050405020304" pitchFamily="18" charset="0"/>
              </a:rPr>
              <a:t>- Hoạt động thu nhận thông tin thông qua camera của máy tính, chức năng ghi âm,… nhanh chóng dễ dàng và chính xác.</a:t>
            </a:r>
          </a:p>
          <a:p>
            <a:pPr algn="just"/>
            <a:r>
              <a:rPr lang="vi-VN" sz="2400">
                <a:solidFill>
                  <a:srgbClr val="FF0000"/>
                </a:solidFill>
                <a:latin typeface="Times New Roman" panose="02020603050405020304" pitchFamily="18" charset="0"/>
                <a:cs typeface="Times New Roman" panose="02020603050405020304" pitchFamily="18" charset="0"/>
              </a:rPr>
              <a:t>- Hoạt động xử lí thông tin: máy tính có thể xử lí hàng ngàn phép toán trong thời gian rất ngắn và độ chính xác cao hơn rất nhiều.</a:t>
            </a:r>
          </a:p>
          <a:p>
            <a:pPr algn="just"/>
            <a:r>
              <a:rPr lang="vi-VN" sz="2400">
                <a:solidFill>
                  <a:srgbClr val="FF0000"/>
                </a:solidFill>
                <a:latin typeface="Times New Roman" panose="02020603050405020304" pitchFamily="18" charset="0"/>
                <a:cs typeface="Times New Roman" panose="02020603050405020304" pitchFamily="18" charset="0"/>
              </a:rPr>
              <a:t>- Hoạt động lưu trữ thông tin: máy tính có bộ nhớ trong và ngoài có thể lưu trữ thông tin bằng rất nhiều kho sách và tài liệu.</a:t>
            </a:r>
          </a:p>
          <a:p>
            <a:pPr algn="just"/>
            <a:r>
              <a:rPr lang="vi-VN" sz="2400">
                <a:solidFill>
                  <a:srgbClr val="FF0000"/>
                </a:solidFill>
                <a:latin typeface="Times New Roman" panose="02020603050405020304" pitchFamily="18" charset="0"/>
                <a:cs typeface="Times New Roman" panose="02020603050405020304" pitchFamily="18" charset="0"/>
              </a:rPr>
              <a:t>- Hoạt động truyền thông tin: với việc kết nối mạng, máy tính có thể giúp con người kết nối và trao đổi thông tin với nhau dễ dàng và nhanh chóng hơn rất nhiều.</a:t>
            </a:r>
          </a:p>
        </p:txBody>
      </p:sp>
    </p:spTree>
    <p:extLst>
      <p:ext uri="{BB962C8B-B14F-4D97-AF65-F5344CB8AC3E}">
        <p14:creationId xmlns:p14="http://schemas.microsoft.com/office/powerpoint/2010/main" val="55210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5AA5399-D5AE-DA01-B3BB-A50297DC9484}"/>
              </a:ext>
            </a:extLst>
          </p:cNvPr>
          <p:cNvGrpSpPr/>
          <p:nvPr/>
        </p:nvGrpSpPr>
        <p:grpSpPr>
          <a:xfrm>
            <a:off x="0" y="0"/>
            <a:ext cx="12192000" cy="6858000"/>
            <a:chOff x="0" y="0"/>
            <a:chExt cx="12192000" cy="6858000"/>
          </a:xfrm>
        </p:grpSpPr>
        <p:pic>
          <p:nvPicPr>
            <p:cNvPr id="2" name="Picture 2" descr="88+ Background Đẹp, Đơn Giản, Ấn Tượng [TẢI NGAY] - THPT Kỳ Anh">
              <a:extLst>
                <a:ext uri="{FF2B5EF4-FFF2-40B4-BE49-F238E27FC236}">
                  <a16:creationId xmlns:a16="http://schemas.microsoft.com/office/drawing/2014/main" xmlns="" id="{AF81538F-5BDB-C094-5304-0B800277D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4BDD82B-6C48-C5EF-2058-2857F8A58DF1}"/>
                </a:ext>
              </a:extLst>
            </p:cNvPr>
            <p:cNvPicPr>
              <a:picLocks noChangeAspect="1"/>
            </p:cNvPicPr>
            <p:nvPr/>
          </p:nvPicPr>
          <p:blipFill rotWithShape="1">
            <a:blip r:embed="rId3">
              <a:extLst>
                <a:ext uri="{28A0092B-C50C-407E-A947-70E740481C1C}">
                  <a14:useLocalDpi xmlns:a14="http://schemas.microsoft.com/office/drawing/2010/main" val="0"/>
                </a:ext>
              </a:extLst>
            </a:blip>
            <a:srcRect r="90352" b="84017"/>
            <a:stretch/>
          </p:blipFill>
          <p:spPr>
            <a:xfrm>
              <a:off x="768118" y="670561"/>
              <a:ext cx="970367" cy="904240"/>
            </a:xfrm>
            <a:prstGeom prst="rect">
              <a:avLst/>
            </a:prstGeom>
          </p:spPr>
        </p:pic>
        <p:sp>
          <p:nvSpPr>
            <p:cNvPr id="6" name="TextBox 5">
              <a:extLst>
                <a:ext uri="{FF2B5EF4-FFF2-40B4-BE49-F238E27FC236}">
                  <a16:creationId xmlns:a16="http://schemas.microsoft.com/office/drawing/2014/main" xmlns="" id="{25B548F1-4D93-A405-A4EA-BBC5FB1A3C26}"/>
                </a:ext>
              </a:extLst>
            </p:cNvPr>
            <p:cNvSpPr txBox="1"/>
            <p:nvPr/>
          </p:nvSpPr>
          <p:spPr>
            <a:xfrm>
              <a:off x="1692585" y="799515"/>
              <a:ext cx="2485716" cy="646331"/>
            </a:xfrm>
            <a:prstGeom prst="rect">
              <a:avLst/>
            </a:prstGeom>
            <a:noFill/>
          </p:spPr>
          <p:txBody>
            <a:bodyPr wrap="square" rtlCol="0">
              <a:spAutoFit/>
            </a:bodyPr>
            <a:lstStyle/>
            <a:p>
              <a:r>
                <a:rPr lang="en-US" sz="3600" b="1">
                  <a:solidFill>
                    <a:schemeClr val="accent2">
                      <a:lumMod val="75000"/>
                    </a:schemeClr>
                  </a:solidFill>
                </a:rPr>
                <a:t>LUYỆN TẬP</a:t>
              </a:r>
            </a:p>
          </p:txBody>
        </p:sp>
      </p:grpSp>
      <p:sp>
        <p:nvSpPr>
          <p:cNvPr id="8" name="TextBox 7">
            <a:extLst>
              <a:ext uri="{FF2B5EF4-FFF2-40B4-BE49-F238E27FC236}">
                <a16:creationId xmlns:a16="http://schemas.microsoft.com/office/drawing/2014/main" xmlns="" id="{F86B4FD3-7A99-BFE6-991F-D287023EC4E7}"/>
              </a:ext>
            </a:extLst>
          </p:cNvPr>
          <p:cNvSpPr txBox="1"/>
          <p:nvPr/>
        </p:nvSpPr>
        <p:spPr>
          <a:xfrm>
            <a:off x="768118" y="1703755"/>
            <a:ext cx="10708366" cy="193899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1. Vật mang tin xuất hiện trong bước nào của quá trình xử lí thông tin? </a:t>
            </a:r>
          </a:p>
          <a:p>
            <a:r>
              <a:rPr lang="en-US" sz="4000">
                <a:latin typeface="Times New Roman" panose="02020603050405020304" pitchFamily="18" charset="0"/>
                <a:cs typeface="Times New Roman" panose="02020603050405020304" pitchFamily="18" charset="0"/>
              </a:rPr>
              <a:t>- Bộ nhớ có là vật mang tin không?</a:t>
            </a:r>
          </a:p>
        </p:txBody>
      </p:sp>
      <p:sp>
        <p:nvSpPr>
          <p:cNvPr id="9" name="TextBox 8">
            <a:extLst>
              <a:ext uri="{FF2B5EF4-FFF2-40B4-BE49-F238E27FC236}">
                <a16:creationId xmlns:a16="http://schemas.microsoft.com/office/drawing/2014/main" xmlns="" id="{55FDDD5B-C09B-17F2-73D0-77787B8BF065}"/>
              </a:ext>
            </a:extLst>
          </p:cNvPr>
          <p:cNvSpPr txBox="1"/>
          <p:nvPr/>
        </p:nvSpPr>
        <p:spPr>
          <a:xfrm>
            <a:off x="768118" y="3771701"/>
            <a:ext cx="10708366" cy="2554545"/>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Trả lời: </a:t>
            </a:r>
          </a:p>
          <a:p>
            <a:r>
              <a:rPr lang="en-US" sz="4000">
                <a:solidFill>
                  <a:srgbClr val="FF0000"/>
                </a:solidFill>
                <a:latin typeface="Times New Roman" pitchFamily="18" charset="0"/>
                <a:ea typeface="Times New Roman" pitchFamily="18" charset="0"/>
                <a:cs typeface="Times New Roman" pitchFamily="18" charset="0"/>
              </a:rPr>
              <a:t>- Vật mang tin xuất hiện trong hoạt động lưu trữ của quá trình xử lí thông tin. </a:t>
            </a:r>
          </a:p>
          <a:p>
            <a:r>
              <a:rPr lang="en-US" sz="4000">
                <a:solidFill>
                  <a:srgbClr val="FF0000"/>
                </a:solidFill>
                <a:latin typeface="Times New Roman" pitchFamily="18" charset="0"/>
                <a:ea typeface="Times New Roman" pitchFamily="18" charset="0"/>
                <a:cs typeface="Times New Roman" pitchFamily="18" charset="0"/>
              </a:rPr>
              <a:t>- Bộ nhớ ngoài là vật mang tin.</a:t>
            </a:r>
          </a:p>
        </p:txBody>
      </p:sp>
    </p:spTree>
    <p:extLst>
      <p:ext uri="{BB962C8B-B14F-4D97-AF65-F5344CB8AC3E}">
        <p14:creationId xmlns:p14="http://schemas.microsoft.com/office/powerpoint/2010/main" val="13121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F35DB14-9F2D-C2F1-3CD6-D5ED4B813161}"/>
              </a:ext>
            </a:extLst>
          </p:cNvPr>
          <p:cNvGrpSpPr/>
          <p:nvPr/>
        </p:nvGrpSpPr>
        <p:grpSpPr>
          <a:xfrm>
            <a:off x="0" y="0"/>
            <a:ext cx="12192000" cy="6858000"/>
            <a:chOff x="0" y="0"/>
            <a:chExt cx="12192000" cy="6858000"/>
          </a:xfrm>
        </p:grpSpPr>
        <p:pic>
          <p:nvPicPr>
            <p:cNvPr id="2" name="Picture 2" descr="88+ Background Đẹp, Đơn Giản, Ấn Tượng [TẢI NGAY] - THPT Kỳ Anh">
              <a:extLst>
                <a:ext uri="{FF2B5EF4-FFF2-40B4-BE49-F238E27FC236}">
                  <a16:creationId xmlns:a16="http://schemas.microsoft.com/office/drawing/2014/main" xmlns="" id="{EE9A49DF-BB3A-C5B1-35B0-53CC1897A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652A48A-488F-91BE-B617-01B7BDDC0639}"/>
                </a:ext>
              </a:extLst>
            </p:cNvPr>
            <p:cNvPicPr>
              <a:picLocks noChangeAspect="1"/>
            </p:cNvPicPr>
            <p:nvPr/>
          </p:nvPicPr>
          <p:blipFill rotWithShape="1">
            <a:blip r:embed="rId3">
              <a:extLst>
                <a:ext uri="{28A0092B-C50C-407E-A947-70E740481C1C}">
                  <a14:useLocalDpi xmlns:a14="http://schemas.microsoft.com/office/drawing/2010/main" val="0"/>
                </a:ext>
              </a:extLst>
            </a:blip>
            <a:srcRect r="90352" b="84017"/>
            <a:stretch/>
          </p:blipFill>
          <p:spPr>
            <a:xfrm>
              <a:off x="844318" y="317356"/>
              <a:ext cx="970367" cy="904240"/>
            </a:xfrm>
            <a:prstGeom prst="rect">
              <a:avLst/>
            </a:prstGeom>
          </p:spPr>
        </p:pic>
        <p:sp>
          <p:nvSpPr>
            <p:cNvPr id="4" name="TextBox 3">
              <a:extLst>
                <a:ext uri="{FF2B5EF4-FFF2-40B4-BE49-F238E27FC236}">
                  <a16:creationId xmlns:a16="http://schemas.microsoft.com/office/drawing/2014/main" xmlns="" id="{2D3B65ED-46C6-1671-DBE7-9137D82E81AE}"/>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LUYỆN TẬP</a:t>
              </a:r>
            </a:p>
          </p:txBody>
        </p:sp>
      </p:grpSp>
      <p:sp>
        <p:nvSpPr>
          <p:cNvPr id="7" name="Rectangle 6">
            <a:extLst>
              <a:ext uri="{FF2B5EF4-FFF2-40B4-BE49-F238E27FC236}">
                <a16:creationId xmlns:a16="http://schemas.microsoft.com/office/drawing/2014/main" xmlns="" id="{76A00D3C-4891-E8F0-5D9F-97AF0C296C21}"/>
              </a:ext>
            </a:extLst>
          </p:cNvPr>
          <p:cNvSpPr/>
          <p:nvPr/>
        </p:nvSpPr>
        <p:spPr>
          <a:xfrm>
            <a:off x="259586" y="1516545"/>
            <a:ext cx="11932414" cy="646331"/>
          </a:xfrm>
          <a:prstGeom prst="rect">
            <a:avLst/>
          </a:prstGeom>
        </p:spPr>
        <p:txBody>
          <a:bodyPr wrap="square">
            <a:spAutoFit/>
          </a:bodyPr>
          <a:lstStyle/>
          <a:p>
            <a:r>
              <a:rPr lang="en-US" sz="3600">
                <a:latin typeface="Times New Roman" panose="02020603050405020304" pitchFamily="18" charset="0"/>
                <a:cs typeface="Times New Roman" panose="02020603050405020304" pitchFamily="18" charset="0"/>
              </a:rPr>
              <a:t>2. Phân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a:t>
            </a:r>
          </a:p>
        </p:txBody>
      </p:sp>
      <p:sp>
        <p:nvSpPr>
          <p:cNvPr id="8" name="Rectangle 7">
            <a:extLst>
              <a:ext uri="{FF2B5EF4-FFF2-40B4-BE49-F238E27FC236}">
                <a16:creationId xmlns:a16="http://schemas.microsoft.com/office/drawing/2014/main" xmlns="" id="{44046F52-B432-5DF7-0608-B04B9469FC48}"/>
              </a:ext>
            </a:extLst>
          </p:cNvPr>
          <p:cNvSpPr/>
          <p:nvPr/>
        </p:nvSpPr>
        <p:spPr>
          <a:xfrm>
            <a:off x="452469" y="1830886"/>
            <a:ext cx="7026729" cy="4885440"/>
          </a:xfrm>
          <a:prstGeom prst="rect">
            <a:avLst/>
          </a:prstGeom>
        </p:spPr>
        <p:txBody>
          <a:bodyPr wrap="square">
            <a:spAutoFit/>
          </a:bodyPr>
          <a:lstStyle/>
          <a:p>
            <a:pPr marL="514350" indent="-514350" algn="just">
              <a:lnSpc>
                <a:spcPct val="200000"/>
              </a:lnSpc>
              <a:spcBef>
                <a:spcPts val="600"/>
              </a:spcBef>
              <a:spcAft>
                <a:spcPts val="600"/>
              </a:spcAft>
              <a:buFont typeface="+mj-lt"/>
              <a:buAutoNum type="alphaUcPeriod"/>
            </a:pPr>
            <a:r>
              <a:rPr lang="en-US" sz="2800" dirty="0" err="1">
                <a:solidFill>
                  <a:schemeClr val="accent2">
                    <a:lumMod val="75000"/>
                  </a:schemeClr>
                </a:solidFill>
                <a:latin typeface="Times New Roman" pitchFamily="18" charset="0"/>
                <a:cs typeface="Times New Roman" pitchFamily="18" charset="0"/>
              </a:rPr>
              <a:t>Quan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sát</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đường</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đi</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của</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một</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chiếc</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tàu</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biển</a:t>
            </a:r>
            <a:r>
              <a:rPr lang="en-US" sz="2800" dirty="0">
                <a:solidFill>
                  <a:schemeClr val="accent2">
                    <a:lumMod val="75000"/>
                  </a:schemeClr>
                </a:solidFill>
                <a:latin typeface="Times New Roman" pitchFamily="18" charset="0"/>
                <a:cs typeface="Times New Roman" pitchFamily="18" charset="0"/>
              </a:rPr>
              <a:t>.</a:t>
            </a:r>
          </a:p>
          <a:p>
            <a:pPr marL="514350" indent="-514350" algn="just">
              <a:lnSpc>
                <a:spcPct val="200000"/>
              </a:lnSpc>
              <a:spcBef>
                <a:spcPts val="600"/>
              </a:spcBef>
              <a:spcAft>
                <a:spcPts val="600"/>
              </a:spcAft>
              <a:buFont typeface="+mj-lt"/>
              <a:buAutoNum type="alphaUcPeriod"/>
            </a:pPr>
            <a:r>
              <a:rPr lang="en-US" sz="2800" dirty="0" err="1">
                <a:solidFill>
                  <a:schemeClr val="accent2">
                    <a:lumMod val="75000"/>
                  </a:schemeClr>
                </a:solidFill>
                <a:latin typeface="Times New Roman" pitchFamily="18" charset="0"/>
                <a:cs typeface="Times New Roman" pitchFamily="18" charset="0"/>
              </a:rPr>
              <a:t>Ghi</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chép</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các</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sự</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kiện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của</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một</a:t>
            </a:r>
            <a:r>
              <a:rPr lang="en-US" sz="2800" dirty="0">
                <a:solidFill>
                  <a:schemeClr val="accent2">
                    <a:lumMod val="75000"/>
                  </a:schemeClr>
                </a:solidFill>
                <a:latin typeface="Times New Roman" pitchFamily="18" charset="0"/>
                <a:cs typeface="Times New Roman" pitchFamily="18" charset="0"/>
              </a:rPr>
              <a:t> </a:t>
            </a:r>
            <a:r>
              <a:rPr lang="en-US" sz="2800" err="1">
                <a:solidFill>
                  <a:schemeClr val="accent2">
                    <a:lumMod val="75000"/>
                  </a:schemeClr>
                </a:solidFill>
                <a:latin typeface="Times New Roman" pitchFamily="18" charset="0"/>
                <a:cs typeface="Times New Roman" pitchFamily="18" charset="0"/>
              </a:rPr>
              <a:t>chuyến</a:t>
            </a:r>
            <a:r>
              <a:rPr lang="en-US" sz="2800">
                <a:solidFill>
                  <a:schemeClr val="accent2">
                    <a:lumMod val="75000"/>
                  </a:schemeClr>
                </a:solidFill>
                <a:latin typeface="Times New Roman" pitchFamily="18" charset="0"/>
                <a:cs typeface="Times New Roman" pitchFamily="18" charset="0"/>
              </a:rPr>
              <a:t> </a:t>
            </a:r>
          </a:p>
          <a:p>
            <a:pPr algn="just">
              <a:lnSpc>
                <a:spcPct val="200000"/>
              </a:lnSpc>
              <a:spcBef>
                <a:spcPts val="600"/>
              </a:spcBef>
              <a:spcAft>
                <a:spcPts val="600"/>
              </a:spcAft>
            </a:pPr>
            <a:r>
              <a:rPr lang="en-US" sz="2800">
                <a:solidFill>
                  <a:schemeClr val="accent2">
                    <a:lumMod val="75000"/>
                  </a:schemeClr>
                </a:solidFill>
                <a:latin typeface="Times New Roman" pitchFamily="18" charset="0"/>
                <a:cs typeface="Times New Roman" pitchFamily="18" charset="0"/>
              </a:rPr>
              <a:t>tham </a:t>
            </a:r>
            <a:r>
              <a:rPr lang="en-US" sz="2800" err="1">
                <a:solidFill>
                  <a:schemeClr val="accent2">
                    <a:lumMod val="75000"/>
                  </a:schemeClr>
                </a:solidFill>
                <a:latin typeface="Times New Roman" pitchFamily="18" charset="0"/>
                <a:cs typeface="Times New Roman" pitchFamily="18" charset="0"/>
              </a:rPr>
              <a:t>quan</a:t>
            </a:r>
            <a:r>
              <a:rPr lang="en-US" sz="2800">
                <a:solidFill>
                  <a:schemeClr val="accent2">
                    <a:lumMod val="75000"/>
                  </a:schemeClr>
                </a:solidFill>
                <a:latin typeface="Times New Roman" pitchFamily="18" charset="0"/>
                <a:cs typeface="Times New Roman" pitchFamily="18" charset="0"/>
              </a:rPr>
              <a:t>.</a:t>
            </a:r>
          </a:p>
          <a:p>
            <a:pPr algn="just">
              <a:lnSpc>
                <a:spcPct val="200000"/>
              </a:lnSpc>
              <a:spcBef>
                <a:spcPts val="600"/>
              </a:spcBef>
              <a:spcAft>
                <a:spcPts val="600"/>
              </a:spcAft>
            </a:pPr>
            <a:r>
              <a:rPr lang="en-US" sz="2800">
                <a:solidFill>
                  <a:schemeClr val="accent2">
                    <a:lumMod val="75000"/>
                  </a:schemeClr>
                </a:solidFill>
                <a:latin typeface="Times New Roman" pitchFamily="18" charset="0"/>
                <a:cs typeface="Times New Roman" pitchFamily="18" charset="0"/>
              </a:rPr>
              <a:t>C. Chuyển </a:t>
            </a:r>
            <a:r>
              <a:rPr lang="en-US" sz="2800" dirty="0" err="1">
                <a:solidFill>
                  <a:schemeClr val="accent2">
                    <a:lumMod val="75000"/>
                  </a:schemeClr>
                </a:solidFill>
                <a:latin typeface="Times New Roman" pitchFamily="18" charset="0"/>
                <a:cs typeface="Times New Roman" pitchFamily="18" charset="0"/>
              </a:rPr>
              <a:t>thể</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một</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bài</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văn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xuôi</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thành</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văn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bản</a:t>
            </a:r>
            <a:r>
              <a:rPr lang="en-US" sz="2800" dirty="0">
                <a:solidFill>
                  <a:schemeClr val="accent2">
                    <a:lumMod val="75000"/>
                  </a:schemeClr>
                </a:solidFill>
                <a:latin typeface="Times New Roman" pitchFamily="18" charset="0"/>
                <a:cs typeface="Times New Roman" pitchFamily="18" charset="0"/>
              </a:rPr>
              <a:t>.</a:t>
            </a:r>
          </a:p>
          <a:p>
            <a:pPr algn="just">
              <a:lnSpc>
                <a:spcPct val="200000"/>
              </a:lnSpc>
              <a:spcBef>
                <a:spcPts val="600"/>
              </a:spcBef>
              <a:spcAft>
                <a:spcPts val="600"/>
              </a:spcAft>
            </a:pPr>
            <a:r>
              <a:rPr lang="en-US" sz="2800">
                <a:solidFill>
                  <a:schemeClr val="accent2">
                    <a:lumMod val="75000"/>
                  </a:schemeClr>
                </a:solidFill>
                <a:latin typeface="Times New Roman" pitchFamily="18" charset="0"/>
                <a:cs typeface="Times New Roman" pitchFamily="18" charset="0"/>
              </a:rPr>
              <a:t>D. Thuyết </a:t>
            </a:r>
            <a:r>
              <a:rPr lang="en-US" sz="2800" dirty="0" err="1">
                <a:solidFill>
                  <a:schemeClr val="accent2">
                    <a:lumMod val="75000"/>
                  </a:schemeClr>
                </a:solidFill>
                <a:latin typeface="Times New Roman" pitchFamily="18" charset="0"/>
                <a:cs typeface="Times New Roman" pitchFamily="18" charset="0"/>
              </a:rPr>
              <a:t>trình</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chủ</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đề</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tình</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bạn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trước</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lớp</a:t>
            </a:r>
            <a:r>
              <a:rPr lang="en-US" sz="2800" dirty="0">
                <a:solidFill>
                  <a:schemeClr val="accent2">
                    <a:lumMod val="75000"/>
                  </a:schemeClr>
                </a:solidFill>
                <a:latin typeface="Times New Roman" pitchFamily="18" charset="0"/>
                <a:cs typeface="Times New Roman" pitchFamily="18" charset="0"/>
              </a:rPr>
              <a:t>.</a:t>
            </a:r>
            <a:endParaRPr lang="vi-VN" sz="2800" dirty="0">
              <a:solidFill>
                <a:schemeClr val="accent2">
                  <a:lumMod val="75000"/>
                </a:scheme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27B05BCC-7D4D-C34E-FFE8-7F41685F09D1}"/>
              </a:ext>
            </a:extLst>
          </p:cNvPr>
          <p:cNvSpPr/>
          <p:nvPr/>
        </p:nvSpPr>
        <p:spPr>
          <a:xfrm>
            <a:off x="8226167" y="2162876"/>
            <a:ext cx="4225419" cy="3869777"/>
          </a:xfrm>
          <a:prstGeom prst="rect">
            <a:avLst/>
          </a:prstGeom>
        </p:spPr>
        <p:txBody>
          <a:bodyPr wrap="square">
            <a:spAutoFit/>
          </a:bodyPr>
          <a:lstStyle/>
          <a:p>
            <a:pPr marL="514350" indent="-514350">
              <a:lnSpc>
                <a:spcPct val="200000"/>
              </a:lnSpc>
              <a:spcBef>
                <a:spcPts val="1200"/>
              </a:spcBef>
              <a:buFont typeface="+mj-lt"/>
              <a:buAutoNum type="arabicPeriod"/>
            </a:pPr>
            <a:r>
              <a:rPr lang="en-US" sz="2800" dirty="0">
                <a:solidFill>
                  <a:schemeClr val="accent2">
                    <a:lumMod val="75000"/>
                  </a:schemeClr>
                </a:solidFill>
                <a:latin typeface="Times New Roman" pitchFamily="18" charset="0"/>
                <a:cs typeface="Times New Roman" pitchFamily="18" charset="0"/>
              </a:rPr>
              <a:t>Thu </a:t>
            </a:r>
            <a:r>
              <a:rPr lang="en-US" sz="2800" dirty="0" err="1">
                <a:solidFill>
                  <a:schemeClr val="accent2">
                    <a:lumMod val="75000"/>
                  </a:schemeClr>
                </a:solidFill>
                <a:latin typeface="Times New Roman" pitchFamily="18" charset="0"/>
                <a:cs typeface="Times New Roman" pitchFamily="18" charset="0"/>
              </a:rPr>
              <a:t>nhận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thông</a:t>
            </a:r>
            <a:r>
              <a:rPr lang="en-US" sz="2800" dirty="0">
                <a:solidFill>
                  <a:schemeClr val="accent2">
                    <a:lumMod val="75000"/>
                  </a:schemeClr>
                </a:solidFill>
                <a:latin typeface="Times New Roman" pitchFamily="18" charset="0"/>
                <a:cs typeface="Times New Roman" pitchFamily="18" charset="0"/>
              </a:rPr>
              <a:t> tin</a:t>
            </a:r>
          </a:p>
          <a:p>
            <a:pPr marL="514350" indent="-514350">
              <a:lnSpc>
                <a:spcPct val="200000"/>
              </a:lnSpc>
              <a:spcBef>
                <a:spcPts val="1200"/>
              </a:spcBef>
              <a:buFont typeface="+mj-lt"/>
              <a:buAutoNum type="arabicPeriod"/>
            </a:pPr>
            <a:r>
              <a:rPr lang="en-US" sz="2800" dirty="0" err="1">
                <a:solidFill>
                  <a:schemeClr val="accent2">
                    <a:lumMod val="75000"/>
                  </a:schemeClr>
                </a:solidFill>
                <a:latin typeface="Times New Roman" pitchFamily="18" charset="0"/>
                <a:cs typeface="Times New Roman" pitchFamily="18" charset="0"/>
              </a:rPr>
              <a:t>Truyền</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thông</a:t>
            </a:r>
            <a:r>
              <a:rPr lang="en-US" sz="2800" dirty="0">
                <a:solidFill>
                  <a:schemeClr val="accent2">
                    <a:lumMod val="75000"/>
                  </a:schemeClr>
                </a:solidFill>
                <a:latin typeface="Times New Roman" pitchFamily="18" charset="0"/>
                <a:cs typeface="Times New Roman" pitchFamily="18" charset="0"/>
              </a:rPr>
              <a:t> tin</a:t>
            </a:r>
          </a:p>
          <a:p>
            <a:pPr marL="514350" indent="-514350">
              <a:lnSpc>
                <a:spcPct val="200000"/>
              </a:lnSpc>
              <a:spcBef>
                <a:spcPts val="1200"/>
              </a:spcBef>
              <a:buFont typeface="+mj-lt"/>
              <a:buAutoNum type="arabicPeriod"/>
            </a:pPr>
            <a:r>
              <a:rPr lang="en-US" sz="2800" dirty="0" err="1">
                <a:solidFill>
                  <a:schemeClr val="accent2">
                    <a:lumMod val="75000"/>
                  </a:schemeClr>
                </a:solidFill>
                <a:latin typeface="Times New Roman" pitchFamily="18" charset="0"/>
                <a:cs typeface="Times New Roman" pitchFamily="18" charset="0"/>
              </a:rPr>
              <a:t>Lưu</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trữ</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thông</a:t>
            </a:r>
            <a:r>
              <a:rPr lang="en-US" sz="2800" dirty="0">
                <a:solidFill>
                  <a:schemeClr val="accent2">
                    <a:lumMod val="75000"/>
                  </a:schemeClr>
                </a:solidFill>
                <a:latin typeface="Times New Roman" pitchFamily="18" charset="0"/>
                <a:cs typeface="Times New Roman" pitchFamily="18" charset="0"/>
              </a:rPr>
              <a:t> tin</a:t>
            </a:r>
          </a:p>
          <a:p>
            <a:pPr marL="514350" indent="-514350">
              <a:lnSpc>
                <a:spcPct val="200000"/>
              </a:lnSpc>
              <a:spcBef>
                <a:spcPts val="1200"/>
              </a:spcBef>
              <a:buFont typeface="+mj-lt"/>
              <a:buAutoNum type="arabicPeriod"/>
            </a:pPr>
            <a:r>
              <a:rPr lang="en-US" sz="2800" dirty="0" err="1">
                <a:solidFill>
                  <a:schemeClr val="accent2">
                    <a:lumMod val="75000"/>
                  </a:schemeClr>
                </a:solidFill>
                <a:latin typeface="Times New Roman" pitchFamily="18" charset="0"/>
                <a:cs typeface="Times New Roman" pitchFamily="18" charset="0"/>
              </a:rPr>
              <a:t>Xử</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lý</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thông</a:t>
            </a:r>
            <a:r>
              <a:rPr lang="en-US" sz="2800" dirty="0">
                <a:solidFill>
                  <a:schemeClr val="accent2">
                    <a:lumMod val="75000"/>
                  </a:schemeClr>
                </a:solidFill>
                <a:latin typeface="Times New Roman" pitchFamily="18" charset="0"/>
                <a:cs typeface="Times New Roman" pitchFamily="18" charset="0"/>
              </a:rPr>
              <a:t> tin</a:t>
            </a:r>
            <a:endParaRPr lang="vi-VN" sz="2800" i="1" dirty="0">
              <a:solidFill>
                <a:schemeClr val="accent2">
                  <a:lumMod val="75000"/>
                </a:schemeClr>
              </a:solidFill>
              <a:latin typeface="Times New Roman" pitchFamily="18" charset="0"/>
              <a:ea typeface="Times New Roman" panose="02020603050405020304" pitchFamily="18" charset="0"/>
              <a:cs typeface="Times New Roman" pitchFamily="18" charset="0"/>
            </a:endParaRPr>
          </a:p>
        </p:txBody>
      </p:sp>
      <p:cxnSp>
        <p:nvCxnSpPr>
          <p:cNvPr id="10" name="Straight Connector 9">
            <a:extLst>
              <a:ext uri="{FF2B5EF4-FFF2-40B4-BE49-F238E27FC236}">
                <a16:creationId xmlns:a16="http://schemas.microsoft.com/office/drawing/2014/main" xmlns="" id="{BD1B9402-1CC5-D55F-1443-4D74926D8572}"/>
              </a:ext>
            </a:extLst>
          </p:cNvPr>
          <p:cNvCxnSpPr>
            <a:cxnSpLocks/>
          </p:cNvCxnSpPr>
          <p:nvPr/>
        </p:nvCxnSpPr>
        <p:spPr>
          <a:xfrm>
            <a:off x="7132411" y="2477217"/>
            <a:ext cx="1093756" cy="306021"/>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8FD3D44-F9CC-755A-CFDE-4B6CAEF636DA}"/>
              </a:ext>
            </a:extLst>
          </p:cNvPr>
          <p:cNvCxnSpPr>
            <a:cxnSpLocks/>
          </p:cNvCxnSpPr>
          <p:nvPr/>
        </p:nvCxnSpPr>
        <p:spPr>
          <a:xfrm>
            <a:off x="6831960" y="3596038"/>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DA2A681-86DF-CE62-08B8-B7E3806E44F6}"/>
              </a:ext>
            </a:extLst>
          </p:cNvPr>
          <p:cNvCxnSpPr>
            <a:cxnSpLocks/>
          </p:cNvCxnSpPr>
          <p:nvPr/>
        </p:nvCxnSpPr>
        <p:spPr>
          <a:xfrm>
            <a:off x="7295476" y="5432594"/>
            <a:ext cx="930691" cy="206206"/>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0FACCE7-BD2B-2E6D-954C-0F3DE72B6BC1}"/>
              </a:ext>
            </a:extLst>
          </p:cNvPr>
          <p:cNvCxnSpPr>
            <a:cxnSpLocks/>
          </p:cNvCxnSpPr>
          <p:nvPr/>
        </p:nvCxnSpPr>
        <p:spPr>
          <a:xfrm flipV="1">
            <a:off x="6831960" y="3899053"/>
            <a:ext cx="1577593" cy="260872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1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8EE1727-16AF-9B4D-06BE-B5925268702A}"/>
              </a:ext>
            </a:extLst>
          </p:cNvPr>
          <p:cNvGrpSpPr/>
          <p:nvPr/>
        </p:nvGrpSpPr>
        <p:grpSpPr>
          <a:xfrm>
            <a:off x="0" y="0"/>
            <a:ext cx="12192000" cy="6858000"/>
            <a:chOff x="0" y="0"/>
            <a:chExt cx="12192000" cy="6858000"/>
          </a:xfrm>
        </p:grpSpPr>
        <p:pic>
          <p:nvPicPr>
            <p:cNvPr id="3" name="Picture 2" descr="88+ Background Đẹp, Đơn Giản, Ấn Tượng [TẢI NGAY] - THPT Kỳ Anh">
              <a:extLst>
                <a:ext uri="{FF2B5EF4-FFF2-40B4-BE49-F238E27FC236}">
                  <a16:creationId xmlns:a16="http://schemas.microsoft.com/office/drawing/2014/main" xmlns="" id="{B97066B5-F063-248A-386A-A139107C3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02BB918-E917-F880-25DD-55F8C4908936}"/>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grpSp>
      <p:pic>
        <p:nvPicPr>
          <p:cNvPr id="6" name="Picture 5">
            <a:extLst>
              <a:ext uri="{FF2B5EF4-FFF2-40B4-BE49-F238E27FC236}">
                <a16:creationId xmlns:a16="http://schemas.microsoft.com/office/drawing/2014/main" xmlns="" id="{553883A8-FC57-C262-0B6C-F4AC3629B450}"/>
              </a:ext>
            </a:extLst>
          </p:cNvPr>
          <p:cNvPicPr>
            <a:picLocks noChangeAspect="1"/>
          </p:cNvPicPr>
          <p:nvPr/>
        </p:nvPicPr>
        <p:blipFill rotWithShape="1">
          <a:blip r:embed="rId3"/>
          <a:srcRect r="70376"/>
          <a:stretch/>
        </p:blipFill>
        <p:spPr>
          <a:xfrm>
            <a:off x="794813" y="185015"/>
            <a:ext cx="1033987" cy="952468"/>
          </a:xfrm>
          <a:prstGeom prst="rect">
            <a:avLst/>
          </a:prstGeom>
        </p:spPr>
      </p:pic>
      <p:sp>
        <p:nvSpPr>
          <p:cNvPr id="11" name="Rectangle 10">
            <a:extLst>
              <a:ext uri="{FF2B5EF4-FFF2-40B4-BE49-F238E27FC236}">
                <a16:creationId xmlns:a16="http://schemas.microsoft.com/office/drawing/2014/main" xmlns="" id="{1A8FAB6E-1EA4-1D49-5461-7846412A569B}"/>
              </a:ext>
            </a:extLst>
          </p:cNvPr>
          <p:cNvSpPr/>
          <p:nvPr/>
        </p:nvSpPr>
        <p:spPr>
          <a:xfrm>
            <a:off x="1676400" y="914401"/>
            <a:ext cx="8839200" cy="1384995"/>
          </a:xfrm>
          <a:prstGeom prst="rect">
            <a:avLst/>
          </a:prstGeom>
        </p:spPr>
        <p:txBody>
          <a:bodyPr wrap="square">
            <a:spAutoFit/>
          </a:bodyPr>
          <a:lstStyle/>
          <a:p>
            <a:r>
              <a:rPr lang="en-US" sz="2800" b="1">
                <a:solidFill>
                  <a:srgbClr val="002060"/>
                </a:solidFill>
                <a:latin typeface="Times New Roman" pitchFamily="18" charset="0"/>
                <a:ea typeface="Times New Roman" pitchFamily="18" charset="0"/>
                <a:cs typeface="Times New Roman" pitchFamily="18" charset="0"/>
              </a:rPr>
              <a:t>1. Giả </a:t>
            </a:r>
            <a:r>
              <a:rPr lang="en-US" sz="2800" b="1" dirty="0" err="1">
                <a:solidFill>
                  <a:srgbClr val="002060"/>
                </a:solidFill>
                <a:latin typeface="Times New Roman" pitchFamily="18" charset="0"/>
                <a:ea typeface="Times New Roman" pitchFamily="18" charset="0"/>
                <a:cs typeface="Times New Roman" pitchFamily="18" charset="0"/>
              </a:rPr>
              <a:t>sử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được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chơi</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xa</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nhà</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em</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hãy</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phân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tích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các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bước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xử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lí</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thông</a:t>
            </a:r>
            <a:r>
              <a:rPr lang="en-US" sz="2800" b="1" dirty="0">
                <a:solidFill>
                  <a:srgbClr val="002060"/>
                </a:solidFill>
                <a:latin typeface="Times New Roman" pitchFamily="18" charset="0"/>
                <a:ea typeface="Times New Roman" pitchFamily="18" charset="0"/>
                <a:cs typeface="Times New Roman" pitchFamily="18" charset="0"/>
              </a:rPr>
              <a:t> tin </a:t>
            </a:r>
            <a:r>
              <a:rPr lang="en-US" sz="2800" b="1" dirty="0" err="1">
                <a:solidFill>
                  <a:srgbClr val="002060"/>
                </a:solidFill>
                <a:latin typeface="Times New Roman" pitchFamily="18" charset="0"/>
                <a:ea typeface="Times New Roman" pitchFamily="18" charset="0"/>
                <a:cs typeface="Times New Roman" pitchFamily="18" charset="0"/>
              </a:rPr>
              <a:t>liên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quan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việc</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lên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kế</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hoạch</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cho</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chuyến</a:t>
            </a:r>
            <a:r>
              <a:rPr lang="en-US" sz="2800" b="1" dirty="0">
                <a:solidFill>
                  <a:srgbClr val="002060"/>
                </a:solidFill>
                <a:latin typeface="Times New Roman" pitchFamily="18" charset="0"/>
                <a:ea typeface="Times New Roman" pitchFamily="18" charset="0"/>
                <a:cs typeface="Times New Roman" pitchFamily="18" charset="0"/>
              </a:rPr>
              <a:t> </a:t>
            </a:r>
            <a:r>
              <a:rPr lang="en-US" sz="2800" b="1" dirty="0" err="1">
                <a:solidFill>
                  <a:srgbClr val="002060"/>
                </a:solidFill>
                <a:latin typeface="Times New Roman" pitchFamily="18" charset="0"/>
                <a:ea typeface="Times New Roman" pitchFamily="18" charset="0"/>
                <a:cs typeface="Times New Roman" pitchFamily="18" charset="0"/>
              </a:rPr>
              <a:t>đi</a:t>
            </a:r>
            <a:r>
              <a:rPr lang="en-US" sz="2800" b="1" dirty="0">
                <a:solidFill>
                  <a:srgbClr val="002060"/>
                </a:solidFill>
                <a:latin typeface="Times New Roman" pitchFamily="18" charset="0"/>
                <a:ea typeface="Times New Roman" pitchFamily="18" charset="0"/>
                <a:cs typeface="Times New Roman" pitchFamily="18" charset="0"/>
              </a:rPr>
              <a:t>.</a:t>
            </a:r>
          </a:p>
        </p:txBody>
      </p:sp>
      <p:sp>
        <p:nvSpPr>
          <p:cNvPr id="12" name="Rectangle 11">
            <a:extLst>
              <a:ext uri="{FF2B5EF4-FFF2-40B4-BE49-F238E27FC236}">
                <a16:creationId xmlns:a16="http://schemas.microsoft.com/office/drawing/2014/main" xmlns="" id="{1687A45D-1766-7D37-9B8A-93094A0CC6D5}"/>
              </a:ext>
            </a:extLst>
          </p:cNvPr>
          <p:cNvSpPr/>
          <p:nvPr/>
        </p:nvSpPr>
        <p:spPr>
          <a:xfrm>
            <a:off x="1752600" y="2209801"/>
            <a:ext cx="8534400" cy="3808735"/>
          </a:xfrm>
          <a:prstGeom prst="rect">
            <a:avLst/>
          </a:prstGeom>
        </p:spPr>
        <p:txBody>
          <a:bodyPr wrap="square">
            <a:spAutoFit/>
          </a:bodyPr>
          <a:lstStyle/>
          <a:p>
            <a:pPr>
              <a:spcBef>
                <a:spcPts val="200"/>
              </a:spcBef>
            </a:pP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en-US" sz="2800" u="sng" dirty="0">
              <a:solidFill>
                <a:srgbClr val="002060"/>
              </a:solidFill>
              <a:latin typeface="Times New Roman" pitchFamily="18" charset="0"/>
              <a:cs typeface="Times New Roman" pitchFamily="18" charset="0"/>
            </a:endParaRPr>
          </a:p>
          <a:p>
            <a:pPr marL="514350" indent="-514350">
              <a:spcBef>
                <a:spcPts val="200"/>
              </a:spcBef>
              <a:buAutoNum type="arabicParenBoth"/>
            </a:pPr>
            <a:r>
              <a:rPr lang="en-US" sz="2800" b="1" dirty="0">
                <a:solidFill>
                  <a:srgbClr val="002060"/>
                </a:solidFill>
                <a:latin typeface="Times New Roman" pitchFamily="18" charset="0"/>
                <a:cs typeface="Times New Roman" pitchFamily="18" charset="0"/>
              </a:rPr>
              <a:t>Thu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p>
          <a:p>
            <a:pPr>
              <a:spcBef>
                <a:spcPts val="200"/>
              </a:spcBef>
            </a:pPr>
            <a:endParaRPr lang="en-US" sz="2800" u="sng"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(2) </a:t>
            </a:r>
            <a:r>
              <a:rPr lang="en-US" sz="2800" b="1" dirty="0" err="1">
                <a:solidFill>
                  <a:srgbClr val="002060"/>
                </a:solidFill>
                <a:latin typeface="Times New Roman" pitchFamily="18" charset="0"/>
                <a:cs typeface="Times New Roman" pitchFamily="18" charset="0"/>
              </a:rPr>
              <a:t>Lưu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(3) </a:t>
            </a:r>
            <a:r>
              <a:rPr lang="en-US" sz="2800" b="1" dirty="0" err="1">
                <a:solidFill>
                  <a:srgbClr val="002060"/>
                </a:solidFill>
                <a:latin typeface="Times New Roman" pitchFamily="18" charset="0"/>
                <a:cs typeface="Times New Roman" pitchFamily="18" charset="0"/>
              </a:rPr>
              <a:t>Xử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 </a:t>
            </a:r>
          </a:p>
          <a:p>
            <a:pPr>
              <a:spcBef>
                <a:spcPts val="200"/>
              </a:spcBef>
            </a:pPr>
            <a:endParaRPr lang="en-US" sz="2800" dirty="0">
              <a:solidFill>
                <a:srgbClr val="002060"/>
              </a:solidFill>
              <a:latin typeface="Times New Roman" pitchFamily="18" charset="0"/>
              <a:cs typeface="Times New Roman" pitchFamily="18" charset="0"/>
            </a:endParaRPr>
          </a:p>
          <a:p>
            <a:pPr>
              <a:spcBef>
                <a:spcPts val="200"/>
              </a:spcBef>
            </a:pPr>
            <a:r>
              <a:rPr lang="en-US" sz="2800" b="1" dirty="0">
                <a:solidFill>
                  <a:srgbClr val="002060"/>
                </a:solidFill>
                <a:latin typeface="Times New Roman" pitchFamily="18" charset="0"/>
                <a:cs typeface="Times New Roman" pitchFamily="18" charset="0"/>
              </a:rPr>
              <a:t>(4) </a:t>
            </a:r>
            <a:r>
              <a:rPr lang="en-US" sz="2800" b="1" dirty="0" err="1">
                <a:solidFill>
                  <a:srgbClr val="002060"/>
                </a:solidFill>
                <a:latin typeface="Times New Roman" pitchFamily="18" charset="0"/>
                <a:cs typeface="Times New Roman" pitchFamily="18" charset="0"/>
              </a:rPr>
              <a:t>Truyền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thông</a:t>
            </a:r>
            <a:r>
              <a:rPr lang="en-US" sz="2800" b="1" dirty="0">
                <a:solidFill>
                  <a:srgbClr val="002060"/>
                </a:solidFill>
                <a:latin typeface="Times New Roman" pitchFamily="18" charset="0"/>
                <a:cs typeface="Times New Roman" pitchFamily="18" charset="0"/>
              </a:rPr>
              <a:t> tin:</a:t>
            </a:r>
            <a:endParaRPr lang="en-US" sz="2800" b="1" u="sng" dirty="0">
              <a:solidFill>
                <a:srgbClr val="002060"/>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xmlns="" id="{C2EAB247-34CA-0B56-F711-E1A71EF9F123}"/>
              </a:ext>
            </a:extLst>
          </p:cNvPr>
          <p:cNvSpPr/>
          <p:nvPr/>
        </p:nvSpPr>
        <p:spPr>
          <a:xfrm>
            <a:off x="1752600" y="5392057"/>
            <a:ext cx="8763000" cy="1384995"/>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hoạch</a:t>
            </a:r>
            <a:r>
              <a:rPr lang="en-US" sz="2800" dirty="0">
                <a:solidFill>
                  <a:srgbClr val="FF0000"/>
                </a:solidFill>
                <a:latin typeface="Times New Roman" pitchFamily="18" charset="0"/>
                <a:cs typeface="Times New Roman" pitchFamily="18" charset="0"/>
              </a:rPr>
              <a:t>. Chia </a:t>
            </a:r>
            <a:r>
              <a:rPr lang="en-US" sz="2800" dirty="0" err="1">
                <a:solidFill>
                  <a:srgbClr val="FF0000"/>
                </a:solidFill>
                <a:latin typeface="Times New Roman" pitchFamily="18" charset="0"/>
                <a:cs typeface="Times New Roman" pitchFamily="18" charset="0"/>
              </a:rPr>
              <a:t>sẻ</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tổ</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a:t>
            </a:r>
            <a:endParaRPr lang="en-US" sz="2800" u="sng"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A164182A-1F3C-28B3-CD2A-4CCED462821C}"/>
              </a:ext>
            </a:extLst>
          </p:cNvPr>
          <p:cNvSpPr/>
          <p:nvPr/>
        </p:nvSpPr>
        <p:spPr>
          <a:xfrm>
            <a:off x="1828800" y="2674466"/>
            <a:ext cx="85344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en-US" sz="2800" u="sng" dirty="0">
              <a:solidFill>
                <a:srgbClr val="FF0000"/>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573D0245-04C0-75BF-9975-93D8E5D41BAD}"/>
              </a:ext>
            </a:extLst>
          </p:cNvPr>
          <p:cNvSpPr/>
          <p:nvPr/>
        </p:nvSpPr>
        <p:spPr>
          <a:xfrm>
            <a:off x="1752600" y="3548743"/>
            <a:ext cx="8839200" cy="954107"/>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nội</a:t>
            </a:r>
            <a:r>
              <a:rPr lang="en-US" sz="2800" dirty="0">
                <a:solidFill>
                  <a:srgbClr val="FF0000"/>
                </a:solidFill>
                <a:latin typeface="Times New Roman" pitchFamily="18" charset="0"/>
                <a:cs typeface="Times New Roman" pitchFamily="18" charset="0"/>
              </a:rPr>
              <a:t> dung </a:t>
            </a:r>
            <a:r>
              <a:rPr lang="en-US" sz="2800" dirty="0" err="1">
                <a:solidFill>
                  <a:srgbClr val="FF0000"/>
                </a:solidFill>
                <a:latin typeface="Times New Roman" pitchFamily="18" charset="0"/>
                <a:cs typeface="Times New Roman" pitchFamily="18" charset="0"/>
              </a:rPr>
              <a:t>chuẩn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hoặc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sổ</a:t>
            </a:r>
            <a:r>
              <a:rPr lang="en-US" sz="2800" dirty="0">
                <a:solidFill>
                  <a:srgbClr val="FF0000"/>
                </a:solidFill>
                <a:latin typeface="Times New Roman" pitchFamily="18" charset="0"/>
                <a:cs typeface="Times New Roman" pitchFamily="18" charset="0"/>
              </a:rPr>
              <a:t>.</a:t>
            </a:r>
            <a:endParaRPr lang="en-US" sz="2800" u="sng"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606492DD-BA9B-8301-5A2F-BD90A8FBA9E0}"/>
              </a:ext>
            </a:extLst>
          </p:cNvPr>
          <p:cNvSpPr/>
          <p:nvPr/>
        </p:nvSpPr>
        <p:spPr>
          <a:xfrm>
            <a:off x="1752600" y="4448629"/>
            <a:ext cx="8839200"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nội</a:t>
            </a:r>
            <a:r>
              <a:rPr lang="en-US" sz="2800" dirty="0">
                <a:solidFill>
                  <a:srgbClr val="FF0000"/>
                </a:solidFill>
                <a:latin typeface="Times New Roman" pitchFamily="18" charset="0"/>
                <a:cs typeface="Times New Roman" pitchFamily="18" charset="0"/>
              </a:rPr>
              <a:t> dung </a:t>
            </a:r>
            <a:r>
              <a:rPr lang="en-US" sz="2800" dirty="0" err="1">
                <a:solidFill>
                  <a:srgbClr val="FF0000"/>
                </a:solidFill>
                <a:latin typeface="Times New Roman" pitchFamily="18" charset="0"/>
                <a:cs typeface="Times New Roman" pitchFamily="18" charset="0"/>
              </a:rPr>
              <a:t>phức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kẻ</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dung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hoạch</a:t>
            </a:r>
            <a:r>
              <a:rPr lang="en-US" sz="2800" dirty="0">
                <a:solidFill>
                  <a:srgbClr val="FF0000"/>
                </a:solidFill>
                <a:latin typeface="Times New Roman" pitchFamily="18" charset="0"/>
                <a:cs typeface="Times New Roman" pitchFamily="18" charset="0"/>
              </a:rPr>
              <a:t>.</a:t>
            </a:r>
            <a:endParaRPr lang="en-US" sz="28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686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81+ về hình nền background - cdgdbentre.edu.vn">
            <a:extLst>
              <a:ext uri="{FF2B5EF4-FFF2-40B4-BE49-F238E27FC236}">
                <a16:creationId xmlns:a16="http://schemas.microsoft.com/office/drawing/2014/main" xmlns="" id="{91CB473B-8569-F48F-0F67-47CA711F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 y="-1"/>
            <a:ext cx="1218461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D186147D-DC7E-48F7-A006-B63E5BC8F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44" y="5158275"/>
            <a:ext cx="562053" cy="523948"/>
          </a:xfrm>
          <a:prstGeom prst="rect">
            <a:avLst/>
          </a:prstGeom>
        </p:spPr>
      </p:pic>
      <p:sp>
        <p:nvSpPr>
          <p:cNvPr id="3" name="Rectangle 2"/>
          <p:cNvSpPr/>
          <p:nvPr/>
        </p:nvSpPr>
        <p:spPr>
          <a:xfrm>
            <a:off x="1905000" y="223007"/>
            <a:ext cx="8382000" cy="523220"/>
          </a:xfrm>
          <a:prstGeom prst="rect">
            <a:avLst/>
          </a:prstGeom>
        </p:spPr>
        <p:txBody>
          <a:bodyPr wrap="square">
            <a:spAutoFit/>
          </a:bodyPr>
          <a:lstStyle/>
          <a:p>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đọc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sgk</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260697" y="5205169"/>
            <a:ext cx="9788083" cy="954107"/>
          </a:xfrm>
          <a:prstGeom prst="rect">
            <a:avLst/>
          </a:prstGeom>
          <a:solidFill>
            <a:schemeClr val="accent2">
              <a:lumMod val="20000"/>
              <a:lumOff val="80000"/>
            </a:schemeClr>
          </a:solidFill>
        </p:spPr>
        <p:txBody>
          <a:bodyPr wrap="square">
            <a:spAutoFit/>
          </a:bodyPr>
          <a:lstStyle/>
          <a:p>
            <a:pPr indent="403225" algn="just">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Yêu cầu học sinh phân tích hoạt động của một cầu thủ thực hiện quả đá phạt như thế nào?</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905000" y="753464"/>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4"/>
          <a:stretch>
            <a:fillRect/>
          </a:stretch>
        </p:blipFill>
        <p:spPr>
          <a:xfrm>
            <a:off x="1260697" y="927468"/>
            <a:ext cx="9200430" cy="4049566"/>
          </a:xfrm>
          <a:prstGeom prst="rect">
            <a:avLst/>
          </a:prstGeom>
        </p:spPr>
      </p:pic>
    </p:spTree>
    <p:extLst>
      <p:ext uri="{BB962C8B-B14F-4D97-AF65-F5344CB8AC3E}">
        <p14:creationId xmlns:p14="http://schemas.microsoft.com/office/powerpoint/2010/main" val="39710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99F2BE9-6181-A6C9-F579-63DD1CCE2C2E}"/>
              </a:ext>
            </a:extLst>
          </p:cNvPr>
          <p:cNvGrpSpPr/>
          <p:nvPr/>
        </p:nvGrpSpPr>
        <p:grpSpPr>
          <a:xfrm>
            <a:off x="0" y="0"/>
            <a:ext cx="12192000" cy="6858000"/>
            <a:chOff x="0" y="0"/>
            <a:chExt cx="12192000" cy="6858000"/>
          </a:xfrm>
        </p:grpSpPr>
        <p:pic>
          <p:nvPicPr>
            <p:cNvPr id="4" name="Picture 3" descr="88+ Background Đẹp, Đơn Giản, Ấn Tượng [TẢI NGAY] - THPT Kỳ Anh">
              <a:extLst>
                <a:ext uri="{FF2B5EF4-FFF2-40B4-BE49-F238E27FC236}">
                  <a16:creationId xmlns:a16="http://schemas.microsoft.com/office/drawing/2014/main" xmlns="" id="{CA7F8B7A-4D65-6467-A877-77F3647AC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084C9BB-C093-48EB-4988-7C135853B0EF}"/>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grpSp>
      <p:pic>
        <p:nvPicPr>
          <p:cNvPr id="6" name="Picture 5">
            <a:extLst>
              <a:ext uri="{FF2B5EF4-FFF2-40B4-BE49-F238E27FC236}">
                <a16:creationId xmlns:a16="http://schemas.microsoft.com/office/drawing/2014/main" xmlns="" id="{9337F9D5-CBBE-FEFD-5194-D93824C87332}"/>
              </a:ext>
            </a:extLst>
          </p:cNvPr>
          <p:cNvPicPr>
            <a:picLocks noChangeAspect="1"/>
          </p:cNvPicPr>
          <p:nvPr/>
        </p:nvPicPr>
        <p:blipFill rotWithShape="1">
          <a:blip r:embed="rId3"/>
          <a:srcRect r="70376"/>
          <a:stretch/>
        </p:blipFill>
        <p:spPr>
          <a:xfrm>
            <a:off x="794813" y="185015"/>
            <a:ext cx="1033987" cy="952468"/>
          </a:xfrm>
          <a:prstGeom prst="rect">
            <a:avLst/>
          </a:prstGeom>
        </p:spPr>
      </p:pic>
      <p:sp>
        <p:nvSpPr>
          <p:cNvPr id="7" name="Rectangle 6">
            <a:extLst>
              <a:ext uri="{FF2B5EF4-FFF2-40B4-BE49-F238E27FC236}">
                <a16:creationId xmlns:a16="http://schemas.microsoft.com/office/drawing/2014/main" xmlns="" id="{266554D2-721D-FC0B-5ABD-82F2CF0E4E9B}"/>
              </a:ext>
            </a:extLst>
          </p:cNvPr>
          <p:cNvSpPr/>
          <p:nvPr/>
        </p:nvSpPr>
        <p:spPr>
          <a:xfrm>
            <a:off x="546651" y="1148016"/>
            <a:ext cx="11261035" cy="1307537"/>
          </a:xfrm>
          <a:prstGeom prst="rect">
            <a:avLst/>
          </a:prstGeom>
        </p:spPr>
        <p:txBody>
          <a:bodyPr wrap="square">
            <a:spAutoFit/>
          </a:bodyPr>
          <a:lstStyle/>
          <a:p>
            <a:pPr>
              <a:lnSpc>
                <a:spcPct val="150000"/>
              </a:lnSpc>
            </a:pPr>
            <a:r>
              <a:rPr lang="en-US" sz="2800" b="1">
                <a:solidFill>
                  <a:srgbClr val="002060"/>
                </a:solidFill>
                <a:latin typeface="Times New Roman" pitchFamily="18" charset="0"/>
                <a:ea typeface="Times New Roman" pitchFamily="18" charset="0"/>
                <a:cs typeface="Times New Roman" pitchFamily="18" charset="0"/>
              </a:rPr>
              <a:t>2. Em hãy liệt kê những lợi ích của máy tính ở một trong các lĩnh vực sau đây để thấy rõ hiệu quả của việc xử lí thông tin bằng máy tính.</a:t>
            </a:r>
            <a:endParaRPr lang="en-US" sz="2800" b="1" dirty="0">
              <a:solidFill>
                <a:srgbClr val="002060"/>
              </a:solidFill>
              <a:latin typeface="Times New Roman" pitchFamily="18" charset="0"/>
              <a:ea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5BE4998-74E2-4BF7-6624-82CB9D75348C}"/>
              </a:ext>
            </a:extLst>
          </p:cNvPr>
          <p:cNvSpPr/>
          <p:nvPr/>
        </p:nvSpPr>
        <p:spPr>
          <a:xfrm>
            <a:off x="546651" y="2276605"/>
            <a:ext cx="11261035" cy="2546338"/>
          </a:xfrm>
          <a:prstGeom prst="rect">
            <a:avLst/>
          </a:prstGeom>
        </p:spPr>
        <p:txBody>
          <a:bodyPr wrap="square">
            <a:spAutoFit/>
          </a:bodyPr>
          <a:lstStyle/>
          <a:p>
            <a:pPr marL="514350" indent="-514350">
              <a:lnSpc>
                <a:spcPct val="200000"/>
              </a:lnSpc>
              <a:buAutoNum type="alphaLcParenR"/>
            </a:pPr>
            <a:r>
              <a:rPr lang="en-US" sz="2800" b="1">
                <a:solidFill>
                  <a:srgbClr val="002060"/>
                </a:solidFill>
                <a:latin typeface="Times New Roman" pitchFamily="18" charset="0"/>
                <a:ea typeface="Times New Roman" pitchFamily="18" charset="0"/>
                <a:cs typeface="Times New Roman" pitchFamily="18" charset="0"/>
              </a:rPr>
              <a:t>Y tế.                                                                b) Giáo dục.     </a:t>
            </a:r>
          </a:p>
          <a:p>
            <a:pPr>
              <a:lnSpc>
                <a:spcPct val="200000"/>
              </a:lnSpc>
            </a:pPr>
            <a:r>
              <a:rPr lang="en-US" sz="2800" b="1">
                <a:solidFill>
                  <a:srgbClr val="002060"/>
                </a:solidFill>
                <a:latin typeface="Times New Roman" pitchFamily="18" charset="0"/>
                <a:ea typeface="Times New Roman" pitchFamily="18" charset="0"/>
                <a:cs typeface="Times New Roman" pitchFamily="18" charset="0"/>
              </a:rPr>
              <a:t>         </a:t>
            </a:r>
          </a:p>
          <a:p>
            <a:pPr>
              <a:lnSpc>
                <a:spcPct val="200000"/>
              </a:lnSpc>
            </a:pPr>
            <a:r>
              <a:rPr lang="en-US" sz="2800" b="1">
                <a:solidFill>
                  <a:srgbClr val="002060"/>
                </a:solidFill>
                <a:latin typeface="Times New Roman" pitchFamily="18" charset="0"/>
                <a:ea typeface="Times New Roman" pitchFamily="18" charset="0"/>
                <a:cs typeface="Times New Roman" pitchFamily="18" charset="0"/>
              </a:rPr>
              <a:t>c) Âm nhạc.                                                         d) Hội họa.</a:t>
            </a:r>
            <a:endParaRPr lang="en-US" sz="2800" b="1" dirty="0">
              <a:solidFill>
                <a:srgbClr val="002060"/>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5085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99F2BE9-6181-A6C9-F579-63DD1CCE2C2E}"/>
              </a:ext>
            </a:extLst>
          </p:cNvPr>
          <p:cNvGrpSpPr/>
          <p:nvPr/>
        </p:nvGrpSpPr>
        <p:grpSpPr>
          <a:xfrm>
            <a:off x="0" y="0"/>
            <a:ext cx="12192000" cy="6858000"/>
            <a:chOff x="0" y="0"/>
            <a:chExt cx="12192000" cy="6858000"/>
          </a:xfrm>
        </p:grpSpPr>
        <p:pic>
          <p:nvPicPr>
            <p:cNvPr id="4" name="Picture 3" descr="88+ Background Đẹp, Đơn Giản, Ấn Tượng [TẢI NGAY] - THPT Kỳ Anh">
              <a:extLst>
                <a:ext uri="{FF2B5EF4-FFF2-40B4-BE49-F238E27FC236}">
                  <a16:creationId xmlns:a16="http://schemas.microsoft.com/office/drawing/2014/main" xmlns="" id="{CA7F8B7A-4D65-6467-A877-77F3647AC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084C9BB-C093-48EB-4988-7C135853B0EF}"/>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grpSp>
      <p:pic>
        <p:nvPicPr>
          <p:cNvPr id="6" name="Picture 5">
            <a:extLst>
              <a:ext uri="{FF2B5EF4-FFF2-40B4-BE49-F238E27FC236}">
                <a16:creationId xmlns:a16="http://schemas.microsoft.com/office/drawing/2014/main" xmlns="" id="{9337F9D5-CBBE-FEFD-5194-D93824C87332}"/>
              </a:ext>
            </a:extLst>
          </p:cNvPr>
          <p:cNvPicPr>
            <a:picLocks noChangeAspect="1"/>
          </p:cNvPicPr>
          <p:nvPr/>
        </p:nvPicPr>
        <p:blipFill rotWithShape="1">
          <a:blip r:embed="rId3"/>
          <a:srcRect r="70376"/>
          <a:stretch/>
        </p:blipFill>
        <p:spPr>
          <a:xfrm>
            <a:off x="794813" y="185015"/>
            <a:ext cx="1033987" cy="952468"/>
          </a:xfrm>
          <a:prstGeom prst="rect">
            <a:avLst/>
          </a:prstGeom>
        </p:spPr>
      </p:pic>
      <p:sp>
        <p:nvSpPr>
          <p:cNvPr id="7" name="Rectangle 6">
            <a:extLst>
              <a:ext uri="{FF2B5EF4-FFF2-40B4-BE49-F238E27FC236}">
                <a16:creationId xmlns:a16="http://schemas.microsoft.com/office/drawing/2014/main" xmlns="" id="{266554D2-721D-FC0B-5ABD-82F2CF0E4E9B}"/>
              </a:ext>
            </a:extLst>
          </p:cNvPr>
          <p:cNvSpPr/>
          <p:nvPr/>
        </p:nvSpPr>
        <p:spPr>
          <a:xfrm>
            <a:off x="546651" y="1148016"/>
            <a:ext cx="11261035" cy="1307537"/>
          </a:xfrm>
          <a:prstGeom prst="rect">
            <a:avLst/>
          </a:prstGeom>
        </p:spPr>
        <p:txBody>
          <a:bodyPr wrap="square">
            <a:spAutoFit/>
          </a:bodyPr>
          <a:lstStyle/>
          <a:p>
            <a:pPr>
              <a:lnSpc>
                <a:spcPct val="150000"/>
              </a:lnSpc>
            </a:pPr>
            <a:r>
              <a:rPr lang="en-US" sz="2800" b="1">
                <a:solidFill>
                  <a:srgbClr val="002060"/>
                </a:solidFill>
                <a:latin typeface="Times New Roman" pitchFamily="18" charset="0"/>
                <a:ea typeface="Times New Roman" pitchFamily="18" charset="0"/>
                <a:cs typeface="Times New Roman" pitchFamily="18" charset="0"/>
              </a:rPr>
              <a:t>2. Em hãy liệt kê những lợi ích của máy tính ở một trong các lĩnh vực sau đây để thấy rõ hiệu quả của việc xử lí thông tin bằng máy tính.</a:t>
            </a:r>
            <a:endParaRPr lang="en-US" sz="2800" b="1" dirty="0">
              <a:solidFill>
                <a:srgbClr val="002060"/>
              </a:solidFill>
              <a:latin typeface="Times New Roman" pitchFamily="18" charset="0"/>
              <a:ea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5BE4998-74E2-4BF7-6624-82CB9D75348C}"/>
              </a:ext>
            </a:extLst>
          </p:cNvPr>
          <p:cNvSpPr/>
          <p:nvPr/>
        </p:nvSpPr>
        <p:spPr>
          <a:xfrm>
            <a:off x="546651" y="2276605"/>
            <a:ext cx="11261035" cy="3408112"/>
          </a:xfrm>
          <a:prstGeom prst="rect">
            <a:avLst/>
          </a:prstGeom>
        </p:spPr>
        <p:txBody>
          <a:bodyPr wrap="square">
            <a:spAutoFit/>
          </a:bodyPr>
          <a:lstStyle/>
          <a:p>
            <a:pPr>
              <a:lnSpc>
                <a:spcPct val="200000"/>
              </a:lnSpc>
            </a:pPr>
            <a:r>
              <a:rPr lang="en-US" sz="2800" b="1">
                <a:solidFill>
                  <a:srgbClr val="002060"/>
                </a:solidFill>
                <a:latin typeface="Times New Roman" pitchFamily="18" charset="0"/>
                <a:ea typeface="Times New Roman" pitchFamily="18" charset="0"/>
                <a:cs typeface="Times New Roman" pitchFamily="18" charset="0"/>
              </a:rPr>
              <a:t>e) Xây dựng.                                                   f) Nông nghiệp.</a:t>
            </a:r>
          </a:p>
          <a:p>
            <a:pPr>
              <a:lnSpc>
                <a:spcPct val="200000"/>
              </a:lnSpc>
            </a:pPr>
            <a:endParaRPr lang="en-US" sz="2800" b="1">
              <a:solidFill>
                <a:srgbClr val="002060"/>
              </a:solidFill>
              <a:latin typeface="Times New Roman" pitchFamily="18" charset="0"/>
              <a:ea typeface="Times New Roman" pitchFamily="18" charset="0"/>
              <a:cs typeface="Times New Roman" pitchFamily="18" charset="0"/>
            </a:endParaRPr>
          </a:p>
          <a:p>
            <a:pPr>
              <a:lnSpc>
                <a:spcPct val="200000"/>
              </a:lnSpc>
            </a:pPr>
            <a:endParaRPr lang="en-US" sz="2800" b="1">
              <a:solidFill>
                <a:srgbClr val="002060"/>
              </a:solidFill>
              <a:latin typeface="Times New Roman" pitchFamily="18" charset="0"/>
              <a:ea typeface="Times New Roman" pitchFamily="18" charset="0"/>
              <a:cs typeface="Times New Roman" pitchFamily="18" charset="0"/>
            </a:endParaRPr>
          </a:p>
          <a:p>
            <a:pPr>
              <a:lnSpc>
                <a:spcPct val="200000"/>
              </a:lnSpc>
            </a:pPr>
            <a:r>
              <a:rPr lang="en-US" sz="2800" b="1">
                <a:solidFill>
                  <a:srgbClr val="002060"/>
                </a:solidFill>
                <a:latin typeface="Times New Roman" pitchFamily="18" charset="0"/>
                <a:ea typeface="Times New Roman" pitchFamily="18" charset="0"/>
                <a:cs typeface="Times New Roman" pitchFamily="18" charset="0"/>
              </a:rPr>
              <a:t>g) Thương mại.                                               h) Du lịch.</a:t>
            </a:r>
            <a:endParaRPr lang="en-US" sz="2800" b="1" dirty="0">
              <a:solidFill>
                <a:srgbClr val="002060"/>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6254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p hơn 66 về hình nền tạm biệt mới nhất - cdgdbentre.edu.vn">
            <a:extLst>
              <a:ext uri="{FF2B5EF4-FFF2-40B4-BE49-F238E27FC236}">
                <a16:creationId xmlns:a16="http://schemas.microsoft.com/office/drawing/2014/main" xmlns="" id="{14EEA9DF-C326-40B2-4261-F17923152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82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81+ về hình nền background - cdgdbentre.edu.vn">
            <a:extLst>
              <a:ext uri="{FF2B5EF4-FFF2-40B4-BE49-F238E27FC236}">
                <a16:creationId xmlns:a16="http://schemas.microsoft.com/office/drawing/2014/main" xmlns="" id="{0639E150-D275-3652-C6E9-A47CFED97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 y="-1"/>
            <a:ext cx="1218461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xmlns="" id="{D9125EE3-302E-8C38-C2F6-34E13B0350DE}"/>
              </a:ext>
            </a:extLst>
          </p:cNvPr>
          <p:cNvSpPr txBox="1">
            <a:spLocks noChangeArrowheads="1"/>
          </p:cNvSpPr>
          <p:nvPr/>
        </p:nvSpPr>
        <p:spPr bwMode="auto">
          <a:xfrm>
            <a:off x="1709057" y="145649"/>
            <a:ext cx="8382000" cy="52322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dirty="0">
                <a:solidFill>
                  <a:schemeClr val="accent1"/>
                </a:solidFill>
                <a:latin typeface="Times New Roman" pitchFamily="18" charset="0"/>
                <a:cs typeface="Times New Roman" pitchFamily="18" charset="0"/>
                <a:sym typeface="Wingdings" pitchFamily="2" charset="2"/>
              </a:rPr>
              <a:t>Video: </a:t>
            </a:r>
            <a:r>
              <a:rPr lang="en-US" sz="2800" b="1" dirty="0" err="1">
                <a:solidFill>
                  <a:schemeClr val="accent1"/>
                </a:solidFill>
                <a:latin typeface="Times New Roman" pitchFamily="18" charset="0"/>
                <a:cs typeface="Times New Roman" pitchFamily="18" charset="0"/>
                <a:sym typeface="Wingdings" pitchFamily="2" charset="2"/>
              </a:rPr>
              <a:t>Một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cầu</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thủ</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bóng</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đá</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thực</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hiện</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quả</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phạt</a:t>
            </a:r>
            <a:r>
              <a:rPr lang="en-US" sz="2800" b="1" dirty="0">
                <a:solidFill>
                  <a:schemeClr val="accent1"/>
                </a:solidFill>
                <a:latin typeface="Times New Roman" pitchFamily="18" charset="0"/>
                <a:cs typeface="Times New Roman" pitchFamily="18" charset="0"/>
                <a:sym typeface="Wingdings" pitchFamily="2" charset="2"/>
              </a:rPr>
              <a:t> </a:t>
            </a:r>
            <a:r>
              <a:rPr lang="en-US" sz="2800" b="1" dirty="0" err="1">
                <a:solidFill>
                  <a:schemeClr val="accent1"/>
                </a:solidFill>
                <a:latin typeface="Times New Roman" pitchFamily="18" charset="0"/>
                <a:cs typeface="Times New Roman" pitchFamily="18" charset="0"/>
                <a:sym typeface="Wingdings" pitchFamily="2" charset="2"/>
              </a:rPr>
              <a:t>đền</a:t>
            </a:r>
            <a:endParaRPr lang="en-US" sz="2800" b="1" dirty="0">
              <a:solidFill>
                <a:schemeClr val="accent1"/>
              </a:solidFill>
              <a:latin typeface="Times New Roman" pitchFamily="18" charset="0"/>
              <a:cs typeface="Times New Roman" pitchFamily="18" charset="0"/>
            </a:endParaRPr>
          </a:p>
        </p:txBody>
      </p:sp>
      <p:pic>
        <p:nvPicPr>
          <p:cNvPr id="4" name="Messi đá phạt đền đẳng cấp hạ thủ môn Hà Lan">
            <a:hlinkClick r:id="" action="ppaction://media"/>
            <a:extLst>
              <a:ext uri="{FF2B5EF4-FFF2-40B4-BE49-F238E27FC236}">
                <a16:creationId xmlns:a16="http://schemas.microsoft.com/office/drawing/2014/main" xmlns="" id="{AF08A02E-3248-F1DD-6337-6A26A9A57F2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33198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8+ Background Đẹp, Đơn Giản, Ấn Tượng [TẢI NGAY] - THPT Kỳ Anh">
            <a:extLst>
              <a:ext uri="{FF2B5EF4-FFF2-40B4-BE49-F238E27FC236}">
                <a16:creationId xmlns:a16="http://schemas.microsoft.com/office/drawing/2014/main" xmlns="" id="{F7FE83A9-B936-25B8-9DC0-DDC96E02C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3779" name="Text Box 3"/>
          <p:cNvSpPr txBox="1">
            <a:spLocks noChangeArrowheads="1"/>
          </p:cNvSpPr>
          <p:nvPr/>
        </p:nvSpPr>
        <p:spPr bwMode="auto">
          <a:xfrm>
            <a:off x="1676400" y="76200"/>
            <a:ext cx="9067800" cy="353943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chemeClr val="accent1">
                    <a:lumMod val="75000"/>
                  </a:schemeClr>
                </a:solidFill>
                <a:latin typeface="Times New Roman" pitchFamily="18" charset="0"/>
                <a:cs typeface="Times New Roman" pitchFamily="18" charset="0"/>
              </a:rPr>
              <a:t>Một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số</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hoạt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động</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của</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cầu</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thủ</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khi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thực</a:t>
            </a:r>
            <a:r>
              <a:rPr lang="en-US" sz="3200" b="1" dirty="0">
                <a:solidFill>
                  <a:schemeClr val="accent1">
                    <a:lumMod val="75000"/>
                  </a:schemeClr>
                </a:solidFill>
                <a:latin typeface="Times New Roman" pitchFamily="18" charset="0"/>
                <a:cs typeface="Times New Roman" pitchFamily="18" charset="0"/>
              </a:rPr>
              <a:t> </a:t>
            </a:r>
            <a:r>
              <a:rPr lang="en-US" sz="3200" b="1" err="1">
                <a:solidFill>
                  <a:schemeClr val="accent1">
                    <a:lumMod val="75000"/>
                  </a:schemeClr>
                </a:solidFill>
                <a:latin typeface="Times New Roman" pitchFamily="18" charset="0"/>
                <a:cs typeface="Times New Roman" pitchFamily="18" charset="0"/>
              </a:rPr>
              <a:t>hiện</a:t>
            </a:r>
            <a:r>
              <a:rPr lang="en-US" sz="3200" b="1">
                <a:solidFill>
                  <a:schemeClr val="accent1">
                    <a:lumMod val="75000"/>
                  </a:schemeClr>
                </a:solidFill>
                <a:latin typeface="Times New Roman" pitchFamily="18" charset="0"/>
                <a:cs typeface="Times New Roman" pitchFamily="18" charset="0"/>
              </a:rPr>
              <a:t> </a:t>
            </a:r>
          </a:p>
          <a:p>
            <a:r>
              <a:rPr lang="en-US" sz="3200" b="1">
                <a:solidFill>
                  <a:schemeClr val="accent1">
                    <a:lumMod val="75000"/>
                  </a:schemeClr>
                </a:solidFill>
                <a:latin typeface="Times New Roman" pitchFamily="18" charset="0"/>
                <a:cs typeface="Times New Roman" pitchFamily="18" charset="0"/>
              </a:rPr>
              <a:t>đá </a:t>
            </a:r>
            <a:r>
              <a:rPr lang="en-US" sz="3200" b="1" dirty="0" err="1">
                <a:solidFill>
                  <a:schemeClr val="accent1">
                    <a:lumMod val="75000"/>
                  </a:schemeClr>
                </a:solidFill>
                <a:latin typeface="Times New Roman" pitchFamily="18" charset="0"/>
                <a:cs typeface="Times New Roman" pitchFamily="18" charset="0"/>
              </a:rPr>
              <a:t>phạt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đền</a:t>
            </a:r>
            <a:r>
              <a:rPr lang="en-US" sz="3200" b="1" dirty="0">
                <a:solidFill>
                  <a:schemeClr val="accent1">
                    <a:lumMod val="75000"/>
                  </a:schemeClr>
                </a:solidFill>
                <a:latin typeface="Times New Roman" pitchFamily="18" charset="0"/>
                <a:cs typeface="Times New Roman" pitchFamily="18" charset="0"/>
              </a:rPr>
              <a:t>:</a:t>
            </a:r>
          </a:p>
          <a:p>
            <a:pPr marL="457200" indent="-457200">
              <a:buFont typeface="Wingdings" pitchFamily="2" charset="2"/>
              <a:buChar char="§"/>
            </a:pPr>
            <a:r>
              <a:rPr lang="nl-NL" sz="3200" dirty="0">
                <a:solidFill>
                  <a:schemeClr val="accent1">
                    <a:lumMod val="75000"/>
                  </a:schemeClr>
                </a:solidFill>
                <a:latin typeface="Times New Roman" pitchFamily="18" charset="0"/>
                <a:cs typeface="Times New Roman" pitchFamily="18" charset="0"/>
              </a:rPr>
              <a:t>Mắt liên tục xác định vị trí của thủ môn.</a:t>
            </a:r>
          </a:p>
          <a:p>
            <a:pPr marL="457200" indent="-457200">
              <a:buFont typeface="Wingdings" pitchFamily="2" charset="2"/>
              <a:buChar char="§"/>
            </a:pPr>
            <a:r>
              <a:rPr lang="nl-NL" sz="3200" dirty="0">
                <a:solidFill>
                  <a:schemeClr val="accent1">
                    <a:lumMod val="75000"/>
                  </a:schemeClr>
                </a:solidFill>
                <a:latin typeface="Times New Roman" pitchFamily="18" charset="0"/>
                <a:cs typeface="Times New Roman" pitchFamily="18" charset="0"/>
              </a:rPr>
              <a:t>Đánh giá xem góc nào của cầu môn là sơ hở nhất.</a:t>
            </a:r>
          </a:p>
          <a:p>
            <a:pPr marL="457200" indent="-457200">
              <a:buFont typeface="Wingdings" pitchFamily="2" charset="2"/>
              <a:buChar char="§"/>
            </a:pPr>
            <a:r>
              <a:rPr lang="nl-NL" sz="3200" dirty="0">
                <a:solidFill>
                  <a:schemeClr val="accent1">
                    <a:lumMod val="75000"/>
                  </a:schemeClr>
                </a:solidFill>
                <a:latin typeface="Times New Roman" pitchFamily="18" charset="0"/>
                <a:cs typeface="Times New Roman" pitchFamily="18" charset="0"/>
              </a:rPr>
              <a:t>Sải bước, lấy đà và sút má trong chân trái vào cầu môn.</a:t>
            </a:r>
          </a:p>
          <a:p>
            <a:pPr marL="457200" indent="-457200">
              <a:buFont typeface="Wingdings" pitchFamily="2" charset="2"/>
              <a:buChar char="§"/>
            </a:pPr>
            <a:r>
              <a:rPr lang="en-US" sz="3200" dirty="0" err="1">
                <a:solidFill>
                  <a:schemeClr val="accent1">
                    <a:lumMod val="75000"/>
                  </a:schemeClr>
                </a:solidFill>
                <a:latin typeface="Times New Roman" pitchFamily="18" charset="0"/>
                <a:cs typeface="Times New Roman" pitchFamily="18" charset="0"/>
              </a:rPr>
              <a:t>Vào</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cầu</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môn</a:t>
            </a:r>
            <a:r>
              <a:rPr lang="en-US" sz="3200" dirty="0">
                <a:solidFill>
                  <a:schemeClr val="accent1">
                    <a:lumMod val="75000"/>
                  </a:schemeClr>
                </a:solidFill>
                <a:latin typeface="Times New Roman" pitchFamily="18" charset="0"/>
                <a:cs typeface="Times New Roman" pitchFamily="18" charset="0"/>
              </a:rPr>
              <a:t>.</a:t>
            </a:r>
          </a:p>
        </p:txBody>
      </p:sp>
      <p:pic>
        <p:nvPicPr>
          <p:cNvPr id="2" name="Picture 1">
            <a:extLst>
              <a:ext uri="{FF2B5EF4-FFF2-40B4-BE49-F238E27FC236}">
                <a16:creationId xmlns:a16="http://schemas.microsoft.com/office/drawing/2014/main" xmlns="" id="{66EFE162-EE37-5039-9DFD-FC4CC25D02B3}"/>
              </a:ext>
            </a:extLst>
          </p:cNvPr>
          <p:cNvPicPr>
            <a:picLocks noChangeAspect="1"/>
          </p:cNvPicPr>
          <p:nvPr/>
        </p:nvPicPr>
        <p:blipFill>
          <a:blip r:embed="rId3"/>
          <a:stretch>
            <a:fillRect/>
          </a:stretch>
        </p:blipFill>
        <p:spPr>
          <a:xfrm>
            <a:off x="3083267" y="3733801"/>
            <a:ext cx="6946558" cy="3057525"/>
          </a:xfrm>
          <a:prstGeom prst="rect">
            <a:avLst/>
          </a:prstGeom>
        </p:spPr>
      </p:pic>
    </p:spTree>
    <p:extLst>
      <p:ext uri="{BB962C8B-B14F-4D97-AF65-F5344CB8AC3E}">
        <p14:creationId xmlns:p14="http://schemas.microsoft.com/office/powerpoint/2010/main" val="3431747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3779"/>
                                        </p:tgtEl>
                                        <p:attrNameLst>
                                          <p:attrName>style.visibility</p:attrName>
                                        </p:attrNameLst>
                                      </p:cBhvr>
                                      <p:to>
                                        <p:strVal val="visible"/>
                                      </p:to>
                                    </p:set>
                                    <p:animEffect transition="in" filter="barn(inVertical)">
                                      <p:cBhvr>
                                        <p:cTn id="10" dur="500"/>
                                        <p:tgtEl>
                                          <p:spTgt spid="203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8+ Background Đẹp, Đơn Giản, Ấn Tượng [TẢI NGAY] - THPT Kỳ Anh">
            <a:extLst>
              <a:ext uri="{FF2B5EF4-FFF2-40B4-BE49-F238E27FC236}">
                <a16:creationId xmlns:a16="http://schemas.microsoft.com/office/drawing/2014/main" xmlns="" id="{4BE79E17-F538-D32B-76E2-7D72A4DE7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72E47C2-020A-76AE-0FCD-7608E70F504F}"/>
              </a:ext>
            </a:extLst>
          </p:cNvPr>
          <p:cNvSpPr txBox="1"/>
          <p:nvPr/>
        </p:nvSpPr>
        <p:spPr>
          <a:xfrm>
            <a:off x="910046" y="246447"/>
            <a:ext cx="5786845"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grpSp>
        <p:nvGrpSpPr>
          <p:cNvPr id="4" name="Group 3">
            <a:extLst>
              <a:ext uri="{FF2B5EF4-FFF2-40B4-BE49-F238E27FC236}">
                <a16:creationId xmlns:a16="http://schemas.microsoft.com/office/drawing/2014/main" xmlns="" id="{255BF907-EB0C-C33A-8606-460918AFF8DB}"/>
              </a:ext>
            </a:extLst>
          </p:cNvPr>
          <p:cNvGrpSpPr/>
          <p:nvPr/>
        </p:nvGrpSpPr>
        <p:grpSpPr>
          <a:xfrm>
            <a:off x="75527" y="1175753"/>
            <a:ext cx="11994553" cy="5435800"/>
            <a:chOff x="614525" y="1103487"/>
            <a:chExt cx="10567281" cy="4710699"/>
          </a:xfrm>
        </p:grpSpPr>
        <p:grpSp>
          <p:nvGrpSpPr>
            <p:cNvPr id="5" name="Group 4">
              <a:extLst>
                <a:ext uri="{FF2B5EF4-FFF2-40B4-BE49-F238E27FC236}">
                  <a16:creationId xmlns:a16="http://schemas.microsoft.com/office/drawing/2014/main" xmlns="" id="{CA4477CC-1C84-E40A-E5FA-03AFD26C9199}"/>
                </a:ext>
              </a:extLst>
            </p:cNvPr>
            <p:cNvGrpSpPr/>
            <p:nvPr/>
          </p:nvGrpSpPr>
          <p:grpSpPr>
            <a:xfrm>
              <a:off x="614525" y="1123785"/>
              <a:ext cx="10567281" cy="4690401"/>
              <a:chOff x="614525" y="1123785"/>
              <a:chExt cx="10567281" cy="4690401"/>
            </a:xfrm>
          </p:grpSpPr>
          <p:grpSp>
            <p:nvGrpSpPr>
              <p:cNvPr id="7" name="Group 6">
                <a:extLst>
                  <a:ext uri="{FF2B5EF4-FFF2-40B4-BE49-F238E27FC236}">
                    <a16:creationId xmlns:a16="http://schemas.microsoft.com/office/drawing/2014/main" xmlns="" id="{DF119F2E-083F-0DEA-4EE0-B932C114A173}"/>
                  </a:ext>
                </a:extLst>
              </p:cNvPr>
              <p:cNvGrpSpPr/>
              <p:nvPr/>
            </p:nvGrpSpPr>
            <p:grpSpPr>
              <a:xfrm>
                <a:off x="614525" y="1123785"/>
                <a:ext cx="10567281" cy="4690401"/>
                <a:chOff x="614525" y="1123785"/>
                <a:chExt cx="10567281" cy="4690401"/>
              </a:xfrm>
            </p:grpSpPr>
            <p:sp>
              <p:nvSpPr>
                <p:cNvPr id="9" name="Rectangle: Rounded Corners 8">
                  <a:extLst>
                    <a:ext uri="{FF2B5EF4-FFF2-40B4-BE49-F238E27FC236}">
                      <a16:creationId xmlns:a16="http://schemas.microsoft.com/office/drawing/2014/main" xmlns="" id="{AE3D9DBD-08C2-56FA-327A-78EEE27BE2B0}"/>
                    </a:ext>
                  </a:extLst>
                </p:cNvPr>
                <p:cNvSpPr/>
                <p:nvPr/>
              </p:nvSpPr>
              <p:spPr>
                <a:xfrm>
                  <a:off x="614525" y="1177355"/>
                  <a:ext cx="7431589" cy="1182866"/>
                </a:xfrm>
                <a:prstGeom prst="roundRect">
                  <a:avLst>
                    <a:gd name="adj" fmla="val 24968"/>
                  </a:avLst>
                </a:prstGeom>
                <a:solidFill>
                  <a:schemeClr val="accent2">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0" name="Rectangle: Rounded Corners 9">
                  <a:extLst>
                    <a:ext uri="{FF2B5EF4-FFF2-40B4-BE49-F238E27FC236}">
                      <a16:creationId xmlns:a16="http://schemas.microsoft.com/office/drawing/2014/main" xmlns="" id="{E58E8AE3-5DA4-08E5-CCE4-68647F13C1F1}"/>
                    </a:ext>
                  </a:extLst>
                </p:cNvPr>
                <p:cNvSpPr/>
                <p:nvPr/>
              </p:nvSpPr>
              <p:spPr>
                <a:xfrm>
                  <a:off x="614525" y="1769169"/>
                  <a:ext cx="10567281" cy="4045017"/>
                </a:xfrm>
                <a:prstGeom prst="roundRect">
                  <a:avLst>
                    <a:gd name="adj" fmla="val 12944"/>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1" name="Rectangle 10">
                  <a:extLst>
                    <a:ext uri="{FF2B5EF4-FFF2-40B4-BE49-F238E27FC236}">
                      <a16:creationId xmlns:a16="http://schemas.microsoft.com/office/drawing/2014/main" xmlns="" id="{CE66B972-B251-769B-BB71-C9AC235BF308}"/>
                    </a:ext>
                  </a:extLst>
                </p:cNvPr>
                <p:cNvSpPr/>
                <p:nvPr/>
              </p:nvSpPr>
              <p:spPr>
                <a:xfrm>
                  <a:off x="749906" y="1123785"/>
                  <a:ext cx="2855935" cy="649041"/>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xmlns="" id="{06EBF535-7C6B-AD8C-A1F2-AD2AE1BB4EE8}"/>
                  </a:ext>
                </a:extLst>
              </p:cNvPr>
              <p:cNvSpPr/>
              <p:nvPr/>
            </p:nvSpPr>
            <p:spPr>
              <a:xfrm>
                <a:off x="3222885" y="1225960"/>
                <a:ext cx="4823229" cy="1707594"/>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6" name="Rectangle 5">
              <a:extLst>
                <a:ext uri="{FF2B5EF4-FFF2-40B4-BE49-F238E27FC236}">
                  <a16:creationId xmlns:a16="http://schemas.microsoft.com/office/drawing/2014/main" xmlns="" id="{EFAE46B1-E9EA-E645-EDC5-30AAF9883B18}"/>
                </a:ext>
              </a:extLst>
            </p:cNvPr>
            <p:cNvSpPr/>
            <p:nvPr/>
          </p:nvSpPr>
          <p:spPr>
            <a:xfrm>
              <a:off x="3222884" y="1103487"/>
              <a:ext cx="4823230" cy="6233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Xử lí thông tin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xmlns="" id="{B7A44158-834E-C8CF-35FC-50ADCCDF5B3C}"/>
              </a:ext>
            </a:extLst>
          </p:cNvPr>
          <p:cNvSpPr txBox="1"/>
          <p:nvPr/>
        </p:nvSpPr>
        <p:spPr>
          <a:xfrm>
            <a:off x="331324" y="1889217"/>
            <a:ext cx="10802983" cy="461665"/>
          </a:xfrm>
          <a:prstGeom prst="rect">
            <a:avLst/>
          </a:prstGeom>
          <a:noFill/>
        </p:spPr>
        <p:txBody>
          <a:bodyPr wrap="square" rtlCol="0">
            <a:spAutoFit/>
          </a:bodyPr>
          <a:lstStyle/>
          <a:p>
            <a:r>
              <a:rPr lang="en-US" sz="2400">
                <a:latin typeface="Times New Roman" pitchFamily="18" charset="0"/>
                <a:cs typeface="Times New Roman" pitchFamily="18" charset="0"/>
              </a:rPr>
              <a:t>Em hãy xem xét tình huống cầu thủ ghi bàn và trả lời các câu hỏi sau: </a:t>
            </a:r>
          </a:p>
        </p:txBody>
      </p:sp>
      <p:sp>
        <p:nvSpPr>
          <p:cNvPr id="13" name="TextBox 12">
            <a:extLst>
              <a:ext uri="{FF2B5EF4-FFF2-40B4-BE49-F238E27FC236}">
                <a16:creationId xmlns:a16="http://schemas.microsoft.com/office/drawing/2014/main" xmlns="" id="{F53E1CD8-540A-3D69-23D7-0C7E71E16EBC}"/>
              </a:ext>
            </a:extLst>
          </p:cNvPr>
          <p:cNvSpPr txBox="1"/>
          <p:nvPr/>
        </p:nvSpPr>
        <p:spPr>
          <a:xfrm>
            <a:off x="151054" y="2284680"/>
            <a:ext cx="8435338" cy="461665"/>
          </a:xfrm>
          <a:prstGeom prst="rect">
            <a:avLst/>
          </a:prstGeom>
          <a:noFill/>
        </p:spPr>
        <p:txBody>
          <a:bodyPr wrap="square" rtlCol="0">
            <a:spAutoFit/>
          </a:bodyPr>
          <a:lstStyle/>
          <a:p>
            <a:r>
              <a:rPr lang="en-US" sz="2400"/>
              <a:t>1. </a:t>
            </a:r>
            <a:r>
              <a:rPr lang="en-US" sz="2400">
                <a:solidFill>
                  <a:schemeClr val="tx1"/>
                </a:solidFill>
                <a:latin typeface="Times New Roman" pitchFamily="18" charset="0"/>
                <a:cs typeface="Times New Roman" pitchFamily="18" charset="0"/>
              </a:rPr>
              <a:t>Bộ não của cầu thủ nhận được thông tin từ những giác quan nào?</a:t>
            </a:r>
            <a:endParaRPr lang="en-US" sz="2400"/>
          </a:p>
        </p:txBody>
      </p:sp>
      <p:sp>
        <p:nvSpPr>
          <p:cNvPr id="14" name="TextBox 13">
            <a:extLst>
              <a:ext uri="{FF2B5EF4-FFF2-40B4-BE49-F238E27FC236}">
                <a16:creationId xmlns:a16="http://schemas.microsoft.com/office/drawing/2014/main" xmlns="" id="{E3500BF9-875F-72B2-4277-B55E4873BAD6}"/>
              </a:ext>
            </a:extLst>
          </p:cNvPr>
          <p:cNvSpPr txBox="1"/>
          <p:nvPr/>
        </p:nvSpPr>
        <p:spPr>
          <a:xfrm>
            <a:off x="151054" y="2957089"/>
            <a:ext cx="9758953" cy="461665"/>
          </a:xfrm>
          <a:prstGeom prst="rect">
            <a:avLst/>
          </a:prstGeom>
          <a:noFill/>
        </p:spPr>
        <p:txBody>
          <a:bodyPr wrap="square" rtlCol="0">
            <a:spAutoFit/>
          </a:bodyPr>
          <a:lstStyle/>
          <a:p>
            <a:r>
              <a:rPr lang="en-US" sz="2400"/>
              <a:t>2. </a:t>
            </a:r>
            <a:r>
              <a:rPr lang="en-US" sz="2400">
                <a:solidFill>
                  <a:schemeClr val="tx1"/>
                </a:solidFill>
                <a:latin typeface="Times New Roman" pitchFamily="18" charset="0"/>
                <a:cs typeface="Times New Roman" pitchFamily="18" charset="0"/>
              </a:rPr>
              <a:t>Thông tin nào được bộ não cầu thủ ghi nhớ và sử dụng khi đá phạt?</a:t>
            </a:r>
            <a:endParaRPr lang="en-US" sz="2400"/>
          </a:p>
        </p:txBody>
      </p:sp>
      <p:sp>
        <p:nvSpPr>
          <p:cNvPr id="15" name="TextBox 14">
            <a:extLst>
              <a:ext uri="{FF2B5EF4-FFF2-40B4-BE49-F238E27FC236}">
                <a16:creationId xmlns:a16="http://schemas.microsoft.com/office/drawing/2014/main" xmlns="" id="{E69B87E4-7C31-CB5C-4BC2-542213DEAF5E}"/>
              </a:ext>
            </a:extLst>
          </p:cNvPr>
          <p:cNvSpPr txBox="1"/>
          <p:nvPr/>
        </p:nvSpPr>
        <p:spPr>
          <a:xfrm>
            <a:off x="121920" y="3632532"/>
            <a:ext cx="9559361" cy="461665"/>
          </a:xfrm>
          <a:prstGeom prst="rect">
            <a:avLst/>
          </a:prstGeom>
          <a:noFill/>
        </p:spPr>
        <p:txBody>
          <a:bodyPr wrap="square" rtlCol="0">
            <a:spAutoFit/>
          </a:bodyPr>
          <a:lstStyle/>
          <a:p>
            <a:r>
              <a:rPr lang="en-US" sz="2400"/>
              <a:t>3. </a:t>
            </a:r>
            <a:r>
              <a:rPr lang="en-US" sz="2400">
                <a:solidFill>
                  <a:schemeClr val="tx1"/>
                </a:solidFill>
                <a:latin typeface="Times New Roman" pitchFamily="18" charset="0"/>
                <a:cs typeface="Times New Roman" pitchFamily="18" charset="0"/>
              </a:rPr>
              <a:t>Bộ não biến đổi thông tin nhận được thành thông tin nào?</a:t>
            </a:r>
            <a:endParaRPr lang="en-US" sz="2400"/>
          </a:p>
        </p:txBody>
      </p:sp>
      <p:sp>
        <p:nvSpPr>
          <p:cNvPr id="16" name="TextBox 15">
            <a:extLst>
              <a:ext uri="{FF2B5EF4-FFF2-40B4-BE49-F238E27FC236}">
                <a16:creationId xmlns:a16="http://schemas.microsoft.com/office/drawing/2014/main" xmlns="" id="{15795245-6647-9B96-F76C-2078AA52A59D}"/>
              </a:ext>
            </a:extLst>
          </p:cNvPr>
          <p:cNvSpPr txBox="1"/>
          <p:nvPr/>
        </p:nvSpPr>
        <p:spPr>
          <a:xfrm>
            <a:off x="151054" y="4598593"/>
            <a:ext cx="9559360" cy="461665"/>
          </a:xfrm>
          <a:prstGeom prst="rect">
            <a:avLst/>
          </a:prstGeom>
          <a:noFill/>
        </p:spPr>
        <p:txBody>
          <a:bodyPr wrap="square" rtlCol="0">
            <a:spAutoFit/>
          </a:bodyPr>
          <a:lstStyle/>
          <a:p>
            <a:r>
              <a:rPr lang="en-US" sz="2400"/>
              <a:t>4. </a:t>
            </a:r>
            <a:r>
              <a:rPr lang="en-US" sz="2400">
                <a:solidFill>
                  <a:schemeClr val="tx1"/>
                </a:solidFill>
                <a:latin typeface="Times New Roman" pitchFamily="18" charset="0"/>
                <a:cs typeface="Times New Roman" pitchFamily="18" charset="0"/>
              </a:rPr>
              <a:t>Bộ não chuyển thông tin điều khiển thành thao tác nào của cầu thủ?</a:t>
            </a:r>
            <a:endParaRPr lang="en-US" sz="2400"/>
          </a:p>
        </p:txBody>
      </p:sp>
      <p:sp>
        <p:nvSpPr>
          <p:cNvPr id="17" name="TextBox 16">
            <a:extLst>
              <a:ext uri="{FF2B5EF4-FFF2-40B4-BE49-F238E27FC236}">
                <a16:creationId xmlns:a16="http://schemas.microsoft.com/office/drawing/2014/main" xmlns="" id="{853836C8-D49E-A144-8918-A57D7F58A0F2}"/>
              </a:ext>
            </a:extLst>
          </p:cNvPr>
          <p:cNvSpPr txBox="1"/>
          <p:nvPr/>
        </p:nvSpPr>
        <p:spPr>
          <a:xfrm>
            <a:off x="151054" y="5576433"/>
            <a:ext cx="8440416" cy="461665"/>
          </a:xfrm>
          <a:prstGeom prst="rect">
            <a:avLst/>
          </a:prstGeom>
          <a:noFill/>
        </p:spPr>
        <p:txBody>
          <a:bodyPr wrap="square" rtlCol="0">
            <a:spAutoFit/>
          </a:bodyPr>
          <a:lstStyle/>
          <a:p>
            <a:r>
              <a:rPr lang="en-US" sz="2400"/>
              <a:t>5. </a:t>
            </a:r>
            <a:r>
              <a:rPr lang="en-US" sz="2400">
                <a:solidFill>
                  <a:schemeClr val="tx1"/>
                </a:solidFill>
                <a:latin typeface="Times New Roman" pitchFamily="18" charset="0"/>
                <a:cs typeface="Times New Roman" pitchFamily="18" charset="0"/>
              </a:rPr>
              <a:t>Quá trình xử lí thông tin của bộ não gồm những bước nào?</a:t>
            </a:r>
            <a:endParaRPr lang="en-US" sz="2400"/>
          </a:p>
        </p:txBody>
      </p:sp>
      <p:sp>
        <p:nvSpPr>
          <p:cNvPr id="18" name="Text Box 3">
            <a:extLst>
              <a:ext uri="{FF2B5EF4-FFF2-40B4-BE49-F238E27FC236}">
                <a16:creationId xmlns:a16="http://schemas.microsoft.com/office/drawing/2014/main" xmlns="" id="{B2B95372-AAE9-D7DD-A01D-C3A8F7CCDB3B}"/>
              </a:ext>
            </a:extLst>
          </p:cNvPr>
          <p:cNvSpPr txBox="1">
            <a:spLocks noChangeArrowheads="1"/>
          </p:cNvSpPr>
          <p:nvPr/>
        </p:nvSpPr>
        <p:spPr bwMode="auto">
          <a:xfrm>
            <a:off x="98814" y="2677965"/>
            <a:ext cx="11035493" cy="369332"/>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b="1" dirty="0">
                <a:solidFill>
                  <a:srgbClr val="FF0000"/>
                </a:solidFill>
                <a:latin typeface="Times New Roman" pitchFamily="18" charset="0"/>
                <a:cs typeface="Times New Roman" pitchFamily="18" charset="0"/>
              </a:rPr>
              <a:t>Mắt theo dõi thủ môn đối phương</a:t>
            </a:r>
            <a:r>
              <a:rPr lang="nl-NL" b="1">
                <a:solidFill>
                  <a:srgbClr val="FF0000"/>
                </a:solidFill>
                <a:latin typeface="Times New Roman" pitchFamily="18" charset="0"/>
                <a:cs typeface="Times New Roman" pitchFamily="18" charset="0"/>
              </a:rPr>
              <a:t>, vị trí quả </a:t>
            </a:r>
            <a:r>
              <a:rPr lang="nl-NL" b="1" dirty="0">
                <a:solidFill>
                  <a:srgbClr val="FF0000"/>
                </a:solidFill>
                <a:latin typeface="Times New Roman" pitchFamily="18" charset="0"/>
                <a:cs typeface="Times New Roman" pitchFamily="18" charset="0"/>
              </a:rPr>
              <a:t>bóng </a:t>
            </a:r>
            <a:r>
              <a:rPr lang="nl-NL" b="1">
                <a:solidFill>
                  <a:srgbClr val="FF0000"/>
                </a:solidFill>
                <a:latin typeface="Times New Roman" pitchFamily="18" charset="0"/>
                <a:cs typeface="Times New Roman" pitchFamily="18" charset="0"/>
              </a:rPr>
              <a:t>và khoảng cách giữa </a:t>
            </a:r>
            <a:r>
              <a:rPr lang="nl-NL" b="1" dirty="0">
                <a:solidFill>
                  <a:srgbClr val="FF0000"/>
                </a:solidFill>
                <a:latin typeface="Times New Roman" pitchFamily="18" charset="0"/>
                <a:cs typeface="Times New Roman" pitchFamily="18" charset="0"/>
              </a:rPr>
              <a:t>các </a:t>
            </a:r>
            <a:r>
              <a:rPr lang="nl-NL" b="1">
                <a:solidFill>
                  <a:srgbClr val="FF0000"/>
                </a:solidFill>
                <a:latin typeface="Times New Roman" pitchFamily="18" charset="0"/>
                <a:cs typeface="Times New Roman" pitchFamily="18" charset="0"/>
              </a:rPr>
              <a:t>đối tượng </a:t>
            </a:r>
            <a:r>
              <a:rPr lang="nl-NL" b="1" dirty="0">
                <a:solidFill>
                  <a:srgbClr val="FF0000"/>
                </a:solidFill>
                <a:latin typeface="Times New Roman" pitchFamily="18" charset="0"/>
                <a:cs typeface="Times New Roman" pitchFamily="18" charset="0"/>
              </a:rPr>
              <a:t>đó.</a:t>
            </a:r>
            <a:endParaRPr lang="en-US" b="1" dirty="0">
              <a:solidFill>
                <a:srgbClr val="FF0000"/>
              </a:solidFill>
              <a:latin typeface="Times New Roman" pitchFamily="18" charset="0"/>
              <a:cs typeface="Times New Roman" pitchFamily="18" charset="0"/>
            </a:endParaRPr>
          </a:p>
        </p:txBody>
      </p:sp>
      <p:sp>
        <p:nvSpPr>
          <p:cNvPr id="19" name="Arrow: Right 18">
            <a:extLst>
              <a:ext uri="{FF2B5EF4-FFF2-40B4-BE49-F238E27FC236}">
                <a16:creationId xmlns:a16="http://schemas.microsoft.com/office/drawing/2014/main" xmlns="" id="{40B8111D-E6CC-2027-E59C-D7A4F5B4E25F}"/>
              </a:ext>
            </a:extLst>
          </p:cNvPr>
          <p:cNvSpPr/>
          <p:nvPr/>
        </p:nvSpPr>
        <p:spPr>
          <a:xfrm>
            <a:off x="60352" y="2812277"/>
            <a:ext cx="527915" cy="1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523F50E7-A1D4-1780-B01A-D6CA1B2CDC57}"/>
              </a:ext>
            </a:extLst>
          </p:cNvPr>
          <p:cNvSpPr/>
          <p:nvPr/>
        </p:nvSpPr>
        <p:spPr>
          <a:xfrm>
            <a:off x="67366" y="3504334"/>
            <a:ext cx="527915" cy="1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CEFE1F81-9F69-F6ED-4DC6-6B7947284E5E}"/>
              </a:ext>
            </a:extLst>
          </p:cNvPr>
          <p:cNvSpPr/>
          <p:nvPr/>
        </p:nvSpPr>
        <p:spPr>
          <a:xfrm>
            <a:off x="67366" y="4252311"/>
            <a:ext cx="527915" cy="1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xmlns="" id="{2D07C0A3-90AD-F59D-AFF2-8076A69ACCE3}"/>
              </a:ext>
            </a:extLst>
          </p:cNvPr>
          <p:cNvSpPr/>
          <p:nvPr/>
        </p:nvSpPr>
        <p:spPr>
          <a:xfrm>
            <a:off x="75526" y="5244924"/>
            <a:ext cx="527915" cy="1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1BDBA1DF-349D-34F8-FEA2-8A0500024928}"/>
              </a:ext>
            </a:extLst>
          </p:cNvPr>
          <p:cNvSpPr/>
          <p:nvPr/>
        </p:nvSpPr>
        <p:spPr>
          <a:xfrm>
            <a:off x="75526" y="6060546"/>
            <a:ext cx="527915" cy="1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3">
            <a:extLst>
              <a:ext uri="{FF2B5EF4-FFF2-40B4-BE49-F238E27FC236}">
                <a16:creationId xmlns:a16="http://schemas.microsoft.com/office/drawing/2014/main" xmlns="" id="{F35C347D-1B1F-190C-C862-9C11F72801F5}"/>
              </a:ext>
            </a:extLst>
          </p:cNvPr>
          <p:cNvSpPr txBox="1">
            <a:spLocks noChangeArrowheads="1"/>
          </p:cNvSpPr>
          <p:nvPr/>
        </p:nvSpPr>
        <p:spPr bwMode="auto">
          <a:xfrm>
            <a:off x="75526" y="3364517"/>
            <a:ext cx="11686546" cy="369332"/>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b="1">
                <a:solidFill>
                  <a:srgbClr val="FF0000"/>
                </a:solidFill>
                <a:latin typeface="Times New Roman" pitchFamily="18" charset="0"/>
                <a:cs typeface="Times New Roman" pitchFamily="18" charset="0"/>
              </a:rPr>
              <a:t>Thông tin về vị trí và động tác của thủ môn đối phương, vị trí quả bóng và khoảng cách giữa các đối tượng đó.</a:t>
            </a:r>
            <a:endParaRPr lang="en-US" b="1" dirty="0">
              <a:solidFill>
                <a:srgbClr val="FF0000"/>
              </a:solidFill>
              <a:latin typeface="Times New Roman" pitchFamily="18" charset="0"/>
              <a:cs typeface="Times New Roman" pitchFamily="18" charset="0"/>
            </a:endParaRPr>
          </a:p>
        </p:txBody>
      </p:sp>
      <p:sp>
        <p:nvSpPr>
          <p:cNvPr id="25" name="Text Box 3">
            <a:extLst>
              <a:ext uri="{FF2B5EF4-FFF2-40B4-BE49-F238E27FC236}">
                <a16:creationId xmlns:a16="http://schemas.microsoft.com/office/drawing/2014/main" xmlns="" id="{758B4899-DE8B-3E3A-281A-E5B351DC19F7}"/>
              </a:ext>
            </a:extLst>
          </p:cNvPr>
          <p:cNvSpPr txBox="1">
            <a:spLocks noChangeArrowheads="1"/>
          </p:cNvSpPr>
          <p:nvPr/>
        </p:nvSpPr>
        <p:spPr bwMode="auto">
          <a:xfrm>
            <a:off x="229193" y="4033099"/>
            <a:ext cx="11686546" cy="646331"/>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b="1">
                <a:solidFill>
                  <a:srgbClr val="FF0000"/>
                </a:solidFill>
                <a:latin typeface="Times New Roman" pitchFamily="18" charset="0"/>
                <a:cs typeface="Times New Roman" pitchFamily="18" charset="0"/>
              </a:rPr>
              <a:t>Bộ não dùng kinh nghiệm để xử lí thông tin về vị trí của thủ môn thành điểm sơ hở khi bảo vệ khung thành, từ đó chuyển thành thông tin điều khiển đôi chân của cầu thủ.</a:t>
            </a:r>
            <a:endParaRPr lang="en-US" b="1" dirty="0">
              <a:solidFill>
                <a:srgbClr val="FF0000"/>
              </a:solidFill>
              <a:latin typeface="Times New Roman" pitchFamily="18" charset="0"/>
              <a:cs typeface="Times New Roman" pitchFamily="18" charset="0"/>
            </a:endParaRPr>
          </a:p>
        </p:txBody>
      </p:sp>
      <p:sp>
        <p:nvSpPr>
          <p:cNvPr id="26" name="Text Box 3">
            <a:extLst>
              <a:ext uri="{FF2B5EF4-FFF2-40B4-BE49-F238E27FC236}">
                <a16:creationId xmlns:a16="http://schemas.microsoft.com/office/drawing/2014/main" xmlns="" id="{C6EE13EB-B975-495E-0E4C-8199871DAE00}"/>
              </a:ext>
            </a:extLst>
          </p:cNvPr>
          <p:cNvSpPr txBox="1">
            <a:spLocks noChangeArrowheads="1"/>
          </p:cNvSpPr>
          <p:nvPr/>
        </p:nvSpPr>
        <p:spPr bwMode="auto">
          <a:xfrm>
            <a:off x="260047" y="4996321"/>
            <a:ext cx="11655692" cy="646331"/>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b="1" dirty="0">
                <a:solidFill>
                  <a:srgbClr val="FF0000"/>
                </a:solidFill>
                <a:latin typeface="Times New Roman" pitchFamily="18" charset="0"/>
                <a:cs typeface="Times New Roman" pitchFamily="18" charset="0"/>
              </a:rPr>
              <a:t>Bộ não chuyển thông tin điều </a:t>
            </a:r>
            <a:r>
              <a:rPr lang="nl-NL" b="1">
                <a:solidFill>
                  <a:srgbClr val="FF0000"/>
                </a:solidFill>
                <a:latin typeface="Times New Roman" pitchFamily="18" charset="0"/>
                <a:cs typeface="Times New Roman" pitchFamily="18" charset="0"/>
              </a:rPr>
              <a:t>khiển đến hệ </a:t>
            </a:r>
            <a:r>
              <a:rPr lang="nl-NL" b="1" dirty="0">
                <a:solidFill>
                  <a:srgbClr val="FF0000"/>
                </a:solidFill>
                <a:latin typeface="Times New Roman" pitchFamily="18" charset="0"/>
                <a:cs typeface="Times New Roman" pitchFamily="18" charset="0"/>
              </a:rPr>
              <a:t>thống cơ bắp, thành những thao tác vận động toàn thân, đặc biệt là sự di chuyển của đôi chân, thực hiện cú sút phạt với hiệu quả cao nhất.</a:t>
            </a:r>
            <a:endParaRPr lang="en-US" b="1" dirty="0">
              <a:solidFill>
                <a:srgbClr val="FF0000"/>
              </a:solidFill>
              <a:latin typeface="Times New Roman" pitchFamily="18" charset="0"/>
              <a:cs typeface="Times New Roman" pitchFamily="18" charset="0"/>
            </a:endParaRPr>
          </a:p>
        </p:txBody>
      </p:sp>
      <p:sp>
        <p:nvSpPr>
          <p:cNvPr id="27" name="Text Box 3">
            <a:extLst>
              <a:ext uri="{FF2B5EF4-FFF2-40B4-BE49-F238E27FC236}">
                <a16:creationId xmlns:a16="http://schemas.microsoft.com/office/drawing/2014/main" xmlns="" id="{C5E6F870-C159-91C8-638D-EE85B31B24AA}"/>
              </a:ext>
            </a:extLst>
          </p:cNvPr>
          <p:cNvSpPr txBox="1">
            <a:spLocks noChangeArrowheads="1"/>
          </p:cNvSpPr>
          <p:nvPr/>
        </p:nvSpPr>
        <p:spPr bwMode="auto">
          <a:xfrm>
            <a:off x="7417869" y="4930102"/>
            <a:ext cx="5181600" cy="1754326"/>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
            </a:pPr>
            <a:r>
              <a:rPr lang="nl-NL" b="1">
                <a:solidFill>
                  <a:srgbClr val="FF0000"/>
                </a:solidFill>
                <a:latin typeface="Times New Roman" pitchFamily="18" charset="0"/>
                <a:cs typeface="Times New Roman" pitchFamily="18" charset="0"/>
              </a:rPr>
              <a:t>Quá </a:t>
            </a:r>
            <a:r>
              <a:rPr lang="nl-NL" b="1" dirty="0">
                <a:solidFill>
                  <a:srgbClr val="FF0000"/>
                </a:solidFill>
                <a:latin typeface="Times New Roman" pitchFamily="18" charset="0"/>
                <a:cs typeface="Times New Roman" pitchFamily="18" charset="0"/>
              </a:rPr>
              <a:t>trình xử lí thông tin của con </a:t>
            </a:r>
            <a:r>
              <a:rPr lang="nl-NL" b="1">
                <a:solidFill>
                  <a:srgbClr val="FF0000"/>
                </a:solidFill>
                <a:latin typeface="Times New Roman" pitchFamily="18" charset="0"/>
                <a:cs typeface="Times New Roman" pitchFamily="18" charset="0"/>
              </a:rPr>
              <a:t>người </a:t>
            </a:r>
          </a:p>
          <a:p>
            <a:r>
              <a:rPr lang="nl-NL" b="1">
                <a:solidFill>
                  <a:srgbClr val="FF0000"/>
                </a:solidFill>
                <a:latin typeface="Times New Roman" pitchFamily="18" charset="0"/>
                <a:cs typeface="Times New Roman" pitchFamily="18" charset="0"/>
              </a:rPr>
              <a:t>gồm </a:t>
            </a:r>
            <a:r>
              <a:rPr lang="nl-NL" b="1" dirty="0">
                <a:solidFill>
                  <a:srgbClr val="FF0000"/>
                </a:solidFill>
                <a:latin typeface="Times New Roman" pitchFamily="18" charset="0"/>
                <a:cs typeface="Times New Roman" pitchFamily="18" charset="0"/>
              </a:rPr>
              <a:t>bốn hoạt động: </a:t>
            </a:r>
            <a:endParaRPr lang="en-US" b="1" dirty="0">
              <a:solidFill>
                <a:srgbClr val="FF0000"/>
              </a:solidFill>
              <a:latin typeface="Times New Roman" pitchFamily="18" charset="0"/>
              <a:cs typeface="Times New Roman" pitchFamily="18" charset="0"/>
            </a:endParaRPr>
          </a:p>
          <a:p>
            <a:pPr marL="457200" indent="-457200">
              <a:buFont typeface="Wingdings" pitchFamily="2" charset="2"/>
              <a:buChar char="§"/>
            </a:pPr>
            <a:r>
              <a:rPr lang="en-US" b="1" dirty="0">
                <a:solidFill>
                  <a:srgbClr val="FF0000"/>
                </a:solidFill>
                <a:latin typeface="Times New Roman" pitchFamily="18" charset="0"/>
                <a:cs typeface="Times New Roman" pitchFamily="18" charset="0"/>
              </a:rPr>
              <a:t>Thu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thông</a:t>
            </a:r>
            <a:r>
              <a:rPr lang="en-US" b="1" dirty="0">
                <a:solidFill>
                  <a:srgbClr val="FF0000"/>
                </a:solidFill>
                <a:latin typeface="Times New Roman" pitchFamily="18" charset="0"/>
                <a:cs typeface="Times New Roman" pitchFamily="18" charset="0"/>
              </a:rPr>
              <a:t> tin.</a:t>
            </a:r>
          </a:p>
          <a:p>
            <a:pPr marL="457200" indent="-457200">
              <a:buFont typeface="Wingdings" pitchFamily="2" charset="2"/>
              <a:buChar char="§"/>
            </a:pPr>
            <a:r>
              <a:rPr lang="en-US" b="1" dirty="0" err="1">
                <a:solidFill>
                  <a:srgbClr val="FF0000"/>
                </a:solidFill>
                <a:latin typeface="Times New Roman" pitchFamily="18" charset="0"/>
                <a:cs typeface="Times New Roman" pitchFamily="18" charset="0"/>
              </a:rPr>
              <a:t>Lưu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trữ</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thông</a:t>
            </a:r>
            <a:r>
              <a:rPr lang="en-US" b="1" dirty="0">
                <a:solidFill>
                  <a:srgbClr val="FF0000"/>
                </a:solidFill>
                <a:latin typeface="Times New Roman" pitchFamily="18" charset="0"/>
                <a:cs typeface="Times New Roman" pitchFamily="18" charset="0"/>
              </a:rPr>
              <a:t> tin.</a:t>
            </a:r>
          </a:p>
          <a:p>
            <a:pPr marL="457200" indent="-457200">
              <a:buFont typeface="Wingdings" pitchFamily="2" charset="2"/>
              <a:buChar char="§"/>
            </a:pPr>
            <a:r>
              <a:rPr lang="en-US" b="1" dirty="0" err="1">
                <a:solidFill>
                  <a:srgbClr val="FF0000"/>
                </a:solidFill>
                <a:latin typeface="Times New Roman" pitchFamily="18" charset="0"/>
                <a:cs typeface="Times New Roman" pitchFamily="18" charset="0"/>
              </a:rPr>
              <a:t>Biến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đổi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thông</a:t>
            </a:r>
            <a:r>
              <a:rPr lang="en-US" b="1" dirty="0">
                <a:solidFill>
                  <a:srgbClr val="FF0000"/>
                </a:solidFill>
                <a:latin typeface="Times New Roman" pitchFamily="18" charset="0"/>
                <a:cs typeface="Times New Roman" pitchFamily="18" charset="0"/>
              </a:rPr>
              <a:t> tin.</a:t>
            </a:r>
          </a:p>
          <a:p>
            <a:pPr marL="457200" indent="-457200">
              <a:buFont typeface="Wingdings" pitchFamily="2" charset="2"/>
              <a:buChar char="§"/>
            </a:pPr>
            <a:r>
              <a:rPr lang="en-US" b="1" dirty="0" err="1">
                <a:solidFill>
                  <a:srgbClr val="FF0000"/>
                </a:solidFill>
                <a:latin typeface="Times New Roman" pitchFamily="18" charset="0"/>
                <a:cs typeface="Times New Roman" pitchFamily="18" charset="0"/>
              </a:rPr>
              <a:t>Truyền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thông</a:t>
            </a:r>
            <a:r>
              <a:rPr lang="en-US" b="1" dirty="0">
                <a:solidFill>
                  <a:srgbClr val="FF0000"/>
                </a:solidFill>
                <a:latin typeface="Times New Roman" pitchFamily="18" charset="0"/>
                <a:cs typeface="Times New Roman" pitchFamily="18" charset="0"/>
              </a:rPr>
              <a:t> tin.</a:t>
            </a:r>
          </a:p>
        </p:txBody>
      </p:sp>
    </p:spTree>
    <p:extLst>
      <p:ext uri="{BB962C8B-B14F-4D97-AF65-F5344CB8AC3E}">
        <p14:creationId xmlns:p14="http://schemas.microsoft.com/office/powerpoint/2010/main" val="39075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Scale>
                                      <p:cBhvr>
                                        <p:cTn id="4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8"/>
                                        </p:tgtEl>
                                        <p:attrNameLst>
                                          <p:attrName>ppt_x</p:attrName>
                                          <p:attrName>ppt_y</p:attrName>
                                        </p:attrNameLst>
                                      </p:cBhvr>
                                    </p:animMotion>
                                    <p:animEffect transition="in" filter="fade">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xit" presetSubtype="12" fill="hold" grpId="1" nodeType="clickEffect">
                                  <p:stCondLst>
                                    <p:cond delay="0"/>
                                  </p:stCondLst>
                                  <p:childTnLst>
                                    <p:animEffect transition="out" filter="strips(downLeft)">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4" grpId="0"/>
      <p:bldP spid="25" grpId="0"/>
      <p:bldP spid="26" grpId="0"/>
      <p:bldP spid="26" grpId="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0DF58ED2-4ADF-93A6-FCB1-36254BA99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7A78BBE-635A-FA87-8FD1-A2B0B9FFCFE5}"/>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pic>
        <p:nvPicPr>
          <p:cNvPr id="4" name="Picture 2">
            <a:extLst>
              <a:ext uri="{FF2B5EF4-FFF2-40B4-BE49-F238E27FC236}">
                <a16:creationId xmlns:a16="http://schemas.microsoft.com/office/drawing/2014/main" xmlns="" id="{85C186CA-45E9-BB16-990F-675E6DACD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 t="-931" r="-1"/>
          <a:stretch/>
        </p:blipFill>
        <p:spPr bwMode="auto">
          <a:xfrm>
            <a:off x="1788495" y="2060713"/>
            <a:ext cx="86150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2D15A934-E3EE-B860-6783-A1CBA05835B9}"/>
              </a:ext>
            </a:extLst>
          </p:cNvPr>
          <p:cNvSpPr txBox="1"/>
          <p:nvPr/>
        </p:nvSpPr>
        <p:spPr>
          <a:xfrm>
            <a:off x="1093304" y="945851"/>
            <a:ext cx="9054549" cy="584775"/>
          </a:xfrm>
          <a:prstGeom prst="rect">
            <a:avLst/>
          </a:prstGeom>
          <a:noFill/>
        </p:spPr>
        <p:txBody>
          <a:bodyPr wrap="square" rtlCol="0">
            <a:spAutoFit/>
          </a:bodyPr>
          <a:lstStyle/>
          <a:p>
            <a:r>
              <a:rPr lang="en-US" sz="3200">
                <a:solidFill>
                  <a:schemeClr val="accent1">
                    <a:lumMod val="75000"/>
                  </a:schemeClr>
                </a:solidFill>
              </a:rPr>
              <a:t>Quá trình xử lí thông tin gồm bốn hoạt động cơ bản:</a:t>
            </a:r>
          </a:p>
        </p:txBody>
      </p:sp>
    </p:spTree>
    <p:extLst>
      <p:ext uri="{BB962C8B-B14F-4D97-AF65-F5344CB8AC3E}">
        <p14:creationId xmlns:p14="http://schemas.microsoft.com/office/powerpoint/2010/main" val="32313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88+ Background Đẹp, Đơn Giản, Ấn Tượng [TẢI NGAY] - THPT Kỳ Anh">
            <a:extLst>
              <a:ext uri="{FF2B5EF4-FFF2-40B4-BE49-F238E27FC236}">
                <a16:creationId xmlns:a16="http://schemas.microsoft.com/office/drawing/2014/main" xmlns="" id="{20B8679C-F08A-E175-84AB-8D4EA0717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14E04B0F-7453-FCAF-1679-B0654BC1B064}"/>
              </a:ext>
            </a:extLst>
          </p:cNvPr>
          <p:cNvSpPr txBox="1"/>
          <p:nvPr/>
        </p:nvSpPr>
        <p:spPr>
          <a:xfrm>
            <a:off x="910046" y="246447"/>
            <a:ext cx="5786845"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grpSp>
        <p:nvGrpSpPr>
          <p:cNvPr id="2" name="Group 1">
            <a:extLst>
              <a:ext uri="{FF2B5EF4-FFF2-40B4-BE49-F238E27FC236}">
                <a16:creationId xmlns:a16="http://schemas.microsoft.com/office/drawing/2014/main" xmlns="" id="{85A90958-7C6E-86B6-1859-3445EB659F93}"/>
              </a:ext>
            </a:extLst>
          </p:cNvPr>
          <p:cNvGrpSpPr/>
          <p:nvPr/>
        </p:nvGrpSpPr>
        <p:grpSpPr>
          <a:xfrm>
            <a:off x="1678473" y="2079076"/>
            <a:ext cx="9761622" cy="2806471"/>
            <a:chOff x="553496" y="3657600"/>
            <a:chExt cx="8741735" cy="2806471"/>
          </a:xfrm>
          <a:solidFill>
            <a:schemeClr val="accent2">
              <a:lumMod val="60000"/>
              <a:lumOff val="40000"/>
            </a:schemeClr>
          </a:solidFill>
        </p:grpSpPr>
        <p:sp>
          <p:nvSpPr>
            <p:cNvPr id="3" name="Rectangle: Rounded Corners 2">
              <a:extLst>
                <a:ext uri="{FF2B5EF4-FFF2-40B4-BE49-F238E27FC236}">
                  <a16:creationId xmlns:a16="http://schemas.microsoft.com/office/drawing/2014/main" xmlns="" id="{ECFC6FEC-CCAF-3D14-54D7-3F74A07143DD}"/>
                </a:ext>
              </a:extLst>
            </p:cNvPr>
            <p:cNvSpPr/>
            <p:nvPr/>
          </p:nvSpPr>
          <p:spPr>
            <a:xfrm>
              <a:off x="553496" y="3657600"/>
              <a:ext cx="8741735" cy="280647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 name="Group 3">
              <a:extLst>
                <a:ext uri="{FF2B5EF4-FFF2-40B4-BE49-F238E27FC236}">
                  <a16:creationId xmlns:a16="http://schemas.microsoft.com/office/drawing/2014/main" xmlns="" id="{64F01E23-F4AC-6E30-DAD7-2064BC737AA7}"/>
                </a:ext>
              </a:extLst>
            </p:cNvPr>
            <p:cNvGrpSpPr/>
            <p:nvPr/>
          </p:nvGrpSpPr>
          <p:grpSpPr>
            <a:xfrm>
              <a:off x="1045535" y="4114799"/>
              <a:ext cx="7672000" cy="2191011"/>
              <a:chOff x="685800" y="2076440"/>
              <a:chExt cx="6796923" cy="1523325"/>
            </a:xfrm>
            <a:grpFill/>
          </p:grpSpPr>
          <p:sp>
            <p:nvSpPr>
              <p:cNvPr id="5" name="TextBox 4">
                <a:extLst>
                  <a:ext uri="{FF2B5EF4-FFF2-40B4-BE49-F238E27FC236}">
                    <a16:creationId xmlns:a16="http://schemas.microsoft.com/office/drawing/2014/main" xmlns="" id="{874036B2-A4B6-C5F2-4958-A087575BE304}"/>
                  </a:ext>
                </a:extLst>
              </p:cNvPr>
              <p:cNvSpPr txBox="1"/>
              <p:nvPr/>
            </p:nvSpPr>
            <p:spPr>
              <a:xfrm>
                <a:off x="685800" y="2076440"/>
                <a:ext cx="5867400" cy="1077218"/>
              </a:xfrm>
              <a:prstGeom prst="rect">
                <a:avLst/>
              </a:prstGeom>
              <a:grpFill/>
            </p:spPr>
            <p:txBody>
              <a:bodyPr wrap="square" rtlCol="0">
                <a:spAutoFit/>
              </a:bodyPr>
              <a:lstStyle/>
              <a:p>
                <a:r>
                  <a:rPr lang="en-US" sz="3200">
                    <a:solidFill>
                      <a:schemeClr val="bg1"/>
                    </a:solidFill>
                    <a:latin typeface="Times New Roman" panose="02020603050405020304" pitchFamily="18" charset="0"/>
                    <a:cs typeface="Times New Roman" panose="02020603050405020304" pitchFamily="18" charset="0"/>
                  </a:rPr>
                  <a:t>Các hoạt động xử lí thông tin bao gồm:</a:t>
                </a:r>
              </a:p>
            </p:txBody>
          </p:sp>
          <p:sp>
            <p:nvSpPr>
              <p:cNvPr id="6" name="TextBox 5">
                <a:extLst>
                  <a:ext uri="{FF2B5EF4-FFF2-40B4-BE49-F238E27FC236}">
                    <a16:creationId xmlns:a16="http://schemas.microsoft.com/office/drawing/2014/main" xmlns="" id="{DE65EDEC-5AAC-FF32-7AF2-EBD0AE028735}"/>
                  </a:ext>
                </a:extLst>
              </p:cNvPr>
              <p:cNvSpPr txBox="1"/>
              <p:nvPr/>
            </p:nvSpPr>
            <p:spPr>
              <a:xfrm>
                <a:off x="838200" y="2509490"/>
                <a:ext cx="3505200" cy="1077218"/>
              </a:xfrm>
              <a:prstGeom prst="rect">
                <a:avLst/>
              </a:prstGeom>
              <a:grpFill/>
            </p:spPr>
            <p:txBody>
              <a:bodyPr wrap="square" rtlCol="0">
                <a:spAutoFit/>
              </a:bodyPr>
              <a:lstStyle/>
              <a:p>
                <a:pPr marL="285750" indent="-28575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Thu nhận thông tin.</a:t>
                </a:r>
              </a:p>
            </p:txBody>
          </p:sp>
          <p:sp>
            <p:nvSpPr>
              <p:cNvPr id="7" name="TextBox 6">
                <a:extLst>
                  <a:ext uri="{FF2B5EF4-FFF2-40B4-BE49-F238E27FC236}">
                    <a16:creationId xmlns:a16="http://schemas.microsoft.com/office/drawing/2014/main" xmlns="" id="{D63DA5E9-5A62-481B-3E5F-3BE4FE4D1296}"/>
                  </a:ext>
                </a:extLst>
              </p:cNvPr>
              <p:cNvSpPr txBox="1"/>
              <p:nvPr/>
            </p:nvSpPr>
            <p:spPr>
              <a:xfrm>
                <a:off x="838200" y="3014990"/>
                <a:ext cx="3505200" cy="584775"/>
              </a:xfrm>
              <a:prstGeom prst="rect">
                <a:avLst/>
              </a:prstGeom>
              <a:grpFill/>
            </p:spPr>
            <p:txBody>
              <a:bodyPr wrap="square" rtlCol="0">
                <a:spAutoFit/>
              </a:bodyPr>
              <a:lstStyle/>
              <a:p>
                <a:pPr marL="285750" indent="-28575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Lưu trữ thông tin.</a:t>
                </a:r>
              </a:p>
            </p:txBody>
          </p:sp>
          <p:sp>
            <p:nvSpPr>
              <p:cNvPr id="8" name="TextBox 7">
                <a:extLst>
                  <a:ext uri="{FF2B5EF4-FFF2-40B4-BE49-F238E27FC236}">
                    <a16:creationId xmlns:a16="http://schemas.microsoft.com/office/drawing/2014/main" xmlns="" id="{E8A99171-0F42-412B-3499-6993FB9B3E9A}"/>
                  </a:ext>
                </a:extLst>
              </p:cNvPr>
              <p:cNvSpPr txBox="1"/>
              <p:nvPr/>
            </p:nvSpPr>
            <p:spPr>
              <a:xfrm>
                <a:off x="4572000" y="2509490"/>
                <a:ext cx="2910723" cy="406571"/>
              </a:xfrm>
              <a:prstGeom prst="rect">
                <a:avLst/>
              </a:prstGeom>
              <a:grpFill/>
            </p:spPr>
            <p:txBody>
              <a:bodyPr wrap="square" rtlCol="0">
                <a:spAutoFit/>
              </a:bodyPr>
              <a:lstStyle/>
              <a:p>
                <a:pPr marL="285750" indent="-28575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Xử lí thông tin.</a:t>
                </a:r>
              </a:p>
            </p:txBody>
          </p:sp>
          <p:sp>
            <p:nvSpPr>
              <p:cNvPr id="9" name="TextBox 8">
                <a:extLst>
                  <a:ext uri="{FF2B5EF4-FFF2-40B4-BE49-F238E27FC236}">
                    <a16:creationId xmlns:a16="http://schemas.microsoft.com/office/drawing/2014/main" xmlns="" id="{533313AE-E0FD-0E75-0BCD-695AE78E44E0}"/>
                  </a:ext>
                </a:extLst>
              </p:cNvPr>
              <p:cNvSpPr txBox="1"/>
              <p:nvPr/>
            </p:nvSpPr>
            <p:spPr>
              <a:xfrm>
                <a:off x="4525926" y="3028053"/>
                <a:ext cx="2956796" cy="406571"/>
              </a:xfrm>
              <a:prstGeom prst="rect">
                <a:avLst/>
              </a:prstGeom>
              <a:grpFill/>
            </p:spPr>
            <p:txBody>
              <a:bodyPr wrap="square" rtlCol="0">
                <a:spAutoFit/>
              </a:bodyPr>
              <a:lstStyle/>
              <a:p>
                <a:pPr marL="285750" indent="-285750">
                  <a:buFont typeface="Arial" panose="020B0604020202020204" pitchFamily="34" charset="0"/>
                  <a:buChar char="•"/>
                </a:pPr>
                <a:r>
                  <a:rPr lang="en-US" sz="3200">
                    <a:solidFill>
                      <a:schemeClr val="bg1"/>
                    </a:solidFill>
                    <a:latin typeface="Times New Roman" panose="02020603050405020304" pitchFamily="18" charset="0"/>
                    <a:cs typeface="Times New Roman" panose="02020603050405020304" pitchFamily="18" charset="0"/>
                  </a:rPr>
                  <a:t>Truyền thông tin.</a:t>
                </a:r>
              </a:p>
            </p:txBody>
          </p:sp>
        </p:grpSp>
      </p:grpSp>
      <p:pic>
        <p:nvPicPr>
          <p:cNvPr id="10" name="Picture 9">
            <a:extLst>
              <a:ext uri="{FF2B5EF4-FFF2-40B4-BE49-F238E27FC236}">
                <a16:creationId xmlns:a16="http://schemas.microsoft.com/office/drawing/2014/main" xmlns="" id="{F880EF6C-0511-360D-D890-2B3F37DC90F6}"/>
              </a:ext>
            </a:extLst>
          </p:cNvPr>
          <p:cNvPicPr>
            <a:picLocks noChangeAspect="1"/>
          </p:cNvPicPr>
          <p:nvPr/>
        </p:nvPicPr>
        <p:blipFill>
          <a:blip r:embed="rId3"/>
          <a:stretch>
            <a:fillRect/>
          </a:stretch>
        </p:blipFill>
        <p:spPr>
          <a:xfrm>
            <a:off x="1313518" y="1736375"/>
            <a:ext cx="914400" cy="914400"/>
          </a:xfrm>
          <a:prstGeom prst="rect">
            <a:avLst/>
          </a:prstGeom>
        </p:spPr>
      </p:pic>
    </p:spTree>
    <p:extLst>
      <p:ext uri="{BB962C8B-B14F-4D97-AF65-F5344CB8AC3E}">
        <p14:creationId xmlns:p14="http://schemas.microsoft.com/office/powerpoint/2010/main" val="38868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D4A2AEA-2C2D-1191-CEC1-60904FD1F4B3}"/>
              </a:ext>
            </a:extLst>
          </p:cNvPr>
          <p:cNvSpPr txBox="1"/>
          <p:nvPr/>
        </p:nvSpPr>
        <p:spPr>
          <a:xfrm>
            <a:off x="910046" y="246447"/>
            <a:ext cx="5786845"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sp>
        <p:nvSpPr>
          <p:cNvPr id="4" name="Rectangle: Rounded Corners 3">
            <a:extLst>
              <a:ext uri="{FF2B5EF4-FFF2-40B4-BE49-F238E27FC236}">
                <a16:creationId xmlns:a16="http://schemas.microsoft.com/office/drawing/2014/main" xmlns="" id="{6391C1E2-F98C-308E-30CC-FE6E86FE383B}"/>
              </a:ext>
            </a:extLst>
          </p:cNvPr>
          <p:cNvSpPr/>
          <p:nvPr/>
        </p:nvSpPr>
        <p:spPr>
          <a:xfrm>
            <a:off x="652592" y="1143001"/>
            <a:ext cx="11196508" cy="4664869"/>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5E6A3F-6D0E-6934-F42D-A8474703BC10}"/>
              </a:ext>
            </a:extLst>
          </p:cNvPr>
          <p:cNvSpPr txBox="1"/>
          <p:nvPr/>
        </p:nvSpPr>
        <p:spPr>
          <a:xfrm>
            <a:off x="1202431" y="1143001"/>
            <a:ext cx="1036713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Mỗi việc dưới đây thuộc hoạt động nào trong quá trình xử lí thông tin? Giải thích tại sao?</a:t>
            </a:r>
          </a:p>
        </p:txBody>
      </p:sp>
      <p:sp>
        <p:nvSpPr>
          <p:cNvPr id="6" name="TextBox 5">
            <a:extLst>
              <a:ext uri="{FF2B5EF4-FFF2-40B4-BE49-F238E27FC236}">
                <a16:creationId xmlns:a16="http://schemas.microsoft.com/office/drawing/2014/main" xmlns="" id="{CB8EAD36-D02B-8267-232C-8ADE203C7880}"/>
              </a:ext>
            </a:extLst>
          </p:cNvPr>
          <p:cNvSpPr txBox="1"/>
          <p:nvPr/>
        </p:nvSpPr>
        <p:spPr>
          <a:xfrm>
            <a:off x="1225468" y="1973998"/>
            <a:ext cx="103671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Em đang nghe chương trình ca nhạc trên Đài tiếng nói Việt Nam. </a:t>
            </a:r>
          </a:p>
        </p:txBody>
      </p:sp>
      <p:sp>
        <p:nvSpPr>
          <p:cNvPr id="7" name="TextBox 6">
            <a:extLst>
              <a:ext uri="{FF2B5EF4-FFF2-40B4-BE49-F238E27FC236}">
                <a16:creationId xmlns:a16="http://schemas.microsoft.com/office/drawing/2014/main" xmlns="" id="{F0C1B522-7D6C-5C63-5E42-0DD6D45C315C}"/>
              </a:ext>
            </a:extLst>
          </p:cNvPr>
          <p:cNvSpPr txBox="1"/>
          <p:nvPr/>
        </p:nvSpPr>
        <p:spPr>
          <a:xfrm>
            <a:off x="1202432" y="2804995"/>
            <a:ext cx="9353236" cy="1938992"/>
          </a:xfrm>
          <a:prstGeom prst="rect">
            <a:avLst/>
          </a:prstGeom>
          <a:noFill/>
        </p:spPr>
        <p:txBody>
          <a:bodyPr wrap="square" rtlCol="0">
            <a:spAutoFit/>
          </a:bodyPr>
          <a:lstStyle/>
          <a:p>
            <a:r>
              <a:rPr lang="vi-VN" sz="2400">
                <a:solidFill>
                  <a:srgbClr val="FF0000"/>
                </a:solidFill>
                <a:latin typeface="Times New Roman" panose="02020603050405020304" pitchFamily="18" charset="0"/>
                <a:cs typeface="Times New Roman" panose="02020603050405020304" pitchFamily="18" charset="0"/>
              </a:rPr>
              <a:t>Em đang nghe chương trình ca nhạc trên Đài tiếng nói Việt Nam – là hoạt động thu nhận thông tin. Vì hoạt động trên chỉ là dùng giác quan là thính giác (tai) nghe để tiếp nhận thông tin. Còn nếu nghe thông tin và em có cảm nhận và xuất hiện cảm xúc thì đó vừa là hoạt động thu nhận và hoạt động xử lí thông tin.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72" y="849885"/>
            <a:ext cx="1007770" cy="939447"/>
          </a:xfrm>
          <a:prstGeom prst="rect">
            <a:avLst/>
          </a:prstGeom>
        </p:spPr>
      </p:pic>
    </p:spTree>
    <p:extLst>
      <p:ext uri="{BB962C8B-B14F-4D97-AF65-F5344CB8AC3E}">
        <p14:creationId xmlns:p14="http://schemas.microsoft.com/office/powerpoint/2010/main" val="17889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3"/>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a16="http://schemas.microsoft.com/office/drawing/2014/main" xmlns=""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D4A2AEA-2C2D-1191-CEC1-60904FD1F4B3}"/>
              </a:ext>
            </a:extLst>
          </p:cNvPr>
          <p:cNvSpPr txBox="1"/>
          <p:nvPr/>
        </p:nvSpPr>
        <p:spPr>
          <a:xfrm>
            <a:off x="910046" y="246447"/>
            <a:ext cx="5786845" cy="646331"/>
          </a:xfrm>
          <a:prstGeom prst="rect">
            <a:avLst/>
          </a:prstGeom>
          <a:noFill/>
        </p:spPr>
        <p:txBody>
          <a:bodyPr wrap="square" rtlCol="0">
            <a:spAutoFit/>
          </a:bodyPr>
          <a:lstStyle/>
          <a:p>
            <a:r>
              <a:rPr lang="en-US" sz="3600" b="1">
                <a:solidFill>
                  <a:schemeClr val="accent2">
                    <a:lumMod val="75000"/>
                  </a:schemeClr>
                </a:solidFill>
              </a:rPr>
              <a:t>I. XỬ LÍ THÔNG TIN</a:t>
            </a:r>
          </a:p>
        </p:txBody>
      </p:sp>
      <p:sp>
        <p:nvSpPr>
          <p:cNvPr id="4" name="Rectangle: Rounded Corners 3">
            <a:extLst>
              <a:ext uri="{FF2B5EF4-FFF2-40B4-BE49-F238E27FC236}">
                <a16:creationId xmlns:a16="http://schemas.microsoft.com/office/drawing/2014/main" xmlns="" id="{6391C1E2-F98C-308E-30CC-FE6E86FE383B}"/>
              </a:ext>
            </a:extLst>
          </p:cNvPr>
          <p:cNvSpPr/>
          <p:nvPr/>
        </p:nvSpPr>
        <p:spPr>
          <a:xfrm>
            <a:off x="652592" y="1143001"/>
            <a:ext cx="11196508" cy="4664869"/>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5E6A3F-6D0E-6934-F42D-A8474703BC10}"/>
              </a:ext>
            </a:extLst>
          </p:cNvPr>
          <p:cNvSpPr txBox="1"/>
          <p:nvPr/>
        </p:nvSpPr>
        <p:spPr>
          <a:xfrm>
            <a:off x="1202431" y="1143001"/>
            <a:ext cx="1036713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Mỗi việc dưới đây thuộc hoạt động nào trong quá trình xử lí thông tin? Giải thích tại sao?</a:t>
            </a:r>
          </a:p>
        </p:txBody>
      </p:sp>
      <p:pic>
        <p:nvPicPr>
          <p:cNvPr id="8" name="Picture 7">
            <a:extLst>
              <a:ext uri="{FF2B5EF4-FFF2-40B4-BE49-F238E27FC236}">
                <a16:creationId xmlns:a16="http://schemas.microsoft.com/office/drawing/2014/main" xmlns=""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72" y="849885"/>
            <a:ext cx="1007770" cy="939447"/>
          </a:xfrm>
          <a:prstGeom prst="rect">
            <a:avLst/>
          </a:prstGeom>
        </p:spPr>
      </p:pic>
      <p:sp>
        <p:nvSpPr>
          <p:cNvPr id="9" name="TextBox 8">
            <a:extLst>
              <a:ext uri="{FF2B5EF4-FFF2-40B4-BE49-F238E27FC236}">
                <a16:creationId xmlns:a16="http://schemas.microsoft.com/office/drawing/2014/main" xmlns="" id="{29228987-2429-7610-11A7-D9BB0160AD34}"/>
              </a:ext>
            </a:extLst>
          </p:cNvPr>
          <p:cNvSpPr txBox="1"/>
          <p:nvPr/>
        </p:nvSpPr>
        <p:spPr>
          <a:xfrm>
            <a:off x="1225468" y="1973998"/>
            <a:ext cx="1055861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Bố em xem chương trình thời sự trên ti vi.</a:t>
            </a:r>
          </a:p>
        </p:txBody>
      </p:sp>
      <p:sp>
        <p:nvSpPr>
          <p:cNvPr id="10" name="TextBox 9">
            <a:extLst>
              <a:ext uri="{FF2B5EF4-FFF2-40B4-BE49-F238E27FC236}">
                <a16:creationId xmlns:a16="http://schemas.microsoft.com/office/drawing/2014/main" xmlns="" id="{30E9E5D5-C58A-F1EE-7E36-8BE029993E8D}"/>
              </a:ext>
            </a:extLst>
          </p:cNvPr>
          <p:cNvSpPr txBox="1"/>
          <p:nvPr/>
        </p:nvSpPr>
        <p:spPr>
          <a:xfrm>
            <a:off x="1346576" y="2690605"/>
            <a:ext cx="10222992" cy="1200329"/>
          </a:xfrm>
          <a:prstGeom prst="rect">
            <a:avLst/>
          </a:prstGeom>
          <a:noFill/>
        </p:spPr>
        <p:txBody>
          <a:bodyPr wrap="square" rtlCol="0">
            <a:spAutoFit/>
          </a:bodyPr>
          <a:lstStyle/>
          <a:p>
            <a:r>
              <a:rPr lang="vi-VN" sz="2400" b="0" i="0">
                <a:solidFill>
                  <a:srgbClr val="000000"/>
                </a:solidFill>
                <a:effectLst/>
                <a:latin typeface="Open Sans" panose="020B0606030504020204" pitchFamily="34" charset="0"/>
              </a:rPr>
              <a:t> </a:t>
            </a:r>
            <a:r>
              <a:rPr lang="vi-VN" sz="2400">
                <a:solidFill>
                  <a:srgbClr val="FF0000"/>
                </a:solidFill>
                <a:latin typeface="Times New Roman" panose="02020603050405020304" pitchFamily="18" charset="0"/>
                <a:cs typeface="Times New Roman" panose="02020603050405020304" pitchFamily="18" charset="0"/>
              </a:rPr>
              <a:t>Bố em xem chương trình thời sự trên ti vi – là hoạt động thu nhận và lưu trữ thông tin. Vì hoạt động trên chỉ là dùng giác quan là thị giác (mắt) và thính giác (tai) để xem và nghe để tiếp nhận và ghi nhớ thông tin.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53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1804</Words>
  <Application>Microsoft Office PowerPoint</Application>
  <PresentationFormat>Custom</PresentationFormat>
  <Paragraphs>134</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67</cp:revision>
  <dcterms:created xsi:type="dcterms:W3CDTF">2023-09-25T02:10:46Z</dcterms:created>
  <dcterms:modified xsi:type="dcterms:W3CDTF">2023-11-13T23:12:09Z</dcterms:modified>
</cp:coreProperties>
</file>