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70" r:id="rId3"/>
    <p:sldId id="271" r:id="rId4"/>
    <p:sldId id="272" r:id="rId5"/>
    <p:sldId id="273" r:id="rId6"/>
  </p:sldIdLst>
  <p:sldSz cx="12192000" cy="6858000"/>
  <p:notesSz cx="6858000" cy="9144000"/>
  <p:defaultTextStyle>
    <a:defPPr>
      <a:defRPr lang="en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58"/>
    <p:restoredTop sz="94615"/>
  </p:normalViewPr>
  <p:slideViewPr>
    <p:cSldViewPr snapToGrid="0">
      <p:cViewPr varScale="1">
        <p:scale>
          <a:sx n="106" d="100"/>
          <a:sy n="106" d="100"/>
        </p:scale>
        <p:origin x="143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B4FB7-9C43-C60D-DBCF-DC80FF0763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713274-6B2F-0328-AC03-76039E6880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818F27-7BBB-E5B6-0239-B3597817C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7DA-396E-D240-9247-4816B34D62A7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533720-487C-786D-774A-5BC73EA005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332E2F-AA9F-BCEC-5AA0-0874A4F6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4217-F94F-9844-B2D8-A46D6CF28CD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15291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A9B586-9485-3B52-7E85-61EFEC209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52BD9B-0127-F576-3969-551E66B2B4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A7B6C9-A579-51AD-D512-A02FF47099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7DA-396E-D240-9247-4816B34D62A7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B3B2C-A2A2-9B4F-ECE1-C22BEEA44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DBE14-3909-ED1F-0D07-0CCF274C6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4217-F94F-9844-B2D8-A46D6CF28CD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68068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831BB63-74DC-467B-A772-F3692FB16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431D8A-5C26-CB43-D4C2-E99DB69D27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0845E4-1307-FB6B-25CC-47177AE2E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7DA-396E-D240-9247-4816B34D62A7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763E51-0C56-172A-F102-46410B7CC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EB8A2-88FD-A0BA-ECD7-B54F21ED58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4217-F94F-9844-B2D8-A46D6CF28CD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76570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15A481-EB6D-FE5B-0A22-41BA86E3C2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E67A61-3903-607F-0045-F9E387A2B3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493DB-CB73-6965-D8F9-48FB4D017B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7DA-396E-D240-9247-4816B34D62A7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9CD2FC-B63C-B169-EFEA-B34A8B93D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6BA27-A5F8-D0FA-684F-EC26D40A90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4217-F94F-9844-B2D8-A46D6CF28CD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1212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884B6-6433-3145-869D-BE7ADB1A0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FE9DDD-51BB-2FAA-8A89-7275C1BE3C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CA257-7E40-6EBB-5987-2019930F9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7DA-396E-D240-9247-4816B34D62A7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03018-13B1-B35F-30B4-1D5E5BEBEC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3BDFF-872A-D228-50D7-7A3320BDF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4217-F94F-9844-B2D8-A46D6CF28CD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694013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4683B7-9B61-93C1-35A0-2491A250A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6C95F-F4AF-7405-02DB-6359AF927D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DDE4DD-134F-DE2A-DDA2-0D63967E5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3E391A-4116-9EA8-C240-4026B6F9F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7DA-396E-D240-9247-4816B34D62A7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4CDE52-87D2-F7D2-11EF-BB6650259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A76498-62D5-40FA-8526-3352FEDF7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4217-F94F-9844-B2D8-A46D6CF28CD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56070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C0BF84-2B86-6315-B79B-F64F4A341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2521C-484E-152E-D5A4-7003766F38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57357-FFFA-8F79-2546-7D91E4E9E6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283549E-2136-A28A-BD69-AA39118084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4D4140-DB99-5B59-993D-7FB21B5279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68D6377-B1E6-26C8-3C9D-D57AA58AC1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7DA-396E-D240-9247-4816B34D62A7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343507-0FB2-C03B-B08F-720139184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991789-171B-972A-7FFC-E0EABEA4D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4217-F94F-9844-B2D8-A46D6CF28CD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1730800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023F7D-5D92-2A74-39BA-196BA9929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DFE317-331D-3433-B135-FE21B7A2C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7DA-396E-D240-9247-4816B34D62A7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D70D07F-3C9A-09B6-45D3-DF23D866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9FBF87-01A1-B457-EE0B-2D54C5777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4217-F94F-9844-B2D8-A46D6CF28CD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423437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261846-C303-866D-1199-9325B9049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7DA-396E-D240-9247-4816B34D62A7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27396A-3688-60FF-88EF-988A2E312D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13D2F-8130-4C89-E024-7A211E890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4217-F94F-9844-B2D8-A46D6CF28CD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561374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5FE94-E277-CCAE-3DBE-141286BBE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FBC2FA-48BC-1EC4-8281-F4800958F0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990A4E-84C1-F806-B75C-3297311D6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54FC71-251D-8D4F-305D-7EF70B317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7DA-396E-D240-9247-4816B34D62A7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0434F1-950A-981D-BE57-01B1CA93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EFEEF-A1B4-B684-F1AE-71A592B02B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4217-F94F-9844-B2D8-A46D6CF28CD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973507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76EA9A-8AE8-7929-F2CA-9D8FDA0F7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660DE1E-000B-E06A-C220-C800DE1BDB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BC3BEE-4920-4CBC-31A1-741169A7EC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467D78-E78E-0224-3C15-3ED748FF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D77DA-396E-D240-9247-4816B34D62A7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C21F87-BEA4-A3E2-2285-64984F3CC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83FFA4-E556-FB2F-B1F9-A1CE991B9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94217-F94F-9844-B2D8-A46D6CF28CD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481979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341E62-65BA-9A43-39F7-D0A51194D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671D69-EDA8-A2B1-0FEC-6E29725B72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8183F-B426-A985-A096-76F5E12D9F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1D77DA-396E-D240-9247-4816B34D62A7}" type="datetimeFigureOut">
              <a:rPr lang="en-VN" smtClean="0"/>
              <a:t>15/01/2024</a:t>
            </a:fld>
            <a:endParaRPr lang="en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CF42A6-CA02-6413-A8DA-F629FFBACE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8535B1-0534-22D5-C237-C3C2163214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94217-F94F-9844-B2D8-A46D6CF28CD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582814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sv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6.svg"/><Relationship Id="rId7" Type="http://schemas.openxmlformats.org/officeDocument/2006/relationships/image" Target="../media/image21.svg"/><Relationship Id="rId12" Type="http://schemas.openxmlformats.org/officeDocument/2006/relationships/image" Target="../media/image2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11" Type="http://schemas.openxmlformats.org/officeDocument/2006/relationships/image" Target="../media/image26.svg"/><Relationship Id="rId5" Type="http://schemas.openxmlformats.org/officeDocument/2006/relationships/image" Target="../media/image18.svg"/><Relationship Id="rId10" Type="http://schemas.openxmlformats.org/officeDocument/2006/relationships/image" Target="../media/image25.png"/><Relationship Id="rId4" Type="http://schemas.openxmlformats.org/officeDocument/2006/relationships/image" Target="../media/image17.png"/><Relationship Id="rId9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867335" y="0"/>
            <a:ext cx="6797993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6240246" y="0"/>
            <a:ext cx="6797993" cy="685800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92895">
            <a:off x="801575" y="-283816"/>
            <a:ext cx="10101594" cy="758537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232133" y="1586330"/>
            <a:ext cx="3165847" cy="513207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-1318247" y="306869"/>
            <a:ext cx="4667263" cy="486807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332252">
            <a:off x="-641589" y="4889382"/>
            <a:ext cx="2486161" cy="266547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225904" flipH="1">
            <a:off x="10247758" y="-1236547"/>
            <a:ext cx="2516886" cy="274320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810849" y="1414879"/>
            <a:ext cx="7349558" cy="13908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3298">
                <a:solidFill>
                  <a:srgbClr val="6E9277"/>
                </a:solidFill>
                <a:latin typeface="Roboto Slab Regular Bold"/>
              </a:rPr>
              <a:t>BÀI 5: NHỮNG NẺO ĐƯỜNG XỬ SỞ</a:t>
            </a:r>
          </a:p>
          <a:p>
            <a:pPr algn="ctr">
              <a:lnSpc>
                <a:spcPts val="5739"/>
              </a:lnSpc>
            </a:pPr>
            <a:r>
              <a:rPr lang="en-US" sz="3298">
                <a:solidFill>
                  <a:srgbClr val="6E9277"/>
                </a:solidFill>
                <a:latin typeface="Roboto Slab Regular"/>
              </a:rPr>
              <a:t>KĨ NĂNG VIẾT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341129" y="2236978"/>
            <a:ext cx="9656551" cy="24793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18"/>
              </a:lnSpc>
            </a:pPr>
            <a:endParaRPr sz="1200"/>
          </a:p>
          <a:p>
            <a:pPr algn="ctr">
              <a:lnSpc>
                <a:spcPts val="7604"/>
              </a:lnSpc>
            </a:pPr>
            <a:r>
              <a:rPr lang="en-US" sz="5431">
                <a:solidFill>
                  <a:srgbClr val="DB7D73"/>
                </a:solidFill>
                <a:latin typeface="Fraunces SemiBold"/>
              </a:rPr>
              <a:t>VIẾT BÀI VĂN </a:t>
            </a:r>
          </a:p>
          <a:p>
            <a:pPr algn="ctr">
              <a:lnSpc>
                <a:spcPts val="7604"/>
              </a:lnSpc>
              <a:spcBef>
                <a:spcPct val="0"/>
              </a:spcBef>
            </a:pPr>
            <a:r>
              <a:rPr lang="en-US" sz="5431">
                <a:solidFill>
                  <a:srgbClr val="DB7D73"/>
                </a:solidFill>
                <a:latin typeface="Fraunces SemiBold"/>
              </a:rPr>
              <a:t>TẢ CẢNH SINH HOẠT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977321" y="1886516"/>
            <a:ext cx="6797993" cy="6858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5571">
            <a:off x="111342" y="-153261"/>
            <a:ext cx="7521923" cy="9597351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441956" y="2699161"/>
            <a:ext cx="11632293" cy="3892508"/>
            <a:chOff x="0" y="0"/>
            <a:chExt cx="4595474" cy="15377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595474" cy="1537781"/>
            </a:xfrm>
            <a:custGeom>
              <a:avLst/>
              <a:gdLst/>
              <a:ahLst/>
              <a:cxnLst/>
              <a:rect l="l" t="t" r="r" b="b"/>
              <a:pathLst>
                <a:path w="4595474" h="1537781">
                  <a:moveTo>
                    <a:pt x="4595474" y="768891"/>
                  </a:moveTo>
                  <a:lnTo>
                    <a:pt x="4189074" y="0"/>
                  </a:lnTo>
                  <a:lnTo>
                    <a:pt x="4189074" y="203200"/>
                  </a:lnTo>
                  <a:lnTo>
                    <a:pt x="0" y="203200"/>
                  </a:lnTo>
                  <a:lnTo>
                    <a:pt x="0" y="1334581"/>
                  </a:lnTo>
                  <a:lnTo>
                    <a:pt x="4189074" y="1334581"/>
                  </a:lnTo>
                  <a:lnTo>
                    <a:pt x="4189074" y="1537781"/>
                  </a:lnTo>
                  <a:lnTo>
                    <a:pt x="4595474" y="768891"/>
                  </a:lnTo>
                  <a:close/>
                </a:path>
              </a:pathLst>
            </a:custGeom>
            <a:solidFill>
              <a:srgbClr val="CE575D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127000"/>
              <a:ext cx="711200" cy="482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079"/>
                </a:lnSpc>
              </a:pPr>
              <a:endParaRPr sz="1200"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250844" y="414415"/>
            <a:ext cx="10399545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32"/>
              </a:lnSpc>
            </a:pPr>
            <a:r>
              <a:rPr lang="en-US" sz="4063">
                <a:solidFill>
                  <a:srgbClr val="CE575D"/>
                </a:solidFill>
                <a:latin typeface="Rokkitt Bold Bold"/>
              </a:rPr>
              <a:t>III. HƯỚNG DẪN QUY TRÌNH VIẾT</a:t>
            </a:r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560925" y="812591"/>
            <a:ext cx="5631075" cy="2948635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730156" y="3387992"/>
            <a:ext cx="2152141" cy="2219582"/>
            <a:chOff x="44606" y="0"/>
            <a:chExt cx="914154" cy="942801"/>
          </a:xfrm>
        </p:grpSpPr>
        <p:sp>
          <p:nvSpPr>
            <p:cNvPr id="10" name="Freeform 10"/>
            <p:cNvSpPr/>
            <p:nvPr/>
          </p:nvSpPr>
          <p:spPr>
            <a:xfrm>
              <a:off x="44606" y="0"/>
              <a:ext cx="914154" cy="918251"/>
            </a:xfrm>
            <a:custGeom>
              <a:avLst/>
              <a:gdLst/>
              <a:ahLst/>
              <a:cxnLst/>
              <a:rect l="l" t="t" r="r" b="b"/>
              <a:pathLst>
                <a:path w="914154" h="918251">
                  <a:moveTo>
                    <a:pt x="457077" y="0"/>
                  </a:moveTo>
                  <a:cubicBezTo>
                    <a:pt x="709844" y="1130"/>
                    <a:pt x="914154" y="206357"/>
                    <a:pt x="914154" y="459126"/>
                  </a:cubicBezTo>
                  <a:cubicBezTo>
                    <a:pt x="914154" y="711895"/>
                    <a:pt x="709844" y="917121"/>
                    <a:pt x="457077" y="918251"/>
                  </a:cubicBezTo>
                  <a:cubicBezTo>
                    <a:pt x="204311" y="917121"/>
                    <a:pt x="0" y="711895"/>
                    <a:pt x="0" y="459126"/>
                  </a:cubicBezTo>
                  <a:cubicBezTo>
                    <a:pt x="0" y="206357"/>
                    <a:pt x="204311" y="1130"/>
                    <a:pt x="457077" y="0"/>
                  </a:cubicBezTo>
                  <a:close/>
                </a:path>
              </a:pathLst>
            </a:custGeom>
            <a:solidFill>
              <a:srgbClr val="F7CFB8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171483" y="206201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Roboto Condensed Bold"/>
                </a:rPr>
                <a:t>TRƯỚC KHI VIẾT</a:t>
              </a:r>
            </a:p>
            <a:p>
              <a:pPr algn="ctr">
                <a:lnSpc>
                  <a:spcPts val="3079"/>
                </a:lnSpc>
              </a:pPr>
              <a:endParaRPr lang="en-US" sz="2199" dirty="0">
                <a:solidFill>
                  <a:srgbClr val="000000"/>
                </a:solidFill>
                <a:latin typeface="Roboto Condensed Bold"/>
              </a:endParaRP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364376" y="1200453"/>
            <a:ext cx="4395283" cy="1799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584"/>
              </a:lnSpc>
            </a:pP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Dựa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vào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tri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thức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SGK/ Tr. 124, 125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phần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phân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tích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mẫu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cũng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như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kinh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nghiệm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bản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thân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hãy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nêu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quy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viết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văn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tả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cảnh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sinh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133" dirty="0" err="1">
                <a:solidFill>
                  <a:srgbClr val="000000"/>
                </a:solidFill>
                <a:latin typeface="Roboto Condensed"/>
              </a:rPr>
              <a:t>hoạt</a:t>
            </a:r>
            <a:r>
              <a:rPr lang="en-US" sz="2133" dirty="0">
                <a:solidFill>
                  <a:srgbClr val="000000"/>
                </a:solidFill>
                <a:latin typeface="Roboto Condensed"/>
              </a:rPr>
              <a:t> 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4119825" y="3273811"/>
            <a:ext cx="2323349" cy="2333763"/>
            <a:chOff x="1035" y="-29948"/>
            <a:chExt cx="809173" cy="812800"/>
          </a:xfrm>
        </p:grpSpPr>
        <p:sp>
          <p:nvSpPr>
            <p:cNvPr id="14" name="Freeform 14"/>
            <p:cNvSpPr/>
            <p:nvPr/>
          </p:nvSpPr>
          <p:spPr>
            <a:xfrm>
              <a:off x="1035" y="-29948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7CFB8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 dirty="0">
                  <a:solidFill>
                    <a:srgbClr val="000000"/>
                  </a:solidFill>
                  <a:latin typeface="Roboto Condensed Bold"/>
                </a:rPr>
                <a:t>VIẾT BÀI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7928380" y="3607471"/>
            <a:ext cx="2529285" cy="2382476"/>
            <a:chOff x="0" y="0"/>
            <a:chExt cx="862885" cy="812800"/>
          </a:xfrm>
        </p:grpSpPr>
        <p:sp>
          <p:nvSpPr>
            <p:cNvPr id="17" name="Freeform 17"/>
            <p:cNvSpPr/>
            <p:nvPr/>
          </p:nvSpPr>
          <p:spPr>
            <a:xfrm>
              <a:off x="26856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6" y="0"/>
                  </a:moveTo>
                  <a:cubicBezTo>
                    <a:pt x="628326" y="1001"/>
                    <a:pt x="809173" y="182659"/>
                    <a:pt x="809173" y="406400"/>
                  </a:cubicBezTo>
                  <a:cubicBezTo>
                    <a:pt x="809173" y="630141"/>
                    <a:pt x="628326" y="811799"/>
                    <a:pt x="404586" y="812800"/>
                  </a:cubicBezTo>
                  <a:cubicBezTo>
                    <a:pt x="180847" y="811799"/>
                    <a:pt x="0" y="630141"/>
                    <a:pt x="0" y="406400"/>
                  </a:cubicBezTo>
                  <a:cubicBezTo>
                    <a:pt x="0" y="182659"/>
                    <a:pt x="180847" y="1001"/>
                    <a:pt x="404586" y="0"/>
                  </a:cubicBezTo>
                  <a:close/>
                </a:path>
              </a:pathLst>
            </a:custGeom>
            <a:solidFill>
              <a:srgbClr val="F7CFB8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Roboto Condensed Bold"/>
                </a:rPr>
                <a:t>CHỈNH SỬA </a:t>
              </a:r>
            </a:p>
            <a:p>
              <a:pPr algn="ctr">
                <a:lnSpc>
                  <a:spcPts val="3079"/>
                </a:lnSpc>
              </a:pPr>
              <a:r>
                <a:rPr lang="en-US" sz="2199">
                  <a:solidFill>
                    <a:srgbClr val="000000"/>
                  </a:solidFill>
                  <a:latin typeface="Roboto Condensed Bold"/>
                </a:rPr>
                <a:t>BÀI VIẾT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49220">
            <a:off x="-3709877" y="1708896"/>
            <a:ext cx="8441585" cy="85161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15737">
            <a:off x="9202913" y="1141447"/>
            <a:ext cx="8048096" cy="81191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60806" y="1170305"/>
            <a:ext cx="9563583" cy="53136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388920" y="3659772"/>
            <a:ext cx="4218033" cy="39684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92895">
            <a:off x="167023" y="931280"/>
            <a:ext cx="3609191" cy="271017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7690065">
            <a:off x="10664052" y="42167"/>
            <a:ext cx="2579078" cy="39412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1133"/>
          <a:stretch>
            <a:fillRect/>
          </a:stretch>
        </p:blipFill>
        <p:spPr>
          <a:xfrm rot="-5983020">
            <a:off x="-487733" y="-974722"/>
            <a:ext cx="2454009" cy="246422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92478" y="511245"/>
            <a:ext cx="10399545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32"/>
              </a:lnSpc>
            </a:pPr>
            <a:r>
              <a:rPr lang="en-US" sz="4063">
                <a:solidFill>
                  <a:srgbClr val="CE575D"/>
                </a:solidFill>
                <a:latin typeface="Rokkitt Bold Bold"/>
              </a:rPr>
              <a:t>III. HƯỚNG DẪN QUY TRÌNH VIẾT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266347" y="2097137"/>
            <a:ext cx="305400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  <a:spcBef>
                <a:spcPct val="0"/>
              </a:spcBef>
            </a:pPr>
            <a:r>
              <a:rPr lang="en-US" sz="2666" dirty="0">
                <a:solidFill>
                  <a:srgbClr val="2E826E"/>
                </a:solidFill>
                <a:latin typeface="Fraunces SemiBold Bold"/>
              </a:rPr>
              <a:t>1. </a:t>
            </a:r>
            <a:r>
              <a:rPr lang="en-US" sz="2666" dirty="0" err="1">
                <a:solidFill>
                  <a:srgbClr val="2E826E"/>
                </a:solidFill>
                <a:latin typeface="Fraunces SemiBold Bold"/>
              </a:rPr>
              <a:t>Trước</a:t>
            </a:r>
            <a:r>
              <a:rPr lang="en-US" sz="2666" dirty="0">
                <a:solidFill>
                  <a:srgbClr val="2E826E"/>
                </a:solidFill>
                <a:latin typeface="Fraunces SemiBold Bold"/>
              </a:rPr>
              <a:t> </a:t>
            </a:r>
            <a:r>
              <a:rPr lang="en-US" sz="2666" dirty="0" err="1">
                <a:solidFill>
                  <a:srgbClr val="2E826E"/>
                </a:solidFill>
                <a:latin typeface="Fraunces SemiBold Bold"/>
              </a:rPr>
              <a:t>khi</a:t>
            </a:r>
            <a:r>
              <a:rPr lang="en-US" sz="2666" dirty="0">
                <a:solidFill>
                  <a:srgbClr val="2E826E"/>
                </a:solidFill>
                <a:latin typeface="Fraunces SemiBold Bold"/>
              </a:rPr>
              <a:t> </a:t>
            </a:r>
            <a:r>
              <a:rPr lang="en-US" sz="2666" dirty="0" err="1">
                <a:solidFill>
                  <a:srgbClr val="2E826E"/>
                </a:solidFill>
                <a:latin typeface="Fraunces SemiBold Bold"/>
              </a:rPr>
              <a:t>viết</a:t>
            </a:r>
            <a:endParaRPr lang="en-US" sz="2666" dirty="0">
              <a:solidFill>
                <a:srgbClr val="2E826E"/>
              </a:solidFill>
              <a:latin typeface="Fraunces SemiBold Bold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884982" y="1516002"/>
            <a:ext cx="7432465" cy="49553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853"/>
              </a:lnSpc>
            </a:pPr>
            <a:r>
              <a:rPr lang="en-US" sz="2666" dirty="0">
                <a:solidFill>
                  <a:srgbClr val="000000"/>
                </a:solidFill>
                <a:latin typeface="Roboto Condensed Bold"/>
              </a:rPr>
              <a:t>a) </a:t>
            </a:r>
            <a:r>
              <a:rPr lang="en-US" sz="2666" dirty="0" err="1">
                <a:solidFill>
                  <a:srgbClr val="000000"/>
                </a:solidFill>
                <a:latin typeface="Roboto Condensed Bold"/>
              </a:rPr>
              <a:t>Lựa</a:t>
            </a:r>
            <a:r>
              <a:rPr lang="en-US" sz="2666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 Bold"/>
              </a:rPr>
              <a:t>chọn</a:t>
            </a:r>
            <a:r>
              <a:rPr lang="en-US" sz="2666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 Bold"/>
              </a:rPr>
              <a:t>đề</a:t>
            </a:r>
            <a:r>
              <a:rPr lang="en-US" sz="2666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 Bold"/>
              </a:rPr>
              <a:t>tài</a:t>
            </a:r>
            <a:endParaRPr lang="en-US" sz="2666" dirty="0">
              <a:solidFill>
                <a:srgbClr val="000000"/>
              </a:solidFill>
              <a:latin typeface="Roboto Condensed Bold"/>
            </a:endParaRPr>
          </a:p>
          <a:p>
            <a:pPr algn="just">
              <a:lnSpc>
                <a:spcPts val="4853"/>
              </a:lnSpc>
            </a:pP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Để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lựa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chọn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đề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tài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hãy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nhớ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lại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cảnh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sinh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hoạt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để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lại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trong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ấn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tượng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sâu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sắc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hoặc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khiến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nhận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ra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nghĩa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mới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cuộc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sống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algn="just">
              <a:lnSpc>
                <a:spcPts val="4853"/>
              </a:lnSpc>
            </a:pPr>
            <a:r>
              <a:rPr lang="en-US" sz="2666" dirty="0">
                <a:solidFill>
                  <a:srgbClr val="000000"/>
                </a:solidFill>
                <a:latin typeface="Roboto Condensed Bold"/>
              </a:rPr>
              <a:t>b) </a:t>
            </a:r>
            <a:r>
              <a:rPr lang="en-US" sz="2666" dirty="0" err="1">
                <a:solidFill>
                  <a:srgbClr val="000000"/>
                </a:solidFill>
                <a:latin typeface="Roboto Condensed Bold"/>
              </a:rPr>
              <a:t>Tìm</a:t>
            </a:r>
            <a:r>
              <a:rPr lang="en-US" sz="2666" dirty="0">
                <a:solidFill>
                  <a:srgbClr val="000000"/>
                </a:solidFill>
                <a:latin typeface="Roboto Condensed Bold"/>
              </a:rPr>
              <a:t> ý </a:t>
            </a:r>
          </a:p>
          <a:p>
            <a:pPr marL="575761" lvl="1" indent="-287880" algn="just">
              <a:lnSpc>
                <a:spcPts val="4853"/>
              </a:lnSpc>
              <a:buFont typeface="Arial"/>
              <a:buChar char="•"/>
            </a:pP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Thời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gian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địa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điểm</a:t>
            </a:r>
            <a:endParaRPr lang="en-US" sz="2666" dirty="0">
              <a:solidFill>
                <a:srgbClr val="000000"/>
              </a:solidFill>
              <a:latin typeface="Roboto Condensed"/>
            </a:endParaRPr>
          </a:p>
          <a:p>
            <a:pPr marL="575761" lvl="1" indent="-287880" algn="just">
              <a:lnSpc>
                <a:spcPts val="4853"/>
              </a:lnSpc>
              <a:buFont typeface="Arial"/>
              <a:buChar char="•"/>
            </a:pPr>
            <a:r>
              <a:rPr lang="en-US" sz="2666" dirty="0">
                <a:solidFill>
                  <a:srgbClr val="000000"/>
                </a:solidFill>
                <a:latin typeface="Roboto Condensed"/>
              </a:rPr>
              <a:t>Quang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cảnh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chung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hoạt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động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cụ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thể</a:t>
            </a:r>
            <a:endParaRPr lang="en-US" sz="2666" dirty="0">
              <a:solidFill>
                <a:srgbClr val="000000"/>
              </a:solidFill>
              <a:latin typeface="Roboto Condensed"/>
            </a:endParaRPr>
          </a:p>
          <a:p>
            <a:pPr marL="575761" lvl="1" indent="-287880" algn="just">
              <a:lnSpc>
                <a:spcPts val="4853"/>
              </a:lnSpc>
              <a:buFont typeface="Arial"/>
              <a:buChar char="•"/>
            </a:pP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tham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gia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hành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động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lời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nói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2666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666" dirty="0" err="1">
                <a:solidFill>
                  <a:srgbClr val="000000"/>
                </a:solidFill>
                <a:latin typeface="Roboto Condensed"/>
              </a:rPr>
              <a:t>họ</a:t>
            </a:r>
            <a:endParaRPr lang="en-US" sz="2666" dirty="0">
              <a:solidFill>
                <a:srgbClr val="000000"/>
              </a:solidFill>
              <a:latin typeface="Roboto Condensed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49220">
            <a:off x="-3709877" y="1708896"/>
            <a:ext cx="8441585" cy="85161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15737">
            <a:off x="9202913" y="1141447"/>
            <a:ext cx="8048096" cy="81191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60806" y="1133276"/>
            <a:ext cx="9563583" cy="53136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388920" y="3659772"/>
            <a:ext cx="4218033" cy="396846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292895">
            <a:off x="46599" y="1271128"/>
            <a:ext cx="3346995" cy="251328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7690065">
            <a:off x="10664052" y="42167"/>
            <a:ext cx="2579078" cy="394128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 l="21133"/>
          <a:stretch>
            <a:fillRect/>
          </a:stretch>
        </p:blipFill>
        <p:spPr>
          <a:xfrm rot="-5983020">
            <a:off x="-487733" y="-974722"/>
            <a:ext cx="2454009" cy="246422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92478" y="511245"/>
            <a:ext cx="10399545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32"/>
              </a:lnSpc>
            </a:pPr>
            <a:r>
              <a:rPr lang="en-US" sz="4063">
                <a:solidFill>
                  <a:srgbClr val="CE575D"/>
                </a:solidFill>
                <a:latin typeface="Rokkitt Bold Bold"/>
              </a:rPr>
              <a:t>III. HƯỚNG DẪN QUY TRÌNH VIẾT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3092" y="2338542"/>
            <a:ext cx="305400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  <a:spcBef>
                <a:spcPct val="0"/>
              </a:spcBef>
            </a:pPr>
            <a:r>
              <a:rPr lang="en-US" sz="2666">
                <a:solidFill>
                  <a:srgbClr val="2E826E"/>
                </a:solidFill>
                <a:latin typeface="Fraunces SemiBold Bold"/>
              </a:rPr>
              <a:t>1.Trước khi viết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29112" y="1500478"/>
            <a:ext cx="7621218" cy="4963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26"/>
              </a:lnSpc>
            </a:pPr>
            <a:r>
              <a:rPr lang="en-US" sz="2599" dirty="0">
                <a:solidFill>
                  <a:srgbClr val="000000"/>
                </a:solidFill>
                <a:latin typeface="Roboto Condensed Bold"/>
              </a:rPr>
              <a:t>c) </a:t>
            </a:r>
            <a:r>
              <a:rPr lang="en-US" sz="2599" dirty="0" err="1">
                <a:solidFill>
                  <a:srgbClr val="000000"/>
                </a:solidFill>
                <a:latin typeface="Roboto Condensed Bold"/>
              </a:rPr>
              <a:t>Lập</a:t>
            </a:r>
            <a:r>
              <a:rPr lang="en-US" sz="25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 Bold"/>
              </a:rPr>
              <a:t>dàn</a:t>
            </a:r>
            <a:r>
              <a:rPr lang="en-US" sz="2599" dirty="0">
                <a:solidFill>
                  <a:srgbClr val="000000"/>
                </a:solidFill>
                <a:latin typeface="Roboto Condensed Bold"/>
              </a:rPr>
              <a:t> ý</a:t>
            </a:r>
          </a:p>
          <a:p>
            <a:pPr marL="561367" lvl="1" indent="-280683" algn="just">
              <a:lnSpc>
                <a:spcPts val="3926"/>
              </a:lnSpc>
              <a:buFont typeface="Arial"/>
              <a:buChar char="•"/>
            </a:pPr>
            <a:r>
              <a:rPr lang="en-US" sz="2599" dirty="0" err="1">
                <a:solidFill>
                  <a:srgbClr val="000000"/>
                </a:solidFill>
                <a:latin typeface="Roboto Condensed Bold Italics"/>
              </a:rPr>
              <a:t>Mở</a:t>
            </a:r>
            <a:r>
              <a:rPr lang="en-US" sz="2599" dirty="0">
                <a:solidFill>
                  <a:srgbClr val="000000"/>
                </a:solidFill>
                <a:latin typeface="Roboto Condensed Bold Italics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 Bold Italics"/>
              </a:rPr>
              <a:t>bài</a:t>
            </a:r>
            <a:r>
              <a:rPr lang="en-US" sz="2599" dirty="0">
                <a:solidFill>
                  <a:srgbClr val="000000"/>
                </a:solidFill>
                <a:latin typeface="Roboto Condensed Bold Italics"/>
              </a:rPr>
              <a:t>: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giới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thiệu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cảnh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sinh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hoạt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marL="561367" lvl="1" indent="-280683" algn="just">
              <a:lnSpc>
                <a:spcPts val="3926"/>
              </a:lnSpc>
              <a:buFont typeface="Arial"/>
              <a:buChar char="•"/>
            </a:pPr>
            <a:r>
              <a:rPr lang="en-US" sz="2599" dirty="0" err="1">
                <a:solidFill>
                  <a:srgbClr val="000000"/>
                </a:solidFill>
                <a:latin typeface="Roboto Condensed Bold Italics"/>
              </a:rPr>
              <a:t>Thân</a:t>
            </a:r>
            <a:r>
              <a:rPr lang="en-US" sz="2599" dirty="0">
                <a:solidFill>
                  <a:srgbClr val="000000"/>
                </a:solidFill>
                <a:latin typeface="Roboto Condensed Bold Italics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 Bold Italics"/>
              </a:rPr>
              <a:t>bài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: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Miêu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tả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cảnh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sinh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hoạt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algn="just">
              <a:lnSpc>
                <a:spcPts val="3926"/>
              </a:lnSpc>
            </a:pPr>
            <a:r>
              <a:rPr lang="en-US" sz="2599" dirty="0">
                <a:solidFill>
                  <a:srgbClr val="000000"/>
                </a:solidFill>
                <a:latin typeface="Roboto Condensed"/>
              </a:rPr>
              <a:t>+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Tả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bao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quát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khung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cảnh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và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ấn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tượng</a:t>
            </a:r>
            <a:r>
              <a:rPr lang="en-US" sz="2599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chung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về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cảnh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sinh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hoạt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algn="just">
              <a:lnSpc>
                <a:spcPts val="3926"/>
              </a:lnSpc>
            </a:pPr>
            <a:r>
              <a:rPr lang="en-US" sz="2599" dirty="0">
                <a:solidFill>
                  <a:srgbClr val="000000"/>
                </a:solidFill>
                <a:latin typeface="Roboto Condensed"/>
              </a:rPr>
              <a:t>+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Tả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cụ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thể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cảnh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cụ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thể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theo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trình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tự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thời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gian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hoạt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động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cụ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thể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tham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gia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algn="just">
              <a:lnSpc>
                <a:spcPts val="3926"/>
              </a:lnSpc>
            </a:pPr>
            <a:r>
              <a:rPr lang="en-US" sz="2599" dirty="0">
                <a:solidFill>
                  <a:srgbClr val="000000"/>
                </a:solidFill>
                <a:latin typeface="Roboto Condensed"/>
              </a:rPr>
              <a:t>+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thể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hiện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cảm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xúc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khi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quan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sát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chứng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kiến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hoặc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tham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gia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cảnh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sinh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hoạt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marL="561367" lvl="1" indent="-280683" algn="just">
              <a:lnSpc>
                <a:spcPts val="3926"/>
              </a:lnSpc>
              <a:buFont typeface="Arial"/>
              <a:buChar char="•"/>
            </a:pPr>
            <a:r>
              <a:rPr lang="en-US" sz="2599" dirty="0" err="1">
                <a:solidFill>
                  <a:srgbClr val="000000"/>
                </a:solidFill>
                <a:latin typeface="Roboto Condensed Bold Italics"/>
              </a:rPr>
              <a:t>Kết</a:t>
            </a:r>
            <a:r>
              <a:rPr lang="en-US" sz="2599" dirty="0">
                <a:solidFill>
                  <a:srgbClr val="000000"/>
                </a:solidFill>
                <a:latin typeface="Roboto Condensed Bold Italics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 Bold Italics"/>
              </a:rPr>
              <a:t>bài</a:t>
            </a:r>
            <a:r>
              <a:rPr lang="en-US" sz="2599" dirty="0">
                <a:solidFill>
                  <a:srgbClr val="000000"/>
                </a:solidFill>
                <a:latin typeface="Roboto Condensed Bold Italics"/>
              </a:rPr>
              <a:t>: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nêu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suy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nghĩ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đánh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giá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người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599" dirty="0" err="1">
                <a:solidFill>
                  <a:srgbClr val="000000"/>
                </a:solidFill>
                <a:latin typeface="Roboto Condensed"/>
              </a:rPr>
              <a:t>viết</a:t>
            </a:r>
            <a:r>
              <a:rPr lang="en-US" sz="2599" dirty="0">
                <a:solidFill>
                  <a:srgbClr val="000000"/>
                </a:solidFill>
                <a:latin typeface="Roboto Condensed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349220">
            <a:off x="-3709877" y="1708896"/>
            <a:ext cx="8441585" cy="851610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715737">
            <a:off x="9202913" y="1141447"/>
            <a:ext cx="8048096" cy="8119139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2160806" y="1170305"/>
            <a:ext cx="9563583" cy="531365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92895">
            <a:off x="167023" y="931280"/>
            <a:ext cx="3609191" cy="27101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 l="21133"/>
          <a:stretch>
            <a:fillRect/>
          </a:stretch>
        </p:blipFill>
        <p:spPr>
          <a:xfrm rot="-5983020">
            <a:off x="-487733" y="-974722"/>
            <a:ext cx="2454009" cy="246422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092478" y="511245"/>
            <a:ext cx="10399545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632"/>
              </a:lnSpc>
            </a:pPr>
            <a:r>
              <a:rPr lang="en-US" sz="4063">
                <a:solidFill>
                  <a:srgbClr val="CE575D"/>
                </a:solidFill>
                <a:latin typeface="Rokkitt Bold Bold"/>
              </a:rPr>
              <a:t>III. HƯỚNG DẪN QUY TRÌNH VIẾT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266347" y="2097137"/>
            <a:ext cx="3054009" cy="3975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119"/>
              </a:lnSpc>
              <a:spcBef>
                <a:spcPct val="0"/>
              </a:spcBef>
            </a:pPr>
            <a:r>
              <a:rPr lang="en-US" sz="2666">
                <a:solidFill>
                  <a:srgbClr val="2E826E"/>
                </a:solidFill>
                <a:latin typeface="Fraunces SemiBold Bold"/>
              </a:rPr>
              <a:t>2. Viết bài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29112" y="1575718"/>
            <a:ext cx="7432465" cy="44157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4974"/>
              </a:lnSpc>
            </a:pPr>
            <a:r>
              <a:rPr lang="en-US" sz="2733" dirty="0">
                <a:solidFill>
                  <a:srgbClr val="000000"/>
                </a:solidFill>
                <a:latin typeface="Roboto Condensed Bold"/>
              </a:rPr>
              <a:t>Khi </a:t>
            </a:r>
            <a:r>
              <a:rPr lang="en-US" sz="2733" dirty="0" err="1">
                <a:solidFill>
                  <a:srgbClr val="000000"/>
                </a:solidFill>
                <a:latin typeface="Roboto Condensed Bold"/>
              </a:rPr>
              <a:t>viết</a:t>
            </a:r>
            <a:r>
              <a:rPr lang="en-US" sz="2733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 Bold"/>
              </a:rPr>
              <a:t>bài</a:t>
            </a:r>
            <a:r>
              <a:rPr lang="en-US" sz="2733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 Bold"/>
              </a:rPr>
              <a:t>em</a:t>
            </a:r>
            <a:r>
              <a:rPr lang="en-US" sz="2733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 Bold"/>
              </a:rPr>
              <a:t>cần</a:t>
            </a:r>
            <a:r>
              <a:rPr lang="en-US" sz="2733" dirty="0">
                <a:solidFill>
                  <a:srgbClr val="000000"/>
                </a:solidFill>
                <a:latin typeface="Roboto Condensed Bol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 Bold"/>
              </a:rPr>
              <a:t>chú</a:t>
            </a:r>
            <a:r>
              <a:rPr lang="en-US" sz="2733" dirty="0">
                <a:solidFill>
                  <a:srgbClr val="000000"/>
                </a:solidFill>
                <a:latin typeface="Roboto Condensed Bold"/>
              </a:rPr>
              <a:t> ý:</a:t>
            </a:r>
          </a:p>
          <a:p>
            <a:pPr marL="590154" lvl="1" indent="-295077" algn="just">
              <a:lnSpc>
                <a:spcPts val="4974"/>
              </a:lnSpc>
              <a:buFont typeface="Arial"/>
              <a:buChar char="•"/>
            </a:pP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Tả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gì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em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đã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quan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sát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marL="590154" lvl="1" indent="-295077" algn="just">
              <a:lnSpc>
                <a:spcPts val="4974"/>
              </a:lnSpc>
              <a:buFont typeface="Arial"/>
              <a:buChar char="•"/>
            </a:pP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Nên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tả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cụ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thể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hình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dáng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màu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sắc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âm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thanh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mùi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vị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, …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chú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ý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dùng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các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biện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pháp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tu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từ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như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so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sánh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nhân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hóa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để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bài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viết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thêm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sinh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động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.</a:t>
            </a:r>
          </a:p>
          <a:p>
            <a:pPr marL="590154" lvl="1" indent="-295077" algn="just">
              <a:lnSpc>
                <a:spcPts val="4974"/>
              </a:lnSpc>
              <a:buFont typeface="Arial"/>
              <a:buChar char="•"/>
            </a:pP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Sử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dụng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những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từ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ngữ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thể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hiện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chân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thực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tình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cảm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,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suy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nghĩ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của</a:t>
            </a:r>
            <a:r>
              <a:rPr lang="en-US" sz="2733" dirty="0">
                <a:solidFill>
                  <a:srgbClr val="000000"/>
                </a:solidFill>
                <a:latin typeface="Roboto Condensed"/>
              </a:rPr>
              <a:t> </a:t>
            </a:r>
            <a:r>
              <a:rPr lang="en-US" sz="2733" dirty="0" err="1">
                <a:solidFill>
                  <a:srgbClr val="000000"/>
                </a:solidFill>
                <a:latin typeface="Roboto Condensed"/>
              </a:rPr>
              <a:t>em</a:t>
            </a:r>
            <a:endParaRPr lang="en-US" sz="2733" dirty="0">
              <a:solidFill>
                <a:srgbClr val="000000"/>
              </a:solidFill>
              <a:latin typeface="Roboto Condensed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54036" y="3695135"/>
            <a:ext cx="2678629" cy="33096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1423451">
            <a:off x="9704308" y="581813"/>
            <a:ext cx="2596315" cy="23053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336</Words>
  <Application>Microsoft Macintosh PowerPoint</Application>
  <PresentationFormat>Widescreen</PresentationFormat>
  <Paragraphs>34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7" baseType="lpstr">
      <vt:lpstr>Arial</vt:lpstr>
      <vt:lpstr>Calibri</vt:lpstr>
      <vt:lpstr>Calibri Light</vt:lpstr>
      <vt:lpstr>Fraunces SemiBold</vt:lpstr>
      <vt:lpstr>Fraunces SemiBold Bold</vt:lpstr>
      <vt:lpstr>Roboto Condensed</vt:lpstr>
      <vt:lpstr>Roboto Condensed Bold</vt:lpstr>
      <vt:lpstr>Roboto Condensed Bold Italics</vt:lpstr>
      <vt:lpstr>Roboto Slab Regular</vt:lpstr>
      <vt:lpstr>Roboto Slab Regular Bold</vt:lpstr>
      <vt:lpstr>Rokkitt Bold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Thuỳ Linh</dc:creator>
  <cp:lastModifiedBy>Thuỳ Linh</cp:lastModifiedBy>
  <cp:revision>1</cp:revision>
  <dcterms:created xsi:type="dcterms:W3CDTF">2024-01-14T17:43:04Z</dcterms:created>
  <dcterms:modified xsi:type="dcterms:W3CDTF">2024-01-14T17:43:37Z</dcterms:modified>
</cp:coreProperties>
</file>