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F009-8CD3-441F-71EC-C629968A0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34CD6-9527-4A0D-409C-DE89B13E9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3B67C-EC19-0082-EACB-F9D354CC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3F68E-9023-21DA-863E-54868BAD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CA052-C963-01D1-AE09-1EEEE7AB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2652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6F61-DB9D-2C22-0FEB-0D788272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3BEA49-D734-F926-D9E7-8CBAAEF9A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72407-A822-9E56-D3A5-E765000C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B0214-B191-9960-590F-CA987C94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A89CF-03A4-AD02-E889-ADB7054D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7812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439E45-9C7A-DEC7-2121-2A99AC783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4B641-5414-592D-073A-160CFD819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8443-0BFA-C997-81C8-B31AD1F8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7BAF4-1AC1-B267-F234-38F68116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1CA2-F611-741A-F90E-B0A73022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872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96C8A-F6FA-C2FD-55DE-F67F2C53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5844A-C467-0E8C-274B-B12693484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6C758-CB8C-43D6-4D76-F5A557C0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3F5BC-7648-86A7-81A4-A0B9A8C3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CD425-E6F7-B1B3-F0FA-E6B265CA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958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D22A-AD61-5994-F102-39BF1C10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B00C6-DFA9-7681-647E-CDBCF893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29C1A-6FF4-ED89-6289-9CA1E6FE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45F0A-A995-46A5-C655-6FCBB7CE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0E96-76D9-DB67-D77D-71A579E1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749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66C5-9B8A-1421-4634-4D697951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F2653-8FE8-CD9D-6EC9-709C0839D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39AF8-A575-30D5-9C82-D2D9430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300B6-7447-2586-EEF2-670DB831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F7819-FFEB-4FEA-F19D-D03EEBAA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260C6-6481-3F1A-5604-28C5EF66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798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C347-459C-4820-4D58-00DAED5B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E6A54-0FB8-86A7-A9E9-50F0A4D0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CEB2E-44B2-8576-B4D6-68F9254D2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45BB0-D542-90F6-A9CA-6B3DCE787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9586C-E04D-8338-62BC-D06D94842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CEE2F8-AD68-E186-C699-E67820E9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5F6C5-7673-EE9B-0975-A95302BA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6D7B8-C2AD-24CA-6BD1-60E6EC6A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634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7890-8B6C-08B8-A752-25E09308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9A003-CDB9-E2E5-8BF4-2791B24A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0047E-3659-0046-D765-8CCFC47C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F6B33-5996-6972-379D-D6A33A5E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2530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36C4D-61E5-3D15-E673-8EA111DD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C8BBA-EEBB-77FF-12DB-7853312F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B567-DDEC-26F8-D221-5C782EFD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102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B165-FFF6-40DE-A3C1-7FAA661E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6E4BD-3B6A-1853-A26A-5BA6B7317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520FC-5336-AA14-E8D7-95C5458B2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DF5A8-07CC-6A75-FAEA-8D280674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EE4BB-BB3C-5D52-E7BB-8ABBEA8A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87C23-DF0F-DDAE-82F0-0D59D8B2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126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B2853-7021-7F97-8E7E-C79A5632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459AC-C628-6C2E-68A6-C9F8D6D9C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157B4-EBF9-8515-5A35-64080A667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1C36-4647-D982-CC0C-5EB7F3E0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187BD-47EB-37CF-AB84-002F207B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8437A-C8B0-CF13-E267-F21EECDB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974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BDE3C-AC57-FBD8-A732-6161C72B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D8D26-17ED-9E8F-7130-7878E7D11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965CB-C64B-C8F9-F94E-A309C3015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009D-5E36-1644-B5DC-934669B98F1E}" type="datetimeFigureOut">
              <a:rPr lang="en-VN" smtClean="0"/>
              <a:t>15/01/2024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2A49C-29C5-A370-ABC9-08D587F2C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AA95E-6751-2FCF-5808-BE0CDDFD0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DF38-3F2E-B042-81EF-510C431151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707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svg"/><Relationship Id="rId7" Type="http://schemas.openxmlformats.org/officeDocument/2006/relationships/image" Target="../media/image5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svg"/><Relationship Id="rId3" Type="http://schemas.openxmlformats.org/officeDocument/2006/relationships/image" Target="../media/image26.svg"/><Relationship Id="rId7" Type="http://schemas.openxmlformats.org/officeDocument/2006/relationships/image" Target="../media/image56.svg"/><Relationship Id="rId12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8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video" Target="../media/media1.avi"/><Relationship Id="rId16" Type="http://schemas.openxmlformats.org/officeDocument/2006/relationships/image" Target="../media/image20.png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video" Target="../media/media1.avi"/><Relationship Id="rId16" Type="http://schemas.openxmlformats.org/officeDocument/2006/relationships/image" Target="../media/image20.png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video" Target="../media/media1.avi"/><Relationship Id="rId16" Type="http://schemas.openxmlformats.org/officeDocument/2006/relationships/image" Target="../media/image19.png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.svg"/><Relationship Id="rId15" Type="http://schemas.openxmlformats.org/officeDocument/2006/relationships/image" Target="../media/image23.jpeg"/><Relationship Id="rId10" Type="http://schemas.openxmlformats.org/officeDocument/2006/relationships/image" Target="../media/image13.sv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video" Target="../media/media1.avi"/><Relationship Id="rId16" Type="http://schemas.openxmlformats.org/officeDocument/2006/relationships/image" Target="../media/image19.png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.sv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video" Target="../media/media1.avi"/><Relationship Id="rId16" Type="http://schemas.openxmlformats.org/officeDocument/2006/relationships/image" Target="../media/image20.png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svg"/><Relationship Id="rId7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8.sv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4.png"/><Relationship Id="rId3" Type="http://schemas.openxmlformats.org/officeDocument/2006/relationships/image" Target="../media/image26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3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238024" y="1363447"/>
            <a:ext cx="7898234" cy="5930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V="1">
            <a:off x="-382571" y="5315528"/>
            <a:ext cx="2516886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58778">
            <a:off x="-198428" y="1317886"/>
            <a:ext cx="2247323" cy="34343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32696" y="2913699"/>
            <a:ext cx="4678758" cy="39443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8830" y="468783"/>
            <a:ext cx="5832513" cy="63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5794">
                <a:solidFill>
                  <a:srgbClr val="4F3B20"/>
                </a:solidFill>
                <a:latin typeface="Fraunces SemiBold"/>
              </a:rPr>
              <a:t>KHỞI ĐỘNG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29975" y="1280022"/>
            <a:ext cx="7453571" cy="44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4000" dirty="0" err="1">
                <a:solidFill>
                  <a:srgbClr val="344B3A"/>
                </a:solidFill>
                <a:latin typeface="Bungee Shade"/>
              </a:rPr>
              <a:t>Đuổi</a:t>
            </a:r>
            <a:r>
              <a:rPr lang="en-US" sz="4000" dirty="0">
                <a:solidFill>
                  <a:srgbClr val="344B3A"/>
                </a:solidFill>
                <a:latin typeface="Bungee Shade"/>
              </a:rPr>
              <a:t> </a:t>
            </a:r>
            <a:r>
              <a:rPr lang="en-US" sz="4000" dirty="0" err="1">
                <a:solidFill>
                  <a:srgbClr val="344B3A"/>
                </a:solidFill>
                <a:latin typeface="Bungee Shade"/>
              </a:rPr>
              <a:t>hình</a:t>
            </a:r>
            <a:r>
              <a:rPr lang="en-US" sz="4000" dirty="0">
                <a:solidFill>
                  <a:srgbClr val="344B3A"/>
                </a:solidFill>
                <a:latin typeface="Bungee Shade"/>
              </a:rPr>
              <a:t> </a:t>
            </a:r>
            <a:r>
              <a:rPr lang="en-US" sz="4000" dirty="0" err="1">
                <a:solidFill>
                  <a:srgbClr val="344B3A"/>
                </a:solidFill>
                <a:latin typeface="Bungee Shade"/>
              </a:rPr>
              <a:t>bắt</a:t>
            </a:r>
            <a:r>
              <a:rPr lang="en-US" sz="4000" dirty="0">
                <a:solidFill>
                  <a:srgbClr val="344B3A"/>
                </a:solidFill>
                <a:latin typeface="Bungee Shade"/>
              </a:rPr>
              <a:t> </a:t>
            </a:r>
            <a:r>
              <a:rPr lang="en-US" sz="4000" dirty="0" err="1">
                <a:solidFill>
                  <a:srgbClr val="344B3A"/>
                </a:solidFill>
                <a:latin typeface="Bungee Shade"/>
              </a:rPr>
              <a:t>chữ</a:t>
            </a:r>
            <a:endParaRPr lang="en-US" sz="4000" dirty="0">
              <a:solidFill>
                <a:srgbClr val="344B3A"/>
              </a:solidFill>
              <a:latin typeface="Bungee Shad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41285" y="2788346"/>
            <a:ext cx="5832512" cy="38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9709" lvl="1" indent="-359855" algn="just">
              <a:lnSpc>
                <a:spcPts val="4300"/>
              </a:lnSpc>
              <a:buFont typeface="Arial"/>
              <a:buChar char="•"/>
            </a:pPr>
            <a:r>
              <a:rPr lang="en-US" sz="3334" dirty="0">
                <a:solidFill>
                  <a:srgbClr val="344B3A"/>
                </a:solidFill>
                <a:latin typeface="Roboto Condensed"/>
              </a:rPr>
              <a:t>Quan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sát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một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góc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hình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ảnh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gợi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ý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và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cho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biết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bức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ảnh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đó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chụp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khung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cảnh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gì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?</a:t>
            </a:r>
          </a:p>
          <a:p>
            <a:pPr marL="719709" lvl="1" indent="-359855" algn="just">
              <a:lnSpc>
                <a:spcPts val="4300"/>
              </a:lnSpc>
              <a:buFont typeface="Arial"/>
              <a:buChar char="•"/>
            </a:pP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Thời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gian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suy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nghĩ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: 10s/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hình</a:t>
            </a:r>
            <a:endParaRPr lang="en-US" sz="3334" dirty="0">
              <a:solidFill>
                <a:srgbClr val="344B3A"/>
              </a:solidFill>
              <a:latin typeface="Roboto Condensed"/>
            </a:endParaRPr>
          </a:p>
          <a:p>
            <a:pPr marL="719709" lvl="1" indent="-359855" algn="just">
              <a:lnSpc>
                <a:spcPts val="4300"/>
              </a:lnSpc>
              <a:buFont typeface="Arial"/>
              <a:buChar char="•"/>
            </a:pP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Mỗi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câu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trả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lời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đúng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+ 2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điểm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tích</a:t>
            </a:r>
            <a:r>
              <a:rPr lang="en-US" sz="3334" dirty="0">
                <a:solidFill>
                  <a:srgbClr val="344B3A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344B3A"/>
                </a:solidFill>
                <a:latin typeface="Roboto Condensed"/>
              </a:rPr>
              <a:t>cực</a:t>
            </a:r>
            <a:endParaRPr lang="en-US" sz="3334" dirty="0">
              <a:solidFill>
                <a:srgbClr val="344B3A"/>
              </a:solidFill>
              <a:latin typeface="Roboto Condensed"/>
            </a:endParaRPr>
          </a:p>
          <a:p>
            <a:pPr algn="ctr">
              <a:lnSpc>
                <a:spcPts val="4300"/>
              </a:lnSpc>
            </a:pPr>
            <a:endParaRPr lang="en-US" sz="3334" dirty="0">
              <a:solidFill>
                <a:srgbClr val="344B3A"/>
              </a:solidFill>
              <a:latin typeface="Roboto Condensed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1993" y="1976649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2809" y="1976649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2261" y="1851303"/>
            <a:ext cx="8623377" cy="4791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40520" y="3103674"/>
            <a:ext cx="3614329" cy="34066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48561">
            <a:off x="10075763" y="988592"/>
            <a:ext cx="2355917" cy="15225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31054" y="4168735"/>
            <a:ext cx="3276598" cy="24738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54177" y="532251"/>
            <a:ext cx="1076656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4063">
                <a:solidFill>
                  <a:srgbClr val="CE575D"/>
                </a:solidFill>
                <a:latin typeface="Rokkitt Bold Bold"/>
              </a:rPr>
              <a:t>I. TÌM HIỂU YÊU CẦU CỦA KIỂU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5721" y="1248312"/>
            <a:ext cx="629428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6"/>
              </a:lnSpc>
              <a:spcBef>
                <a:spcPct val="0"/>
              </a:spcBef>
            </a:pP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1.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Yêu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cầu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của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kiểu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văn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bản</a:t>
            </a:r>
            <a:endParaRPr lang="en-US" sz="3334" dirty="0">
              <a:solidFill>
                <a:srgbClr val="2E826E"/>
              </a:solidFill>
              <a:latin typeface="Fraunces Semi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72027" y="1667297"/>
            <a:ext cx="8045690" cy="5281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sz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5761" lvl="1" indent="-287880" algn="just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endParaRPr lang="en-US" sz="28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5761" lvl="1" indent="-287880" algn="just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quát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  <a:p>
            <a:pPr marL="575761" lvl="1" indent="-287880" algn="just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endParaRPr lang="en-US" sz="28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5761" lvl="1" indent="-287880" algn="just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phù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endParaRPr lang="en-US" sz="28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5761" lvl="1" indent="-287880" algn="just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nghĩ</a:t>
            </a:r>
            <a:r>
              <a:rPr lang="en-US" sz="2800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just">
              <a:lnSpc>
                <a:spcPts val="4080"/>
              </a:lnSpc>
            </a:pPr>
            <a:endParaRPr lang="en-US" sz="2666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09131" y="2061131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2368" y="2061131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0530">
            <a:off x="-811553" y="4800600"/>
            <a:ext cx="2558657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1184" y="3573681"/>
            <a:ext cx="3126397" cy="31008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18268" y="2797058"/>
            <a:ext cx="3333545" cy="349062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92478" y="357492"/>
            <a:ext cx="1039954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2"/>
              </a:lnSpc>
            </a:pPr>
            <a:r>
              <a:rPr lang="en-US" sz="4063">
                <a:solidFill>
                  <a:srgbClr val="CE575D"/>
                </a:solidFill>
                <a:latin typeface="Rokkitt Bold Bold"/>
              </a:rPr>
              <a:t>II. PHÂN TÍCH BÀI VIẾT THAM KHẢO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4251" y="1187428"/>
            <a:ext cx="6115828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HS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theo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kĩ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thuật</a:t>
            </a: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algn="ctr">
              <a:lnSpc>
                <a:spcPts val="4670"/>
              </a:lnSpc>
            </a:pPr>
            <a:r>
              <a:rPr lang="en-US" sz="3000" b="1" dirty="0">
                <a:solidFill>
                  <a:srgbClr val="2E82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THINK - PAIR - SHARE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8180" y="3333484"/>
            <a:ext cx="3276917" cy="33994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40016" y="2022635"/>
            <a:ext cx="3256542" cy="3409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89351" y="2982024"/>
            <a:ext cx="3126397" cy="3100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04296" y="2303791"/>
            <a:ext cx="3127982" cy="3131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303797" y="3429001"/>
            <a:ext cx="2427175" cy="238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>
                <a:solidFill>
                  <a:srgbClr val="000000"/>
                </a:solidFill>
                <a:latin typeface="Roboto Condensed Bold"/>
              </a:rPr>
              <a:t>PAIR</a:t>
            </a:r>
          </a:p>
          <a:p>
            <a:pPr algn="ctr">
              <a:lnSpc>
                <a:spcPts val="3780"/>
              </a:lnSpc>
            </a:pPr>
            <a:r>
              <a:rPr lang="en-US" sz="2333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trao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đôi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bạn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bên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cạnh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ctr">
              <a:lnSpc>
                <a:spcPts val="3780"/>
              </a:lnSpc>
            </a:pPr>
            <a:r>
              <a:rPr lang="en-US" sz="2333" dirty="0">
                <a:solidFill>
                  <a:srgbClr val="000000"/>
                </a:solidFill>
                <a:latin typeface="Roboto Condensed"/>
              </a:rPr>
              <a:t> (2')</a:t>
            </a:r>
          </a:p>
          <a:p>
            <a:pPr algn="ctr">
              <a:lnSpc>
                <a:spcPts val="3780"/>
              </a:lnSpc>
            </a:pPr>
            <a:endParaRPr lang="en-US" sz="2333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632431" y="2524349"/>
            <a:ext cx="3022533" cy="278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endParaRPr sz="1200" dirty="0"/>
          </a:p>
          <a:p>
            <a:pPr algn="ctr">
              <a:lnSpc>
                <a:spcPts val="3590"/>
              </a:lnSpc>
            </a:pPr>
            <a:r>
              <a:rPr lang="en-US" sz="22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215" dirty="0">
                <a:solidFill>
                  <a:srgbClr val="000000"/>
                </a:solidFill>
                <a:latin typeface="Roboto Condensed Bold"/>
              </a:rPr>
              <a:t>SHARE</a:t>
            </a:r>
          </a:p>
          <a:p>
            <a:pPr algn="ctr">
              <a:lnSpc>
                <a:spcPts val="3806"/>
              </a:lnSpc>
            </a:pPr>
            <a:r>
              <a:rPr lang="en-US" sz="2349" dirty="0">
                <a:solidFill>
                  <a:srgbClr val="000000"/>
                </a:solidFill>
                <a:latin typeface="Roboto Condensed"/>
              </a:rPr>
              <a:t>Chia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sẻ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giáo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viên</a:t>
            </a:r>
            <a:r>
              <a:rPr lang="en-US" sz="234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49" dirty="0" err="1">
                <a:solidFill>
                  <a:srgbClr val="000000"/>
                </a:solidFill>
                <a:latin typeface="Roboto Condensed"/>
              </a:rPr>
              <a:t>mời</a:t>
            </a:r>
            <a:endParaRPr lang="en-US" sz="2349" dirty="0">
              <a:solidFill>
                <a:srgbClr val="000000"/>
              </a:solidFill>
              <a:latin typeface="Roboto Condensed"/>
            </a:endParaRPr>
          </a:p>
          <a:p>
            <a:pPr algn="ctr">
              <a:lnSpc>
                <a:spcPts val="3590"/>
              </a:lnSpc>
            </a:pPr>
            <a:endParaRPr lang="en-US" sz="2349" dirty="0">
              <a:solidFill>
                <a:srgbClr val="000000"/>
              </a:solidFill>
              <a:latin typeface="Roboto Condensed"/>
            </a:endParaRPr>
          </a:p>
          <a:p>
            <a:pPr algn="ctr">
              <a:lnSpc>
                <a:spcPts val="3590"/>
              </a:lnSpc>
            </a:pPr>
            <a:endParaRPr lang="en-US" sz="234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52817" y="4491557"/>
            <a:ext cx="2779715" cy="190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333" dirty="0">
                <a:solidFill>
                  <a:srgbClr val="000000"/>
                </a:solidFill>
                <a:latin typeface="Roboto Condensed Bold"/>
              </a:rPr>
              <a:t>THINK</a:t>
            </a:r>
          </a:p>
          <a:p>
            <a:pPr algn="ctr">
              <a:lnSpc>
                <a:spcPts val="3780"/>
              </a:lnSpc>
            </a:pP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2333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ctr">
              <a:lnSpc>
                <a:spcPts val="3780"/>
              </a:lnSpc>
            </a:pPr>
            <a:r>
              <a:rPr lang="en-US" sz="2333" dirty="0">
                <a:solidFill>
                  <a:srgbClr val="000000"/>
                </a:solidFill>
                <a:latin typeface="Roboto Condensed"/>
              </a:rPr>
              <a:t>(2')</a:t>
            </a:r>
          </a:p>
          <a:p>
            <a:pPr algn="ctr">
              <a:lnSpc>
                <a:spcPts val="3780"/>
              </a:lnSpc>
            </a:pPr>
            <a:endParaRPr lang="en-US" sz="2333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6650" y="1625248"/>
            <a:ext cx="2075959" cy="22232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471361" y="5272630"/>
            <a:ext cx="2720639" cy="17809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895">
            <a:off x="284615" y="968163"/>
            <a:ext cx="3500742" cy="26287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42509" y="1856330"/>
            <a:ext cx="305400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</a:pPr>
            <a:r>
              <a:rPr lang="en-US" sz="2733" dirty="0" err="1">
                <a:solidFill>
                  <a:srgbClr val="2E826E"/>
                </a:solidFill>
                <a:latin typeface="Roboto Condensed Bold"/>
              </a:rPr>
              <a:t>Hoàn</a:t>
            </a:r>
            <a:r>
              <a:rPr lang="en-US" sz="2733" dirty="0">
                <a:solidFill>
                  <a:srgbClr val="2E826E"/>
                </a:solidFill>
                <a:latin typeface="Roboto Condensed Bold"/>
              </a:rPr>
              <a:t> </a:t>
            </a:r>
            <a:r>
              <a:rPr lang="en-US" sz="2733" dirty="0" err="1">
                <a:solidFill>
                  <a:srgbClr val="2E826E"/>
                </a:solidFill>
                <a:latin typeface="Roboto Condensed Bold"/>
              </a:rPr>
              <a:t>thành</a:t>
            </a:r>
            <a:r>
              <a:rPr lang="en-US" sz="2733" dirty="0">
                <a:solidFill>
                  <a:srgbClr val="2E826E"/>
                </a:solidFill>
                <a:latin typeface="Roboto Condensed Bold"/>
              </a:rPr>
              <a:t> PHT </a:t>
            </a:r>
            <a:r>
              <a:rPr lang="en-US" sz="2733" dirty="0" err="1">
                <a:solidFill>
                  <a:srgbClr val="2E826E"/>
                </a:solidFill>
                <a:latin typeface="Roboto Condensed Bold"/>
              </a:rPr>
              <a:t>số</a:t>
            </a:r>
            <a:r>
              <a:rPr lang="en-US" sz="2733" dirty="0">
                <a:solidFill>
                  <a:srgbClr val="2E826E"/>
                </a:solidFill>
                <a:latin typeface="Roboto Condensed Bold"/>
              </a:rPr>
              <a:t> 1</a:t>
            </a:r>
          </a:p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733" dirty="0" err="1">
                <a:solidFill>
                  <a:srgbClr val="2E826E"/>
                </a:solidFill>
                <a:latin typeface="Roboto Condensed Bold"/>
              </a:rPr>
              <a:t>Thời</a:t>
            </a:r>
            <a:r>
              <a:rPr lang="en-US" sz="2733" dirty="0">
                <a:solidFill>
                  <a:srgbClr val="2E826E"/>
                </a:solidFill>
                <a:latin typeface="Roboto Condensed Bold"/>
              </a:rPr>
              <a:t> </a:t>
            </a:r>
            <a:r>
              <a:rPr lang="en-US" sz="2733" dirty="0" err="1">
                <a:solidFill>
                  <a:srgbClr val="2E826E"/>
                </a:solidFill>
                <a:latin typeface="Roboto Condensed Bold"/>
              </a:rPr>
              <a:t>gian</a:t>
            </a:r>
            <a:r>
              <a:rPr lang="en-US" sz="2733" dirty="0">
                <a:solidFill>
                  <a:srgbClr val="2E826E"/>
                </a:solidFill>
                <a:latin typeface="Roboto Condensed Bold"/>
              </a:rPr>
              <a:t>: 5 </a:t>
            </a:r>
            <a:r>
              <a:rPr lang="en-US" sz="2733" dirty="0" err="1">
                <a:solidFill>
                  <a:srgbClr val="2E826E"/>
                </a:solidFill>
                <a:latin typeface="Roboto Condensed Bold"/>
              </a:rPr>
              <a:t>phút</a:t>
            </a:r>
            <a:endParaRPr lang="en-US" sz="2733" dirty="0">
              <a:solidFill>
                <a:srgbClr val="2E826E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18" r="25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6347" y="2753896"/>
            <a:ext cx="3570681" cy="1426133"/>
            <a:chOff x="0" y="0"/>
            <a:chExt cx="4113558" cy="1642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13558" cy="1642959"/>
            </a:xfrm>
            <a:custGeom>
              <a:avLst/>
              <a:gdLst/>
              <a:ahLst/>
              <a:cxnLst/>
              <a:rect l="l" t="t" r="r" b="b"/>
              <a:pathLst>
                <a:path w="4113558" h="1642959">
                  <a:moveTo>
                    <a:pt x="3989098" y="1642959"/>
                  </a:moveTo>
                  <a:lnTo>
                    <a:pt x="124460" y="1642959"/>
                  </a:lnTo>
                  <a:cubicBezTo>
                    <a:pt x="55880" y="1642959"/>
                    <a:pt x="0" y="1587079"/>
                    <a:pt x="0" y="15184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89098" y="0"/>
                  </a:lnTo>
                  <a:cubicBezTo>
                    <a:pt x="4057678" y="0"/>
                    <a:pt x="4113558" y="55880"/>
                    <a:pt x="4113558" y="124460"/>
                  </a:cubicBezTo>
                  <a:lnTo>
                    <a:pt x="4113558" y="1518499"/>
                  </a:lnTo>
                  <a:cubicBezTo>
                    <a:pt x="4113558" y="1587079"/>
                    <a:pt x="4057678" y="1642959"/>
                    <a:pt x="3989098" y="1642959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03981" y="2914196"/>
            <a:ext cx="3246611" cy="92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733">
                <a:solidFill>
                  <a:srgbClr val="000000"/>
                </a:solidFill>
                <a:latin typeface="Roboto Condensed Bold"/>
              </a:rPr>
              <a:t>Tả cảnh sinh hoạt ở chợ phiên vùng cao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2882" y="251673"/>
            <a:ext cx="11078895" cy="608199"/>
            <a:chOff x="0" y="0"/>
            <a:chExt cx="12763303" cy="700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303" cy="700668"/>
            </a:xfrm>
            <a:custGeom>
              <a:avLst/>
              <a:gdLst/>
              <a:ahLst/>
              <a:cxnLst/>
              <a:rect l="l" t="t" r="r" b="b"/>
              <a:pathLst>
                <a:path w="12763303" h="700668">
                  <a:moveTo>
                    <a:pt x="12638843" y="700668"/>
                  </a:moveTo>
                  <a:lnTo>
                    <a:pt x="124460" y="700668"/>
                  </a:lnTo>
                  <a:cubicBezTo>
                    <a:pt x="55880" y="700668"/>
                    <a:pt x="0" y="644788"/>
                    <a:pt x="0" y="5762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38843" y="0"/>
                  </a:lnTo>
                  <a:cubicBezTo>
                    <a:pt x="12707424" y="0"/>
                    <a:pt x="12763303" y="55880"/>
                    <a:pt x="12763303" y="124460"/>
                  </a:cubicBezTo>
                  <a:lnTo>
                    <a:pt x="12763303" y="576208"/>
                  </a:lnTo>
                  <a:cubicBezTo>
                    <a:pt x="12763303" y="644788"/>
                    <a:pt x="12707424" y="700668"/>
                    <a:pt x="12638843" y="70066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6347" y="280182"/>
            <a:ext cx="1107889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kkitt Bold"/>
              </a:rPr>
              <a:t>II. PHÂN TÍCH BÀI VIẾT THAM KHẢO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281544" y="1139233"/>
            <a:ext cx="7319033" cy="5032967"/>
            <a:chOff x="0" y="0"/>
            <a:chExt cx="8431802" cy="57981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31802" cy="5798167"/>
            </a:xfrm>
            <a:custGeom>
              <a:avLst/>
              <a:gdLst/>
              <a:ahLst/>
              <a:cxnLst/>
              <a:rect l="l" t="t" r="r" b="b"/>
              <a:pathLst>
                <a:path w="8431802" h="5798167">
                  <a:moveTo>
                    <a:pt x="8307342" y="5798167"/>
                  </a:moveTo>
                  <a:lnTo>
                    <a:pt x="124460" y="5798167"/>
                  </a:lnTo>
                  <a:cubicBezTo>
                    <a:pt x="55880" y="5798167"/>
                    <a:pt x="0" y="5742287"/>
                    <a:pt x="0" y="56737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07342" y="0"/>
                  </a:lnTo>
                  <a:cubicBezTo>
                    <a:pt x="8375921" y="0"/>
                    <a:pt x="8431802" y="55880"/>
                    <a:pt x="8431802" y="124460"/>
                  </a:cubicBezTo>
                  <a:lnTo>
                    <a:pt x="8431802" y="5673707"/>
                  </a:lnTo>
                  <a:cubicBezTo>
                    <a:pt x="8431802" y="5742287"/>
                    <a:pt x="8375921" y="5798167"/>
                    <a:pt x="8307342" y="5798167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187167" y="1256014"/>
            <a:ext cx="7158075" cy="483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666" dirty="0" err="1">
                <a:solidFill>
                  <a:srgbClr val="000000"/>
                </a:solidFill>
                <a:latin typeface="Roboto Condensed Bold"/>
              </a:rPr>
              <a:t>Các</a:t>
            </a:r>
            <a:r>
              <a:rPr lang="en-US" sz="266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"/>
              </a:rPr>
              <a:t>hình</a:t>
            </a:r>
            <a:r>
              <a:rPr lang="en-US" sz="266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"/>
              </a:rPr>
              <a:t>ảnh</a:t>
            </a:r>
            <a:r>
              <a:rPr lang="en-US" sz="2666" dirty="0">
                <a:solidFill>
                  <a:srgbClr val="000000"/>
                </a:solidFill>
                <a:latin typeface="Roboto Condensed Bold"/>
              </a:rPr>
              <a:t>, chi </a:t>
            </a:r>
            <a:r>
              <a:rPr lang="en-US" sz="2666" dirty="0" err="1">
                <a:solidFill>
                  <a:srgbClr val="000000"/>
                </a:solidFill>
                <a:latin typeface="Roboto Condensed Bold"/>
              </a:rPr>
              <a:t>tiết</a:t>
            </a:r>
            <a:r>
              <a:rPr lang="en-US" sz="266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"/>
              </a:rPr>
              <a:t>nổi</a:t>
            </a:r>
            <a:r>
              <a:rPr lang="en-US" sz="266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"/>
              </a:rPr>
              <a:t>bật</a:t>
            </a:r>
            <a:r>
              <a:rPr lang="en-US" sz="2666" dirty="0">
                <a:solidFill>
                  <a:srgbClr val="000000"/>
                </a:solidFill>
                <a:latin typeface="Roboto Condensed Bold"/>
              </a:rPr>
              <a:t>:</a:t>
            </a:r>
          </a:p>
          <a:p>
            <a:pPr marL="575761" lvl="1" indent="-287881" algn="just">
              <a:lnSpc>
                <a:spcPts val="3813"/>
              </a:lnSpc>
              <a:buFont typeface="Arial"/>
              <a:buChar char="•"/>
            </a:pP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chợ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phiên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thú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họp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buổi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thứ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hằng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tuần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575761" lvl="1" indent="-287881" algn="just">
              <a:lnSpc>
                <a:spcPts val="3813"/>
              </a:lnSpc>
              <a:buFont typeface="Arial"/>
              <a:buChar char="•"/>
            </a:pP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tốp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bộ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cưỡi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ngựa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khắp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nẻo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mòn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xuống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chợ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phiên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trao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hàng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giao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lưu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gặp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gỡ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lẫn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nhau.Cảnh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họp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chợ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đông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vui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náo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nhiệt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đủ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màu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575761" lvl="1" indent="-287881" algn="just">
              <a:lnSpc>
                <a:spcPts val="3813"/>
              </a:lnSpc>
              <a:buFont typeface="Arial"/>
              <a:buChar char="•"/>
            </a:pP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buôn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bán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trao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hàng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súc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575761" lvl="1" indent="-287881" algn="just">
              <a:lnSpc>
                <a:spcPts val="3813"/>
              </a:lnSpc>
              <a:buFont typeface="Arial"/>
              <a:buChar char="•"/>
            </a:pP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chợ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tan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tầm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trưa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18" r="25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6347" y="3175001"/>
            <a:ext cx="3570681" cy="1016000"/>
            <a:chOff x="0" y="0"/>
            <a:chExt cx="4113558" cy="2923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13558" cy="2923508"/>
            </a:xfrm>
            <a:custGeom>
              <a:avLst/>
              <a:gdLst/>
              <a:ahLst/>
              <a:cxnLst/>
              <a:rect l="l" t="t" r="r" b="b"/>
              <a:pathLst>
                <a:path w="4113558" h="2923508">
                  <a:moveTo>
                    <a:pt x="3989098" y="2923508"/>
                  </a:moveTo>
                  <a:lnTo>
                    <a:pt x="124460" y="2923508"/>
                  </a:lnTo>
                  <a:cubicBezTo>
                    <a:pt x="55880" y="2923508"/>
                    <a:pt x="0" y="2867628"/>
                    <a:pt x="0" y="27990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89098" y="0"/>
                  </a:lnTo>
                  <a:cubicBezTo>
                    <a:pt x="4057678" y="0"/>
                    <a:pt x="4113558" y="55880"/>
                    <a:pt x="4113558" y="124460"/>
                  </a:cubicBezTo>
                  <a:lnTo>
                    <a:pt x="4113558" y="2799048"/>
                  </a:lnTo>
                  <a:cubicBezTo>
                    <a:pt x="4113558" y="2867628"/>
                    <a:pt x="4057678" y="2923508"/>
                    <a:pt x="3989098" y="292350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28381" y="3429000"/>
            <a:ext cx="3246611" cy="9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733" dirty="0" err="1">
                <a:solidFill>
                  <a:srgbClr val="000000"/>
                </a:solidFill>
                <a:latin typeface="Roboto Condensed Bold"/>
              </a:rPr>
              <a:t>Bố</a:t>
            </a:r>
            <a:r>
              <a:rPr lang="en-US" sz="2733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2733" dirty="0" err="1">
                <a:solidFill>
                  <a:srgbClr val="000000"/>
                </a:solidFill>
                <a:latin typeface="Roboto Condensed Bold"/>
              </a:rPr>
              <a:t>cục</a:t>
            </a:r>
            <a:r>
              <a:rPr lang="en-US" sz="2733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2733" dirty="0">
                <a:solidFill>
                  <a:srgbClr val="000000"/>
                </a:solidFill>
                <a:latin typeface="Roboto Condensed"/>
              </a:rPr>
              <a:t> 3 </a:t>
            </a:r>
            <a:r>
              <a:rPr lang="en-US" sz="2733" dirty="0" err="1">
                <a:solidFill>
                  <a:srgbClr val="000000"/>
                </a:solidFill>
                <a:latin typeface="Roboto Condensed"/>
              </a:rPr>
              <a:t>phần</a:t>
            </a:r>
            <a:endParaRPr lang="en-US" sz="2733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3744"/>
              </a:lnSpc>
            </a:pPr>
            <a:endParaRPr lang="en-US" sz="2733" dirty="0">
              <a:solidFill>
                <a:srgbClr val="000000"/>
              </a:solidFill>
              <a:latin typeface="Roboto Condense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85800" y="572479"/>
            <a:ext cx="11078895" cy="608199"/>
            <a:chOff x="0" y="0"/>
            <a:chExt cx="12763303" cy="700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303" cy="700668"/>
            </a:xfrm>
            <a:custGeom>
              <a:avLst/>
              <a:gdLst/>
              <a:ahLst/>
              <a:cxnLst/>
              <a:rect l="l" t="t" r="r" b="b"/>
              <a:pathLst>
                <a:path w="12763303" h="700668">
                  <a:moveTo>
                    <a:pt x="12638843" y="700668"/>
                  </a:moveTo>
                  <a:lnTo>
                    <a:pt x="124460" y="700668"/>
                  </a:lnTo>
                  <a:cubicBezTo>
                    <a:pt x="55880" y="700668"/>
                    <a:pt x="0" y="644788"/>
                    <a:pt x="0" y="5762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38843" y="0"/>
                  </a:lnTo>
                  <a:cubicBezTo>
                    <a:pt x="12707424" y="0"/>
                    <a:pt x="12763303" y="55880"/>
                    <a:pt x="12763303" y="124460"/>
                  </a:cubicBezTo>
                  <a:lnTo>
                    <a:pt x="12763303" y="576208"/>
                  </a:lnTo>
                  <a:cubicBezTo>
                    <a:pt x="12763303" y="644788"/>
                    <a:pt x="12707424" y="700668"/>
                    <a:pt x="12638843" y="70066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6347" y="622300"/>
            <a:ext cx="1107889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kkitt Bold"/>
              </a:rPr>
              <a:t>II. PHÂN TÍCH BÀI VIẾT THAM KHẢO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82744" y="1862996"/>
            <a:ext cx="7319033" cy="3952874"/>
            <a:chOff x="0" y="0"/>
            <a:chExt cx="8431802" cy="45538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31802" cy="4553860"/>
            </a:xfrm>
            <a:custGeom>
              <a:avLst/>
              <a:gdLst/>
              <a:ahLst/>
              <a:cxnLst/>
              <a:rect l="l" t="t" r="r" b="b"/>
              <a:pathLst>
                <a:path w="8431802" h="4553860">
                  <a:moveTo>
                    <a:pt x="8307342" y="4553860"/>
                  </a:moveTo>
                  <a:lnTo>
                    <a:pt x="124460" y="4553860"/>
                  </a:lnTo>
                  <a:cubicBezTo>
                    <a:pt x="55880" y="4553860"/>
                    <a:pt x="0" y="4497980"/>
                    <a:pt x="0" y="4429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07342" y="0"/>
                  </a:lnTo>
                  <a:cubicBezTo>
                    <a:pt x="8375921" y="0"/>
                    <a:pt x="8431802" y="55880"/>
                    <a:pt x="8431802" y="124460"/>
                  </a:cubicBezTo>
                  <a:lnTo>
                    <a:pt x="8431802" y="4429400"/>
                  </a:lnTo>
                  <a:cubicBezTo>
                    <a:pt x="8431802" y="4497980"/>
                    <a:pt x="8375921" y="4553860"/>
                    <a:pt x="8307342" y="455386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734720" y="2015369"/>
            <a:ext cx="6967057" cy="3554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8977" lvl="1" indent="-299488" algn="just">
              <a:lnSpc>
                <a:spcPts val="4716"/>
              </a:lnSpc>
              <a:buFont typeface="Arial"/>
              <a:buChar char="•"/>
            </a:pPr>
            <a:r>
              <a:rPr lang="en-US" sz="2774">
                <a:solidFill>
                  <a:srgbClr val="000000"/>
                </a:solidFill>
                <a:latin typeface="Roboto Condensed Bold"/>
              </a:rPr>
              <a:t>Mở bài: </a:t>
            </a:r>
            <a:r>
              <a:rPr lang="en-US" sz="2774">
                <a:solidFill>
                  <a:srgbClr val="000000"/>
                </a:solidFill>
                <a:latin typeface="Roboto Condensed"/>
              </a:rPr>
              <a:t>Đoạn 1: Giới thiệu cảnh sinh hoạt.</a:t>
            </a:r>
          </a:p>
          <a:p>
            <a:pPr marL="598977" lvl="1" indent="-299488" algn="just">
              <a:lnSpc>
                <a:spcPts val="4716"/>
              </a:lnSpc>
              <a:buFont typeface="Arial"/>
              <a:buChar char="•"/>
            </a:pPr>
            <a:r>
              <a:rPr lang="en-US" sz="2774">
                <a:solidFill>
                  <a:srgbClr val="000000"/>
                </a:solidFill>
                <a:latin typeface="Roboto Condensed Bold"/>
              </a:rPr>
              <a:t>Thân bài:</a:t>
            </a:r>
          </a:p>
          <a:p>
            <a:pPr algn="just">
              <a:lnSpc>
                <a:spcPts val="4716"/>
              </a:lnSpc>
            </a:pPr>
            <a:r>
              <a:rPr lang="en-US" sz="2774">
                <a:solidFill>
                  <a:srgbClr val="000000"/>
                </a:solidFill>
                <a:latin typeface="Roboto Condensed"/>
              </a:rPr>
              <a:t>+ Đoạn 2, 3: Tả quang cảnh chung.</a:t>
            </a:r>
          </a:p>
          <a:p>
            <a:pPr algn="just">
              <a:lnSpc>
                <a:spcPts val="4716"/>
              </a:lnSpc>
            </a:pPr>
            <a:r>
              <a:rPr lang="en-US" sz="2774">
                <a:solidFill>
                  <a:srgbClr val="000000"/>
                </a:solidFill>
                <a:latin typeface="Roboto Condensed"/>
              </a:rPr>
              <a:t>+ Đoạn 4: Tả hoạt động cụ thể của con người.</a:t>
            </a:r>
          </a:p>
          <a:p>
            <a:pPr marL="598977" lvl="1" indent="-299488" algn="just">
              <a:lnSpc>
                <a:spcPts val="4716"/>
              </a:lnSpc>
              <a:buFont typeface="Arial"/>
              <a:buChar char="•"/>
            </a:pPr>
            <a:r>
              <a:rPr lang="en-US" sz="2774">
                <a:solidFill>
                  <a:srgbClr val="000000"/>
                </a:solidFill>
                <a:latin typeface="Roboto Condensed Bold"/>
              </a:rPr>
              <a:t>Kết bài:</a:t>
            </a:r>
            <a:r>
              <a:rPr lang="en-US" sz="2774">
                <a:solidFill>
                  <a:srgbClr val="000000"/>
                </a:solidFill>
                <a:latin typeface="Roboto Condensed"/>
              </a:rPr>
              <a:t> Đoạn 5: Nêu lên cảm xúc, thái độ của người viết.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7382" y="-190626"/>
            <a:ext cx="8178933" cy="6900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41074">
            <a:off x="-533400" y="220980"/>
            <a:ext cx="2438400" cy="9296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9170">
            <a:off x="-984660" y="4723794"/>
            <a:ext cx="255865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4809" r="4809"/>
          <a:stretch>
            <a:fillRect/>
          </a:stretch>
        </p:blipFill>
        <p:spPr>
          <a:xfrm>
            <a:off x="3553065" y="683178"/>
            <a:ext cx="7953135" cy="54469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119728" y="5307494"/>
            <a:ext cx="3058340" cy="20020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644489" y="-42974"/>
            <a:ext cx="2075959" cy="22232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97469" y="2104857"/>
            <a:ext cx="3601769" cy="3862487"/>
          </a:xfrm>
          <a:prstGeom prst="rect">
            <a:avLst/>
          </a:prstGeom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2235171-723B-05F3-838A-A33E166CC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102" y="606617"/>
            <a:ext cx="1399822" cy="78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9328" y="-42975"/>
            <a:ext cx="8178933" cy="6900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41074">
            <a:off x="-533400" y="220980"/>
            <a:ext cx="2438400" cy="9296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9170">
            <a:off x="-984660" y="4723794"/>
            <a:ext cx="255865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119728" y="5307494"/>
            <a:ext cx="3058340" cy="20020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l="8022" r="8022"/>
          <a:stretch>
            <a:fillRect/>
          </a:stretch>
        </p:blipFill>
        <p:spPr>
          <a:xfrm>
            <a:off x="3533978" y="1042336"/>
            <a:ext cx="7469634" cy="49250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30241" y="0"/>
            <a:ext cx="2075959" cy="22232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97469" y="2104857"/>
            <a:ext cx="3601769" cy="3862487"/>
          </a:xfrm>
          <a:prstGeom prst="rect">
            <a:avLst/>
          </a:prstGeom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B3AB9CA-0C37-42CA-4207-77E4FCBF7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102" y="606617"/>
            <a:ext cx="1399822" cy="78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9328" y="-42975"/>
            <a:ext cx="8178933" cy="6900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7469" y="2104857"/>
            <a:ext cx="3601769" cy="38624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41074">
            <a:off x="-533400" y="220980"/>
            <a:ext cx="2438400" cy="9296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49170">
            <a:off x="-984660" y="4723794"/>
            <a:ext cx="2558657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119728" y="5307494"/>
            <a:ext cx="3058340" cy="20020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t="5966" b="5966"/>
          <a:stretch>
            <a:fillRect/>
          </a:stretch>
        </p:blipFill>
        <p:spPr>
          <a:xfrm>
            <a:off x="3650095" y="1042336"/>
            <a:ext cx="7469634" cy="4925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430241" y="0"/>
            <a:ext cx="2075959" cy="2223250"/>
          </a:xfrm>
          <a:prstGeom prst="rect">
            <a:avLst/>
          </a:prstGeom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555FFA78-5B3E-4BBA-0D45-9B24E4F05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102" y="606617"/>
            <a:ext cx="1399822" cy="78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9328" y="-42975"/>
            <a:ext cx="8178933" cy="6900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41074">
            <a:off x="-533400" y="220980"/>
            <a:ext cx="2438400" cy="9296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9170">
            <a:off x="-984660" y="4723794"/>
            <a:ext cx="255865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119728" y="5307494"/>
            <a:ext cx="3058340" cy="20020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l="3662" t="4141" r="3662"/>
          <a:stretch>
            <a:fillRect/>
          </a:stretch>
        </p:blipFill>
        <p:spPr>
          <a:xfrm>
            <a:off x="3533978" y="1042336"/>
            <a:ext cx="7469634" cy="55541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97469" y="2104857"/>
            <a:ext cx="3601769" cy="38624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44489" y="-118393"/>
            <a:ext cx="2075959" cy="2223250"/>
          </a:xfrm>
          <a:prstGeom prst="rect">
            <a:avLst/>
          </a:prstGeom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E48BED9-B0C5-CBF4-C3A1-8CA44F78B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102" y="606617"/>
            <a:ext cx="1399822" cy="78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7382" y="-190626"/>
            <a:ext cx="8178933" cy="6900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41074">
            <a:off x="-533400" y="220980"/>
            <a:ext cx="2438400" cy="9296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9170">
            <a:off x="-984660" y="4723794"/>
            <a:ext cx="255865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4809" r="4809"/>
          <a:stretch>
            <a:fillRect/>
          </a:stretch>
        </p:blipFill>
        <p:spPr>
          <a:xfrm>
            <a:off x="3553065" y="683178"/>
            <a:ext cx="7953135" cy="54469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119728" y="5307494"/>
            <a:ext cx="3058340" cy="20020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644489" y="-42974"/>
            <a:ext cx="2075959" cy="22232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97469" y="2104857"/>
            <a:ext cx="3601769" cy="3862487"/>
          </a:xfrm>
          <a:prstGeom prst="rect">
            <a:avLst/>
          </a:prstGeom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2235171-723B-05F3-838A-A33E166CC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102" y="606617"/>
            <a:ext cx="1399822" cy="78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801575" y="-283816"/>
            <a:ext cx="10101594" cy="7585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2133" y="1586330"/>
            <a:ext cx="3165847" cy="5132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318247" y="306869"/>
            <a:ext cx="4667263" cy="48680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10849" y="1414879"/>
            <a:ext cx="7349558" cy="139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en-US" sz="3298">
                <a:solidFill>
                  <a:srgbClr val="6E9277"/>
                </a:solidFill>
                <a:latin typeface="Roboto Slab Regular Bold"/>
              </a:rPr>
              <a:t>BÀI 5: NHỮNG NẺO ĐƯỜNG XỬ SỞ</a:t>
            </a:r>
          </a:p>
          <a:p>
            <a:pPr algn="ctr">
              <a:lnSpc>
                <a:spcPts val="5739"/>
              </a:lnSpc>
            </a:pPr>
            <a:r>
              <a:rPr lang="en-US" sz="3298">
                <a:solidFill>
                  <a:srgbClr val="6E9277"/>
                </a:solidFill>
                <a:latin typeface="Roboto Slab Regular"/>
              </a:rPr>
              <a:t>KĨ NĂNG VIẾT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1129" y="2236978"/>
            <a:ext cx="9656551" cy="247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8"/>
              </a:lnSpc>
            </a:pPr>
            <a:endParaRPr sz="1200"/>
          </a:p>
          <a:p>
            <a:pPr algn="ctr">
              <a:lnSpc>
                <a:spcPts val="7604"/>
              </a:lnSpc>
            </a:pPr>
            <a:r>
              <a:rPr lang="en-US" sz="5431">
                <a:solidFill>
                  <a:srgbClr val="DB7D73"/>
                </a:solidFill>
                <a:latin typeface="Fraunces SemiBold"/>
              </a:rPr>
              <a:t>VIẾT BÀI VĂN </a:t>
            </a:r>
          </a:p>
          <a:p>
            <a:pPr algn="ctr">
              <a:lnSpc>
                <a:spcPts val="7604"/>
              </a:lnSpc>
              <a:spcBef>
                <a:spcPct val="0"/>
              </a:spcBef>
            </a:pPr>
            <a:r>
              <a:rPr lang="en-US" sz="5431">
                <a:solidFill>
                  <a:srgbClr val="DB7D73"/>
                </a:solidFill>
                <a:latin typeface="Fraunces SemiBold"/>
              </a:rPr>
              <a:t>TẢ CẢNH SINH HOẠT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94008" y="1309767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9752" y="1309767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073" y="5355778"/>
            <a:ext cx="3058340" cy="20020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517115" y="1309768"/>
            <a:ext cx="3558520" cy="18914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2145" y="1637696"/>
            <a:ext cx="9012191" cy="47191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4658" y="2516108"/>
            <a:ext cx="3272867" cy="44453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57523" y="2256632"/>
            <a:ext cx="5814260" cy="295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672" lvl="1" indent="-395836" algn="just">
              <a:lnSpc>
                <a:spcPts val="5940"/>
              </a:lnSpc>
              <a:buFont typeface="Arial"/>
              <a:buChar char="•"/>
            </a:pP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nhân</a:t>
            </a:r>
            <a:endParaRPr lang="en-US" sz="3666" dirty="0">
              <a:solidFill>
                <a:srgbClr val="000000"/>
              </a:solidFill>
              <a:latin typeface="Roboto Condensed"/>
            </a:endParaRPr>
          </a:p>
          <a:p>
            <a:pPr marL="791672" lvl="1" indent="-395836" algn="just">
              <a:lnSpc>
                <a:spcPts val="5940"/>
              </a:lnSpc>
              <a:buFont typeface="Arial"/>
              <a:buChar char="•"/>
            </a:pP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PHT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1</a:t>
            </a:r>
          </a:p>
          <a:p>
            <a:pPr marL="791672" lvl="1" indent="-395836" algn="just">
              <a:lnSpc>
                <a:spcPts val="5940"/>
              </a:lnSpc>
              <a:buFont typeface="Arial"/>
              <a:buChar char="•"/>
            </a:pP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666" dirty="0">
                <a:solidFill>
                  <a:srgbClr val="000000"/>
                </a:solidFill>
                <a:latin typeface="Roboto Condensed"/>
              </a:rPr>
              <a:t>: 3 </a:t>
            </a:r>
            <a:r>
              <a:rPr lang="en-US" sz="3666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3666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940"/>
              </a:lnSpc>
            </a:pPr>
            <a:endParaRPr lang="en-US" sz="3666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62145" y="561258"/>
            <a:ext cx="1070364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4063">
                <a:solidFill>
                  <a:srgbClr val="CE575D"/>
                </a:solidFill>
                <a:latin typeface="Rokkitt Bold Bold"/>
              </a:rPr>
              <a:t>I. TÌM HIỂU YÊU CẦU CỦA KIỂU VĂN BẢN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4631" y="2140872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4204" y="3001105"/>
            <a:ext cx="3263401" cy="3030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21468" y="2140872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3131" y="1931462"/>
            <a:ext cx="4697683" cy="4362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47083" y="2629787"/>
            <a:ext cx="1541890" cy="7992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97582" y="1578268"/>
            <a:ext cx="1708781" cy="88571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23354" y="571948"/>
            <a:ext cx="1073564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4063">
                <a:solidFill>
                  <a:srgbClr val="CE575D"/>
                </a:solidFill>
                <a:latin typeface="Rokkitt Bold Bold"/>
              </a:rPr>
              <a:t>I. TÌM HIỂU YÊU CẦU CỦA KIỂU VĂN BẢN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3429001"/>
            <a:ext cx="2185103" cy="316681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23354" y="1346874"/>
            <a:ext cx="629428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6"/>
              </a:lnSpc>
              <a:spcBef>
                <a:spcPct val="0"/>
              </a:spcBef>
            </a:pP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1.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Yêu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cầu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của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kiểu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văn</a:t>
            </a:r>
            <a:r>
              <a:rPr lang="en-US" sz="3334" dirty="0">
                <a:solidFill>
                  <a:srgbClr val="2E826E"/>
                </a:solidFill>
                <a:latin typeface="Fraunces SemiBold Bold"/>
              </a:rPr>
              <a:t> </a:t>
            </a:r>
            <a:r>
              <a:rPr lang="en-US" sz="3334" dirty="0" err="1">
                <a:solidFill>
                  <a:srgbClr val="2E826E"/>
                </a:solidFill>
                <a:latin typeface="Fraunces SemiBold Bold"/>
              </a:rPr>
              <a:t>bản</a:t>
            </a:r>
            <a:endParaRPr lang="en-US" sz="3334" dirty="0">
              <a:solidFill>
                <a:srgbClr val="2E826E"/>
              </a:solidFill>
              <a:latin typeface="Fraunces Semi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11616" y="3690450"/>
            <a:ext cx="3026162" cy="1923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Kiểu</a:t>
            </a:r>
            <a:r>
              <a:rPr lang="en-US" sz="266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endParaRPr lang="en-US" sz="2666" b="1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999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2999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2999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2999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endParaRPr lang="en-US" sz="2999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US" sz="2999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92973" y="2398235"/>
            <a:ext cx="4318000" cy="4082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3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Mục</a:t>
            </a:r>
            <a:r>
              <a:rPr lang="en-US" sz="3003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b="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đích</a:t>
            </a:r>
            <a:endParaRPr lang="en-US" sz="3003" b="1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Chia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sẻ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những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sát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viết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giúp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đọc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dung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sinh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003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003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US" sz="3003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43533" flipH="1">
            <a:off x="10882890" y="4703735"/>
            <a:ext cx="2486161" cy="26654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346354">
            <a:off x="-522024" y="-1126994"/>
            <a:ext cx="2486161" cy="2665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453</Words>
  <Application>Microsoft Macintosh PowerPoint</Application>
  <PresentationFormat>Widescreen</PresentationFormat>
  <Paragraphs>56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Bungee Shade</vt:lpstr>
      <vt:lpstr>Calibri</vt:lpstr>
      <vt:lpstr>Calibri Light</vt:lpstr>
      <vt:lpstr>Fraunces SemiBold</vt:lpstr>
      <vt:lpstr>Fraunces SemiBold Bold</vt:lpstr>
      <vt:lpstr>Roboto Condensed</vt:lpstr>
      <vt:lpstr>Roboto Condensed Bold</vt:lpstr>
      <vt:lpstr>Roboto Slab Regular</vt:lpstr>
      <vt:lpstr>Roboto Slab Regular Bold</vt:lpstr>
      <vt:lpstr>Rokkitt Bold</vt:lpstr>
      <vt:lpstr>Rokkitt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Thuỳ Linh</dc:creator>
  <cp:lastModifiedBy>Thuỳ Linh</cp:lastModifiedBy>
  <cp:revision>1</cp:revision>
  <dcterms:created xsi:type="dcterms:W3CDTF">2024-01-14T17:39:16Z</dcterms:created>
  <dcterms:modified xsi:type="dcterms:W3CDTF">2024-01-14T17:41:04Z</dcterms:modified>
</cp:coreProperties>
</file>