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371" r:id="rId2"/>
    <p:sldId id="268" r:id="rId3"/>
    <p:sldId id="429" r:id="rId4"/>
    <p:sldId id="430" r:id="rId5"/>
    <p:sldId id="431" r:id="rId6"/>
    <p:sldId id="432" r:id="rId7"/>
    <p:sldId id="433" r:id="rId8"/>
    <p:sldId id="434" r:id="rId9"/>
    <p:sldId id="435" r:id="rId10"/>
    <p:sldId id="436" r:id="rId11"/>
    <p:sldId id="437" r:id="rId12"/>
    <p:sldId id="443" r:id="rId13"/>
    <p:sldId id="438" r:id="rId14"/>
    <p:sldId id="439" r:id="rId15"/>
    <p:sldId id="440" r:id="rId16"/>
    <p:sldId id="444" r:id="rId17"/>
    <p:sldId id="441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" pitchFamily="2" charset="77"/>
      <p:regular r:id="rId24"/>
      <p:bold r:id="rId25"/>
      <p:italic r:id="rId26"/>
      <p:boldItalic r:id="rId27"/>
    </p:embeddedFont>
    <p:embeddedFont>
      <p:font typeface="Montserrat Light" panose="020F0302020204030204" pitchFamily="34" charset="0"/>
      <p:regular r:id="rId28"/>
      <p:italic r:id="rId2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78AB1D"/>
    <a:srgbClr val="F193A7"/>
    <a:srgbClr val="438742"/>
    <a:srgbClr val="7A6294"/>
    <a:srgbClr val="17AD86"/>
    <a:srgbClr val="ABA0BC"/>
    <a:srgbClr val="F4F4F6"/>
    <a:srgbClr val="FF617B"/>
    <a:srgbClr val="A3C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56" autoAdjust="0"/>
    <p:restoredTop sz="93039" autoAdjust="0"/>
  </p:normalViewPr>
  <p:slideViewPr>
    <p:cSldViewPr snapToGrid="0">
      <p:cViewPr varScale="1">
        <p:scale>
          <a:sx n="112" d="100"/>
          <a:sy n="112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FC814A-CC96-45A0-8FB5-07B45276B6EC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C5C10A-46D5-4B4A-BCBC-328E6C8DD515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Người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kể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chuyện</a:t>
          </a:r>
          <a:r>
            <a:rPr lang="en-US" dirty="0">
              <a:solidFill>
                <a:schemeClr val="tx1"/>
              </a:solidFill>
            </a:rPr>
            <a:t>: </a:t>
          </a:r>
          <a:r>
            <a:rPr lang="en-US" dirty="0" err="1">
              <a:solidFill>
                <a:schemeClr val="tx1"/>
              </a:solidFill>
            </a:rPr>
            <a:t>Dế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Mèn</a:t>
          </a:r>
          <a:endParaRPr lang="en-US" dirty="0">
            <a:solidFill>
              <a:schemeClr val="tx1"/>
            </a:solidFill>
          </a:endParaRPr>
        </a:p>
      </dgm:t>
    </dgm:pt>
    <dgm:pt modelId="{C7AB08B6-51FC-434E-9F9E-7A5CE7E5B0C5}" type="parTrans" cxnId="{27DDC4AC-BE66-4BB6-B07E-8C0F029FE478}">
      <dgm:prSet/>
      <dgm:spPr/>
      <dgm:t>
        <a:bodyPr/>
        <a:lstStyle/>
        <a:p>
          <a:endParaRPr lang="en-US"/>
        </a:p>
      </dgm:t>
    </dgm:pt>
    <dgm:pt modelId="{7743E9F0-43AA-4A38-B4E8-1FA55DD63089}" type="sibTrans" cxnId="{27DDC4AC-BE66-4BB6-B07E-8C0F029FE478}">
      <dgm:prSet/>
      <dgm:spPr/>
      <dgm:t>
        <a:bodyPr/>
        <a:lstStyle/>
        <a:p>
          <a:endParaRPr lang="en-US"/>
        </a:p>
      </dgm:t>
    </dgm:pt>
    <dgm:pt modelId="{4E56EFE1-CF90-420F-B466-3BBB3F71B480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Ngôi kể: ngôi thứ nhất</a:t>
          </a:r>
        </a:p>
      </dgm:t>
    </dgm:pt>
    <dgm:pt modelId="{7A57B561-6E12-4854-A53A-8DD0E9C85C56}" type="parTrans" cxnId="{E31EA95D-2C9E-4298-BEB3-65EACB9CD1B3}">
      <dgm:prSet/>
      <dgm:spPr/>
      <dgm:t>
        <a:bodyPr/>
        <a:lstStyle/>
        <a:p>
          <a:endParaRPr lang="en-US"/>
        </a:p>
      </dgm:t>
    </dgm:pt>
    <dgm:pt modelId="{F81830E5-A0FE-4E49-8478-8D01FC021963}" type="sibTrans" cxnId="{E31EA95D-2C9E-4298-BEB3-65EACB9CD1B3}">
      <dgm:prSet/>
      <dgm:spPr/>
      <dgm:t>
        <a:bodyPr/>
        <a:lstStyle/>
        <a:p>
          <a:endParaRPr lang="en-US"/>
        </a:p>
      </dgm:t>
    </dgm:pt>
    <dgm:pt modelId="{5B197AF0-91E6-E04A-9B28-7059F0BE4F2F}" type="pres">
      <dgm:prSet presAssocID="{BCFC814A-CC96-45A0-8FB5-07B45276B6EC}" presName="linear" presStyleCnt="0">
        <dgm:presLayoutVars>
          <dgm:dir/>
          <dgm:animLvl val="lvl"/>
          <dgm:resizeHandles val="exact"/>
        </dgm:presLayoutVars>
      </dgm:prSet>
      <dgm:spPr/>
    </dgm:pt>
    <dgm:pt modelId="{18FA8EAD-EF16-B640-B330-17D623F46004}" type="pres">
      <dgm:prSet presAssocID="{A3C5C10A-46D5-4B4A-BCBC-328E6C8DD515}" presName="parentLin" presStyleCnt="0"/>
      <dgm:spPr/>
    </dgm:pt>
    <dgm:pt modelId="{136C4088-7FBA-5F45-BA5A-D3999A6A695A}" type="pres">
      <dgm:prSet presAssocID="{A3C5C10A-46D5-4B4A-BCBC-328E6C8DD515}" presName="parentLeftMargin" presStyleLbl="node1" presStyleIdx="0" presStyleCnt="2"/>
      <dgm:spPr/>
    </dgm:pt>
    <dgm:pt modelId="{4BB90BAC-D4FD-8543-890F-64E7A9D087B5}" type="pres">
      <dgm:prSet presAssocID="{A3C5C10A-46D5-4B4A-BCBC-328E6C8DD51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8FBDE5D-0EA8-AF43-B505-F81E95F9D19F}" type="pres">
      <dgm:prSet presAssocID="{A3C5C10A-46D5-4B4A-BCBC-328E6C8DD515}" presName="negativeSpace" presStyleCnt="0"/>
      <dgm:spPr/>
    </dgm:pt>
    <dgm:pt modelId="{E199C1EB-1E35-7D44-BB14-5FC1A7BB4C6B}" type="pres">
      <dgm:prSet presAssocID="{A3C5C10A-46D5-4B4A-BCBC-328E6C8DD515}" presName="childText" presStyleLbl="conFgAcc1" presStyleIdx="0" presStyleCnt="2">
        <dgm:presLayoutVars>
          <dgm:bulletEnabled val="1"/>
        </dgm:presLayoutVars>
      </dgm:prSet>
      <dgm:spPr>
        <a:ln>
          <a:solidFill>
            <a:srgbClr val="0070C0"/>
          </a:solidFill>
        </a:ln>
      </dgm:spPr>
    </dgm:pt>
    <dgm:pt modelId="{3D7F98A9-03C4-5F4C-85E9-22F5F35B5AF7}" type="pres">
      <dgm:prSet presAssocID="{7743E9F0-43AA-4A38-B4E8-1FA55DD63089}" presName="spaceBetweenRectangles" presStyleCnt="0"/>
      <dgm:spPr/>
    </dgm:pt>
    <dgm:pt modelId="{4871BE07-CE5D-8349-BE9C-6314FF81D07A}" type="pres">
      <dgm:prSet presAssocID="{4E56EFE1-CF90-420F-B466-3BBB3F71B480}" presName="parentLin" presStyleCnt="0"/>
      <dgm:spPr/>
    </dgm:pt>
    <dgm:pt modelId="{CCCAD2E3-3069-E54B-8504-04233611EAC5}" type="pres">
      <dgm:prSet presAssocID="{4E56EFE1-CF90-420F-B466-3BBB3F71B480}" presName="parentLeftMargin" presStyleLbl="node1" presStyleIdx="0" presStyleCnt="2"/>
      <dgm:spPr/>
    </dgm:pt>
    <dgm:pt modelId="{18ED90E4-421C-2040-90E6-5C80652B4DB2}" type="pres">
      <dgm:prSet presAssocID="{4E56EFE1-CF90-420F-B466-3BBB3F71B48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AA6F117-F690-374F-A921-F30FDE50DA3C}" type="pres">
      <dgm:prSet presAssocID="{4E56EFE1-CF90-420F-B466-3BBB3F71B480}" presName="negativeSpace" presStyleCnt="0"/>
      <dgm:spPr/>
    </dgm:pt>
    <dgm:pt modelId="{B4AE757F-EB7B-8143-99CC-9551ADFE0EEC}" type="pres">
      <dgm:prSet presAssocID="{4E56EFE1-CF90-420F-B466-3BBB3F71B480}" presName="childText" presStyleLbl="conFgAcc1" presStyleIdx="1" presStyleCnt="2">
        <dgm:presLayoutVars>
          <dgm:bulletEnabled val="1"/>
        </dgm:presLayoutVars>
      </dgm:prSet>
      <dgm:spPr>
        <a:ln>
          <a:solidFill>
            <a:srgbClr val="0070C0"/>
          </a:solidFill>
        </a:ln>
      </dgm:spPr>
    </dgm:pt>
  </dgm:ptLst>
  <dgm:cxnLst>
    <dgm:cxn modelId="{E8FDD20A-CA63-F942-88D5-763456337883}" type="presOf" srcId="{4E56EFE1-CF90-420F-B466-3BBB3F71B480}" destId="{18ED90E4-421C-2040-90E6-5C80652B4DB2}" srcOrd="1" destOrd="0" presId="urn:microsoft.com/office/officeart/2005/8/layout/list1"/>
    <dgm:cxn modelId="{565A344F-5366-8A4E-8D58-DC340F792EF1}" type="presOf" srcId="{A3C5C10A-46D5-4B4A-BCBC-328E6C8DD515}" destId="{4BB90BAC-D4FD-8543-890F-64E7A9D087B5}" srcOrd="1" destOrd="0" presId="urn:microsoft.com/office/officeart/2005/8/layout/list1"/>
    <dgm:cxn modelId="{FBBDBB50-AB44-1644-A263-7671D1DEE5C3}" type="presOf" srcId="{A3C5C10A-46D5-4B4A-BCBC-328E6C8DD515}" destId="{136C4088-7FBA-5F45-BA5A-D3999A6A695A}" srcOrd="0" destOrd="0" presId="urn:microsoft.com/office/officeart/2005/8/layout/list1"/>
    <dgm:cxn modelId="{E31EA95D-2C9E-4298-BEB3-65EACB9CD1B3}" srcId="{BCFC814A-CC96-45A0-8FB5-07B45276B6EC}" destId="{4E56EFE1-CF90-420F-B466-3BBB3F71B480}" srcOrd="1" destOrd="0" parTransId="{7A57B561-6E12-4854-A53A-8DD0E9C85C56}" sibTransId="{F81830E5-A0FE-4E49-8478-8D01FC021963}"/>
    <dgm:cxn modelId="{27DDC4AC-BE66-4BB6-B07E-8C0F029FE478}" srcId="{BCFC814A-CC96-45A0-8FB5-07B45276B6EC}" destId="{A3C5C10A-46D5-4B4A-BCBC-328E6C8DD515}" srcOrd="0" destOrd="0" parTransId="{C7AB08B6-51FC-434E-9F9E-7A5CE7E5B0C5}" sibTransId="{7743E9F0-43AA-4A38-B4E8-1FA55DD63089}"/>
    <dgm:cxn modelId="{E5CD9ABE-6F84-4149-B46F-6E1B784E0051}" type="presOf" srcId="{4E56EFE1-CF90-420F-B466-3BBB3F71B480}" destId="{CCCAD2E3-3069-E54B-8504-04233611EAC5}" srcOrd="0" destOrd="0" presId="urn:microsoft.com/office/officeart/2005/8/layout/list1"/>
    <dgm:cxn modelId="{F1EE99CE-CC82-4945-A092-592AAD95EA2B}" type="presOf" srcId="{BCFC814A-CC96-45A0-8FB5-07B45276B6EC}" destId="{5B197AF0-91E6-E04A-9B28-7059F0BE4F2F}" srcOrd="0" destOrd="0" presId="urn:microsoft.com/office/officeart/2005/8/layout/list1"/>
    <dgm:cxn modelId="{03B04568-875C-1948-B8E1-6EAD2B8FCF44}" type="presParOf" srcId="{5B197AF0-91E6-E04A-9B28-7059F0BE4F2F}" destId="{18FA8EAD-EF16-B640-B330-17D623F46004}" srcOrd="0" destOrd="0" presId="urn:microsoft.com/office/officeart/2005/8/layout/list1"/>
    <dgm:cxn modelId="{5456FD45-4C1D-2E48-88FA-AE0488D3FDF5}" type="presParOf" srcId="{18FA8EAD-EF16-B640-B330-17D623F46004}" destId="{136C4088-7FBA-5F45-BA5A-D3999A6A695A}" srcOrd="0" destOrd="0" presId="urn:microsoft.com/office/officeart/2005/8/layout/list1"/>
    <dgm:cxn modelId="{681B6BAF-89EF-E74F-ACC0-35AA4B916E71}" type="presParOf" srcId="{18FA8EAD-EF16-B640-B330-17D623F46004}" destId="{4BB90BAC-D4FD-8543-890F-64E7A9D087B5}" srcOrd="1" destOrd="0" presId="urn:microsoft.com/office/officeart/2005/8/layout/list1"/>
    <dgm:cxn modelId="{22D9F430-C4D7-9D45-A943-CC7C31BAF648}" type="presParOf" srcId="{5B197AF0-91E6-E04A-9B28-7059F0BE4F2F}" destId="{68FBDE5D-0EA8-AF43-B505-F81E95F9D19F}" srcOrd="1" destOrd="0" presId="urn:microsoft.com/office/officeart/2005/8/layout/list1"/>
    <dgm:cxn modelId="{B2AE4D3C-21F0-EE4F-94B5-D6CA480967BE}" type="presParOf" srcId="{5B197AF0-91E6-E04A-9B28-7059F0BE4F2F}" destId="{E199C1EB-1E35-7D44-BB14-5FC1A7BB4C6B}" srcOrd="2" destOrd="0" presId="urn:microsoft.com/office/officeart/2005/8/layout/list1"/>
    <dgm:cxn modelId="{77FA1A1B-0951-CC45-9294-788F3BFC3998}" type="presParOf" srcId="{5B197AF0-91E6-E04A-9B28-7059F0BE4F2F}" destId="{3D7F98A9-03C4-5F4C-85E9-22F5F35B5AF7}" srcOrd="3" destOrd="0" presId="urn:microsoft.com/office/officeart/2005/8/layout/list1"/>
    <dgm:cxn modelId="{93900937-FE0F-E341-AD46-1D1EE3337844}" type="presParOf" srcId="{5B197AF0-91E6-E04A-9B28-7059F0BE4F2F}" destId="{4871BE07-CE5D-8349-BE9C-6314FF81D07A}" srcOrd="4" destOrd="0" presId="urn:microsoft.com/office/officeart/2005/8/layout/list1"/>
    <dgm:cxn modelId="{8B0E345E-4407-C940-9F38-DDBED2425741}" type="presParOf" srcId="{4871BE07-CE5D-8349-BE9C-6314FF81D07A}" destId="{CCCAD2E3-3069-E54B-8504-04233611EAC5}" srcOrd="0" destOrd="0" presId="urn:microsoft.com/office/officeart/2005/8/layout/list1"/>
    <dgm:cxn modelId="{B302D2CC-E565-394D-A067-A05E7ED5F234}" type="presParOf" srcId="{4871BE07-CE5D-8349-BE9C-6314FF81D07A}" destId="{18ED90E4-421C-2040-90E6-5C80652B4DB2}" srcOrd="1" destOrd="0" presId="urn:microsoft.com/office/officeart/2005/8/layout/list1"/>
    <dgm:cxn modelId="{6D8EA099-2114-2D41-A789-252F0EDA90B5}" type="presParOf" srcId="{5B197AF0-91E6-E04A-9B28-7059F0BE4F2F}" destId="{AAA6F117-F690-374F-A921-F30FDE50DA3C}" srcOrd="5" destOrd="0" presId="urn:microsoft.com/office/officeart/2005/8/layout/list1"/>
    <dgm:cxn modelId="{36312341-290E-9C49-B899-B09EFB21255A}" type="presParOf" srcId="{5B197AF0-91E6-E04A-9B28-7059F0BE4F2F}" destId="{B4AE757F-EB7B-8143-99CC-9551ADFE0EE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9C1EB-1E35-7D44-BB14-5FC1A7BB4C6B}">
      <dsp:nvSpPr>
        <dsp:cNvPr id="0" name=""/>
        <dsp:cNvSpPr/>
      </dsp:nvSpPr>
      <dsp:spPr>
        <a:xfrm>
          <a:off x="0" y="1115468"/>
          <a:ext cx="5721484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90BAC-D4FD-8543-890F-64E7A9D087B5}">
      <dsp:nvSpPr>
        <dsp:cNvPr id="0" name=""/>
        <dsp:cNvSpPr/>
      </dsp:nvSpPr>
      <dsp:spPr>
        <a:xfrm>
          <a:off x="286074" y="554588"/>
          <a:ext cx="4005038" cy="112176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381" tIns="0" rIns="151381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>
              <a:solidFill>
                <a:schemeClr val="tx1"/>
              </a:solidFill>
            </a:rPr>
            <a:t>Người</a:t>
          </a:r>
          <a:r>
            <a:rPr lang="en-US" sz="3800" kern="1200" dirty="0">
              <a:solidFill>
                <a:schemeClr val="tx1"/>
              </a:solidFill>
            </a:rPr>
            <a:t> </a:t>
          </a:r>
          <a:r>
            <a:rPr lang="en-US" sz="3800" kern="1200" dirty="0" err="1">
              <a:solidFill>
                <a:schemeClr val="tx1"/>
              </a:solidFill>
            </a:rPr>
            <a:t>kể</a:t>
          </a:r>
          <a:r>
            <a:rPr lang="en-US" sz="3800" kern="1200" dirty="0">
              <a:solidFill>
                <a:schemeClr val="tx1"/>
              </a:solidFill>
            </a:rPr>
            <a:t> </a:t>
          </a:r>
          <a:r>
            <a:rPr lang="en-US" sz="3800" kern="1200" dirty="0" err="1">
              <a:solidFill>
                <a:schemeClr val="tx1"/>
              </a:solidFill>
            </a:rPr>
            <a:t>chuyện</a:t>
          </a:r>
          <a:r>
            <a:rPr lang="en-US" sz="3800" kern="1200" dirty="0">
              <a:solidFill>
                <a:schemeClr val="tx1"/>
              </a:solidFill>
            </a:rPr>
            <a:t>: </a:t>
          </a:r>
          <a:r>
            <a:rPr lang="en-US" sz="3800" kern="1200" dirty="0" err="1">
              <a:solidFill>
                <a:schemeClr val="tx1"/>
              </a:solidFill>
            </a:rPr>
            <a:t>Dế</a:t>
          </a:r>
          <a:r>
            <a:rPr lang="en-US" sz="3800" kern="1200" dirty="0">
              <a:solidFill>
                <a:schemeClr val="tx1"/>
              </a:solidFill>
            </a:rPr>
            <a:t> </a:t>
          </a:r>
          <a:r>
            <a:rPr lang="en-US" sz="3800" kern="1200" dirty="0" err="1">
              <a:solidFill>
                <a:schemeClr val="tx1"/>
              </a:solidFill>
            </a:rPr>
            <a:t>Mèn</a:t>
          </a:r>
          <a:endParaRPr lang="en-US" sz="3800" kern="1200" dirty="0">
            <a:solidFill>
              <a:schemeClr val="tx1"/>
            </a:solidFill>
          </a:endParaRPr>
        </a:p>
      </dsp:txBody>
      <dsp:txXfrm>
        <a:off x="340834" y="609348"/>
        <a:ext cx="3895518" cy="1012240"/>
      </dsp:txXfrm>
    </dsp:sp>
    <dsp:sp modelId="{B4AE757F-EB7B-8143-99CC-9551ADFE0EEC}">
      <dsp:nvSpPr>
        <dsp:cNvPr id="0" name=""/>
        <dsp:cNvSpPr/>
      </dsp:nvSpPr>
      <dsp:spPr>
        <a:xfrm>
          <a:off x="0" y="2839149"/>
          <a:ext cx="5721484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D90E4-421C-2040-90E6-5C80652B4DB2}">
      <dsp:nvSpPr>
        <dsp:cNvPr id="0" name=""/>
        <dsp:cNvSpPr/>
      </dsp:nvSpPr>
      <dsp:spPr>
        <a:xfrm>
          <a:off x="286074" y="2278269"/>
          <a:ext cx="4005038" cy="112176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381" tIns="0" rIns="151381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solidFill>
                <a:schemeClr val="tx1"/>
              </a:solidFill>
            </a:rPr>
            <a:t>Ngôi kể: ngôi thứ nhất</a:t>
          </a:r>
        </a:p>
      </dsp:txBody>
      <dsp:txXfrm>
        <a:off x="340834" y="2333029"/>
        <a:ext cx="3895518" cy="1012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DEC11-7793-4414-86BE-607D2215327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615B9-4A25-40E3-B596-8A84D61ADC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89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04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1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78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5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"/>
          <p:cNvSpPr/>
          <p:nvPr userDrawn="1"/>
        </p:nvSpPr>
        <p:spPr>
          <a:xfrm rot="5400000">
            <a:off x="11674812" y="6247142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4" dirty="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36729" y="6340868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/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8291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356629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199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1" y="825951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448" indent="0">
              <a:buNone/>
              <a:defRPr sz="16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6"/>
          <p:cNvSpPr/>
          <p:nvPr userDrawn="1"/>
        </p:nvSpPr>
        <p:spPr>
          <a:xfrm rot="5400000">
            <a:off x="11705984" y="6244110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4" dirty="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67901" y="6337836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/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801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8158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9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6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1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74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组合 376"/>
          <p:cNvGrpSpPr/>
          <p:nvPr userDrawn="1"/>
        </p:nvGrpSpPr>
        <p:grpSpPr>
          <a:xfrm>
            <a:off x="1" y="4920343"/>
            <a:ext cx="12191999" cy="1937657"/>
            <a:chOff x="1" y="4546271"/>
            <a:chExt cx="12191999" cy="2326243"/>
          </a:xfr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  <a:tileRect/>
          </a:gradFill>
        </p:grpSpPr>
        <p:sp>
          <p:nvSpPr>
            <p:cNvPr id="378" name="任意多边形 377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9" name="任意多边形 378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5240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2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02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485-FC94-45C1-8456-9A3B280376E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81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72485-FC94-45C1-8456-9A3B280376E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00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83">
            <a:extLst>
              <a:ext uri="{FF2B5EF4-FFF2-40B4-BE49-F238E27FC236}">
                <a16:creationId xmlns:a16="http://schemas.microsoft.com/office/drawing/2014/main" id="{E0715DAA-2F44-6C43-AEB7-139D4DACB412}"/>
              </a:ext>
            </a:extLst>
          </p:cNvPr>
          <p:cNvSpPr txBox="1"/>
          <p:nvPr/>
        </p:nvSpPr>
        <p:spPr>
          <a:xfrm>
            <a:off x="1206580" y="1646090"/>
            <a:ext cx="97788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600" dirty="0"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II.</a:t>
            </a:r>
          </a:p>
          <a:p>
            <a:pPr algn="ctr"/>
            <a:r>
              <a:rPr lang="vi-VN" altLang="zh-CN" sz="6600" dirty="0"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KHÁM PHÁ VĂN BẢN</a:t>
            </a:r>
            <a:endParaRPr lang="zh-CN" altLang="en-US" sz="6600" dirty="0">
              <a:solidFill>
                <a:srgbClr val="FF9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756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9FBA58B3-D02A-7D4A-BF72-495A2D8A3BCB}"/>
              </a:ext>
            </a:extLst>
          </p:cNvPr>
          <p:cNvPicPr/>
          <p:nvPr/>
        </p:nvPicPr>
        <p:blipFill rotWithShape="1">
          <a:blip r:embed="rId2"/>
          <a:srcRect r="1" b="14219"/>
          <a:stretch/>
        </p:blipFill>
        <p:spPr>
          <a:xfrm>
            <a:off x="20" y="10"/>
            <a:ext cx="6095981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Top 7 Bài văn phân tích nhân vật Dế Mèn trong tác phẩm “Dế Mèn phiêu lưu  kí” của Tô Hoài | Phiêu lưu, Mỹ thuật, Hình ảnh">
            <a:extLst>
              <a:ext uri="{FF2B5EF4-FFF2-40B4-BE49-F238E27FC236}">
                <a16:creationId xmlns:a16="http://schemas.microsoft.com/office/drawing/2014/main" id="{0B2A3C25-D278-4147-AE1D-3D2BCC13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3"/>
          <a:stretch/>
        </p:blipFill>
        <p:spPr bwMode="auto">
          <a:xfrm>
            <a:off x="6095998" y="10"/>
            <a:ext cx="6096001" cy="686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0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ế mèn phiêu lưu ký | Thoáng Vu Vơ">
            <a:extLst>
              <a:ext uri="{FF2B5EF4-FFF2-40B4-BE49-F238E27FC236}">
                <a16:creationId xmlns:a16="http://schemas.microsoft.com/office/drawing/2014/main" id="{4310C2B8-BE6D-9F47-ACB2-B2EA58C0B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84127" y="484915"/>
            <a:ext cx="3930678" cy="574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84D005C-21CF-7844-872A-FB7BF1FF2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741798"/>
              </p:ext>
            </p:extLst>
          </p:nvPr>
        </p:nvGraphicFramePr>
        <p:xfrm>
          <a:off x="367145" y="266480"/>
          <a:ext cx="7405256" cy="632503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895601">
                  <a:extLst>
                    <a:ext uri="{9D8B030D-6E8A-4147-A177-3AD203B41FA5}">
                      <a16:colId xmlns:a16="http://schemas.microsoft.com/office/drawing/2014/main" val="2121737102"/>
                    </a:ext>
                  </a:extLst>
                </a:gridCol>
                <a:gridCol w="4509655">
                  <a:extLst>
                    <a:ext uri="{9D8B030D-6E8A-4147-A177-3AD203B41FA5}">
                      <a16:colId xmlns:a16="http://schemas.microsoft.com/office/drawing/2014/main" val="2439357121"/>
                    </a:ext>
                  </a:extLst>
                </a:gridCol>
              </a:tblGrid>
              <a:tr h="963682">
                <a:tc>
                  <a:txBody>
                    <a:bodyPr/>
                    <a:lstStyle/>
                    <a:p>
                      <a:r>
                        <a:rPr lang="en-VN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xưng hô của Dế Mèn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578372"/>
                  </a:ext>
                </a:extLst>
              </a:tr>
              <a:tr h="1962252">
                <a:tc>
                  <a:txBody>
                    <a:bodyPr/>
                    <a:lstStyle/>
                    <a:p>
                      <a:r>
                        <a:rPr lang="en-VN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Dế Mèn miêu tả ngoại hình Dế Choắt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344439"/>
                  </a:ext>
                </a:extLst>
              </a:tr>
              <a:tr h="1600785">
                <a:tc>
                  <a:txBody>
                    <a:bodyPr/>
                    <a:lstStyle/>
                    <a:p>
                      <a:r>
                        <a:rPr lang="en-VN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Dế Mèn nhận xét về hang ở của Dế Choắt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340365"/>
                  </a:ext>
                </a:extLst>
              </a:tr>
              <a:tr h="1767353">
                <a:tc>
                  <a:txBody>
                    <a:bodyPr/>
                    <a:lstStyle/>
                    <a:p>
                      <a:r>
                        <a:rPr lang="en-VN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từ chối của Dế Mèn khi Dế Choắt mong muốn được giúp đỡ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89795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00B8611-E523-1643-A3FC-5A696427F369}"/>
              </a:ext>
            </a:extLst>
          </p:cNvPr>
          <p:cNvSpPr txBox="1"/>
          <p:nvPr/>
        </p:nvSpPr>
        <p:spPr>
          <a:xfrm>
            <a:off x="3399177" y="484915"/>
            <a:ext cx="4137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Xưng hô: “ta - </a:t>
            </a:r>
            <a:r>
              <a:rPr lang="en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mày”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A5781F-0BEA-6044-BF8F-4DEE5FCD7D9C}"/>
              </a:ext>
            </a:extLst>
          </p:cNvPr>
          <p:cNvSpPr txBox="1"/>
          <p:nvPr/>
        </p:nvSpPr>
        <p:spPr>
          <a:xfrm>
            <a:off x="3194934" y="1226570"/>
            <a:ext cx="45774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Như gã nghiện thuốc phiện.</a:t>
            </a:r>
          </a:p>
          <a:p>
            <a:pPr algn="just"/>
            <a:r>
              <a:rPr lang="en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Cánh ngắn củn, râu một mẩu, mặt mũi ngẩn ngơ.</a:t>
            </a:r>
          </a:p>
          <a:p>
            <a:pPr algn="just"/>
            <a:r>
              <a:rPr lang="en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Hôi như cú mèo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37ADB9-2BA4-DD4E-B976-A3A81D2A1287}"/>
              </a:ext>
            </a:extLst>
          </p:cNvPr>
          <p:cNvSpPr txBox="1"/>
          <p:nvPr/>
        </p:nvSpPr>
        <p:spPr>
          <a:xfrm>
            <a:off x="3284989" y="3779464"/>
            <a:ext cx="4137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en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ẩu thả, tuềnh toàng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E9C759-D003-AC42-BAA0-86D18C860831}"/>
              </a:ext>
            </a:extLst>
          </p:cNvPr>
          <p:cNvSpPr txBox="1"/>
          <p:nvPr/>
        </p:nvSpPr>
        <p:spPr>
          <a:xfrm>
            <a:off x="3284988" y="5056694"/>
            <a:ext cx="4137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Lời từ chối phũ phàng “Đào tổ nông thì cho chết”.</a:t>
            </a:r>
            <a:endParaRPr lang="en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4968B3-5DEE-634C-B5AD-6BF2ECA7596E}"/>
              </a:ext>
            </a:extLst>
          </p:cNvPr>
          <p:cNvSpPr/>
          <p:nvPr/>
        </p:nvSpPr>
        <p:spPr>
          <a:xfrm>
            <a:off x="9193954" y="1226570"/>
            <a:ext cx="2576945" cy="44706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 Mèn tỏ thái độ chê bai, trịch thượng, ích kỉ, coi thường Dế Choắt.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C99DB47D-A038-2B49-8600-369AF5716253}"/>
              </a:ext>
            </a:extLst>
          </p:cNvPr>
          <p:cNvSpPr/>
          <p:nvPr/>
        </p:nvSpPr>
        <p:spPr>
          <a:xfrm>
            <a:off x="8084127" y="3042452"/>
            <a:ext cx="810491" cy="12602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78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>
            <a:extLst>
              <a:ext uri="{FF2B5EF4-FFF2-40B4-BE49-F238E27FC236}">
                <a16:creationId xmlns:a16="http://schemas.microsoft.com/office/drawing/2014/main" id="{3103471D-24F4-7C49-8158-30603EA02B38}"/>
              </a:ext>
            </a:extLst>
          </p:cNvPr>
          <p:cNvSpPr/>
          <p:nvPr/>
        </p:nvSpPr>
        <p:spPr>
          <a:xfrm rot="21167343" flipH="1">
            <a:off x="772441" y="870962"/>
            <a:ext cx="7185259" cy="4439920"/>
          </a:xfrm>
          <a:prstGeom prst="cloudCallout">
            <a:avLst>
              <a:gd name="adj1" fmla="val -53513"/>
              <a:gd name="adj2" fmla="val 55966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Choắt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 descr="22858PICdbgea5Gz679dY_PIC2018.png">
            <a:extLst>
              <a:ext uri="{FF2B5EF4-FFF2-40B4-BE49-F238E27FC236}">
                <a16:creationId xmlns:a16="http://schemas.microsoft.com/office/drawing/2014/main" id="{AEF00CD8-B1EB-6E40-BF14-6B4E13EB5D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8339" y="2604508"/>
            <a:ext cx="4253492" cy="425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2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plant&#10;&#10;Description automatically generated">
            <a:extLst>
              <a:ext uri="{FF2B5EF4-FFF2-40B4-BE49-F238E27FC236}">
                <a16:creationId xmlns:a16="http://schemas.microsoft.com/office/drawing/2014/main" id="{75C3ECE8-D9D4-864C-9E5A-A6A11B326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0"/>
            <a:ext cx="5571066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274553-AFF0-0446-A528-7A084562749C}"/>
              </a:ext>
            </a:extLst>
          </p:cNvPr>
          <p:cNvSpPr txBox="1"/>
          <p:nvPr/>
        </p:nvSpPr>
        <p:spPr>
          <a:xfrm>
            <a:off x="4869872" y="1317724"/>
            <a:ext cx="24522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10000">
                <a:solidFill>
                  <a:schemeClr val="bg1"/>
                </a:solidFill>
              </a:rPr>
              <a:t>4</a:t>
            </a:r>
            <a:endParaRPr lang="en-VN" sz="10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2AB0AB-8A69-3A48-96ED-8ECFC0B00926}"/>
              </a:ext>
            </a:extLst>
          </p:cNvPr>
          <p:cNvSpPr txBox="1"/>
          <p:nvPr/>
        </p:nvSpPr>
        <p:spPr>
          <a:xfrm>
            <a:off x="0" y="3991946"/>
            <a:ext cx="122288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6800" b="1" i="1" dirty="0">
                <a:solidFill>
                  <a:srgbClr val="355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xúc, suy nghĩ của Dế Mèn</a:t>
            </a:r>
          </a:p>
        </p:txBody>
      </p:sp>
    </p:spTree>
    <p:extLst>
      <p:ext uri="{BB962C8B-B14F-4D97-AF65-F5344CB8AC3E}">
        <p14:creationId xmlns:p14="http://schemas.microsoft.com/office/powerpoint/2010/main" val="232136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9E9351-B157-1A47-8F1D-D827ECB2C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021142"/>
              </p:ext>
            </p:extLst>
          </p:nvPr>
        </p:nvGraphicFramePr>
        <p:xfrm>
          <a:off x="150725" y="592853"/>
          <a:ext cx="5945275" cy="6174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45275">
                  <a:extLst>
                    <a:ext uri="{9D8B030D-6E8A-4147-A177-3AD203B41FA5}">
                      <a16:colId xmlns:a16="http://schemas.microsoft.com/office/drawing/2014/main" val="579950474"/>
                    </a:ext>
                  </a:extLst>
                </a:gridCol>
              </a:tblGrid>
              <a:tr h="23601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Choắt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VN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+mj-lt"/>
                        <a:buAutoNum type="alphaUcPeriod"/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DC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vốn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ốm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endParaRPr lang="en-VN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+mj-lt"/>
                        <a:buAutoNum type="alphaUcPeriod"/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DC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nạn</a:t>
                      </a:r>
                      <a:endParaRPr lang="en-VN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+mj-lt"/>
                        <a:buAutoNum type="alphaUcPeriod"/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DM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trêu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Cốc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Cốc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mổ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DC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trút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giận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VN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DC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chết</a:t>
                      </a:r>
                      <a:endParaRPr lang="en-VN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+mj-lt"/>
                        <a:buAutoNum type="alphaUcPeriod"/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Oán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hận</a:t>
                      </a:r>
                      <a:endParaRPr lang="en-VN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+mj-lt"/>
                        <a:buAutoNum type="alphaUcPeriod"/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hề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móc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khuyên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nhủ</a:t>
                      </a:r>
                      <a:endParaRPr lang="en-VN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+mj-lt"/>
                        <a:buAutoNum type="alphaUcPeriod"/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lặng</a:t>
                      </a:r>
                      <a:endParaRPr lang="en-VN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 DC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khuyên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nhủ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DM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en-V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DM xúc động và tỉnh ngộ?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+mj-lt"/>
                        <a:buAutoNum type="alphaUcPeriod"/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cuồng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dại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dột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chuốc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VN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+mj-lt"/>
                        <a:buAutoNum type="alphaUcPeriod"/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cẩn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sớm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muộn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VN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+mj-lt"/>
                        <a:buAutoNum type="alphaUcPeriod"/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thói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hung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hăng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bậy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óc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sớm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muộn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VN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+mj-lt"/>
                        <a:buAutoNum type="arabicPeriod" startAt="4"/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Choắt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?(*)</a:t>
                      </a:r>
                      <a:endParaRPr lang="en-VN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</a:t>
                      </a:r>
                      <a:endParaRPr lang="en-VN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1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028" marR="360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242161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521ACB7-3AE4-4743-960F-C551E55B2A30}"/>
              </a:ext>
            </a:extLst>
          </p:cNvPr>
          <p:cNvSpPr/>
          <p:nvPr/>
        </p:nvSpPr>
        <p:spPr>
          <a:xfrm>
            <a:off x="2113502" y="101697"/>
            <a:ext cx="2019719" cy="3617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dirty="0"/>
              <a:t>PHIẾU HỌC TẬP</a:t>
            </a:r>
          </a:p>
        </p:txBody>
      </p:sp>
      <p:pic>
        <p:nvPicPr>
          <p:cNvPr id="10242" name="Picture 2" descr="Truyện online - Nguồn: Dế Mèn Phiêu Lưu Ký - Chương 1/10 - Tô Hoài - Truyện  thiếu nhi">
            <a:extLst>
              <a:ext uri="{FF2B5EF4-FFF2-40B4-BE49-F238E27FC236}">
                <a16:creationId xmlns:a16="http://schemas.microsoft.com/office/drawing/2014/main" id="{E390ADC1-C3A5-014F-A634-EFBB6A3E1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10" y="0"/>
            <a:ext cx="3366380" cy="3366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Đúng, Dế Mèn đã vô tình gây nên cái chết cho Dế Choắt - VnExpress">
            <a:extLst>
              <a:ext uri="{FF2B5EF4-FFF2-40B4-BE49-F238E27FC236}">
                <a16:creationId xmlns:a16="http://schemas.microsoft.com/office/drawing/2014/main" id="{1C9E5C7A-92F7-F44B-9D1D-28250A900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926" y="3404948"/>
            <a:ext cx="5603349" cy="3362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41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B9B8E58-241A-A448-BCD3-354FC67ADDCC}"/>
              </a:ext>
            </a:extLst>
          </p:cNvPr>
          <p:cNvSpPr/>
          <p:nvPr/>
        </p:nvSpPr>
        <p:spPr>
          <a:xfrm>
            <a:off x="301451" y="2030906"/>
            <a:ext cx="1527348" cy="27961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chết của Dế Choắt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51AE286-FFD4-2547-B06C-4088E8BC9E26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 flipV="1">
            <a:off x="1828799" y="1865182"/>
            <a:ext cx="1328057" cy="1563817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E954303-5E25-6E49-BBFB-DD664FD22361}"/>
              </a:ext>
            </a:extLst>
          </p:cNvPr>
          <p:cNvCxnSpPr>
            <a:cxnSpLocks/>
          </p:cNvCxnSpPr>
          <p:nvPr/>
        </p:nvCxnSpPr>
        <p:spPr>
          <a:xfrm>
            <a:off x="1828799" y="3428999"/>
            <a:ext cx="1328058" cy="120100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4CC311-7475-894F-9555-1E4EA79AA014}"/>
              </a:ext>
            </a:extLst>
          </p:cNvPr>
          <p:cNvSpPr/>
          <p:nvPr/>
        </p:nvSpPr>
        <p:spPr>
          <a:xfrm>
            <a:off x="3156856" y="1108625"/>
            <a:ext cx="8098973" cy="15131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nhân:</a:t>
            </a:r>
            <a:r>
              <a:rPr lang="en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Dế Mèn trêu chị Cốc, chị nổi nóng và mổ chết Dế Choắt để trút giận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8F648E1-1B16-D34D-9A0E-B4935F1D3D46}"/>
              </a:ext>
            </a:extLst>
          </p:cNvPr>
          <p:cNvSpPr/>
          <p:nvPr/>
        </p:nvSpPr>
        <p:spPr>
          <a:xfrm>
            <a:off x="3156855" y="3873452"/>
            <a:ext cx="8098973" cy="15131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Thái độ của Dế Choắt:</a:t>
            </a:r>
            <a:r>
              <a:rPr lang="en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trách móc, ân cần khuyên nhủ → hiền lành, bao dung.</a:t>
            </a:r>
          </a:p>
        </p:txBody>
      </p:sp>
    </p:spTree>
    <p:extLst>
      <p:ext uri="{BB962C8B-B14F-4D97-AF65-F5344CB8AC3E}">
        <p14:creationId xmlns:p14="http://schemas.microsoft.com/office/powerpoint/2010/main" val="378027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5B1D43B-8666-0B40-A936-7B6238878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679A145-8C4F-DF47-A724-BF7312E62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49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43901D-73AE-4441-ADC5-C16659DB36F4}"/>
              </a:ext>
            </a:extLst>
          </p:cNvPr>
          <p:cNvGrpSpPr/>
          <p:nvPr/>
        </p:nvGrpSpPr>
        <p:grpSpPr>
          <a:xfrm>
            <a:off x="548779" y="311189"/>
            <a:ext cx="6172200" cy="4131129"/>
            <a:chOff x="2824843" y="522514"/>
            <a:chExt cx="6172200" cy="413112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8ED0B18-BCE7-3349-9BC5-8404AE596B98}"/>
                </a:ext>
              </a:extLst>
            </p:cNvPr>
            <p:cNvSpPr/>
            <p:nvPr/>
          </p:nvSpPr>
          <p:spPr>
            <a:xfrm>
              <a:off x="2824843" y="522514"/>
              <a:ext cx="6172200" cy="41311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54284A3-3DCB-2044-A618-E7DE4BD28B86}"/>
                </a:ext>
              </a:extLst>
            </p:cNvPr>
            <p:cNvSpPr/>
            <p:nvPr/>
          </p:nvSpPr>
          <p:spPr>
            <a:xfrm>
              <a:off x="4310743" y="1417864"/>
              <a:ext cx="3200400" cy="23077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8F8B65-89A8-1549-9D33-6B05392711F3}"/>
                </a:ext>
              </a:extLst>
            </p:cNvPr>
            <p:cNvCxnSpPr/>
            <p:nvPr/>
          </p:nvCxnSpPr>
          <p:spPr>
            <a:xfrm>
              <a:off x="2824843" y="522514"/>
              <a:ext cx="1469571" cy="914400"/>
            </a:xfrm>
            <a:prstGeom prst="line">
              <a:avLst/>
            </a:prstGeom>
            <a:ln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457F4A0-687A-E445-B465-6D52A013FA83}"/>
                </a:ext>
              </a:extLst>
            </p:cNvPr>
            <p:cNvCxnSpPr/>
            <p:nvPr/>
          </p:nvCxnSpPr>
          <p:spPr>
            <a:xfrm>
              <a:off x="7511143" y="3706585"/>
              <a:ext cx="1469571" cy="914400"/>
            </a:xfrm>
            <a:prstGeom prst="line">
              <a:avLst/>
            </a:prstGeom>
            <a:ln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59CCE4A-D4EC-CF49-BC48-141D997F59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27472" y="522514"/>
              <a:ext cx="1453242" cy="895350"/>
            </a:xfrm>
            <a:prstGeom prst="line">
              <a:avLst/>
            </a:prstGeom>
            <a:ln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FD63422-90AA-A24A-8CFF-96B619F887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4843" y="3706585"/>
              <a:ext cx="1453242" cy="895350"/>
            </a:xfrm>
            <a:prstGeom prst="line">
              <a:avLst/>
            </a:prstGeom>
            <a:ln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55024CD-7175-344E-8EF0-07F0C2614647}"/>
                </a:ext>
              </a:extLst>
            </p:cNvPr>
            <p:cNvSpPr/>
            <p:nvPr/>
          </p:nvSpPr>
          <p:spPr>
            <a:xfrm>
              <a:off x="4310743" y="751114"/>
              <a:ext cx="620486" cy="52251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8CC3A851-FBEA-8F4B-88F0-ABC26B9F6E44}"/>
                </a:ext>
              </a:extLst>
            </p:cNvPr>
            <p:cNvSpPr/>
            <p:nvPr/>
          </p:nvSpPr>
          <p:spPr>
            <a:xfrm>
              <a:off x="8058150" y="1228725"/>
              <a:ext cx="620486" cy="52251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C1DE783C-6D06-144D-8C6B-578513E1E4F1}"/>
                </a:ext>
              </a:extLst>
            </p:cNvPr>
            <p:cNvSpPr/>
            <p:nvPr/>
          </p:nvSpPr>
          <p:spPr>
            <a:xfrm>
              <a:off x="7037614" y="3948792"/>
              <a:ext cx="620486" cy="52251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rgbClr val="7030A0"/>
                  </a:solidFill>
                </a:rPr>
                <a:t>3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F9E610F-D38E-3749-B056-69046AF75D0D}"/>
                </a:ext>
              </a:extLst>
            </p:cNvPr>
            <p:cNvSpPr/>
            <p:nvPr/>
          </p:nvSpPr>
          <p:spPr>
            <a:xfrm>
              <a:off x="3551464" y="3184070"/>
              <a:ext cx="620486" cy="52251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rgbClr val="7030A0"/>
                  </a:solidFill>
                </a:rPr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7A55B5-FE4B-1C47-B8DE-8650D2C890F8}"/>
                </a:ext>
              </a:extLst>
            </p:cNvPr>
            <p:cNvSpPr txBox="1"/>
            <p:nvPr/>
          </p:nvSpPr>
          <p:spPr>
            <a:xfrm>
              <a:off x="5072336" y="669969"/>
              <a:ext cx="1677214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 nhân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F514939-BF99-7D4B-9177-B8E777C74803}"/>
                </a:ext>
              </a:extLst>
            </p:cNvPr>
            <p:cNvSpPr txBox="1"/>
            <p:nvPr/>
          </p:nvSpPr>
          <p:spPr>
            <a:xfrm>
              <a:off x="5123636" y="3788727"/>
              <a:ext cx="1677214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 nhân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90C3E3-AE33-924E-91B3-7B7475B3CB74}"/>
                </a:ext>
              </a:extLst>
            </p:cNvPr>
            <p:cNvSpPr txBox="1"/>
            <p:nvPr/>
          </p:nvSpPr>
          <p:spPr>
            <a:xfrm rot="16200000">
              <a:off x="7470050" y="2264318"/>
              <a:ext cx="1677214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 nhân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0EC420-ABD2-FD4E-A160-B41DD2CC5645}"/>
                </a:ext>
              </a:extLst>
            </p:cNvPr>
            <p:cNvSpPr txBox="1"/>
            <p:nvPr/>
          </p:nvSpPr>
          <p:spPr>
            <a:xfrm rot="16200000">
              <a:off x="2753179" y="2003061"/>
              <a:ext cx="1677214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 nhân</a:t>
              </a:r>
            </a:p>
          </p:txBody>
        </p:sp>
      </p:grpSp>
      <p:sp>
        <p:nvSpPr>
          <p:cNvPr id="26" name="Cloud Callout 25">
            <a:extLst>
              <a:ext uri="{FF2B5EF4-FFF2-40B4-BE49-F238E27FC236}">
                <a16:creationId xmlns:a16="http://schemas.microsoft.com/office/drawing/2014/main" id="{7FC8C14B-8507-A24B-AC6C-6EDF1DEE4168}"/>
              </a:ext>
            </a:extLst>
          </p:cNvPr>
          <p:cNvSpPr/>
          <p:nvPr/>
        </p:nvSpPr>
        <p:spPr>
          <a:xfrm>
            <a:off x="7157867" y="457202"/>
            <a:ext cx="5076937" cy="4896264"/>
          </a:xfrm>
          <a:prstGeom prst="cloudCallout">
            <a:avLst>
              <a:gd name="adj1" fmla="val -61516"/>
              <a:gd name="adj2" fmla="val 54557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Chứng kiến cái chết của Dế Choắt, Dế Mèn đã có những cảm xúc, suy nghĩ gì? Suy nghĩ đó cho thấy sự thay đổi nào ở Dế Mèn? Em có nhận xét gì về nghệ thuật miêu tả nhân vật của Tô Hoài?</a:t>
            </a:r>
            <a:endParaRPr lang="en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4566F35-33A5-194A-9BE4-C145D7370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37" y="3827218"/>
            <a:ext cx="4100683" cy="305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2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DF64EF0-9013-744C-B6B5-623275219E54}"/>
              </a:ext>
            </a:extLst>
          </p:cNvPr>
          <p:cNvSpPr/>
          <p:nvPr/>
        </p:nvSpPr>
        <p:spPr>
          <a:xfrm>
            <a:off x="272142" y="1352909"/>
            <a:ext cx="1328058" cy="41521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xúc, suy nghĩ của Dế Mèn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ED008AD-005F-EB47-987A-298EE1EA8D8A}"/>
              </a:ext>
            </a:extLst>
          </p:cNvPr>
          <p:cNvCxnSpPr>
            <a:cxnSpLocks/>
            <a:stCxn id="2" idx="3"/>
            <a:endCxn id="5" idx="1"/>
          </p:cNvCxnSpPr>
          <p:nvPr/>
        </p:nvCxnSpPr>
        <p:spPr>
          <a:xfrm flipV="1">
            <a:off x="1600200" y="1420729"/>
            <a:ext cx="1556657" cy="200827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4291BBB-6C8E-6848-B859-AD3D2563C5D6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1600200" y="3428999"/>
            <a:ext cx="1556657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AAB214D-2193-FE4F-A063-BA03B96BBFFB}"/>
              </a:ext>
            </a:extLst>
          </p:cNvPr>
          <p:cNvSpPr/>
          <p:nvPr/>
        </p:nvSpPr>
        <p:spPr>
          <a:xfrm>
            <a:off x="3156857" y="664172"/>
            <a:ext cx="5083629" cy="15131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Sợ hãi</a:t>
            </a:r>
          </a:p>
          <a:p>
            <a:pPr algn="ctr"/>
            <a:r>
              <a:rPr lang="en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“tôi cũng khiếp, nằm im thít, hoảng hốt”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7B90F35-3431-1549-857C-9CEE2A4AA3CC}"/>
              </a:ext>
            </a:extLst>
          </p:cNvPr>
          <p:cNvSpPr/>
          <p:nvPr/>
        </p:nvSpPr>
        <p:spPr>
          <a:xfrm>
            <a:off x="3156857" y="2672442"/>
            <a:ext cx="5029201" cy="15131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Ân hận</a:t>
            </a:r>
          </a:p>
          <a:p>
            <a:pPr algn="ctr"/>
            <a:r>
              <a:rPr lang="en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“anh mà chết là tại tôi </a:t>
            </a:r>
          </a:p>
          <a:p>
            <a:pPr algn="ctr"/>
            <a:r>
              <a:rPr lang="en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ngông cuồng”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1546B97-6FF9-084D-BC90-5A9BBD9E23F3}"/>
              </a:ext>
            </a:extLst>
          </p:cNvPr>
          <p:cNvCxnSpPr>
            <a:cxnSpLocks/>
            <a:stCxn id="2" idx="3"/>
            <a:endCxn id="13" idx="1"/>
          </p:cNvCxnSpPr>
          <p:nvPr/>
        </p:nvCxnSpPr>
        <p:spPr>
          <a:xfrm>
            <a:off x="1600200" y="3428999"/>
            <a:ext cx="1611085" cy="200827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E83FF40-5C8F-8545-BFD0-32CB61C22E7B}"/>
              </a:ext>
            </a:extLst>
          </p:cNvPr>
          <p:cNvSpPr/>
          <p:nvPr/>
        </p:nvSpPr>
        <p:spPr>
          <a:xfrm>
            <a:off x="3211285" y="4680712"/>
            <a:ext cx="5029201" cy="15131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Hối lỗi</a:t>
            </a:r>
            <a:endParaRPr lang="en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“Nào tôi đâu biết…bây giờ”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C8C42158-737C-544F-82AE-6BA3F31E9890}"/>
              </a:ext>
            </a:extLst>
          </p:cNvPr>
          <p:cNvSpPr/>
          <p:nvPr/>
        </p:nvSpPr>
        <p:spPr>
          <a:xfrm>
            <a:off x="8403771" y="664172"/>
            <a:ext cx="870858" cy="5529654"/>
          </a:xfrm>
          <a:prstGeom prst="righ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38F7E98-F665-0E45-8442-9270AE6ACCE1}"/>
              </a:ext>
            </a:extLst>
          </p:cNvPr>
          <p:cNvSpPr/>
          <p:nvPr/>
        </p:nvSpPr>
        <p:spPr>
          <a:xfrm>
            <a:off x="9278816" y="1285089"/>
            <a:ext cx="2507900" cy="41521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 miêu tả tâm lí nhân vật sinh động, hợp lý</a:t>
            </a: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3E6C0ACD-DD43-5E4A-B0B4-F981305FEDFA}"/>
              </a:ext>
            </a:extLst>
          </p:cNvPr>
          <p:cNvSpPr/>
          <p:nvPr/>
        </p:nvSpPr>
        <p:spPr>
          <a:xfrm>
            <a:off x="5654710" y="2252439"/>
            <a:ext cx="251208" cy="34485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36FA83D1-9A6C-AB40-B080-6B67A783F567}"/>
              </a:ext>
            </a:extLst>
          </p:cNvPr>
          <p:cNvSpPr/>
          <p:nvPr/>
        </p:nvSpPr>
        <p:spPr>
          <a:xfrm>
            <a:off x="5646335" y="4260709"/>
            <a:ext cx="251208" cy="34485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8661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lant&#10;&#10;Description automatically generated">
            <a:extLst>
              <a:ext uri="{FF2B5EF4-FFF2-40B4-BE49-F238E27FC236}">
                <a16:creationId xmlns:a16="http://schemas.microsoft.com/office/drawing/2014/main" id="{ACDD2D60-2E20-6D4A-A46C-08567E2AD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0"/>
            <a:ext cx="5571066" cy="5571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590B23-08F7-8A47-AED9-E3578780BE1D}"/>
              </a:ext>
            </a:extLst>
          </p:cNvPr>
          <p:cNvSpPr txBox="1"/>
          <p:nvPr/>
        </p:nvSpPr>
        <p:spPr>
          <a:xfrm>
            <a:off x="4869872" y="1317724"/>
            <a:ext cx="24522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10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7B84D2-4627-104C-B269-5A8DE2C8F4D0}"/>
              </a:ext>
            </a:extLst>
          </p:cNvPr>
          <p:cNvSpPr txBox="1"/>
          <p:nvPr/>
        </p:nvSpPr>
        <p:spPr>
          <a:xfrm>
            <a:off x="1139535" y="3843211"/>
            <a:ext cx="104160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6800" b="1" i="1" dirty="0">
                <a:solidFill>
                  <a:srgbClr val="355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kể chuyện và ngôi kể</a:t>
            </a:r>
          </a:p>
        </p:txBody>
      </p:sp>
    </p:spTree>
    <p:extLst>
      <p:ext uri="{BB962C8B-B14F-4D97-AF65-F5344CB8AC3E}">
        <p14:creationId xmlns:p14="http://schemas.microsoft.com/office/powerpoint/2010/main" val="231045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>
            <a:extLst>
              <a:ext uri="{FF2B5EF4-FFF2-40B4-BE49-F238E27FC236}">
                <a16:creationId xmlns:a16="http://schemas.microsoft.com/office/drawing/2014/main" id="{432AC0F4-2B69-A646-885A-F2CE4DA294D4}"/>
              </a:ext>
            </a:extLst>
          </p:cNvPr>
          <p:cNvSpPr/>
          <p:nvPr/>
        </p:nvSpPr>
        <p:spPr>
          <a:xfrm rot="21343768" flipH="1">
            <a:off x="951394" y="848834"/>
            <a:ext cx="6390607" cy="3425536"/>
          </a:xfrm>
          <a:prstGeom prst="cloudCallout">
            <a:avLst>
              <a:gd name="adj1" fmla="val -29690"/>
              <a:gd name="adj2" fmla="val 85635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 descr="22858PICdbgea5Gz679dY_PIC2018.png">
            <a:extLst>
              <a:ext uri="{FF2B5EF4-FFF2-40B4-BE49-F238E27FC236}">
                <a16:creationId xmlns:a16="http://schemas.microsoft.com/office/drawing/2014/main" id="{6181586B-B5D2-1045-B610-7F00461F1C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653" y="2604508"/>
            <a:ext cx="4253492" cy="425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9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3E7870-4E73-7C4D-A723-3FD9C79936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" r="-1" b="1959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DCF71C4E-94EB-4D1A-8490-394C913EC6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3299778"/>
              </p:ext>
            </p:extLst>
          </p:nvPr>
        </p:nvGraphicFramePr>
        <p:xfrm>
          <a:off x="5827048" y="1868487"/>
          <a:ext cx="572148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580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lant&#10;&#10;Description automatically generated">
            <a:extLst>
              <a:ext uri="{FF2B5EF4-FFF2-40B4-BE49-F238E27FC236}">
                <a16:creationId xmlns:a16="http://schemas.microsoft.com/office/drawing/2014/main" id="{172C9474-6614-314D-B417-E0DF89FB7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0"/>
            <a:ext cx="5571066" cy="5571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314B7C-6C4E-E24F-9921-85C1BD707809}"/>
              </a:ext>
            </a:extLst>
          </p:cNvPr>
          <p:cNvSpPr txBox="1"/>
          <p:nvPr/>
        </p:nvSpPr>
        <p:spPr>
          <a:xfrm>
            <a:off x="4869872" y="1317724"/>
            <a:ext cx="24522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1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4DF90F-5D89-604F-9106-C155AE07FDE3}"/>
              </a:ext>
            </a:extLst>
          </p:cNvPr>
          <p:cNvSpPr txBox="1"/>
          <p:nvPr/>
        </p:nvSpPr>
        <p:spPr>
          <a:xfrm>
            <a:off x="1139535" y="3891462"/>
            <a:ext cx="99129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6000" b="1" i="1" dirty="0">
                <a:solidFill>
                  <a:srgbClr val="355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 hình, hành động, </a:t>
            </a:r>
          </a:p>
          <a:p>
            <a:pPr algn="ctr"/>
            <a:r>
              <a:rPr lang="en-VN" sz="6000" b="1" i="1" dirty="0">
                <a:solidFill>
                  <a:srgbClr val="355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cách của Dế Mèn</a:t>
            </a:r>
          </a:p>
        </p:txBody>
      </p:sp>
    </p:spTree>
    <p:extLst>
      <p:ext uri="{BB962C8B-B14F-4D97-AF65-F5344CB8AC3E}">
        <p14:creationId xmlns:p14="http://schemas.microsoft.com/office/powerpoint/2010/main" val="163631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imeline&#10;&#10;Description automatically generated">
            <a:extLst>
              <a:ext uri="{FF2B5EF4-FFF2-40B4-BE49-F238E27FC236}">
                <a16:creationId xmlns:a16="http://schemas.microsoft.com/office/drawing/2014/main" id="{53E69C85-69CB-2A49-930D-BB12B4D49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87" y="188372"/>
            <a:ext cx="5716468" cy="6481255"/>
          </a:xfrm>
          <a:prstGeom prst="rect">
            <a:avLst/>
          </a:prstGeom>
        </p:spPr>
      </p:pic>
      <p:pic>
        <p:nvPicPr>
          <p:cNvPr id="4" name="Picture 4" descr="Dế Mèn phiêu lưu ký | Nhà xuất bản Kim Đồng">
            <a:extLst>
              <a:ext uri="{FF2B5EF4-FFF2-40B4-BE49-F238E27FC236}">
                <a16:creationId xmlns:a16="http://schemas.microsoft.com/office/drawing/2014/main" id="{8EA72CD8-704A-E843-83D4-21FE38FEE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5691">
            <a:off x="7603281" y="874905"/>
            <a:ext cx="3766107" cy="510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14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Đọc sách truyện Dế mèn phiêu lưu ký - Tô Hoài online | Full Văn học Việt  Nam hay tại Gacsach.com">
            <a:extLst>
              <a:ext uri="{FF2B5EF4-FFF2-40B4-BE49-F238E27FC236}">
                <a16:creationId xmlns:a16="http://schemas.microsoft.com/office/drawing/2014/main" id="{1C1C07A1-F726-854A-9C93-F6BE1CC7D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48" y="39263"/>
            <a:ext cx="4214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 Diagonal Corner Rectangle 5">
            <a:extLst>
              <a:ext uri="{FF2B5EF4-FFF2-40B4-BE49-F238E27FC236}">
                <a16:creationId xmlns:a16="http://schemas.microsoft.com/office/drawing/2014/main" id="{88ED90B4-ACB5-0543-9B47-9B34930BAF5C}"/>
              </a:ext>
            </a:extLst>
          </p:cNvPr>
          <p:cNvSpPr/>
          <p:nvPr/>
        </p:nvSpPr>
        <p:spPr>
          <a:xfrm rot="5400000">
            <a:off x="8686460" y="460374"/>
            <a:ext cx="2457451" cy="3038890"/>
          </a:xfrm>
          <a:prstGeom prst="round2DiagRect">
            <a:avLst/>
          </a:prstGeom>
          <a:ln w="1905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ct val="150000"/>
              </a:lnSpc>
            </a:pPr>
            <a:r>
              <a:rPr lang="en-VN" sz="1800" dirty="0"/>
              <a:t>Hành động của Dế Mèn:</a:t>
            </a:r>
          </a:p>
          <a:p>
            <a:pPr algn="ctr">
              <a:lnSpc>
                <a:spcPct val="150000"/>
              </a:lnSpc>
            </a:pPr>
            <a:endParaRPr lang="en-VN" sz="1800" dirty="0"/>
          </a:p>
          <a:p>
            <a:pPr algn="ctr">
              <a:lnSpc>
                <a:spcPct val="150000"/>
              </a:lnSpc>
            </a:pPr>
            <a:endParaRPr lang="en-VN" sz="1800" dirty="0"/>
          </a:p>
          <a:p>
            <a:pPr algn="ctr">
              <a:lnSpc>
                <a:spcPct val="150000"/>
              </a:lnSpc>
            </a:pPr>
            <a:endParaRPr lang="en-VN" sz="1800" dirty="0"/>
          </a:p>
          <a:p>
            <a:pPr algn="ctr">
              <a:lnSpc>
                <a:spcPct val="150000"/>
              </a:lnSpc>
            </a:pPr>
            <a:endParaRPr lang="en-VN" sz="1800" dirty="0"/>
          </a:p>
          <a:p>
            <a:pPr algn="ctr">
              <a:lnSpc>
                <a:spcPct val="150000"/>
              </a:lnSpc>
            </a:pPr>
            <a:endParaRPr lang="en-VN" sz="1800" dirty="0"/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40ED9862-9C01-7D46-8E90-534E14951D6B}"/>
              </a:ext>
            </a:extLst>
          </p:cNvPr>
          <p:cNvSpPr/>
          <p:nvPr/>
        </p:nvSpPr>
        <p:spPr>
          <a:xfrm>
            <a:off x="5229064" y="751092"/>
            <a:ext cx="3038889" cy="2462319"/>
          </a:xfrm>
          <a:prstGeom prst="round2DiagRect">
            <a:avLst/>
          </a:prstGeom>
          <a:ln w="19050">
            <a:solidFill>
              <a:schemeClr val="accent6">
                <a:lumMod val="2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lnSpc>
                <a:spcPct val="114000"/>
              </a:lnSpc>
            </a:pPr>
            <a:r>
              <a:rPr lang="en-VN" sz="1800" dirty="0"/>
              <a:t>Dế Mèn tự miêu tả hình thức của mình:</a:t>
            </a:r>
          </a:p>
          <a:p>
            <a:pPr algn="just">
              <a:lnSpc>
                <a:spcPct val="114000"/>
              </a:lnSpc>
            </a:pPr>
            <a:r>
              <a:rPr lang="en-VN" sz="1800" dirty="0"/>
              <a:t>- càng: </a:t>
            </a:r>
          </a:p>
          <a:p>
            <a:pPr algn="just">
              <a:lnSpc>
                <a:spcPct val="114000"/>
              </a:lnSpc>
            </a:pPr>
            <a:r>
              <a:rPr lang="en-VN" sz="1800" dirty="0"/>
              <a:t>- vuốt:</a:t>
            </a:r>
          </a:p>
          <a:p>
            <a:pPr algn="just">
              <a:lnSpc>
                <a:spcPct val="114000"/>
              </a:lnSpc>
            </a:pPr>
            <a:r>
              <a:rPr lang="en-VN" sz="1800" dirty="0"/>
              <a:t>- cánh:</a:t>
            </a:r>
          </a:p>
          <a:p>
            <a:pPr algn="just">
              <a:lnSpc>
                <a:spcPct val="114000"/>
              </a:lnSpc>
            </a:pPr>
            <a:r>
              <a:rPr lang="en-VN" sz="1800" dirty="0"/>
              <a:t>- răng:</a:t>
            </a:r>
          </a:p>
          <a:p>
            <a:pPr algn="just">
              <a:lnSpc>
                <a:spcPct val="114000"/>
              </a:lnSpc>
            </a:pPr>
            <a:r>
              <a:rPr lang="en-VN" sz="1800" dirty="0"/>
              <a:t>- râu:</a:t>
            </a: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223B40A1-FDEE-804B-AC00-F5A99092BC88}"/>
              </a:ext>
            </a:extLst>
          </p:cNvPr>
          <p:cNvSpPr/>
          <p:nvPr/>
        </p:nvSpPr>
        <p:spPr>
          <a:xfrm rot="10800000">
            <a:off x="8395740" y="3391168"/>
            <a:ext cx="3038889" cy="2301637"/>
          </a:xfrm>
          <a:prstGeom prst="round2DiagRect">
            <a:avLst/>
          </a:prstGeom>
          <a:ln w="190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>
              <a:lnSpc>
                <a:spcPct val="150000"/>
              </a:lnSpc>
            </a:pPr>
            <a:endParaRPr lang="en-VN" sz="1800" dirty="0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AF6B198B-C6FE-9241-9E2E-7C83667169D7}"/>
              </a:ext>
            </a:extLst>
          </p:cNvPr>
          <p:cNvSpPr/>
          <p:nvPr/>
        </p:nvSpPr>
        <p:spPr>
          <a:xfrm rot="5400000">
            <a:off x="5570876" y="3022543"/>
            <a:ext cx="2355263" cy="3038888"/>
          </a:xfrm>
          <a:prstGeom prst="round2DiagRect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>
              <a:lnSpc>
                <a:spcPct val="114000"/>
              </a:lnSpc>
            </a:pPr>
            <a:r>
              <a:rPr lang="en-VN" sz="1800" dirty="0"/>
              <a:t>Dế Mèn tự đánh giá </a:t>
            </a:r>
          </a:p>
          <a:p>
            <a:pPr>
              <a:lnSpc>
                <a:spcPct val="114000"/>
              </a:lnSpc>
            </a:pPr>
            <a:r>
              <a:rPr lang="en-VN" sz="1800" dirty="0"/>
              <a:t>về bản thân:</a:t>
            </a:r>
          </a:p>
          <a:p>
            <a:pPr algn="ctr">
              <a:lnSpc>
                <a:spcPct val="114000"/>
              </a:lnSpc>
            </a:pPr>
            <a:endParaRPr lang="en-VN" sz="1800" dirty="0"/>
          </a:p>
          <a:p>
            <a:pPr algn="ctr">
              <a:lnSpc>
                <a:spcPct val="114000"/>
              </a:lnSpc>
            </a:pPr>
            <a:endParaRPr lang="en-VN" sz="1800" dirty="0"/>
          </a:p>
          <a:p>
            <a:pPr algn="ctr">
              <a:lnSpc>
                <a:spcPct val="114000"/>
              </a:lnSpc>
            </a:pPr>
            <a:endParaRPr lang="en-VN" sz="1800" dirty="0"/>
          </a:p>
          <a:p>
            <a:pPr algn="ctr">
              <a:lnSpc>
                <a:spcPct val="114000"/>
              </a:lnSpc>
            </a:pPr>
            <a:endParaRPr lang="en-VN" sz="18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3355B07-719A-9045-9651-5208F676A5AE}"/>
              </a:ext>
            </a:extLst>
          </p:cNvPr>
          <p:cNvSpPr/>
          <p:nvPr/>
        </p:nvSpPr>
        <p:spPr>
          <a:xfrm>
            <a:off x="7494323" y="2422730"/>
            <a:ext cx="1737347" cy="1658022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1800" b="1" dirty="0"/>
              <a:t>Chàng dế thanh niên cường tráng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26603E-C817-324A-A958-992F11718D54}"/>
              </a:ext>
            </a:extLst>
          </p:cNvPr>
          <p:cNvSpPr txBox="1"/>
          <p:nvPr/>
        </p:nvSpPr>
        <p:spPr>
          <a:xfrm>
            <a:off x="8943636" y="3434710"/>
            <a:ext cx="2553293" cy="697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4000"/>
              </a:lnSpc>
            </a:pPr>
            <a:r>
              <a:rPr lang="en-VN" sz="1800" dirty="0"/>
              <a:t>Quan hệ của Dế Mèn với bà con trong xóm: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D44809-5F01-D843-96DC-E441087E8706}"/>
              </a:ext>
            </a:extLst>
          </p:cNvPr>
          <p:cNvSpPr txBox="1"/>
          <p:nvPr/>
        </p:nvSpPr>
        <p:spPr>
          <a:xfrm>
            <a:off x="6100270" y="1511973"/>
            <a:ext cx="1699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m</a:t>
            </a:r>
            <a:r>
              <a:rPr lang="en-VN" sz="1800" dirty="0">
                <a:solidFill>
                  <a:srgbClr val="0070C0"/>
                </a:solidFill>
              </a:rPr>
              <a:t>ẫm bóng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017470-3045-5740-9BA8-82237AEECFDB}"/>
              </a:ext>
            </a:extLst>
          </p:cNvPr>
          <p:cNvSpPr txBox="1"/>
          <p:nvPr/>
        </p:nvSpPr>
        <p:spPr>
          <a:xfrm>
            <a:off x="6008829" y="1828979"/>
            <a:ext cx="225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070C0"/>
                </a:solidFill>
              </a:rPr>
              <a:t>nhọn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hoắt</a:t>
            </a:r>
            <a:endParaRPr lang="en-VN" sz="1800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344A37-2DA4-104E-8F12-31C7F18B2646}"/>
              </a:ext>
            </a:extLst>
          </p:cNvPr>
          <p:cNvSpPr txBox="1"/>
          <p:nvPr/>
        </p:nvSpPr>
        <p:spPr>
          <a:xfrm>
            <a:off x="6100270" y="2126274"/>
            <a:ext cx="225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070C0"/>
                </a:solidFill>
              </a:rPr>
              <a:t>dài</a:t>
            </a:r>
            <a:r>
              <a:rPr lang="en-US" sz="1800" dirty="0">
                <a:solidFill>
                  <a:srgbClr val="0070C0"/>
                </a:solidFill>
              </a:rPr>
              <a:t>, </a:t>
            </a:r>
            <a:r>
              <a:rPr lang="en-US" sz="1800" dirty="0" err="1">
                <a:solidFill>
                  <a:srgbClr val="0070C0"/>
                </a:solidFill>
              </a:rPr>
              <a:t>kín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tận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đuôi</a:t>
            </a:r>
            <a:endParaRPr lang="en-VN" sz="1800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D501F2-5BC9-7840-A2C5-0B650CB57582}"/>
              </a:ext>
            </a:extLst>
          </p:cNvPr>
          <p:cNvSpPr txBox="1"/>
          <p:nvPr/>
        </p:nvSpPr>
        <p:spPr>
          <a:xfrm>
            <a:off x="6045177" y="2450339"/>
            <a:ext cx="225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070C0"/>
                </a:solidFill>
              </a:rPr>
              <a:t>đen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nhánh</a:t>
            </a:r>
            <a:endParaRPr lang="en-VN" sz="1800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2BF762-D96B-CD47-B050-597379823F7E}"/>
              </a:ext>
            </a:extLst>
          </p:cNvPr>
          <p:cNvSpPr txBox="1"/>
          <p:nvPr/>
        </p:nvSpPr>
        <p:spPr>
          <a:xfrm>
            <a:off x="5917161" y="2756814"/>
            <a:ext cx="225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070C0"/>
                </a:solidFill>
              </a:rPr>
              <a:t>dài</a:t>
            </a:r>
            <a:r>
              <a:rPr lang="en-US" sz="1800" dirty="0">
                <a:solidFill>
                  <a:srgbClr val="0070C0"/>
                </a:solidFill>
              </a:rPr>
              <a:t>, </a:t>
            </a:r>
            <a:r>
              <a:rPr lang="en-US" sz="1800" dirty="0" err="1">
                <a:solidFill>
                  <a:srgbClr val="0070C0"/>
                </a:solidFill>
              </a:rPr>
              <a:t>uốn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cong</a:t>
            </a:r>
            <a:endParaRPr lang="en-VN" sz="1800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11F9FA-8B12-1D46-A656-26869A7B5209}"/>
              </a:ext>
            </a:extLst>
          </p:cNvPr>
          <p:cNvSpPr txBox="1"/>
          <p:nvPr/>
        </p:nvSpPr>
        <p:spPr>
          <a:xfrm>
            <a:off x="8331961" y="1124353"/>
            <a:ext cx="325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0070C0"/>
                </a:solidFill>
              </a:rPr>
              <a:t>- Co cẳng, đạp phanh phách</a:t>
            </a:r>
            <a:endParaRPr lang="en-VN" sz="1800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F04AF1-6C3D-ED40-B48A-0A5AE7BF18C8}"/>
              </a:ext>
            </a:extLst>
          </p:cNvPr>
          <p:cNvSpPr txBox="1"/>
          <p:nvPr/>
        </p:nvSpPr>
        <p:spPr>
          <a:xfrm>
            <a:off x="8331959" y="1785742"/>
            <a:ext cx="325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0070C0"/>
                </a:solidFill>
              </a:rPr>
              <a:t>- Nhai ngoàm ngoạp…</a:t>
            </a:r>
            <a:endParaRPr lang="en-VN" sz="1800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369F5C-4645-9243-96C4-6CF00C77170E}"/>
              </a:ext>
            </a:extLst>
          </p:cNvPr>
          <p:cNvSpPr txBox="1"/>
          <p:nvPr/>
        </p:nvSpPr>
        <p:spPr>
          <a:xfrm>
            <a:off x="8331958" y="2111837"/>
            <a:ext cx="3257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0070C0"/>
                </a:solidFill>
              </a:rPr>
              <a:t>- Vuốt râu trịnh trọng, khoan           	thai…</a:t>
            </a:r>
            <a:endParaRPr lang="en-VN" sz="1800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3348EA-9499-A043-9B07-4E85DB2D2FB1}"/>
              </a:ext>
            </a:extLst>
          </p:cNvPr>
          <p:cNvSpPr txBox="1"/>
          <p:nvPr/>
        </p:nvSpPr>
        <p:spPr>
          <a:xfrm>
            <a:off x="9231671" y="2729989"/>
            <a:ext cx="198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0070C0"/>
                </a:solidFill>
              </a:rPr>
              <a:t>- Đi đứng oai vệ</a:t>
            </a:r>
            <a:endParaRPr lang="en-VN" sz="1800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DDC2D1-A6E3-4948-B92E-7F256B1CF5A3}"/>
              </a:ext>
            </a:extLst>
          </p:cNvPr>
          <p:cNvSpPr txBox="1"/>
          <p:nvPr/>
        </p:nvSpPr>
        <p:spPr>
          <a:xfrm>
            <a:off x="5281875" y="4204033"/>
            <a:ext cx="3036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dirty="0">
                <a:solidFill>
                  <a:srgbClr val="0070C0"/>
                </a:solidFill>
              </a:rPr>
              <a:t>- Tự tin, biết chăm sóc bản thân, ăn uống điều độ</a:t>
            </a:r>
            <a:r>
              <a:rPr lang="vi-VN" dirty="0">
                <a:solidFill>
                  <a:srgbClr val="0070C0"/>
                </a:solidFill>
              </a:rPr>
              <a:t>.</a:t>
            </a:r>
            <a:endParaRPr lang="en-VN" sz="1800" dirty="0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D6DA4A-DF21-EF4C-8A0D-36CEA838F9F8}"/>
              </a:ext>
            </a:extLst>
          </p:cNvPr>
          <p:cNvSpPr txBox="1"/>
          <p:nvPr/>
        </p:nvSpPr>
        <p:spPr>
          <a:xfrm>
            <a:off x="5354852" y="4870967"/>
            <a:ext cx="2890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dirty="0">
                <a:solidFill>
                  <a:srgbClr val="0070C0"/>
                </a:solidFill>
              </a:rPr>
              <a:t>- </a:t>
            </a:r>
            <a:r>
              <a:rPr lang="vi-VN" dirty="0">
                <a:solidFill>
                  <a:srgbClr val="0070C0"/>
                </a:solidFill>
              </a:rPr>
              <a:t>Tài giỏi, ghê gớm, có thể đứng đầu trong thiên hạ.</a:t>
            </a:r>
            <a:endParaRPr lang="en-VN" sz="1800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1A984B-8951-3347-A122-7C80994F35CB}"/>
              </a:ext>
            </a:extLst>
          </p:cNvPr>
          <p:cNvSpPr txBox="1"/>
          <p:nvPr/>
        </p:nvSpPr>
        <p:spPr>
          <a:xfrm>
            <a:off x="8482327" y="4162420"/>
            <a:ext cx="2890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dirty="0">
                <a:solidFill>
                  <a:srgbClr val="0070C0"/>
                </a:solidFill>
              </a:rPr>
              <a:t>- Cà khịa, to tiếng…</a:t>
            </a:r>
          </a:p>
          <a:p>
            <a:pPr algn="just"/>
            <a:r>
              <a:rPr lang="en-VN" sz="1800" dirty="0">
                <a:solidFill>
                  <a:srgbClr val="0070C0"/>
                </a:solidFill>
              </a:rPr>
              <a:t>- Quát chị cào cào</a:t>
            </a:r>
            <a:endParaRPr lang="en-VN" dirty="0">
              <a:solidFill>
                <a:srgbClr val="0070C0"/>
              </a:solidFill>
            </a:endParaRPr>
          </a:p>
          <a:p>
            <a:pPr algn="just"/>
            <a:r>
              <a:rPr lang="en-VN" sz="1800" dirty="0">
                <a:solidFill>
                  <a:srgbClr val="0070C0"/>
                </a:solidFill>
              </a:rPr>
              <a:t>- Ghẹo anh Gọng Vó,…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1EB452-F050-A348-A68E-0B750D1877AB}"/>
              </a:ext>
            </a:extLst>
          </p:cNvPr>
          <p:cNvSpPr txBox="1"/>
          <p:nvPr/>
        </p:nvSpPr>
        <p:spPr>
          <a:xfrm>
            <a:off x="8310391" y="1418453"/>
            <a:ext cx="325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0070C0"/>
                </a:solidFill>
              </a:rPr>
              <a:t>- Vũ lên phành phạch giòn giã</a:t>
            </a:r>
            <a:endParaRPr lang="en-VN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8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684543-09B3-714D-BE52-2562410FF925}"/>
              </a:ext>
            </a:extLst>
          </p:cNvPr>
          <p:cNvSpPr txBox="1"/>
          <p:nvPr/>
        </p:nvSpPr>
        <p:spPr>
          <a:xfrm>
            <a:off x="4943659" y="892629"/>
            <a:ext cx="6586489" cy="4637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Dế Mèn Phiêu Lưu Ký (2013) | Bùi Thị Anh | Tiki">
            <a:extLst>
              <a:ext uri="{FF2B5EF4-FFF2-40B4-BE49-F238E27FC236}">
                <a16:creationId xmlns:a16="http://schemas.microsoft.com/office/drawing/2014/main" id="{7E17AF5D-DC5A-184C-A105-702A839C4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"/>
          <a:stretch/>
        </p:blipFill>
        <p:spPr bwMode="auto">
          <a:xfrm>
            <a:off x="21792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40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plant&#10;&#10;Description automatically generated">
            <a:extLst>
              <a:ext uri="{FF2B5EF4-FFF2-40B4-BE49-F238E27FC236}">
                <a16:creationId xmlns:a16="http://schemas.microsoft.com/office/drawing/2014/main" id="{BA9C5AFB-6512-A245-98D0-D0EBC5F75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0"/>
            <a:ext cx="5571066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4EB5C4-4642-AC4D-BBAF-D6C82E584D29}"/>
              </a:ext>
            </a:extLst>
          </p:cNvPr>
          <p:cNvSpPr txBox="1"/>
          <p:nvPr/>
        </p:nvSpPr>
        <p:spPr>
          <a:xfrm>
            <a:off x="4869872" y="1317724"/>
            <a:ext cx="24522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10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1806D-8AFC-1F49-9B6A-ECA6D7909DE3}"/>
              </a:ext>
            </a:extLst>
          </p:cNvPr>
          <p:cNvSpPr txBox="1"/>
          <p:nvPr/>
        </p:nvSpPr>
        <p:spPr>
          <a:xfrm>
            <a:off x="868230" y="3909061"/>
            <a:ext cx="106270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6800" b="1" i="1" dirty="0">
                <a:solidFill>
                  <a:srgbClr val="355E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nói, thái độ của Dế Mèn</a:t>
            </a:r>
          </a:p>
        </p:txBody>
      </p:sp>
    </p:spTree>
    <p:extLst>
      <p:ext uri="{BB962C8B-B14F-4D97-AF65-F5344CB8AC3E}">
        <p14:creationId xmlns:p14="http://schemas.microsoft.com/office/powerpoint/2010/main" val="86623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可爱幼儿园教育儿童小学生PPT课件"/>
</p:tagLst>
</file>

<file path=ppt/theme/theme1.xml><?xml version="1.0" encoding="utf-8"?>
<a:theme xmlns:a="http://schemas.openxmlformats.org/drawingml/2006/main" name="Office 主题">
  <a:themeElements>
    <a:clrScheme name="自定义 443">
      <a:dk1>
        <a:srgbClr val="262626"/>
      </a:dk1>
      <a:lt1>
        <a:sysClr val="window" lastClr="FFFFFF"/>
      </a:lt1>
      <a:dk2>
        <a:srgbClr val="FFC000"/>
      </a:dk2>
      <a:lt2>
        <a:srgbClr val="262626"/>
      </a:lt2>
      <a:accent1>
        <a:srgbClr val="FFC000"/>
      </a:accent1>
      <a:accent2>
        <a:srgbClr val="FF8587"/>
      </a:accent2>
      <a:accent3>
        <a:srgbClr val="13CFE3"/>
      </a:accent3>
      <a:accent4>
        <a:srgbClr val="FFC000"/>
      </a:accent4>
      <a:accent5>
        <a:srgbClr val="FF8587"/>
      </a:accent5>
      <a:accent6>
        <a:srgbClr val="13CFE3"/>
      </a:accent6>
      <a:hlink>
        <a:srgbClr val="7ABC32"/>
      </a:hlink>
      <a:folHlink>
        <a:srgbClr val="FF617B"/>
      </a:folHlink>
    </a:clrScheme>
    <a:fontScheme name="Temp">
      <a:majorFont>
        <a:latin typeface="Arial" panose="020F0302020204030204"/>
        <a:ea typeface="张海山锐谐体"/>
        <a:cs typeface=""/>
      </a:majorFont>
      <a:minorFont>
        <a:latin typeface="Arial" panose="020F0502020204030204"/>
        <a:ea typeface="张海山锐谐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5158</TotalTime>
  <Words>769</Words>
  <Application>Microsoft Macintosh PowerPoint</Application>
  <PresentationFormat>Widescreen</PresentationFormat>
  <Paragraphs>98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Times New Roman</vt:lpstr>
      <vt:lpstr>Montserrat Light</vt:lpstr>
      <vt:lpstr>Calibri</vt:lpstr>
      <vt:lpstr>Montserrat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卡通可爱幼儿园教育儿童小学生PPT课件</dc:title>
  <dc:creator>Windows User</dc:creator>
  <cp:lastModifiedBy>Thuỳ Linh</cp:lastModifiedBy>
  <cp:revision>261</cp:revision>
  <dcterms:created xsi:type="dcterms:W3CDTF">2017-03-09T01:41:16Z</dcterms:created>
  <dcterms:modified xsi:type="dcterms:W3CDTF">2023-09-18T08:15:21Z</dcterms:modified>
</cp:coreProperties>
</file>