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1" r:id="rId3"/>
    <p:sldId id="257" r:id="rId4"/>
    <p:sldId id="283" r:id="rId5"/>
    <p:sldId id="284" r:id="rId6"/>
    <p:sldId id="262" r:id="rId7"/>
    <p:sldId id="285" r:id="rId8"/>
    <p:sldId id="279" r:id="rId9"/>
    <p:sldId id="297" r:id="rId10"/>
    <p:sldId id="266" r:id="rId11"/>
    <p:sldId id="304" r:id="rId12"/>
    <p:sldId id="287" r:id="rId13"/>
    <p:sldId id="273" r:id="rId14"/>
    <p:sldId id="292" r:id="rId15"/>
    <p:sldId id="356" r:id="rId16"/>
    <p:sldId id="357" r:id="rId17"/>
    <p:sldId id="290" r:id="rId18"/>
    <p:sldId id="258" r:id="rId19"/>
    <p:sldId id="300" r:id="rId20"/>
    <p:sldId id="353" r:id="rId21"/>
    <p:sldId id="278" r:id="rId22"/>
    <p:sldId id="294" r:id="rId23"/>
    <p:sldId id="354" r:id="rId24"/>
    <p:sldId id="298" r:id="rId25"/>
    <p:sldId id="289" r:id="rId26"/>
    <p:sldId id="35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8" autoAdjust="0"/>
    <p:restoredTop sz="95808"/>
  </p:normalViewPr>
  <p:slideViewPr>
    <p:cSldViewPr snapToGrid="0" showGuides="1">
      <p:cViewPr varScale="1">
        <p:scale>
          <a:sx n="111" d="100"/>
          <a:sy n="111" d="100"/>
        </p:scale>
        <p:origin x="936"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ỳ Linh" userId="b3fe37b0371844bf" providerId="LiveId" clId="{141B5DFA-841A-E544-9E64-254D4304D40E}"/>
    <pc:docChg chg="custSel modSld">
      <pc:chgData name="Thuỳ Linh" userId="b3fe37b0371844bf" providerId="LiveId" clId="{141B5DFA-841A-E544-9E64-254D4304D40E}" dt="2023-08-05T06:51:31.577" v="9" actId="21"/>
      <pc:docMkLst>
        <pc:docMk/>
      </pc:docMkLst>
      <pc:sldChg chg="delSp mod">
        <pc:chgData name="Thuỳ Linh" userId="b3fe37b0371844bf" providerId="LiveId" clId="{141B5DFA-841A-E544-9E64-254D4304D40E}" dt="2023-08-05T06:50:24.090" v="1" actId="21"/>
        <pc:sldMkLst>
          <pc:docMk/>
          <pc:sldMk cId="3966658365" sldId="257"/>
        </pc:sldMkLst>
        <pc:spChg chg="del">
          <ac:chgData name="Thuỳ Linh" userId="b3fe37b0371844bf" providerId="LiveId" clId="{141B5DFA-841A-E544-9E64-254D4304D40E}" dt="2023-08-05T06:50:22.025" v="0" actId="21"/>
          <ac:spMkLst>
            <pc:docMk/>
            <pc:sldMk cId="3966658365" sldId="257"/>
            <ac:spMk id="16" creationId="{1DD104E4-003B-A546-B064-FC4A2B8C11AF}"/>
          </ac:spMkLst>
        </pc:spChg>
        <pc:picChg chg="del">
          <ac:chgData name="Thuỳ Linh" userId="b3fe37b0371844bf" providerId="LiveId" clId="{141B5DFA-841A-E544-9E64-254D4304D40E}" dt="2023-08-05T06:50:24.090" v="1" actId="21"/>
          <ac:picMkLst>
            <pc:docMk/>
            <pc:sldMk cId="3966658365" sldId="257"/>
            <ac:picMk id="6146" creationId="{EFA660C2-B001-EB42-8EE0-1DB5B982125B}"/>
          </ac:picMkLst>
        </pc:picChg>
      </pc:sldChg>
      <pc:sldChg chg="delSp mod">
        <pc:chgData name="Thuỳ Linh" userId="b3fe37b0371844bf" providerId="LiveId" clId="{141B5DFA-841A-E544-9E64-254D4304D40E}" dt="2023-08-05T06:50:53.281" v="3" actId="21"/>
        <pc:sldMkLst>
          <pc:docMk/>
          <pc:sldMk cId="3809305176" sldId="266"/>
        </pc:sldMkLst>
        <pc:spChg chg="del">
          <ac:chgData name="Thuỳ Linh" userId="b3fe37b0371844bf" providerId="LiveId" clId="{141B5DFA-841A-E544-9E64-254D4304D40E}" dt="2023-08-05T06:50:49.430" v="2" actId="21"/>
          <ac:spMkLst>
            <pc:docMk/>
            <pc:sldMk cId="3809305176" sldId="266"/>
            <ac:spMk id="20" creationId="{5186A208-8835-864D-A445-784D05D41F71}"/>
          </ac:spMkLst>
        </pc:spChg>
        <pc:picChg chg="del">
          <ac:chgData name="Thuỳ Linh" userId="b3fe37b0371844bf" providerId="LiveId" clId="{141B5DFA-841A-E544-9E64-254D4304D40E}" dt="2023-08-05T06:50:53.281" v="3" actId="21"/>
          <ac:picMkLst>
            <pc:docMk/>
            <pc:sldMk cId="3809305176" sldId="266"/>
            <ac:picMk id="19" creationId="{89B51159-5146-B446-A89E-3DEEE3B2346C}"/>
          </ac:picMkLst>
        </pc:picChg>
      </pc:sldChg>
      <pc:sldChg chg="delSp mod">
        <pc:chgData name="Thuỳ Linh" userId="b3fe37b0371844bf" providerId="LiveId" clId="{141B5DFA-841A-E544-9E64-254D4304D40E}" dt="2023-08-05T06:51:31.577" v="9" actId="21"/>
        <pc:sldMkLst>
          <pc:docMk/>
          <pc:sldMk cId="1551199180" sldId="289"/>
        </pc:sldMkLst>
        <pc:spChg chg="del">
          <ac:chgData name="Thuỳ Linh" userId="b3fe37b0371844bf" providerId="LiveId" clId="{141B5DFA-841A-E544-9E64-254D4304D40E}" dt="2023-08-05T06:51:29.073" v="8" actId="21"/>
          <ac:spMkLst>
            <pc:docMk/>
            <pc:sldMk cId="1551199180" sldId="289"/>
            <ac:spMk id="20" creationId="{49A77AB0-7B31-DD40-AA72-8610B438F343}"/>
          </ac:spMkLst>
        </pc:spChg>
        <pc:picChg chg="del">
          <ac:chgData name="Thuỳ Linh" userId="b3fe37b0371844bf" providerId="LiveId" clId="{141B5DFA-841A-E544-9E64-254D4304D40E}" dt="2023-08-05T06:51:31.577" v="9" actId="21"/>
          <ac:picMkLst>
            <pc:docMk/>
            <pc:sldMk cId="1551199180" sldId="289"/>
            <ac:picMk id="19" creationId="{55CFF634-4442-DE4F-B514-7685342086F4}"/>
          </ac:picMkLst>
        </pc:picChg>
      </pc:sldChg>
      <pc:sldChg chg="delSp mod">
        <pc:chgData name="Thuỳ Linh" userId="b3fe37b0371844bf" providerId="LiveId" clId="{141B5DFA-841A-E544-9E64-254D4304D40E}" dt="2023-08-05T06:51:18.556" v="7" actId="21"/>
        <pc:sldMkLst>
          <pc:docMk/>
          <pc:sldMk cId="1155509445" sldId="300"/>
        </pc:sldMkLst>
        <pc:spChg chg="del">
          <ac:chgData name="Thuỳ Linh" userId="b3fe37b0371844bf" providerId="LiveId" clId="{141B5DFA-841A-E544-9E64-254D4304D40E}" dt="2023-08-05T06:51:16.356" v="6" actId="21"/>
          <ac:spMkLst>
            <pc:docMk/>
            <pc:sldMk cId="1155509445" sldId="300"/>
            <ac:spMk id="18" creationId="{E1AF4BBC-83C9-7646-A2D3-884047AA8C38}"/>
          </ac:spMkLst>
        </pc:spChg>
        <pc:picChg chg="del">
          <ac:chgData name="Thuỳ Linh" userId="b3fe37b0371844bf" providerId="LiveId" clId="{141B5DFA-841A-E544-9E64-254D4304D40E}" dt="2023-08-05T06:51:18.556" v="7" actId="21"/>
          <ac:picMkLst>
            <pc:docMk/>
            <pc:sldMk cId="1155509445" sldId="300"/>
            <ac:picMk id="17" creationId="{CCE68725-7B59-4C40-BC16-56E84AED34DB}"/>
          </ac:picMkLst>
        </pc:picChg>
      </pc:sldChg>
      <pc:sldChg chg="delSp mod">
        <pc:chgData name="Thuỳ Linh" userId="b3fe37b0371844bf" providerId="LiveId" clId="{141B5DFA-841A-E544-9E64-254D4304D40E}" dt="2023-08-05T06:51:09.170" v="5" actId="21"/>
        <pc:sldMkLst>
          <pc:docMk/>
          <pc:sldMk cId="1919797325" sldId="357"/>
        </pc:sldMkLst>
        <pc:spChg chg="del">
          <ac:chgData name="Thuỳ Linh" userId="b3fe37b0371844bf" providerId="LiveId" clId="{141B5DFA-841A-E544-9E64-254D4304D40E}" dt="2023-08-05T06:51:06.602" v="4" actId="21"/>
          <ac:spMkLst>
            <pc:docMk/>
            <pc:sldMk cId="1919797325" sldId="357"/>
            <ac:spMk id="30" creationId="{D328899D-D457-6F4D-AFCD-C8F92C8306D0}"/>
          </ac:spMkLst>
        </pc:spChg>
        <pc:picChg chg="del">
          <ac:chgData name="Thuỳ Linh" userId="b3fe37b0371844bf" providerId="LiveId" clId="{141B5DFA-841A-E544-9E64-254D4304D40E}" dt="2023-08-05T06:51:09.170" v="5" actId="21"/>
          <ac:picMkLst>
            <pc:docMk/>
            <pc:sldMk cId="1919797325" sldId="357"/>
            <ac:picMk id="29" creationId="{A2B0D344-3E03-A14F-ABD3-98049EDF9B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2023/8/5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264573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349627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367825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389811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245761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322306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1048805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168233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69897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25</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26</a:t>
            </a:fld>
            <a:endParaRPr lang="zh-CN" altLang="en-US"/>
          </a:p>
        </p:txBody>
      </p:sp>
    </p:spTree>
    <p:extLst>
      <p:ext uri="{BB962C8B-B14F-4D97-AF65-F5344CB8AC3E}">
        <p14:creationId xmlns:p14="http://schemas.microsoft.com/office/powerpoint/2010/main" val="170949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2685196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2023/8/5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30.png"/><Relationship Id="rId12" Type="http://schemas.openxmlformats.org/officeDocument/2006/relationships/image" Target="../media/image21.png"/><Relationship Id="rId17"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1.png"/><Relationship Id="rId5" Type="http://schemas.openxmlformats.org/officeDocument/2006/relationships/image" Target="../media/image4.png"/><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image" Target="../media/image4.png"/><Relationship Id="rId15" Type="http://schemas.openxmlformats.org/officeDocument/2006/relationships/image" Target="../media/image33.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7.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namlimxanh.vn/mua-ban-nam-lim-xanh/" TargetMode="Externa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8.png"/><Relationship Id="rId5" Type="http://schemas.openxmlformats.org/officeDocument/2006/relationships/image" Target="../media/image16.png"/><Relationship Id="rId15" Type="http://schemas.openxmlformats.org/officeDocument/2006/relationships/hyperlink" Target="http://namlimxanh.vn/gia-1kg-nam-lim-xanh-hien-nay.html" TargetMode="External"/><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hyperlink" Target="http://namlimxanh.vn/nam-lim-xanh-chua-ung-thu-co-hieu-qua-khong.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30.png"/><Relationship Id="rId12" Type="http://schemas.openxmlformats.org/officeDocument/2006/relationships/image" Target="../media/image21.png"/><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3484430" y="1351754"/>
            <a:ext cx="5439311" cy="2800767"/>
          </a:xfrm>
          <a:prstGeom prst="rect">
            <a:avLst/>
          </a:prstGeom>
        </p:spPr>
        <p:txBody>
          <a:bodyPr wrap="none">
            <a:spAutoFit/>
          </a:bodyPr>
          <a:lstStyle/>
          <a:p>
            <a:pPr algn="ctr"/>
            <a:r>
              <a:rPr lang="en-US" altLang="zh-CN" sz="8800" b="1">
                <a:ln w="38100">
                  <a:noFill/>
                </a:ln>
                <a:solidFill>
                  <a:schemeClr val="bg1"/>
                </a:solidFill>
              </a:rPr>
              <a:t>Thực hành </a:t>
            </a:r>
          </a:p>
          <a:p>
            <a:pPr algn="ctr"/>
            <a:r>
              <a:rPr lang="en-US" altLang="zh-CN" sz="8800" b="1">
                <a:ln w="38100">
                  <a:noFill/>
                </a:ln>
                <a:solidFill>
                  <a:schemeClr val="bg1"/>
                </a:solidFill>
              </a:rPr>
              <a:t>tiếng Việt</a:t>
            </a:r>
            <a:endParaRPr lang="zh-CN" altLang="en-US" sz="8800" b="1" dirty="0">
              <a:ln w="38100">
                <a:noFill/>
              </a:ln>
              <a:solidFill>
                <a:schemeClr val="bg1"/>
              </a:solidFill>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4337" y="-39992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图片 2">
            <a:extLst>
              <a:ext uri="{FF2B5EF4-FFF2-40B4-BE49-F238E27FC236}">
                <a16:creationId xmlns:a16="http://schemas.microsoft.com/office/drawing/2014/main" id="{25A90C2A-7E44-427D-9C3D-D5DE7287BB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7124" y="1231710"/>
            <a:ext cx="6070032" cy="4286650"/>
          </a:xfrm>
          <a:prstGeom prst="rect">
            <a:avLst/>
          </a:prstGeom>
        </p:spPr>
      </p:pic>
      <p:sp>
        <p:nvSpPr>
          <p:cNvPr id="25" name="文本框 5">
            <a:extLst>
              <a:ext uri="{FF2B5EF4-FFF2-40B4-BE49-F238E27FC236}">
                <a16:creationId xmlns:a16="http://schemas.microsoft.com/office/drawing/2014/main" id="{C76EAF93-9B5E-4885-898E-A8C407CFF3F9}"/>
              </a:ext>
            </a:extLst>
          </p:cNvPr>
          <p:cNvSpPr txBox="1"/>
          <p:nvPr/>
        </p:nvSpPr>
        <p:spPr>
          <a:xfrm>
            <a:off x="2114873" y="2372205"/>
            <a:ext cx="3188080" cy="954107"/>
          </a:xfrm>
          <a:prstGeom prst="rect">
            <a:avLst/>
          </a:prstGeom>
          <a:noFill/>
        </p:spPr>
        <p:txBody>
          <a:bodyPr wrap="square" rtlCol="0">
            <a:spAutoFit/>
          </a:bodyPr>
          <a:lstStyle/>
          <a:p>
            <a:pPr algn="just"/>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a:t>
            </a:r>
            <a:endParaRPr lang="en-US" sz="2800" i="1" dirty="0">
              <a:solidFill>
                <a:schemeClr val="bg1"/>
              </a:solidFill>
              <a:latin typeface="Times New Roman" panose="02020603050405020304" pitchFamily="18" charset="0"/>
              <a:cs typeface="Times New Roman" panose="02020603050405020304" pitchFamily="18" charset="0"/>
            </a:endParaRP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42180" y="3160897"/>
            <a:ext cx="5963528" cy="4467141"/>
          </a:xfrm>
          <a:prstGeom prst="rect">
            <a:avLst/>
          </a:prstGeom>
        </p:spPr>
      </p:pic>
    </p:spTree>
    <p:extLst>
      <p:ext uri="{BB962C8B-B14F-4D97-AF65-F5344CB8AC3E}">
        <p14:creationId xmlns:p14="http://schemas.microsoft.com/office/powerpoint/2010/main" val="380930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Văn bản là một đơn vị giao tiếp, có tính hoàn chỉnh về nội dung và hình thức, tồn tại ở dạng viết hoặc dạng nói. Văn bản được dùng để trao đổi thông tin, trình bày suy nghĩ, cảm xúc..</a:t>
            </a:r>
          </a:p>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354839" y="1066503"/>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6575543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id="{2DB022F0-E7D3-402F-9EB2-0673A2B04393}"/>
              </a:ext>
            </a:extLst>
          </p:cNvPr>
          <p:cNvPicPr>
            <a:picLocks noChangeAspect="1"/>
          </p:cNvPicPr>
          <p:nvPr/>
        </p:nvPicPr>
        <p:blipFill>
          <a:blip r:embed="rId14" cstate="print"/>
          <a:stretch>
            <a:fillRect/>
          </a:stretch>
        </p:blipFill>
        <p:spPr>
          <a:xfrm>
            <a:off x="1516074" y="468034"/>
            <a:ext cx="5429250" cy="5429250"/>
          </a:xfrm>
          <a:prstGeom prst="rect">
            <a:avLst/>
          </a:prstGeom>
        </p:spPr>
      </p:pic>
      <p:sp>
        <p:nvSpPr>
          <p:cNvPr id="22" name="矩形 13">
            <a:extLst>
              <a:ext uri="{FF2B5EF4-FFF2-40B4-BE49-F238E27FC236}">
                <a16:creationId xmlns:a16="http://schemas.microsoft.com/office/drawing/2014/main" id="{D2B7AFF3-5E02-46B4-B67E-E033AA79A2EB}"/>
              </a:ext>
            </a:extLst>
          </p:cNvPr>
          <p:cNvSpPr/>
          <p:nvPr/>
        </p:nvSpPr>
        <p:spPr>
          <a:xfrm>
            <a:off x="2464153" y="2255632"/>
            <a:ext cx="3247708" cy="2308324"/>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      Qua văn bản </a:t>
            </a:r>
          </a:p>
          <a:p>
            <a:pPr algn="ctr"/>
            <a:r>
              <a:rPr lang="en-US" sz="2400" b="1" i="1">
                <a:latin typeface="Times New Roman" panose="02020603050405020304" pitchFamily="18" charset="0"/>
                <a:cs typeface="Times New Roman" panose="02020603050405020304" pitchFamily="18" charset="0"/>
              </a:rPr>
              <a:t>Trái Đất – cái nôi của sự sống</a:t>
            </a:r>
            <a:r>
              <a:rPr lang="en-US" sz="2400" i="1">
                <a:latin typeface="Times New Roman" panose="02020603050405020304" pitchFamily="18" charset="0"/>
                <a:cs typeface="Times New Roman" panose="02020603050405020304" pitchFamily="18" charset="0"/>
              </a:rPr>
              <a:t>, em hãy nêu những bằng chứng cụ thể để khẳng định nó là một văn bản?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7423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160208" y="2161408"/>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Là một văn bản tồn tại ở dạng viết.</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VB dùng để trao đổi thông tin</a:t>
            </a: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Qua văn bản, tác giả trình bày suy nghĩ, </a:t>
            </a:r>
          </a:p>
          <a:p>
            <a:r>
              <a:rPr lang="en-US" sz="2400">
                <a:latin typeface="Times New Roman" panose="02020603050405020304" pitchFamily="18" charset="0"/>
                <a:cs typeface="Times New Roman" panose="02020603050405020304" pitchFamily="18" charset="0"/>
              </a:rPr>
              <a:t>cảm xúc của mình:  suy nghĩ về trách nhiệm </a:t>
            </a:r>
          </a:p>
          <a:p>
            <a:r>
              <a:rPr lang="en-US" sz="2400">
                <a:latin typeface="Times New Roman" panose="02020603050405020304" pitchFamily="18" charset="0"/>
                <a:cs typeface="Times New Roman" panose="02020603050405020304" pitchFamily="18" charset="0"/>
              </a:rPr>
              <a:t>của loài người trước hiện trạng của TĐ hiện nay.</a:t>
            </a:r>
            <a:endParaRPr lang="en-US" sz="280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71503" y="795981"/>
            <a:ext cx="2975421" cy="4690624"/>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3" name="文本框 19">
            <a:extLst>
              <a:ext uri="{FF2B5EF4-FFF2-40B4-BE49-F238E27FC236}">
                <a16:creationId xmlns:a16="http://schemas.microsoft.com/office/drawing/2014/main" id="{3473E345-3986-4F5A-81A6-C140593773AB}"/>
              </a:ext>
            </a:extLst>
          </p:cNvPr>
          <p:cNvSpPr txBox="1"/>
          <p:nvPr/>
        </p:nvSpPr>
        <p:spPr>
          <a:xfrm>
            <a:off x="8039064" y="2303663"/>
            <a:ext cx="2308979" cy="1631216"/>
          </a:xfrm>
          <a:prstGeom prst="rect">
            <a:avLst/>
          </a:prstGeom>
          <a:noFill/>
        </p:spPr>
        <p:txBody>
          <a:bodyPr wrap="square" rtlCol="0">
            <a:spAutoFit/>
          </a:bodyPr>
          <a:lstStyle/>
          <a:p>
            <a:pPr algn="ctr"/>
            <a:r>
              <a:rPr lang="en-US" sz="2000">
                <a:solidFill>
                  <a:srgbClr val="C00000"/>
                </a:solidFill>
              </a:rPr>
              <a:t>Các bằng chứng cụ thể để khẳng định Trái Đất – cái nôi của sự sống là một </a:t>
            </a:r>
          </a:p>
          <a:p>
            <a:pPr algn="ctr"/>
            <a:r>
              <a:rPr lang="en-US" sz="2000">
                <a:solidFill>
                  <a:srgbClr val="C00000"/>
                </a:solidFill>
              </a:rPr>
              <a:t>văn bản:</a:t>
            </a:r>
          </a:p>
        </p:txBody>
      </p:sp>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2600" y="-493868"/>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058594" y="1750905"/>
            <a:ext cx="5561175"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Căn cứ vào những yếu tố nào để phân loại văn bản? Có những loại văn bản nào?</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6008069" y="3374777"/>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VB </a:t>
            </a:r>
            <a:r>
              <a:rPr lang="en-US" sz="2000" b="1" i="1">
                <a:latin typeface="Times New Roman" panose="02020603050405020304" pitchFamily="18" charset="0"/>
                <a:cs typeface="Times New Roman" panose="02020603050405020304" pitchFamily="18" charset="0"/>
              </a:rPr>
              <a:t>Trái Đất – cái nôi của sự sống </a:t>
            </a:r>
            <a:r>
              <a:rPr lang="en-US" sz="2000" i="1">
                <a:latin typeface="Times New Roman" panose="02020603050405020304" pitchFamily="18" charset="0"/>
                <a:cs typeface="Times New Roman" panose="02020603050405020304" pitchFamily="18" charset="0"/>
              </a:rPr>
              <a:t>thuộc thể loại văn bản nào? Liệt kê những bộ phận cấu tạo của VB?</a:t>
            </a:r>
            <a:endParaRPr lang="en-US" sz="2000">
              <a:latin typeface="Times New Roman" panose="02020603050405020304" pitchFamily="18" charset="0"/>
              <a:cs typeface="Times New Roman" panose="02020603050405020304" pitchFamily="18" charset="0"/>
            </a:endParaRPr>
          </a:p>
          <a:p>
            <a:pPr>
              <a:buClr>
                <a:schemeClr val="tx1">
                  <a:lumMod val="50000"/>
                  <a:lumOff val="50000"/>
                </a:schemeClr>
              </a:buClr>
            </a:pP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id="{BA470F2E-80F2-4DE8-81CE-707F27B30EC4}"/>
              </a:ext>
            </a:extLst>
          </p:cNvPr>
          <p:cNvSpPr/>
          <p:nvPr/>
        </p:nvSpPr>
        <p:spPr>
          <a:xfrm>
            <a:off x="5992430" y="5008305"/>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Theo em những yếu tố nào không thể thiếu trong mọi trường hợp tạo lập văn bản?</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5195105" y="2528456"/>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grpSp>
        <p:nvGrpSpPr>
          <p:cNvPr id="7" name="组合 6"/>
          <p:cNvGrpSpPr/>
          <p:nvPr/>
        </p:nvGrpSpPr>
        <p:grpSpPr>
          <a:xfrm>
            <a:off x="5144744" y="4184873"/>
            <a:ext cx="2668842" cy="898767"/>
            <a:chOff x="5252057" y="3967101"/>
            <a:chExt cx="2668842" cy="898767"/>
          </a:xfrm>
        </p:grpSpPr>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057" y="3967101"/>
              <a:ext cx="2559215" cy="898767"/>
            </a:xfrm>
            <a:prstGeom prst="rect">
              <a:avLst/>
            </a:prstGeom>
          </p:spPr>
        </p:pic>
        <p:sp>
          <p:nvSpPr>
            <p:cNvPr id="51" name="矩形 50">
              <a:extLst>
                <a:ext uri="{FF2B5EF4-FFF2-40B4-BE49-F238E27FC236}">
                  <a16:creationId xmlns:a16="http://schemas.microsoft.com/office/drawing/2014/main" id="{A86A831D-62BD-4F27-A690-E525E487E15B}"/>
                </a:ext>
              </a:extLst>
            </p:cNvPr>
            <p:cNvSpPr/>
            <p:nvPr/>
          </p:nvSpPr>
          <p:spPr>
            <a:xfrm>
              <a:off x="6531665" y="4163068"/>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03</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4188180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2600" y="-493868"/>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058594" y="1750905"/>
            <a:ext cx="5561175"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Căn cứ vào những yếu tố nào để phân loại văn bản? Có những loại văn bản nào?</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6008069" y="3374777"/>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VB </a:t>
            </a:r>
            <a:r>
              <a:rPr lang="en-US" sz="2000" b="1" i="1">
                <a:latin typeface="Times New Roman" panose="02020603050405020304" pitchFamily="18" charset="0"/>
                <a:cs typeface="Times New Roman" panose="02020603050405020304" pitchFamily="18" charset="0"/>
              </a:rPr>
              <a:t>Trái Đất – cái nôi của sự sống </a:t>
            </a:r>
            <a:r>
              <a:rPr lang="en-US" sz="2000" i="1">
                <a:latin typeface="Times New Roman" panose="02020603050405020304" pitchFamily="18" charset="0"/>
                <a:cs typeface="Times New Roman" panose="02020603050405020304" pitchFamily="18" charset="0"/>
              </a:rPr>
              <a:t>thuộc thể loại văn bản nào? Liệt kê những bộ phận cấu tạo của VB?</a:t>
            </a:r>
            <a:endParaRPr lang="en-US" sz="2000">
              <a:latin typeface="Times New Roman" panose="02020603050405020304" pitchFamily="18" charset="0"/>
              <a:cs typeface="Times New Roman" panose="02020603050405020304" pitchFamily="18" charset="0"/>
            </a:endParaRPr>
          </a:p>
          <a:p>
            <a:pPr>
              <a:buClr>
                <a:schemeClr val="tx1">
                  <a:lumMod val="50000"/>
                  <a:lumOff val="50000"/>
                </a:schemeClr>
              </a:buClr>
            </a:pP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id="{BA470F2E-80F2-4DE8-81CE-707F27B30EC4}"/>
              </a:ext>
            </a:extLst>
          </p:cNvPr>
          <p:cNvSpPr/>
          <p:nvPr/>
        </p:nvSpPr>
        <p:spPr>
          <a:xfrm>
            <a:off x="5992430" y="5008305"/>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Theo em những yếu tố nào không thể thiếu trong mọi trường hợp tạo lập văn bản?</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5195105" y="2528456"/>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grpSp>
        <p:nvGrpSpPr>
          <p:cNvPr id="7" name="组合 6"/>
          <p:cNvGrpSpPr/>
          <p:nvPr/>
        </p:nvGrpSpPr>
        <p:grpSpPr>
          <a:xfrm>
            <a:off x="5144744" y="4184873"/>
            <a:ext cx="2668842" cy="898767"/>
            <a:chOff x="5252057" y="3967101"/>
            <a:chExt cx="2668842" cy="898767"/>
          </a:xfrm>
        </p:grpSpPr>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057" y="3967101"/>
              <a:ext cx="2559215" cy="898767"/>
            </a:xfrm>
            <a:prstGeom prst="rect">
              <a:avLst/>
            </a:prstGeom>
          </p:spPr>
        </p:pic>
        <p:sp>
          <p:nvSpPr>
            <p:cNvPr id="51" name="矩形 50">
              <a:extLst>
                <a:ext uri="{FF2B5EF4-FFF2-40B4-BE49-F238E27FC236}">
                  <a16:creationId xmlns:a16="http://schemas.microsoft.com/office/drawing/2014/main" id="{A86A831D-62BD-4F27-A690-E525E487E15B}"/>
                </a:ext>
              </a:extLst>
            </p:cNvPr>
            <p:cNvSpPr/>
            <p:nvPr/>
          </p:nvSpPr>
          <p:spPr>
            <a:xfrm>
              <a:off x="6531665" y="4163068"/>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03</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9778398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75099" y="-1278527"/>
            <a:ext cx="15152356" cy="8000550"/>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69" y="5517581"/>
            <a:ext cx="12196868" cy="135690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0342" y="6464891"/>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7780952" y="428851"/>
            <a:ext cx="4472416" cy="1663411"/>
          </a:xfrm>
          <a:prstGeom prst="rect">
            <a:avLst/>
          </a:prstGeom>
        </p:spPr>
        <p:txBody>
          <a:bodyPr wrap="square">
            <a:noAutofit/>
          </a:bodyPr>
          <a:lstStyle/>
          <a:p>
            <a:pPr>
              <a:buClr>
                <a:schemeClr val="tx1">
                  <a:lumMod val="50000"/>
                  <a:lumOff val="50000"/>
                </a:schemeClr>
              </a:buClr>
            </a:pPr>
            <a:r>
              <a:rPr lang="en-US" sz="2800" i="1" dirty="0" err="1">
                <a:latin typeface="Times New Roman" panose="02020603050405020304" pitchFamily="18" charset="0"/>
                <a:cs typeface="Times New Roman" panose="02020603050405020304" pitchFamily="18" charset="0"/>
              </a:rPr>
              <a:t>Căn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br>
              <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7837637" y="2428005"/>
            <a:ext cx="4556942" cy="2034293"/>
          </a:xfrm>
          <a:prstGeom prst="rect">
            <a:avLst/>
          </a:prstGeom>
        </p:spPr>
        <p:txBody>
          <a:bodyPr wrap="square">
            <a:noAutofit/>
          </a:bodyPr>
          <a:lstStyle/>
          <a:p>
            <a:pPr>
              <a:buClr>
                <a:schemeClr val="tx1">
                  <a:lumMod val="50000"/>
                  <a:lumOff val="50000"/>
                </a:schemeClr>
              </a:buClr>
            </a:pPr>
            <a:r>
              <a:rPr lang="en-US" sz="2800" i="1" dirty="0">
                <a:latin typeface="Times New Roman" panose="02020603050405020304" pitchFamily="18" charset="0"/>
                <a:cs typeface="Times New Roman" panose="02020603050405020304" pitchFamily="18" charset="0"/>
              </a:rPr>
              <a:t>VB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cs typeface="Times New Roman" panose="02020603050405020304" pitchFamily="18" charset="0"/>
            </a:endParaRPr>
          </a:p>
          <a:p>
            <a:pPr>
              <a:buClr>
                <a:schemeClr val="tx1">
                  <a:lumMod val="50000"/>
                  <a:lumOff val="50000"/>
                </a:schemeClr>
              </a:buClr>
            </a:pPr>
            <a:br>
              <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id="{BA470F2E-80F2-4DE8-81CE-707F27B30EC4}"/>
              </a:ext>
            </a:extLst>
          </p:cNvPr>
          <p:cNvSpPr/>
          <p:nvPr/>
        </p:nvSpPr>
        <p:spPr>
          <a:xfrm>
            <a:off x="7925857" y="4727682"/>
            <a:ext cx="4186869" cy="1456586"/>
          </a:xfrm>
          <a:prstGeom prst="rect">
            <a:avLst/>
          </a:prstGeom>
        </p:spPr>
        <p:txBody>
          <a:bodyPr wrap="square">
            <a:noAutofit/>
          </a:bodyPr>
          <a:lstStyle/>
          <a:p>
            <a:pPr>
              <a:buClr>
                <a:schemeClr val="tx1">
                  <a:lumMod val="50000"/>
                  <a:lumOff val="50000"/>
                </a:schemeClr>
              </a:buClr>
            </a:pPr>
            <a:r>
              <a:rPr lang="en-US" sz="2800" i="1" dirty="0">
                <a:latin typeface="Times New Roman" panose="02020603050405020304" pitchFamily="18" charset="0"/>
                <a:cs typeface="Times New Roman" panose="02020603050405020304" pitchFamily="18" charset="0"/>
              </a:rPr>
              <a:t>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a:t>
            </a:r>
            <a:endPar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4153" y="428851"/>
            <a:ext cx="11292973" cy="2523669"/>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1542350" y="3665385"/>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sp>
        <p:nvSpPr>
          <p:cNvPr id="26" name="文本框 19">
            <a:extLst>
              <a:ext uri="{FF2B5EF4-FFF2-40B4-BE49-F238E27FC236}">
                <a16:creationId xmlns:a16="http://schemas.microsoft.com/office/drawing/2014/main" id="{74E16B6C-48D8-4C42-8D4F-B1BF8433FAC9}"/>
              </a:ext>
            </a:extLst>
          </p:cNvPr>
          <p:cNvSpPr txBox="1"/>
          <p:nvPr/>
        </p:nvSpPr>
        <p:spPr>
          <a:xfrm>
            <a:off x="2308976" y="247171"/>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7" name="图片 2">
            <a:extLst>
              <a:ext uri="{FF2B5EF4-FFF2-40B4-BE49-F238E27FC236}">
                <a16:creationId xmlns:a16="http://schemas.microsoft.com/office/drawing/2014/main" id="{229BCFFC-64E1-314C-863E-49DA7E981D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6926" y="2424878"/>
            <a:ext cx="11292973" cy="2565061"/>
          </a:xfrm>
          <a:prstGeom prst="rect">
            <a:avLst/>
          </a:prstGeom>
        </p:spPr>
      </p:pic>
      <p:pic>
        <p:nvPicPr>
          <p:cNvPr id="28" name="图片 2">
            <a:extLst>
              <a:ext uri="{FF2B5EF4-FFF2-40B4-BE49-F238E27FC236}">
                <a16:creationId xmlns:a16="http://schemas.microsoft.com/office/drawing/2014/main" id="{3E037206-E9BC-734F-B538-B6F94A052A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2021" y="4416185"/>
            <a:ext cx="11292973" cy="2565061"/>
          </a:xfrm>
          <a:prstGeom prst="rect">
            <a:avLst/>
          </a:prstGeom>
        </p:spPr>
      </p:pic>
    </p:spTree>
    <p:extLst>
      <p:ext uri="{BB962C8B-B14F-4D97-AF65-F5344CB8AC3E}">
        <p14:creationId xmlns:p14="http://schemas.microsoft.com/office/powerpoint/2010/main" val="191979732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2.</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6253411" y="1883701"/>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6569798" y="2339816"/>
            <a:ext cx="2834849" cy="2677656"/>
          </a:xfrm>
          <a:prstGeom prst="rect">
            <a:avLst/>
          </a:prstGeom>
        </p:spPr>
        <p:txBody>
          <a:bodyPr wrap="square">
            <a:spAutoFit/>
          </a:bodyPr>
          <a:lstStyle/>
          <a:p>
            <a:pPr algn="just"/>
            <a:r>
              <a:rPr lang="en-US" sz="2400">
                <a:solidFill>
                  <a:schemeClr val="bg1"/>
                </a:solidFill>
                <a:latin typeface="Times New Roman" panose="02020603050405020304" pitchFamily="18" charset="0"/>
                <a:cs typeface="Times New Roman" panose="02020603050405020304" pitchFamily="18" charset="0"/>
              </a:rPr>
              <a:t>VB </a:t>
            </a:r>
            <a:r>
              <a:rPr lang="en-US" sz="2400" b="1" i="1">
                <a:solidFill>
                  <a:schemeClr val="bg1"/>
                </a:solidFill>
                <a:latin typeface="Times New Roman" panose="02020603050405020304" pitchFamily="18" charset="0"/>
                <a:cs typeface="Times New Roman" panose="02020603050405020304" pitchFamily="18" charset="0"/>
              </a:rPr>
              <a:t>Trái Đất – cái nôi của sự sống </a:t>
            </a:r>
            <a:r>
              <a:rPr lang="en-US" sz="2400">
                <a:solidFill>
                  <a:schemeClr val="bg1"/>
                </a:solidFill>
                <a:latin typeface="Times New Roman" panose="02020603050405020304" pitchFamily="18" charset="0"/>
                <a:cs typeface="Times New Roman" panose="02020603050405020304" pitchFamily="18" charset="0"/>
              </a:rPr>
              <a:t>thuộc loại văn bản thông tin, chức năng chính là cung cấp thông tin tới người đọc.</a:t>
            </a:r>
            <a:endParaRPr lang="en-US" sz="6000">
              <a:solidFill>
                <a:schemeClr val="bg1"/>
              </a:solidFill>
              <a:latin typeface="Times New Roman" panose="02020603050405020304" pitchFamily="18" charset="0"/>
              <a:cs typeface="Times New Roman" panose="02020603050405020304" pitchFamily="18" charset="0"/>
            </a:endParaRPr>
          </a:p>
        </p:txBody>
      </p:sp>
      <p:pic>
        <p:nvPicPr>
          <p:cNvPr id="19" name="图片 38">
            <a:extLst>
              <a:ext uri="{FF2B5EF4-FFF2-40B4-BE49-F238E27FC236}">
                <a16:creationId xmlns:a16="http://schemas.microsoft.com/office/drawing/2014/main" id="{86DBBB77-6075-4002-8F4D-EBEDD14E22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8419" y="2491508"/>
            <a:ext cx="3160891" cy="3206476"/>
          </a:xfrm>
          <a:prstGeom prst="rect">
            <a:avLst/>
          </a:prstGeom>
        </p:spPr>
      </p:pic>
    </p:spTree>
    <p:extLst>
      <p:ext uri="{BB962C8B-B14F-4D97-AF65-F5344CB8AC3E}">
        <p14:creationId xmlns:p14="http://schemas.microsoft.com/office/powerpoint/2010/main" val="13670832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75" name="组合 74"/>
          <p:cNvGrpSpPr/>
          <p:nvPr/>
        </p:nvGrpSpPr>
        <p:grpSpPr>
          <a:xfrm>
            <a:off x="1627150" y="2683518"/>
            <a:ext cx="3953942" cy="648746"/>
            <a:chOff x="1539688" y="2610017"/>
            <a:chExt cx="3953942" cy="648746"/>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69" name="组合 68"/>
            <p:cNvGrpSpPr/>
            <p:nvPr/>
          </p:nvGrpSpPr>
          <p:grpSpPr>
            <a:xfrm>
              <a:off x="1539688" y="2610017"/>
              <a:ext cx="741621" cy="648746"/>
              <a:chOff x="1539688" y="2610017"/>
              <a:chExt cx="741621" cy="648746"/>
            </a:xfrm>
          </p:grpSpPr>
          <p:sp>
            <p:nvSpPr>
              <p:cNvPr id="17" name="矩形 16"/>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1562576"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01</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23" name="文本框 22"/>
            <p:cNvSpPr txBox="1"/>
            <p:nvPr/>
          </p:nvSpPr>
          <p:spPr>
            <a:xfrm>
              <a:off x="2465022" y="2647739"/>
              <a:ext cx="1218603"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Nhan đề</a:t>
              </a:r>
            </a:p>
          </p:txBody>
        </p:sp>
      </p:grpSp>
      <p:grpSp>
        <p:nvGrpSpPr>
          <p:cNvPr id="76" name="组合 75"/>
          <p:cNvGrpSpPr/>
          <p:nvPr/>
        </p:nvGrpSpPr>
        <p:grpSpPr>
          <a:xfrm>
            <a:off x="6213336" y="2084088"/>
            <a:ext cx="3972021" cy="648746"/>
            <a:chOff x="1521609" y="2610017"/>
            <a:chExt cx="3972021" cy="648746"/>
          </a:xfrm>
        </p:grpSpPr>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78" name="组合 77"/>
            <p:cNvGrpSpPr/>
            <p:nvPr/>
          </p:nvGrpSpPr>
          <p:grpSpPr>
            <a:xfrm>
              <a:off x="1521609" y="2610017"/>
              <a:ext cx="759700" cy="648746"/>
              <a:chOff x="1521609" y="2610017"/>
              <a:chExt cx="759700" cy="648746"/>
            </a:xfrm>
          </p:grpSpPr>
          <p:sp>
            <p:nvSpPr>
              <p:cNvPr id="80" name="矩形 79"/>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 name="文本框 80"/>
              <p:cNvSpPr txBox="1"/>
              <p:nvPr/>
            </p:nvSpPr>
            <p:spPr>
              <a:xfrm>
                <a:off x="1521609"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02</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79" name="文本框 78"/>
            <p:cNvSpPr txBox="1"/>
            <p:nvPr/>
          </p:nvSpPr>
          <p:spPr>
            <a:xfrm>
              <a:off x="2465022" y="2647739"/>
              <a:ext cx="902811"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Sa-pô</a:t>
              </a:r>
            </a:p>
          </p:txBody>
        </p:sp>
      </p:grpSp>
      <p:grpSp>
        <p:nvGrpSpPr>
          <p:cNvPr id="82" name="组合 81"/>
          <p:cNvGrpSpPr/>
          <p:nvPr/>
        </p:nvGrpSpPr>
        <p:grpSpPr>
          <a:xfrm>
            <a:off x="1417284" y="4014232"/>
            <a:ext cx="3954958" cy="661577"/>
            <a:chOff x="1538672" y="2597186"/>
            <a:chExt cx="3954958" cy="661577"/>
          </a:xfrm>
        </p:grpSpPr>
        <p:pic>
          <p:nvPicPr>
            <p:cNvPr id="83" name="图片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84" name="组合 83"/>
            <p:cNvGrpSpPr/>
            <p:nvPr/>
          </p:nvGrpSpPr>
          <p:grpSpPr>
            <a:xfrm>
              <a:off x="1538672" y="2597186"/>
              <a:ext cx="742637" cy="661577"/>
              <a:chOff x="1538672" y="2597186"/>
              <a:chExt cx="742637" cy="661577"/>
            </a:xfrm>
          </p:grpSpPr>
          <p:sp>
            <p:nvSpPr>
              <p:cNvPr id="86" name="矩形 85"/>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文本框 86"/>
              <p:cNvSpPr txBox="1"/>
              <p:nvPr/>
            </p:nvSpPr>
            <p:spPr>
              <a:xfrm>
                <a:off x="1538672" y="2597186"/>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03</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85" name="文本框 84"/>
            <p:cNvSpPr txBox="1"/>
            <p:nvPr/>
          </p:nvSpPr>
          <p:spPr>
            <a:xfrm>
              <a:off x="2465022" y="2647739"/>
              <a:ext cx="1149674"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Đề mục</a:t>
              </a:r>
              <a:endParaRPr lang="en-US" sz="2400">
                <a:latin typeface="Times New Roman" panose="02020603050405020304" pitchFamily="18" charset="0"/>
                <a:cs typeface="Times New Roman" panose="02020603050405020304" pitchFamily="18" charset="0"/>
              </a:endParaRPr>
            </a:p>
          </p:txBody>
        </p:sp>
      </p:grpSp>
      <p:grpSp>
        <p:nvGrpSpPr>
          <p:cNvPr id="88" name="组合 87"/>
          <p:cNvGrpSpPr/>
          <p:nvPr/>
        </p:nvGrpSpPr>
        <p:grpSpPr>
          <a:xfrm>
            <a:off x="6495859" y="3388058"/>
            <a:ext cx="3957406" cy="653931"/>
            <a:chOff x="1536224" y="2623764"/>
            <a:chExt cx="3957406" cy="653931"/>
          </a:xfrm>
        </p:grpSpPr>
        <p:pic>
          <p:nvPicPr>
            <p:cNvPr id="89" name="图片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90" name="组合 89"/>
            <p:cNvGrpSpPr/>
            <p:nvPr/>
          </p:nvGrpSpPr>
          <p:grpSpPr>
            <a:xfrm>
              <a:off x="1536224" y="2623764"/>
              <a:ext cx="745085" cy="653931"/>
              <a:chOff x="1536224" y="2623764"/>
              <a:chExt cx="745085" cy="653931"/>
            </a:xfrm>
          </p:grpSpPr>
          <p:sp>
            <p:nvSpPr>
              <p:cNvPr id="92" name="矩形 91"/>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3" name="文本框 92"/>
              <p:cNvSpPr txBox="1"/>
              <p:nvPr/>
            </p:nvSpPr>
            <p:spPr>
              <a:xfrm>
                <a:off x="1536224" y="2631364"/>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04</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91" name="文本框 90"/>
            <p:cNvSpPr txBox="1"/>
            <p:nvPr/>
          </p:nvSpPr>
          <p:spPr>
            <a:xfrm>
              <a:off x="2465022" y="2647739"/>
              <a:ext cx="1858201"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Các đoạn văn</a:t>
              </a:r>
              <a:endParaRPr lang="en-US" sz="2400">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pSp>
        <p:nvGrpSpPr>
          <p:cNvPr id="39" name="组合 81">
            <a:extLst>
              <a:ext uri="{FF2B5EF4-FFF2-40B4-BE49-F238E27FC236}">
                <a16:creationId xmlns:a16="http://schemas.microsoft.com/office/drawing/2014/main" id="{19F16EBD-E683-4E52-8F8F-0B65724EC002}"/>
              </a:ext>
            </a:extLst>
          </p:cNvPr>
          <p:cNvGrpSpPr/>
          <p:nvPr/>
        </p:nvGrpSpPr>
        <p:grpSpPr>
          <a:xfrm>
            <a:off x="6093566" y="4675809"/>
            <a:ext cx="3954958" cy="661577"/>
            <a:chOff x="1538672" y="2597186"/>
            <a:chExt cx="3954958" cy="661577"/>
          </a:xfrm>
        </p:grpSpPr>
        <p:pic>
          <p:nvPicPr>
            <p:cNvPr id="40" name="图片 82">
              <a:extLst>
                <a:ext uri="{FF2B5EF4-FFF2-40B4-BE49-F238E27FC236}">
                  <a16:creationId xmlns:a16="http://schemas.microsoft.com/office/drawing/2014/main" id="{96CF1D1A-B9F3-426F-847F-3B6FDA7A2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41" name="组合 83">
              <a:extLst>
                <a:ext uri="{FF2B5EF4-FFF2-40B4-BE49-F238E27FC236}">
                  <a16:creationId xmlns:a16="http://schemas.microsoft.com/office/drawing/2014/main" id="{902D34CF-5AE7-44AD-934C-E87C20C7AB51}"/>
                </a:ext>
              </a:extLst>
            </p:cNvPr>
            <p:cNvGrpSpPr/>
            <p:nvPr/>
          </p:nvGrpSpPr>
          <p:grpSpPr>
            <a:xfrm>
              <a:off x="1538672" y="2597186"/>
              <a:ext cx="742637" cy="661577"/>
              <a:chOff x="1538672" y="2597186"/>
              <a:chExt cx="742637" cy="661577"/>
            </a:xfrm>
          </p:grpSpPr>
          <p:sp>
            <p:nvSpPr>
              <p:cNvPr id="43" name="矩形 85">
                <a:extLst>
                  <a:ext uri="{FF2B5EF4-FFF2-40B4-BE49-F238E27FC236}">
                    <a16:creationId xmlns:a16="http://schemas.microsoft.com/office/drawing/2014/main" id="{2121B85B-79C9-48C7-81F3-76717E26D7BF}"/>
                  </a:ext>
                </a:extLst>
              </p:cNvPr>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86">
                <a:extLst>
                  <a:ext uri="{FF2B5EF4-FFF2-40B4-BE49-F238E27FC236}">
                    <a16:creationId xmlns:a16="http://schemas.microsoft.com/office/drawing/2014/main" id="{E12CA7AD-B6B2-49D6-AB8D-8F524FCC6314}"/>
                  </a:ext>
                </a:extLst>
              </p:cNvPr>
              <p:cNvSpPr txBox="1"/>
              <p:nvPr/>
            </p:nvSpPr>
            <p:spPr>
              <a:xfrm>
                <a:off x="1538672" y="2597186"/>
                <a:ext cx="646331" cy="646331"/>
              </a:xfrm>
              <a:prstGeom prst="rect">
                <a:avLst/>
              </a:prstGeom>
              <a:noFill/>
              <a:ln>
                <a:noFill/>
              </a:ln>
            </p:spPr>
            <p:txBody>
              <a:bodyPr wrap="none" rtlCol="0">
                <a:spAutoFit/>
              </a:bodyPr>
              <a:lstStyle/>
              <a:p>
                <a:r>
                  <a:rPr lang="en-US" altLang="zh-CN" sz="360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05</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42" name="文本框 84">
              <a:extLst>
                <a:ext uri="{FF2B5EF4-FFF2-40B4-BE49-F238E27FC236}">
                  <a16:creationId xmlns:a16="http://schemas.microsoft.com/office/drawing/2014/main" id="{8346AFB1-8B46-4863-B3EF-3BF7B1B5E284}"/>
                </a:ext>
              </a:extLst>
            </p:cNvPr>
            <p:cNvSpPr txBox="1"/>
            <p:nvPr/>
          </p:nvSpPr>
          <p:spPr>
            <a:xfrm>
              <a:off x="2531525" y="2663620"/>
              <a:ext cx="2137508"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Tranh minh họa</a:t>
              </a:r>
              <a:endParaRPr lang="en-US" sz="2400">
                <a:latin typeface="Times New Roman" panose="02020603050405020304" pitchFamily="18" charset="0"/>
                <a:cs typeface="Times New Roman" panose="02020603050405020304" pitchFamily="18" charset="0"/>
              </a:endParaRPr>
            </a:p>
          </p:txBody>
        </p:sp>
      </p:grpSp>
      <p:sp>
        <p:nvSpPr>
          <p:cNvPr id="52" name="文本框 2">
            <a:extLst>
              <a:ext uri="{FF2B5EF4-FFF2-40B4-BE49-F238E27FC236}">
                <a16:creationId xmlns:a16="http://schemas.microsoft.com/office/drawing/2014/main" id="{75C0BE08-90E7-4658-9CCC-734EA0E26234}"/>
              </a:ext>
            </a:extLst>
          </p:cNvPr>
          <p:cNvSpPr txBox="1"/>
          <p:nvPr/>
        </p:nvSpPr>
        <p:spPr>
          <a:xfrm>
            <a:off x="1496677" y="797765"/>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54" name="文本框 19">
            <a:extLst>
              <a:ext uri="{FF2B5EF4-FFF2-40B4-BE49-F238E27FC236}">
                <a16:creationId xmlns:a16="http://schemas.microsoft.com/office/drawing/2014/main" id="{75A2B6F6-0D94-4012-AD4F-F3AE4D76521F}"/>
              </a:ext>
            </a:extLst>
          </p:cNvPr>
          <p:cNvSpPr txBox="1"/>
          <p:nvPr/>
        </p:nvSpPr>
        <p:spPr>
          <a:xfrm>
            <a:off x="2343634" y="76791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58" name="TextBox 8">
            <a:extLst>
              <a:ext uri="{FF2B5EF4-FFF2-40B4-BE49-F238E27FC236}">
                <a16:creationId xmlns:a16="http://schemas.microsoft.com/office/drawing/2014/main" id="{5E64A1F9-5298-46B4-84BB-47EB881A6396}"/>
              </a:ext>
            </a:extLst>
          </p:cNvPr>
          <p:cNvSpPr txBox="1"/>
          <p:nvPr/>
        </p:nvSpPr>
        <p:spPr>
          <a:xfrm>
            <a:off x="2280902" y="1629872"/>
            <a:ext cx="2139441" cy="562675"/>
          </a:xfrm>
          <a:prstGeom prst="rect">
            <a:avLst/>
          </a:prstGeom>
          <a:noFill/>
        </p:spPr>
        <p:txBody>
          <a:bodyPr wrap="none" lIns="480000" tIns="0" rIns="0" bIns="0" anchor="b" anchorCtr="0">
            <a:noAutofit/>
          </a:bodyPr>
          <a:lstStyle/>
          <a:p>
            <a:pPr algn="ctr"/>
            <a:r>
              <a:rPr lang="en-US" sz="2400" b="1" i="1" u="sng">
                <a:solidFill>
                  <a:srgbClr val="002060"/>
                </a:solidFill>
                <a:latin typeface="Times New Roman" panose="02020603050405020304" pitchFamily="18" charset="0"/>
                <a:cs typeface="Times New Roman" panose="02020603050405020304" pitchFamily="18" charset="0"/>
              </a:rPr>
              <a:t>Các bộ phận cấu tạo</a:t>
            </a:r>
          </a:p>
          <a:p>
            <a:pPr algn="ctr"/>
            <a:r>
              <a:rPr lang="en-US" sz="2400" b="1" i="1" u="sng">
                <a:solidFill>
                  <a:srgbClr val="002060"/>
                </a:solidFill>
                <a:latin typeface="Times New Roman" panose="02020603050405020304" pitchFamily="18" charset="0"/>
                <a:cs typeface="Times New Roman" panose="02020603050405020304" pitchFamily="18" charset="0"/>
              </a:rPr>
              <a:t> của văn bản:</a:t>
            </a:r>
          </a:p>
        </p:txBody>
      </p:sp>
    </p:spTree>
    <p:extLst>
      <p:ext uri="{BB962C8B-B14F-4D97-AF65-F5344CB8AC3E}">
        <p14:creationId xmlns:p14="http://schemas.microsoft.com/office/powerpoint/2010/main" val="35854269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anim calcmode="lin" valueType="num">
                                      <p:cBhvr>
                                        <p:cTn id="35" dur="1000" fill="hold"/>
                                        <p:tgtEl>
                                          <p:spTgt spid="75"/>
                                        </p:tgtEl>
                                        <p:attrNameLst>
                                          <p:attrName>style.rotation</p:attrName>
                                        </p:attrNameLst>
                                      </p:cBhvr>
                                      <p:tavLst>
                                        <p:tav tm="0">
                                          <p:val>
                                            <p:fltVal val="90"/>
                                          </p:val>
                                        </p:tav>
                                        <p:tav tm="100000">
                                          <p:val>
                                            <p:fltVal val="0"/>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1000" fill="hold"/>
                                        <p:tgtEl>
                                          <p:spTgt spid="76"/>
                                        </p:tgtEl>
                                        <p:attrNameLst>
                                          <p:attrName>ppt_w</p:attrName>
                                        </p:attrNameLst>
                                      </p:cBhvr>
                                      <p:tavLst>
                                        <p:tav tm="0">
                                          <p:val>
                                            <p:fltVal val="0"/>
                                          </p:val>
                                        </p:tav>
                                        <p:tav tm="100000">
                                          <p:val>
                                            <p:strVal val="#ppt_w"/>
                                          </p:val>
                                        </p:tav>
                                      </p:tavLst>
                                    </p:anim>
                                    <p:anim calcmode="lin" valueType="num">
                                      <p:cBhvr>
                                        <p:cTn id="42" dur="1000" fill="hold"/>
                                        <p:tgtEl>
                                          <p:spTgt spid="76"/>
                                        </p:tgtEl>
                                        <p:attrNameLst>
                                          <p:attrName>ppt_h</p:attrName>
                                        </p:attrNameLst>
                                      </p:cBhvr>
                                      <p:tavLst>
                                        <p:tav tm="0">
                                          <p:val>
                                            <p:fltVal val="0"/>
                                          </p:val>
                                        </p:tav>
                                        <p:tav tm="100000">
                                          <p:val>
                                            <p:strVal val="#ppt_h"/>
                                          </p:val>
                                        </p:tav>
                                      </p:tavLst>
                                    </p:anim>
                                    <p:anim calcmode="lin" valueType="num">
                                      <p:cBhvr>
                                        <p:cTn id="43" dur="1000" fill="hold"/>
                                        <p:tgtEl>
                                          <p:spTgt spid="76"/>
                                        </p:tgtEl>
                                        <p:attrNameLst>
                                          <p:attrName>style.rotation</p:attrName>
                                        </p:attrNameLst>
                                      </p:cBhvr>
                                      <p:tavLst>
                                        <p:tav tm="0">
                                          <p:val>
                                            <p:fltVal val="90"/>
                                          </p:val>
                                        </p:tav>
                                        <p:tav tm="100000">
                                          <p:val>
                                            <p:fltVal val="0"/>
                                          </p:val>
                                        </p:tav>
                                      </p:tavLst>
                                    </p:anim>
                                    <p:animEffect transition="in" filter="fade">
                                      <p:cBhvr>
                                        <p:cTn id="44" dur="10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1000" fill="hold"/>
                                        <p:tgtEl>
                                          <p:spTgt spid="82"/>
                                        </p:tgtEl>
                                        <p:attrNameLst>
                                          <p:attrName>ppt_w</p:attrName>
                                        </p:attrNameLst>
                                      </p:cBhvr>
                                      <p:tavLst>
                                        <p:tav tm="0">
                                          <p:val>
                                            <p:fltVal val="0"/>
                                          </p:val>
                                        </p:tav>
                                        <p:tav tm="100000">
                                          <p:val>
                                            <p:strVal val="#ppt_w"/>
                                          </p:val>
                                        </p:tav>
                                      </p:tavLst>
                                    </p:anim>
                                    <p:anim calcmode="lin" valueType="num">
                                      <p:cBhvr>
                                        <p:cTn id="50" dur="1000" fill="hold"/>
                                        <p:tgtEl>
                                          <p:spTgt spid="82"/>
                                        </p:tgtEl>
                                        <p:attrNameLst>
                                          <p:attrName>ppt_h</p:attrName>
                                        </p:attrNameLst>
                                      </p:cBhvr>
                                      <p:tavLst>
                                        <p:tav tm="0">
                                          <p:val>
                                            <p:fltVal val="0"/>
                                          </p:val>
                                        </p:tav>
                                        <p:tav tm="100000">
                                          <p:val>
                                            <p:strVal val="#ppt_h"/>
                                          </p:val>
                                        </p:tav>
                                      </p:tavLst>
                                    </p:anim>
                                    <p:anim calcmode="lin" valueType="num">
                                      <p:cBhvr>
                                        <p:cTn id="51" dur="1000" fill="hold"/>
                                        <p:tgtEl>
                                          <p:spTgt spid="82"/>
                                        </p:tgtEl>
                                        <p:attrNameLst>
                                          <p:attrName>style.rotation</p:attrName>
                                        </p:attrNameLst>
                                      </p:cBhvr>
                                      <p:tavLst>
                                        <p:tav tm="0">
                                          <p:val>
                                            <p:fltVal val="90"/>
                                          </p:val>
                                        </p:tav>
                                        <p:tav tm="100000">
                                          <p:val>
                                            <p:fltVal val="0"/>
                                          </p:val>
                                        </p:tav>
                                      </p:tavLst>
                                    </p:anim>
                                    <p:animEffect transition="in" filter="fade">
                                      <p:cBhvr>
                                        <p:cTn id="52" dur="10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 calcmode="lin" valueType="num">
                                      <p:cBhvr>
                                        <p:cTn id="57" dur="1000" fill="hold"/>
                                        <p:tgtEl>
                                          <p:spTgt spid="88"/>
                                        </p:tgtEl>
                                        <p:attrNameLst>
                                          <p:attrName>ppt_w</p:attrName>
                                        </p:attrNameLst>
                                      </p:cBhvr>
                                      <p:tavLst>
                                        <p:tav tm="0">
                                          <p:val>
                                            <p:fltVal val="0"/>
                                          </p:val>
                                        </p:tav>
                                        <p:tav tm="100000">
                                          <p:val>
                                            <p:strVal val="#ppt_w"/>
                                          </p:val>
                                        </p:tav>
                                      </p:tavLst>
                                    </p:anim>
                                    <p:anim calcmode="lin" valueType="num">
                                      <p:cBhvr>
                                        <p:cTn id="58" dur="1000" fill="hold"/>
                                        <p:tgtEl>
                                          <p:spTgt spid="88"/>
                                        </p:tgtEl>
                                        <p:attrNameLst>
                                          <p:attrName>ppt_h</p:attrName>
                                        </p:attrNameLst>
                                      </p:cBhvr>
                                      <p:tavLst>
                                        <p:tav tm="0">
                                          <p:val>
                                            <p:fltVal val="0"/>
                                          </p:val>
                                        </p:tav>
                                        <p:tav tm="100000">
                                          <p:val>
                                            <p:strVal val="#ppt_h"/>
                                          </p:val>
                                        </p:tav>
                                      </p:tavLst>
                                    </p:anim>
                                    <p:anim calcmode="lin" valueType="num">
                                      <p:cBhvr>
                                        <p:cTn id="59" dur="1000" fill="hold"/>
                                        <p:tgtEl>
                                          <p:spTgt spid="88"/>
                                        </p:tgtEl>
                                        <p:attrNameLst>
                                          <p:attrName>style.rotation</p:attrName>
                                        </p:attrNameLst>
                                      </p:cBhvr>
                                      <p:tavLst>
                                        <p:tav tm="0">
                                          <p:val>
                                            <p:fltVal val="90"/>
                                          </p:val>
                                        </p:tav>
                                        <p:tav tm="100000">
                                          <p:val>
                                            <p:fltVal val="0"/>
                                          </p:val>
                                        </p:tav>
                                      </p:tavLst>
                                    </p:anim>
                                    <p:animEffect transition="in" filter="fade">
                                      <p:cBhvr>
                                        <p:cTn id="60" dur="1000"/>
                                        <p:tgtEl>
                                          <p:spTgt spid="88"/>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11"/>
          <a:srcRect/>
          <a:stretch>
            <a:fillRect/>
          </a:stretch>
        </p:blipFill>
        <p:spPr>
          <a:xfrm>
            <a:off x="7660551" y="3790206"/>
            <a:ext cx="4968914" cy="4292965"/>
          </a:xfrm>
          <a:prstGeom prst="rect">
            <a:avLst/>
          </a:prstGeom>
        </p:spPr>
      </p:pic>
      <p:pic>
        <p:nvPicPr>
          <p:cNvPr id="20" name="图片 12">
            <a:extLst>
              <a:ext uri="{FF2B5EF4-FFF2-40B4-BE49-F238E27FC236}">
                <a16:creationId xmlns:a16="http://schemas.microsoft.com/office/drawing/2014/main" id="{D6749A02-9F2B-4159-A4BA-F48EFF98E5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40649" y="642924"/>
            <a:ext cx="4561004" cy="4960028"/>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6492344" y="2109253"/>
            <a:ext cx="3143923"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Nhắc lại những thông tin, thông điệp mà em tiếp nhận được từ văn bản Trái đất - cái nôi của sự sống</a:t>
            </a:r>
            <a:endParaRPr lang="en-US" sz="3200">
              <a:latin typeface="Times New Roman" panose="02020603050405020304" pitchFamily="18" charset="0"/>
              <a:cs typeface="Times New Roman" panose="02020603050405020304" pitchFamily="18" charset="0"/>
            </a:endParaRPr>
          </a:p>
        </p:txBody>
      </p:sp>
      <p:sp>
        <p:nvSpPr>
          <p:cNvPr id="15" name="文本框 2">
            <a:extLst>
              <a:ext uri="{FF2B5EF4-FFF2-40B4-BE49-F238E27FC236}">
                <a16:creationId xmlns:a16="http://schemas.microsoft.com/office/drawing/2014/main" id="{8D9018F5-3DB2-48DB-B3A6-CB50FA55476D}"/>
              </a:ext>
            </a:extLst>
          </p:cNvPr>
          <p:cNvSpPr txBox="1"/>
          <p:nvPr/>
        </p:nvSpPr>
        <p:spPr>
          <a:xfrm>
            <a:off x="1460643" y="96433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6" name="文本框 19">
            <a:extLst>
              <a:ext uri="{FF2B5EF4-FFF2-40B4-BE49-F238E27FC236}">
                <a16:creationId xmlns:a16="http://schemas.microsoft.com/office/drawing/2014/main" id="{8485F1F9-E753-4270-86A8-3C9404172B89}"/>
              </a:ext>
            </a:extLst>
          </p:cNvPr>
          <p:cNvSpPr txBox="1"/>
          <p:nvPr/>
        </p:nvSpPr>
        <p:spPr>
          <a:xfrm>
            <a:off x="2307600" y="934478"/>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1555094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3.</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0" name="图片 38">
            <a:extLst>
              <a:ext uri="{FF2B5EF4-FFF2-40B4-BE49-F238E27FC236}">
                <a16:creationId xmlns:a16="http://schemas.microsoft.com/office/drawing/2014/main" id="{690F56B5-687E-42F9-876A-00F336484C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1106" y="2869349"/>
            <a:ext cx="2978831" cy="3021790"/>
          </a:xfrm>
          <a:prstGeom prst="rect">
            <a:avLst/>
          </a:prstGeom>
        </p:spPr>
      </p:pic>
      <p:pic>
        <p:nvPicPr>
          <p:cNvPr id="21" name="图片 4">
            <a:extLst>
              <a:ext uri="{FF2B5EF4-FFF2-40B4-BE49-F238E27FC236}">
                <a16:creationId xmlns:a16="http://schemas.microsoft.com/office/drawing/2014/main" id="{6D860BCF-E579-4344-8297-2290265B2D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3350" y="2160026"/>
            <a:ext cx="5182253" cy="2591920"/>
          </a:xfrm>
          <a:prstGeom prst="rect">
            <a:avLst/>
          </a:prstGeom>
        </p:spPr>
      </p:pic>
      <p:sp>
        <p:nvSpPr>
          <p:cNvPr id="22" name="TextBox 9">
            <a:extLst>
              <a:ext uri="{FF2B5EF4-FFF2-40B4-BE49-F238E27FC236}">
                <a16:creationId xmlns:a16="http://schemas.microsoft.com/office/drawing/2014/main" id="{324D3D2D-FEAA-48BD-8CBB-2ADEDEB6EAE0}"/>
              </a:ext>
            </a:extLst>
          </p:cNvPr>
          <p:cNvSpPr txBox="1">
            <a:spLocks/>
          </p:cNvSpPr>
          <p:nvPr/>
        </p:nvSpPr>
        <p:spPr>
          <a:xfrm>
            <a:off x="1939915" y="3338920"/>
            <a:ext cx="4572983" cy="1643983"/>
          </a:xfrm>
          <a:prstGeom prst="rect">
            <a:avLst/>
          </a:prstGeom>
        </p:spPr>
        <p:txBody>
          <a:bodyPr vert="horz" wrap="square" lIns="480000" tIns="0" rIns="0" bIns="0" anchor="ctr" anchorCtr="0">
            <a:noAutofit/>
          </a:bodyPr>
          <a:lstStyle/>
          <a:p>
            <a:pPr algn="ctr"/>
            <a:r>
              <a:rPr lang="en-US" sz="2400" dirty="0">
                <a:latin typeface="Times New Roman" panose="02020603050405020304" pitchFamily="18" charset="0"/>
                <a:cs typeface="Times New Roman" panose="02020603050405020304" pitchFamily="18" charset="0"/>
              </a:rPr>
              <a:t>VB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
                <a:prstClr val="black">
                  <a:lumMod val="50000"/>
                  <a:lumOff val="50000"/>
                </a:prstClr>
              </a:buClr>
              <a:buSzTx/>
              <a:buFontTx/>
              <a:buNone/>
              <a:tabLst/>
              <a:defRPr/>
            </a:pPr>
            <a:endParaRPr kumimoji="0" lang="zh-CN" altLang="en-US" sz="7200" b="0"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3" name="图片 5">
            <a:extLst>
              <a:ext uri="{FF2B5EF4-FFF2-40B4-BE49-F238E27FC236}">
                <a16:creationId xmlns:a16="http://schemas.microsoft.com/office/drawing/2014/main" id="{A7E23344-3054-4CBF-8B7D-AD6F3D151A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8162" y="5146145"/>
            <a:ext cx="523506" cy="541768"/>
          </a:xfrm>
          <a:prstGeom prst="rect">
            <a:avLst/>
          </a:prstGeom>
        </p:spPr>
      </p:pic>
      <p:pic>
        <p:nvPicPr>
          <p:cNvPr id="30" name="图片 6">
            <a:extLst>
              <a:ext uri="{FF2B5EF4-FFF2-40B4-BE49-F238E27FC236}">
                <a16:creationId xmlns:a16="http://schemas.microsoft.com/office/drawing/2014/main" id="{E35E5F58-70EE-4494-9E53-2687A3AEEA82}"/>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1590100" y="2261414"/>
            <a:ext cx="1072400" cy="971515"/>
          </a:xfrm>
          <a:prstGeom prst="rect">
            <a:avLst/>
          </a:prstGeom>
        </p:spPr>
      </p:pic>
      <p:pic>
        <p:nvPicPr>
          <p:cNvPr id="31" name="图片 9">
            <a:extLst>
              <a:ext uri="{FF2B5EF4-FFF2-40B4-BE49-F238E27FC236}">
                <a16:creationId xmlns:a16="http://schemas.microsoft.com/office/drawing/2014/main" id="{E5A401BA-0489-46FC-B9A8-D7F692037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0463" y="3890054"/>
            <a:ext cx="765140" cy="820230"/>
          </a:xfrm>
          <a:prstGeom prst="rect">
            <a:avLst/>
          </a:prstGeom>
        </p:spPr>
      </p:pic>
    </p:spTree>
    <p:extLst>
      <p:ext uri="{BB962C8B-B14F-4D97-AF65-F5344CB8AC3E}">
        <p14:creationId xmlns:p14="http://schemas.microsoft.com/office/powerpoint/2010/main" val="35436232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750"/>
                                        <p:tgtEl>
                                          <p:spTgt spid="20"/>
                                        </p:tgtEl>
                                      </p:cBhvr>
                                    </p:animEffect>
                                  </p:childTnLst>
                                </p:cTn>
                              </p:par>
                              <p:par>
                                <p:cTn id="23" presetID="14" presetClass="entr" presetSubtype="10" fill="hold" nodeType="withEffect">
                                  <p:stCondLst>
                                    <p:cond delay="25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26" presetClass="entr" presetSubtype="0" fill="hold"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80">
                                          <p:stCondLst>
                                            <p:cond delay="0"/>
                                          </p:stCondLst>
                                        </p:cTn>
                                        <p:tgtEl>
                                          <p:spTgt spid="30"/>
                                        </p:tgtEl>
                                      </p:cBhvr>
                                    </p:animEffect>
                                    <p:anim calcmode="lin" valueType="num">
                                      <p:cBhvr>
                                        <p:cTn id="2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4" dur="26">
                                          <p:stCondLst>
                                            <p:cond delay="650"/>
                                          </p:stCondLst>
                                        </p:cTn>
                                        <p:tgtEl>
                                          <p:spTgt spid="30"/>
                                        </p:tgtEl>
                                      </p:cBhvr>
                                      <p:to x="100000" y="60000"/>
                                    </p:animScale>
                                    <p:animScale>
                                      <p:cBhvr>
                                        <p:cTn id="35" dur="166" decel="50000">
                                          <p:stCondLst>
                                            <p:cond delay="676"/>
                                          </p:stCondLst>
                                        </p:cTn>
                                        <p:tgtEl>
                                          <p:spTgt spid="30"/>
                                        </p:tgtEl>
                                      </p:cBhvr>
                                      <p:to x="100000" y="100000"/>
                                    </p:animScale>
                                    <p:animScale>
                                      <p:cBhvr>
                                        <p:cTn id="36" dur="26">
                                          <p:stCondLst>
                                            <p:cond delay="1312"/>
                                          </p:stCondLst>
                                        </p:cTn>
                                        <p:tgtEl>
                                          <p:spTgt spid="30"/>
                                        </p:tgtEl>
                                      </p:cBhvr>
                                      <p:to x="100000" y="80000"/>
                                    </p:animScale>
                                    <p:animScale>
                                      <p:cBhvr>
                                        <p:cTn id="37" dur="166" decel="50000">
                                          <p:stCondLst>
                                            <p:cond delay="1338"/>
                                          </p:stCondLst>
                                        </p:cTn>
                                        <p:tgtEl>
                                          <p:spTgt spid="30"/>
                                        </p:tgtEl>
                                      </p:cBhvr>
                                      <p:to x="100000" y="100000"/>
                                    </p:animScale>
                                    <p:animScale>
                                      <p:cBhvr>
                                        <p:cTn id="38" dur="26">
                                          <p:stCondLst>
                                            <p:cond delay="1642"/>
                                          </p:stCondLst>
                                        </p:cTn>
                                        <p:tgtEl>
                                          <p:spTgt spid="30"/>
                                        </p:tgtEl>
                                      </p:cBhvr>
                                      <p:to x="100000" y="90000"/>
                                    </p:animScale>
                                    <p:animScale>
                                      <p:cBhvr>
                                        <p:cTn id="39" dur="166" decel="50000">
                                          <p:stCondLst>
                                            <p:cond delay="1668"/>
                                          </p:stCondLst>
                                        </p:cTn>
                                        <p:tgtEl>
                                          <p:spTgt spid="30"/>
                                        </p:tgtEl>
                                      </p:cBhvr>
                                      <p:to x="100000" y="100000"/>
                                    </p:animScale>
                                    <p:animScale>
                                      <p:cBhvr>
                                        <p:cTn id="40" dur="26">
                                          <p:stCondLst>
                                            <p:cond delay="1808"/>
                                          </p:stCondLst>
                                        </p:cTn>
                                        <p:tgtEl>
                                          <p:spTgt spid="30"/>
                                        </p:tgtEl>
                                      </p:cBhvr>
                                      <p:to x="100000" y="95000"/>
                                    </p:animScale>
                                    <p:animScale>
                                      <p:cBhvr>
                                        <p:cTn id="41" dur="166" decel="50000">
                                          <p:stCondLst>
                                            <p:cond delay="1834"/>
                                          </p:stCondLst>
                                        </p:cTn>
                                        <p:tgtEl>
                                          <p:spTgt spid="30"/>
                                        </p:tgtEl>
                                      </p:cBhvr>
                                      <p:to x="100000" y="100000"/>
                                    </p:animScale>
                                  </p:childTnLst>
                                </p:cTn>
                              </p:par>
                              <p:par>
                                <p:cTn id="42" presetID="14" presetClass="entr" presetSubtype="10" fill="hold" nodeType="with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par>
                                <p:cTn id="45" presetID="42" presetClass="entr" presetSubtype="0" fill="hold"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506" y="4547013"/>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7" name="组合 16"/>
          <p:cNvGrpSpPr/>
          <p:nvPr/>
        </p:nvGrpSpPr>
        <p:grpSpPr>
          <a:xfrm>
            <a:off x="1296795" y="1263836"/>
            <a:ext cx="4172769" cy="1582872"/>
            <a:chOff x="1158600" y="1570214"/>
            <a:chExt cx="5202096" cy="1582872"/>
          </a:xfrm>
        </p:grpSpPr>
        <p:sp>
          <p:nvSpPr>
            <p:cNvPr id="18" name="矩形 17">
              <a:extLst>
                <a:ext uri="{FF2B5EF4-FFF2-40B4-BE49-F238E27FC236}">
                  <a16:creationId xmlns:a16="http://schemas.microsoft.com/office/drawing/2014/main" id="{BA470F2E-80F2-4DE8-81CE-707F27B30EC4}"/>
                </a:ext>
              </a:extLst>
            </p:cNvPr>
            <p:cNvSpPr/>
            <p:nvPr/>
          </p:nvSpPr>
          <p:spPr>
            <a:xfrm>
              <a:off x="2568481" y="1992629"/>
              <a:ext cx="3792215" cy="1160457"/>
            </a:xfrm>
            <a:prstGeom prst="rect">
              <a:avLst/>
            </a:prstGeom>
          </p:spPr>
          <p:txBody>
            <a:bodyPr wrap="square">
              <a:noAutofit/>
            </a:bodyPr>
            <a:lstStyle/>
            <a:p>
              <a:r>
                <a:rPr lang="vi-VN">
                  <a:latin typeface="+mj-lt"/>
                </a:rPr>
                <a:t>Trái đất hành tinh duy nhất trong hệ Mặt trời có sự sống. </a:t>
              </a:r>
              <a:endParaRPr lang="en-US">
                <a:latin typeface="+mj-lt"/>
              </a:endParaRPr>
            </a:p>
          </p:txBody>
        </p:sp>
        <p:sp>
          <p:nvSpPr>
            <p:cNvPr id="19" name="矩形 18">
              <a:extLst>
                <a:ext uri="{FF2B5EF4-FFF2-40B4-BE49-F238E27FC236}">
                  <a16:creationId xmlns:a16="http://schemas.microsoft.com/office/drawing/2014/main" id="{A86A831D-62BD-4F27-A690-E525E487E15B}"/>
                </a:ext>
              </a:extLst>
            </p:cNvPr>
            <p:cNvSpPr/>
            <p:nvPr/>
          </p:nvSpPr>
          <p:spPr>
            <a:xfrm>
              <a:off x="1158600" y="1570214"/>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01</a:t>
              </a:r>
              <a:endParaRPr lang="zh-CN" altLang="en-US" sz="2400" b="1" noProof="1">
                <a:solidFill>
                  <a:srgbClr val="1E5AA4"/>
                </a:solidFill>
                <a:latin typeface="+mj-lt"/>
                <a:ea typeface="微软雅黑" panose="020B0503020204020204" pitchFamily="34" charset="-122"/>
              </a:endParaRPr>
            </a:p>
          </p:txBody>
        </p:sp>
      </p:grpSp>
      <p:grpSp>
        <p:nvGrpSpPr>
          <p:cNvPr id="20" name="组合 19"/>
          <p:cNvGrpSpPr/>
          <p:nvPr/>
        </p:nvGrpSpPr>
        <p:grpSpPr>
          <a:xfrm>
            <a:off x="5976749" y="1252924"/>
            <a:ext cx="5003113" cy="1593785"/>
            <a:chOff x="1757495" y="1480596"/>
            <a:chExt cx="6237269" cy="1593785"/>
          </a:xfrm>
        </p:grpSpPr>
        <p:sp>
          <p:nvSpPr>
            <p:cNvPr id="21" name="矩形 20">
              <a:extLst>
                <a:ext uri="{FF2B5EF4-FFF2-40B4-BE49-F238E27FC236}">
                  <a16:creationId xmlns:a16="http://schemas.microsoft.com/office/drawing/2014/main" id="{BA470F2E-80F2-4DE8-81CE-707F27B30EC4}"/>
                </a:ext>
              </a:extLst>
            </p:cNvPr>
            <p:cNvSpPr/>
            <p:nvPr/>
          </p:nvSpPr>
          <p:spPr>
            <a:xfrm>
              <a:off x="3047998" y="1913924"/>
              <a:ext cx="4946766" cy="1160457"/>
            </a:xfrm>
            <a:prstGeom prst="rect">
              <a:avLst/>
            </a:prstGeom>
          </p:spPr>
          <p:txBody>
            <a:bodyPr wrap="square">
              <a:noAutofit/>
            </a:bodyPr>
            <a:lstStyle/>
            <a:p>
              <a:r>
                <a:rPr lang="vi-VN">
                  <a:latin typeface="+mj-lt"/>
                </a:rPr>
                <a:t>Nước là tài nguyên bao phủ 2/3 bề mặt Trái đất. Nhờ có nước sự sống trên Trái đất được duy trì, phát triển phong phú.</a:t>
              </a:r>
              <a:endParaRPr lang="en-US">
                <a:latin typeface="+mj-lt"/>
              </a:endParaRPr>
            </a:p>
          </p:txBody>
        </p:sp>
        <p:sp>
          <p:nvSpPr>
            <p:cNvPr id="22" name="矩形 21">
              <a:extLst>
                <a:ext uri="{FF2B5EF4-FFF2-40B4-BE49-F238E27FC236}">
                  <a16:creationId xmlns:a16="http://schemas.microsoft.com/office/drawing/2014/main" id="{A86A831D-62BD-4F27-A690-E525E487E15B}"/>
                </a:ext>
              </a:extLst>
            </p:cNvPr>
            <p:cNvSpPr/>
            <p:nvPr/>
          </p:nvSpPr>
          <p:spPr>
            <a:xfrm>
              <a:off x="1757495" y="1480596"/>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02</a:t>
              </a:r>
              <a:endParaRPr lang="zh-CN" altLang="en-US" sz="2400" b="1" noProof="1">
                <a:solidFill>
                  <a:srgbClr val="1E5AA4"/>
                </a:solidFill>
                <a:latin typeface="+mj-lt"/>
                <a:ea typeface="微软雅黑" panose="020B0503020204020204" pitchFamily="34" charset="-122"/>
              </a:endParaRPr>
            </a:p>
          </p:txBody>
        </p:sp>
      </p:grpSp>
      <p:grpSp>
        <p:nvGrpSpPr>
          <p:cNvPr id="23" name="组合 22"/>
          <p:cNvGrpSpPr/>
          <p:nvPr/>
        </p:nvGrpSpPr>
        <p:grpSpPr>
          <a:xfrm>
            <a:off x="1296795" y="2648635"/>
            <a:ext cx="4574422" cy="1660544"/>
            <a:chOff x="1392645" y="1385982"/>
            <a:chExt cx="5702829" cy="1660544"/>
          </a:xfrm>
        </p:grpSpPr>
        <p:sp>
          <p:nvSpPr>
            <p:cNvPr id="24" name="矩形 23">
              <a:extLst>
                <a:ext uri="{FF2B5EF4-FFF2-40B4-BE49-F238E27FC236}">
                  <a16:creationId xmlns:a16="http://schemas.microsoft.com/office/drawing/2014/main" id="{BA470F2E-80F2-4DE8-81CE-707F27B30EC4}"/>
                </a:ext>
              </a:extLst>
            </p:cNvPr>
            <p:cNvSpPr/>
            <p:nvPr/>
          </p:nvSpPr>
          <p:spPr>
            <a:xfrm>
              <a:off x="2784821" y="1886069"/>
              <a:ext cx="4310653" cy="1160457"/>
            </a:xfrm>
            <a:prstGeom prst="rect">
              <a:avLst/>
            </a:prstGeom>
          </p:spPr>
          <p:txBody>
            <a:bodyPr wrap="square">
              <a:noAutofit/>
            </a:bodyPr>
            <a:lstStyle/>
            <a:p>
              <a:r>
                <a:rPr lang="vi-VN">
                  <a:latin typeface="+mj-lt"/>
                </a:rPr>
                <a:t>Trái đất là nơi cư trụ của muôn loài động vật từ bậc thấp đến bậc cao.</a:t>
              </a:r>
              <a:endParaRPr lang="en-US">
                <a:latin typeface="+mj-lt"/>
              </a:endParaRPr>
            </a:p>
          </p:txBody>
        </p:sp>
        <p:sp>
          <p:nvSpPr>
            <p:cNvPr id="25" name="矩形 24">
              <a:extLst>
                <a:ext uri="{FF2B5EF4-FFF2-40B4-BE49-F238E27FC236}">
                  <a16:creationId xmlns:a16="http://schemas.microsoft.com/office/drawing/2014/main" id="{A86A831D-62BD-4F27-A690-E525E487E15B}"/>
                </a:ext>
              </a:extLst>
            </p:cNvPr>
            <p:cNvSpPr/>
            <p:nvPr/>
          </p:nvSpPr>
          <p:spPr>
            <a:xfrm>
              <a:off x="1392645" y="1385982"/>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03</a:t>
              </a:r>
              <a:endParaRPr lang="zh-CN" altLang="en-US" sz="2400" b="1" noProof="1">
                <a:solidFill>
                  <a:srgbClr val="1E5AA4"/>
                </a:solidFill>
                <a:latin typeface="+mj-lt"/>
                <a:ea typeface="微软雅黑" panose="020B0503020204020204" pitchFamily="34" charset="-122"/>
              </a:endParaRPr>
            </a:p>
          </p:txBody>
        </p:sp>
      </p:grpSp>
      <p:grpSp>
        <p:nvGrpSpPr>
          <p:cNvPr id="26" name="组合 25"/>
          <p:cNvGrpSpPr/>
          <p:nvPr/>
        </p:nvGrpSpPr>
        <p:grpSpPr>
          <a:xfrm>
            <a:off x="5969859" y="2638147"/>
            <a:ext cx="4696601" cy="1661747"/>
            <a:chOff x="1629340" y="1375494"/>
            <a:chExt cx="5855144" cy="1661747"/>
          </a:xfrm>
        </p:grpSpPr>
        <p:sp>
          <p:nvSpPr>
            <p:cNvPr id="27" name="矩形 26">
              <a:extLst>
                <a:ext uri="{FF2B5EF4-FFF2-40B4-BE49-F238E27FC236}">
                  <a16:creationId xmlns:a16="http://schemas.microsoft.com/office/drawing/2014/main" id="{BA470F2E-80F2-4DE8-81CE-707F27B30EC4}"/>
                </a:ext>
              </a:extLst>
            </p:cNvPr>
            <p:cNvSpPr/>
            <p:nvPr/>
          </p:nvSpPr>
          <p:spPr>
            <a:xfrm>
              <a:off x="2993247" y="1876784"/>
              <a:ext cx="4491237" cy="1160457"/>
            </a:xfrm>
            <a:prstGeom prst="rect">
              <a:avLst/>
            </a:prstGeom>
          </p:spPr>
          <p:txBody>
            <a:bodyPr wrap="square">
              <a:noAutofit/>
            </a:bodyPr>
            <a:lstStyle/>
            <a:p>
              <a:r>
                <a:rPr lang="vi-VN">
                  <a:latin typeface="+mj-lt"/>
                </a:rPr>
                <a:t>Con người trên Trái đất khai thác tài nguyên thiên nhiên một các bừa bãi</a:t>
              </a:r>
              <a:endParaRPr lang="en-US">
                <a:latin typeface="+mj-lt"/>
              </a:endParaRPr>
            </a:p>
          </p:txBody>
        </p:sp>
        <p:sp>
          <p:nvSpPr>
            <p:cNvPr id="28" name="矩形 27">
              <a:extLst>
                <a:ext uri="{FF2B5EF4-FFF2-40B4-BE49-F238E27FC236}">
                  <a16:creationId xmlns:a16="http://schemas.microsoft.com/office/drawing/2014/main" id="{A86A831D-62BD-4F27-A690-E525E487E15B}"/>
                </a:ext>
              </a:extLst>
            </p:cNvPr>
            <p:cNvSpPr/>
            <p:nvPr/>
          </p:nvSpPr>
          <p:spPr>
            <a:xfrm>
              <a:off x="1629340" y="1375494"/>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04</a:t>
              </a:r>
              <a:endParaRPr lang="zh-CN" altLang="en-US" sz="2400" b="1" noProof="1">
                <a:solidFill>
                  <a:srgbClr val="1E5AA4"/>
                </a:solidFill>
                <a:latin typeface="+mj-lt"/>
                <a:ea typeface="微软雅黑" panose="020B0503020204020204" pitchFamily="34" charset="-122"/>
              </a:endParaRPr>
            </a:p>
          </p:txBody>
        </p:sp>
      </p:grpSp>
      <p:pic>
        <p:nvPicPr>
          <p:cNvPr id="29" name="图片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3689" y="1415489"/>
            <a:ext cx="560595" cy="634032"/>
          </a:xfrm>
          <a:prstGeom prst="rect">
            <a:avLst/>
          </a:prstGeom>
        </p:spPr>
      </p:pic>
      <p:pic>
        <p:nvPicPr>
          <p:cNvPr id="30" name="图片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12015" y="2807424"/>
            <a:ext cx="560595" cy="561706"/>
          </a:xfrm>
          <a:prstGeom prst="rect">
            <a:avLst/>
          </a:prstGeom>
        </p:spPr>
      </p:pic>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382" y="2822421"/>
            <a:ext cx="560595" cy="634032"/>
          </a:xfrm>
          <a:prstGeom prst="rect">
            <a:avLst/>
          </a:prstGeom>
        </p:spPr>
      </p:pic>
      <p:pic>
        <p:nvPicPr>
          <p:cNvPr id="32"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26389" y="1450422"/>
            <a:ext cx="560595" cy="561706"/>
          </a:xfrm>
          <a:prstGeom prst="rect">
            <a:avLst/>
          </a:prstGeom>
        </p:spPr>
      </p:pic>
      <p:cxnSp>
        <p:nvCxnSpPr>
          <p:cNvPr id="33" name="直接连接符 32">
            <a:extLst>
              <a:ext uri="{FF2B5EF4-FFF2-40B4-BE49-F238E27FC236}">
                <a16:creationId xmlns:a16="http://schemas.microsoft.com/office/drawing/2014/main" id="{1D921CB1-EA05-455B-81A1-B97485C43BEC}"/>
              </a:ext>
            </a:extLst>
          </p:cNvPr>
          <p:cNvCxnSpPr/>
          <p:nvPr/>
        </p:nvCxnSpPr>
        <p:spPr>
          <a:xfrm>
            <a:off x="6138134" y="1243132"/>
            <a:ext cx="0" cy="4078717"/>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921CB1-EA05-455B-81A1-B97485C43BEC}"/>
              </a:ext>
            </a:extLst>
          </p:cNvPr>
          <p:cNvCxnSpPr/>
          <p:nvPr/>
        </p:nvCxnSpPr>
        <p:spPr>
          <a:xfrm flipV="1">
            <a:off x="1975273" y="2637343"/>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089891-CC64-4053-B0CA-44AD326EB75E}"/>
              </a:ext>
            </a:extLst>
          </p:cNvPr>
          <p:cNvSpPr/>
          <p:nvPr/>
        </p:nvSpPr>
        <p:spPr>
          <a:xfrm>
            <a:off x="4354655" y="314325"/>
            <a:ext cx="3417837" cy="523220"/>
          </a:xfrm>
          <a:prstGeom prst="rect">
            <a:avLst/>
          </a:prstGeom>
          <a:solidFill>
            <a:schemeClr val="accent2"/>
          </a:solidFill>
        </p:spPr>
        <p:txBody>
          <a:bodyPr wrap="square">
            <a:spAutoFit/>
          </a:bodyPr>
          <a:lstStyle/>
          <a:p>
            <a:pPr algn="just">
              <a:spcAft>
                <a:spcPts val="0"/>
              </a:spcAft>
            </a:pPr>
            <a:r>
              <a:rPr lang="en-US" sz="2800" b="1" kern="100">
                <a:solidFill>
                  <a:schemeClr val="bg1"/>
                </a:solidFill>
                <a:effectLst/>
                <a:latin typeface="Times New Roman" panose="02020603050405020304" pitchFamily="18" charset="0"/>
                <a:ea typeface="SimSun" panose="02010600030101010101" pitchFamily="2" charset="-122"/>
              </a:rPr>
              <a:t>Th</a:t>
            </a:r>
            <a:r>
              <a:rPr lang="en-US" sz="2800" b="1" kern="100">
                <a:solidFill>
                  <a:schemeClr val="bg1"/>
                </a:solidFill>
                <a:latin typeface="Times New Roman" panose="02020603050405020304" pitchFamily="18" charset="0"/>
                <a:ea typeface="SimSun" panose="02010600030101010101" pitchFamily="2" charset="-122"/>
              </a:rPr>
              <a:t>ông tin từ văn bản</a:t>
            </a:r>
            <a:endParaRPr lang="en-US" sz="2400" b="1" kern="100">
              <a:solidFill>
                <a:schemeClr val="bg1"/>
              </a:solidFill>
              <a:effectLst/>
              <a:latin typeface="Times New Roman" panose="02020603050405020304" pitchFamily="18" charset="0"/>
              <a:ea typeface="SimSun" panose="02010600030101010101" pitchFamily="2" charset="-122"/>
            </a:endParaRPr>
          </a:p>
        </p:txBody>
      </p:sp>
      <p:cxnSp>
        <p:nvCxnSpPr>
          <p:cNvPr id="35" name="直接连接符 33">
            <a:extLst>
              <a:ext uri="{FF2B5EF4-FFF2-40B4-BE49-F238E27FC236}">
                <a16:creationId xmlns:a16="http://schemas.microsoft.com/office/drawing/2014/main" id="{62A9CCC6-4BD4-4E33-B843-CAC0D04D84AE}"/>
              </a:ext>
            </a:extLst>
          </p:cNvPr>
          <p:cNvCxnSpPr/>
          <p:nvPr/>
        </p:nvCxnSpPr>
        <p:spPr>
          <a:xfrm flipV="1">
            <a:off x="1975273" y="3996471"/>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36" name="组合 22">
            <a:extLst>
              <a:ext uri="{FF2B5EF4-FFF2-40B4-BE49-F238E27FC236}">
                <a16:creationId xmlns:a16="http://schemas.microsoft.com/office/drawing/2014/main" id="{7B1DD385-8DA8-4091-B66F-6677147C7610}"/>
              </a:ext>
            </a:extLst>
          </p:cNvPr>
          <p:cNvGrpSpPr/>
          <p:nvPr/>
        </p:nvGrpSpPr>
        <p:grpSpPr>
          <a:xfrm>
            <a:off x="1233891" y="4128095"/>
            <a:ext cx="4478229" cy="1630634"/>
            <a:chOff x="1354530" y="1254461"/>
            <a:chExt cx="5582906" cy="1630634"/>
          </a:xfrm>
        </p:grpSpPr>
        <p:sp>
          <p:nvSpPr>
            <p:cNvPr id="37" name="矩形 23">
              <a:extLst>
                <a:ext uri="{FF2B5EF4-FFF2-40B4-BE49-F238E27FC236}">
                  <a16:creationId xmlns:a16="http://schemas.microsoft.com/office/drawing/2014/main" id="{D96BC77A-AC28-4E34-91FD-D5595E3EBA52}"/>
                </a:ext>
              </a:extLst>
            </p:cNvPr>
            <p:cNvSpPr/>
            <p:nvPr/>
          </p:nvSpPr>
          <p:spPr>
            <a:xfrm>
              <a:off x="2849107" y="1724638"/>
              <a:ext cx="4088329" cy="1160457"/>
            </a:xfrm>
            <a:prstGeom prst="rect">
              <a:avLst/>
            </a:prstGeom>
          </p:spPr>
          <p:txBody>
            <a:bodyPr wrap="square">
              <a:noAutofit/>
            </a:bodyPr>
            <a:lstStyle/>
            <a:p>
              <a:r>
                <a:rPr lang="vi-VN">
                  <a:latin typeface="+mj-lt"/>
                </a:rPr>
                <a:t>Trái đất đang từng ngày từng giờ bị tổn thương nghiêm trọng</a:t>
              </a:r>
              <a:endParaRPr lang="en-US">
                <a:latin typeface="+mj-lt"/>
              </a:endParaRPr>
            </a:p>
            <a:p>
              <a:pPr>
                <a:lnSpc>
                  <a:spcPct val="150000"/>
                </a:lnSpc>
                <a:buClr>
                  <a:schemeClr val="tx1">
                    <a:lumMod val="50000"/>
                    <a:lumOff val="50000"/>
                  </a:schemeClr>
                </a:buClr>
              </a:pPr>
              <a:br>
                <a:rPr lang="zh-CN" altLang="en-US" sz="1600" noProof="1">
                  <a:solidFill>
                    <a:srgbClr val="1E5AA4"/>
                  </a:solidFill>
                  <a:latin typeface="+mj-lt"/>
                  <a:ea typeface="微软雅黑" panose="020B0503020204020204" pitchFamily="34" charset="-122"/>
                </a:rPr>
              </a:br>
              <a:endParaRPr lang="zh-CN" altLang="en-US" sz="1600" noProof="1">
                <a:solidFill>
                  <a:srgbClr val="1E5AA4"/>
                </a:solidFill>
                <a:latin typeface="+mj-lt"/>
                <a:ea typeface="微软雅黑" panose="020B0503020204020204" pitchFamily="34" charset="-122"/>
              </a:endParaRPr>
            </a:p>
          </p:txBody>
        </p:sp>
        <p:sp>
          <p:nvSpPr>
            <p:cNvPr id="38" name="矩形 24">
              <a:extLst>
                <a:ext uri="{FF2B5EF4-FFF2-40B4-BE49-F238E27FC236}">
                  <a16:creationId xmlns:a16="http://schemas.microsoft.com/office/drawing/2014/main" id="{EF799CEF-C62F-450E-AC28-7926217DC893}"/>
                </a:ext>
              </a:extLst>
            </p:cNvPr>
            <p:cNvSpPr/>
            <p:nvPr/>
          </p:nvSpPr>
          <p:spPr>
            <a:xfrm>
              <a:off x="1354530" y="1254461"/>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05</a:t>
              </a:r>
              <a:endParaRPr lang="zh-CN" altLang="en-US" sz="2400" b="1" noProof="1">
                <a:solidFill>
                  <a:srgbClr val="1E5AA4"/>
                </a:solidFill>
                <a:latin typeface="+mj-lt"/>
                <a:ea typeface="微软雅黑" panose="020B0503020204020204" pitchFamily="34" charset="-122"/>
              </a:endParaRPr>
            </a:p>
          </p:txBody>
        </p:sp>
      </p:grpSp>
      <p:grpSp>
        <p:nvGrpSpPr>
          <p:cNvPr id="39" name="组合 25">
            <a:extLst>
              <a:ext uri="{FF2B5EF4-FFF2-40B4-BE49-F238E27FC236}">
                <a16:creationId xmlns:a16="http://schemas.microsoft.com/office/drawing/2014/main" id="{22F3619E-4043-4D60-8CA3-F25EE4BD280A}"/>
              </a:ext>
            </a:extLst>
          </p:cNvPr>
          <p:cNvGrpSpPr/>
          <p:nvPr/>
        </p:nvGrpSpPr>
        <p:grpSpPr>
          <a:xfrm>
            <a:off x="6022487" y="4080377"/>
            <a:ext cx="4910680" cy="1644867"/>
            <a:chOff x="1735256" y="1206743"/>
            <a:chExt cx="6122031" cy="1644867"/>
          </a:xfrm>
        </p:grpSpPr>
        <p:sp>
          <p:nvSpPr>
            <p:cNvPr id="40" name="矩形 26">
              <a:extLst>
                <a:ext uri="{FF2B5EF4-FFF2-40B4-BE49-F238E27FC236}">
                  <a16:creationId xmlns:a16="http://schemas.microsoft.com/office/drawing/2014/main" id="{6733A191-39C2-4E4D-B653-7D9EEB0549CF}"/>
                </a:ext>
              </a:extLst>
            </p:cNvPr>
            <p:cNvSpPr/>
            <p:nvPr/>
          </p:nvSpPr>
          <p:spPr>
            <a:xfrm>
              <a:off x="3044477" y="1691153"/>
              <a:ext cx="4812810" cy="1160457"/>
            </a:xfrm>
            <a:prstGeom prst="rect">
              <a:avLst/>
            </a:prstGeom>
          </p:spPr>
          <p:txBody>
            <a:bodyPr wrap="square">
              <a:noAutofit/>
            </a:bodyPr>
            <a:lstStyle/>
            <a:p>
              <a:r>
                <a:rPr lang="vi-VN">
                  <a:latin typeface="+mj-lt"/>
                </a:rPr>
                <a:t>Thông điệp từ văn bản: Con người cần có những suy nghĩ nghiêm túc và hành động tích cực để bảo vệ hành tinh xanh. Đó là vấn đề cấp thiết và cấp bách. </a:t>
              </a:r>
              <a:endParaRPr lang="en-US">
                <a:latin typeface="+mj-lt"/>
              </a:endParaRPr>
            </a:p>
          </p:txBody>
        </p:sp>
        <p:sp>
          <p:nvSpPr>
            <p:cNvPr id="41" name="矩形 27">
              <a:extLst>
                <a:ext uri="{FF2B5EF4-FFF2-40B4-BE49-F238E27FC236}">
                  <a16:creationId xmlns:a16="http://schemas.microsoft.com/office/drawing/2014/main" id="{8343BB17-93CC-474C-B957-F508A4F163FC}"/>
                </a:ext>
              </a:extLst>
            </p:cNvPr>
            <p:cNvSpPr/>
            <p:nvPr/>
          </p:nvSpPr>
          <p:spPr>
            <a:xfrm>
              <a:off x="1735256" y="1206743"/>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06</a:t>
              </a:r>
              <a:endParaRPr lang="zh-CN" altLang="en-US" sz="2400" b="1" noProof="1">
                <a:solidFill>
                  <a:srgbClr val="1E5AA4"/>
                </a:solidFill>
                <a:latin typeface="+mj-lt"/>
                <a:ea typeface="微软雅黑" panose="020B0503020204020204" pitchFamily="34" charset="-122"/>
              </a:endParaRPr>
            </a:p>
          </p:txBody>
        </p:sp>
      </p:grpSp>
      <p:pic>
        <p:nvPicPr>
          <p:cNvPr id="42" name="图片 29">
            <a:extLst>
              <a:ext uri="{FF2B5EF4-FFF2-40B4-BE49-F238E27FC236}">
                <a16:creationId xmlns:a16="http://schemas.microsoft.com/office/drawing/2014/main" id="{9A490FAF-CE17-4773-9309-AD0DEB13C5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3044" y="4255637"/>
            <a:ext cx="560595" cy="561706"/>
          </a:xfrm>
          <a:prstGeom prst="rect">
            <a:avLst/>
          </a:prstGeom>
        </p:spPr>
      </p:pic>
      <p:pic>
        <p:nvPicPr>
          <p:cNvPr id="43" name="图片 30">
            <a:extLst>
              <a:ext uri="{FF2B5EF4-FFF2-40B4-BE49-F238E27FC236}">
                <a16:creationId xmlns:a16="http://schemas.microsoft.com/office/drawing/2014/main" id="{588C1B68-6270-4038-9E3B-1AD4D0C794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6026" y="4219474"/>
            <a:ext cx="560595" cy="634032"/>
          </a:xfrm>
          <a:prstGeom prst="rect">
            <a:avLst/>
          </a:prstGeom>
        </p:spPr>
      </p:pic>
    </p:spTree>
    <p:extLst>
      <p:ext uri="{BB962C8B-B14F-4D97-AF65-F5344CB8AC3E}">
        <p14:creationId xmlns:p14="http://schemas.microsoft.com/office/powerpoint/2010/main" val="1140195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1000"/>
                                        <p:tgtEl>
                                          <p:spTgt spid="99"/>
                                        </p:tgtEl>
                                      </p:cBhvr>
                                    </p:animEffect>
                                    <p:anim calcmode="lin" valueType="num">
                                      <p:cBhvr>
                                        <p:cTn id="25" dur="1000" fill="hold"/>
                                        <p:tgtEl>
                                          <p:spTgt spid="99"/>
                                        </p:tgtEl>
                                        <p:attrNameLst>
                                          <p:attrName>ppt_x</p:attrName>
                                        </p:attrNameLst>
                                      </p:cBhvr>
                                      <p:tavLst>
                                        <p:tav tm="0">
                                          <p:val>
                                            <p:strVal val="#ppt_x"/>
                                          </p:val>
                                        </p:tav>
                                        <p:tav tm="100000">
                                          <p:val>
                                            <p:strVal val="#ppt_x"/>
                                          </p:val>
                                        </p:tav>
                                      </p:tavLst>
                                    </p:anim>
                                    <p:anim calcmode="lin" valueType="num">
                                      <p:cBhvr>
                                        <p:cTn id="26" dur="1000" fill="hold"/>
                                        <p:tgtEl>
                                          <p:spTgt spid="9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anim calcmode="lin" valueType="num">
                                      <p:cBhvr>
                                        <p:cTn id="30" dur="1000" fill="hold"/>
                                        <p:tgtEl>
                                          <p:spTgt spid="98"/>
                                        </p:tgtEl>
                                        <p:attrNameLst>
                                          <p:attrName>ppt_x</p:attrName>
                                        </p:attrNameLst>
                                      </p:cBhvr>
                                      <p:tavLst>
                                        <p:tav tm="0">
                                          <p:val>
                                            <p:strVal val="#ppt_x"/>
                                          </p:val>
                                        </p:tav>
                                        <p:tav tm="100000">
                                          <p:val>
                                            <p:strVal val="#ppt_x"/>
                                          </p:val>
                                        </p:tav>
                                      </p:tavLst>
                                    </p:anim>
                                    <p:anim calcmode="lin" valueType="num">
                                      <p:cBhvr>
                                        <p:cTn id="31" dur="1000" fill="hold"/>
                                        <p:tgtEl>
                                          <p:spTgt spid="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1000"/>
                                        <p:tgtEl>
                                          <p:spTgt spid="100"/>
                                        </p:tgtEl>
                                      </p:cBhvr>
                                    </p:animEffect>
                                    <p:anim calcmode="lin" valueType="num">
                                      <p:cBhvr>
                                        <p:cTn id="35" dur="1000" fill="hold"/>
                                        <p:tgtEl>
                                          <p:spTgt spid="100"/>
                                        </p:tgtEl>
                                        <p:attrNameLst>
                                          <p:attrName>ppt_x</p:attrName>
                                        </p:attrNameLst>
                                      </p:cBhvr>
                                      <p:tavLst>
                                        <p:tav tm="0">
                                          <p:val>
                                            <p:strVal val="#ppt_x"/>
                                          </p:val>
                                        </p:tav>
                                        <p:tav tm="100000">
                                          <p:val>
                                            <p:strVal val="#ppt_x"/>
                                          </p:val>
                                        </p:tav>
                                      </p:tavLst>
                                    </p:anim>
                                    <p:anim calcmode="lin" valueType="num">
                                      <p:cBhvr>
                                        <p:cTn id="36" dur="1000" fill="hold"/>
                                        <p:tgtEl>
                                          <p:spTgt spid="100"/>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150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0-#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 presetClass="entr" presetSubtype="16" fill="hold" nodeType="afterEffect">
                                  <p:stCondLst>
                                    <p:cond delay="100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750"/>
                                        <p:tgtEl>
                                          <p:spTgt spid="17"/>
                                        </p:tgtEl>
                                      </p:cBhvr>
                                    </p:animEffect>
                                  </p:childTnLst>
                                </p:cTn>
                              </p:par>
                            </p:childTnLst>
                          </p:cTn>
                        </p:par>
                        <p:par>
                          <p:cTn id="50" fill="hold">
                            <p:stCondLst>
                              <p:cond delay="750"/>
                            </p:stCondLst>
                            <p:childTnLst>
                              <p:par>
                                <p:cTn id="51" presetID="6" presetClass="entr" presetSubtype="16" fill="hold" nodeType="afterEffect">
                                  <p:stCondLst>
                                    <p:cond delay="1000"/>
                                  </p:stCondLst>
                                  <p:childTnLst>
                                    <p:set>
                                      <p:cBhvr>
                                        <p:cTn id="52" dur="1" fill="hold">
                                          <p:stCondLst>
                                            <p:cond delay="0"/>
                                          </p:stCondLst>
                                        </p:cTn>
                                        <p:tgtEl>
                                          <p:spTgt spid="32"/>
                                        </p:tgtEl>
                                        <p:attrNameLst>
                                          <p:attrName>style.visibility</p:attrName>
                                        </p:attrNameLst>
                                      </p:cBhvr>
                                      <p:to>
                                        <p:strVal val="visible"/>
                                      </p:to>
                                    </p:set>
                                    <p:animEffect transition="in" filter="circle(i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750"/>
                                        <p:tgtEl>
                                          <p:spTgt spid="20"/>
                                        </p:tgtEl>
                                      </p:cBhvr>
                                    </p:animEffect>
                                  </p:childTnLst>
                                </p:cTn>
                              </p:par>
                            </p:childTnLst>
                          </p:cTn>
                        </p:par>
                        <p:par>
                          <p:cTn id="59" fill="hold">
                            <p:stCondLst>
                              <p:cond delay="750"/>
                            </p:stCondLst>
                            <p:childTnLst>
                              <p:par>
                                <p:cTn id="60" presetID="6" presetClass="entr" presetSubtype="16" fill="hold" nodeType="afterEffect">
                                  <p:stCondLst>
                                    <p:cond delay="1000"/>
                                  </p:stCondLst>
                                  <p:childTnLst>
                                    <p:set>
                                      <p:cBhvr>
                                        <p:cTn id="61" dur="1" fill="hold">
                                          <p:stCondLst>
                                            <p:cond delay="0"/>
                                          </p:stCondLst>
                                        </p:cTn>
                                        <p:tgtEl>
                                          <p:spTgt spid="30"/>
                                        </p:tgtEl>
                                        <p:attrNameLst>
                                          <p:attrName>style.visibility</p:attrName>
                                        </p:attrNameLst>
                                      </p:cBhvr>
                                      <p:to>
                                        <p:strVal val="visible"/>
                                      </p:to>
                                    </p:set>
                                    <p:animEffect transition="in" filter="circle(i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750"/>
                                        <p:tgtEl>
                                          <p:spTgt spid="23"/>
                                        </p:tgtEl>
                                      </p:cBhvr>
                                    </p:animEffect>
                                  </p:childTnLst>
                                </p:cTn>
                              </p:par>
                            </p:childTnLst>
                          </p:cTn>
                        </p:par>
                        <p:par>
                          <p:cTn id="68" fill="hold">
                            <p:stCondLst>
                              <p:cond delay="750"/>
                            </p:stCondLst>
                            <p:childTnLst>
                              <p:par>
                                <p:cTn id="69" presetID="6" presetClass="entr" presetSubtype="16" fill="hold" nodeType="afterEffect">
                                  <p:stCondLst>
                                    <p:cond delay="1000"/>
                                  </p:stCondLst>
                                  <p:childTnLst>
                                    <p:set>
                                      <p:cBhvr>
                                        <p:cTn id="70" dur="1" fill="hold">
                                          <p:stCondLst>
                                            <p:cond delay="0"/>
                                          </p:stCondLst>
                                        </p:cTn>
                                        <p:tgtEl>
                                          <p:spTgt spid="31"/>
                                        </p:tgtEl>
                                        <p:attrNameLst>
                                          <p:attrName>style.visibility</p:attrName>
                                        </p:attrNameLst>
                                      </p:cBhvr>
                                      <p:to>
                                        <p:strVal val="visible"/>
                                      </p:to>
                                    </p:set>
                                    <p:animEffect transition="in" filter="circle(in)">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up)">
                                      <p:cBhvr>
                                        <p:cTn id="76" dur="750"/>
                                        <p:tgtEl>
                                          <p:spTgt spid="26"/>
                                        </p:tgtEl>
                                      </p:cBhvr>
                                    </p:animEffect>
                                  </p:childTnLst>
                                </p:cTn>
                              </p:par>
                              <p:par>
                                <p:cTn id="77" presetID="49" presetClass="entr" presetSubtype="0" decel="100000" fill="hold" nodeType="withEffect">
                                  <p:stCondLst>
                                    <p:cond delay="50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style.rotation</p:attrName>
                                        </p:attrNameLst>
                                      </p:cBhvr>
                                      <p:tavLst>
                                        <p:tav tm="0">
                                          <p:val>
                                            <p:fltVal val="360"/>
                                          </p:val>
                                        </p:tav>
                                        <p:tav tm="100000">
                                          <p:val>
                                            <p:fltVal val="0"/>
                                          </p:val>
                                        </p:tav>
                                      </p:tavLst>
                                    </p:anim>
                                    <p:animEffect transition="in" filter="fade">
                                      <p:cBhvr>
                                        <p:cTn id="82" dur="500"/>
                                        <p:tgtEl>
                                          <p:spTgt spid="35"/>
                                        </p:tgtEl>
                                      </p:cBhvr>
                                    </p:animEffect>
                                  </p:childTnLst>
                                </p:cTn>
                              </p:par>
                            </p:childTnLst>
                          </p:cTn>
                        </p:par>
                        <p:par>
                          <p:cTn id="83" fill="hold">
                            <p:stCondLst>
                              <p:cond delay="1000"/>
                            </p:stCondLst>
                            <p:childTnLst>
                              <p:par>
                                <p:cTn id="84" presetID="6" presetClass="entr" presetSubtype="16" fill="hold" nodeType="afterEffect">
                                  <p:stCondLst>
                                    <p:cond delay="1000"/>
                                  </p:stCondLst>
                                  <p:childTnLst>
                                    <p:set>
                                      <p:cBhvr>
                                        <p:cTn id="85" dur="1" fill="hold">
                                          <p:stCondLst>
                                            <p:cond delay="0"/>
                                          </p:stCondLst>
                                        </p:cTn>
                                        <p:tgtEl>
                                          <p:spTgt spid="42"/>
                                        </p:tgtEl>
                                        <p:attrNameLst>
                                          <p:attrName>style.visibility</p:attrName>
                                        </p:attrNameLst>
                                      </p:cBhvr>
                                      <p:to>
                                        <p:strVal val="visible"/>
                                      </p:to>
                                    </p:set>
                                    <p:animEffect transition="in" filter="circle(in)">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up)">
                                      <p:cBhvr>
                                        <p:cTn id="91" dur="750"/>
                                        <p:tgtEl>
                                          <p:spTgt spid="36"/>
                                        </p:tgtEl>
                                      </p:cBhvr>
                                    </p:animEffect>
                                  </p:childTnLst>
                                </p:cTn>
                              </p:par>
                            </p:childTnLst>
                          </p:cTn>
                        </p:par>
                        <p:par>
                          <p:cTn id="92" fill="hold">
                            <p:stCondLst>
                              <p:cond delay="750"/>
                            </p:stCondLst>
                            <p:childTnLst>
                              <p:par>
                                <p:cTn id="93" presetID="6" presetClass="entr" presetSubtype="16" fill="hold" nodeType="afterEffect">
                                  <p:stCondLst>
                                    <p:cond delay="1000"/>
                                  </p:stCondLst>
                                  <p:childTnLst>
                                    <p:set>
                                      <p:cBhvr>
                                        <p:cTn id="94" dur="1" fill="hold">
                                          <p:stCondLst>
                                            <p:cond delay="0"/>
                                          </p:stCondLst>
                                        </p:cTn>
                                        <p:tgtEl>
                                          <p:spTgt spid="43"/>
                                        </p:tgtEl>
                                        <p:attrNameLst>
                                          <p:attrName>style.visibility</p:attrName>
                                        </p:attrNameLst>
                                      </p:cBhvr>
                                      <p:to>
                                        <p:strVal val="visible"/>
                                      </p:to>
                                    </p:set>
                                    <p:animEffect transition="in" filter="circle(in)">
                                      <p:cBhvr>
                                        <p:cTn id="95" dur="5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598458" y="2470706"/>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Kẻ bảng và thống kê</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70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D679B85-E106-453A-AF07-25CA0CB720A6}"/>
              </a:ext>
            </a:extLst>
          </p:cNvPr>
          <p:cNvGraphicFramePr>
            <a:graphicFrameLocks noGrp="1"/>
          </p:cNvGraphicFramePr>
          <p:nvPr>
            <p:extLst>
              <p:ext uri="{D42A27DB-BD31-4B8C-83A1-F6EECF244321}">
                <p14:modId xmlns:p14="http://schemas.microsoft.com/office/powerpoint/2010/main" val="3807552184"/>
              </p:ext>
            </p:extLst>
          </p:nvPr>
        </p:nvGraphicFramePr>
        <p:xfrm>
          <a:off x="1655438" y="1728453"/>
          <a:ext cx="8876256" cy="3548000"/>
        </p:xfrm>
        <a:graphic>
          <a:graphicData uri="http://schemas.openxmlformats.org/drawingml/2006/table">
            <a:tbl>
              <a:tblPr firstRow="1" firstCol="1" bandRow="1">
                <a:tableStyleId>{5C22544A-7EE6-4342-B048-85BDC9FD1C3A}</a:tableStyleId>
              </a:tblPr>
              <a:tblGrid>
                <a:gridCol w="1701726">
                  <a:extLst>
                    <a:ext uri="{9D8B030D-6E8A-4147-A177-3AD203B41FA5}">
                      <a16:colId xmlns:a16="http://schemas.microsoft.com/office/drawing/2014/main" val="565563447"/>
                    </a:ext>
                  </a:extLst>
                </a:gridCol>
                <a:gridCol w="3034891">
                  <a:extLst>
                    <a:ext uri="{9D8B030D-6E8A-4147-A177-3AD203B41FA5}">
                      <a16:colId xmlns:a16="http://schemas.microsoft.com/office/drawing/2014/main" val="1809714199"/>
                    </a:ext>
                  </a:extLst>
                </a:gridCol>
                <a:gridCol w="1517446">
                  <a:extLst>
                    <a:ext uri="{9D8B030D-6E8A-4147-A177-3AD203B41FA5}">
                      <a16:colId xmlns:a16="http://schemas.microsoft.com/office/drawing/2014/main" val="2690399600"/>
                    </a:ext>
                  </a:extLst>
                </a:gridCol>
                <a:gridCol w="2622193">
                  <a:extLst>
                    <a:ext uri="{9D8B030D-6E8A-4147-A177-3AD203B41FA5}">
                      <a16:colId xmlns:a16="http://schemas.microsoft.com/office/drawing/2014/main" val="1592437253"/>
                    </a:ext>
                  </a:extLst>
                </a:gridCol>
              </a:tblGrid>
              <a:tr h="495300">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Thứ tự đoạn văn trong </a:t>
                      </a:r>
                      <a:r>
                        <a:rPr lang="en-US" sz="2000">
                          <a:solidFill>
                            <a:srgbClr val="002060"/>
                          </a:solidFill>
                          <a:effectLst/>
                          <a:latin typeface="Times New Roman" panose="02020603050405020304" pitchFamily="18" charset="0"/>
                          <a:cs typeface="Times New Roman" panose="02020603050405020304" pitchFamily="18" charset="0"/>
                        </a:rPr>
                        <a:t>VB</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Điểm mở đầu và điểm kết thúc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Ý chính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Chức năng của đoạn văn trong văn bản</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8396924"/>
                  </a:ext>
                </a:extLst>
              </a:tr>
              <a:tr h="965200">
                <a:tc>
                  <a:txBody>
                    <a:bodyPr/>
                    <a:lstStyle/>
                    <a:p>
                      <a:pPr algn="just">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Đoạn 3 (Trái đất - nơi cư ngụ của muôn loài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Điểm mở đầu: Muôn loài tồn tại trên Trái đất; Điểm kết thúc: Tất cả sự sống trên Trái đất đều tồn tại, phát triển theo những quy luật sinh học bí ẩn, lạ lùng)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Sự sống trên Trái Đất thật phong phú, muôn màu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Làm rõ nét thêm nội dung của văn bản: Trái đất là cái nôi của sự sống đối với muôn loài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37191157"/>
                  </a:ext>
                </a:extLst>
              </a:tr>
            </a:tbl>
          </a:graphicData>
        </a:graphic>
      </p:graphicFrame>
    </p:spTree>
    <p:extLst>
      <p:ext uri="{BB962C8B-B14F-4D97-AF65-F5344CB8AC3E}">
        <p14:creationId xmlns:p14="http://schemas.microsoft.com/office/powerpoint/2010/main" val="1306112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04</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5008798" y="1822835"/>
            <a:ext cx="4451140" cy="3567564"/>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5301026" y="2584596"/>
            <a:ext cx="3820108" cy="2308324"/>
          </a:xfrm>
          <a:prstGeom prst="rect">
            <a:avLst/>
          </a:prstGeom>
        </p:spPr>
        <p:txBody>
          <a:bodyPr wrap="square">
            <a:spAutoFit/>
          </a:bodyPr>
          <a:lstStyle/>
          <a:p>
            <a:pPr algn="just">
              <a:spcAft>
                <a:spcPts val="0"/>
              </a:spcAft>
            </a:pP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sử</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VB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vừa</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bổ</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sung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nữa</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viết</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ngắn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đáp</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ứng</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yêu</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cầu</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này</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dự</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vị</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mà</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đặt</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vụ</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551199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99" y="0"/>
            <a:ext cx="11624121" cy="6440557"/>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9418" y="5877044"/>
            <a:ext cx="491627" cy="490454"/>
          </a:xfrm>
          <a:prstGeom prst="rect">
            <a:avLst/>
          </a:prstGeom>
        </p:spPr>
      </p:pic>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0131">
            <a:off x="10730762" y="-54665"/>
            <a:ext cx="1490639" cy="1064571"/>
          </a:xfrm>
          <a:prstGeom prst="rect">
            <a:avLst/>
          </a:prstGeom>
          <a:effectLst>
            <a:outerShdw blurRad="50800" dist="38100" dir="2700000" algn="tl" rotWithShape="0">
              <a:prstClr val="black">
                <a:alpha val="10000"/>
              </a:prstClr>
            </a:outerShdw>
          </a:effectLst>
        </p:spPr>
      </p:pic>
      <p:sp>
        <p:nvSpPr>
          <p:cNvPr id="3" name="Rectangle 2">
            <a:extLst>
              <a:ext uri="{FF2B5EF4-FFF2-40B4-BE49-F238E27FC236}">
                <a16:creationId xmlns:a16="http://schemas.microsoft.com/office/drawing/2014/main" id="{10E4F7AE-BD2C-431E-A384-0A4F91A556BF}"/>
              </a:ext>
            </a:extLst>
          </p:cNvPr>
          <p:cNvSpPr/>
          <p:nvPr/>
        </p:nvSpPr>
        <p:spPr>
          <a:xfrm>
            <a:off x="1086944" y="81195"/>
            <a:ext cx="10131222" cy="6186309"/>
          </a:xfrm>
          <a:prstGeom prst="rect">
            <a:avLst/>
          </a:prstGeom>
        </p:spPr>
        <p:txBody>
          <a:bodyPr wrap="square">
            <a:spAutoFit/>
          </a:bodyPr>
          <a:lstStyle/>
          <a:p>
            <a:pPr algn="just">
              <a:lnSpc>
                <a:spcPct val="150000"/>
              </a:lnSpc>
              <a:spcAft>
                <a:spcPts val="0"/>
              </a:spcAft>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 việc nhân loại cần làm</a:t>
            </a: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400">
              <a:latin typeface=".VnTime"/>
              <a:ea typeface="Times New Roman" panose="02020603050405020304" pitchFamily="18" charset="0"/>
              <a:cs typeface="Times New Roman" panose="02020603050405020304" pitchFamily="18" charset="0"/>
            </a:endParaRPr>
          </a:p>
          <a:p>
            <a:pPr algn="just"/>
            <a:r>
              <a:rPr lang="en-US" sz="2000" i="1" kern="100">
                <a:latin typeface="Times New Roman" panose="02020603050405020304" pitchFamily="18" charset="0"/>
                <a:ea typeface="SimSun" panose="02010600030101010101" pitchFamily="2" charset="-122"/>
              </a:rPr>
              <a:t>Làm thế nào để bảo vệ Trái Đất- ngôi nhà chung không phải là câu hỏi dành riêng cho bất cứ cá nhân nào mà đó là câu hỏi của toàn nhân loại. Một số biện pháp thiết thực mà chúng ta có thể làm trước hết là </a:t>
            </a:r>
            <a:r>
              <a:rPr lang="en-US" sz="2000" i="1">
                <a:latin typeface="Times New Roman" panose="02020603050405020304" pitchFamily="18" charset="0"/>
                <a:ea typeface="Times New Roman" panose="02020603050405020304" pitchFamily="18" charset="0"/>
              </a:rPr>
              <a:t>Vệ sinh sạch sẽ môi trường. Trong cuộc sống sinh hoạt và làm việc của con người. Vệ sinh môi trường đánh giá vào ý thức tự giác của mỗi cá nhân trong việc chấp hành quy định chung, đồng thời để bảo vệ sức khỏe cộng đồng. Vệ sinh môi trường gắn liền với việc dọn dẹp nơi ở thường xuyên, không thải bừa bãi các chất có nguy cơ gây hại xuống môi trường nước, môi trường đất và môi trường không khí. Thứ hai là trồng cây gây rừng. Tình trạng khói bụi ngày càng gia tăng nên việc tăng cường trồng cây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3"/>
              </a:rPr>
              <a:t>xanh</a:t>
            </a:r>
            <a:r>
              <a:rPr lang="en-US" sz="2000" i="1">
                <a:latin typeface="Times New Roman" panose="02020603050405020304" pitchFamily="18" charset="0"/>
                <a:ea typeface="Times New Roman" panose="02020603050405020304" pitchFamily="18" charset="0"/>
              </a:rPr>
              <a:t> trở thành hành động thật sự thiết thực và hữu ích. Thứ 3 cần hạn chế sử dụng túi nilon. Trong cuộc sống, mọi sinh hoạt đều sử dụng tới túi nilon như một vật dụng không thể thiếu. Nilon là chất rất khó phân hủy, khi ở trong môi trường đất hoặc nước sẽ cản trở quá trình phát triển của các sinh vật khác. Trong sinh hoạt, việc sử dụng túi nilon trở thành một thói quen. Sử dụng túi nilon như vật dụng để đựng thực phẩm mà nhiều người không biết tới tính nguy hại. Hãy sử dụng túi bằng vải, túi bằng giấy thay thế túi nilon để góp phần bảo vệ môi trường. Cuối cùng, hãy tận dụng nguồn năng lượng mặt trời. Việc tận dụng năng lượng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4"/>
              </a:rPr>
              <a:t>xanh</a:t>
            </a:r>
            <a:r>
              <a:rPr lang="en-US" sz="2000" i="1">
                <a:latin typeface="Times New Roman" panose="02020603050405020304" pitchFamily="18" charset="0"/>
                <a:ea typeface="Times New Roman" panose="02020603050405020304" pitchFamily="18" charset="0"/>
              </a:rPr>
              <a:t> tự nhiên cho hiệu suất sử dụng cao. Việc sử dụng năng lượng mặt trời để ứng dụng vào đời sống hoàn toàn hợp lý và làm giảm nguy cơ gây ô nhiễm môi trường. Một môi trường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5"/>
              </a:rPr>
              <a:t>xanh</a:t>
            </a:r>
            <a:r>
              <a:rPr lang="en-US" sz="2000" i="1">
                <a:latin typeface="Times New Roman" panose="02020603050405020304" pitchFamily="18" charset="0"/>
                <a:ea typeface="Times New Roman" panose="02020603050405020304" pitchFamily="18" charset="0"/>
              </a:rPr>
              <a:t> – sạch – đẹp đánh giá trình độ dân trí của con người, đồng thời phản ánh sự phát triển tiến bộ của nhân loại</a:t>
            </a:r>
            <a:endParaRPr lang="en-US" sz="2000"/>
          </a:p>
        </p:txBody>
      </p:sp>
    </p:spTree>
    <p:extLst>
      <p:ext uri="{BB962C8B-B14F-4D97-AF65-F5344CB8AC3E}">
        <p14:creationId xmlns:p14="http://schemas.microsoft.com/office/powerpoint/2010/main" val="26332518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54" y="3213264"/>
            <a:ext cx="4524899" cy="3705057"/>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684700" y="2577333"/>
            <a:ext cx="6752929" cy="3300319"/>
          </a:xfrm>
          <a:prstGeom prst="rect">
            <a:avLst/>
          </a:prstGeom>
          <a:noFill/>
        </p:spPr>
        <p:txBody>
          <a:bodyPr wrap="square" lIns="97021" tIns="48510" rIns="97021" bIns="48510" rtlCol="0">
            <a:spAutoFit/>
          </a:bodyPr>
          <a:lstStyle/>
          <a:p>
            <a:pPr algn="just">
              <a:lnSpc>
                <a:spcPct val="150000"/>
              </a:lnSpc>
            </a:pPr>
            <a:r>
              <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6,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endPar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3"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id="{CD2F0E2C-1EE0-4264-8B26-FFA8C8D61C60}"/>
              </a:ext>
            </a:extLst>
          </p:cNvPr>
          <p:cNvSpPr txBox="1"/>
          <p:nvPr/>
        </p:nvSpPr>
        <p:spPr>
          <a:xfrm>
            <a:off x="3220621" y="4204185"/>
            <a:ext cx="6320893" cy="1015663"/>
          </a:xfrm>
          <a:prstGeom prst="rect">
            <a:avLst/>
          </a:prstGeom>
          <a:noFill/>
        </p:spPr>
        <p:txBody>
          <a:bodyPr wrap="square" rtlCol="0">
            <a:spAutoFit/>
          </a:bodyPr>
          <a:lstStyle/>
          <a:p>
            <a:r>
              <a:rPr lang="en-US" altLang="zh-CN" sz="6000" b="1">
                <a:solidFill>
                  <a:srgbClr val="002060"/>
                </a:solidFill>
                <a:latin typeface="Times New Roman" panose="02020603050405020304" pitchFamily="18" charset="0"/>
                <a:ea typeface="汉标粗黑体" panose="02010601030101010101" charset="-122"/>
                <a:cs typeface="Times New Roman" panose="02020603050405020304" pitchFamily="18" charset="0"/>
              </a:rPr>
              <a:t>Tìm hiểu lí thuyết</a:t>
            </a:r>
            <a:endParaRPr lang="zh-CN" altLang="en-US" sz="6000" b="1">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98">
            <a:extLst>
              <a:ext uri="{FF2B5EF4-FFF2-40B4-BE49-F238E27FC236}">
                <a16:creationId xmlns:a16="http://schemas.microsoft.com/office/drawing/2014/main" id="{CF5881DB-047A-41C8-8A66-F97A220B2D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6" name="图片 99">
            <a:extLst>
              <a:ext uri="{FF2B5EF4-FFF2-40B4-BE49-F238E27FC236}">
                <a16:creationId xmlns:a16="http://schemas.microsoft.com/office/drawing/2014/main" id="{C3DEED47-632E-4CD9-B4CD-D2A53E3949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20" name="TextBox 9">
            <a:extLst>
              <a:ext uri="{FF2B5EF4-FFF2-40B4-BE49-F238E27FC236}">
                <a16:creationId xmlns:a16="http://schemas.microsoft.com/office/drawing/2014/main" id="{CCC40765-77F5-4FCC-89FF-F0F774A23710}"/>
              </a:ext>
            </a:extLst>
          </p:cNvPr>
          <p:cNvSpPr txBox="1">
            <a:spLocks/>
          </p:cNvSpPr>
          <p:nvPr/>
        </p:nvSpPr>
        <p:spPr>
          <a:xfrm>
            <a:off x="2139590" y="2521691"/>
            <a:ext cx="3289108" cy="2052477"/>
          </a:xfrm>
          <a:prstGeom prst="rect">
            <a:avLst/>
          </a:prstGeom>
        </p:spPr>
        <p:txBody>
          <a:bodyPr vert="horz" wrap="square" lIns="480000" tIns="0" rIns="0" bIns="0" anchor="ctr" anchorCtr="0">
            <a:noAutofit/>
          </a:bodyPr>
          <a:lstStyle/>
          <a:p>
            <a:pPr algn="ctr"/>
            <a:r>
              <a:rPr lang="en-US" sz="2400" i="1">
                <a:latin typeface="Times New Roman" panose="02020603050405020304" pitchFamily="18" charset="0"/>
                <a:cs typeface="Times New Roman" panose="02020603050405020304" pitchFamily="18" charset="0"/>
              </a:rPr>
              <a:t>Gv yêu cầu hs lấy thẻ thông tin đã làm ở tiết trước ra (thẻ về đoạn văn và văn bản…, nhắc lại khái niệm văn bản và đoạn văn)</a:t>
            </a:r>
            <a:endParaRPr lang="zh-CN" altLang="en-US" sz="36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4" name="TextBox 9">
            <a:extLst>
              <a:ext uri="{FF2B5EF4-FFF2-40B4-BE49-F238E27FC236}">
                <a16:creationId xmlns:a16="http://schemas.microsoft.com/office/drawing/2014/main" id="{CCC40765-77F5-4FCC-89FF-F0F774A23710}"/>
              </a:ext>
            </a:extLst>
          </p:cNvPr>
          <p:cNvSpPr txBox="1">
            <a:spLocks/>
          </p:cNvSpPr>
          <p:nvPr/>
        </p:nvSpPr>
        <p:spPr>
          <a:xfrm>
            <a:off x="6749491" y="2226774"/>
            <a:ext cx="3289108" cy="2052477"/>
          </a:xfrm>
          <a:prstGeom prst="rect">
            <a:avLst/>
          </a:prstGeom>
        </p:spPr>
        <p:txBody>
          <a:bodyPr vert="horz" wrap="square" lIns="480000" tIns="0" rIns="0" bIns="0" anchor="ctr" anchorCtr="0">
            <a:noAutofit/>
          </a:bodyPr>
          <a:lstStyle/>
          <a:p>
            <a:pPr algn="ctr"/>
            <a:r>
              <a:rPr lang="en-US" sz="2400" i="1">
                <a:latin typeface="Times New Roman" panose="02020603050405020304" pitchFamily="18" charset="0"/>
                <a:cs typeface="Times New Roman" panose="02020603050405020304" pitchFamily="18" charset="0"/>
              </a:rPr>
              <a:t>Chỉ ra cách để nhận biết đặc điểm và các loại văn bản</a:t>
            </a:r>
            <a:endParaRPr lang="zh-CN" altLang="en-US" sz="36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6773862" y="1497546"/>
            <a:ext cx="3627651" cy="3116579"/>
            <a:chOff x="6281530" y="1497546"/>
            <a:chExt cx="4119983" cy="3751203"/>
          </a:xfrm>
        </p:grpSpPr>
        <p:grpSp>
          <p:nvGrpSpPr>
            <p:cNvPr id="215" name="组合 214"/>
            <p:cNvGrpSpPr/>
            <p:nvPr/>
          </p:nvGrpSpPr>
          <p:grpSpPr>
            <a:xfrm>
              <a:off x="6281530" y="1788799"/>
              <a:ext cx="4119983" cy="3459950"/>
              <a:chOff x="1918357" y="1491175"/>
              <a:chExt cx="4119983" cy="3459950"/>
            </a:xfrm>
          </p:grpSpPr>
          <p:sp>
            <p:nvSpPr>
              <p:cNvPr id="216" name="任意多边形 215"/>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任意多边形 21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nvGrpSpPr>
          <p:cNvPr id="12" name="组合 11"/>
          <p:cNvGrpSpPr/>
          <p:nvPr/>
        </p:nvGrpSpPr>
        <p:grpSpPr>
          <a:xfrm>
            <a:off x="1632637" y="1850879"/>
            <a:ext cx="4463364" cy="3993597"/>
            <a:chOff x="1679766" y="1358468"/>
            <a:chExt cx="4119983" cy="4132675"/>
          </a:xfrm>
        </p:grpSpPr>
        <p:grpSp>
          <p:nvGrpSpPr>
            <p:cNvPr id="11" name="组合 10"/>
            <p:cNvGrpSpPr/>
            <p:nvPr/>
          </p:nvGrpSpPr>
          <p:grpSpPr>
            <a:xfrm>
              <a:off x="1679766" y="1358468"/>
              <a:ext cx="4119983" cy="3459950"/>
              <a:chOff x="1918357" y="1491175"/>
              <a:chExt cx="4119983" cy="3459950"/>
            </a:xfrm>
          </p:grpSpPr>
          <p:sp>
            <p:nvSpPr>
              <p:cNvPr id="5" name="任意多边形 4"/>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1603" y="3919950"/>
              <a:ext cx="1370330" cy="1571193"/>
            </a:xfrm>
            <a:prstGeom prst="rect">
              <a:avLst/>
            </a:prstGeom>
          </p:spPr>
        </p:pic>
      </p:grpSp>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1000"/>
                                        <p:tgtEl>
                                          <p:spTgt spid="120"/>
                                        </p:tgtEl>
                                      </p:cBhvr>
                                    </p:animEffect>
                                    <p:anim calcmode="lin" valueType="num">
                                      <p:cBhvr>
                                        <p:cTn id="40" dur="1000" fill="hold"/>
                                        <p:tgtEl>
                                          <p:spTgt spid="120"/>
                                        </p:tgtEl>
                                        <p:attrNameLst>
                                          <p:attrName>ppt_x</p:attrName>
                                        </p:attrNameLst>
                                      </p:cBhvr>
                                      <p:tavLst>
                                        <p:tav tm="0">
                                          <p:val>
                                            <p:strVal val="#ppt_x"/>
                                          </p:val>
                                        </p:tav>
                                        <p:tav tm="100000">
                                          <p:val>
                                            <p:strVal val="#ppt_x"/>
                                          </p:val>
                                        </p:tav>
                                      </p:tavLst>
                                    </p:anim>
                                    <p:anim calcmode="lin" valueType="num">
                                      <p:cBhvr>
                                        <p:cTn id="41"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4"/>
                                        </p:tgtEl>
                                        <p:attrNameLst>
                                          <p:attrName>style.visibility</p:attrName>
                                        </p:attrNameLst>
                                      </p:cBhvr>
                                      <p:to>
                                        <p:strVal val="visible"/>
                                      </p:to>
                                    </p:set>
                                    <p:animEffect transition="in" filter="fade">
                                      <p:cBhvr>
                                        <p:cTn id="46" dur="1000"/>
                                        <p:tgtEl>
                                          <p:spTgt spid="214"/>
                                        </p:tgtEl>
                                      </p:cBhvr>
                                    </p:animEffect>
                                    <p:anim calcmode="lin" valueType="num">
                                      <p:cBhvr>
                                        <p:cTn id="47" dur="1000" fill="hold"/>
                                        <p:tgtEl>
                                          <p:spTgt spid="214"/>
                                        </p:tgtEl>
                                        <p:attrNameLst>
                                          <p:attrName>ppt_x</p:attrName>
                                        </p:attrNameLst>
                                      </p:cBhvr>
                                      <p:tavLst>
                                        <p:tav tm="0">
                                          <p:val>
                                            <p:strVal val="#ppt_x"/>
                                          </p:val>
                                        </p:tav>
                                        <p:tav tm="100000">
                                          <p:val>
                                            <p:strVal val="#ppt_x"/>
                                          </p:val>
                                        </p:tav>
                                      </p:tavLst>
                                    </p:anim>
                                    <p:anim calcmode="lin" valueType="num">
                                      <p:cBhvr>
                                        <p:cTn id="48"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Văn bản là một đơn vị giao tiếp, có tính hoàn chỉnh về nội dung và hình thức, tồn tại ở dạng viết hoặc dạng nói. Văn bản được dùng để trao đổi thông tin, trình bày suy nghĩ, cảm xúc..</a:t>
            </a:r>
          </a:p>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817" y="197432"/>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0" name="组合 9"/>
          <p:cNvGrpSpPr/>
          <p:nvPr/>
        </p:nvGrpSpPr>
        <p:grpSpPr>
          <a:xfrm>
            <a:off x="1209175" y="1417109"/>
            <a:ext cx="2745073" cy="2669124"/>
            <a:chOff x="1658599" y="1267948"/>
            <a:chExt cx="2029661" cy="2284529"/>
          </a:xfrm>
        </p:grpSpPr>
        <p:sp>
          <p:nvSpPr>
            <p:cNvPr id="9" name="泪滴形 8"/>
            <p:cNvSpPr/>
            <p:nvPr/>
          </p:nvSpPr>
          <p:spPr>
            <a:xfrm rot="8332196">
              <a:off x="1658599" y="1308859"/>
              <a:ext cx="2029661" cy="2243618"/>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05983" y="1267948"/>
              <a:ext cx="1911799" cy="22187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392422" y="1124655"/>
            <a:ext cx="3027160" cy="3063585"/>
            <a:chOff x="886355" y="1097201"/>
            <a:chExt cx="2086949" cy="2404580"/>
          </a:xfrm>
        </p:grpSpPr>
        <p:sp>
          <p:nvSpPr>
            <p:cNvPr id="47" name="泪滴形 46"/>
            <p:cNvSpPr/>
            <p:nvPr/>
          </p:nvSpPr>
          <p:spPr>
            <a:xfrm rot="8332196">
              <a:off x="886355" y="1097201"/>
              <a:ext cx="2086949" cy="2404580"/>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962629" y="1162623"/>
              <a:ext cx="1911799" cy="2273734"/>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102160" y="1403903"/>
            <a:ext cx="2514493" cy="2557005"/>
            <a:chOff x="1586122" y="1123194"/>
            <a:chExt cx="2315082" cy="2354222"/>
          </a:xfrm>
        </p:grpSpPr>
        <p:sp>
          <p:nvSpPr>
            <p:cNvPr id="50" name="泪滴形 49"/>
            <p:cNvSpPr/>
            <p:nvPr/>
          </p:nvSpPr>
          <p:spPr>
            <a:xfrm rot="8332196">
              <a:off x="1586122" y="1123194"/>
              <a:ext cx="2315082" cy="2354222"/>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670561" y="1206705"/>
              <a:ext cx="2158080" cy="2196165"/>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id="{BA470F2E-80F2-4DE8-81CE-707F27B30EC4}"/>
              </a:ext>
            </a:extLst>
          </p:cNvPr>
          <p:cNvSpPr/>
          <p:nvPr/>
        </p:nvSpPr>
        <p:spPr>
          <a:xfrm>
            <a:off x="1397191" y="1909288"/>
            <a:ext cx="2401926" cy="1163690"/>
          </a:xfrm>
          <a:prstGeom prst="rect">
            <a:avLst/>
          </a:prstGeom>
        </p:spPr>
        <p:txBody>
          <a:bodyPr wrap="square">
            <a:noAutofit/>
          </a:bodyPr>
          <a:lstStyle/>
          <a:p>
            <a:pPr algn="ctr"/>
            <a:r>
              <a:rPr lang="en-US" sz="2000">
                <a:latin typeface="Times New Roman" panose="02020603050405020304" pitchFamily="18" charset="0"/>
                <a:cs typeface="Times New Roman" panose="02020603050405020304" pitchFamily="18" charset="0"/>
              </a:rPr>
              <a:t>Dựa vào sự có mặt của các phương tiện phi ngôn ngữ: văn bản thông thường, văn bản đa phương thức</a:t>
            </a:r>
            <a:endParaRPr lang="en-US" sz="280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4664776" y="1523703"/>
            <a:ext cx="2365994" cy="1160457"/>
          </a:xfrm>
          <a:prstGeom prst="rect">
            <a:avLst/>
          </a:prstGeom>
        </p:spPr>
        <p:txBody>
          <a:bodyPr wrap="square">
            <a:noAutofit/>
          </a:bodyPr>
          <a:lstStyle/>
          <a:p>
            <a:pPr algn="ctr"/>
            <a:r>
              <a:rPr lang="en-US" sz="2000">
                <a:latin typeface="Times New Roman" panose="02020603050405020304" pitchFamily="18" charset="0"/>
                <a:cs typeface="Times New Roman" panose="02020603050405020304" pitchFamily="18" charset="0"/>
              </a:rPr>
              <a:t>Dựa vào những nhu cầu giao tiếp đa dạng dẫn đến việc hình thành nhiều loại văn bản khác nhau: văn bản thông tin, văn bản nghị luận, văn bản văn học.</a:t>
            </a:r>
          </a:p>
        </p:txBody>
      </p:sp>
      <p:sp>
        <p:nvSpPr>
          <p:cNvPr id="60" name="矩形 59">
            <a:extLst>
              <a:ext uri="{FF2B5EF4-FFF2-40B4-BE49-F238E27FC236}">
                <a16:creationId xmlns:a16="http://schemas.microsoft.com/office/drawing/2014/main" id="{BA470F2E-80F2-4DE8-81CE-707F27B30EC4}"/>
              </a:ext>
            </a:extLst>
          </p:cNvPr>
          <p:cNvSpPr/>
          <p:nvPr/>
        </p:nvSpPr>
        <p:spPr>
          <a:xfrm>
            <a:off x="8439003" y="1920696"/>
            <a:ext cx="1888466" cy="1160457"/>
          </a:xfrm>
          <a:prstGeom prst="rect">
            <a:avLst/>
          </a:prstGeom>
        </p:spPr>
        <p:txBody>
          <a:bodyPr wrap="square">
            <a:noAutofit/>
          </a:bodyPr>
          <a:lstStyle/>
          <a:p>
            <a:pPr algn="ctr">
              <a:buClr>
                <a:schemeClr val="tx1">
                  <a:lumMod val="50000"/>
                  <a:lumOff val="50000"/>
                </a:schemeClr>
              </a:buClr>
            </a:pPr>
            <a:r>
              <a:rPr lang="en-US" sz="2000">
                <a:latin typeface="Times New Roman" panose="02020603050405020304" pitchFamily="18" charset="0"/>
                <a:cs typeface="Times New Roman" panose="02020603050405020304" pitchFamily="18" charset="0"/>
              </a:rPr>
              <a:t>Căn cứ vào chức năng chính của văn bản để xác định được loại văn bản đó.</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1635179" y="4166541"/>
            <a:ext cx="8224119" cy="1013939"/>
            <a:chOff x="2397077" y="3943753"/>
            <a:chExt cx="7443807" cy="1013939"/>
          </a:xfrm>
        </p:grpSpPr>
        <p:cxnSp>
          <p:nvCxnSpPr>
            <p:cNvPr id="38" name="直接连接符 37">
              <a:extLst>
                <a:ext uri="{FF2B5EF4-FFF2-40B4-BE49-F238E27FC236}">
                  <a16:creationId xmlns:a16="http://schemas.microsoft.com/office/drawing/2014/main"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5" name="文本框 2">
            <a:extLst>
              <a:ext uri="{FF2B5EF4-FFF2-40B4-BE49-F238E27FC236}">
                <a16:creationId xmlns:a16="http://schemas.microsoft.com/office/drawing/2014/main"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36" name="文本框 19">
            <a:extLst>
              <a:ext uri="{FF2B5EF4-FFF2-40B4-BE49-F238E27FC236}">
                <a16:creationId xmlns:a16="http://schemas.microsoft.com/office/drawing/2014/main"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1" name="文本框 19">
            <a:extLst>
              <a:ext uri="{FF2B5EF4-FFF2-40B4-BE49-F238E27FC236}">
                <a16:creationId xmlns:a16="http://schemas.microsoft.com/office/drawing/2014/main" id="{EFCD5606-1675-4631-9797-9B1D9F35DE07}"/>
              </a:ext>
            </a:extLst>
          </p:cNvPr>
          <p:cNvSpPr txBox="1"/>
          <p:nvPr/>
        </p:nvSpPr>
        <p:spPr>
          <a:xfrm>
            <a:off x="4854681" y="5078600"/>
            <a:ext cx="3219502" cy="584775"/>
          </a:xfrm>
          <a:prstGeom prst="rect">
            <a:avLst/>
          </a:prstGeom>
          <a:noFill/>
        </p:spPr>
        <p:txBody>
          <a:bodyPr wrap="square" rtlCol="0">
            <a:spAutoFit/>
          </a:bodyPr>
          <a:lstStyle/>
          <a:p>
            <a:r>
              <a:rPr lang="en-US" altLang="zh-CN"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loại</a:t>
            </a:r>
            <a:endParaRPr lang="zh-CN" altLang="en-US"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anim calcmode="lin" valueType="num">
                                      <p:cBhvr>
                                        <p:cTn id="12" dur="1000" fill="hold"/>
                                        <p:tgtEl>
                                          <p:spTgt spid="97"/>
                                        </p:tgtEl>
                                        <p:attrNameLst>
                                          <p:attrName>ppt_x</p:attrName>
                                        </p:attrNameLst>
                                      </p:cBhvr>
                                      <p:tavLst>
                                        <p:tav tm="0">
                                          <p:val>
                                            <p:strVal val="#ppt_x"/>
                                          </p:val>
                                        </p:tav>
                                        <p:tav tm="100000">
                                          <p:val>
                                            <p:strVal val="#ppt_x"/>
                                          </p:val>
                                        </p:tav>
                                      </p:tavLst>
                                    </p:anim>
                                    <p:anim calcmode="lin" valueType="num">
                                      <p:cBhvr>
                                        <p:cTn id="13" dur="1000" fill="hold"/>
                                        <p:tgtEl>
                                          <p:spTgt spid="9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1000"/>
                                        <p:tgtEl>
                                          <p:spTgt spid="98"/>
                                        </p:tgtEl>
                                      </p:cBhvr>
                                    </p:animEffect>
                                    <p:anim calcmode="lin" valueType="num">
                                      <p:cBhvr>
                                        <p:cTn id="17" dur="1000" fill="hold"/>
                                        <p:tgtEl>
                                          <p:spTgt spid="98"/>
                                        </p:tgtEl>
                                        <p:attrNameLst>
                                          <p:attrName>ppt_x</p:attrName>
                                        </p:attrNameLst>
                                      </p:cBhvr>
                                      <p:tavLst>
                                        <p:tav tm="0">
                                          <p:val>
                                            <p:strVal val="#ppt_x"/>
                                          </p:val>
                                        </p:tav>
                                        <p:tav tm="100000">
                                          <p:val>
                                            <p:strVal val="#ppt_x"/>
                                          </p:val>
                                        </p:tav>
                                      </p:tavLst>
                                    </p:anim>
                                    <p:anim calcmode="lin" valueType="num">
                                      <p:cBhvr>
                                        <p:cTn id="18" dur="1000" fill="hold"/>
                                        <p:tgtEl>
                                          <p:spTgt spid="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par>
                                <p:cTn id="31" presetID="47" presetClass="entr" presetSubtype="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10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ppt_x"/>
                                          </p:val>
                                        </p:tav>
                                        <p:tav tm="100000">
                                          <p:val>
                                            <p:strVal val="#ppt_x"/>
                                          </p:val>
                                        </p:tav>
                                      </p:tavLst>
                                    </p:anim>
                                    <p:anim calcmode="lin" valueType="num">
                                      <p:cBhvr additive="base">
                                        <p:cTn id="6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03</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6077977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TotalTime>
  <Words>1503</Words>
  <Application>Microsoft Macintosh PowerPoint</Application>
  <PresentationFormat>Widescreen</PresentationFormat>
  <Paragraphs>155</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宋体</vt:lpstr>
      <vt:lpstr>.VnTime</vt:lpstr>
      <vt:lpstr>Arial</vt:lpstr>
      <vt:lpstr>Calibri</vt:lpstr>
      <vt:lpstr>Calibri Light</vt:lpstr>
      <vt:lpstr>Tango BT</vt:lpstr>
      <vt:lpstr>Times New Roman</vt:lpstr>
      <vt:lpstr>幼圆</vt:lpstr>
      <vt:lpstr>思源黑体 CN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Thuỳ Linh</cp:lastModifiedBy>
  <cp:revision>91</cp:revision>
  <dcterms:created xsi:type="dcterms:W3CDTF">2018-09-02T03:04:13Z</dcterms:created>
  <dcterms:modified xsi:type="dcterms:W3CDTF">2023-08-05T06:51:35Z</dcterms:modified>
</cp:coreProperties>
</file>