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852" r:id="rId2"/>
    <p:sldId id="930" r:id="rId3"/>
    <p:sldId id="850" r:id="rId4"/>
    <p:sldId id="853" r:id="rId5"/>
    <p:sldId id="855" r:id="rId6"/>
    <p:sldId id="857" r:id="rId7"/>
    <p:sldId id="919" r:id="rId8"/>
    <p:sldId id="929" r:id="rId9"/>
    <p:sldId id="860" r:id="rId10"/>
    <p:sldId id="931" r:id="rId11"/>
    <p:sldId id="861" r:id="rId12"/>
    <p:sldId id="939" r:id="rId13"/>
    <p:sldId id="864" r:id="rId14"/>
    <p:sldId id="868" r:id="rId15"/>
    <p:sldId id="889" r:id="rId16"/>
    <p:sldId id="888" r:id="rId17"/>
    <p:sldId id="865" r:id="rId18"/>
    <p:sldId id="869" r:id="rId19"/>
    <p:sldId id="890" r:id="rId20"/>
    <p:sldId id="867" r:id="rId21"/>
    <p:sldId id="870" r:id="rId22"/>
    <p:sldId id="891" r:id="rId23"/>
    <p:sldId id="921" r:id="rId24"/>
    <p:sldId id="923" r:id="rId25"/>
    <p:sldId id="866" r:id="rId26"/>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96C65-3000-354B-BAF7-AB2DEB70614B}" type="datetimeFigureOut">
              <a:rPr lang="en-VN" smtClean="0"/>
              <a:t>17/10/2023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C8951-88D4-624D-A62A-85A06551C610}" type="slidenum">
              <a:rPr lang="en-VN" smtClean="0"/>
              <a:t>‹#›</a:t>
            </a:fld>
            <a:endParaRPr lang="en-VN"/>
          </a:p>
        </p:txBody>
      </p:sp>
    </p:spTree>
    <p:extLst>
      <p:ext uri="{BB962C8B-B14F-4D97-AF65-F5344CB8AC3E}">
        <p14:creationId xmlns:p14="http://schemas.microsoft.com/office/powerpoint/2010/main" val="311151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3386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252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038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624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890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12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47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913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97043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43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823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816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6403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387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889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02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3C91-CFF4-511C-BCAA-C5F2CEDB41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F263CA6E-46A3-819A-4B14-CEC99BAA86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BAE21E4-3A75-6A96-6B2F-02DEF073AB70}"/>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5" name="Footer Placeholder 4">
            <a:extLst>
              <a:ext uri="{FF2B5EF4-FFF2-40B4-BE49-F238E27FC236}">
                <a16:creationId xmlns:a16="http://schemas.microsoft.com/office/drawing/2014/main" id="{A6271B89-76ED-5E99-0637-0B3D7B42EFB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09EC4F8-2D94-922A-BF3F-02BF0FFCF5EC}"/>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216256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7FCB-FBEB-8517-1C0B-D653AB32E165}"/>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108447F-70B1-F518-92C7-CE95DF0CD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541F7FD-4503-A24F-A3B8-D3CA7D9B8A2F}"/>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5" name="Footer Placeholder 4">
            <a:extLst>
              <a:ext uri="{FF2B5EF4-FFF2-40B4-BE49-F238E27FC236}">
                <a16:creationId xmlns:a16="http://schemas.microsoft.com/office/drawing/2014/main" id="{279BA9EA-925A-F56E-F4F8-FC030454ADE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E7173C5-1E11-379D-91F5-1B5E9B10CB13}"/>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378992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6CC1DB-F8F8-7DCD-2361-0E45EEACCC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D09CB4B-3A99-C077-82E1-6DC3AE55B7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A39146-8C02-BA8C-9B0A-DB70750651C7}"/>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5" name="Footer Placeholder 4">
            <a:extLst>
              <a:ext uri="{FF2B5EF4-FFF2-40B4-BE49-F238E27FC236}">
                <a16:creationId xmlns:a16="http://schemas.microsoft.com/office/drawing/2014/main" id="{BB9C158C-FE2D-4B3A-9C84-82797C396DC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E6B6517-2A5D-6F7F-D2DF-3B248F084FA5}"/>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4178530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4"/>
        <p:cNvGrpSpPr/>
        <p:nvPr/>
      </p:nvGrpSpPr>
      <p:grpSpPr>
        <a:xfrm>
          <a:off x="0" y="0"/>
          <a:ext cx="0" cy="0"/>
          <a:chOff x="0" y="0"/>
          <a:chExt cx="0" cy="0"/>
        </a:xfrm>
      </p:grpSpPr>
      <p:pic>
        <p:nvPicPr>
          <p:cNvPr id="105" name="Google Shape;105;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6" name="Google Shape;106;p11"/>
          <p:cNvSpPr txBox="1">
            <a:spLocks noGrp="1"/>
          </p:cNvSpPr>
          <p:nvPr>
            <p:ph type="title" hasCustomPrompt="1"/>
          </p:nvPr>
        </p:nvSpPr>
        <p:spPr>
          <a:xfrm>
            <a:off x="960067" y="840633"/>
            <a:ext cx="10272000" cy="26600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6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2950233" y="3500533"/>
            <a:ext cx="6291600" cy="6296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108" name="Google Shape;108;p11"/>
          <p:cNvPicPr preferRelativeResize="0"/>
          <p:nvPr/>
        </p:nvPicPr>
        <p:blipFill rotWithShape="1">
          <a:blip r:embed="rId3">
            <a:alphaModFix/>
          </a:blip>
          <a:srcRect t="25940" b="15754"/>
          <a:stretch/>
        </p:blipFill>
        <p:spPr>
          <a:xfrm flipH="1">
            <a:off x="1" y="5916400"/>
            <a:ext cx="12192004" cy="840000"/>
          </a:xfrm>
          <a:prstGeom prst="rect">
            <a:avLst/>
          </a:prstGeom>
          <a:noFill/>
          <a:ln>
            <a:noFill/>
          </a:ln>
        </p:spPr>
      </p:pic>
      <p:pic>
        <p:nvPicPr>
          <p:cNvPr id="109" name="Google Shape;109;p11"/>
          <p:cNvPicPr preferRelativeResize="0"/>
          <p:nvPr/>
        </p:nvPicPr>
        <p:blipFill rotWithShape="1">
          <a:blip r:embed="rId4">
            <a:alphaModFix/>
          </a:blip>
          <a:srcRect t="31805" b="52883"/>
          <a:stretch/>
        </p:blipFill>
        <p:spPr>
          <a:xfrm flipH="1">
            <a:off x="15" y="6277400"/>
            <a:ext cx="12191996" cy="580600"/>
          </a:xfrm>
          <a:prstGeom prst="rect">
            <a:avLst/>
          </a:prstGeom>
          <a:noFill/>
          <a:ln>
            <a:noFill/>
          </a:ln>
        </p:spPr>
      </p:pic>
      <p:pic>
        <p:nvPicPr>
          <p:cNvPr id="112" name="Google Shape;112;p11"/>
          <p:cNvPicPr preferRelativeResize="0"/>
          <p:nvPr/>
        </p:nvPicPr>
        <p:blipFill rotWithShape="1">
          <a:blip r:embed="rId5">
            <a:alphaModFix/>
          </a:blip>
          <a:srcRect l="-8615" r="2649"/>
          <a:stretch/>
        </p:blipFill>
        <p:spPr>
          <a:xfrm flipH="1">
            <a:off x="15" y="5446368"/>
            <a:ext cx="4650361" cy="1411633"/>
          </a:xfrm>
          <a:prstGeom prst="rect">
            <a:avLst/>
          </a:prstGeom>
          <a:noFill/>
          <a:ln>
            <a:noFill/>
          </a:ln>
        </p:spPr>
      </p:pic>
      <p:pic>
        <p:nvPicPr>
          <p:cNvPr id="115" name="Google Shape;115;p11"/>
          <p:cNvPicPr preferRelativeResize="0"/>
          <p:nvPr/>
        </p:nvPicPr>
        <p:blipFill>
          <a:blip r:embed="rId6">
            <a:alphaModFix/>
          </a:blip>
          <a:stretch>
            <a:fillRect/>
          </a:stretch>
        </p:blipFill>
        <p:spPr>
          <a:xfrm>
            <a:off x="11121831" y="3563978"/>
            <a:ext cx="2068765" cy="694645"/>
          </a:xfrm>
          <a:prstGeom prst="rect">
            <a:avLst/>
          </a:prstGeom>
          <a:noFill/>
          <a:ln>
            <a:noFill/>
          </a:ln>
        </p:spPr>
      </p:pic>
      <p:pic>
        <p:nvPicPr>
          <p:cNvPr id="116" name="Google Shape;116;p11"/>
          <p:cNvPicPr preferRelativeResize="0"/>
          <p:nvPr/>
        </p:nvPicPr>
        <p:blipFill>
          <a:blip r:embed="rId6">
            <a:alphaModFix/>
          </a:blip>
          <a:stretch>
            <a:fillRect/>
          </a:stretch>
        </p:blipFill>
        <p:spPr>
          <a:xfrm>
            <a:off x="-479936" y="1664044"/>
            <a:ext cx="2068765" cy="694645"/>
          </a:xfrm>
          <a:prstGeom prst="rect">
            <a:avLst/>
          </a:prstGeom>
          <a:noFill/>
          <a:ln>
            <a:noFill/>
          </a:ln>
        </p:spPr>
      </p:pic>
      <p:pic>
        <p:nvPicPr>
          <p:cNvPr id="117" name="Google Shape;117;p11"/>
          <p:cNvPicPr preferRelativeResize="0"/>
          <p:nvPr/>
        </p:nvPicPr>
        <p:blipFill>
          <a:blip r:embed="rId7">
            <a:alphaModFix/>
          </a:blip>
          <a:stretch>
            <a:fillRect/>
          </a:stretch>
        </p:blipFill>
        <p:spPr>
          <a:xfrm>
            <a:off x="8823566" y="110022"/>
            <a:ext cx="2245301" cy="858015"/>
          </a:xfrm>
          <a:prstGeom prst="rect">
            <a:avLst/>
          </a:prstGeom>
          <a:noFill/>
          <a:ln>
            <a:noFill/>
          </a:ln>
        </p:spPr>
      </p:pic>
    </p:spTree>
    <p:extLst>
      <p:ext uri="{BB962C8B-B14F-4D97-AF65-F5344CB8AC3E}">
        <p14:creationId xmlns:p14="http://schemas.microsoft.com/office/powerpoint/2010/main" val="110779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8"/>
        <p:cNvGrpSpPr/>
        <p:nvPr/>
      </p:nvGrpSpPr>
      <p:grpSpPr>
        <a:xfrm>
          <a:off x="0" y="0"/>
          <a:ext cx="0" cy="0"/>
          <a:chOff x="0" y="0"/>
          <a:chExt cx="0" cy="0"/>
        </a:xfrm>
      </p:grpSpPr>
      <p:pic>
        <p:nvPicPr>
          <p:cNvPr id="289" name="Google Shape;289;p25"/>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290" name="Google Shape;290;p25"/>
          <p:cNvPicPr preferRelativeResize="0"/>
          <p:nvPr/>
        </p:nvPicPr>
        <p:blipFill rotWithShape="1">
          <a:blip r:embed="rId3">
            <a:alphaModFix/>
          </a:blip>
          <a:srcRect t="31805" b="52883"/>
          <a:stretch/>
        </p:blipFill>
        <p:spPr>
          <a:xfrm flipH="1">
            <a:off x="5" y="6277400"/>
            <a:ext cx="12191996" cy="580600"/>
          </a:xfrm>
          <a:prstGeom prst="rect">
            <a:avLst/>
          </a:prstGeom>
          <a:noFill/>
          <a:ln>
            <a:noFill/>
          </a:ln>
        </p:spPr>
      </p:pic>
      <p:pic>
        <p:nvPicPr>
          <p:cNvPr id="291" name="Google Shape;291;p25"/>
          <p:cNvPicPr preferRelativeResize="0"/>
          <p:nvPr/>
        </p:nvPicPr>
        <p:blipFill>
          <a:blip r:embed="rId4">
            <a:alphaModFix/>
          </a:blip>
          <a:stretch>
            <a:fillRect/>
          </a:stretch>
        </p:blipFill>
        <p:spPr>
          <a:xfrm>
            <a:off x="-949941" y="4586363"/>
            <a:ext cx="1703399" cy="2576288"/>
          </a:xfrm>
          <a:prstGeom prst="rect">
            <a:avLst/>
          </a:prstGeom>
          <a:noFill/>
          <a:ln>
            <a:noFill/>
          </a:ln>
        </p:spPr>
      </p:pic>
      <p:pic>
        <p:nvPicPr>
          <p:cNvPr id="292" name="Google Shape;292;p25"/>
          <p:cNvPicPr preferRelativeResize="0"/>
          <p:nvPr/>
        </p:nvPicPr>
        <p:blipFill>
          <a:blip r:embed="rId4">
            <a:alphaModFix/>
          </a:blip>
          <a:stretch>
            <a:fillRect/>
          </a:stretch>
        </p:blipFill>
        <p:spPr>
          <a:xfrm flipH="1">
            <a:off x="11408593" y="4870145"/>
            <a:ext cx="1703399" cy="2576288"/>
          </a:xfrm>
          <a:prstGeom prst="rect">
            <a:avLst/>
          </a:prstGeom>
          <a:noFill/>
          <a:ln>
            <a:noFill/>
          </a:ln>
        </p:spPr>
      </p:pic>
      <p:pic>
        <p:nvPicPr>
          <p:cNvPr id="293" name="Google Shape;293;p25"/>
          <p:cNvPicPr preferRelativeResize="0"/>
          <p:nvPr/>
        </p:nvPicPr>
        <p:blipFill rotWithShape="1">
          <a:blip r:embed="rId5">
            <a:alphaModFix/>
          </a:blip>
          <a:srcRect l="-6100" t="-3748" b="19124"/>
          <a:stretch/>
        </p:blipFill>
        <p:spPr>
          <a:xfrm>
            <a:off x="2571818" y="5577900"/>
            <a:ext cx="2894365" cy="1293667"/>
          </a:xfrm>
          <a:prstGeom prst="rect">
            <a:avLst/>
          </a:prstGeom>
          <a:noFill/>
          <a:ln>
            <a:noFill/>
          </a:ln>
        </p:spPr>
      </p:pic>
      <p:pic>
        <p:nvPicPr>
          <p:cNvPr id="294" name="Google Shape;294;p25"/>
          <p:cNvPicPr preferRelativeResize="0"/>
          <p:nvPr/>
        </p:nvPicPr>
        <p:blipFill rotWithShape="1">
          <a:blip r:embed="rId6">
            <a:alphaModFix/>
          </a:blip>
          <a:srcRect l="38941" r="-3349"/>
          <a:stretch/>
        </p:blipFill>
        <p:spPr>
          <a:xfrm>
            <a:off x="0" y="5856634"/>
            <a:ext cx="2571835" cy="1001367"/>
          </a:xfrm>
          <a:prstGeom prst="rect">
            <a:avLst/>
          </a:prstGeom>
          <a:noFill/>
          <a:ln>
            <a:noFill/>
          </a:ln>
        </p:spPr>
      </p:pic>
      <p:pic>
        <p:nvPicPr>
          <p:cNvPr id="295" name="Google Shape;295;p25"/>
          <p:cNvPicPr preferRelativeResize="0"/>
          <p:nvPr/>
        </p:nvPicPr>
        <p:blipFill rotWithShape="1">
          <a:blip r:embed="rId6">
            <a:alphaModFix/>
          </a:blip>
          <a:srcRect l="38941" r="-3349"/>
          <a:stretch/>
        </p:blipFill>
        <p:spPr>
          <a:xfrm flipH="1">
            <a:off x="6546937" y="4089471"/>
            <a:ext cx="5645064" cy="2768531"/>
          </a:xfrm>
          <a:prstGeom prst="rect">
            <a:avLst/>
          </a:prstGeom>
          <a:noFill/>
          <a:ln>
            <a:noFill/>
          </a:ln>
        </p:spPr>
      </p:pic>
      <p:pic>
        <p:nvPicPr>
          <p:cNvPr id="296" name="Google Shape;296;p25"/>
          <p:cNvPicPr preferRelativeResize="0"/>
          <p:nvPr/>
        </p:nvPicPr>
        <p:blipFill>
          <a:blip r:embed="rId7">
            <a:alphaModFix/>
          </a:blip>
          <a:stretch>
            <a:fillRect/>
          </a:stretch>
        </p:blipFill>
        <p:spPr>
          <a:xfrm>
            <a:off x="4868498" y="-101289"/>
            <a:ext cx="2068765" cy="694645"/>
          </a:xfrm>
          <a:prstGeom prst="rect">
            <a:avLst/>
          </a:prstGeom>
          <a:noFill/>
          <a:ln>
            <a:noFill/>
          </a:ln>
        </p:spPr>
      </p:pic>
      <p:pic>
        <p:nvPicPr>
          <p:cNvPr id="297" name="Google Shape;297;p25"/>
          <p:cNvPicPr preferRelativeResize="0"/>
          <p:nvPr/>
        </p:nvPicPr>
        <p:blipFill>
          <a:blip r:embed="rId8">
            <a:alphaModFix/>
          </a:blip>
          <a:stretch>
            <a:fillRect/>
          </a:stretch>
        </p:blipFill>
        <p:spPr>
          <a:xfrm>
            <a:off x="11511466" y="2172989"/>
            <a:ext cx="2245301" cy="858015"/>
          </a:xfrm>
          <a:prstGeom prst="rect">
            <a:avLst/>
          </a:prstGeom>
          <a:noFill/>
          <a:ln>
            <a:noFill/>
          </a:ln>
        </p:spPr>
      </p:pic>
      <p:pic>
        <p:nvPicPr>
          <p:cNvPr id="298" name="Google Shape;298;p25"/>
          <p:cNvPicPr preferRelativeResize="0"/>
          <p:nvPr/>
        </p:nvPicPr>
        <p:blipFill>
          <a:blip r:embed="rId8">
            <a:alphaModFix/>
          </a:blip>
          <a:stretch>
            <a:fillRect/>
          </a:stretch>
        </p:blipFill>
        <p:spPr>
          <a:xfrm>
            <a:off x="-1491819" y="3231455"/>
            <a:ext cx="2245301" cy="858015"/>
          </a:xfrm>
          <a:prstGeom prst="rect">
            <a:avLst/>
          </a:prstGeom>
          <a:noFill/>
          <a:ln>
            <a:noFill/>
          </a:ln>
        </p:spPr>
      </p:pic>
    </p:spTree>
    <p:extLst>
      <p:ext uri="{BB962C8B-B14F-4D97-AF65-F5344CB8AC3E}">
        <p14:creationId xmlns:p14="http://schemas.microsoft.com/office/powerpoint/2010/main" val="682684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pic>
        <p:nvPicPr>
          <p:cNvPr id="39" name="Google Shape;39;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 name="Google Shape;4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 name="Google Shape;41;p4"/>
          <p:cNvSpPr txBox="1">
            <a:spLocks noGrp="1"/>
          </p:cNvSpPr>
          <p:nvPr>
            <p:ph type="subTitle" idx="1"/>
          </p:nvPr>
        </p:nvSpPr>
        <p:spPr>
          <a:xfrm>
            <a:off x="960000" y="1535167"/>
            <a:ext cx="10272000" cy="497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pic>
        <p:nvPicPr>
          <p:cNvPr id="42" name="Google Shape;42;p4"/>
          <p:cNvPicPr preferRelativeResize="0"/>
          <p:nvPr/>
        </p:nvPicPr>
        <p:blipFill rotWithShape="1">
          <a:blip r:embed="rId3">
            <a:alphaModFix/>
          </a:blip>
          <a:srcRect t="25940" b="15754"/>
          <a:stretch/>
        </p:blipFill>
        <p:spPr>
          <a:xfrm>
            <a:off x="1" y="6018000"/>
            <a:ext cx="12192004" cy="840000"/>
          </a:xfrm>
          <a:prstGeom prst="rect">
            <a:avLst/>
          </a:prstGeom>
          <a:noFill/>
          <a:ln>
            <a:noFill/>
          </a:ln>
        </p:spPr>
      </p:pic>
      <p:pic>
        <p:nvPicPr>
          <p:cNvPr id="43" name="Google Shape;43;p4"/>
          <p:cNvPicPr preferRelativeResize="0"/>
          <p:nvPr/>
        </p:nvPicPr>
        <p:blipFill rotWithShape="1">
          <a:blip r:embed="rId4">
            <a:alphaModFix/>
          </a:blip>
          <a:srcRect t="56289" b="33947"/>
          <a:stretch/>
        </p:blipFill>
        <p:spPr>
          <a:xfrm>
            <a:off x="1" y="6487768"/>
            <a:ext cx="12192004" cy="370233"/>
          </a:xfrm>
          <a:prstGeom prst="rect">
            <a:avLst/>
          </a:prstGeom>
          <a:noFill/>
          <a:ln>
            <a:noFill/>
          </a:ln>
        </p:spPr>
      </p:pic>
      <p:pic>
        <p:nvPicPr>
          <p:cNvPr id="44" name="Google Shape;44;p4"/>
          <p:cNvPicPr preferRelativeResize="0"/>
          <p:nvPr/>
        </p:nvPicPr>
        <p:blipFill rotWithShape="1">
          <a:blip r:embed="rId5">
            <a:alphaModFix/>
          </a:blip>
          <a:srcRect l="24167" t="15376"/>
          <a:stretch/>
        </p:blipFill>
        <p:spPr>
          <a:xfrm flipH="1">
            <a:off x="10544301" y="5841201"/>
            <a:ext cx="1647703" cy="1030367"/>
          </a:xfrm>
          <a:prstGeom prst="rect">
            <a:avLst/>
          </a:prstGeom>
          <a:noFill/>
          <a:ln>
            <a:noFill/>
          </a:ln>
        </p:spPr>
      </p:pic>
      <p:pic>
        <p:nvPicPr>
          <p:cNvPr id="45" name="Google Shape;45;p4"/>
          <p:cNvPicPr preferRelativeResize="0"/>
          <p:nvPr/>
        </p:nvPicPr>
        <p:blipFill rotWithShape="1">
          <a:blip r:embed="rId5">
            <a:alphaModFix/>
          </a:blip>
          <a:srcRect l="-11981" t="15376" r="36149"/>
          <a:stretch/>
        </p:blipFill>
        <p:spPr>
          <a:xfrm flipH="1">
            <a:off x="1" y="5841201"/>
            <a:ext cx="1647703" cy="1030367"/>
          </a:xfrm>
          <a:prstGeom prst="rect">
            <a:avLst/>
          </a:prstGeom>
          <a:noFill/>
          <a:ln>
            <a:noFill/>
          </a:ln>
        </p:spPr>
      </p:pic>
      <p:pic>
        <p:nvPicPr>
          <p:cNvPr id="47" name="Google Shape;47;p4"/>
          <p:cNvPicPr preferRelativeResize="0"/>
          <p:nvPr/>
        </p:nvPicPr>
        <p:blipFill>
          <a:blip r:embed="rId6">
            <a:alphaModFix/>
          </a:blip>
          <a:stretch>
            <a:fillRect/>
          </a:stretch>
        </p:blipFill>
        <p:spPr>
          <a:xfrm>
            <a:off x="10869415" y="837477"/>
            <a:ext cx="1992931" cy="646112"/>
          </a:xfrm>
          <a:prstGeom prst="rect">
            <a:avLst/>
          </a:prstGeom>
          <a:noFill/>
          <a:ln>
            <a:noFill/>
          </a:ln>
        </p:spPr>
      </p:pic>
      <p:pic>
        <p:nvPicPr>
          <p:cNvPr id="48" name="Google Shape;48;p4"/>
          <p:cNvPicPr preferRelativeResize="0"/>
          <p:nvPr/>
        </p:nvPicPr>
        <p:blipFill>
          <a:blip r:embed="rId7">
            <a:alphaModFix/>
          </a:blip>
          <a:stretch>
            <a:fillRect/>
          </a:stretch>
        </p:blipFill>
        <p:spPr>
          <a:xfrm flipH="1">
            <a:off x="-1038401" y="830988"/>
            <a:ext cx="2245301" cy="858015"/>
          </a:xfrm>
          <a:prstGeom prst="rect">
            <a:avLst/>
          </a:prstGeom>
          <a:noFill/>
          <a:ln>
            <a:noFill/>
          </a:ln>
        </p:spPr>
      </p:pic>
    </p:spTree>
    <p:extLst>
      <p:ext uri="{BB962C8B-B14F-4D97-AF65-F5344CB8AC3E}">
        <p14:creationId xmlns:p14="http://schemas.microsoft.com/office/powerpoint/2010/main" val="61851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3BEE-F94D-E29D-A43A-79AC9AFA1DE1}"/>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9DA4E1-126C-09F9-3AB8-26AC1D139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59E6146-7BE1-6482-F65C-EA216C2A9571}"/>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5" name="Footer Placeholder 4">
            <a:extLst>
              <a:ext uri="{FF2B5EF4-FFF2-40B4-BE49-F238E27FC236}">
                <a16:creationId xmlns:a16="http://schemas.microsoft.com/office/drawing/2014/main" id="{5A9BED94-CE27-6E8F-71C5-6548F0893EC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073411C-6060-D066-73E5-EA1D800837D6}"/>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233595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E8D8-BD13-4501-DB82-8A96E08A60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1B926186-81B4-180D-5D45-B2A4AA4662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6D018-73C7-F5DD-5212-043AC7921A03}"/>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5" name="Footer Placeholder 4">
            <a:extLst>
              <a:ext uri="{FF2B5EF4-FFF2-40B4-BE49-F238E27FC236}">
                <a16:creationId xmlns:a16="http://schemas.microsoft.com/office/drawing/2014/main" id="{1BF7CB04-2A5B-108A-D622-BE0CADF19B8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15D2DA6-7F95-BA9D-F60C-5F889F7A233E}"/>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3817155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78A0-541C-7041-B4FD-6A2FEB680F5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2F97681-CD1E-FE55-2C70-33AEF6111B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D91A1F8-E78D-E097-8182-28E81345FC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BBDEBF00-E194-8A29-355F-8A3096D0461A}"/>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6" name="Footer Placeholder 5">
            <a:extLst>
              <a:ext uri="{FF2B5EF4-FFF2-40B4-BE49-F238E27FC236}">
                <a16:creationId xmlns:a16="http://schemas.microsoft.com/office/drawing/2014/main" id="{B8581284-5457-6C5F-20AA-00DC45C49CC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81EF0E0-4986-A417-88FF-B4A874C7E32E}"/>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88969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F11A-B923-F459-55E0-106A7250D8CF}"/>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2F0B1EB-9AE4-688B-CE9D-080940DE85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4C2F93-C5D9-1D8A-4C71-FE03F54EFC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8FDA7460-3178-F5B2-04AB-04D63E8E2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942F8-B48B-FAD4-D38D-292284DD1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9E5160C9-BF91-B245-4611-94FF82317C91}"/>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8" name="Footer Placeholder 7">
            <a:extLst>
              <a:ext uri="{FF2B5EF4-FFF2-40B4-BE49-F238E27FC236}">
                <a16:creationId xmlns:a16="http://schemas.microsoft.com/office/drawing/2014/main" id="{7B15FDBD-ABC0-8183-4034-C7FFBC91D5E3}"/>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6624360A-958A-D924-7DE5-DDFFD1E22129}"/>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1581252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EE1E-BE41-9026-BB64-A656D3B1C3C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1F0872C2-2E98-47CE-27F8-35A4720C69C6}"/>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4" name="Footer Placeholder 3">
            <a:extLst>
              <a:ext uri="{FF2B5EF4-FFF2-40B4-BE49-F238E27FC236}">
                <a16:creationId xmlns:a16="http://schemas.microsoft.com/office/drawing/2014/main" id="{6FB36F15-F9D3-C0AE-B3A4-AF4EF7312C55}"/>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FB240326-1ECE-426F-8A9F-2DDA3B02B757}"/>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189925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60E6F9-C8EA-E0D0-8ABF-6FCB3B30ADE5}"/>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3" name="Footer Placeholder 2">
            <a:extLst>
              <a:ext uri="{FF2B5EF4-FFF2-40B4-BE49-F238E27FC236}">
                <a16:creationId xmlns:a16="http://schemas.microsoft.com/office/drawing/2014/main" id="{81FAD695-280B-E238-2A72-628B3EFF0535}"/>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64A82C0-73BD-FB24-617D-6A1433314954}"/>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3210734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51F2-961E-91EF-41EE-B8316482B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58E9D03C-36C2-6881-37B7-A9D327362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2AAA0965-C89E-634E-7B6F-D6E123CBC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1D258-DE25-FE64-3B42-5726AEAA9331}"/>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6" name="Footer Placeholder 5">
            <a:extLst>
              <a:ext uri="{FF2B5EF4-FFF2-40B4-BE49-F238E27FC236}">
                <a16:creationId xmlns:a16="http://schemas.microsoft.com/office/drawing/2014/main" id="{5A2B11F8-C855-0BB6-73BE-C2A6B34F83B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B9022C8-6730-9F0C-80AA-329D0E50AC5E}"/>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396514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C233-AC22-0635-D4ED-2F475F014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6612018-4591-0231-3237-43AEB9445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F89AE62D-0051-7332-EC54-CB050E7DB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51BB01-E314-8AED-675F-EC00138DA7CB}"/>
              </a:ext>
            </a:extLst>
          </p:cNvPr>
          <p:cNvSpPr>
            <a:spLocks noGrp="1"/>
          </p:cNvSpPr>
          <p:nvPr>
            <p:ph type="dt" sz="half" idx="10"/>
          </p:nvPr>
        </p:nvSpPr>
        <p:spPr/>
        <p:txBody>
          <a:bodyPr/>
          <a:lstStyle/>
          <a:p>
            <a:fld id="{F6E8C096-595F-4D44-B941-1F8910C9201E}" type="datetimeFigureOut">
              <a:rPr lang="en-VN" smtClean="0"/>
              <a:t>17/10/2023</a:t>
            </a:fld>
            <a:endParaRPr lang="en-VN"/>
          </a:p>
        </p:txBody>
      </p:sp>
      <p:sp>
        <p:nvSpPr>
          <p:cNvPr id="6" name="Footer Placeholder 5">
            <a:extLst>
              <a:ext uri="{FF2B5EF4-FFF2-40B4-BE49-F238E27FC236}">
                <a16:creationId xmlns:a16="http://schemas.microsoft.com/office/drawing/2014/main" id="{AD63C2A2-73BB-D15D-8145-8748C885F5F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23CC5DD-C965-1634-8B0E-F50BA808ED93}"/>
              </a:ext>
            </a:extLst>
          </p:cNvPr>
          <p:cNvSpPr>
            <a:spLocks noGrp="1"/>
          </p:cNvSpPr>
          <p:nvPr>
            <p:ph type="sldNum" sz="quarter" idx="12"/>
          </p:nvPr>
        </p:nvSpPr>
        <p:spPr/>
        <p:txBody>
          <a:bodyPr/>
          <a:lstStyle/>
          <a:p>
            <a:fld id="{719BCA1F-C673-984A-92C3-745FAA58A2D4}" type="slidenum">
              <a:rPr lang="en-VN" smtClean="0"/>
              <a:t>‹#›</a:t>
            </a:fld>
            <a:endParaRPr lang="en-VN"/>
          </a:p>
        </p:txBody>
      </p:sp>
    </p:spTree>
    <p:extLst>
      <p:ext uri="{BB962C8B-B14F-4D97-AF65-F5344CB8AC3E}">
        <p14:creationId xmlns:p14="http://schemas.microsoft.com/office/powerpoint/2010/main" val="2434909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D7D8F9-8072-2910-AA61-A23BA23C2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1D974E6-77BA-2048-7B18-5D585D7987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D31086-B98D-6257-71E3-B3249F8EAA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8C096-595F-4D44-B941-1F8910C9201E}" type="datetimeFigureOut">
              <a:rPr lang="en-VN" smtClean="0"/>
              <a:t>17/10/2023</a:t>
            </a:fld>
            <a:endParaRPr lang="en-VN"/>
          </a:p>
        </p:txBody>
      </p:sp>
      <p:sp>
        <p:nvSpPr>
          <p:cNvPr id="5" name="Footer Placeholder 4">
            <a:extLst>
              <a:ext uri="{FF2B5EF4-FFF2-40B4-BE49-F238E27FC236}">
                <a16:creationId xmlns:a16="http://schemas.microsoft.com/office/drawing/2014/main" id="{9AD5D824-6E78-2995-B120-29B38567C2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197E537-D780-C8D5-58EE-E46ECDA4F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BCA1F-C673-984A-92C3-745FAA58A2D4}" type="slidenum">
              <a:rPr lang="en-VN" smtClean="0"/>
              <a:t>‹#›</a:t>
            </a:fld>
            <a:endParaRPr lang="en-VN"/>
          </a:p>
        </p:txBody>
      </p:sp>
    </p:spTree>
    <p:extLst>
      <p:ext uri="{BB962C8B-B14F-4D97-AF65-F5344CB8AC3E}">
        <p14:creationId xmlns:p14="http://schemas.microsoft.com/office/powerpoint/2010/main" val="1758667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854A-2325-3C60-FDCD-EF0F4081D1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2" y="3429000"/>
            <a:ext cx="5699553" cy="3429000"/>
          </a:xfrm>
          <a:prstGeom prst="rect">
            <a:avLst/>
          </a:prstGeom>
        </p:spPr>
      </p:pic>
      <p:pic>
        <p:nvPicPr>
          <p:cNvPr id="5" name="Picture 4">
            <a:extLst>
              <a:ext uri="{FF2B5EF4-FFF2-40B4-BE49-F238E27FC236}">
                <a16:creationId xmlns:a16="http://schemas.microsoft.com/office/drawing/2014/main" id="{3AF1AA7B-5033-E5DF-D05C-512DB2B633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7462337" y="990824"/>
            <a:ext cx="4903835" cy="5867177"/>
          </a:xfrm>
          <a:prstGeom prst="rect">
            <a:avLst/>
          </a:prstGeom>
        </p:spPr>
      </p:pic>
      <p:pic>
        <p:nvPicPr>
          <p:cNvPr id="6" name="Google Shape;113;p11">
            <a:extLst>
              <a:ext uri="{FF2B5EF4-FFF2-40B4-BE49-F238E27FC236}">
                <a16:creationId xmlns:a16="http://schemas.microsoft.com/office/drawing/2014/main" id="{3CC6FD79-79D3-0B4C-65D6-12E8E8730139}"/>
              </a:ext>
            </a:extLst>
          </p:cNvPr>
          <p:cNvPicPr preferRelativeResize="0"/>
          <p:nvPr/>
        </p:nvPicPr>
        <p:blipFill rotWithShape="1">
          <a:blip r:embed="rId6">
            <a:alphaModFix/>
          </a:blip>
          <a:srcRect l="-11978" t="15376" r="5877"/>
          <a:stretch/>
        </p:blipFill>
        <p:spPr>
          <a:xfrm>
            <a:off x="6659723" y="5630567"/>
            <a:ext cx="2894365" cy="1293667"/>
          </a:xfrm>
          <a:prstGeom prst="rect">
            <a:avLst/>
          </a:prstGeom>
          <a:noFill/>
          <a:ln>
            <a:noFill/>
          </a:ln>
        </p:spPr>
      </p:pic>
      <p:sp>
        <p:nvSpPr>
          <p:cNvPr id="12" name="Google Shape;361;p33">
            <a:extLst>
              <a:ext uri="{FF2B5EF4-FFF2-40B4-BE49-F238E27FC236}">
                <a16:creationId xmlns:a16="http://schemas.microsoft.com/office/drawing/2014/main" id="{38DD0E96-880F-3E29-075A-593383B4402C}"/>
              </a:ext>
            </a:extLst>
          </p:cNvPr>
          <p:cNvSpPr txBox="1">
            <a:spLocks noGrp="1"/>
          </p:cNvSpPr>
          <p:nvPr>
            <p:ph type="title"/>
          </p:nvPr>
        </p:nvSpPr>
        <p:spPr>
          <a:xfrm>
            <a:off x="1888136" y="1698223"/>
            <a:ext cx="6952933" cy="1886800"/>
          </a:xfrm>
          <a:prstGeom prst="rect">
            <a:avLst/>
          </a:prstGeom>
        </p:spPr>
        <p:txBody>
          <a:bodyPr spcFirstLastPara="1" vert="horz" wrap="square" lIns="121900" tIns="121900" rIns="121900" bIns="121900" rtlCol="0" anchor="t" anchorCtr="0">
            <a:noAutofit/>
          </a:bodyPr>
          <a:lstStyle/>
          <a:p>
            <a:r>
              <a:rPr lang="en" sz="8000">
                <a:latin typeface="Times New Roman" panose="02020603050405020304" pitchFamily="18" charset="0"/>
                <a:cs typeface="Times New Roman" panose="02020603050405020304" pitchFamily="18" charset="0"/>
              </a:rPr>
              <a:t>Suy ngẫm và phản hồi</a:t>
            </a:r>
            <a:endParaRPr sz="8000">
              <a:latin typeface="Times New Roman" panose="02020603050405020304" pitchFamily="18" charset="0"/>
              <a:cs typeface="Times New Roman" panose="02020603050405020304" pitchFamily="18" charset="0"/>
            </a:endParaRPr>
          </a:p>
        </p:txBody>
      </p:sp>
      <p:sp>
        <p:nvSpPr>
          <p:cNvPr id="13" name="Google Shape;362;p33">
            <a:extLst>
              <a:ext uri="{FF2B5EF4-FFF2-40B4-BE49-F238E27FC236}">
                <a16:creationId xmlns:a16="http://schemas.microsoft.com/office/drawing/2014/main" id="{8F832F6C-8782-FCA8-1DB1-2715D18A4024}"/>
              </a:ext>
            </a:extLst>
          </p:cNvPr>
          <p:cNvSpPr txBox="1">
            <a:spLocks/>
          </p:cNvSpPr>
          <p:nvPr/>
        </p:nvSpPr>
        <p:spPr>
          <a:xfrm>
            <a:off x="4633208" y="283423"/>
            <a:ext cx="1462793" cy="1414800"/>
          </a:xfrm>
          <a:prstGeom prst="rect">
            <a:avLst/>
          </a:prstGeom>
          <a:solidFill>
            <a:schemeClr val="tx1"/>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0666" b="1">
                <a:solidFill>
                  <a:schemeClr val="tx2"/>
                </a:solidFill>
              </a:rPr>
              <a:t>II</a:t>
            </a:r>
          </a:p>
        </p:txBody>
      </p:sp>
    </p:spTree>
    <p:extLst>
      <p:ext uri="{BB962C8B-B14F-4D97-AF65-F5344CB8AC3E}">
        <p14:creationId xmlns:p14="http://schemas.microsoft.com/office/powerpoint/2010/main" val="229728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8B36D-3444-1361-B2DB-FAE1D7CAEF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a:off x="9736901" y="1"/>
            <a:ext cx="2495433" cy="2696215"/>
          </a:xfrm>
          <a:prstGeom prst="rect">
            <a:avLst/>
          </a:prstGeom>
        </p:spPr>
      </p:pic>
      <p:sp>
        <p:nvSpPr>
          <p:cNvPr id="2" name="Google Shape;1237;p39">
            <a:extLst>
              <a:ext uri="{FF2B5EF4-FFF2-40B4-BE49-F238E27FC236}">
                <a16:creationId xmlns:a16="http://schemas.microsoft.com/office/drawing/2014/main" id="{6F32CA5A-4D33-2CE7-6872-F2EC7F797368}"/>
              </a:ext>
            </a:extLst>
          </p:cNvPr>
          <p:cNvSpPr txBox="1">
            <a:spLocks/>
          </p:cNvSpPr>
          <p:nvPr/>
        </p:nvSpPr>
        <p:spPr>
          <a:xfrm>
            <a:off x="1" y="3429000"/>
            <a:ext cx="7077140" cy="97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en-US" sz="7200" b="1">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 vật trong truyện lịch sử</a:t>
            </a:r>
            <a:endParaRPr lang="en-US" sz="6667" b="1">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4" name="Google Shape;1240;p39">
            <a:extLst>
              <a:ext uri="{FF2B5EF4-FFF2-40B4-BE49-F238E27FC236}">
                <a16:creationId xmlns:a16="http://schemas.microsoft.com/office/drawing/2014/main" id="{0A59D1F1-D127-B9AF-390C-3CBB86762DB5}"/>
              </a:ext>
            </a:extLst>
          </p:cNvPr>
          <p:cNvCxnSpPr>
            <a:cxnSpLocks/>
          </p:cNvCxnSpPr>
          <p:nvPr/>
        </p:nvCxnSpPr>
        <p:spPr>
          <a:xfrm>
            <a:off x="787503" y="4666153"/>
            <a:ext cx="5502133" cy="0"/>
          </a:xfrm>
          <a:prstGeom prst="straightConnector1">
            <a:avLst/>
          </a:prstGeom>
          <a:noFill/>
          <a:ln w="9525" cap="flat" cmpd="sng">
            <a:solidFill>
              <a:srgbClr val="000000"/>
            </a:solidFill>
            <a:prstDash val="solid"/>
            <a:round/>
            <a:headEnd type="none" w="med" len="med"/>
            <a:tailEnd type="none" w="med" len="med"/>
          </a:ln>
        </p:spPr>
      </p:cxnSp>
      <p:sp>
        <p:nvSpPr>
          <p:cNvPr id="5" name="Google Shape;7806;p34">
            <a:extLst>
              <a:ext uri="{FF2B5EF4-FFF2-40B4-BE49-F238E27FC236}">
                <a16:creationId xmlns:a16="http://schemas.microsoft.com/office/drawing/2014/main" id="{CF2C0AFA-B1E1-852E-F882-B7FBB9987672}"/>
              </a:ext>
            </a:extLst>
          </p:cNvPr>
          <p:cNvSpPr/>
          <p:nvPr/>
        </p:nvSpPr>
        <p:spPr>
          <a:xfrm>
            <a:off x="2455101" y="267221"/>
            <a:ext cx="1318652" cy="1286379"/>
          </a:xfrm>
          <a:prstGeom prst="ellipse">
            <a:avLst/>
          </a:prstGeom>
          <a:solidFill>
            <a:schemeClr val="tx1"/>
          </a:solidFill>
          <a:ln>
            <a:noFill/>
          </a:ln>
        </p:spPr>
        <p:txBody>
          <a:bodyPr spcFirstLastPara="1" wrap="square" lIns="121900" tIns="121900" rIns="121900" bIns="121900" anchor="ctr" anchorCtr="0">
            <a:noAutofit/>
          </a:bodyPr>
          <a:lstStyle/>
          <a:p>
            <a:pPr algn="ctr"/>
            <a:r>
              <a:rPr lang="en-US" sz="7200" b="1">
                <a:solidFill>
                  <a:schemeClr val="tx2"/>
                </a:solidFill>
                <a:latin typeface="Times New Roman" panose="02020603050405020304" pitchFamily="18" charset="0"/>
                <a:cs typeface="Times New Roman" panose="02020603050405020304" pitchFamily="18" charset="0"/>
              </a:rPr>
              <a:t>2</a:t>
            </a:r>
            <a:endParaRPr sz="7200" b="1">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5834551-0441-C45B-FFA6-3A95D2682E0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8418251" y="1557528"/>
            <a:ext cx="3303117" cy="6601832"/>
          </a:xfrm>
          <a:prstGeom prst="rect">
            <a:avLst/>
          </a:prstGeom>
        </p:spPr>
      </p:pic>
    </p:spTree>
    <p:extLst>
      <p:ext uri="{BB962C8B-B14F-4D97-AF65-F5344CB8AC3E}">
        <p14:creationId xmlns:p14="http://schemas.microsoft.com/office/powerpoint/2010/main" val="3306681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621044" y="128895"/>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4267" b="1">
                <a:latin typeface="Times New Roman" panose="02020603050405020304" pitchFamily="18" charset="0"/>
                <a:ea typeface="Times New Roman" panose="02020603050405020304" pitchFamily="18" charset="0"/>
                <a:cs typeface="Times New Roman" panose="02020603050405020304" pitchFamily="18" charset="0"/>
              </a:rPr>
              <a:t>2. Nhân vật trong truyện lịch sử</a:t>
            </a:r>
            <a:endParaRPr lang="en-US" sz="42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2" name="Picture 1" descr="Ki thuat dhtc">
            <a:extLst>
              <a:ext uri="{FF2B5EF4-FFF2-40B4-BE49-F238E27FC236}">
                <a16:creationId xmlns:a16="http://schemas.microsoft.com/office/drawing/2014/main" id="{5FBBA9A7-E8F5-22E5-7118-3C4B69AE94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59798" y="2496756"/>
            <a:ext cx="4268517" cy="2993088"/>
          </a:xfrm>
          <a:prstGeom prst="rect">
            <a:avLst/>
          </a:prstGeom>
          <a:noFill/>
          <a:ln>
            <a:noFill/>
          </a:ln>
        </p:spPr>
      </p:pic>
      <p:sp>
        <p:nvSpPr>
          <p:cNvPr id="3" name="Google Shape;1857;p38">
            <a:extLst>
              <a:ext uri="{FF2B5EF4-FFF2-40B4-BE49-F238E27FC236}">
                <a16:creationId xmlns:a16="http://schemas.microsoft.com/office/drawing/2014/main" id="{1C4AA365-409A-D9F1-5084-A90B1B3852CC}"/>
              </a:ext>
            </a:extLst>
          </p:cNvPr>
          <p:cNvSpPr/>
          <p:nvPr/>
        </p:nvSpPr>
        <p:spPr>
          <a:xfrm>
            <a:off x="2673966" y="5400564"/>
            <a:ext cx="7233721" cy="1304041"/>
          </a:xfrm>
          <a:prstGeom prst="roundRect">
            <a:avLst>
              <a:gd name="adj" fmla="val 5686"/>
            </a:avLst>
          </a:prstGeom>
          <a:solidFill>
            <a:srgbClr val="F3D67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sz="1600" kern="0">
              <a:solidFill>
                <a:sysClr val="windowText" lastClr="000000"/>
              </a:solidFill>
            </a:endParaRPr>
          </a:p>
        </p:txBody>
      </p:sp>
      <p:sp>
        <p:nvSpPr>
          <p:cNvPr id="6" name="TextBox 32615">
            <a:extLst>
              <a:ext uri="{FF2B5EF4-FFF2-40B4-BE49-F238E27FC236}">
                <a16:creationId xmlns:a16="http://schemas.microsoft.com/office/drawing/2014/main" id="{0F89AE59-B806-9FBC-95FA-41A9B7A3526A}"/>
              </a:ext>
            </a:extLst>
          </p:cNvPr>
          <p:cNvSpPr txBox="1"/>
          <p:nvPr/>
        </p:nvSpPr>
        <p:spPr>
          <a:xfrm>
            <a:off x="2610781" y="5372695"/>
            <a:ext cx="7233721" cy="132363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667" i="1" kern="100">
                <a:latin typeface="Times New Roman" panose="02020603050405020304" pitchFamily="18" charset="0"/>
                <a:ea typeface="SimSun" panose="02010600030101010101" pitchFamily="2" charset="-122"/>
              </a:rPr>
              <a:t>Gv sử dụng kĩ thuật mảnh ghép để hướng dẫn Hs tìm hiểu về nhân vật Trần Quốc Toản và vua Thiệu bảo. Gv chia lớp thành 4 nhóm</a:t>
            </a:r>
            <a:endParaRPr lang="en-US" sz="4800" b="1" i="1">
              <a:latin typeface="Times New Roman" panose="02020603050405020304" pitchFamily="18" charset="0"/>
              <a:cs typeface="Times New Roman" panose="02020603050405020304" pitchFamily="18" charset="0"/>
            </a:endParaRPr>
          </a:p>
        </p:txBody>
      </p:sp>
      <p:grpSp>
        <p:nvGrpSpPr>
          <p:cNvPr id="7" name="Google Shape;1439;p54">
            <a:extLst>
              <a:ext uri="{FF2B5EF4-FFF2-40B4-BE49-F238E27FC236}">
                <a16:creationId xmlns:a16="http://schemas.microsoft.com/office/drawing/2014/main" id="{E142455F-EB70-1595-9135-F6ABAEFE8E36}"/>
              </a:ext>
            </a:extLst>
          </p:cNvPr>
          <p:cNvGrpSpPr/>
          <p:nvPr/>
        </p:nvGrpSpPr>
        <p:grpSpPr>
          <a:xfrm>
            <a:off x="1376147" y="1710823"/>
            <a:ext cx="683093" cy="641660"/>
            <a:chOff x="1371900" y="1209050"/>
            <a:chExt cx="978348" cy="1084128"/>
          </a:xfrm>
        </p:grpSpPr>
        <p:grpSp>
          <p:nvGrpSpPr>
            <p:cNvPr id="12" name="Google Shape;1440;p54">
              <a:extLst>
                <a:ext uri="{FF2B5EF4-FFF2-40B4-BE49-F238E27FC236}">
                  <a16:creationId xmlns:a16="http://schemas.microsoft.com/office/drawing/2014/main" id="{738C6672-E5EA-45D6-F62E-3E809ADCFC26}"/>
                </a:ext>
              </a:extLst>
            </p:cNvPr>
            <p:cNvGrpSpPr/>
            <p:nvPr/>
          </p:nvGrpSpPr>
          <p:grpSpPr>
            <a:xfrm>
              <a:off x="1371900" y="1210350"/>
              <a:ext cx="978348" cy="1081517"/>
              <a:chOff x="1371900" y="1209050"/>
              <a:chExt cx="978348" cy="1081517"/>
            </a:xfrm>
          </p:grpSpPr>
          <p:sp>
            <p:nvSpPr>
              <p:cNvPr id="22" name="Google Shape;1441;p54">
                <a:extLst>
                  <a:ext uri="{FF2B5EF4-FFF2-40B4-BE49-F238E27FC236}">
                    <a16:creationId xmlns:a16="http://schemas.microsoft.com/office/drawing/2014/main" id="{70D4BBD9-7912-1408-485D-06EE9D0CF155}"/>
                  </a:ext>
                </a:extLst>
              </p:cNvPr>
              <p:cNvSpPr/>
              <p:nvPr/>
            </p:nvSpPr>
            <p:spPr>
              <a:xfrm>
                <a:off x="1371900" y="1209050"/>
                <a:ext cx="694314" cy="314590"/>
              </a:xfrm>
              <a:custGeom>
                <a:avLst/>
                <a:gdLst/>
                <a:ahLst/>
                <a:cxnLst/>
                <a:rect l="l" t="t" r="r" b="b"/>
                <a:pathLst>
                  <a:path w="9839" h="4458" extrusionOk="0">
                    <a:moveTo>
                      <a:pt x="9499" y="1"/>
                    </a:moveTo>
                    <a:cubicBezTo>
                      <a:pt x="9499" y="1"/>
                      <a:pt x="3554" y="2404"/>
                      <a:pt x="1674" y="3174"/>
                    </a:cubicBezTo>
                    <a:cubicBezTo>
                      <a:pt x="1459" y="3256"/>
                      <a:pt x="1284" y="3338"/>
                      <a:pt x="1110" y="3431"/>
                    </a:cubicBezTo>
                    <a:cubicBezTo>
                      <a:pt x="1" y="4026"/>
                      <a:pt x="391" y="4457"/>
                      <a:pt x="391" y="4457"/>
                    </a:cubicBezTo>
                    <a:lnTo>
                      <a:pt x="1500" y="4201"/>
                    </a:lnTo>
                    <a:lnTo>
                      <a:pt x="3297" y="3769"/>
                    </a:lnTo>
                    <a:lnTo>
                      <a:pt x="9838" y="863"/>
                    </a:lnTo>
                    <a:lnTo>
                      <a:pt x="9499" y="1"/>
                    </a:ln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23" name="Google Shape;1442;p54">
                <a:extLst>
                  <a:ext uri="{FF2B5EF4-FFF2-40B4-BE49-F238E27FC236}">
                    <a16:creationId xmlns:a16="http://schemas.microsoft.com/office/drawing/2014/main" id="{FB3AB68B-FA96-7E79-1444-C526E6FA0DB7}"/>
                  </a:ext>
                </a:extLst>
              </p:cNvPr>
              <p:cNvSpPr/>
              <p:nvPr/>
            </p:nvSpPr>
            <p:spPr>
              <a:xfrm>
                <a:off x="1392929" y="1251814"/>
                <a:ext cx="957319" cy="1038754"/>
              </a:xfrm>
              <a:custGeom>
                <a:avLst/>
                <a:gdLst/>
                <a:ahLst/>
                <a:cxnLst/>
                <a:rect l="l" t="t" r="r" b="b"/>
                <a:pathLst>
                  <a:path w="13566" h="14720" extrusionOk="0">
                    <a:moveTo>
                      <a:pt x="9715" y="1"/>
                    </a:moveTo>
                    <a:cubicBezTo>
                      <a:pt x="9715" y="1"/>
                      <a:pt x="2701" y="3081"/>
                      <a:pt x="1633" y="3461"/>
                    </a:cubicBezTo>
                    <a:cubicBezTo>
                      <a:pt x="1065" y="3633"/>
                      <a:pt x="653" y="3676"/>
                      <a:pt x="385" y="3676"/>
                    </a:cubicBezTo>
                    <a:cubicBezTo>
                      <a:pt x="125" y="3676"/>
                      <a:pt x="0" y="3636"/>
                      <a:pt x="0" y="3636"/>
                    </a:cubicBezTo>
                    <a:lnTo>
                      <a:pt x="0" y="3636"/>
                    </a:lnTo>
                    <a:lnTo>
                      <a:pt x="3297" y="13946"/>
                    </a:lnTo>
                    <a:cubicBezTo>
                      <a:pt x="3439" y="14432"/>
                      <a:pt x="3862" y="14719"/>
                      <a:pt x="4337" y="14719"/>
                    </a:cubicBezTo>
                    <a:cubicBezTo>
                      <a:pt x="4444" y="14719"/>
                      <a:pt x="4553" y="14705"/>
                      <a:pt x="4662" y="14675"/>
                    </a:cubicBezTo>
                    <a:lnTo>
                      <a:pt x="13565" y="11635"/>
                    </a:lnTo>
                    <a:lnTo>
                      <a:pt x="9715" y="1"/>
                    </a:ln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grpSp>
        <p:grpSp>
          <p:nvGrpSpPr>
            <p:cNvPr id="13" name="Google Shape;1443;p54">
              <a:extLst>
                <a:ext uri="{FF2B5EF4-FFF2-40B4-BE49-F238E27FC236}">
                  <a16:creationId xmlns:a16="http://schemas.microsoft.com/office/drawing/2014/main" id="{BF4A1230-D947-545C-BD61-57AD9B6E1119}"/>
                </a:ext>
              </a:extLst>
            </p:cNvPr>
            <p:cNvGrpSpPr/>
            <p:nvPr/>
          </p:nvGrpSpPr>
          <p:grpSpPr>
            <a:xfrm>
              <a:off x="1371900" y="1209050"/>
              <a:ext cx="978348" cy="1084128"/>
              <a:chOff x="1371900" y="1209050"/>
              <a:chExt cx="978348" cy="1084128"/>
            </a:xfrm>
          </p:grpSpPr>
          <p:sp>
            <p:nvSpPr>
              <p:cNvPr id="14" name="Google Shape;1444;p54">
                <a:extLst>
                  <a:ext uri="{FF2B5EF4-FFF2-40B4-BE49-F238E27FC236}">
                    <a16:creationId xmlns:a16="http://schemas.microsoft.com/office/drawing/2014/main" id="{2B03E10B-B934-7049-06E6-395CF9E49660}"/>
                  </a:ext>
                </a:extLst>
              </p:cNvPr>
              <p:cNvSpPr/>
              <p:nvPr/>
            </p:nvSpPr>
            <p:spPr>
              <a:xfrm>
                <a:off x="1371900" y="1209050"/>
                <a:ext cx="694314" cy="314590"/>
              </a:xfrm>
              <a:custGeom>
                <a:avLst/>
                <a:gdLst/>
                <a:ahLst/>
                <a:cxnLst/>
                <a:rect l="l" t="t" r="r" b="b"/>
                <a:pathLst>
                  <a:path w="9839" h="4458" extrusionOk="0">
                    <a:moveTo>
                      <a:pt x="9499" y="1"/>
                    </a:moveTo>
                    <a:cubicBezTo>
                      <a:pt x="9499" y="1"/>
                      <a:pt x="3554" y="2404"/>
                      <a:pt x="1674" y="3174"/>
                    </a:cubicBezTo>
                    <a:cubicBezTo>
                      <a:pt x="1459" y="3256"/>
                      <a:pt x="1284" y="3338"/>
                      <a:pt x="1110" y="3431"/>
                    </a:cubicBezTo>
                    <a:cubicBezTo>
                      <a:pt x="1" y="4026"/>
                      <a:pt x="391" y="4457"/>
                      <a:pt x="391" y="4457"/>
                    </a:cubicBezTo>
                    <a:lnTo>
                      <a:pt x="1500" y="4201"/>
                    </a:lnTo>
                    <a:lnTo>
                      <a:pt x="3297" y="3769"/>
                    </a:lnTo>
                    <a:lnTo>
                      <a:pt x="9838" y="863"/>
                    </a:lnTo>
                    <a:lnTo>
                      <a:pt x="9499" y="1"/>
                    </a:ln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15" name="Google Shape;1445;p54">
                <a:extLst>
                  <a:ext uri="{FF2B5EF4-FFF2-40B4-BE49-F238E27FC236}">
                    <a16:creationId xmlns:a16="http://schemas.microsoft.com/office/drawing/2014/main" id="{A7DDB543-B459-5894-6EA5-6913FE3270DB}"/>
                  </a:ext>
                </a:extLst>
              </p:cNvPr>
              <p:cNvSpPr/>
              <p:nvPr/>
            </p:nvSpPr>
            <p:spPr>
              <a:xfrm>
                <a:off x="1444373" y="1227186"/>
                <a:ext cx="610197" cy="329056"/>
              </a:xfrm>
              <a:custGeom>
                <a:avLst/>
                <a:gdLst/>
                <a:ahLst/>
                <a:cxnLst/>
                <a:rect l="l" t="t" r="r" b="b"/>
                <a:pathLst>
                  <a:path w="8647" h="4663" extrusionOk="0">
                    <a:moveTo>
                      <a:pt x="8133" y="1"/>
                    </a:moveTo>
                    <a:lnTo>
                      <a:pt x="0" y="3338"/>
                    </a:lnTo>
                    <a:lnTo>
                      <a:pt x="473" y="4663"/>
                    </a:lnTo>
                    <a:lnTo>
                      <a:pt x="8647" y="1202"/>
                    </a:lnTo>
                    <a:lnTo>
                      <a:pt x="8133" y="1"/>
                    </a:lnTo>
                    <a:close/>
                  </a:path>
                </a:pathLst>
              </a:custGeom>
              <a:solidFill>
                <a:srgbClr val="FFE9DC"/>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16" name="Google Shape;1446;p54">
                <a:extLst>
                  <a:ext uri="{FF2B5EF4-FFF2-40B4-BE49-F238E27FC236}">
                    <a16:creationId xmlns:a16="http://schemas.microsoft.com/office/drawing/2014/main" id="{B6A3A570-73AD-1426-1E5A-323DE048B7EF}"/>
                  </a:ext>
                </a:extLst>
              </p:cNvPr>
              <p:cNvSpPr/>
              <p:nvPr/>
            </p:nvSpPr>
            <p:spPr>
              <a:xfrm>
                <a:off x="1392929" y="1251814"/>
                <a:ext cx="957319" cy="1038754"/>
              </a:xfrm>
              <a:custGeom>
                <a:avLst/>
                <a:gdLst/>
                <a:ahLst/>
                <a:cxnLst/>
                <a:rect l="l" t="t" r="r" b="b"/>
                <a:pathLst>
                  <a:path w="13566" h="14720" extrusionOk="0">
                    <a:moveTo>
                      <a:pt x="9715" y="1"/>
                    </a:moveTo>
                    <a:cubicBezTo>
                      <a:pt x="9715" y="1"/>
                      <a:pt x="2701" y="3081"/>
                      <a:pt x="1633" y="3461"/>
                    </a:cubicBezTo>
                    <a:cubicBezTo>
                      <a:pt x="1065" y="3633"/>
                      <a:pt x="653" y="3676"/>
                      <a:pt x="385" y="3676"/>
                    </a:cubicBezTo>
                    <a:cubicBezTo>
                      <a:pt x="125" y="3676"/>
                      <a:pt x="0" y="3636"/>
                      <a:pt x="0" y="3636"/>
                    </a:cubicBezTo>
                    <a:lnTo>
                      <a:pt x="0" y="3636"/>
                    </a:lnTo>
                    <a:lnTo>
                      <a:pt x="3297" y="13946"/>
                    </a:lnTo>
                    <a:cubicBezTo>
                      <a:pt x="3439" y="14432"/>
                      <a:pt x="3862" y="14719"/>
                      <a:pt x="4337" y="14719"/>
                    </a:cubicBezTo>
                    <a:cubicBezTo>
                      <a:pt x="4444" y="14719"/>
                      <a:pt x="4553" y="14705"/>
                      <a:pt x="4662" y="14675"/>
                    </a:cubicBezTo>
                    <a:lnTo>
                      <a:pt x="13565" y="11635"/>
                    </a:lnTo>
                    <a:lnTo>
                      <a:pt x="9715" y="1"/>
                    </a:lnTo>
                    <a:close/>
                  </a:path>
                </a:pathLst>
              </a:custGeom>
              <a:solidFill>
                <a:srgbClr val="F7607D"/>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17" name="Google Shape;1447;p54">
                <a:extLst>
                  <a:ext uri="{FF2B5EF4-FFF2-40B4-BE49-F238E27FC236}">
                    <a16:creationId xmlns:a16="http://schemas.microsoft.com/office/drawing/2014/main" id="{2E5FA930-C7E2-C324-2694-2C0272DCABEC}"/>
                  </a:ext>
                </a:extLst>
              </p:cNvPr>
              <p:cNvSpPr/>
              <p:nvPr/>
            </p:nvSpPr>
            <p:spPr>
              <a:xfrm>
                <a:off x="1447266" y="1505433"/>
                <a:ext cx="256583" cy="787745"/>
              </a:xfrm>
              <a:custGeom>
                <a:avLst/>
                <a:gdLst/>
                <a:ahLst/>
                <a:cxnLst/>
                <a:rect l="l" t="t" r="r" b="b"/>
                <a:pathLst>
                  <a:path w="3636" h="11163" extrusionOk="0">
                    <a:moveTo>
                      <a:pt x="1" y="1"/>
                    </a:moveTo>
                    <a:lnTo>
                      <a:pt x="1" y="42"/>
                    </a:lnTo>
                    <a:lnTo>
                      <a:pt x="3595" y="11163"/>
                    </a:lnTo>
                    <a:lnTo>
                      <a:pt x="3636" y="11163"/>
                    </a:lnTo>
                    <a:lnTo>
                      <a:pt x="3636" y="11122"/>
                    </a:lnTo>
                    <a:lnTo>
                      <a:pt x="42" y="42"/>
                    </a:lnTo>
                    <a:lnTo>
                      <a:pt x="1" y="1"/>
                    </a:lnTo>
                    <a:close/>
                  </a:path>
                </a:pathLst>
              </a:custGeom>
              <a:solidFill>
                <a:srgbClr val="FFB28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18" name="Google Shape;1448;p54">
                <a:extLst>
                  <a:ext uri="{FF2B5EF4-FFF2-40B4-BE49-F238E27FC236}">
                    <a16:creationId xmlns:a16="http://schemas.microsoft.com/office/drawing/2014/main" id="{28C59C30-F7DD-BB0F-5D14-4551972EC8CE}"/>
                  </a:ext>
                </a:extLst>
              </p:cNvPr>
              <p:cNvSpPr/>
              <p:nvPr/>
            </p:nvSpPr>
            <p:spPr>
              <a:xfrm>
                <a:off x="1435693" y="1233678"/>
                <a:ext cx="588462" cy="241411"/>
              </a:xfrm>
              <a:custGeom>
                <a:avLst/>
                <a:gdLst/>
                <a:ahLst/>
                <a:cxnLst/>
                <a:rect l="l" t="t" r="r" b="b"/>
                <a:pathLst>
                  <a:path w="8339" h="3421" extrusionOk="0">
                    <a:moveTo>
                      <a:pt x="8297" y="1"/>
                    </a:moveTo>
                    <a:lnTo>
                      <a:pt x="0" y="3379"/>
                    </a:lnTo>
                    <a:lnTo>
                      <a:pt x="0" y="3420"/>
                    </a:lnTo>
                    <a:lnTo>
                      <a:pt x="8339" y="42"/>
                    </a:lnTo>
                    <a:lnTo>
                      <a:pt x="8339" y="1"/>
                    </a:lnTo>
                    <a:close/>
                  </a:path>
                </a:pathLst>
              </a:custGeom>
              <a:solidFill>
                <a:srgbClr val="FFB28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19" name="Google Shape;1449;p54">
                <a:extLst>
                  <a:ext uri="{FF2B5EF4-FFF2-40B4-BE49-F238E27FC236}">
                    <a16:creationId xmlns:a16="http://schemas.microsoft.com/office/drawing/2014/main" id="{EFC006EC-5986-B5C8-8EEF-B9D3BCDA3E9A}"/>
                  </a:ext>
                </a:extLst>
              </p:cNvPr>
              <p:cNvSpPr/>
              <p:nvPr/>
            </p:nvSpPr>
            <p:spPr>
              <a:xfrm>
                <a:off x="1441480" y="1248215"/>
                <a:ext cx="588462" cy="239153"/>
              </a:xfrm>
              <a:custGeom>
                <a:avLst/>
                <a:gdLst/>
                <a:ahLst/>
                <a:cxnLst/>
                <a:rect l="l" t="t" r="r" b="b"/>
                <a:pathLst>
                  <a:path w="8339" h="3389" extrusionOk="0">
                    <a:moveTo>
                      <a:pt x="8298" y="0"/>
                    </a:moveTo>
                    <a:lnTo>
                      <a:pt x="0" y="3389"/>
                    </a:lnTo>
                    <a:lnTo>
                      <a:pt x="0" y="3389"/>
                    </a:lnTo>
                    <a:lnTo>
                      <a:pt x="8298" y="52"/>
                    </a:lnTo>
                    <a:lnTo>
                      <a:pt x="8339" y="0"/>
                    </a:lnTo>
                    <a:close/>
                  </a:path>
                </a:pathLst>
              </a:custGeom>
              <a:solidFill>
                <a:srgbClr val="FFB28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20" name="Google Shape;1450;p54">
                <a:extLst>
                  <a:ext uri="{FF2B5EF4-FFF2-40B4-BE49-F238E27FC236}">
                    <a16:creationId xmlns:a16="http://schemas.microsoft.com/office/drawing/2014/main" id="{D034D015-0A48-466D-6F4C-63576DBECD94}"/>
                  </a:ext>
                </a:extLst>
              </p:cNvPr>
              <p:cNvSpPr/>
              <p:nvPr/>
            </p:nvSpPr>
            <p:spPr>
              <a:xfrm>
                <a:off x="1450160" y="1260494"/>
                <a:ext cx="583452" cy="241411"/>
              </a:xfrm>
              <a:custGeom>
                <a:avLst/>
                <a:gdLst/>
                <a:ahLst/>
                <a:cxnLst/>
                <a:rect l="l" t="t" r="r" b="b"/>
                <a:pathLst>
                  <a:path w="8268" h="3421" extrusionOk="0">
                    <a:moveTo>
                      <a:pt x="8216" y="1"/>
                    </a:moveTo>
                    <a:lnTo>
                      <a:pt x="1" y="3379"/>
                    </a:lnTo>
                    <a:lnTo>
                      <a:pt x="52" y="3420"/>
                    </a:lnTo>
                    <a:lnTo>
                      <a:pt x="8267" y="42"/>
                    </a:lnTo>
                    <a:lnTo>
                      <a:pt x="8267" y="1"/>
                    </a:lnTo>
                    <a:close/>
                  </a:path>
                </a:pathLst>
              </a:custGeom>
              <a:solidFill>
                <a:srgbClr val="FFB28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21" name="Google Shape;1451;p54">
                <a:extLst>
                  <a:ext uri="{FF2B5EF4-FFF2-40B4-BE49-F238E27FC236}">
                    <a16:creationId xmlns:a16="http://schemas.microsoft.com/office/drawing/2014/main" id="{0C6954B3-B826-26FA-F23D-EA4127730DB0}"/>
                  </a:ext>
                </a:extLst>
              </p:cNvPr>
              <p:cNvSpPr/>
              <p:nvPr/>
            </p:nvSpPr>
            <p:spPr>
              <a:xfrm>
                <a:off x="1568290" y="1429361"/>
                <a:ext cx="525446" cy="347898"/>
              </a:xfrm>
              <a:custGeom>
                <a:avLst/>
                <a:gdLst/>
                <a:ahLst/>
                <a:cxnLst/>
                <a:rect l="l" t="t" r="r" b="b"/>
                <a:pathLst>
                  <a:path w="7446" h="4930" extrusionOk="0">
                    <a:moveTo>
                      <a:pt x="6460" y="0"/>
                    </a:moveTo>
                    <a:lnTo>
                      <a:pt x="0" y="2270"/>
                    </a:lnTo>
                    <a:lnTo>
                      <a:pt x="853" y="4929"/>
                    </a:lnTo>
                    <a:lnTo>
                      <a:pt x="7445" y="2568"/>
                    </a:lnTo>
                    <a:lnTo>
                      <a:pt x="6460" y="0"/>
                    </a:lnTo>
                    <a:close/>
                  </a:path>
                </a:pathLst>
              </a:custGeom>
              <a:solidFill>
                <a:srgbClr val="FFB28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grpSp>
      </p:grpSp>
      <p:grpSp>
        <p:nvGrpSpPr>
          <p:cNvPr id="24" name="Google Shape;1452;p54">
            <a:extLst>
              <a:ext uri="{FF2B5EF4-FFF2-40B4-BE49-F238E27FC236}">
                <a16:creationId xmlns:a16="http://schemas.microsoft.com/office/drawing/2014/main" id="{BCF2D2AD-B59C-70CF-AB2F-C662E09F770C}"/>
              </a:ext>
            </a:extLst>
          </p:cNvPr>
          <p:cNvGrpSpPr/>
          <p:nvPr/>
        </p:nvGrpSpPr>
        <p:grpSpPr>
          <a:xfrm>
            <a:off x="9844501" y="1874175"/>
            <a:ext cx="783840" cy="495515"/>
            <a:chOff x="3824810" y="1709574"/>
            <a:chExt cx="1020284" cy="760990"/>
          </a:xfrm>
        </p:grpSpPr>
        <p:grpSp>
          <p:nvGrpSpPr>
            <p:cNvPr id="25" name="Google Shape;1453;p54">
              <a:extLst>
                <a:ext uri="{FF2B5EF4-FFF2-40B4-BE49-F238E27FC236}">
                  <a16:creationId xmlns:a16="http://schemas.microsoft.com/office/drawing/2014/main" id="{1CB08673-9A7D-20D5-865B-B847B4263028}"/>
                </a:ext>
              </a:extLst>
            </p:cNvPr>
            <p:cNvGrpSpPr/>
            <p:nvPr/>
          </p:nvGrpSpPr>
          <p:grpSpPr>
            <a:xfrm>
              <a:off x="3826302" y="1710502"/>
              <a:ext cx="1017298" cy="759133"/>
              <a:chOff x="2841775" y="1332850"/>
              <a:chExt cx="698550" cy="521275"/>
            </a:xfrm>
          </p:grpSpPr>
          <p:sp>
            <p:nvSpPr>
              <p:cNvPr id="51" name="Google Shape;1454;p54">
                <a:extLst>
                  <a:ext uri="{FF2B5EF4-FFF2-40B4-BE49-F238E27FC236}">
                    <a16:creationId xmlns:a16="http://schemas.microsoft.com/office/drawing/2014/main" id="{DCD8E684-DF40-680B-A1DC-D5FF1ECFE02C}"/>
                  </a:ext>
                </a:extLst>
              </p:cNvPr>
              <p:cNvSpPr/>
              <p:nvPr/>
            </p:nvSpPr>
            <p:spPr>
              <a:xfrm>
                <a:off x="2845875" y="1362225"/>
                <a:ext cx="694450" cy="491900"/>
              </a:xfrm>
              <a:custGeom>
                <a:avLst/>
                <a:gdLst/>
                <a:ahLst/>
                <a:cxnLst/>
                <a:rect l="l" t="t" r="r" b="b"/>
                <a:pathLst>
                  <a:path w="27778" h="19676" extrusionOk="0">
                    <a:moveTo>
                      <a:pt x="4026" y="1"/>
                    </a:moveTo>
                    <a:lnTo>
                      <a:pt x="1" y="18187"/>
                    </a:lnTo>
                    <a:lnTo>
                      <a:pt x="12580" y="18187"/>
                    </a:lnTo>
                    <a:lnTo>
                      <a:pt x="24954" y="19676"/>
                    </a:lnTo>
                    <a:lnTo>
                      <a:pt x="27778" y="2989"/>
                    </a:lnTo>
                    <a:lnTo>
                      <a:pt x="27007" y="2866"/>
                    </a:lnTo>
                    <a:lnTo>
                      <a:pt x="27131" y="2095"/>
                    </a:lnTo>
                    <a:lnTo>
                      <a:pt x="26494" y="1839"/>
                    </a:lnTo>
                    <a:lnTo>
                      <a:pt x="15065" y="935"/>
                    </a:lnTo>
                    <a:lnTo>
                      <a:pt x="4026" y="1"/>
                    </a:ln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52" name="Google Shape;1455;p54">
                <a:extLst>
                  <a:ext uri="{FF2B5EF4-FFF2-40B4-BE49-F238E27FC236}">
                    <a16:creationId xmlns:a16="http://schemas.microsoft.com/office/drawing/2014/main" id="{2ED43826-2BA9-C196-E4B9-BBDFA6D6FAFC}"/>
                  </a:ext>
                </a:extLst>
              </p:cNvPr>
              <p:cNvSpPr/>
              <p:nvPr/>
            </p:nvSpPr>
            <p:spPr>
              <a:xfrm>
                <a:off x="2841775" y="1332850"/>
                <a:ext cx="671600" cy="498950"/>
              </a:xfrm>
              <a:custGeom>
                <a:avLst/>
                <a:gdLst/>
                <a:ahLst/>
                <a:cxnLst/>
                <a:rect l="l" t="t" r="r" b="b"/>
                <a:pathLst>
                  <a:path w="26864" h="19958" extrusionOk="0">
                    <a:moveTo>
                      <a:pt x="9221" y="0"/>
                    </a:moveTo>
                    <a:cubicBezTo>
                      <a:pt x="6225" y="0"/>
                      <a:pt x="3892" y="1001"/>
                      <a:pt x="3892" y="1001"/>
                    </a:cubicBezTo>
                    <a:lnTo>
                      <a:pt x="0" y="18715"/>
                    </a:lnTo>
                    <a:lnTo>
                      <a:pt x="12579" y="19269"/>
                    </a:lnTo>
                    <a:lnTo>
                      <a:pt x="24348" y="19957"/>
                    </a:lnTo>
                    <a:lnTo>
                      <a:pt x="26863" y="2326"/>
                    </a:lnTo>
                    <a:cubicBezTo>
                      <a:pt x="25002" y="1149"/>
                      <a:pt x="22754" y="796"/>
                      <a:pt x="20723" y="796"/>
                    </a:cubicBezTo>
                    <a:cubicBezTo>
                      <a:pt x="17667" y="796"/>
                      <a:pt x="15106" y="1597"/>
                      <a:pt x="15106" y="1597"/>
                    </a:cubicBezTo>
                    <a:cubicBezTo>
                      <a:pt x="13152" y="378"/>
                      <a:pt x="11062" y="0"/>
                      <a:pt x="9221"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grpSp>
        <p:grpSp>
          <p:nvGrpSpPr>
            <p:cNvPr id="26" name="Google Shape;1456;p54">
              <a:extLst>
                <a:ext uri="{FF2B5EF4-FFF2-40B4-BE49-F238E27FC236}">
                  <a16:creationId xmlns:a16="http://schemas.microsoft.com/office/drawing/2014/main" id="{CC7625A3-A3F7-D2D5-56D1-81C237EA6059}"/>
                </a:ext>
              </a:extLst>
            </p:cNvPr>
            <p:cNvGrpSpPr/>
            <p:nvPr/>
          </p:nvGrpSpPr>
          <p:grpSpPr>
            <a:xfrm>
              <a:off x="3824810" y="1709574"/>
              <a:ext cx="1020284" cy="760990"/>
              <a:chOff x="2840750" y="1332850"/>
              <a:chExt cx="700600" cy="522550"/>
            </a:xfrm>
          </p:grpSpPr>
          <p:sp>
            <p:nvSpPr>
              <p:cNvPr id="27" name="Google Shape;1457;p54">
                <a:extLst>
                  <a:ext uri="{FF2B5EF4-FFF2-40B4-BE49-F238E27FC236}">
                    <a16:creationId xmlns:a16="http://schemas.microsoft.com/office/drawing/2014/main" id="{8F20D656-9614-3AFF-8F4B-424548A98DCF}"/>
                  </a:ext>
                </a:extLst>
              </p:cNvPr>
              <p:cNvSpPr/>
              <p:nvPr/>
            </p:nvSpPr>
            <p:spPr>
              <a:xfrm>
                <a:off x="2845875" y="1362225"/>
                <a:ext cx="694450" cy="491900"/>
              </a:xfrm>
              <a:custGeom>
                <a:avLst/>
                <a:gdLst/>
                <a:ahLst/>
                <a:cxnLst/>
                <a:rect l="l" t="t" r="r" b="b"/>
                <a:pathLst>
                  <a:path w="27778" h="19676" extrusionOk="0">
                    <a:moveTo>
                      <a:pt x="4026" y="1"/>
                    </a:moveTo>
                    <a:lnTo>
                      <a:pt x="1" y="18187"/>
                    </a:lnTo>
                    <a:lnTo>
                      <a:pt x="12580" y="18187"/>
                    </a:lnTo>
                    <a:lnTo>
                      <a:pt x="24954" y="19676"/>
                    </a:lnTo>
                    <a:lnTo>
                      <a:pt x="27778" y="2989"/>
                    </a:lnTo>
                    <a:lnTo>
                      <a:pt x="27007" y="2866"/>
                    </a:lnTo>
                    <a:lnTo>
                      <a:pt x="27131" y="2095"/>
                    </a:lnTo>
                    <a:lnTo>
                      <a:pt x="26494" y="1839"/>
                    </a:lnTo>
                    <a:lnTo>
                      <a:pt x="15065" y="935"/>
                    </a:lnTo>
                    <a:lnTo>
                      <a:pt x="4026" y="1"/>
                    </a:lnTo>
                    <a:close/>
                  </a:path>
                </a:pathLst>
              </a:custGeom>
              <a:solidFill>
                <a:srgbClr val="FFB28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28" name="Google Shape;1458;p54">
                <a:extLst>
                  <a:ext uri="{FF2B5EF4-FFF2-40B4-BE49-F238E27FC236}">
                    <a16:creationId xmlns:a16="http://schemas.microsoft.com/office/drawing/2014/main" id="{E95F44D5-B3D7-3A15-94EF-F3D1DD1A7DB8}"/>
                  </a:ext>
                </a:extLst>
              </p:cNvPr>
              <p:cNvSpPr/>
              <p:nvPr/>
            </p:nvSpPr>
            <p:spPr>
              <a:xfrm>
                <a:off x="2841775" y="1332850"/>
                <a:ext cx="671600" cy="498950"/>
              </a:xfrm>
              <a:custGeom>
                <a:avLst/>
                <a:gdLst/>
                <a:ahLst/>
                <a:cxnLst/>
                <a:rect l="l" t="t" r="r" b="b"/>
                <a:pathLst>
                  <a:path w="26864" h="19958" extrusionOk="0">
                    <a:moveTo>
                      <a:pt x="9221" y="0"/>
                    </a:moveTo>
                    <a:cubicBezTo>
                      <a:pt x="6225" y="0"/>
                      <a:pt x="3892" y="1001"/>
                      <a:pt x="3892" y="1001"/>
                    </a:cubicBezTo>
                    <a:lnTo>
                      <a:pt x="0" y="18715"/>
                    </a:lnTo>
                    <a:lnTo>
                      <a:pt x="12579" y="19269"/>
                    </a:lnTo>
                    <a:lnTo>
                      <a:pt x="24348" y="19957"/>
                    </a:lnTo>
                    <a:lnTo>
                      <a:pt x="26863" y="2326"/>
                    </a:lnTo>
                    <a:cubicBezTo>
                      <a:pt x="25002" y="1149"/>
                      <a:pt x="22754" y="796"/>
                      <a:pt x="20723" y="796"/>
                    </a:cubicBezTo>
                    <a:cubicBezTo>
                      <a:pt x="17667" y="796"/>
                      <a:pt x="15106" y="1597"/>
                      <a:pt x="15106" y="1597"/>
                    </a:cubicBezTo>
                    <a:cubicBezTo>
                      <a:pt x="13152" y="378"/>
                      <a:pt x="11062" y="0"/>
                      <a:pt x="9221" y="0"/>
                    </a:cubicBezTo>
                    <a:close/>
                  </a:path>
                </a:pathLst>
              </a:custGeom>
              <a:solidFill>
                <a:srgbClr val="7182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29" name="Google Shape;1459;p54">
                <a:extLst>
                  <a:ext uri="{FF2B5EF4-FFF2-40B4-BE49-F238E27FC236}">
                    <a16:creationId xmlns:a16="http://schemas.microsoft.com/office/drawing/2014/main" id="{03825ADF-AF46-CA68-AEF0-378B61C0D466}"/>
                  </a:ext>
                </a:extLst>
              </p:cNvPr>
              <p:cNvSpPr/>
              <p:nvPr/>
            </p:nvSpPr>
            <p:spPr>
              <a:xfrm>
                <a:off x="2845875" y="1413575"/>
                <a:ext cx="678275" cy="427725"/>
              </a:xfrm>
              <a:custGeom>
                <a:avLst/>
                <a:gdLst/>
                <a:ahLst/>
                <a:cxnLst/>
                <a:rect l="l" t="t" r="r" b="b"/>
                <a:pathLst>
                  <a:path w="27131" h="17109" extrusionOk="0">
                    <a:moveTo>
                      <a:pt x="27090" y="0"/>
                    </a:moveTo>
                    <a:lnTo>
                      <a:pt x="27049" y="41"/>
                    </a:lnTo>
                    <a:lnTo>
                      <a:pt x="24389" y="17026"/>
                    </a:lnTo>
                    <a:lnTo>
                      <a:pt x="12631" y="16040"/>
                    </a:lnTo>
                    <a:lnTo>
                      <a:pt x="1" y="15701"/>
                    </a:lnTo>
                    <a:lnTo>
                      <a:pt x="1" y="15742"/>
                    </a:lnTo>
                    <a:lnTo>
                      <a:pt x="12631" y="16081"/>
                    </a:lnTo>
                    <a:lnTo>
                      <a:pt x="24389" y="17108"/>
                    </a:lnTo>
                    <a:lnTo>
                      <a:pt x="24440" y="17067"/>
                    </a:lnTo>
                    <a:lnTo>
                      <a:pt x="27131" y="41"/>
                    </a:lnTo>
                    <a:lnTo>
                      <a:pt x="27090" y="0"/>
                    </a:ln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0" name="Google Shape;1460;p54">
                <a:extLst>
                  <a:ext uri="{FF2B5EF4-FFF2-40B4-BE49-F238E27FC236}">
                    <a16:creationId xmlns:a16="http://schemas.microsoft.com/office/drawing/2014/main" id="{09CA2355-1F5D-93CE-71DD-D5085BDAB3A1}"/>
                  </a:ext>
                </a:extLst>
              </p:cNvPr>
              <p:cNvSpPr/>
              <p:nvPr/>
            </p:nvSpPr>
            <p:spPr>
              <a:xfrm>
                <a:off x="2841775" y="1433850"/>
                <a:ext cx="687775" cy="413850"/>
              </a:xfrm>
              <a:custGeom>
                <a:avLst/>
                <a:gdLst/>
                <a:ahLst/>
                <a:cxnLst/>
                <a:rect l="l" t="t" r="r" b="b"/>
                <a:pathLst>
                  <a:path w="27511" h="16554" extrusionOk="0">
                    <a:moveTo>
                      <a:pt x="27510" y="1"/>
                    </a:moveTo>
                    <a:lnTo>
                      <a:pt x="27469" y="42"/>
                    </a:lnTo>
                    <a:lnTo>
                      <a:pt x="24727" y="16513"/>
                    </a:lnTo>
                    <a:lnTo>
                      <a:pt x="12795" y="15229"/>
                    </a:lnTo>
                    <a:lnTo>
                      <a:pt x="41" y="15147"/>
                    </a:lnTo>
                    <a:lnTo>
                      <a:pt x="0" y="15188"/>
                    </a:lnTo>
                    <a:lnTo>
                      <a:pt x="41" y="15188"/>
                    </a:lnTo>
                    <a:lnTo>
                      <a:pt x="12795" y="15270"/>
                    </a:lnTo>
                    <a:lnTo>
                      <a:pt x="24769" y="16554"/>
                    </a:lnTo>
                    <a:lnTo>
                      <a:pt x="27510" y="42"/>
                    </a:lnTo>
                    <a:lnTo>
                      <a:pt x="27510" y="1"/>
                    </a:ln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1" name="Google Shape;1461;p54">
                <a:extLst>
                  <a:ext uri="{FF2B5EF4-FFF2-40B4-BE49-F238E27FC236}">
                    <a16:creationId xmlns:a16="http://schemas.microsoft.com/office/drawing/2014/main" id="{DC9E51FD-4854-E6D9-2278-78B49683D614}"/>
                  </a:ext>
                </a:extLst>
              </p:cNvPr>
              <p:cNvSpPr/>
              <p:nvPr/>
            </p:nvSpPr>
            <p:spPr>
              <a:xfrm>
                <a:off x="2840750" y="1436925"/>
                <a:ext cx="700600" cy="418475"/>
              </a:xfrm>
              <a:custGeom>
                <a:avLst/>
                <a:gdLst/>
                <a:ahLst/>
                <a:cxnLst/>
                <a:rect l="l" t="t" r="r" b="b"/>
                <a:pathLst>
                  <a:path w="28024" h="16739" extrusionOk="0">
                    <a:moveTo>
                      <a:pt x="27983" y="1"/>
                    </a:moveTo>
                    <a:lnTo>
                      <a:pt x="25159" y="16647"/>
                    </a:lnTo>
                    <a:lnTo>
                      <a:pt x="12836" y="15199"/>
                    </a:lnTo>
                    <a:lnTo>
                      <a:pt x="0" y="15322"/>
                    </a:lnTo>
                    <a:lnTo>
                      <a:pt x="0" y="15363"/>
                    </a:lnTo>
                    <a:lnTo>
                      <a:pt x="12836" y="15240"/>
                    </a:lnTo>
                    <a:lnTo>
                      <a:pt x="25159" y="16739"/>
                    </a:lnTo>
                    <a:lnTo>
                      <a:pt x="25200" y="16688"/>
                    </a:lnTo>
                    <a:lnTo>
                      <a:pt x="28024" y="52"/>
                    </a:lnTo>
                    <a:lnTo>
                      <a:pt x="28024" y="1"/>
                    </a:ln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2" name="Google Shape;1462;p54">
                <a:extLst>
                  <a:ext uri="{FF2B5EF4-FFF2-40B4-BE49-F238E27FC236}">
                    <a16:creationId xmlns:a16="http://schemas.microsoft.com/office/drawing/2014/main" id="{726A2B3E-4FD8-71E7-85C0-FA4C1C0BCB26}"/>
                  </a:ext>
                </a:extLst>
              </p:cNvPr>
              <p:cNvSpPr/>
              <p:nvPr/>
            </p:nvSpPr>
            <p:spPr>
              <a:xfrm>
                <a:off x="3159325" y="1371725"/>
                <a:ext cx="61125" cy="445175"/>
              </a:xfrm>
              <a:custGeom>
                <a:avLst/>
                <a:gdLst/>
                <a:ahLst/>
                <a:cxnLst/>
                <a:rect l="l" t="t" r="r" b="b"/>
                <a:pathLst>
                  <a:path w="2445" h="17807" extrusionOk="0">
                    <a:moveTo>
                      <a:pt x="2404" y="1"/>
                    </a:moveTo>
                    <a:cubicBezTo>
                      <a:pt x="2352" y="1"/>
                      <a:pt x="2352" y="1"/>
                      <a:pt x="2311" y="42"/>
                    </a:cubicBezTo>
                    <a:lnTo>
                      <a:pt x="42" y="17755"/>
                    </a:lnTo>
                    <a:cubicBezTo>
                      <a:pt x="1" y="17807"/>
                      <a:pt x="42" y="17807"/>
                      <a:pt x="93" y="17807"/>
                    </a:cubicBezTo>
                    <a:cubicBezTo>
                      <a:pt x="93" y="17807"/>
                      <a:pt x="134" y="17807"/>
                      <a:pt x="134" y="17755"/>
                    </a:cubicBezTo>
                    <a:lnTo>
                      <a:pt x="2445" y="42"/>
                    </a:lnTo>
                    <a:cubicBezTo>
                      <a:pt x="2445" y="1"/>
                      <a:pt x="2445" y="1"/>
                      <a:pt x="2404"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3" name="Google Shape;1463;p54">
                <a:extLst>
                  <a:ext uri="{FF2B5EF4-FFF2-40B4-BE49-F238E27FC236}">
                    <a16:creationId xmlns:a16="http://schemas.microsoft.com/office/drawing/2014/main" id="{31EC69CE-AA3D-C113-9390-7403FC367018}"/>
                  </a:ext>
                </a:extLst>
              </p:cNvPr>
              <p:cNvSpPr/>
              <p:nvPr/>
            </p:nvSpPr>
            <p:spPr>
              <a:xfrm>
                <a:off x="3242775" y="1411250"/>
                <a:ext cx="234400" cy="18275"/>
              </a:xfrm>
              <a:custGeom>
                <a:avLst/>
                <a:gdLst/>
                <a:ahLst/>
                <a:cxnLst/>
                <a:rect l="l" t="t" r="r" b="b"/>
                <a:pathLst>
                  <a:path w="9376" h="731" extrusionOk="0">
                    <a:moveTo>
                      <a:pt x="3635" y="1"/>
                    </a:moveTo>
                    <a:cubicBezTo>
                      <a:pt x="1581" y="1"/>
                      <a:pt x="41" y="176"/>
                      <a:pt x="41" y="176"/>
                    </a:cubicBezTo>
                    <a:cubicBezTo>
                      <a:pt x="0" y="176"/>
                      <a:pt x="0" y="217"/>
                      <a:pt x="0" y="217"/>
                    </a:cubicBezTo>
                    <a:cubicBezTo>
                      <a:pt x="0" y="258"/>
                      <a:pt x="41" y="309"/>
                      <a:pt x="41" y="309"/>
                    </a:cubicBezTo>
                    <a:cubicBezTo>
                      <a:pt x="41" y="309"/>
                      <a:pt x="134" y="258"/>
                      <a:pt x="349" y="258"/>
                    </a:cubicBezTo>
                    <a:cubicBezTo>
                      <a:pt x="863" y="217"/>
                      <a:pt x="2095" y="93"/>
                      <a:pt x="3635" y="93"/>
                    </a:cubicBezTo>
                    <a:cubicBezTo>
                      <a:pt x="5391" y="93"/>
                      <a:pt x="7486" y="217"/>
                      <a:pt x="9283" y="730"/>
                    </a:cubicBezTo>
                    <a:cubicBezTo>
                      <a:pt x="9334" y="730"/>
                      <a:pt x="9376" y="689"/>
                      <a:pt x="9376" y="689"/>
                    </a:cubicBezTo>
                    <a:cubicBezTo>
                      <a:pt x="9376" y="648"/>
                      <a:pt x="9376" y="607"/>
                      <a:pt x="9334" y="607"/>
                    </a:cubicBezTo>
                    <a:cubicBezTo>
                      <a:pt x="7486" y="134"/>
                      <a:pt x="5391" y="1"/>
                      <a:pt x="3635"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4" name="Google Shape;1464;p54">
                <a:extLst>
                  <a:ext uri="{FF2B5EF4-FFF2-40B4-BE49-F238E27FC236}">
                    <a16:creationId xmlns:a16="http://schemas.microsoft.com/office/drawing/2014/main" id="{2A66F05B-6BCE-5FF5-00B1-9C50F32F1A85}"/>
                  </a:ext>
                </a:extLst>
              </p:cNvPr>
              <p:cNvSpPr/>
              <p:nvPr/>
            </p:nvSpPr>
            <p:spPr>
              <a:xfrm>
                <a:off x="3237375" y="1436925"/>
                <a:ext cx="235425" cy="18675"/>
              </a:xfrm>
              <a:custGeom>
                <a:avLst/>
                <a:gdLst/>
                <a:ahLst/>
                <a:cxnLst/>
                <a:rect l="l" t="t" r="r" b="b"/>
                <a:pathLst>
                  <a:path w="9417" h="747" extrusionOk="0">
                    <a:moveTo>
                      <a:pt x="3687" y="1"/>
                    </a:moveTo>
                    <a:cubicBezTo>
                      <a:pt x="1633" y="1"/>
                      <a:pt x="93" y="216"/>
                      <a:pt x="93" y="216"/>
                    </a:cubicBezTo>
                    <a:cubicBezTo>
                      <a:pt x="52" y="216"/>
                      <a:pt x="0" y="216"/>
                      <a:pt x="52" y="258"/>
                    </a:cubicBezTo>
                    <a:cubicBezTo>
                      <a:pt x="52" y="309"/>
                      <a:pt x="52" y="309"/>
                      <a:pt x="93" y="309"/>
                    </a:cubicBezTo>
                    <a:lnTo>
                      <a:pt x="350" y="309"/>
                    </a:lnTo>
                    <a:cubicBezTo>
                      <a:pt x="904" y="216"/>
                      <a:pt x="2147" y="134"/>
                      <a:pt x="3687" y="134"/>
                    </a:cubicBezTo>
                    <a:cubicBezTo>
                      <a:pt x="5443" y="134"/>
                      <a:pt x="7538" y="258"/>
                      <a:pt x="9335" y="730"/>
                    </a:cubicBezTo>
                    <a:cubicBezTo>
                      <a:pt x="9347" y="742"/>
                      <a:pt x="9355" y="747"/>
                      <a:pt x="9362" y="747"/>
                    </a:cubicBezTo>
                    <a:cubicBezTo>
                      <a:pt x="9379" y="747"/>
                      <a:pt x="9388" y="718"/>
                      <a:pt x="9417" y="689"/>
                    </a:cubicBezTo>
                    <a:lnTo>
                      <a:pt x="9376" y="648"/>
                    </a:lnTo>
                    <a:cubicBezTo>
                      <a:pt x="7538" y="134"/>
                      <a:pt x="5443" y="1"/>
                      <a:pt x="3687"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5" name="Google Shape;1465;p54">
                <a:extLst>
                  <a:ext uri="{FF2B5EF4-FFF2-40B4-BE49-F238E27FC236}">
                    <a16:creationId xmlns:a16="http://schemas.microsoft.com/office/drawing/2014/main" id="{BC78460B-6EC5-21B6-2308-6571C581881B}"/>
                  </a:ext>
                </a:extLst>
              </p:cNvPr>
              <p:cNvSpPr/>
              <p:nvPr/>
            </p:nvSpPr>
            <p:spPr>
              <a:xfrm>
                <a:off x="3234300" y="1466975"/>
                <a:ext cx="234150" cy="18250"/>
              </a:xfrm>
              <a:custGeom>
                <a:avLst/>
                <a:gdLst/>
                <a:ahLst/>
                <a:cxnLst/>
                <a:rect l="l" t="t" r="r" b="b"/>
                <a:pathLst>
                  <a:path w="9366" h="730" extrusionOk="0">
                    <a:moveTo>
                      <a:pt x="3676" y="0"/>
                    </a:moveTo>
                    <a:cubicBezTo>
                      <a:pt x="1623" y="0"/>
                      <a:pt x="41" y="216"/>
                      <a:pt x="41" y="216"/>
                    </a:cubicBezTo>
                    <a:cubicBezTo>
                      <a:pt x="41" y="216"/>
                      <a:pt x="0" y="216"/>
                      <a:pt x="0" y="257"/>
                    </a:cubicBezTo>
                    <a:cubicBezTo>
                      <a:pt x="0" y="298"/>
                      <a:pt x="41" y="298"/>
                      <a:pt x="82" y="298"/>
                    </a:cubicBezTo>
                    <a:lnTo>
                      <a:pt x="339" y="298"/>
                    </a:lnTo>
                    <a:cubicBezTo>
                      <a:pt x="894" y="216"/>
                      <a:pt x="2136" y="134"/>
                      <a:pt x="3676" y="134"/>
                    </a:cubicBezTo>
                    <a:cubicBezTo>
                      <a:pt x="5391" y="134"/>
                      <a:pt x="7486" y="257"/>
                      <a:pt x="9324" y="729"/>
                    </a:cubicBezTo>
                    <a:cubicBezTo>
                      <a:pt x="9324" y="729"/>
                      <a:pt x="9365" y="729"/>
                      <a:pt x="9365" y="688"/>
                    </a:cubicBezTo>
                    <a:cubicBezTo>
                      <a:pt x="9365" y="688"/>
                      <a:pt x="9365" y="647"/>
                      <a:pt x="9324" y="647"/>
                    </a:cubicBezTo>
                    <a:cubicBezTo>
                      <a:pt x="7527" y="134"/>
                      <a:pt x="5432" y="0"/>
                      <a:pt x="3676" y="0"/>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6" name="Google Shape;1466;p54">
                <a:extLst>
                  <a:ext uri="{FF2B5EF4-FFF2-40B4-BE49-F238E27FC236}">
                    <a16:creationId xmlns:a16="http://schemas.microsoft.com/office/drawing/2014/main" id="{F0FC6B51-C708-5967-6499-669C51535348}"/>
                  </a:ext>
                </a:extLst>
              </p:cNvPr>
              <p:cNvSpPr/>
              <p:nvPr/>
            </p:nvSpPr>
            <p:spPr>
              <a:xfrm>
                <a:off x="3228900" y="1499050"/>
                <a:ext cx="235450" cy="18250"/>
              </a:xfrm>
              <a:custGeom>
                <a:avLst/>
                <a:gdLst/>
                <a:ahLst/>
                <a:cxnLst/>
                <a:rect l="l" t="t" r="r" b="b"/>
                <a:pathLst>
                  <a:path w="9418" h="730" extrusionOk="0">
                    <a:moveTo>
                      <a:pt x="3677" y="1"/>
                    </a:moveTo>
                    <a:cubicBezTo>
                      <a:pt x="1623" y="1"/>
                      <a:pt x="83" y="175"/>
                      <a:pt x="83" y="175"/>
                    </a:cubicBezTo>
                    <a:cubicBezTo>
                      <a:pt x="42" y="175"/>
                      <a:pt x="1" y="217"/>
                      <a:pt x="1" y="217"/>
                    </a:cubicBezTo>
                    <a:cubicBezTo>
                      <a:pt x="1" y="258"/>
                      <a:pt x="42" y="299"/>
                      <a:pt x="83" y="299"/>
                    </a:cubicBezTo>
                    <a:cubicBezTo>
                      <a:pt x="83" y="299"/>
                      <a:pt x="175" y="258"/>
                      <a:pt x="339" y="258"/>
                    </a:cubicBezTo>
                    <a:cubicBezTo>
                      <a:pt x="904" y="217"/>
                      <a:pt x="2136" y="83"/>
                      <a:pt x="3677" y="83"/>
                    </a:cubicBezTo>
                    <a:cubicBezTo>
                      <a:pt x="5433" y="83"/>
                      <a:pt x="7487" y="217"/>
                      <a:pt x="9325" y="730"/>
                    </a:cubicBezTo>
                    <a:lnTo>
                      <a:pt x="9376" y="689"/>
                    </a:lnTo>
                    <a:cubicBezTo>
                      <a:pt x="9417" y="648"/>
                      <a:pt x="9376" y="596"/>
                      <a:pt x="9325" y="596"/>
                    </a:cubicBezTo>
                    <a:cubicBezTo>
                      <a:pt x="7528" y="134"/>
                      <a:pt x="5433" y="1"/>
                      <a:pt x="3677"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7" name="Google Shape;1467;p54">
                <a:extLst>
                  <a:ext uri="{FF2B5EF4-FFF2-40B4-BE49-F238E27FC236}">
                    <a16:creationId xmlns:a16="http://schemas.microsoft.com/office/drawing/2014/main" id="{56E45648-F101-CF16-D77D-0D8D79BB07C4}"/>
                  </a:ext>
                </a:extLst>
              </p:cNvPr>
              <p:cNvSpPr/>
              <p:nvPr/>
            </p:nvSpPr>
            <p:spPr>
              <a:xfrm>
                <a:off x="3226850" y="1532175"/>
                <a:ext cx="234150" cy="18250"/>
              </a:xfrm>
              <a:custGeom>
                <a:avLst/>
                <a:gdLst/>
                <a:ahLst/>
                <a:cxnLst/>
                <a:rect l="l" t="t" r="r" b="b"/>
                <a:pathLst>
                  <a:path w="9366" h="730" extrusionOk="0">
                    <a:moveTo>
                      <a:pt x="3677" y="1"/>
                    </a:moveTo>
                    <a:cubicBezTo>
                      <a:pt x="1623" y="1"/>
                      <a:pt x="41" y="216"/>
                      <a:pt x="41" y="216"/>
                    </a:cubicBezTo>
                    <a:cubicBezTo>
                      <a:pt x="41" y="216"/>
                      <a:pt x="0" y="216"/>
                      <a:pt x="0" y="257"/>
                    </a:cubicBezTo>
                    <a:cubicBezTo>
                      <a:pt x="0" y="298"/>
                      <a:pt x="41" y="298"/>
                      <a:pt x="83" y="298"/>
                    </a:cubicBezTo>
                    <a:lnTo>
                      <a:pt x="339" y="298"/>
                    </a:lnTo>
                    <a:cubicBezTo>
                      <a:pt x="853" y="216"/>
                      <a:pt x="2136" y="134"/>
                      <a:pt x="3677" y="134"/>
                    </a:cubicBezTo>
                    <a:cubicBezTo>
                      <a:pt x="5392" y="134"/>
                      <a:pt x="7486" y="257"/>
                      <a:pt x="9283" y="730"/>
                    </a:cubicBezTo>
                    <a:cubicBezTo>
                      <a:pt x="9324" y="730"/>
                      <a:pt x="9366" y="730"/>
                      <a:pt x="9366" y="689"/>
                    </a:cubicBezTo>
                    <a:cubicBezTo>
                      <a:pt x="9366" y="689"/>
                      <a:pt x="9366" y="647"/>
                      <a:pt x="9324" y="647"/>
                    </a:cubicBezTo>
                    <a:cubicBezTo>
                      <a:pt x="7486" y="134"/>
                      <a:pt x="5392" y="1"/>
                      <a:pt x="3677"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8" name="Google Shape;1468;p54">
                <a:extLst>
                  <a:ext uri="{FF2B5EF4-FFF2-40B4-BE49-F238E27FC236}">
                    <a16:creationId xmlns:a16="http://schemas.microsoft.com/office/drawing/2014/main" id="{EE52AD91-527E-E76F-D266-C9F45A4ABF29}"/>
                  </a:ext>
                </a:extLst>
              </p:cNvPr>
              <p:cNvSpPr/>
              <p:nvPr/>
            </p:nvSpPr>
            <p:spPr>
              <a:xfrm>
                <a:off x="3221450" y="1568625"/>
                <a:ext cx="235450" cy="18250"/>
              </a:xfrm>
              <a:custGeom>
                <a:avLst/>
                <a:gdLst/>
                <a:ahLst/>
                <a:cxnLst/>
                <a:rect l="l" t="t" r="r" b="b"/>
                <a:pathLst>
                  <a:path w="9418" h="730" extrusionOk="0">
                    <a:moveTo>
                      <a:pt x="3677" y="1"/>
                    </a:moveTo>
                    <a:cubicBezTo>
                      <a:pt x="1623" y="1"/>
                      <a:pt x="83" y="175"/>
                      <a:pt x="83" y="175"/>
                    </a:cubicBezTo>
                    <a:cubicBezTo>
                      <a:pt x="42" y="216"/>
                      <a:pt x="1" y="216"/>
                      <a:pt x="1" y="257"/>
                    </a:cubicBezTo>
                    <a:cubicBezTo>
                      <a:pt x="1" y="299"/>
                      <a:pt x="42" y="299"/>
                      <a:pt x="83" y="299"/>
                    </a:cubicBezTo>
                    <a:cubicBezTo>
                      <a:pt x="83" y="299"/>
                      <a:pt x="175" y="299"/>
                      <a:pt x="340" y="257"/>
                    </a:cubicBezTo>
                    <a:cubicBezTo>
                      <a:pt x="894" y="216"/>
                      <a:pt x="2137" y="124"/>
                      <a:pt x="3677" y="124"/>
                    </a:cubicBezTo>
                    <a:cubicBezTo>
                      <a:pt x="5433" y="124"/>
                      <a:pt x="7487" y="257"/>
                      <a:pt x="9325" y="730"/>
                    </a:cubicBezTo>
                    <a:cubicBezTo>
                      <a:pt x="9325" y="730"/>
                      <a:pt x="9366" y="730"/>
                      <a:pt x="9366" y="689"/>
                    </a:cubicBezTo>
                    <a:cubicBezTo>
                      <a:pt x="9417" y="637"/>
                      <a:pt x="9366" y="637"/>
                      <a:pt x="9325" y="637"/>
                    </a:cubicBezTo>
                    <a:cubicBezTo>
                      <a:pt x="7528" y="124"/>
                      <a:pt x="5433" y="1"/>
                      <a:pt x="3677"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9" name="Google Shape;1469;p54">
                <a:extLst>
                  <a:ext uri="{FF2B5EF4-FFF2-40B4-BE49-F238E27FC236}">
                    <a16:creationId xmlns:a16="http://schemas.microsoft.com/office/drawing/2014/main" id="{A5048D18-257C-ADEA-836A-1CDFEC68E05D}"/>
                  </a:ext>
                </a:extLst>
              </p:cNvPr>
              <p:cNvSpPr/>
              <p:nvPr/>
            </p:nvSpPr>
            <p:spPr>
              <a:xfrm>
                <a:off x="3216075" y="1606100"/>
                <a:ext cx="234400" cy="18275"/>
              </a:xfrm>
              <a:custGeom>
                <a:avLst/>
                <a:gdLst/>
                <a:ahLst/>
                <a:cxnLst/>
                <a:rect l="l" t="t" r="r" b="b"/>
                <a:pathLst>
                  <a:path w="9376" h="731" extrusionOk="0">
                    <a:moveTo>
                      <a:pt x="3676" y="1"/>
                    </a:moveTo>
                    <a:cubicBezTo>
                      <a:pt x="1623" y="1"/>
                      <a:pt x="41" y="165"/>
                      <a:pt x="41" y="165"/>
                    </a:cubicBezTo>
                    <a:lnTo>
                      <a:pt x="0" y="217"/>
                    </a:lnTo>
                    <a:cubicBezTo>
                      <a:pt x="0" y="258"/>
                      <a:pt x="41" y="299"/>
                      <a:pt x="82" y="299"/>
                    </a:cubicBezTo>
                    <a:cubicBezTo>
                      <a:pt x="82" y="299"/>
                      <a:pt x="175" y="258"/>
                      <a:pt x="339" y="258"/>
                    </a:cubicBezTo>
                    <a:cubicBezTo>
                      <a:pt x="852" y="217"/>
                      <a:pt x="2136" y="83"/>
                      <a:pt x="3676" y="83"/>
                    </a:cubicBezTo>
                    <a:cubicBezTo>
                      <a:pt x="5391" y="83"/>
                      <a:pt x="7486" y="217"/>
                      <a:pt x="9283" y="730"/>
                    </a:cubicBezTo>
                    <a:cubicBezTo>
                      <a:pt x="9324" y="730"/>
                      <a:pt x="9376" y="679"/>
                      <a:pt x="9376" y="679"/>
                    </a:cubicBezTo>
                    <a:cubicBezTo>
                      <a:pt x="9376" y="638"/>
                      <a:pt x="9376" y="597"/>
                      <a:pt x="9324" y="597"/>
                    </a:cubicBezTo>
                    <a:cubicBezTo>
                      <a:pt x="7486" y="124"/>
                      <a:pt x="5391" y="1"/>
                      <a:pt x="3676"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0" name="Google Shape;1470;p54">
                <a:extLst>
                  <a:ext uri="{FF2B5EF4-FFF2-40B4-BE49-F238E27FC236}">
                    <a16:creationId xmlns:a16="http://schemas.microsoft.com/office/drawing/2014/main" id="{B0E22A20-D805-8037-15C0-AD54589FCF48}"/>
                  </a:ext>
                </a:extLst>
              </p:cNvPr>
              <p:cNvSpPr/>
              <p:nvPr/>
            </p:nvSpPr>
            <p:spPr>
              <a:xfrm>
                <a:off x="2947525" y="1399700"/>
                <a:ext cx="234425" cy="18000"/>
              </a:xfrm>
              <a:custGeom>
                <a:avLst/>
                <a:gdLst/>
                <a:ahLst/>
                <a:cxnLst/>
                <a:rect l="l" t="t" r="r" b="b"/>
                <a:pathLst>
                  <a:path w="9377" h="720" extrusionOk="0">
                    <a:moveTo>
                      <a:pt x="3687" y="1"/>
                    </a:moveTo>
                    <a:cubicBezTo>
                      <a:pt x="1634" y="1"/>
                      <a:pt x="42" y="165"/>
                      <a:pt x="42" y="165"/>
                    </a:cubicBezTo>
                    <a:cubicBezTo>
                      <a:pt x="1" y="165"/>
                      <a:pt x="1" y="206"/>
                      <a:pt x="1" y="258"/>
                    </a:cubicBezTo>
                    <a:cubicBezTo>
                      <a:pt x="1" y="299"/>
                      <a:pt x="42" y="299"/>
                      <a:pt x="42" y="299"/>
                    </a:cubicBezTo>
                    <a:cubicBezTo>
                      <a:pt x="42" y="299"/>
                      <a:pt x="176" y="299"/>
                      <a:pt x="350" y="258"/>
                    </a:cubicBezTo>
                    <a:cubicBezTo>
                      <a:pt x="864" y="206"/>
                      <a:pt x="2147" y="124"/>
                      <a:pt x="3687" y="124"/>
                    </a:cubicBezTo>
                    <a:cubicBezTo>
                      <a:pt x="5392" y="124"/>
                      <a:pt x="7487" y="258"/>
                      <a:pt x="9284" y="720"/>
                    </a:cubicBezTo>
                    <a:cubicBezTo>
                      <a:pt x="9335" y="720"/>
                      <a:pt x="9376" y="720"/>
                      <a:pt x="9376" y="679"/>
                    </a:cubicBezTo>
                    <a:cubicBezTo>
                      <a:pt x="9376" y="638"/>
                      <a:pt x="9376" y="638"/>
                      <a:pt x="9335" y="638"/>
                    </a:cubicBezTo>
                    <a:cubicBezTo>
                      <a:pt x="7487" y="124"/>
                      <a:pt x="5392" y="1"/>
                      <a:pt x="3687"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1" name="Google Shape;1471;p54">
                <a:extLst>
                  <a:ext uri="{FF2B5EF4-FFF2-40B4-BE49-F238E27FC236}">
                    <a16:creationId xmlns:a16="http://schemas.microsoft.com/office/drawing/2014/main" id="{CF4E5DA4-F6B0-CE6F-90A4-63CCAFBDAF0F}"/>
                  </a:ext>
                </a:extLst>
              </p:cNvPr>
              <p:cNvSpPr/>
              <p:nvPr/>
            </p:nvSpPr>
            <p:spPr>
              <a:xfrm>
                <a:off x="2943425" y="1426400"/>
                <a:ext cx="234150" cy="18250"/>
              </a:xfrm>
              <a:custGeom>
                <a:avLst/>
                <a:gdLst/>
                <a:ahLst/>
                <a:cxnLst/>
                <a:rect l="l" t="t" r="r" b="b"/>
                <a:pathLst>
                  <a:path w="9366" h="730" extrusionOk="0">
                    <a:moveTo>
                      <a:pt x="3636" y="1"/>
                    </a:moveTo>
                    <a:cubicBezTo>
                      <a:pt x="1582" y="1"/>
                      <a:pt x="42" y="165"/>
                      <a:pt x="42" y="165"/>
                    </a:cubicBezTo>
                    <a:cubicBezTo>
                      <a:pt x="1" y="165"/>
                      <a:pt x="1" y="216"/>
                      <a:pt x="1" y="258"/>
                    </a:cubicBezTo>
                    <a:cubicBezTo>
                      <a:pt x="1" y="258"/>
                      <a:pt x="1" y="299"/>
                      <a:pt x="42" y="299"/>
                    </a:cubicBezTo>
                    <a:cubicBezTo>
                      <a:pt x="42" y="299"/>
                      <a:pt x="124" y="299"/>
                      <a:pt x="340" y="258"/>
                    </a:cubicBezTo>
                    <a:cubicBezTo>
                      <a:pt x="853" y="216"/>
                      <a:pt x="2095" y="83"/>
                      <a:pt x="3636" y="83"/>
                    </a:cubicBezTo>
                    <a:cubicBezTo>
                      <a:pt x="5392" y="83"/>
                      <a:pt x="7487" y="258"/>
                      <a:pt x="9284" y="730"/>
                    </a:cubicBezTo>
                    <a:cubicBezTo>
                      <a:pt x="9325" y="730"/>
                      <a:pt x="9366" y="730"/>
                      <a:pt x="9366" y="679"/>
                    </a:cubicBezTo>
                    <a:cubicBezTo>
                      <a:pt x="9366" y="637"/>
                      <a:pt x="9366" y="596"/>
                      <a:pt x="9325" y="596"/>
                    </a:cubicBezTo>
                    <a:cubicBezTo>
                      <a:pt x="7487" y="124"/>
                      <a:pt x="5392" y="1"/>
                      <a:pt x="3636"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2" name="Google Shape;1472;p54">
                <a:extLst>
                  <a:ext uri="{FF2B5EF4-FFF2-40B4-BE49-F238E27FC236}">
                    <a16:creationId xmlns:a16="http://schemas.microsoft.com/office/drawing/2014/main" id="{AAF6ED8C-8D32-CF37-C64E-3D8269D41411}"/>
                  </a:ext>
                </a:extLst>
              </p:cNvPr>
              <p:cNvSpPr/>
              <p:nvPr/>
            </p:nvSpPr>
            <p:spPr>
              <a:xfrm>
                <a:off x="2939075" y="1456200"/>
                <a:ext cx="235425" cy="18250"/>
              </a:xfrm>
              <a:custGeom>
                <a:avLst/>
                <a:gdLst/>
                <a:ahLst/>
                <a:cxnLst/>
                <a:rect l="l" t="t" r="r" b="b"/>
                <a:pathLst>
                  <a:path w="9417" h="730" extrusionOk="0">
                    <a:moveTo>
                      <a:pt x="3676" y="0"/>
                    </a:moveTo>
                    <a:cubicBezTo>
                      <a:pt x="1623" y="0"/>
                      <a:pt x="82" y="175"/>
                      <a:pt x="82" y="175"/>
                    </a:cubicBezTo>
                    <a:cubicBezTo>
                      <a:pt x="41" y="175"/>
                      <a:pt x="0" y="216"/>
                      <a:pt x="0" y="257"/>
                    </a:cubicBezTo>
                    <a:cubicBezTo>
                      <a:pt x="41" y="257"/>
                      <a:pt x="41" y="308"/>
                      <a:pt x="82" y="308"/>
                    </a:cubicBezTo>
                    <a:cubicBezTo>
                      <a:pt x="82" y="308"/>
                      <a:pt x="175" y="257"/>
                      <a:pt x="339" y="257"/>
                    </a:cubicBezTo>
                    <a:cubicBezTo>
                      <a:pt x="893" y="216"/>
                      <a:pt x="2136" y="92"/>
                      <a:pt x="3676" y="92"/>
                    </a:cubicBezTo>
                    <a:cubicBezTo>
                      <a:pt x="5432" y="92"/>
                      <a:pt x="7527" y="216"/>
                      <a:pt x="9324" y="729"/>
                    </a:cubicBezTo>
                    <a:cubicBezTo>
                      <a:pt x="9365" y="729"/>
                      <a:pt x="9365" y="688"/>
                      <a:pt x="9365" y="688"/>
                    </a:cubicBezTo>
                    <a:cubicBezTo>
                      <a:pt x="9417" y="647"/>
                      <a:pt x="9365" y="606"/>
                      <a:pt x="9365" y="606"/>
                    </a:cubicBezTo>
                    <a:cubicBezTo>
                      <a:pt x="7527" y="133"/>
                      <a:pt x="5432" y="0"/>
                      <a:pt x="3676" y="0"/>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3" name="Google Shape;1473;p54">
                <a:extLst>
                  <a:ext uri="{FF2B5EF4-FFF2-40B4-BE49-F238E27FC236}">
                    <a16:creationId xmlns:a16="http://schemas.microsoft.com/office/drawing/2014/main" id="{D61BD439-A4FB-9575-84F0-0E6CBB0D7326}"/>
                  </a:ext>
                </a:extLst>
              </p:cNvPr>
              <p:cNvSpPr/>
              <p:nvPr/>
            </p:nvSpPr>
            <p:spPr>
              <a:xfrm>
                <a:off x="2934700" y="1487250"/>
                <a:ext cx="234400" cy="18250"/>
              </a:xfrm>
              <a:custGeom>
                <a:avLst/>
                <a:gdLst/>
                <a:ahLst/>
                <a:cxnLst/>
                <a:rect l="l" t="t" r="r" b="b"/>
                <a:pathLst>
                  <a:path w="9376" h="730" extrusionOk="0">
                    <a:moveTo>
                      <a:pt x="3636" y="1"/>
                    </a:moveTo>
                    <a:cubicBezTo>
                      <a:pt x="1582" y="1"/>
                      <a:pt x="42" y="175"/>
                      <a:pt x="42" y="175"/>
                    </a:cubicBezTo>
                    <a:cubicBezTo>
                      <a:pt x="1" y="216"/>
                      <a:pt x="1" y="216"/>
                      <a:pt x="1" y="257"/>
                    </a:cubicBezTo>
                    <a:cubicBezTo>
                      <a:pt x="1" y="298"/>
                      <a:pt x="1" y="298"/>
                      <a:pt x="42" y="298"/>
                    </a:cubicBezTo>
                    <a:cubicBezTo>
                      <a:pt x="42" y="298"/>
                      <a:pt x="134" y="298"/>
                      <a:pt x="298" y="257"/>
                    </a:cubicBezTo>
                    <a:cubicBezTo>
                      <a:pt x="863" y="216"/>
                      <a:pt x="2095" y="134"/>
                      <a:pt x="3636" y="134"/>
                    </a:cubicBezTo>
                    <a:cubicBezTo>
                      <a:pt x="5392" y="134"/>
                      <a:pt x="7486" y="257"/>
                      <a:pt x="9284" y="730"/>
                    </a:cubicBezTo>
                    <a:cubicBezTo>
                      <a:pt x="9335" y="730"/>
                      <a:pt x="9335" y="730"/>
                      <a:pt x="9376" y="689"/>
                    </a:cubicBezTo>
                    <a:cubicBezTo>
                      <a:pt x="9376" y="647"/>
                      <a:pt x="9335" y="647"/>
                      <a:pt x="9335" y="647"/>
                    </a:cubicBezTo>
                    <a:cubicBezTo>
                      <a:pt x="7486" y="134"/>
                      <a:pt x="5392" y="1"/>
                      <a:pt x="3636"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4" name="Google Shape;1474;p54">
                <a:extLst>
                  <a:ext uri="{FF2B5EF4-FFF2-40B4-BE49-F238E27FC236}">
                    <a16:creationId xmlns:a16="http://schemas.microsoft.com/office/drawing/2014/main" id="{D2FA3235-3783-7BDC-5947-63CC15D12A22}"/>
                  </a:ext>
                </a:extLst>
              </p:cNvPr>
              <p:cNvSpPr/>
              <p:nvPr/>
            </p:nvSpPr>
            <p:spPr>
              <a:xfrm>
                <a:off x="2931625" y="1521650"/>
                <a:ext cx="234150" cy="18000"/>
              </a:xfrm>
              <a:custGeom>
                <a:avLst/>
                <a:gdLst/>
                <a:ahLst/>
                <a:cxnLst/>
                <a:rect l="l" t="t" r="r" b="b"/>
                <a:pathLst>
                  <a:path w="9366" h="720" extrusionOk="0">
                    <a:moveTo>
                      <a:pt x="3677" y="1"/>
                    </a:moveTo>
                    <a:cubicBezTo>
                      <a:pt x="1623" y="1"/>
                      <a:pt x="41" y="165"/>
                      <a:pt x="41" y="165"/>
                    </a:cubicBezTo>
                    <a:cubicBezTo>
                      <a:pt x="41" y="165"/>
                      <a:pt x="0" y="206"/>
                      <a:pt x="0" y="257"/>
                    </a:cubicBezTo>
                    <a:cubicBezTo>
                      <a:pt x="0" y="257"/>
                      <a:pt x="41" y="298"/>
                      <a:pt x="82" y="298"/>
                    </a:cubicBezTo>
                    <a:cubicBezTo>
                      <a:pt x="82" y="298"/>
                      <a:pt x="165" y="257"/>
                      <a:pt x="339" y="257"/>
                    </a:cubicBezTo>
                    <a:cubicBezTo>
                      <a:pt x="894" y="206"/>
                      <a:pt x="2136" y="83"/>
                      <a:pt x="3677" y="83"/>
                    </a:cubicBezTo>
                    <a:cubicBezTo>
                      <a:pt x="5432" y="83"/>
                      <a:pt x="7486" y="257"/>
                      <a:pt x="9324" y="719"/>
                    </a:cubicBezTo>
                    <a:cubicBezTo>
                      <a:pt x="9324" y="719"/>
                      <a:pt x="9365" y="719"/>
                      <a:pt x="9365" y="678"/>
                    </a:cubicBezTo>
                    <a:cubicBezTo>
                      <a:pt x="9365" y="637"/>
                      <a:pt x="9365" y="596"/>
                      <a:pt x="9324" y="596"/>
                    </a:cubicBezTo>
                    <a:cubicBezTo>
                      <a:pt x="7527" y="124"/>
                      <a:pt x="5432" y="1"/>
                      <a:pt x="3677"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5" name="Google Shape;1475;p54">
                <a:extLst>
                  <a:ext uri="{FF2B5EF4-FFF2-40B4-BE49-F238E27FC236}">
                    <a16:creationId xmlns:a16="http://schemas.microsoft.com/office/drawing/2014/main" id="{2462E3AD-A6C3-6F6F-40DB-B75F007D4FA5}"/>
                  </a:ext>
                </a:extLst>
              </p:cNvPr>
              <p:cNvSpPr/>
              <p:nvPr/>
            </p:nvSpPr>
            <p:spPr>
              <a:xfrm>
                <a:off x="2927250" y="1557850"/>
                <a:ext cx="234425" cy="18250"/>
              </a:xfrm>
              <a:custGeom>
                <a:avLst/>
                <a:gdLst/>
                <a:ahLst/>
                <a:cxnLst/>
                <a:rect l="l" t="t" r="r" b="b"/>
                <a:pathLst>
                  <a:path w="9377" h="730" extrusionOk="0">
                    <a:moveTo>
                      <a:pt x="3636" y="0"/>
                    </a:moveTo>
                    <a:cubicBezTo>
                      <a:pt x="1582" y="0"/>
                      <a:pt x="42" y="175"/>
                      <a:pt x="42" y="175"/>
                    </a:cubicBezTo>
                    <a:cubicBezTo>
                      <a:pt x="1" y="175"/>
                      <a:pt x="1" y="216"/>
                      <a:pt x="1" y="216"/>
                    </a:cubicBezTo>
                    <a:cubicBezTo>
                      <a:pt x="1" y="257"/>
                      <a:pt x="1" y="298"/>
                      <a:pt x="42" y="298"/>
                    </a:cubicBezTo>
                    <a:cubicBezTo>
                      <a:pt x="42" y="298"/>
                      <a:pt x="134" y="257"/>
                      <a:pt x="299" y="257"/>
                    </a:cubicBezTo>
                    <a:cubicBezTo>
                      <a:pt x="853" y="216"/>
                      <a:pt x="2096" y="93"/>
                      <a:pt x="3636" y="93"/>
                    </a:cubicBezTo>
                    <a:cubicBezTo>
                      <a:pt x="5392" y="93"/>
                      <a:pt x="7487" y="216"/>
                      <a:pt x="9284" y="730"/>
                    </a:cubicBezTo>
                    <a:cubicBezTo>
                      <a:pt x="9325" y="730"/>
                      <a:pt x="9325" y="688"/>
                      <a:pt x="9376" y="688"/>
                    </a:cubicBezTo>
                    <a:cubicBezTo>
                      <a:pt x="9376" y="647"/>
                      <a:pt x="9325" y="606"/>
                      <a:pt x="9325" y="606"/>
                    </a:cubicBezTo>
                    <a:cubicBezTo>
                      <a:pt x="7487" y="134"/>
                      <a:pt x="5392" y="0"/>
                      <a:pt x="3636" y="0"/>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6" name="Google Shape;1476;p54">
                <a:extLst>
                  <a:ext uri="{FF2B5EF4-FFF2-40B4-BE49-F238E27FC236}">
                    <a16:creationId xmlns:a16="http://schemas.microsoft.com/office/drawing/2014/main" id="{3E0F7624-AC47-CBF1-9AFB-321CBE6F3E44}"/>
                  </a:ext>
                </a:extLst>
              </p:cNvPr>
              <p:cNvSpPr/>
              <p:nvPr/>
            </p:nvSpPr>
            <p:spPr>
              <a:xfrm>
                <a:off x="2920850" y="1594300"/>
                <a:ext cx="234400" cy="18250"/>
              </a:xfrm>
              <a:custGeom>
                <a:avLst/>
                <a:gdLst/>
                <a:ahLst/>
                <a:cxnLst/>
                <a:rect l="l" t="t" r="r" b="b"/>
                <a:pathLst>
                  <a:path w="9376" h="730" extrusionOk="0">
                    <a:moveTo>
                      <a:pt x="3676" y="1"/>
                    </a:moveTo>
                    <a:cubicBezTo>
                      <a:pt x="1622" y="1"/>
                      <a:pt x="41" y="175"/>
                      <a:pt x="41" y="175"/>
                    </a:cubicBezTo>
                    <a:cubicBezTo>
                      <a:pt x="41" y="216"/>
                      <a:pt x="0" y="216"/>
                      <a:pt x="0" y="257"/>
                    </a:cubicBezTo>
                    <a:cubicBezTo>
                      <a:pt x="0" y="298"/>
                      <a:pt x="41" y="298"/>
                      <a:pt x="82" y="298"/>
                    </a:cubicBezTo>
                    <a:cubicBezTo>
                      <a:pt x="82" y="298"/>
                      <a:pt x="175" y="298"/>
                      <a:pt x="339" y="257"/>
                    </a:cubicBezTo>
                    <a:cubicBezTo>
                      <a:pt x="904" y="216"/>
                      <a:pt x="2136" y="124"/>
                      <a:pt x="3676" y="124"/>
                    </a:cubicBezTo>
                    <a:cubicBezTo>
                      <a:pt x="5432" y="124"/>
                      <a:pt x="7486" y="257"/>
                      <a:pt x="9324" y="730"/>
                    </a:cubicBezTo>
                    <a:cubicBezTo>
                      <a:pt x="9324" y="730"/>
                      <a:pt x="9375" y="730"/>
                      <a:pt x="9375" y="689"/>
                    </a:cubicBezTo>
                    <a:cubicBezTo>
                      <a:pt x="9375" y="637"/>
                      <a:pt x="9375" y="637"/>
                      <a:pt x="9324" y="637"/>
                    </a:cubicBezTo>
                    <a:cubicBezTo>
                      <a:pt x="7527" y="124"/>
                      <a:pt x="5432" y="1"/>
                      <a:pt x="3676"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7" name="Google Shape;1477;p54">
                <a:extLst>
                  <a:ext uri="{FF2B5EF4-FFF2-40B4-BE49-F238E27FC236}">
                    <a16:creationId xmlns:a16="http://schemas.microsoft.com/office/drawing/2014/main" id="{81303C3F-AE26-4E71-EBE8-660E0E2C75C0}"/>
                  </a:ext>
                </a:extLst>
              </p:cNvPr>
              <p:cNvSpPr/>
              <p:nvPr/>
            </p:nvSpPr>
            <p:spPr>
              <a:xfrm>
                <a:off x="2914425" y="1628450"/>
                <a:ext cx="234400" cy="16200"/>
              </a:xfrm>
              <a:custGeom>
                <a:avLst/>
                <a:gdLst/>
                <a:ahLst/>
                <a:cxnLst/>
                <a:rect l="l" t="t" r="r" b="b"/>
                <a:pathLst>
                  <a:path w="9376" h="648" extrusionOk="0">
                    <a:moveTo>
                      <a:pt x="4067" y="0"/>
                    </a:moveTo>
                    <a:cubicBezTo>
                      <a:pt x="1797" y="0"/>
                      <a:pt x="41" y="216"/>
                      <a:pt x="41" y="216"/>
                    </a:cubicBezTo>
                    <a:cubicBezTo>
                      <a:pt x="0" y="216"/>
                      <a:pt x="0" y="257"/>
                      <a:pt x="0" y="298"/>
                    </a:cubicBezTo>
                    <a:cubicBezTo>
                      <a:pt x="0" y="298"/>
                      <a:pt x="0" y="349"/>
                      <a:pt x="41" y="349"/>
                    </a:cubicBezTo>
                    <a:cubicBezTo>
                      <a:pt x="41" y="349"/>
                      <a:pt x="175" y="349"/>
                      <a:pt x="339" y="298"/>
                    </a:cubicBezTo>
                    <a:cubicBezTo>
                      <a:pt x="945" y="216"/>
                      <a:pt x="2393" y="93"/>
                      <a:pt x="4067" y="93"/>
                    </a:cubicBezTo>
                    <a:cubicBezTo>
                      <a:pt x="5730" y="93"/>
                      <a:pt x="7620" y="216"/>
                      <a:pt x="9283" y="647"/>
                    </a:cubicBezTo>
                    <a:cubicBezTo>
                      <a:pt x="9324" y="647"/>
                      <a:pt x="9376" y="647"/>
                      <a:pt x="9376" y="606"/>
                    </a:cubicBezTo>
                    <a:cubicBezTo>
                      <a:pt x="9376" y="555"/>
                      <a:pt x="9324" y="555"/>
                      <a:pt x="9324" y="555"/>
                    </a:cubicBezTo>
                    <a:cubicBezTo>
                      <a:pt x="7620" y="134"/>
                      <a:pt x="5730" y="0"/>
                      <a:pt x="4067" y="0"/>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8" name="Google Shape;1478;p54">
                <a:extLst>
                  <a:ext uri="{FF2B5EF4-FFF2-40B4-BE49-F238E27FC236}">
                    <a16:creationId xmlns:a16="http://schemas.microsoft.com/office/drawing/2014/main" id="{1415B591-2ED2-0214-C511-44398FB0C7AB}"/>
                  </a:ext>
                </a:extLst>
              </p:cNvPr>
              <p:cNvSpPr/>
              <p:nvPr/>
            </p:nvSpPr>
            <p:spPr>
              <a:xfrm>
                <a:off x="2903625" y="1661575"/>
                <a:ext cx="235450" cy="17225"/>
              </a:xfrm>
              <a:custGeom>
                <a:avLst/>
                <a:gdLst/>
                <a:ahLst/>
                <a:cxnLst/>
                <a:rect l="l" t="t" r="r" b="b"/>
                <a:pathLst>
                  <a:path w="9418" h="689" extrusionOk="0">
                    <a:moveTo>
                      <a:pt x="4109" y="0"/>
                    </a:moveTo>
                    <a:cubicBezTo>
                      <a:pt x="1849" y="0"/>
                      <a:pt x="93" y="257"/>
                      <a:pt x="93" y="257"/>
                    </a:cubicBezTo>
                    <a:cubicBezTo>
                      <a:pt x="52" y="257"/>
                      <a:pt x="1" y="308"/>
                      <a:pt x="1" y="308"/>
                    </a:cubicBezTo>
                    <a:cubicBezTo>
                      <a:pt x="37" y="337"/>
                      <a:pt x="48" y="366"/>
                      <a:pt x="66" y="366"/>
                    </a:cubicBezTo>
                    <a:cubicBezTo>
                      <a:pt x="73" y="366"/>
                      <a:pt x="81" y="361"/>
                      <a:pt x="93" y="349"/>
                    </a:cubicBezTo>
                    <a:lnTo>
                      <a:pt x="391" y="349"/>
                    </a:lnTo>
                    <a:cubicBezTo>
                      <a:pt x="987" y="257"/>
                      <a:pt x="2404" y="134"/>
                      <a:pt x="4109" y="134"/>
                    </a:cubicBezTo>
                    <a:cubicBezTo>
                      <a:pt x="5782" y="134"/>
                      <a:pt x="7662" y="257"/>
                      <a:pt x="9335" y="688"/>
                    </a:cubicBezTo>
                    <a:cubicBezTo>
                      <a:pt x="9376" y="688"/>
                      <a:pt x="9376" y="688"/>
                      <a:pt x="9417" y="647"/>
                    </a:cubicBezTo>
                    <a:cubicBezTo>
                      <a:pt x="9417" y="606"/>
                      <a:pt x="9376" y="565"/>
                      <a:pt x="9376" y="565"/>
                    </a:cubicBezTo>
                    <a:cubicBezTo>
                      <a:pt x="7662" y="134"/>
                      <a:pt x="5782" y="0"/>
                      <a:pt x="4109" y="0"/>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49" name="Google Shape;1479;p54">
                <a:extLst>
                  <a:ext uri="{FF2B5EF4-FFF2-40B4-BE49-F238E27FC236}">
                    <a16:creationId xmlns:a16="http://schemas.microsoft.com/office/drawing/2014/main" id="{C6769B15-892D-4FE6-EA09-9FD939303EA1}"/>
                  </a:ext>
                </a:extLst>
              </p:cNvPr>
              <p:cNvSpPr/>
              <p:nvPr/>
            </p:nvSpPr>
            <p:spPr>
              <a:xfrm>
                <a:off x="2897225" y="1703400"/>
                <a:ext cx="235425" cy="15950"/>
              </a:xfrm>
              <a:custGeom>
                <a:avLst/>
                <a:gdLst/>
                <a:ahLst/>
                <a:cxnLst/>
                <a:rect l="l" t="t" r="r" b="b"/>
                <a:pathLst>
                  <a:path w="9417" h="638" extrusionOk="0">
                    <a:moveTo>
                      <a:pt x="4108" y="1"/>
                    </a:moveTo>
                    <a:cubicBezTo>
                      <a:pt x="1849" y="1"/>
                      <a:pt x="93" y="216"/>
                      <a:pt x="93" y="216"/>
                    </a:cubicBezTo>
                    <a:cubicBezTo>
                      <a:pt x="52" y="216"/>
                      <a:pt x="0" y="258"/>
                      <a:pt x="0" y="299"/>
                    </a:cubicBezTo>
                    <a:cubicBezTo>
                      <a:pt x="52" y="299"/>
                      <a:pt x="52" y="340"/>
                      <a:pt x="93" y="340"/>
                    </a:cubicBezTo>
                    <a:cubicBezTo>
                      <a:pt x="93" y="340"/>
                      <a:pt x="175" y="299"/>
                      <a:pt x="390" y="299"/>
                    </a:cubicBezTo>
                    <a:cubicBezTo>
                      <a:pt x="986" y="216"/>
                      <a:pt x="2403" y="83"/>
                      <a:pt x="4108" y="83"/>
                    </a:cubicBezTo>
                    <a:cubicBezTo>
                      <a:pt x="5782" y="83"/>
                      <a:pt x="7661" y="216"/>
                      <a:pt x="9335" y="637"/>
                    </a:cubicBezTo>
                    <a:cubicBezTo>
                      <a:pt x="9376" y="637"/>
                      <a:pt x="9376" y="637"/>
                      <a:pt x="9417" y="596"/>
                    </a:cubicBezTo>
                    <a:cubicBezTo>
                      <a:pt x="9417" y="555"/>
                      <a:pt x="9376" y="555"/>
                      <a:pt x="9376" y="514"/>
                    </a:cubicBezTo>
                    <a:cubicBezTo>
                      <a:pt x="7661" y="124"/>
                      <a:pt x="5782" y="1"/>
                      <a:pt x="4108" y="1"/>
                    </a:cubicBezTo>
                    <a:close/>
                  </a:path>
                </a:pathLst>
              </a:custGeom>
              <a:solidFill>
                <a:srgbClr val="512651"/>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50" name="Google Shape;1480;p54">
                <a:extLst>
                  <a:ext uri="{FF2B5EF4-FFF2-40B4-BE49-F238E27FC236}">
                    <a16:creationId xmlns:a16="http://schemas.microsoft.com/office/drawing/2014/main" id="{D407A0E0-A1B8-AB9E-46CE-2E27FF239CF7}"/>
                  </a:ext>
                </a:extLst>
              </p:cNvPr>
              <p:cNvSpPr/>
              <p:nvPr/>
            </p:nvSpPr>
            <p:spPr>
              <a:xfrm>
                <a:off x="3204250" y="1637175"/>
                <a:ext cx="237500" cy="137875"/>
              </a:xfrm>
              <a:custGeom>
                <a:avLst/>
                <a:gdLst/>
                <a:ahLst/>
                <a:cxnLst/>
                <a:rect l="l" t="t" r="r" b="b"/>
                <a:pathLst>
                  <a:path w="9500" h="5515" extrusionOk="0">
                    <a:moveTo>
                      <a:pt x="4108" y="0"/>
                    </a:moveTo>
                    <a:cubicBezTo>
                      <a:pt x="2188" y="0"/>
                      <a:pt x="607" y="83"/>
                      <a:pt x="607" y="83"/>
                    </a:cubicBezTo>
                    <a:lnTo>
                      <a:pt x="1" y="5001"/>
                    </a:lnTo>
                    <a:lnTo>
                      <a:pt x="8688" y="5515"/>
                    </a:lnTo>
                    <a:lnTo>
                      <a:pt x="9499" y="555"/>
                    </a:lnTo>
                    <a:cubicBezTo>
                      <a:pt x="8216" y="83"/>
                      <a:pt x="6039" y="0"/>
                      <a:pt x="4108" y="0"/>
                    </a:cubicBezTo>
                    <a:close/>
                  </a:path>
                </a:pathLst>
              </a:custGeom>
              <a:solidFill>
                <a:srgbClr val="FFD6DC"/>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grpSp>
      </p:grpSp>
      <p:sp>
        <p:nvSpPr>
          <p:cNvPr id="53" name="TextBox 52">
            <a:extLst>
              <a:ext uri="{FF2B5EF4-FFF2-40B4-BE49-F238E27FC236}">
                <a16:creationId xmlns:a16="http://schemas.microsoft.com/office/drawing/2014/main" id="{D6D38D72-1D8C-548D-AAA4-1B8905F41AFE}"/>
              </a:ext>
            </a:extLst>
          </p:cNvPr>
          <p:cNvSpPr txBox="1"/>
          <p:nvPr/>
        </p:nvSpPr>
        <p:spPr>
          <a:xfrm>
            <a:off x="145555" y="2477406"/>
            <a:ext cx="3749667" cy="2718180"/>
          </a:xfrm>
          <a:prstGeom prst="rect">
            <a:avLst/>
          </a:prstGeom>
          <a:noFill/>
        </p:spPr>
        <p:txBody>
          <a:bodyPr wrap="square">
            <a:spAutoFit/>
          </a:bodyPr>
          <a:lstStyle/>
          <a:p>
            <a:pPr algn="just"/>
            <a:r>
              <a:rPr lang="vi-VN" sz="2133" i="1">
                <a:latin typeface="+mj-lt"/>
              </a:rPr>
              <a:t>Ở vòng chuyên gia, các nhóm sẽ lần lượt tìm hiểu về Tâm trạng nhân vật Trần Quốc Toản- Hành động nhân vật Trần Quốc Toản, Lời nói nhân vật Trần Quốc Toản, Nhân vật Vua Thiệu Bảo theo các PHT 2,3,4,5 (Thời gian 5 phút)</a:t>
            </a:r>
            <a:endParaRPr lang="en-US" sz="3733">
              <a:latin typeface="+mj-lt"/>
            </a:endParaRPr>
          </a:p>
        </p:txBody>
      </p:sp>
      <p:sp>
        <p:nvSpPr>
          <p:cNvPr id="54" name="TextBox 53">
            <a:extLst>
              <a:ext uri="{FF2B5EF4-FFF2-40B4-BE49-F238E27FC236}">
                <a16:creationId xmlns:a16="http://schemas.microsoft.com/office/drawing/2014/main" id="{AA834917-F5D3-07F6-3F07-F66ECB18CB9C}"/>
              </a:ext>
            </a:extLst>
          </p:cNvPr>
          <p:cNvSpPr txBox="1"/>
          <p:nvPr/>
        </p:nvSpPr>
        <p:spPr>
          <a:xfrm>
            <a:off x="8673738" y="2543377"/>
            <a:ext cx="3396079" cy="2389950"/>
          </a:xfrm>
          <a:prstGeom prst="rect">
            <a:avLst/>
          </a:prstGeom>
          <a:noFill/>
        </p:spPr>
        <p:txBody>
          <a:bodyPr wrap="square">
            <a:spAutoFit/>
          </a:bodyPr>
          <a:lstStyle/>
          <a:p>
            <a:pPr algn="just"/>
            <a:r>
              <a:rPr lang="vi-VN" sz="2133" i="1">
                <a:latin typeface="+mj-lt"/>
              </a:rPr>
              <a:t>Vòng mảnh ghép, hình thành nhóm mới (lấy 2-3 thành viên của các nhóm cũ). Các thành viên trong nhóm mới sẽ chia sẻ với nhau câu trả lời ở vòng chuyên gia. (Thời gian 7 phút)</a:t>
            </a:r>
            <a:endParaRPr lang="en-US" sz="2133">
              <a:latin typeface="+mj-lt"/>
            </a:endParaRPr>
          </a:p>
        </p:txBody>
      </p:sp>
    </p:spTree>
    <p:extLst>
      <p:ext uri="{BB962C8B-B14F-4D97-AF65-F5344CB8AC3E}">
        <p14:creationId xmlns:p14="http://schemas.microsoft.com/office/powerpoint/2010/main" val="2162977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randombar(horizontal)">
                                      <p:cBhvr>
                                        <p:cTn id="2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vi-VN" sz="3733" b="1">
                <a:latin typeface="Times New Roman" panose="02020603050405020304" pitchFamily="18" charset="0"/>
                <a:ea typeface="Times New Roman" panose="02020603050405020304" pitchFamily="18" charset="0"/>
              </a:rPr>
              <a:t>a.</a:t>
            </a:r>
            <a:r>
              <a:rPr lang="en-US" sz="3733" b="1">
                <a:latin typeface="Times New Roman" panose="02020603050405020304" pitchFamily="18" charset="0"/>
                <a:ea typeface="Times New Roman" panose="02020603050405020304" pitchFamily="18" charset="0"/>
              </a:rPr>
              <a:t> Nhân vật trung tâm Trần Quốc Toản</a:t>
            </a:r>
            <a:endParaRPr lang="en-US" sz="58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4" name="图片 8">
            <a:extLst>
              <a:ext uri="{FF2B5EF4-FFF2-40B4-BE49-F238E27FC236}">
                <a16:creationId xmlns:a16="http://schemas.microsoft.com/office/drawing/2014/main" id="{5A94FCA6-3860-4DAD-B5EE-7F1AE9444380}"/>
              </a:ext>
            </a:extLst>
          </p:cNvPr>
          <p:cNvPicPr>
            <a:picLocks noChangeAspect="1"/>
          </p:cNvPicPr>
          <p:nvPr/>
        </p:nvPicPr>
        <p:blipFill>
          <a:blip r:embed="rId7"/>
          <a:stretch>
            <a:fillRect/>
          </a:stretch>
        </p:blipFill>
        <p:spPr>
          <a:xfrm>
            <a:off x="5497683" y="1473631"/>
            <a:ext cx="5777120" cy="5370616"/>
          </a:xfrm>
          <a:prstGeom prst="rect">
            <a:avLst/>
          </a:prstGeom>
        </p:spPr>
      </p:pic>
      <p:sp>
        <p:nvSpPr>
          <p:cNvPr id="6" name="Rectangle 5">
            <a:extLst>
              <a:ext uri="{FF2B5EF4-FFF2-40B4-BE49-F238E27FC236}">
                <a16:creationId xmlns:a16="http://schemas.microsoft.com/office/drawing/2014/main" id="{1477D5A6-3D71-917A-D686-3458BA20FCEA}"/>
              </a:ext>
            </a:extLst>
          </p:cNvPr>
          <p:cNvSpPr/>
          <p:nvPr/>
        </p:nvSpPr>
        <p:spPr>
          <a:xfrm>
            <a:off x="6561227" y="3914561"/>
            <a:ext cx="3650032" cy="18156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733">
                <a:solidFill>
                  <a:schemeClr val="bg1">
                    <a:lumMod val="10000"/>
                  </a:schemeClr>
                </a:solidFill>
                <a:latin typeface="Times New Roman" panose="02020603050405020304" pitchFamily="18" charset="0"/>
                <a:cs typeface="Times New Roman" panose="02020603050405020304" pitchFamily="18" charset="0"/>
              </a:rPr>
              <a:t>PHT</a:t>
            </a:r>
            <a:r>
              <a:rPr lang="vi-VN" sz="3733">
                <a:solidFill>
                  <a:schemeClr val="bg1">
                    <a:lumMod val="10000"/>
                  </a:schemeClr>
                </a:solidFill>
                <a:latin typeface="Times New Roman" panose="02020603050405020304" pitchFamily="18" charset="0"/>
                <a:cs typeface="Times New Roman" panose="02020603050405020304" pitchFamily="18" charset="0"/>
              </a:rPr>
              <a:t> số 2: Tìm hiểu về tâm trạng Trần Quốc Toản </a:t>
            </a:r>
            <a:endParaRPr lang="en-US" sz="3733">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8C3CFE2-3326-34E4-51C8-9198D3A2EC35}"/>
              </a:ext>
            </a:extLst>
          </p:cNvPr>
          <p:cNvSpPr/>
          <p:nvPr/>
        </p:nvSpPr>
        <p:spPr>
          <a:xfrm>
            <a:off x="6988041" y="2133910"/>
            <a:ext cx="2747315"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a:solidFill>
                  <a:sysClr val="window" lastClr="FFFFFF"/>
                </a:solidFill>
                <a:latin typeface="Times New Roman" panose="02020603050405020304" pitchFamily="18" charset="0"/>
                <a:ea typeface="Times New Roman" panose="02020603050405020304" pitchFamily="18" charset="0"/>
              </a:rPr>
              <a:t>Nhiệm vụ</a:t>
            </a:r>
          </a:p>
        </p:txBody>
      </p:sp>
      <p:pic>
        <p:nvPicPr>
          <p:cNvPr id="3" name="Picture 2">
            <a:extLst>
              <a:ext uri="{FF2B5EF4-FFF2-40B4-BE49-F238E27FC236}">
                <a16:creationId xmlns:a16="http://schemas.microsoft.com/office/drawing/2014/main" id="{E2E12147-D632-516A-D197-4B4721699C5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flipH="1">
            <a:off x="-198475" y="2334771"/>
            <a:ext cx="6484075" cy="5370615"/>
          </a:xfrm>
          <a:prstGeom prst="rect">
            <a:avLst/>
          </a:prstGeom>
        </p:spPr>
      </p:pic>
    </p:spTree>
    <p:extLst>
      <p:ext uri="{BB962C8B-B14F-4D97-AF65-F5344CB8AC3E}">
        <p14:creationId xmlns:p14="http://schemas.microsoft.com/office/powerpoint/2010/main" val="428335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3733" b="1">
                <a:latin typeface="Times New Roman" panose="02020603050405020304" pitchFamily="18" charset="0"/>
                <a:ea typeface="Times New Roman" panose="02020603050405020304" pitchFamily="18" charset="0"/>
              </a:rPr>
              <a:t>Diễn biến tâm trạng của nhân vật</a:t>
            </a:r>
            <a:endParaRPr lang="en-US" sz="58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2" name="Picture 1">
            <a:extLst>
              <a:ext uri="{FF2B5EF4-FFF2-40B4-BE49-F238E27FC236}">
                <a16:creationId xmlns:a16="http://schemas.microsoft.com/office/drawing/2014/main" id="{419CBAB0-1895-6548-AAB2-C9204539BA6A}"/>
              </a:ext>
            </a:extLst>
          </p:cNvPr>
          <p:cNvPicPr>
            <a:picLocks noChangeAspect="1"/>
          </p:cNvPicPr>
          <p:nvPr/>
        </p:nvPicPr>
        <p:blipFill rotWithShape="1">
          <a:blip r:embed="rId7"/>
          <a:srcRect t="23176" r="21006" b="4342"/>
          <a:stretch/>
        </p:blipFill>
        <p:spPr>
          <a:xfrm>
            <a:off x="800222" y="2024028"/>
            <a:ext cx="5262631" cy="3671376"/>
          </a:xfrm>
          <a:prstGeom prst="rect">
            <a:avLst/>
          </a:prstGeom>
        </p:spPr>
      </p:pic>
      <p:pic>
        <p:nvPicPr>
          <p:cNvPr id="3" name="Picture 2">
            <a:extLst>
              <a:ext uri="{FF2B5EF4-FFF2-40B4-BE49-F238E27FC236}">
                <a16:creationId xmlns:a16="http://schemas.microsoft.com/office/drawing/2014/main" id="{B7771BD5-1858-9E24-ED2A-34EC5ADBCEB6}"/>
              </a:ext>
            </a:extLst>
          </p:cNvPr>
          <p:cNvPicPr>
            <a:picLocks noChangeAspect="1"/>
          </p:cNvPicPr>
          <p:nvPr/>
        </p:nvPicPr>
        <p:blipFill rotWithShape="1">
          <a:blip r:embed="rId8"/>
          <a:srcRect r="4158" b="5652"/>
          <a:stretch/>
        </p:blipFill>
        <p:spPr>
          <a:xfrm>
            <a:off x="6410573" y="2024030"/>
            <a:ext cx="5074583" cy="3671375"/>
          </a:xfrm>
          <a:prstGeom prst="rect">
            <a:avLst/>
          </a:prstGeom>
        </p:spPr>
      </p:pic>
    </p:spTree>
    <p:extLst>
      <p:ext uri="{BB962C8B-B14F-4D97-AF65-F5344CB8AC3E}">
        <p14:creationId xmlns:p14="http://schemas.microsoft.com/office/powerpoint/2010/main" val="3349398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4648C0-ACF9-E504-A8DC-F250FEF70CAD}"/>
              </a:ext>
            </a:extLst>
          </p:cNvPr>
          <p:cNvPicPr>
            <a:picLocks noChangeAspect="1"/>
          </p:cNvPicPr>
          <p:nvPr/>
        </p:nvPicPr>
        <p:blipFill>
          <a:blip r:embed="rId2"/>
          <a:stretch>
            <a:fillRect/>
          </a:stretch>
        </p:blipFill>
        <p:spPr>
          <a:xfrm>
            <a:off x="0" y="1674"/>
            <a:ext cx="12192000" cy="6854653"/>
          </a:xfrm>
          <a:prstGeom prst="rect">
            <a:avLst/>
          </a:prstGeom>
        </p:spPr>
      </p:pic>
      <p:pic>
        <p:nvPicPr>
          <p:cNvPr id="4" name="Picture 3">
            <a:extLst>
              <a:ext uri="{FF2B5EF4-FFF2-40B4-BE49-F238E27FC236}">
                <a16:creationId xmlns:a16="http://schemas.microsoft.com/office/drawing/2014/main" id="{91A068E1-7CCB-480C-705A-1F3A4A2421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flipH="1">
            <a:off x="-496186" y="3765595"/>
            <a:ext cx="1852649" cy="3907125"/>
          </a:xfrm>
          <a:prstGeom prst="rect">
            <a:avLst/>
          </a:prstGeom>
        </p:spPr>
      </p:pic>
      <p:pic>
        <p:nvPicPr>
          <p:cNvPr id="6" name="Picture 5">
            <a:extLst>
              <a:ext uri="{FF2B5EF4-FFF2-40B4-BE49-F238E27FC236}">
                <a16:creationId xmlns:a16="http://schemas.microsoft.com/office/drawing/2014/main" id="{DE857E74-5251-3172-7F43-5A62BAC9D71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63" b="91667" l="9883" r="96999">
                        <a14:foregroundMark x1="41947" y1="6250" x2="46340" y2="13542"/>
                        <a14:foregroundMark x1="54392" y1="3385" x2="83163" y2="7031"/>
                        <a14:foregroundMark x1="83163" y1="7031" x2="94656" y2="6250"/>
                        <a14:foregroundMark x1="94656" y1="6250" x2="95242" y2="6250"/>
                        <a14:foregroundMark x1="86750" y1="32031" x2="94217" y2="11458"/>
                        <a14:foregroundMark x1="78843" y1="7031" x2="84041" y2="7682"/>
                        <a14:foregroundMark x1="84041" y1="7682" x2="93997" y2="7031"/>
                        <a14:foregroundMark x1="93997" y1="7031" x2="94363" y2="7031"/>
                        <a14:foregroundMark x1="76647" y1="1302" x2="84553" y2="1953"/>
                        <a14:foregroundMark x1="84553" y1="1953" x2="95974" y2="1302"/>
                        <a14:foregroundMark x1="95974" y1="1302" x2="98170" y2="12630"/>
                        <a14:foregroundMark x1="98170" y1="12630" x2="96999" y2="25260"/>
                        <a14:foregroundMark x1="96999" y1="25260" x2="91508" y2="34115"/>
                        <a14:foregroundMark x1="91508" y1="34115" x2="83163" y2="36979"/>
                        <a14:foregroundMark x1="83163" y1="36979" x2="80161" y2="33594"/>
                        <a14:foregroundMark x1="59224" y1="3385" x2="68155" y2="11979"/>
                        <a14:foregroundMark x1="71376" y1="32031" x2="85432" y2="16406"/>
                        <a14:foregroundMark x1="85432" y1="16406" x2="85578" y2="16406"/>
                        <a14:foregroundMark x1="72108" y1="41927" x2="86750" y2="23177"/>
                        <a14:foregroundMark x1="68302" y1="22656" x2="83675" y2="1563"/>
                        <a14:foregroundMark x1="28770" y1="73177" x2="28770" y2="73177"/>
                        <a14:foregroundMark x1="38141" y1="86458" x2="38141" y2="86458"/>
                        <a14:foregroundMark x1="47218" y1="88802" x2="47218" y2="88802"/>
                        <a14:foregroundMark x1="48536" y1="88802" x2="48536" y2="88802"/>
                        <a14:foregroundMark x1="63763" y1="91667" x2="63763" y2="91667"/>
                        <a14:backgroundMark x1="75769" y1="54167" x2="88067" y2="88802"/>
                      </a14:backgroundRemoval>
                    </a14:imgEffect>
                  </a14:imgLayer>
                </a14:imgProps>
              </a:ext>
            </a:extLst>
          </a:blip>
          <a:stretch>
            <a:fillRect/>
          </a:stretch>
        </p:blipFill>
        <p:spPr>
          <a:xfrm>
            <a:off x="6422065" y="143316"/>
            <a:ext cx="2400448" cy="1349593"/>
          </a:xfrm>
          <a:prstGeom prst="rect">
            <a:avLst/>
          </a:prstGeom>
        </p:spPr>
      </p:pic>
    </p:spTree>
    <p:extLst>
      <p:ext uri="{BB962C8B-B14F-4D97-AF65-F5344CB8AC3E}">
        <p14:creationId xmlns:p14="http://schemas.microsoft.com/office/powerpoint/2010/main" val="401665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71EC9-FD76-8D91-6052-25DCA2AC3164}"/>
              </a:ext>
            </a:extLst>
          </p:cNvPr>
          <p:cNvPicPr>
            <a:picLocks noChangeAspect="1"/>
          </p:cNvPicPr>
          <p:nvPr/>
        </p:nvPicPr>
        <p:blipFill>
          <a:blip r:embed="rId2"/>
          <a:stretch>
            <a:fillRect/>
          </a:stretch>
        </p:blipFill>
        <p:spPr>
          <a:xfrm>
            <a:off x="0" y="1674"/>
            <a:ext cx="12192000" cy="6854653"/>
          </a:xfrm>
          <a:prstGeom prst="rect">
            <a:avLst/>
          </a:prstGeom>
        </p:spPr>
      </p:pic>
      <p:pic>
        <p:nvPicPr>
          <p:cNvPr id="4" name="Picture 3">
            <a:extLst>
              <a:ext uri="{FF2B5EF4-FFF2-40B4-BE49-F238E27FC236}">
                <a16:creationId xmlns:a16="http://schemas.microsoft.com/office/drawing/2014/main" id="{91A068E1-7CCB-480C-705A-1F3A4A2421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11032760" y="3963807"/>
            <a:ext cx="1752529" cy="3695979"/>
          </a:xfrm>
          <a:prstGeom prst="rect">
            <a:avLst/>
          </a:prstGeom>
        </p:spPr>
      </p:pic>
      <p:pic>
        <p:nvPicPr>
          <p:cNvPr id="6" name="Picture 5">
            <a:extLst>
              <a:ext uri="{FF2B5EF4-FFF2-40B4-BE49-F238E27FC236}">
                <a16:creationId xmlns:a16="http://schemas.microsoft.com/office/drawing/2014/main" id="{DE857E74-5251-3172-7F43-5A62BAC9D71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63" b="91667" l="9883" r="96999">
                        <a14:foregroundMark x1="41947" y1="6250" x2="46340" y2="13542"/>
                        <a14:foregroundMark x1="54392" y1="3385" x2="83163" y2="7031"/>
                        <a14:foregroundMark x1="83163" y1="7031" x2="94656" y2="6250"/>
                        <a14:foregroundMark x1="94656" y1="6250" x2="95242" y2="6250"/>
                        <a14:foregroundMark x1="86750" y1="32031" x2="94217" y2="11458"/>
                        <a14:foregroundMark x1="78843" y1="7031" x2="84041" y2="7682"/>
                        <a14:foregroundMark x1="84041" y1="7682" x2="93997" y2="7031"/>
                        <a14:foregroundMark x1="93997" y1="7031" x2="94363" y2="7031"/>
                        <a14:foregroundMark x1="76647" y1="1302" x2="84553" y2="1953"/>
                        <a14:foregroundMark x1="84553" y1="1953" x2="95974" y2="1302"/>
                        <a14:foregroundMark x1="95974" y1="1302" x2="98170" y2="12630"/>
                        <a14:foregroundMark x1="98170" y1="12630" x2="96999" y2="25260"/>
                        <a14:foregroundMark x1="96999" y1="25260" x2="91508" y2="34115"/>
                        <a14:foregroundMark x1="91508" y1="34115" x2="83163" y2="36979"/>
                        <a14:foregroundMark x1="83163" y1="36979" x2="80161" y2="33594"/>
                        <a14:foregroundMark x1="59224" y1="3385" x2="68155" y2="11979"/>
                        <a14:foregroundMark x1="71376" y1="32031" x2="85432" y2="16406"/>
                        <a14:foregroundMark x1="85432" y1="16406" x2="85578" y2="16406"/>
                        <a14:foregroundMark x1="72108" y1="41927" x2="86750" y2="23177"/>
                        <a14:foregroundMark x1="68302" y1="22656" x2="83675" y2="1563"/>
                        <a14:foregroundMark x1="28770" y1="73177" x2="28770" y2="73177"/>
                        <a14:foregroundMark x1="38141" y1="86458" x2="38141" y2="86458"/>
                        <a14:foregroundMark x1="47218" y1="88802" x2="47218" y2="88802"/>
                        <a14:foregroundMark x1="48536" y1="88802" x2="48536" y2="88802"/>
                        <a14:foregroundMark x1="63763" y1="91667" x2="63763" y2="91667"/>
                        <a14:backgroundMark x1="75769" y1="54167" x2="88067" y2="88802"/>
                      </a14:backgroundRemoval>
                    </a14:imgEffect>
                  </a14:imgLayer>
                </a14:imgProps>
              </a:ext>
            </a:extLst>
          </a:blip>
          <a:stretch>
            <a:fillRect/>
          </a:stretch>
        </p:blipFill>
        <p:spPr>
          <a:xfrm>
            <a:off x="6135973" y="243250"/>
            <a:ext cx="2400448" cy="1349593"/>
          </a:xfrm>
          <a:prstGeom prst="rect">
            <a:avLst/>
          </a:prstGeom>
        </p:spPr>
      </p:pic>
      <p:sp>
        <p:nvSpPr>
          <p:cNvPr id="7" name="TextBox 6">
            <a:extLst>
              <a:ext uri="{FF2B5EF4-FFF2-40B4-BE49-F238E27FC236}">
                <a16:creationId xmlns:a16="http://schemas.microsoft.com/office/drawing/2014/main" id="{59CCEB39-8BAA-2582-5643-9AFB383781AF}"/>
              </a:ext>
            </a:extLst>
          </p:cNvPr>
          <p:cNvSpPr txBox="1"/>
          <p:nvPr/>
        </p:nvSpPr>
        <p:spPr>
          <a:xfrm>
            <a:off x="1954793" y="1402128"/>
            <a:ext cx="6285875" cy="420564"/>
          </a:xfrm>
          <a:prstGeom prst="rect">
            <a:avLst/>
          </a:prstGeom>
          <a:noFill/>
        </p:spPr>
        <p:txBody>
          <a:bodyPr wrap="square">
            <a:spAutoFit/>
          </a:bodyPr>
          <a:lstStyle/>
          <a:p>
            <a:pPr algn="just">
              <a:spcAft>
                <a:spcPts val="1067"/>
              </a:spcAft>
            </a:pPr>
            <a:r>
              <a:rPr lang="en-US" sz="2133" i="1">
                <a:latin typeface="Times New Roman" panose="02020603050405020304" pitchFamily="18" charset="0"/>
                <a:ea typeface="Times New Roman" panose="02020603050405020304" pitchFamily="18" charset="0"/>
                <a:cs typeface="Times New Roman" panose="02020603050405020304" pitchFamily="18" charset="0"/>
              </a:rPr>
              <a:t>- Thẫn thờ nhìn bến Bình Than;</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80A831B-5AF0-F703-A059-83E37D268769}"/>
              </a:ext>
            </a:extLst>
          </p:cNvPr>
          <p:cNvSpPr txBox="1"/>
          <p:nvPr/>
        </p:nvSpPr>
        <p:spPr>
          <a:xfrm>
            <a:off x="1929897" y="4489924"/>
            <a:ext cx="6285875" cy="420564"/>
          </a:xfrm>
          <a:prstGeom prst="rect">
            <a:avLst/>
          </a:prstGeom>
          <a:noFill/>
        </p:spPr>
        <p:txBody>
          <a:bodyPr wrap="square">
            <a:spAutoFit/>
          </a:bodyPr>
          <a:lstStyle/>
          <a:p>
            <a:pPr algn="just">
              <a:spcAft>
                <a:spcPts val="1067"/>
              </a:spcAft>
            </a:pPr>
            <a:r>
              <a:rPr lang="en-US" sz="2133" i="1">
                <a:latin typeface="Times New Roman" panose="02020603050405020304" pitchFamily="18" charset="0"/>
                <a:ea typeface="Times New Roman" panose="02020603050405020304" pitchFamily="18" charset="0"/>
                <a:cs typeface="Times New Roman" panose="02020603050405020304" pitchFamily="18" charset="0"/>
              </a:rPr>
              <a:t>- Chao ôi! Lúc này mà Hoài Văn được xuống thuyền</a:t>
            </a:r>
            <a:endParaRPr lang="en-US" sz="2133"/>
          </a:p>
        </p:txBody>
      </p:sp>
      <p:sp>
        <p:nvSpPr>
          <p:cNvPr id="12" name="TextBox 11">
            <a:extLst>
              <a:ext uri="{FF2B5EF4-FFF2-40B4-BE49-F238E27FC236}">
                <a16:creationId xmlns:a16="http://schemas.microsoft.com/office/drawing/2014/main" id="{4F7EE399-274F-0A83-2973-83C89769D645}"/>
              </a:ext>
            </a:extLst>
          </p:cNvPr>
          <p:cNvSpPr txBox="1"/>
          <p:nvPr/>
        </p:nvSpPr>
        <p:spPr>
          <a:xfrm>
            <a:off x="8799226" y="4132580"/>
            <a:ext cx="2526831" cy="2389950"/>
          </a:xfrm>
          <a:prstGeom prst="rect">
            <a:avLst/>
          </a:prstGeom>
          <a:noFill/>
        </p:spPr>
        <p:txBody>
          <a:bodyPr wrap="square">
            <a:spAutoFit/>
          </a:bodyPr>
          <a:lstStyle/>
          <a:p>
            <a:pPr algn="just"/>
            <a:r>
              <a:rPr lang="en-US" sz="2133">
                <a:latin typeface="Times New Roman" panose="02020603050405020304" pitchFamily="18" charset="0"/>
                <a:ea typeface="Times New Roman" panose="02020603050405020304" pitchFamily="18" charset="0"/>
              </a:rPr>
              <a:t>Nôn nóng, sốt ruột, bức xúc vì phải đứng ngoài nhưng vẫn biết ứng xử theo phép tắc của triều đình, giữ được đạo bề tôi với vua.</a:t>
            </a:r>
            <a:endParaRPr lang="en-US" sz="2133"/>
          </a:p>
        </p:txBody>
      </p:sp>
      <p:sp>
        <p:nvSpPr>
          <p:cNvPr id="14" name="TextBox 13">
            <a:extLst>
              <a:ext uri="{FF2B5EF4-FFF2-40B4-BE49-F238E27FC236}">
                <a16:creationId xmlns:a16="http://schemas.microsoft.com/office/drawing/2014/main" id="{7C999BF8-2CCC-5098-E6F1-C2E00676114E}"/>
              </a:ext>
            </a:extLst>
          </p:cNvPr>
          <p:cNvSpPr txBox="1"/>
          <p:nvPr/>
        </p:nvSpPr>
        <p:spPr>
          <a:xfrm>
            <a:off x="8766270" y="1501976"/>
            <a:ext cx="3092972" cy="1405256"/>
          </a:xfrm>
          <a:prstGeom prst="rect">
            <a:avLst/>
          </a:prstGeom>
          <a:noFill/>
        </p:spPr>
        <p:txBody>
          <a:bodyPr wrap="square">
            <a:spAutoFit/>
          </a:bodyPr>
          <a:lstStyle/>
          <a:p>
            <a:pPr algn="just"/>
            <a:r>
              <a:rPr lang="en-US" sz="2133">
                <a:latin typeface="Times New Roman" panose="02020603050405020304" pitchFamily="18" charset="0"/>
                <a:ea typeface="Times New Roman" panose="02020603050405020304" pitchFamily="18" charset="0"/>
              </a:rPr>
              <a:t>Tha thiết mong dự hội nghị; cảm thấy tủi thân, ghen tị, không phục, không cam lòng.</a:t>
            </a:r>
            <a:endParaRPr lang="en-US" sz="2133"/>
          </a:p>
        </p:txBody>
      </p:sp>
      <p:sp>
        <p:nvSpPr>
          <p:cNvPr id="2" name="TextBox 1">
            <a:extLst>
              <a:ext uri="{FF2B5EF4-FFF2-40B4-BE49-F238E27FC236}">
                <a16:creationId xmlns:a16="http://schemas.microsoft.com/office/drawing/2014/main" id="{6FBA1C4A-8AC9-3822-77F5-8B909A6268FC}"/>
              </a:ext>
            </a:extLst>
          </p:cNvPr>
          <p:cNvSpPr txBox="1"/>
          <p:nvPr/>
        </p:nvSpPr>
        <p:spPr>
          <a:xfrm>
            <a:off x="2002216" y="1794977"/>
            <a:ext cx="6285875" cy="1218090"/>
          </a:xfrm>
          <a:prstGeom prst="rect">
            <a:avLst/>
          </a:prstGeom>
          <a:noFill/>
        </p:spPr>
        <p:txBody>
          <a:bodyPr wrap="square">
            <a:spAutoFit/>
          </a:bodyPr>
          <a:lstStyle/>
          <a:p>
            <a:pPr algn="just">
              <a:spcAft>
                <a:spcPts val="1067"/>
              </a:spcAft>
            </a:pPr>
            <a:r>
              <a:rPr lang="en-US" sz="2133" i="1">
                <a:latin typeface="Times New Roman" panose="02020603050405020304" pitchFamily="18" charset="0"/>
                <a:ea typeface="Times New Roman" panose="02020603050405020304" pitchFamily="18" charset="0"/>
                <a:cs typeface="Times New Roman" panose="02020603050405020304" pitchFamily="18" charset="0"/>
              </a:rPr>
              <a:t>- Đăm đăm nhìn thuyền của các con trai Hưng Đạo Đại Vương chỉ hơn Hoài Văn dăm sáu tuổi;</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spcAft>
                <a:spcPts val="1067"/>
              </a:spcAft>
            </a:pPr>
            <a:endParaRPr lang="en-US" sz="2133"/>
          </a:p>
        </p:txBody>
      </p:sp>
      <p:sp>
        <p:nvSpPr>
          <p:cNvPr id="5" name="TextBox 4">
            <a:extLst>
              <a:ext uri="{FF2B5EF4-FFF2-40B4-BE49-F238E27FC236}">
                <a16:creationId xmlns:a16="http://schemas.microsoft.com/office/drawing/2014/main" id="{986ECC9C-105B-82FF-37E2-85CEE3E86362}"/>
              </a:ext>
            </a:extLst>
          </p:cNvPr>
          <p:cNvSpPr txBox="1"/>
          <p:nvPr/>
        </p:nvSpPr>
        <p:spPr>
          <a:xfrm>
            <a:off x="1954793" y="2524481"/>
            <a:ext cx="6285875" cy="1218090"/>
          </a:xfrm>
          <a:prstGeom prst="rect">
            <a:avLst/>
          </a:prstGeom>
          <a:noFill/>
        </p:spPr>
        <p:txBody>
          <a:bodyPr wrap="square">
            <a:spAutoFit/>
          </a:bodyPr>
          <a:lstStyle/>
          <a:p>
            <a:pPr algn="just">
              <a:spcAft>
                <a:spcPts val="1067"/>
              </a:spcAft>
            </a:pPr>
            <a:r>
              <a:rPr lang="en-US" sz="2133" i="1">
                <a:latin typeface="Times New Roman" panose="02020603050405020304" pitchFamily="18" charset="0"/>
                <a:ea typeface="Times New Roman" panose="02020603050405020304" pitchFamily="18" charset="0"/>
                <a:cs typeface="Times New Roman" panose="02020603050405020304" pitchFamily="18" charset="0"/>
              </a:rPr>
              <a:t>- Cảm thấy “vì cha mất sớm nên phải đứng rìa nhục nhã thế này”;</a:t>
            </a:r>
            <a:endParaRPr lang="en-US" sz="1600">
              <a:latin typeface="Calibri" panose="020F0502020204030204" pitchFamily="34" charset="0"/>
              <a:ea typeface="Calibri" panose="020F0502020204030204" pitchFamily="34" charset="0"/>
              <a:cs typeface="Times New Roman" panose="02020603050405020304" pitchFamily="18" charset="0"/>
            </a:endParaRPr>
          </a:p>
          <a:p>
            <a:endParaRPr lang="en-US" sz="2133"/>
          </a:p>
        </p:txBody>
      </p:sp>
      <p:sp>
        <p:nvSpPr>
          <p:cNvPr id="8" name="TextBox 7">
            <a:extLst>
              <a:ext uri="{FF2B5EF4-FFF2-40B4-BE49-F238E27FC236}">
                <a16:creationId xmlns:a16="http://schemas.microsoft.com/office/drawing/2014/main" id="{86042D83-EC1E-9F42-CA15-D075790A9A30}"/>
              </a:ext>
            </a:extLst>
          </p:cNvPr>
          <p:cNvSpPr txBox="1"/>
          <p:nvPr/>
        </p:nvSpPr>
        <p:spPr>
          <a:xfrm>
            <a:off x="1954793" y="3317862"/>
            <a:ext cx="6285875" cy="420564"/>
          </a:xfrm>
          <a:prstGeom prst="rect">
            <a:avLst/>
          </a:prstGeom>
          <a:noFill/>
        </p:spPr>
        <p:txBody>
          <a:bodyPr wrap="square">
            <a:spAutoFit/>
          </a:bodyPr>
          <a:lstStyle/>
          <a:p>
            <a:r>
              <a:rPr lang="en-US" sz="2133" i="1">
                <a:latin typeface="Times New Roman" panose="02020603050405020304" pitchFamily="18" charset="0"/>
                <a:ea typeface="Times New Roman" panose="02020603050405020304" pitchFamily="18" charset="0"/>
              </a:rPr>
              <a:t>- Mắt giương to đến rách nhìn những lá cờ bay múa;</a:t>
            </a:r>
            <a:endParaRPr lang="en-US" sz="2133"/>
          </a:p>
        </p:txBody>
      </p:sp>
      <p:sp>
        <p:nvSpPr>
          <p:cNvPr id="9" name="TextBox 8">
            <a:extLst>
              <a:ext uri="{FF2B5EF4-FFF2-40B4-BE49-F238E27FC236}">
                <a16:creationId xmlns:a16="http://schemas.microsoft.com/office/drawing/2014/main" id="{7F7A438C-45B4-488D-BDFF-E26D81CC6A3A}"/>
              </a:ext>
            </a:extLst>
          </p:cNvPr>
          <p:cNvSpPr txBox="1"/>
          <p:nvPr/>
        </p:nvSpPr>
        <p:spPr>
          <a:xfrm>
            <a:off x="2002216" y="5257797"/>
            <a:ext cx="6285875" cy="1077026"/>
          </a:xfrm>
          <a:prstGeom prst="rect">
            <a:avLst/>
          </a:prstGeom>
          <a:noFill/>
        </p:spPr>
        <p:txBody>
          <a:bodyPr wrap="square">
            <a:spAutoFit/>
          </a:bodyPr>
          <a:lstStyle/>
          <a:p>
            <a:r>
              <a:rPr lang="en-US" sz="2133" i="1">
                <a:latin typeface="Times New Roman" panose="02020603050405020304" pitchFamily="18" charset="0"/>
                <a:ea typeface="Times New Roman" panose="02020603050405020304" pitchFamily="18" charset="0"/>
              </a:rPr>
              <a:t>- Muốn xô mấy người lính Thánh Dực chay xuống bến nhưng lại sợ tội chém đầu; muốn thét to nhưng lại e phạm thượng.</a:t>
            </a:r>
            <a:endParaRPr lang="en-US" sz="2133"/>
          </a:p>
        </p:txBody>
      </p:sp>
    </p:spTree>
    <p:extLst>
      <p:ext uri="{BB962C8B-B14F-4D97-AF65-F5344CB8AC3E}">
        <p14:creationId xmlns:p14="http://schemas.microsoft.com/office/powerpoint/2010/main" val="168564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2" grpId="0"/>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2496E3-C907-13CB-7A47-5AC5B8E2ABF6}"/>
              </a:ext>
            </a:extLst>
          </p:cNvPr>
          <p:cNvPicPr>
            <a:picLocks noChangeAspect="1"/>
          </p:cNvPicPr>
          <p:nvPr/>
        </p:nvPicPr>
        <p:blipFill>
          <a:blip r:embed="rId2"/>
          <a:stretch>
            <a:fillRect/>
          </a:stretch>
        </p:blipFill>
        <p:spPr>
          <a:xfrm>
            <a:off x="0" y="1674"/>
            <a:ext cx="12192000" cy="6854653"/>
          </a:xfrm>
          <a:prstGeom prst="rect">
            <a:avLst/>
          </a:prstGeom>
        </p:spPr>
      </p:pic>
      <p:sp>
        <p:nvSpPr>
          <p:cNvPr id="10" name="TextBox 9">
            <a:extLst>
              <a:ext uri="{FF2B5EF4-FFF2-40B4-BE49-F238E27FC236}">
                <a16:creationId xmlns:a16="http://schemas.microsoft.com/office/drawing/2014/main" id="{A585E973-6679-4170-1DFF-3E9F44103177}"/>
              </a:ext>
            </a:extLst>
          </p:cNvPr>
          <p:cNvSpPr txBox="1"/>
          <p:nvPr/>
        </p:nvSpPr>
        <p:spPr>
          <a:xfrm>
            <a:off x="1993692" y="1592456"/>
            <a:ext cx="6345835" cy="913199"/>
          </a:xfrm>
          <a:prstGeom prst="rect">
            <a:avLst/>
          </a:prstGeom>
          <a:noFill/>
        </p:spPr>
        <p:txBody>
          <a:bodyPr wrap="square">
            <a:spAutoFit/>
          </a:bodyPr>
          <a:lstStyle/>
          <a:p>
            <a:pPr algn="just">
              <a:spcAft>
                <a:spcPts val="1067"/>
              </a:spcAft>
            </a:pPr>
            <a:r>
              <a:rPr lang="en-US" sz="2667" i="1">
                <a:latin typeface="Times New Roman" panose="02020603050405020304" pitchFamily="18" charset="0"/>
                <a:ea typeface="Times New Roman" panose="02020603050405020304" pitchFamily="18" charset="0"/>
                <a:cs typeface="Times New Roman" panose="02020603050405020304" pitchFamily="18" charset="0"/>
              </a:rPr>
              <a:t>- Thấy sứ Nguyên hạch sách đủ điều, chỉ có 1 ý nghĩ là đánh, đánh để giữa lấy quốc thể;</a:t>
            </a:r>
            <a:endParaRPr lang="en-US" sz="2133">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A0D476F-A0EA-6D5F-C53C-66B02E7470CE}"/>
              </a:ext>
            </a:extLst>
          </p:cNvPr>
          <p:cNvSpPr txBox="1"/>
          <p:nvPr/>
        </p:nvSpPr>
        <p:spPr>
          <a:xfrm>
            <a:off x="1993692" y="4310224"/>
            <a:ext cx="6345835" cy="1323632"/>
          </a:xfrm>
          <a:prstGeom prst="rect">
            <a:avLst/>
          </a:prstGeom>
          <a:noFill/>
        </p:spPr>
        <p:txBody>
          <a:bodyPr wrap="square">
            <a:spAutoFit/>
          </a:bodyPr>
          <a:lstStyle/>
          <a:p>
            <a:pPr algn="just">
              <a:spcAft>
                <a:spcPts val="1067"/>
              </a:spcAft>
            </a:pPr>
            <a:r>
              <a:rPr lang="es-ES" sz="2667" i="1">
                <a:latin typeface="Times New Roman" panose="02020603050405020304" pitchFamily="18" charset="0"/>
                <a:ea typeface="Times New Roman" panose="02020603050405020304" pitchFamily="18" charset="0"/>
                <a:cs typeface="Times New Roman" panose="02020603050405020304" pitchFamily="18" charset="0"/>
              </a:rPr>
              <a:t>- Lủi thủi bước lên bờ; nghe tiếng cười của mấy vị tước vương vừa tức, vừa hờn, vừa tủi, uất;</a:t>
            </a:r>
            <a:endParaRPr lang="en-US" sz="2133">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644051D-0412-319F-3CEF-E82A91D88C2C}"/>
              </a:ext>
            </a:extLst>
          </p:cNvPr>
          <p:cNvSpPr txBox="1"/>
          <p:nvPr/>
        </p:nvSpPr>
        <p:spPr>
          <a:xfrm>
            <a:off x="8976757" y="4372278"/>
            <a:ext cx="3132943" cy="1323632"/>
          </a:xfrm>
          <a:prstGeom prst="rect">
            <a:avLst/>
          </a:prstGeom>
          <a:noFill/>
        </p:spPr>
        <p:txBody>
          <a:bodyPr wrap="square">
            <a:spAutoFit/>
          </a:bodyPr>
          <a:lstStyle/>
          <a:p>
            <a:r>
              <a:rPr lang="es-ES" sz="2667">
                <a:latin typeface="Times New Roman" panose="02020603050405020304" pitchFamily="18" charset="0"/>
                <a:ea typeface="Times New Roman" panose="02020603050405020304" pitchFamily="18" charset="0"/>
              </a:rPr>
              <a:t>Ao ước đến cháy bỏng được đánh giặc, báo ơn vua.</a:t>
            </a:r>
            <a:endParaRPr lang="en-US" sz="2667"/>
          </a:p>
        </p:txBody>
      </p:sp>
      <p:sp>
        <p:nvSpPr>
          <p:cNvPr id="16" name="TextBox 15">
            <a:extLst>
              <a:ext uri="{FF2B5EF4-FFF2-40B4-BE49-F238E27FC236}">
                <a16:creationId xmlns:a16="http://schemas.microsoft.com/office/drawing/2014/main" id="{20FE3A7D-E1AF-4876-E2CB-55181CB829CD}"/>
              </a:ext>
            </a:extLst>
          </p:cNvPr>
          <p:cNvSpPr txBox="1"/>
          <p:nvPr/>
        </p:nvSpPr>
        <p:spPr>
          <a:xfrm>
            <a:off x="9183017" y="1576569"/>
            <a:ext cx="2611264" cy="913199"/>
          </a:xfrm>
          <a:prstGeom prst="rect">
            <a:avLst/>
          </a:prstGeom>
          <a:noFill/>
        </p:spPr>
        <p:txBody>
          <a:bodyPr wrap="square">
            <a:spAutoFit/>
          </a:bodyPr>
          <a:lstStyle/>
          <a:p>
            <a:r>
              <a:rPr lang="en-US" sz="2667">
                <a:latin typeface="Times New Roman" panose="02020603050405020304" pitchFamily="18" charset="0"/>
                <a:ea typeface="Times New Roman" panose="02020603050405020304" pitchFamily="18" charset="0"/>
              </a:rPr>
              <a:t>Căm thù giặc đến tận xương tủy</a:t>
            </a:r>
            <a:endParaRPr lang="en-US" sz="2667"/>
          </a:p>
        </p:txBody>
      </p:sp>
      <p:pic>
        <p:nvPicPr>
          <p:cNvPr id="18" name="Picture 17">
            <a:extLst>
              <a:ext uri="{FF2B5EF4-FFF2-40B4-BE49-F238E27FC236}">
                <a16:creationId xmlns:a16="http://schemas.microsoft.com/office/drawing/2014/main" id="{99613878-DE69-06E4-768F-CCEBBF36C7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23" b="98438" l="9883" r="89971">
                        <a14:foregroundMark x1="41215" y1="25781" x2="44436" y2="29688"/>
                        <a14:foregroundMark x1="49561" y1="25000" x2="50439" y2="33594"/>
                        <a14:foregroundMark x1="45022" y1="3646" x2="45168" y2="10677"/>
                        <a14:foregroundMark x1="45022" y1="1823" x2="45315" y2="3385"/>
                        <a14:foregroundMark x1="37848" y1="69010" x2="24085" y2="97396"/>
                        <a14:foregroundMark x1="45022" y1="52083" x2="51171" y2="91146"/>
                        <a14:foregroundMark x1="48389" y1="55208" x2="66398" y2="94531"/>
                        <a14:foregroundMark x1="66398" y1="94531" x2="67130" y2="97656"/>
                        <a14:foregroundMark x1="66398" y1="76302" x2="72328" y2="91406"/>
                        <a14:foregroundMark x1="72328" y1="91406" x2="73572" y2="98047"/>
                        <a14:foregroundMark x1="73572" y1="98047" x2="73572" y2="98177"/>
                        <a14:foregroundMark x1="47365" y1="73438" x2="52196" y2="97135"/>
                        <a14:foregroundMark x1="53367" y1="72135" x2="57028" y2="91146"/>
                        <a14:foregroundMark x1="24524" y1="80990" x2="18814" y2="87760"/>
                        <a14:foregroundMark x1="18814" y1="87760" x2="16471" y2="94792"/>
                        <a14:foregroundMark x1="16471" y1="94792" x2="17350" y2="98438"/>
                        <a14:foregroundMark x1="27452" y1="85677" x2="35944" y2="95833"/>
                        <a14:foregroundMark x1="33895" y1="75781" x2="42826" y2="92448"/>
                        <a14:foregroundMark x1="57906" y1="89063" x2="62152" y2="97917"/>
                      </a14:backgroundRemoval>
                    </a14:imgEffect>
                  </a14:imgLayer>
                </a14:imgProps>
              </a:ext>
            </a:extLst>
          </a:blip>
          <a:stretch>
            <a:fillRect/>
          </a:stretch>
        </p:blipFill>
        <p:spPr>
          <a:xfrm>
            <a:off x="7721955" y="5388209"/>
            <a:ext cx="2611264" cy="1468119"/>
          </a:xfrm>
          <a:prstGeom prst="rect">
            <a:avLst/>
          </a:prstGeom>
        </p:spPr>
      </p:pic>
      <p:pic>
        <p:nvPicPr>
          <p:cNvPr id="19" name="Picture 18">
            <a:extLst>
              <a:ext uri="{FF2B5EF4-FFF2-40B4-BE49-F238E27FC236}">
                <a16:creationId xmlns:a16="http://schemas.microsoft.com/office/drawing/2014/main" id="{F1E61FE4-1988-8260-AE32-223584D40CE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a:off x="9339070" y="2289872"/>
            <a:ext cx="2951377" cy="2278256"/>
          </a:xfrm>
          <a:prstGeom prst="rect">
            <a:avLst/>
          </a:prstGeom>
        </p:spPr>
      </p:pic>
      <p:sp>
        <p:nvSpPr>
          <p:cNvPr id="2" name="TextBox 1">
            <a:extLst>
              <a:ext uri="{FF2B5EF4-FFF2-40B4-BE49-F238E27FC236}">
                <a16:creationId xmlns:a16="http://schemas.microsoft.com/office/drawing/2014/main" id="{1C6D29DD-FFCD-D143-4098-6C8828654896}"/>
              </a:ext>
            </a:extLst>
          </p:cNvPr>
          <p:cNvSpPr txBox="1"/>
          <p:nvPr/>
        </p:nvSpPr>
        <p:spPr>
          <a:xfrm>
            <a:off x="1993692" y="2670441"/>
            <a:ext cx="6345835" cy="913199"/>
          </a:xfrm>
          <a:prstGeom prst="rect">
            <a:avLst/>
          </a:prstGeom>
          <a:noFill/>
        </p:spPr>
        <p:txBody>
          <a:bodyPr wrap="square">
            <a:spAutoFit/>
          </a:bodyPr>
          <a:lstStyle/>
          <a:p>
            <a:r>
              <a:rPr lang="en-US" sz="2667" i="1">
                <a:latin typeface="Times New Roman" panose="02020603050405020304" pitchFamily="18" charset="0"/>
                <a:ea typeface="Times New Roman" panose="02020603050405020304" pitchFamily="18" charset="0"/>
              </a:rPr>
              <a:t>- Nhớ lại lời các bô lão lại càng sục sôi ý chí đánh giặc. </a:t>
            </a:r>
            <a:endParaRPr lang="en-US" sz="2667"/>
          </a:p>
        </p:txBody>
      </p:sp>
      <p:sp>
        <p:nvSpPr>
          <p:cNvPr id="3" name="TextBox 2">
            <a:extLst>
              <a:ext uri="{FF2B5EF4-FFF2-40B4-BE49-F238E27FC236}">
                <a16:creationId xmlns:a16="http://schemas.microsoft.com/office/drawing/2014/main" id="{17AC2018-F0B8-DEA7-5F2C-9D38D43A04CC}"/>
              </a:ext>
            </a:extLst>
          </p:cNvPr>
          <p:cNvSpPr txBox="1"/>
          <p:nvPr/>
        </p:nvSpPr>
        <p:spPr>
          <a:xfrm>
            <a:off x="1942861" y="5680518"/>
            <a:ext cx="6345835" cy="913199"/>
          </a:xfrm>
          <a:prstGeom prst="rect">
            <a:avLst/>
          </a:prstGeom>
          <a:noFill/>
        </p:spPr>
        <p:txBody>
          <a:bodyPr wrap="square">
            <a:spAutoFit/>
          </a:bodyPr>
          <a:lstStyle/>
          <a:p>
            <a:r>
              <a:rPr lang="es-ES" sz="2667" i="1">
                <a:latin typeface="Times New Roman" panose="02020603050405020304" pitchFamily="18" charset="0"/>
                <a:ea typeface="Times New Roman" panose="02020603050405020304" pitchFamily="18" charset="0"/>
              </a:rPr>
              <a:t>- Quyết tâm tự chiêu binh mãi mã, cầm quân đánh giặc.</a:t>
            </a:r>
            <a:endParaRPr lang="en-US" sz="2667"/>
          </a:p>
        </p:txBody>
      </p:sp>
    </p:spTree>
    <p:extLst>
      <p:ext uri="{BB962C8B-B14F-4D97-AF65-F5344CB8AC3E}">
        <p14:creationId xmlns:p14="http://schemas.microsoft.com/office/powerpoint/2010/main" val="358322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vi-VN" sz="3733" b="1">
                <a:latin typeface="Times New Roman" panose="02020603050405020304" pitchFamily="18" charset="0"/>
                <a:ea typeface="Times New Roman" panose="02020603050405020304" pitchFamily="18" charset="0"/>
              </a:rPr>
              <a:t>a.</a:t>
            </a:r>
            <a:r>
              <a:rPr lang="en-US" sz="3733" b="1">
                <a:latin typeface="Times New Roman" panose="02020603050405020304" pitchFamily="18" charset="0"/>
                <a:ea typeface="Times New Roman" panose="02020603050405020304" pitchFamily="18" charset="0"/>
              </a:rPr>
              <a:t> Nhân vật trung tâm Trần Quốc Toản</a:t>
            </a:r>
            <a:endParaRPr lang="en-US" sz="58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51" name="图片 2">
            <a:extLst>
              <a:ext uri="{FF2B5EF4-FFF2-40B4-BE49-F238E27FC236}">
                <a16:creationId xmlns:a16="http://schemas.microsoft.com/office/drawing/2014/main" id="{97DFD089-807F-10BD-1AFC-115F1CBBE9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509" y="1242217"/>
            <a:ext cx="7190484" cy="5077911"/>
          </a:xfrm>
          <a:prstGeom prst="rect">
            <a:avLst/>
          </a:prstGeom>
        </p:spPr>
      </p:pic>
      <p:sp>
        <p:nvSpPr>
          <p:cNvPr id="52" name="文本框 5">
            <a:extLst>
              <a:ext uri="{FF2B5EF4-FFF2-40B4-BE49-F238E27FC236}">
                <a16:creationId xmlns:a16="http://schemas.microsoft.com/office/drawing/2014/main" id="{2D4B5646-FA44-7498-59EC-013F2713266F}"/>
              </a:ext>
            </a:extLst>
          </p:cNvPr>
          <p:cNvSpPr txBox="1"/>
          <p:nvPr/>
        </p:nvSpPr>
        <p:spPr>
          <a:xfrm>
            <a:off x="1236832" y="2143191"/>
            <a:ext cx="3675224" cy="2390141"/>
          </a:xfrm>
          <a:prstGeom prst="rect">
            <a:avLst/>
          </a:prstGeom>
          <a:noFill/>
        </p:spPr>
        <p:txBody>
          <a:bodyPr wrap="square" rtlCol="0">
            <a:spAutoFit/>
          </a:bodyPr>
          <a:lstStyle/>
          <a:p>
            <a:r>
              <a:rPr lang="en-US" sz="3733">
                <a:solidFill>
                  <a:schemeClr val="tx2"/>
                </a:solidFill>
                <a:latin typeface="Times New Roman" panose="02020603050405020304" pitchFamily="18" charset="0"/>
                <a:cs typeface="Times New Roman" panose="02020603050405020304" pitchFamily="18" charset="0"/>
              </a:rPr>
              <a:t>PHT</a:t>
            </a:r>
            <a:r>
              <a:rPr lang="vi-VN" sz="3733">
                <a:solidFill>
                  <a:schemeClr val="tx2"/>
                </a:solidFill>
                <a:latin typeface="Times New Roman" panose="02020603050405020304" pitchFamily="18" charset="0"/>
                <a:cs typeface="Times New Roman" panose="02020603050405020304" pitchFamily="18" charset="0"/>
              </a:rPr>
              <a:t> số 3: Tìm hiểu về hành động nhân vật Trần Quốc Toản </a:t>
            </a:r>
            <a:endParaRPr lang="en-US" sz="3733">
              <a:solidFill>
                <a:schemeClr val="tx2"/>
              </a:solidFill>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37B8BA71-54BD-B71C-56FF-8F3BEC6DDEE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a:off x="5613800" y="2590458"/>
            <a:ext cx="6578201" cy="5077909"/>
          </a:xfrm>
          <a:prstGeom prst="rect">
            <a:avLst/>
          </a:prstGeom>
        </p:spPr>
      </p:pic>
    </p:spTree>
    <p:extLst>
      <p:ext uri="{BB962C8B-B14F-4D97-AF65-F5344CB8AC3E}">
        <p14:creationId xmlns:p14="http://schemas.microsoft.com/office/powerpoint/2010/main" val="296432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DE3AA-3B49-EA65-F8D0-DC3CFB5BFC3C}"/>
              </a:ext>
            </a:extLst>
          </p:cNvPr>
          <p:cNvPicPr>
            <a:picLocks noChangeAspect="1"/>
          </p:cNvPicPr>
          <p:nvPr/>
        </p:nvPicPr>
        <p:blipFill>
          <a:blip r:embed="rId3"/>
          <a:stretch>
            <a:fillRect/>
          </a:stretch>
        </p:blipFill>
        <p:spPr>
          <a:xfrm>
            <a:off x="0" y="1674"/>
            <a:ext cx="12192000" cy="6854653"/>
          </a:xfrm>
          <a:prstGeom prst="rect">
            <a:avLst/>
          </a:prstGeom>
        </p:spPr>
      </p:pic>
      <p:pic>
        <p:nvPicPr>
          <p:cNvPr id="4" name="Picture 3">
            <a:extLst>
              <a:ext uri="{FF2B5EF4-FFF2-40B4-BE49-F238E27FC236}">
                <a16:creationId xmlns:a16="http://schemas.microsoft.com/office/drawing/2014/main" id="{6F833DED-BFE4-BC94-6000-F4E4BB6E65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365" b="98698" l="20205" r="83748">
                        <a14:foregroundMark x1="28551" y1="15365" x2="34334" y2="24349"/>
                        <a14:foregroundMark x1="34334" y1="24349" x2="40264" y2="20833"/>
                        <a14:foregroundMark x1="40264" y1="20833" x2="40849" y2="23307"/>
                        <a14:foregroundMark x1="29283" y1="56120" x2="25549" y2="90495"/>
                        <a14:foregroundMark x1="25549" y1="90495" x2="25549" y2="90495"/>
                        <a14:foregroundMark x1="35871" y1="59896" x2="34041" y2="84245"/>
                        <a14:foregroundMark x1="71449" y1="26563" x2="72621" y2="38151"/>
                        <a14:foregroundMark x1="72621" y1="38151" x2="71596" y2="41016"/>
                        <a14:foregroundMark x1="75622" y1="61328" x2="77745" y2="91927"/>
                        <a14:foregroundMark x1="62958" y1="77604" x2="73865" y2="66016"/>
                        <a14:foregroundMark x1="73865" y1="66016" x2="73865" y2="66016"/>
                        <a14:foregroundMark x1="32650" y1="60938" x2="28111" y2="93099"/>
                        <a14:foregroundMark x1="30893" y1="21354" x2="27965" y2="36068"/>
                        <a14:foregroundMark x1="27965" y1="36068" x2="27965" y2="36068"/>
                        <a14:foregroundMark x1="32357" y1="20964" x2="42020" y2="18750"/>
                        <a14:foregroundMark x1="34627" y1="25130" x2="38067" y2="34635"/>
                        <a14:foregroundMark x1="38067" y1="34635" x2="38067" y2="34635"/>
                        <a14:foregroundMark x1="36603" y1="24349" x2="35505" y2="35026"/>
                        <a14:foregroundMark x1="35505" y1="35026" x2="35505" y2="35026"/>
                        <a14:foregroundMark x1="34334" y1="17318" x2="36457" y2="19141"/>
                        <a14:foregroundMark x1="33309" y1="55339" x2="29283" y2="90495"/>
                        <a14:foregroundMark x1="29283" y1="90495" x2="29283" y2="90495"/>
                        <a14:foregroundMark x1="33895" y1="47396" x2="26940" y2="71224"/>
                        <a14:foregroundMark x1="26940" y1="71224" x2="26940" y2="71224"/>
                        <a14:foregroundMark x1="29502" y1="48438" x2="21376" y2="95182"/>
                        <a14:foregroundMark x1="47311" y1="64090" x2="52123" y2="57422"/>
                        <a14:foregroundMark x1="40190" y1="73958" x2="46626" y2="65040"/>
                        <a14:foregroundMark x1="52123" y1="57422" x2="52123" y2="57422"/>
                        <a14:foregroundMark x1="51318" y1="56510" x2="51318" y2="56510"/>
                        <a14:foregroundMark x1="51684" y1="55078" x2="51684" y2="55078"/>
                        <a14:foregroundMark x1="52489" y1="55078" x2="50146" y2="57422"/>
                        <a14:foregroundMark x1="66837" y1="84245" x2="78111" y2="68750"/>
                        <a14:foregroundMark x1="61493" y1="67578" x2="62152" y2="85677"/>
                        <a14:foregroundMark x1="62152" y1="85677" x2="71010" y2="85286"/>
                        <a14:foregroundMark x1="71010" y1="85286" x2="75622" y2="97266"/>
                        <a14:foregroundMark x1="68814" y1="27865" x2="74085" y2="27995"/>
                        <a14:foregroundMark x1="74085" y1="27995" x2="77965" y2="27344"/>
                        <a14:foregroundMark x1="74378" y1="52865" x2="81918" y2="77083"/>
                        <a14:foregroundMark x1="81918" y1="77083" x2="82138" y2="80078"/>
                        <a14:foregroundMark x1="75622" y1="54948" x2="82504" y2="78125"/>
                        <a14:foregroundMark x1="66837" y1="77083" x2="75183" y2="63542"/>
                        <a14:foregroundMark x1="75183" y1="63542" x2="75183" y2="63542"/>
                        <a14:foregroundMark x1="36310" y1="44531" x2="34846" y2="80339"/>
                        <a14:foregroundMark x1="34846" y1="80339" x2="34846" y2="80339"/>
                        <a14:foregroundMark x1="33089" y1="45182" x2="33821" y2="70573"/>
                        <a14:foregroundMark x1="33821" y1="70573" x2="33821" y2="70573"/>
                        <a14:foregroundMark x1="31845" y1="45443" x2="27233" y2="53906"/>
                        <a14:foregroundMark x1="27233" y1="53906" x2="21523" y2="84115"/>
                        <a14:foregroundMark x1="21523" y1="84115" x2="24744" y2="97526"/>
                        <a14:foregroundMark x1="24744" y1="97526" x2="32357" y2="98568"/>
                        <a14:foregroundMark x1="32357" y1="98568" x2="34553" y2="84245"/>
                        <a14:foregroundMark x1="34553" y1="84245" x2="42826" y2="79688"/>
                        <a14:foregroundMark x1="42826" y1="79688" x2="36457" y2="57422"/>
                        <a14:foregroundMark x1="35286" y1="94401" x2="35871" y2="98698"/>
                        <a14:foregroundMark x1="34627" y1="89453" x2="34627" y2="89453"/>
                        <a14:foregroundMark x1="19107" y1="99349" x2="20791" y2="88672"/>
                        <a14:foregroundMark x1="20791" y1="88672" x2="20791" y2="88672"/>
                        <a14:foregroundMark x1="20205" y1="90625" x2="20205" y2="92969"/>
                        <a14:foregroundMark x1="50146" y1="57161" x2="53587" y2="57031"/>
                        <a14:foregroundMark x1="52635" y1="55729" x2="54466" y2="61719"/>
                        <a14:foregroundMark x1="52123" y1="64193" x2="43192" y2="79297"/>
                        <a14:foregroundMark x1="43192" y1="79297" x2="43192" y2="79297"/>
                        <a14:foregroundMark x1="25622" y1="54688" x2="20425" y2="82422"/>
                        <a14:foregroundMark x1="37848" y1="85286" x2="46925" y2="80599"/>
                        <a14:foregroundMark x1="58565" y1="63021" x2="69619" y2="68750"/>
                        <a14:foregroundMark x1="60761" y1="69141" x2="60102" y2="80339"/>
                        <a14:foregroundMark x1="60102" y1="80339" x2="67423" y2="88021"/>
                        <a14:foregroundMark x1="67423" y1="88021" x2="74378" y2="80859"/>
                        <a14:foregroundMark x1="74378" y1="80859" x2="76354" y2="93620"/>
                        <a14:foregroundMark x1="77013" y1="54297" x2="83748" y2="74219"/>
                        <a14:foregroundMark x1="83748" y1="74219" x2="78258" y2="89193"/>
                        <a14:foregroundMark x1="78258" y1="89193" x2="81259" y2="94792"/>
                        <a14:backgroundMark x1="52855" y1="29036" x2="52855" y2="29036"/>
                        <a14:backgroundMark x1="53587" y1="26953" x2="54246" y2="47266"/>
                        <a14:backgroundMark x1="53587" y1="38932" x2="57760" y2="52995"/>
                        <a14:backgroundMark x1="42240" y1="48958" x2="58785" y2="49870"/>
                        <a14:backgroundMark x1="58638" y1="38542" x2="61786" y2="54036"/>
                        <a14:backgroundMark x1="79136" y1="34635" x2="78770" y2="51823"/>
                        <a14:backgroundMark x1="78770" y1="51823" x2="78770" y2="51823"/>
                        <a14:backgroundMark x1="54026" y1="14974" x2="60029" y2="46875"/>
                        <a14:backgroundMark x1="45754" y1="37109" x2="42972" y2="49349"/>
                        <a14:backgroundMark x1="31113" y1="30078" x2="31113" y2="30078"/>
                        <a14:backgroundMark x1="27599" y1="39974" x2="28551" y2="42448"/>
                        <a14:backgroundMark x1="56662" y1="76563" x2="56662" y2="76563"/>
                        <a14:backgroundMark x1="53221" y1="75391" x2="53221" y2="75391"/>
                        <a14:backgroundMark x1="55857" y1="73047" x2="50073" y2="82552"/>
                        <a14:backgroundMark x1="41728" y1="62109" x2="46706" y2="62500"/>
                        <a14:backgroundMark x1="66325" y1="59896" x2="69839" y2="60547"/>
                        <a14:backgroundMark x1="76208" y1="47917" x2="76208" y2="47917"/>
                        <a14:backgroundMark x1="47145" y1="64453" x2="47145" y2="64453"/>
                        <a14:backgroundMark x1="47511" y1="64844" x2="46193" y2="63411"/>
                        <a14:backgroundMark x1="54100" y1="72266" x2="56369" y2="71224"/>
                      </a14:backgroundRemoval>
                    </a14:imgEffect>
                  </a14:imgLayer>
                </a14:imgProps>
              </a:ext>
            </a:extLst>
          </a:blip>
          <a:srcRect l="18221" t="10393" r="14590"/>
          <a:stretch/>
        </p:blipFill>
        <p:spPr>
          <a:xfrm>
            <a:off x="10902901" y="-59961"/>
            <a:ext cx="1249127" cy="936597"/>
          </a:xfrm>
          <a:prstGeom prst="rect">
            <a:avLst/>
          </a:prstGeom>
        </p:spPr>
      </p:pic>
      <p:pic>
        <p:nvPicPr>
          <p:cNvPr id="2" name="Picture 1">
            <a:extLst>
              <a:ext uri="{FF2B5EF4-FFF2-40B4-BE49-F238E27FC236}">
                <a16:creationId xmlns:a16="http://schemas.microsoft.com/office/drawing/2014/main" id="{2FFCD17D-9CDB-1D9E-9F65-4FF13564F3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0" y="5969300"/>
            <a:ext cx="1474381" cy="887027"/>
          </a:xfrm>
          <a:prstGeom prst="rect">
            <a:avLst/>
          </a:prstGeom>
        </p:spPr>
      </p:pic>
    </p:spTree>
    <p:extLst>
      <p:ext uri="{BB962C8B-B14F-4D97-AF65-F5344CB8AC3E}">
        <p14:creationId xmlns:p14="http://schemas.microsoft.com/office/powerpoint/2010/main" val="384561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DE3AA-3B49-EA65-F8D0-DC3CFB5BFC3C}"/>
              </a:ext>
            </a:extLst>
          </p:cNvPr>
          <p:cNvPicPr>
            <a:picLocks noChangeAspect="1"/>
          </p:cNvPicPr>
          <p:nvPr/>
        </p:nvPicPr>
        <p:blipFill>
          <a:blip r:embed="rId2"/>
          <a:stretch>
            <a:fillRect/>
          </a:stretch>
        </p:blipFill>
        <p:spPr>
          <a:xfrm>
            <a:off x="0" y="1674"/>
            <a:ext cx="12192000" cy="6854653"/>
          </a:xfrm>
          <a:prstGeom prst="rect">
            <a:avLst/>
          </a:prstGeom>
        </p:spPr>
      </p:pic>
      <p:sp>
        <p:nvSpPr>
          <p:cNvPr id="4" name="TextBox 3">
            <a:extLst>
              <a:ext uri="{FF2B5EF4-FFF2-40B4-BE49-F238E27FC236}">
                <a16:creationId xmlns:a16="http://schemas.microsoft.com/office/drawing/2014/main" id="{BF8FDCEE-D4D3-2357-D09E-AAD6423A8F77}"/>
              </a:ext>
            </a:extLst>
          </p:cNvPr>
          <p:cNvSpPr txBox="1"/>
          <p:nvPr/>
        </p:nvSpPr>
        <p:spPr>
          <a:xfrm>
            <a:off x="249835" y="952353"/>
            <a:ext cx="3627620" cy="2061718"/>
          </a:xfrm>
          <a:prstGeom prst="rect">
            <a:avLst/>
          </a:prstGeom>
          <a:noFill/>
        </p:spPr>
        <p:txBody>
          <a:bodyPr wrap="square">
            <a:spAutoFit/>
          </a:bodyPr>
          <a:lstStyle/>
          <a:p>
            <a:pPr algn="just"/>
            <a:r>
              <a:rPr lang="es-ES" sz="2133">
                <a:latin typeface="Times New Roman" panose="02020603050405020304" pitchFamily="18" charset="0"/>
                <a:ea typeface="Times New Roman" panose="02020603050405020304" pitchFamily="18" charset="0"/>
              </a:rPr>
              <a:t>Xô mấy người lính Thánh Dực, xăm xăm xuống bến; tuốt gươm, mắt trừng lên 1 cách điên dại; mặt đỏ bừng bừng; vung gươm múa tít, không ai dám tới gần.</a:t>
            </a:r>
            <a:endParaRPr lang="en-US" sz="2133"/>
          </a:p>
        </p:txBody>
      </p:sp>
      <p:sp>
        <p:nvSpPr>
          <p:cNvPr id="6" name="TextBox 5">
            <a:extLst>
              <a:ext uri="{FF2B5EF4-FFF2-40B4-BE49-F238E27FC236}">
                <a16:creationId xmlns:a16="http://schemas.microsoft.com/office/drawing/2014/main" id="{D401A761-CC06-F128-F3E9-EBC85BA68FDD}"/>
              </a:ext>
            </a:extLst>
          </p:cNvPr>
          <p:cNvSpPr txBox="1"/>
          <p:nvPr/>
        </p:nvSpPr>
        <p:spPr>
          <a:xfrm>
            <a:off x="4487056" y="1023081"/>
            <a:ext cx="7545049" cy="1733488"/>
          </a:xfrm>
          <a:prstGeom prst="rect">
            <a:avLst/>
          </a:prstGeom>
          <a:noFill/>
        </p:spPr>
        <p:txBody>
          <a:bodyPr wrap="square">
            <a:spAutoFit/>
          </a:bodyPr>
          <a:lstStyle/>
          <a:p>
            <a:pPr algn="just"/>
            <a:r>
              <a:rPr lang="es-ES" sz="2133">
                <a:latin typeface="Times New Roman" panose="02020603050405020304" pitchFamily="18" charset="0"/>
                <a:ea typeface="Times New Roman" panose="02020603050405020304" pitchFamily="18" charset="0"/>
              </a:rPr>
              <a:t>Hành động nóng giận xảy đến bất ngờ, đột ngột. Mặc dù trước đó Trần Quốc Toản biết việc làm như vậy là khinh thường phép nước, phạm vào trọng tội nhưng vì </a:t>
            </a:r>
            <a:r>
              <a:rPr lang="es-ES" sz="2133" b="1" i="1">
                <a:latin typeface="Times New Roman" panose="02020603050405020304" pitchFamily="18" charset="0"/>
                <a:ea typeface="Times New Roman" panose="02020603050405020304" pitchFamily="18" charset="0"/>
              </a:rPr>
              <a:t>quá lo lắng cho an nguy của đất nước, căm thù giặc tột độ, nóng lòng muốn bày tỏ chủ kiến với vua nên hành động liều lĩnh, can đảm.</a:t>
            </a:r>
            <a:endParaRPr lang="en-US" sz="2133"/>
          </a:p>
        </p:txBody>
      </p:sp>
      <p:sp>
        <p:nvSpPr>
          <p:cNvPr id="8" name="TextBox 7">
            <a:extLst>
              <a:ext uri="{FF2B5EF4-FFF2-40B4-BE49-F238E27FC236}">
                <a16:creationId xmlns:a16="http://schemas.microsoft.com/office/drawing/2014/main" id="{7300CF9E-7A2F-68C6-A50A-A51576CA91A5}"/>
              </a:ext>
            </a:extLst>
          </p:cNvPr>
          <p:cNvSpPr txBox="1"/>
          <p:nvPr/>
        </p:nvSpPr>
        <p:spPr>
          <a:xfrm>
            <a:off x="249835" y="3102381"/>
            <a:ext cx="3154079" cy="1077026"/>
          </a:xfrm>
          <a:prstGeom prst="rect">
            <a:avLst/>
          </a:prstGeom>
          <a:noFill/>
        </p:spPr>
        <p:txBody>
          <a:bodyPr wrap="square">
            <a:spAutoFit/>
          </a:bodyPr>
          <a:lstStyle/>
          <a:p>
            <a:pPr algn="just"/>
            <a:r>
              <a:rPr lang="es-ES" sz="2133">
                <a:latin typeface="Times New Roman" panose="02020603050405020304" pitchFamily="18" charset="0"/>
                <a:ea typeface="Times New Roman" panose="02020603050405020304" pitchFamily="18" charset="0"/>
              </a:rPr>
              <a:t>Nói xong, Hoài Văn run bắn, tự đặt thanh gươm lên gáy và xin chịu tội.</a:t>
            </a:r>
            <a:endParaRPr lang="en-US" sz="2133"/>
          </a:p>
        </p:txBody>
      </p:sp>
      <p:sp>
        <p:nvSpPr>
          <p:cNvPr id="10" name="TextBox 9">
            <a:extLst>
              <a:ext uri="{FF2B5EF4-FFF2-40B4-BE49-F238E27FC236}">
                <a16:creationId xmlns:a16="http://schemas.microsoft.com/office/drawing/2014/main" id="{B52F9180-E202-B93B-5F1F-33215D3014D9}"/>
              </a:ext>
            </a:extLst>
          </p:cNvPr>
          <p:cNvSpPr txBox="1"/>
          <p:nvPr/>
        </p:nvSpPr>
        <p:spPr>
          <a:xfrm>
            <a:off x="4487056" y="3160003"/>
            <a:ext cx="7545049" cy="1733488"/>
          </a:xfrm>
          <a:prstGeom prst="rect">
            <a:avLst/>
          </a:prstGeom>
          <a:noFill/>
        </p:spPr>
        <p:txBody>
          <a:bodyPr wrap="square">
            <a:spAutoFit/>
          </a:bodyPr>
          <a:lstStyle/>
          <a:p>
            <a:pPr algn="just"/>
            <a:r>
              <a:rPr lang="es-ES" sz="2133">
                <a:latin typeface="Times New Roman" panose="02020603050405020304" pitchFamily="18" charset="0"/>
                <a:ea typeface="Times New Roman" panose="02020603050405020304" pitchFamily="18" charset="0"/>
              </a:rPr>
              <a:t>Sau khi đã bày tỏ được chủ kiến với vua, ý thức được việc làm của mình là trái với đạo bề tôi, khẳng khái tự lĩnh hình phạt cho thấy Trần Quốc Toản là </a:t>
            </a:r>
            <a:r>
              <a:rPr lang="es-ES" sz="2133" b="1" i="1">
                <a:latin typeface="Times New Roman" panose="02020603050405020304" pitchFamily="18" charset="0"/>
                <a:ea typeface="Times New Roman" panose="02020603050405020304" pitchFamily="18" charset="0"/>
              </a:rPr>
              <a:t>con người ngay thẳng, tuy tuổi còn trẻ nhưng không hề bồng bột, nông nổi, mà chín chắn, biết điều hay lẽ phải, yêu nước và trung với vua.</a:t>
            </a:r>
            <a:endParaRPr lang="en-US" sz="2133"/>
          </a:p>
        </p:txBody>
      </p:sp>
      <p:sp>
        <p:nvSpPr>
          <p:cNvPr id="12" name="TextBox 11">
            <a:extLst>
              <a:ext uri="{FF2B5EF4-FFF2-40B4-BE49-F238E27FC236}">
                <a16:creationId xmlns:a16="http://schemas.microsoft.com/office/drawing/2014/main" id="{02EADC29-D3B7-E5A6-48CA-1001A5AB108F}"/>
              </a:ext>
            </a:extLst>
          </p:cNvPr>
          <p:cNvSpPr txBox="1"/>
          <p:nvPr/>
        </p:nvSpPr>
        <p:spPr>
          <a:xfrm>
            <a:off x="249835" y="5296926"/>
            <a:ext cx="3627620" cy="1405256"/>
          </a:xfrm>
          <a:prstGeom prst="rect">
            <a:avLst/>
          </a:prstGeom>
          <a:noFill/>
        </p:spPr>
        <p:txBody>
          <a:bodyPr wrap="square">
            <a:spAutoFit/>
          </a:bodyPr>
          <a:lstStyle/>
          <a:p>
            <a:pPr algn="just"/>
            <a:r>
              <a:rPr lang="es-ES" sz="2133">
                <a:latin typeface="Times New Roman" panose="02020603050405020304" pitchFamily="18" charset="0"/>
                <a:ea typeface="Times New Roman" panose="02020603050405020304" pitchFamily="18" charset="0"/>
              </a:rPr>
              <a:t>Hai nắm tay Hoài Văn càng bóp mạnh; Trần Quốc Toản xòe bàn tay phải ra. Quả cam đã nát bét, chỉ còn trơ bã,</a:t>
            </a:r>
            <a:endParaRPr lang="en-US" sz="2133"/>
          </a:p>
        </p:txBody>
      </p:sp>
      <p:sp>
        <p:nvSpPr>
          <p:cNvPr id="14" name="TextBox 13">
            <a:extLst>
              <a:ext uri="{FF2B5EF4-FFF2-40B4-BE49-F238E27FC236}">
                <a16:creationId xmlns:a16="http://schemas.microsoft.com/office/drawing/2014/main" id="{3D25E066-2B12-FCD5-2B4A-8880FAEAF162}"/>
              </a:ext>
            </a:extLst>
          </p:cNvPr>
          <p:cNvSpPr txBox="1"/>
          <p:nvPr/>
        </p:nvSpPr>
        <p:spPr>
          <a:xfrm>
            <a:off x="4397117" y="5175318"/>
            <a:ext cx="7545049" cy="1733488"/>
          </a:xfrm>
          <a:prstGeom prst="rect">
            <a:avLst/>
          </a:prstGeom>
          <a:noFill/>
        </p:spPr>
        <p:txBody>
          <a:bodyPr wrap="square">
            <a:spAutoFit/>
          </a:bodyPr>
          <a:lstStyle/>
          <a:p>
            <a:pPr algn="just"/>
            <a:r>
              <a:rPr lang="es-ES" sz="2133">
                <a:latin typeface="Times New Roman" panose="02020603050405020304" pitchFamily="18" charset="0"/>
                <a:ea typeface="Times New Roman" panose="02020603050405020304" pitchFamily="18" charset="0"/>
              </a:rPr>
              <a:t>Hành động cho thấy </a:t>
            </a:r>
            <a:r>
              <a:rPr lang="es-ES" sz="2133" b="1">
                <a:latin typeface="Times New Roman" panose="02020603050405020304" pitchFamily="18" charset="0"/>
                <a:ea typeface="Times New Roman" panose="02020603050405020304" pitchFamily="18" charset="0"/>
              </a:rPr>
              <a:t>nỗi ấm ức, tủi hờn</a:t>
            </a:r>
            <a:r>
              <a:rPr lang="es-ES" sz="2133">
                <a:latin typeface="Times New Roman" panose="02020603050405020304" pitchFamily="18" charset="0"/>
                <a:ea typeface="Times New Roman" panose="02020603050405020304" pitchFamily="18" charset="0"/>
              </a:rPr>
              <a:t> vì tuy được vua thưởng nhưng vẫn không được dự bàn việc nước; đồng thời, cho thấy </a:t>
            </a:r>
            <a:r>
              <a:rPr lang="es-ES" sz="2133" b="1">
                <a:latin typeface="Times New Roman" panose="02020603050405020304" pitchFamily="18" charset="0"/>
                <a:ea typeface="Times New Roman" panose="02020603050405020304" pitchFamily="18" charset="0"/>
              </a:rPr>
              <a:t>khao khát lập chiến công “phá cường địch báo hoàng ân”</a:t>
            </a:r>
            <a:r>
              <a:rPr lang="es-ES" sz="2133">
                <a:latin typeface="Times New Roman" panose="02020603050405020304" pitchFamily="18" charset="0"/>
                <a:ea typeface="Times New Roman" panose="02020603050405020304" pitchFamily="18" charset="0"/>
              </a:rPr>
              <a:t> của người anh hùng tuổi nhỏ chí lớn, dũng mãnh, tự tin và lòng căm thù giặc sâu sắc, mãnh liệt.</a:t>
            </a:r>
            <a:endParaRPr lang="en-US" sz="2133"/>
          </a:p>
        </p:txBody>
      </p:sp>
      <p:pic>
        <p:nvPicPr>
          <p:cNvPr id="15" name="Picture 14">
            <a:extLst>
              <a:ext uri="{FF2B5EF4-FFF2-40B4-BE49-F238E27FC236}">
                <a16:creationId xmlns:a16="http://schemas.microsoft.com/office/drawing/2014/main" id="{83AC896C-7AA3-5E7C-61CA-04C5F45F2A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365" b="98698" l="20205" r="83748">
                        <a14:foregroundMark x1="28551" y1="15365" x2="34334" y2="24349"/>
                        <a14:foregroundMark x1="34334" y1="24349" x2="40264" y2="20833"/>
                        <a14:foregroundMark x1="40264" y1="20833" x2="40849" y2="23307"/>
                        <a14:foregroundMark x1="29283" y1="56120" x2="25549" y2="90495"/>
                        <a14:foregroundMark x1="25549" y1="90495" x2="25549" y2="90495"/>
                        <a14:foregroundMark x1="35871" y1="59896" x2="34041" y2="84245"/>
                        <a14:foregroundMark x1="71449" y1="26563" x2="72621" y2="38151"/>
                        <a14:foregroundMark x1="72621" y1="38151" x2="71596" y2="41016"/>
                        <a14:foregroundMark x1="75622" y1="61328" x2="77745" y2="91927"/>
                        <a14:foregroundMark x1="62958" y1="77604" x2="73865" y2="66016"/>
                        <a14:foregroundMark x1="73865" y1="66016" x2="73865" y2="66016"/>
                        <a14:foregroundMark x1="32650" y1="60938" x2="28111" y2="93099"/>
                        <a14:foregroundMark x1="30893" y1="21354" x2="27965" y2="36068"/>
                        <a14:foregroundMark x1="27965" y1="36068" x2="27965" y2="36068"/>
                        <a14:foregroundMark x1="32357" y1="20964" x2="42020" y2="18750"/>
                        <a14:foregroundMark x1="34627" y1="25130" x2="38067" y2="34635"/>
                        <a14:foregroundMark x1="38067" y1="34635" x2="38067" y2="34635"/>
                        <a14:foregroundMark x1="36603" y1="24349" x2="35505" y2="35026"/>
                        <a14:foregroundMark x1="35505" y1="35026" x2="35505" y2="35026"/>
                        <a14:foregroundMark x1="34334" y1="17318" x2="36457" y2="19141"/>
                        <a14:foregroundMark x1="33309" y1="55339" x2="29283" y2="90495"/>
                        <a14:foregroundMark x1="29283" y1="90495" x2="29283" y2="90495"/>
                        <a14:foregroundMark x1="33895" y1="47396" x2="26940" y2="71224"/>
                        <a14:foregroundMark x1="26940" y1="71224" x2="26940" y2="71224"/>
                        <a14:foregroundMark x1="29502" y1="48438" x2="21376" y2="95182"/>
                        <a14:foregroundMark x1="47311" y1="64090" x2="52123" y2="57422"/>
                        <a14:foregroundMark x1="40190" y1="73958" x2="46626" y2="65040"/>
                        <a14:foregroundMark x1="52123" y1="57422" x2="52123" y2="57422"/>
                        <a14:foregroundMark x1="51318" y1="56510" x2="51318" y2="56510"/>
                        <a14:foregroundMark x1="51684" y1="55078" x2="51684" y2="55078"/>
                        <a14:foregroundMark x1="52489" y1="55078" x2="50146" y2="57422"/>
                        <a14:foregroundMark x1="66837" y1="84245" x2="78111" y2="68750"/>
                        <a14:foregroundMark x1="61493" y1="67578" x2="62152" y2="85677"/>
                        <a14:foregroundMark x1="62152" y1="85677" x2="71010" y2="85286"/>
                        <a14:foregroundMark x1="71010" y1="85286" x2="75622" y2="97266"/>
                        <a14:foregroundMark x1="68814" y1="27865" x2="74085" y2="27995"/>
                        <a14:foregroundMark x1="74085" y1="27995" x2="77965" y2="27344"/>
                        <a14:foregroundMark x1="74378" y1="52865" x2="81918" y2="77083"/>
                        <a14:foregroundMark x1="81918" y1="77083" x2="82138" y2="80078"/>
                        <a14:foregroundMark x1="75622" y1="54948" x2="82504" y2="78125"/>
                        <a14:foregroundMark x1="66837" y1="77083" x2="75183" y2="63542"/>
                        <a14:foregroundMark x1="75183" y1="63542" x2="75183" y2="63542"/>
                        <a14:foregroundMark x1="36310" y1="44531" x2="34846" y2="80339"/>
                        <a14:foregroundMark x1="34846" y1="80339" x2="34846" y2="80339"/>
                        <a14:foregroundMark x1="33089" y1="45182" x2="33821" y2="70573"/>
                        <a14:foregroundMark x1="33821" y1="70573" x2="33821" y2="70573"/>
                        <a14:foregroundMark x1="31845" y1="45443" x2="27233" y2="53906"/>
                        <a14:foregroundMark x1="27233" y1="53906" x2="21523" y2="84115"/>
                        <a14:foregroundMark x1="21523" y1="84115" x2="24744" y2="97526"/>
                        <a14:foregroundMark x1="24744" y1="97526" x2="32357" y2="98568"/>
                        <a14:foregroundMark x1="32357" y1="98568" x2="34553" y2="84245"/>
                        <a14:foregroundMark x1="34553" y1="84245" x2="42826" y2="79688"/>
                        <a14:foregroundMark x1="42826" y1="79688" x2="36457" y2="57422"/>
                        <a14:foregroundMark x1="35286" y1="94401" x2="35871" y2="98698"/>
                        <a14:foregroundMark x1="34627" y1="89453" x2="34627" y2="89453"/>
                        <a14:foregroundMark x1="19107" y1="99349" x2="20791" y2="88672"/>
                        <a14:foregroundMark x1="20791" y1="88672" x2="20791" y2="88672"/>
                        <a14:foregroundMark x1="20205" y1="90625" x2="20205" y2="92969"/>
                        <a14:foregroundMark x1="50146" y1="57161" x2="53587" y2="57031"/>
                        <a14:foregroundMark x1="52635" y1="55729" x2="54466" y2="61719"/>
                        <a14:foregroundMark x1="52123" y1="64193" x2="43192" y2="79297"/>
                        <a14:foregroundMark x1="43192" y1="79297" x2="43192" y2="79297"/>
                        <a14:foregroundMark x1="25622" y1="54688" x2="20425" y2="82422"/>
                        <a14:foregroundMark x1="37848" y1="85286" x2="46925" y2="80599"/>
                        <a14:foregroundMark x1="58565" y1="63021" x2="69619" y2="68750"/>
                        <a14:foregroundMark x1="60761" y1="69141" x2="60102" y2="80339"/>
                        <a14:foregroundMark x1="60102" y1="80339" x2="67423" y2="88021"/>
                        <a14:foregroundMark x1="67423" y1="88021" x2="74378" y2="80859"/>
                        <a14:foregroundMark x1="74378" y1="80859" x2="76354" y2="93620"/>
                        <a14:foregroundMark x1="77013" y1="54297" x2="83748" y2="74219"/>
                        <a14:foregroundMark x1="83748" y1="74219" x2="78258" y2="89193"/>
                        <a14:foregroundMark x1="78258" y1="89193" x2="81259" y2="94792"/>
                        <a14:backgroundMark x1="52855" y1="29036" x2="52855" y2="29036"/>
                        <a14:backgroundMark x1="53587" y1="26953" x2="54246" y2="47266"/>
                        <a14:backgroundMark x1="53587" y1="38932" x2="57760" y2="52995"/>
                        <a14:backgroundMark x1="42240" y1="48958" x2="58785" y2="49870"/>
                        <a14:backgroundMark x1="58638" y1="38542" x2="61786" y2="54036"/>
                        <a14:backgroundMark x1="79136" y1="34635" x2="78770" y2="51823"/>
                        <a14:backgroundMark x1="78770" y1="51823" x2="78770" y2="51823"/>
                        <a14:backgroundMark x1="54026" y1="14974" x2="60029" y2="46875"/>
                        <a14:backgroundMark x1="45754" y1="37109" x2="42972" y2="49349"/>
                        <a14:backgroundMark x1="31113" y1="30078" x2="31113" y2="30078"/>
                        <a14:backgroundMark x1="27599" y1="39974" x2="28551" y2="42448"/>
                        <a14:backgroundMark x1="56662" y1="76563" x2="56662" y2="76563"/>
                        <a14:backgroundMark x1="53221" y1="75391" x2="53221" y2="75391"/>
                        <a14:backgroundMark x1="55857" y1="73047" x2="50073" y2="82552"/>
                        <a14:backgroundMark x1="41728" y1="62109" x2="46706" y2="62500"/>
                        <a14:backgroundMark x1="66325" y1="59896" x2="69839" y2="60547"/>
                        <a14:backgroundMark x1="76208" y1="47917" x2="76208" y2="47917"/>
                        <a14:backgroundMark x1="47145" y1="64453" x2="47145" y2="64453"/>
                        <a14:backgroundMark x1="47511" y1="64844" x2="46193" y2="63411"/>
                        <a14:backgroundMark x1="54100" y1="72266" x2="56369" y2="71224"/>
                      </a14:backgroundRemoval>
                    </a14:imgEffect>
                  </a14:imgLayer>
                </a14:imgProps>
              </a:ext>
            </a:extLst>
          </a:blip>
          <a:srcRect l="18221" t="10393" r="14590"/>
          <a:stretch/>
        </p:blipFill>
        <p:spPr>
          <a:xfrm>
            <a:off x="2548382" y="3725963"/>
            <a:ext cx="1960900" cy="1470287"/>
          </a:xfrm>
          <a:prstGeom prst="rect">
            <a:avLst/>
          </a:prstGeom>
        </p:spPr>
      </p:pic>
    </p:spTree>
    <p:extLst>
      <p:ext uri="{BB962C8B-B14F-4D97-AF65-F5344CB8AC3E}">
        <p14:creationId xmlns:p14="http://schemas.microsoft.com/office/powerpoint/2010/main" val="287541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8B36D-3444-1361-B2DB-FAE1D7CAEF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a:off x="9736901" y="1"/>
            <a:ext cx="2495433" cy="2696215"/>
          </a:xfrm>
          <a:prstGeom prst="rect">
            <a:avLst/>
          </a:prstGeom>
        </p:spPr>
      </p:pic>
      <p:sp>
        <p:nvSpPr>
          <p:cNvPr id="2" name="Google Shape;1237;p39">
            <a:extLst>
              <a:ext uri="{FF2B5EF4-FFF2-40B4-BE49-F238E27FC236}">
                <a16:creationId xmlns:a16="http://schemas.microsoft.com/office/drawing/2014/main" id="{6F32CA5A-4D33-2CE7-6872-F2EC7F797368}"/>
              </a:ext>
            </a:extLst>
          </p:cNvPr>
          <p:cNvSpPr txBox="1">
            <a:spLocks/>
          </p:cNvSpPr>
          <p:nvPr/>
        </p:nvSpPr>
        <p:spPr>
          <a:xfrm>
            <a:off x="304865" y="3882844"/>
            <a:ext cx="6141200" cy="97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vi-VN" sz="6667" b="1">
                <a:solidFill>
                  <a:schemeClr val="bg1">
                    <a:lumMod val="50000"/>
                  </a:schemeClr>
                </a:solidFill>
              </a:rPr>
              <a:t>Cốt truyện và bối cảnh trong truyện lịch sử</a:t>
            </a:r>
            <a:endParaRPr lang="en-US" sz="6667" b="1">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4" name="Google Shape;1240;p39">
            <a:extLst>
              <a:ext uri="{FF2B5EF4-FFF2-40B4-BE49-F238E27FC236}">
                <a16:creationId xmlns:a16="http://schemas.microsoft.com/office/drawing/2014/main" id="{0A59D1F1-D127-B9AF-390C-3CBB86762DB5}"/>
              </a:ext>
            </a:extLst>
          </p:cNvPr>
          <p:cNvCxnSpPr>
            <a:cxnSpLocks/>
          </p:cNvCxnSpPr>
          <p:nvPr/>
        </p:nvCxnSpPr>
        <p:spPr>
          <a:xfrm>
            <a:off x="818388" y="5066985"/>
            <a:ext cx="5502133" cy="0"/>
          </a:xfrm>
          <a:prstGeom prst="straightConnector1">
            <a:avLst/>
          </a:prstGeom>
          <a:noFill/>
          <a:ln w="9525" cap="flat" cmpd="sng">
            <a:solidFill>
              <a:srgbClr val="000000"/>
            </a:solidFill>
            <a:prstDash val="solid"/>
            <a:round/>
            <a:headEnd type="none" w="med" len="med"/>
            <a:tailEnd type="none" w="med" len="med"/>
          </a:ln>
        </p:spPr>
      </p:cxnSp>
      <p:sp>
        <p:nvSpPr>
          <p:cNvPr id="5" name="Google Shape;7806;p34">
            <a:extLst>
              <a:ext uri="{FF2B5EF4-FFF2-40B4-BE49-F238E27FC236}">
                <a16:creationId xmlns:a16="http://schemas.microsoft.com/office/drawing/2014/main" id="{CF2C0AFA-B1E1-852E-F882-B7FBB9987672}"/>
              </a:ext>
            </a:extLst>
          </p:cNvPr>
          <p:cNvSpPr/>
          <p:nvPr/>
        </p:nvSpPr>
        <p:spPr>
          <a:xfrm>
            <a:off x="2455101" y="267221"/>
            <a:ext cx="1318652" cy="1286379"/>
          </a:xfrm>
          <a:prstGeom prst="ellipse">
            <a:avLst/>
          </a:prstGeom>
          <a:solidFill>
            <a:schemeClr val="tx1"/>
          </a:solidFill>
          <a:ln>
            <a:noFill/>
          </a:ln>
        </p:spPr>
        <p:txBody>
          <a:bodyPr spcFirstLastPara="1" wrap="square" lIns="121900" tIns="121900" rIns="121900" bIns="121900" anchor="ctr" anchorCtr="0">
            <a:noAutofit/>
          </a:bodyPr>
          <a:lstStyle/>
          <a:p>
            <a:pPr algn="ctr"/>
            <a:r>
              <a:rPr lang="en-US" sz="7200" b="1">
                <a:solidFill>
                  <a:schemeClr val="tx2"/>
                </a:solidFill>
                <a:latin typeface="Times New Roman" panose="02020603050405020304" pitchFamily="18" charset="0"/>
                <a:cs typeface="Times New Roman" panose="02020603050405020304" pitchFamily="18" charset="0"/>
              </a:rPr>
              <a:t>1</a:t>
            </a:r>
            <a:endParaRPr sz="7200" b="1">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5834551-0441-C45B-FFA6-3A95D2682E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8418251" y="1557528"/>
            <a:ext cx="3303117" cy="6601832"/>
          </a:xfrm>
          <a:prstGeom prst="rect">
            <a:avLst/>
          </a:prstGeom>
        </p:spPr>
      </p:pic>
    </p:spTree>
    <p:extLst>
      <p:ext uri="{BB962C8B-B14F-4D97-AF65-F5344CB8AC3E}">
        <p14:creationId xmlns:p14="http://schemas.microsoft.com/office/powerpoint/2010/main" val="2830154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vi-VN" sz="3733" b="1">
                <a:latin typeface="Times New Roman" panose="02020603050405020304" pitchFamily="18" charset="0"/>
                <a:ea typeface="Times New Roman" panose="02020603050405020304" pitchFamily="18" charset="0"/>
              </a:rPr>
              <a:t>a.</a:t>
            </a:r>
            <a:r>
              <a:rPr lang="en-US" sz="3733" b="1">
                <a:latin typeface="Times New Roman" panose="02020603050405020304" pitchFamily="18" charset="0"/>
                <a:ea typeface="Times New Roman" panose="02020603050405020304" pitchFamily="18" charset="0"/>
              </a:rPr>
              <a:t> Nhân vật trung tâm Trần Quốc Toản</a:t>
            </a:r>
            <a:endParaRPr lang="en-US" sz="58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grpSp>
        <p:nvGrpSpPr>
          <p:cNvPr id="2" name="Google Shape;1261;p51">
            <a:extLst>
              <a:ext uri="{FF2B5EF4-FFF2-40B4-BE49-F238E27FC236}">
                <a16:creationId xmlns:a16="http://schemas.microsoft.com/office/drawing/2014/main" id="{A79F8920-3041-FC1B-5D0F-4288A10F824F}"/>
              </a:ext>
            </a:extLst>
          </p:cNvPr>
          <p:cNvGrpSpPr/>
          <p:nvPr/>
        </p:nvGrpSpPr>
        <p:grpSpPr>
          <a:xfrm flipH="1">
            <a:off x="817683" y="2285103"/>
            <a:ext cx="5978973" cy="3338515"/>
            <a:chOff x="2516483" y="702500"/>
            <a:chExt cx="7022565" cy="3594300"/>
          </a:xfrm>
          <a:solidFill>
            <a:srgbClr val="FFECD5">
              <a:lumMod val="75000"/>
            </a:srgbClr>
          </a:solidFill>
        </p:grpSpPr>
        <p:sp>
          <p:nvSpPr>
            <p:cNvPr id="3" name="Google Shape;1262;p51">
              <a:extLst>
                <a:ext uri="{FF2B5EF4-FFF2-40B4-BE49-F238E27FC236}">
                  <a16:creationId xmlns:a16="http://schemas.microsoft.com/office/drawing/2014/main" id="{BF832729-CFFD-B1E8-945F-6A5901D98080}"/>
                </a:ext>
              </a:extLst>
            </p:cNvPr>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nvGrpSpPr>
            <p:cNvPr id="4" name="Google Shape;1263;p51">
              <a:extLst>
                <a:ext uri="{FF2B5EF4-FFF2-40B4-BE49-F238E27FC236}">
                  <a16:creationId xmlns:a16="http://schemas.microsoft.com/office/drawing/2014/main" id="{4449DBFB-27C6-0A82-E1C9-438FBD542EEF}"/>
                </a:ext>
              </a:extLst>
            </p:cNvPr>
            <p:cNvGrpSpPr/>
            <p:nvPr/>
          </p:nvGrpSpPr>
          <p:grpSpPr>
            <a:xfrm>
              <a:off x="2516483" y="1938572"/>
              <a:ext cx="7022565" cy="633170"/>
              <a:chOff x="2977600" y="2841597"/>
              <a:chExt cx="4043859" cy="364603"/>
            </a:xfrm>
            <a:grpFill/>
          </p:grpSpPr>
          <p:sp>
            <p:nvSpPr>
              <p:cNvPr id="6" name="Google Shape;1264;p51">
                <a:extLst>
                  <a:ext uri="{FF2B5EF4-FFF2-40B4-BE49-F238E27FC236}">
                    <a16:creationId xmlns:a16="http://schemas.microsoft.com/office/drawing/2014/main" id="{92ED759C-D384-05AC-B78A-99D24C7135CB}"/>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7" name="Google Shape;1265;p51">
                <a:extLst>
                  <a:ext uri="{FF2B5EF4-FFF2-40B4-BE49-F238E27FC236}">
                    <a16:creationId xmlns:a16="http://schemas.microsoft.com/office/drawing/2014/main" id="{1F15F6A0-8482-3392-50BB-191D34017D01}"/>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2" name="Google Shape;1266;p51">
                <a:extLst>
                  <a:ext uri="{FF2B5EF4-FFF2-40B4-BE49-F238E27FC236}">
                    <a16:creationId xmlns:a16="http://schemas.microsoft.com/office/drawing/2014/main" id="{8FB60885-1956-D79B-AAAF-D4B3B9A892F0}"/>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13" name="Google Shape;1267;p51">
                <a:extLst>
                  <a:ext uri="{FF2B5EF4-FFF2-40B4-BE49-F238E27FC236}">
                    <a16:creationId xmlns:a16="http://schemas.microsoft.com/office/drawing/2014/main" id="{A08535EC-FAB7-BD10-E74D-374D779341C5}"/>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grpSp>
      <p:sp>
        <p:nvSpPr>
          <p:cNvPr id="14" name="Google Shape;1268;p51">
            <a:extLst>
              <a:ext uri="{FF2B5EF4-FFF2-40B4-BE49-F238E27FC236}">
                <a16:creationId xmlns:a16="http://schemas.microsoft.com/office/drawing/2014/main" id="{B06D32F0-6250-214F-5698-42F59D88E4CC}"/>
              </a:ext>
            </a:extLst>
          </p:cNvPr>
          <p:cNvSpPr txBox="1">
            <a:spLocks/>
          </p:cNvSpPr>
          <p:nvPr/>
        </p:nvSpPr>
        <p:spPr>
          <a:xfrm flipH="1">
            <a:off x="1850234" y="3561409"/>
            <a:ext cx="4026540" cy="93247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3733">
                <a:solidFill>
                  <a:schemeClr val="bg1">
                    <a:lumMod val="10000"/>
                  </a:schemeClr>
                </a:solidFill>
                <a:latin typeface="Times New Roman" panose="02020603050405020304" pitchFamily="18" charset="0"/>
                <a:cs typeface="Times New Roman" panose="02020603050405020304" pitchFamily="18" charset="0"/>
              </a:rPr>
              <a:t>PHT</a:t>
            </a:r>
            <a:r>
              <a:rPr lang="vi-VN" sz="3733">
                <a:solidFill>
                  <a:schemeClr val="bg1">
                    <a:lumMod val="10000"/>
                  </a:schemeClr>
                </a:solidFill>
                <a:latin typeface="Times New Roman" panose="02020603050405020304" pitchFamily="18" charset="0"/>
                <a:cs typeface="Times New Roman" panose="02020603050405020304" pitchFamily="18" charset="0"/>
              </a:rPr>
              <a:t> số 4: Tìm hiểu về lời nói của nhân vật TQT</a:t>
            </a:r>
            <a:endParaRPr lang="en-US" sz="3733">
              <a:solidFill>
                <a:schemeClr val="bg1">
                  <a:lumMod val="10000"/>
                </a:schemeClr>
              </a:solidFill>
              <a:latin typeface="Times New Roman" panose="02020603050405020304" pitchFamily="18" charset="0"/>
              <a:cs typeface="Times New Roman" panose="02020603050405020304" pitchFamily="18" charset="0"/>
            </a:endParaRPr>
          </a:p>
        </p:txBody>
      </p:sp>
      <p:pic>
        <p:nvPicPr>
          <p:cNvPr id="115" name="Picture 114">
            <a:extLst>
              <a:ext uri="{FF2B5EF4-FFF2-40B4-BE49-F238E27FC236}">
                <a16:creationId xmlns:a16="http://schemas.microsoft.com/office/drawing/2014/main" id="{9AFA2F05-C896-5C47-8A99-BFB108A1D6B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65" b="98698" l="20205" r="83748">
                        <a14:foregroundMark x1="28551" y1="15365" x2="34334" y2="24349"/>
                        <a14:foregroundMark x1="34334" y1="24349" x2="40264" y2="20833"/>
                        <a14:foregroundMark x1="40264" y1="20833" x2="40849" y2="23307"/>
                        <a14:foregroundMark x1="29283" y1="56120" x2="25549" y2="90495"/>
                        <a14:foregroundMark x1="25549" y1="90495" x2="25549" y2="90495"/>
                        <a14:foregroundMark x1="35871" y1="59896" x2="34041" y2="84245"/>
                        <a14:foregroundMark x1="71449" y1="26563" x2="72621" y2="38151"/>
                        <a14:foregroundMark x1="72621" y1="38151" x2="71596" y2="41016"/>
                        <a14:foregroundMark x1="75622" y1="61328" x2="77745" y2="91927"/>
                        <a14:foregroundMark x1="62958" y1="77604" x2="73865" y2="66016"/>
                        <a14:foregroundMark x1="73865" y1="66016" x2="73865" y2="66016"/>
                        <a14:foregroundMark x1="32650" y1="60938" x2="28111" y2="93099"/>
                        <a14:foregroundMark x1="30893" y1="21354" x2="27965" y2="36068"/>
                        <a14:foregroundMark x1="27965" y1="36068" x2="27965" y2="36068"/>
                        <a14:foregroundMark x1="32357" y1="20964" x2="42020" y2="18750"/>
                        <a14:foregroundMark x1="34627" y1="25130" x2="38067" y2="34635"/>
                        <a14:foregroundMark x1="38067" y1="34635" x2="38067" y2="34635"/>
                        <a14:foregroundMark x1="36603" y1="24349" x2="35505" y2="35026"/>
                        <a14:foregroundMark x1="35505" y1="35026" x2="35505" y2="35026"/>
                        <a14:foregroundMark x1="34334" y1="17318" x2="36457" y2="19141"/>
                        <a14:foregroundMark x1="33309" y1="55339" x2="29283" y2="90495"/>
                        <a14:foregroundMark x1="29283" y1="90495" x2="29283" y2="90495"/>
                        <a14:foregroundMark x1="33895" y1="47396" x2="26940" y2="71224"/>
                        <a14:foregroundMark x1="26940" y1="71224" x2="26940" y2="71224"/>
                        <a14:foregroundMark x1="29502" y1="48438" x2="21376" y2="95182"/>
                        <a14:foregroundMark x1="47311" y1="64090" x2="52123" y2="57422"/>
                        <a14:foregroundMark x1="40190" y1="73958" x2="46626" y2="65040"/>
                        <a14:foregroundMark x1="52123" y1="57422" x2="52123" y2="57422"/>
                        <a14:foregroundMark x1="51318" y1="56510" x2="51318" y2="56510"/>
                        <a14:foregroundMark x1="51684" y1="55078" x2="51684" y2="55078"/>
                        <a14:foregroundMark x1="52489" y1="55078" x2="50146" y2="57422"/>
                        <a14:foregroundMark x1="66837" y1="84245" x2="78111" y2="68750"/>
                        <a14:foregroundMark x1="61493" y1="67578" x2="62152" y2="85677"/>
                        <a14:foregroundMark x1="62152" y1="85677" x2="71010" y2="85286"/>
                        <a14:foregroundMark x1="71010" y1="85286" x2="75622" y2="97266"/>
                        <a14:foregroundMark x1="68814" y1="27865" x2="74085" y2="27995"/>
                        <a14:foregroundMark x1="74085" y1="27995" x2="77965" y2="27344"/>
                        <a14:foregroundMark x1="74378" y1="52865" x2="81918" y2="77083"/>
                        <a14:foregroundMark x1="81918" y1="77083" x2="82138" y2="80078"/>
                        <a14:foregroundMark x1="75622" y1="54948" x2="82504" y2="78125"/>
                        <a14:foregroundMark x1="66837" y1="77083" x2="75183" y2="63542"/>
                        <a14:foregroundMark x1="75183" y1="63542" x2="75183" y2="63542"/>
                        <a14:foregroundMark x1="36310" y1="44531" x2="34846" y2="80339"/>
                        <a14:foregroundMark x1="34846" y1="80339" x2="34846" y2="80339"/>
                        <a14:foregroundMark x1="33089" y1="45182" x2="33821" y2="70573"/>
                        <a14:foregroundMark x1="33821" y1="70573" x2="33821" y2="70573"/>
                        <a14:foregroundMark x1="31845" y1="45443" x2="27233" y2="53906"/>
                        <a14:foregroundMark x1="27233" y1="53906" x2="21523" y2="84115"/>
                        <a14:foregroundMark x1="21523" y1="84115" x2="24744" y2="97526"/>
                        <a14:foregroundMark x1="24744" y1="97526" x2="32357" y2="98568"/>
                        <a14:foregroundMark x1="32357" y1="98568" x2="34553" y2="84245"/>
                        <a14:foregroundMark x1="34553" y1="84245" x2="42826" y2="79688"/>
                        <a14:foregroundMark x1="42826" y1="79688" x2="36457" y2="57422"/>
                        <a14:foregroundMark x1="35286" y1="94401" x2="35871" y2="98698"/>
                        <a14:foregroundMark x1="34627" y1="89453" x2="34627" y2="89453"/>
                        <a14:foregroundMark x1="19107" y1="99349" x2="20791" y2="88672"/>
                        <a14:foregroundMark x1="20791" y1="88672" x2="20791" y2="88672"/>
                        <a14:foregroundMark x1="20205" y1="90625" x2="20205" y2="92969"/>
                        <a14:foregroundMark x1="50146" y1="57161" x2="53587" y2="57031"/>
                        <a14:foregroundMark x1="52635" y1="55729" x2="54466" y2="61719"/>
                        <a14:foregroundMark x1="52123" y1="64193" x2="43192" y2="79297"/>
                        <a14:foregroundMark x1="43192" y1="79297" x2="43192" y2="79297"/>
                        <a14:foregroundMark x1="25622" y1="54688" x2="20425" y2="82422"/>
                        <a14:foregroundMark x1="37848" y1="85286" x2="46925" y2="80599"/>
                        <a14:foregroundMark x1="58565" y1="63021" x2="69619" y2="68750"/>
                        <a14:foregroundMark x1="60761" y1="69141" x2="60102" y2="80339"/>
                        <a14:foregroundMark x1="60102" y1="80339" x2="67423" y2="88021"/>
                        <a14:foregroundMark x1="67423" y1="88021" x2="74378" y2="80859"/>
                        <a14:foregroundMark x1="74378" y1="80859" x2="76354" y2="93620"/>
                        <a14:foregroundMark x1="77013" y1="54297" x2="83748" y2="74219"/>
                        <a14:foregroundMark x1="83748" y1="74219" x2="78258" y2="89193"/>
                        <a14:foregroundMark x1="78258" y1="89193" x2="81259" y2="94792"/>
                        <a14:foregroundMark x1="49488" y1="59896" x2="54392" y2="56641"/>
                        <a14:backgroundMark x1="52855" y1="29036" x2="52855" y2="29036"/>
                        <a14:backgroundMark x1="53587" y1="26953" x2="54246" y2="47266"/>
                        <a14:backgroundMark x1="53587" y1="38932" x2="57760" y2="52995"/>
                        <a14:backgroundMark x1="42240" y1="48958" x2="58785" y2="49870"/>
                        <a14:backgroundMark x1="58638" y1="38542" x2="61786" y2="54036"/>
                        <a14:backgroundMark x1="79136" y1="34635" x2="78770" y2="51823"/>
                        <a14:backgroundMark x1="78770" y1="51823" x2="78770" y2="51823"/>
                        <a14:backgroundMark x1="54026" y1="14974" x2="60029" y2="46875"/>
                        <a14:backgroundMark x1="45754" y1="37109" x2="42972" y2="49349"/>
                        <a14:backgroundMark x1="31113" y1="30078" x2="31113" y2="30078"/>
                        <a14:backgroundMark x1="27599" y1="39974" x2="28551" y2="42448"/>
                        <a14:backgroundMark x1="56662" y1="76563" x2="56662" y2="76563"/>
                        <a14:backgroundMark x1="53221" y1="75391" x2="53221" y2="75391"/>
                        <a14:backgroundMark x1="55857" y1="73047" x2="50073" y2="82552"/>
                        <a14:backgroundMark x1="41728" y1="62109" x2="46706" y2="62500"/>
                        <a14:backgroundMark x1="66325" y1="59896" x2="69839" y2="60547"/>
                        <a14:backgroundMark x1="76208" y1="47917" x2="76208" y2="47917"/>
                        <a14:backgroundMark x1="47145" y1="64453" x2="47145" y2="64453"/>
                        <a14:backgroundMark x1="47511" y1="64844" x2="46193" y2="63411"/>
                        <a14:backgroundMark x1="54100" y1="72266" x2="56369" y2="71224"/>
                      </a14:backgroundRemoval>
                    </a14:imgEffect>
                  </a14:imgLayer>
                </a14:imgProps>
              </a:ext>
            </a:extLst>
          </a:blip>
          <a:srcRect l="18221" t="10393" r="14590"/>
          <a:stretch/>
        </p:blipFill>
        <p:spPr>
          <a:xfrm>
            <a:off x="7555752" y="3368344"/>
            <a:ext cx="4636248" cy="3476267"/>
          </a:xfrm>
          <a:prstGeom prst="rect">
            <a:avLst/>
          </a:prstGeom>
        </p:spPr>
      </p:pic>
    </p:spTree>
    <p:extLst>
      <p:ext uri="{BB962C8B-B14F-4D97-AF65-F5344CB8AC3E}">
        <p14:creationId xmlns:p14="http://schemas.microsoft.com/office/powerpoint/2010/main" val="227941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47891-00F6-95E2-6413-B3419A84E4FC}"/>
              </a:ext>
            </a:extLst>
          </p:cNvPr>
          <p:cNvPicPr>
            <a:picLocks noChangeAspect="1"/>
          </p:cNvPicPr>
          <p:nvPr/>
        </p:nvPicPr>
        <p:blipFill>
          <a:blip r:embed="rId2"/>
          <a:stretch>
            <a:fillRect/>
          </a:stretch>
        </p:blipFill>
        <p:spPr>
          <a:xfrm>
            <a:off x="0" y="1674"/>
            <a:ext cx="12192000" cy="6854653"/>
          </a:xfrm>
          <a:prstGeom prst="rect">
            <a:avLst/>
          </a:prstGeom>
        </p:spPr>
      </p:pic>
      <p:pic>
        <p:nvPicPr>
          <p:cNvPr id="4" name="Picture 3">
            <a:extLst>
              <a:ext uri="{FF2B5EF4-FFF2-40B4-BE49-F238E27FC236}">
                <a16:creationId xmlns:a16="http://schemas.microsoft.com/office/drawing/2014/main" id="{0286F4D4-93A5-E047-4D5C-00611EE70F8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10553075" y="4769764"/>
            <a:ext cx="1683375" cy="2088237"/>
          </a:xfrm>
          <a:prstGeom prst="rect">
            <a:avLst/>
          </a:prstGeom>
        </p:spPr>
      </p:pic>
    </p:spTree>
    <p:extLst>
      <p:ext uri="{BB962C8B-B14F-4D97-AF65-F5344CB8AC3E}">
        <p14:creationId xmlns:p14="http://schemas.microsoft.com/office/powerpoint/2010/main" val="129087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187F53C-7DC4-5FF8-7CC0-6CB98C75CCBB}"/>
              </a:ext>
            </a:extLst>
          </p:cNvPr>
          <p:cNvPicPr>
            <a:picLocks noChangeAspect="1"/>
          </p:cNvPicPr>
          <p:nvPr/>
        </p:nvPicPr>
        <p:blipFill>
          <a:blip r:embed="rId2"/>
          <a:stretch>
            <a:fillRect/>
          </a:stretch>
        </p:blipFill>
        <p:spPr>
          <a:xfrm>
            <a:off x="0" y="1674"/>
            <a:ext cx="12192000" cy="6854653"/>
          </a:xfrm>
          <a:prstGeom prst="rect">
            <a:avLst/>
          </a:prstGeom>
        </p:spPr>
      </p:pic>
      <p:sp>
        <p:nvSpPr>
          <p:cNvPr id="4" name="TextBox 3">
            <a:extLst>
              <a:ext uri="{FF2B5EF4-FFF2-40B4-BE49-F238E27FC236}">
                <a16:creationId xmlns:a16="http://schemas.microsoft.com/office/drawing/2014/main" id="{28B8942A-B31E-F660-CD0E-36B4B74B9444}"/>
              </a:ext>
            </a:extLst>
          </p:cNvPr>
          <p:cNvSpPr txBox="1"/>
          <p:nvPr/>
        </p:nvSpPr>
        <p:spPr>
          <a:xfrm>
            <a:off x="6405796" y="5437221"/>
            <a:ext cx="5613816" cy="1241622"/>
          </a:xfrm>
          <a:prstGeom prst="rect">
            <a:avLst/>
          </a:prstGeom>
          <a:noFill/>
        </p:spPr>
        <p:txBody>
          <a:bodyPr wrap="square">
            <a:spAutoFit/>
          </a:bodyPr>
          <a:lstStyle/>
          <a:p>
            <a:r>
              <a:rPr lang="es-ES" sz="1867" i="1">
                <a:latin typeface="Times New Roman" panose="02020603050405020304" pitchFamily="18" charset="0"/>
                <a:ea typeface="Times New Roman" panose="02020603050405020304" pitchFamily="18" charset="0"/>
              </a:rPr>
              <a:t>Chàng thiếu niên hồn nhiên, non trẻ, yêu nước sẵn sàng hi sinh tính mạng, cả gan phạm thượng để bày tỏ ý chí đánh giặc, nhưng trước người nhà vẫn muốn giữ thể diện.</a:t>
            </a:r>
            <a:endParaRPr lang="en-US" sz="2400"/>
          </a:p>
        </p:txBody>
      </p:sp>
      <p:sp>
        <p:nvSpPr>
          <p:cNvPr id="6" name="TextBox 5">
            <a:extLst>
              <a:ext uri="{FF2B5EF4-FFF2-40B4-BE49-F238E27FC236}">
                <a16:creationId xmlns:a16="http://schemas.microsoft.com/office/drawing/2014/main" id="{92F9B9A2-F82D-29AE-C653-ABCEB6FD72E4}"/>
              </a:ext>
            </a:extLst>
          </p:cNvPr>
          <p:cNvSpPr txBox="1"/>
          <p:nvPr/>
        </p:nvSpPr>
        <p:spPr>
          <a:xfrm>
            <a:off x="2163581" y="5493629"/>
            <a:ext cx="3932420" cy="954300"/>
          </a:xfrm>
          <a:prstGeom prst="rect">
            <a:avLst/>
          </a:prstGeom>
          <a:noFill/>
        </p:spPr>
        <p:txBody>
          <a:bodyPr wrap="square">
            <a:spAutoFit/>
          </a:bodyPr>
          <a:lstStyle/>
          <a:p>
            <a:r>
              <a:rPr lang="es-ES" sz="1867">
                <a:latin typeface="Times New Roman" panose="02020603050405020304" pitchFamily="18" charset="0"/>
                <a:ea typeface="Times New Roman" panose="02020603050405020304" pitchFamily="18" charset="0"/>
              </a:rPr>
              <a:t>Để đỡ ngượng với họ, Hoài Văn nói liều: “Ta đã  tâu với quan gia cho đánh…mẫu thân”.</a:t>
            </a:r>
            <a:endParaRPr lang="en-US" sz="2400"/>
          </a:p>
        </p:txBody>
      </p:sp>
      <p:sp>
        <p:nvSpPr>
          <p:cNvPr id="8" name="TextBox 7">
            <a:extLst>
              <a:ext uri="{FF2B5EF4-FFF2-40B4-BE49-F238E27FC236}">
                <a16:creationId xmlns:a16="http://schemas.microsoft.com/office/drawing/2014/main" id="{541C8239-E9EA-5EF9-E533-09D755A6B381}"/>
              </a:ext>
            </a:extLst>
          </p:cNvPr>
          <p:cNvSpPr txBox="1"/>
          <p:nvPr/>
        </p:nvSpPr>
        <p:spPr>
          <a:xfrm>
            <a:off x="2163579" y="4135883"/>
            <a:ext cx="3932420" cy="954300"/>
          </a:xfrm>
          <a:prstGeom prst="rect">
            <a:avLst/>
          </a:prstGeom>
          <a:noFill/>
        </p:spPr>
        <p:txBody>
          <a:bodyPr wrap="square">
            <a:spAutoFit/>
          </a:bodyPr>
          <a:lstStyle/>
          <a:p>
            <a:r>
              <a:rPr lang="en-US" sz="1867">
                <a:latin typeface="Times New Roman" panose="02020603050405020304" pitchFamily="18" charset="0"/>
                <a:ea typeface="Times New Roman" panose="02020603050405020304" pitchFamily="18" charset="0"/>
              </a:rPr>
              <a:t>- Tiếng nói như thét: “Xin quan gia cho đánh! Cho giặc mượn đường là mất nước”.</a:t>
            </a:r>
            <a:endParaRPr lang="en-US" sz="2400"/>
          </a:p>
        </p:txBody>
      </p:sp>
      <p:sp>
        <p:nvSpPr>
          <p:cNvPr id="10" name="TextBox 9">
            <a:extLst>
              <a:ext uri="{FF2B5EF4-FFF2-40B4-BE49-F238E27FC236}">
                <a16:creationId xmlns:a16="http://schemas.microsoft.com/office/drawing/2014/main" id="{B857F3FA-9588-1F9E-81BF-394ED63B7CA7}"/>
              </a:ext>
            </a:extLst>
          </p:cNvPr>
          <p:cNvSpPr txBox="1"/>
          <p:nvPr/>
        </p:nvSpPr>
        <p:spPr>
          <a:xfrm>
            <a:off x="6495736" y="4135883"/>
            <a:ext cx="6245901" cy="379656"/>
          </a:xfrm>
          <a:prstGeom prst="rect">
            <a:avLst/>
          </a:prstGeom>
          <a:noFill/>
        </p:spPr>
        <p:txBody>
          <a:bodyPr wrap="square">
            <a:spAutoFit/>
          </a:bodyPr>
          <a:lstStyle/>
          <a:p>
            <a:r>
              <a:rPr lang="en-US" sz="1867" i="1">
                <a:latin typeface="Times New Roman" panose="02020603050405020304" pitchFamily="18" charset="0"/>
                <a:ea typeface="Times New Roman" panose="02020603050405020304" pitchFamily="18" charset="0"/>
              </a:rPr>
              <a:t>Ngay thẳng, bộc trực, kiên định, dũng mãnh, yêu nước</a:t>
            </a:r>
            <a:endParaRPr lang="en-US" sz="2400"/>
          </a:p>
        </p:txBody>
      </p:sp>
      <p:sp>
        <p:nvSpPr>
          <p:cNvPr id="12" name="TextBox 11">
            <a:extLst>
              <a:ext uri="{FF2B5EF4-FFF2-40B4-BE49-F238E27FC236}">
                <a16:creationId xmlns:a16="http://schemas.microsoft.com/office/drawing/2014/main" id="{17D0AEED-46EC-4AF2-3A80-29EAAB7157FD}"/>
              </a:ext>
            </a:extLst>
          </p:cNvPr>
          <p:cNvSpPr txBox="1"/>
          <p:nvPr/>
        </p:nvSpPr>
        <p:spPr>
          <a:xfrm>
            <a:off x="1993690" y="2415837"/>
            <a:ext cx="4586991" cy="1464696"/>
          </a:xfrm>
          <a:prstGeom prst="rect">
            <a:avLst/>
          </a:prstGeom>
          <a:noFill/>
        </p:spPr>
        <p:txBody>
          <a:bodyPr wrap="square">
            <a:spAutoFit/>
          </a:bodyPr>
          <a:lstStyle/>
          <a:p>
            <a:pPr algn="just">
              <a:spcAft>
                <a:spcPts val="1067"/>
              </a:spcAft>
            </a:pPr>
            <a:r>
              <a:rPr lang="en-US" sz="1867">
                <a:latin typeface="Times New Roman" panose="02020603050405020304" pitchFamily="18" charset="0"/>
                <a:ea typeface="Times New Roman" panose="02020603050405020304" pitchFamily="18" charset="0"/>
                <a:cs typeface="Times New Roman" panose="02020603050405020304" pitchFamily="18" charset="0"/>
              </a:rPr>
              <a:t>- Cháu biết là mang tội lớn nhưng cháu trộm nghĩ rằng khi quốc biến thì đến đứa trẻ cũng phải lo, huống hồ cháu đã lớn…đánh lại?</a:t>
            </a:r>
            <a:endParaRPr lang="en-US" sz="1467">
              <a:latin typeface="Calibri" panose="020F0502020204030204" pitchFamily="34" charset="0"/>
              <a:ea typeface="Calibri" panose="020F0502020204030204" pitchFamily="34" charset="0"/>
              <a:cs typeface="Times New Roman" panose="02020603050405020304" pitchFamily="18" charset="0"/>
            </a:endParaRPr>
          </a:p>
          <a:p>
            <a:endParaRPr lang="en-US" sz="2400"/>
          </a:p>
        </p:txBody>
      </p:sp>
      <p:sp>
        <p:nvSpPr>
          <p:cNvPr id="14" name="TextBox 13">
            <a:extLst>
              <a:ext uri="{FF2B5EF4-FFF2-40B4-BE49-F238E27FC236}">
                <a16:creationId xmlns:a16="http://schemas.microsoft.com/office/drawing/2014/main" id="{79B34E59-3C85-65EB-A890-5AE3DAF06F34}"/>
              </a:ext>
            </a:extLst>
          </p:cNvPr>
          <p:cNvSpPr txBox="1"/>
          <p:nvPr/>
        </p:nvSpPr>
        <p:spPr>
          <a:xfrm>
            <a:off x="6753068" y="2350505"/>
            <a:ext cx="5266544" cy="1241622"/>
          </a:xfrm>
          <a:prstGeom prst="rect">
            <a:avLst/>
          </a:prstGeom>
          <a:noFill/>
        </p:spPr>
        <p:txBody>
          <a:bodyPr wrap="square">
            <a:spAutoFit/>
          </a:bodyPr>
          <a:lstStyle/>
          <a:p>
            <a:r>
              <a:rPr lang="en-US" sz="1867" i="1">
                <a:latin typeface="Times New Roman" panose="02020603050405020304" pitchFamily="18" charset="0"/>
                <a:ea typeface="Times New Roman" panose="02020603050405020304" pitchFamily="18" charset="0"/>
              </a:rPr>
              <a:t>Hiểu đạo lí, mưu trí, sống có tình nghĩa, biết  phải trái đúng sai, căm thù giặc sâu sắc, 1 lòng muốn tiêu diệt kẻ thù; dám làm dám chịu, đặt vận mệnh đất nước cao hơn tính mạng của bản thân.</a:t>
            </a:r>
            <a:endParaRPr lang="en-US" sz="2400"/>
          </a:p>
        </p:txBody>
      </p:sp>
      <p:sp>
        <p:nvSpPr>
          <p:cNvPr id="16" name="TextBox 15">
            <a:extLst>
              <a:ext uri="{FF2B5EF4-FFF2-40B4-BE49-F238E27FC236}">
                <a16:creationId xmlns:a16="http://schemas.microsoft.com/office/drawing/2014/main" id="{2E7BC276-BF8F-04FC-AAF5-4F77553ED5C7}"/>
              </a:ext>
            </a:extLst>
          </p:cNvPr>
          <p:cNvSpPr txBox="1"/>
          <p:nvPr/>
        </p:nvSpPr>
        <p:spPr>
          <a:xfrm>
            <a:off x="2078635" y="784709"/>
            <a:ext cx="4417101" cy="477247"/>
          </a:xfrm>
          <a:prstGeom prst="rect">
            <a:avLst/>
          </a:prstGeom>
          <a:noFill/>
        </p:spPr>
        <p:txBody>
          <a:bodyPr wrap="square">
            <a:spAutoFit/>
          </a:bodyPr>
          <a:lstStyle/>
          <a:p>
            <a:pPr algn="just">
              <a:lnSpc>
                <a:spcPct val="150000"/>
              </a:lnSpc>
              <a:spcAft>
                <a:spcPts val="1067"/>
              </a:spcAft>
            </a:pPr>
            <a:r>
              <a:rPr lang="en-US" sz="1867">
                <a:latin typeface="Times New Roman" panose="02020603050405020304" pitchFamily="18" charset="0"/>
                <a:ea typeface="Times New Roman" panose="02020603050405020304" pitchFamily="18" charset="0"/>
                <a:cs typeface="Times New Roman" panose="02020603050405020304" pitchFamily="18" charset="0"/>
              </a:rPr>
              <a:t>- “Không buông ra ta chém!”</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24AA7FBE-1B5E-645E-3EC4-9312F63C8CE2}"/>
              </a:ext>
            </a:extLst>
          </p:cNvPr>
          <p:cNvSpPr txBox="1"/>
          <p:nvPr/>
        </p:nvSpPr>
        <p:spPr>
          <a:xfrm>
            <a:off x="6405796" y="1110053"/>
            <a:ext cx="5441429" cy="666977"/>
          </a:xfrm>
          <a:prstGeom prst="rect">
            <a:avLst/>
          </a:prstGeom>
          <a:noFill/>
        </p:spPr>
        <p:txBody>
          <a:bodyPr wrap="square">
            <a:spAutoFit/>
          </a:bodyPr>
          <a:lstStyle/>
          <a:p>
            <a:r>
              <a:rPr lang="en-US" sz="1867" i="1">
                <a:latin typeface="Times New Roman" panose="02020603050405020304" pitchFamily="18" charset="0"/>
                <a:ea typeface="Times New Roman" panose="02020603050405020304" pitchFamily="18" charset="0"/>
              </a:rPr>
              <a:t>Nóng nảy, liều lĩnh, quyết tâm bệ kiến vua để bày tỏ mong muốn đánh giặc bất chấp phải chịu tội chết.</a:t>
            </a:r>
            <a:endParaRPr lang="en-US" sz="2400"/>
          </a:p>
        </p:txBody>
      </p:sp>
      <p:sp>
        <p:nvSpPr>
          <p:cNvPr id="2" name="TextBox 1">
            <a:extLst>
              <a:ext uri="{FF2B5EF4-FFF2-40B4-BE49-F238E27FC236}">
                <a16:creationId xmlns:a16="http://schemas.microsoft.com/office/drawing/2014/main" id="{8AD170B4-B189-AFF1-F036-F84BDD6D04FF}"/>
              </a:ext>
            </a:extLst>
          </p:cNvPr>
          <p:cNvSpPr txBox="1"/>
          <p:nvPr/>
        </p:nvSpPr>
        <p:spPr>
          <a:xfrm>
            <a:off x="2078635" y="1312032"/>
            <a:ext cx="4417101" cy="954300"/>
          </a:xfrm>
          <a:prstGeom prst="rect">
            <a:avLst/>
          </a:prstGeom>
          <a:noFill/>
        </p:spPr>
        <p:txBody>
          <a:bodyPr wrap="square">
            <a:spAutoFit/>
          </a:bodyPr>
          <a:lstStyle/>
          <a:p>
            <a:r>
              <a:rPr lang="en-US" sz="1867">
                <a:latin typeface="Times New Roman" panose="02020603050405020304" pitchFamily="18" charset="0"/>
                <a:ea typeface="Times New Roman" panose="02020603050405020304" pitchFamily="18" charset="0"/>
              </a:rPr>
              <a:t>- “Ta xuống xin bệ kiến quan gia, không kẻ nào được giữ ta lại. Lôi thôi thì hãy nhìn lưỡi gươm này!”</a:t>
            </a:r>
            <a:endParaRPr lang="en-US" sz="2400"/>
          </a:p>
        </p:txBody>
      </p:sp>
      <p:sp>
        <p:nvSpPr>
          <p:cNvPr id="9" name="TextBox 8">
            <a:extLst>
              <a:ext uri="{FF2B5EF4-FFF2-40B4-BE49-F238E27FC236}">
                <a16:creationId xmlns:a16="http://schemas.microsoft.com/office/drawing/2014/main" id="{281A42B7-1BC0-C2A0-8CE7-3924B508AD9C}"/>
              </a:ext>
            </a:extLst>
          </p:cNvPr>
          <p:cNvSpPr txBox="1"/>
          <p:nvPr/>
        </p:nvSpPr>
        <p:spPr>
          <a:xfrm>
            <a:off x="1993689" y="3360960"/>
            <a:ext cx="4586991" cy="379656"/>
          </a:xfrm>
          <a:prstGeom prst="rect">
            <a:avLst/>
          </a:prstGeom>
          <a:noFill/>
        </p:spPr>
        <p:txBody>
          <a:bodyPr wrap="square">
            <a:spAutoFit/>
          </a:bodyPr>
          <a:lstStyle/>
          <a:p>
            <a:r>
              <a:rPr lang="en-US" sz="1867">
                <a:latin typeface="Times New Roman" panose="02020603050405020304" pitchFamily="18" charset="0"/>
                <a:ea typeface="Times New Roman" panose="02020603050405020304" pitchFamily="18" charset="0"/>
              </a:rPr>
              <a:t>- “Ai chủ hòa?...bàn </a:t>
            </a:r>
            <a:endParaRPr lang="en-US" sz="2400"/>
          </a:p>
        </p:txBody>
      </p:sp>
    </p:spTree>
    <p:extLst>
      <p:ext uri="{BB962C8B-B14F-4D97-AF65-F5344CB8AC3E}">
        <p14:creationId xmlns:p14="http://schemas.microsoft.com/office/powerpoint/2010/main" val="1394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P spid="18" grpId="0"/>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75" name="Google Shape;555;p24">
            <a:extLst>
              <a:ext uri="{FF2B5EF4-FFF2-40B4-BE49-F238E27FC236}">
                <a16:creationId xmlns:a16="http://schemas.microsoft.com/office/drawing/2014/main" id="{310407B5-F8BC-6381-A036-7537642DDCAC}"/>
              </a:ext>
            </a:extLst>
          </p:cNvPr>
          <p:cNvSpPr/>
          <p:nvPr/>
        </p:nvSpPr>
        <p:spPr>
          <a:xfrm>
            <a:off x="3177720" y="3196703"/>
            <a:ext cx="7819939" cy="2944575"/>
          </a:xfrm>
          <a:prstGeom prst="roundRect">
            <a:avLst>
              <a:gd name="adj" fmla="val 6666"/>
            </a:avLst>
          </a:prstGeom>
          <a:solidFill>
            <a:srgbClr val="F3D676">
              <a:alpha val="37650"/>
            </a:srgbClr>
          </a:solidFill>
          <a:ln>
            <a:noFill/>
          </a:ln>
        </p:spPr>
        <p:txBody>
          <a:bodyPr spcFirstLastPara="1" wrap="square" lIns="121900" tIns="121900" rIns="121900" bIns="121900" anchor="ctr" anchorCtr="0">
            <a:noAutofit/>
          </a:bodyPr>
          <a:lstStyle/>
          <a:p>
            <a:pPr defTabSz="1219110">
              <a:defRPr/>
            </a:pPr>
            <a:endParaRPr sz="2400">
              <a:solidFill>
                <a:sysClr val="windowText" lastClr="000000"/>
              </a:solidFill>
            </a:endParaRPr>
          </a:p>
        </p:txBody>
      </p:sp>
      <p:sp>
        <p:nvSpPr>
          <p:cNvPr id="77" name="Google Shape;559;p24">
            <a:extLst>
              <a:ext uri="{FF2B5EF4-FFF2-40B4-BE49-F238E27FC236}">
                <a16:creationId xmlns:a16="http://schemas.microsoft.com/office/drawing/2014/main" id="{5928759E-05F5-8458-93BB-338B7D4C4F2C}"/>
              </a:ext>
            </a:extLst>
          </p:cNvPr>
          <p:cNvSpPr/>
          <p:nvPr/>
        </p:nvSpPr>
        <p:spPr>
          <a:xfrm>
            <a:off x="532088" y="1424631"/>
            <a:ext cx="5814813" cy="797983"/>
          </a:xfrm>
          <a:prstGeom prst="roundRect">
            <a:avLst>
              <a:gd name="adj" fmla="val 16667"/>
            </a:avLst>
          </a:prstGeom>
          <a:solidFill>
            <a:srgbClr val="FAA989">
              <a:lumMod val="40000"/>
              <a:lumOff val="60000"/>
            </a:srgbClr>
          </a:solidFill>
          <a:ln>
            <a:noFill/>
          </a:ln>
        </p:spPr>
        <p:txBody>
          <a:bodyPr spcFirstLastPara="1" wrap="square" lIns="121900" tIns="121900" rIns="121900" bIns="121900" anchor="ctr" anchorCtr="0">
            <a:noAutofit/>
          </a:bodyPr>
          <a:lstStyle/>
          <a:p>
            <a:pPr defTabSz="914377"/>
            <a:r>
              <a:rPr lang="en-US" sz="2667" i="1">
                <a:latin typeface="Times New Roman" panose="02020603050405020304" pitchFamily="18" charset="0"/>
                <a:cs typeface="Times New Roman" panose="02020603050405020304" pitchFamily="18" charset="0"/>
              </a:rPr>
              <a:t>Đ</a:t>
            </a:r>
            <a:r>
              <a:rPr lang="vi-VN" sz="2667" i="1">
                <a:latin typeface="Times New Roman" panose="02020603050405020304" pitchFamily="18" charset="0"/>
                <a:cs typeface="Times New Roman" panose="02020603050405020304" pitchFamily="18" charset="0"/>
              </a:rPr>
              <a:t>oạn </a:t>
            </a:r>
            <a:r>
              <a:rPr lang="en-US" sz="2667" i="1">
                <a:latin typeface="Times New Roman" panose="02020603050405020304" pitchFamily="18" charset="0"/>
                <a:cs typeface="Times New Roman" panose="02020603050405020304" pitchFamily="18" charset="0"/>
              </a:rPr>
              <a:t>ghi chép về Trần Quốc Toản  Trong Đại Việt sử kí toàn thư</a:t>
            </a:r>
            <a:endParaRPr lang="en-US" sz="8000" b="1">
              <a:solidFill>
                <a:srgbClr val="250E0B"/>
              </a:solidFill>
              <a:latin typeface="Times New Roman" panose="02020603050405020304" pitchFamily="18" charset="0"/>
              <a:cs typeface="Times New Roman" panose="02020603050405020304" pitchFamily="18" charset="0"/>
            </a:endParaRPr>
          </a:p>
        </p:txBody>
      </p:sp>
      <p:cxnSp>
        <p:nvCxnSpPr>
          <p:cNvPr id="78" name="Google Shape;561;p24">
            <a:extLst>
              <a:ext uri="{FF2B5EF4-FFF2-40B4-BE49-F238E27FC236}">
                <a16:creationId xmlns:a16="http://schemas.microsoft.com/office/drawing/2014/main" id="{AD9DA606-ADB6-51E5-A9FE-6F4BDDE6E0DB}"/>
              </a:ext>
            </a:extLst>
          </p:cNvPr>
          <p:cNvCxnSpPr>
            <a:cxnSpLocks/>
          </p:cNvCxnSpPr>
          <p:nvPr/>
        </p:nvCxnSpPr>
        <p:spPr>
          <a:xfrm flipV="1">
            <a:off x="2020388" y="2244089"/>
            <a:ext cx="0" cy="2547651"/>
          </a:xfrm>
          <a:prstGeom prst="straightConnector1">
            <a:avLst/>
          </a:prstGeom>
          <a:noFill/>
          <a:ln w="28575" cap="flat" cmpd="sng">
            <a:solidFill>
              <a:srgbClr val="191919"/>
            </a:solidFill>
            <a:prstDash val="solid"/>
            <a:round/>
            <a:headEnd type="none" w="med" len="med"/>
            <a:tailEnd type="oval" w="med" len="med"/>
          </a:ln>
        </p:spPr>
      </p:cxnSp>
      <p:cxnSp>
        <p:nvCxnSpPr>
          <p:cNvPr id="79" name="Google Shape;563;p24">
            <a:extLst>
              <a:ext uri="{FF2B5EF4-FFF2-40B4-BE49-F238E27FC236}">
                <a16:creationId xmlns:a16="http://schemas.microsoft.com/office/drawing/2014/main" id="{7273152E-11F1-C975-96B2-3AFAC58B27DA}"/>
              </a:ext>
            </a:extLst>
          </p:cNvPr>
          <p:cNvCxnSpPr>
            <a:cxnSpLocks/>
            <a:stCxn id="77" idx="3"/>
            <a:endCxn id="77" idx="3"/>
          </p:cNvCxnSpPr>
          <p:nvPr/>
        </p:nvCxnSpPr>
        <p:spPr>
          <a:xfrm>
            <a:off x="6346901" y="1823623"/>
            <a:ext cx="0" cy="0"/>
          </a:xfrm>
          <a:prstGeom prst="straightConnector1">
            <a:avLst/>
          </a:prstGeom>
          <a:noFill/>
          <a:ln w="9525" cap="flat" cmpd="sng">
            <a:solidFill>
              <a:srgbClr val="FF8C9D"/>
            </a:solidFill>
            <a:prstDash val="solid"/>
            <a:round/>
            <a:headEnd type="none" w="med" len="med"/>
            <a:tailEnd type="oval" w="med" len="med"/>
          </a:ln>
        </p:spPr>
      </p:cxnSp>
      <p:sp>
        <p:nvSpPr>
          <p:cNvPr id="142" name="TextBox 141">
            <a:extLst>
              <a:ext uri="{FF2B5EF4-FFF2-40B4-BE49-F238E27FC236}">
                <a16:creationId xmlns:a16="http://schemas.microsoft.com/office/drawing/2014/main" id="{37A3E13F-174E-950B-3939-AE00F22E87FF}"/>
              </a:ext>
            </a:extLst>
          </p:cNvPr>
          <p:cNvSpPr txBox="1"/>
          <p:nvPr/>
        </p:nvSpPr>
        <p:spPr>
          <a:xfrm>
            <a:off x="3369515" y="3138225"/>
            <a:ext cx="7591707" cy="3046411"/>
          </a:xfrm>
          <a:prstGeom prst="rect">
            <a:avLst/>
          </a:prstGeom>
          <a:noFill/>
        </p:spPr>
        <p:txBody>
          <a:bodyPr wrap="square">
            <a:spAutoFit/>
          </a:bodyPr>
          <a:lstStyle/>
          <a:p>
            <a:pPr algn="just"/>
            <a:r>
              <a:rPr lang="vi-VN" sz="2133" i="1">
                <a:latin typeface="Times New Roman" panose="02020603050405020304" pitchFamily="18" charset="0"/>
                <a:cs typeface="Times New Roman" panose="02020603050405020304" pitchFamily="18" charset="0"/>
              </a:rPr>
              <a:t>“...Vua thấy Hoài Văn Hầu Trần Quốc Toản, Hoài Nhân Vương Kiện còn trẻ tuổi không cho dự bản (hội nghị Bình Than). Quốc Toản trong lòng hổ thẹn, phẫn khích, tay cầm quả cam, bóp nát lúc nào không biết. Sau đó, Quốc Toản lại về huy động hơn nghìn gia nô và thân thuộc sắm vũ khí đóng chiến thuyền, viết lên cờ sáu chữ “Phá cường địch, báo hoàng ân” (Phá giặc mạnh, báo ơn vua). Sau này, khi đối trận với giặc, tự mình xông lên trước quân sĩ, giặc trông thấy phải lui tránh, không dám đối địch. Đến khi mất, vua rất thương tiếc, thân làm văn tế, lại gia phong tước vương” [14, tr.49]</a:t>
            </a:r>
            <a:endParaRPr lang="en-US" sz="3733">
              <a:latin typeface="Times New Roman" panose="02020603050405020304" pitchFamily="18" charset="0"/>
              <a:cs typeface="Times New Roman" panose="02020603050405020304" pitchFamily="18" charset="0"/>
            </a:endParaRPr>
          </a:p>
        </p:txBody>
      </p:sp>
      <p:cxnSp>
        <p:nvCxnSpPr>
          <p:cNvPr id="6" name="Google Shape;561;p24">
            <a:extLst>
              <a:ext uri="{FF2B5EF4-FFF2-40B4-BE49-F238E27FC236}">
                <a16:creationId xmlns:a16="http://schemas.microsoft.com/office/drawing/2014/main" id="{099B8869-15BD-2488-CF5A-E9006A24737E}"/>
              </a:ext>
            </a:extLst>
          </p:cNvPr>
          <p:cNvCxnSpPr>
            <a:cxnSpLocks/>
          </p:cNvCxnSpPr>
          <p:nvPr/>
        </p:nvCxnSpPr>
        <p:spPr>
          <a:xfrm>
            <a:off x="2032403" y="4791740"/>
            <a:ext cx="1116963" cy="0"/>
          </a:xfrm>
          <a:prstGeom prst="straightConnector1">
            <a:avLst/>
          </a:prstGeom>
          <a:noFill/>
          <a:ln w="28575" cap="flat" cmpd="sng">
            <a:solidFill>
              <a:srgbClr val="191919"/>
            </a:solidFill>
            <a:prstDash val="solid"/>
            <a:round/>
            <a:headEnd type="none" w="med" len="med"/>
            <a:tailEnd type="oval" w="med" len="med"/>
          </a:ln>
        </p:spPr>
      </p:cxnSp>
      <p:pic>
        <p:nvPicPr>
          <p:cNvPr id="12" name="Picture 11">
            <a:extLst>
              <a:ext uri="{FF2B5EF4-FFF2-40B4-BE49-F238E27FC236}">
                <a16:creationId xmlns:a16="http://schemas.microsoft.com/office/drawing/2014/main" id="{AEFB0DCC-0E66-5D25-57BB-E411782067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65" b="98698" l="20205" r="83748">
                        <a14:foregroundMark x1="28551" y1="15365" x2="34334" y2="24349"/>
                        <a14:foregroundMark x1="34334" y1="24349" x2="40264" y2="20833"/>
                        <a14:foregroundMark x1="40264" y1="20833" x2="40849" y2="23307"/>
                        <a14:foregroundMark x1="29283" y1="56120" x2="25549" y2="90495"/>
                        <a14:foregroundMark x1="25549" y1="90495" x2="25549" y2="90495"/>
                        <a14:foregroundMark x1="35871" y1="59896" x2="34041" y2="84245"/>
                        <a14:foregroundMark x1="71449" y1="26563" x2="72621" y2="38151"/>
                        <a14:foregroundMark x1="72621" y1="38151" x2="71596" y2="41016"/>
                        <a14:foregroundMark x1="75622" y1="61328" x2="77745" y2="91927"/>
                        <a14:foregroundMark x1="62958" y1="77604" x2="73865" y2="66016"/>
                        <a14:foregroundMark x1="73865" y1="66016" x2="73865" y2="66016"/>
                        <a14:foregroundMark x1="32650" y1="60938" x2="28111" y2="93099"/>
                        <a14:foregroundMark x1="30893" y1="21354" x2="27965" y2="36068"/>
                        <a14:foregroundMark x1="27965" y1="36068" x2="27965" y2="36068"/>
                        <a14:foregroundMark x1="32357" y1="20964" x2="42020" y2="18750"/>
                        <a14:foregroundMark x1="34627" y1="25130" x2="38067" y2="34635"/>
                        <a14:foregroundMark x1="38067" y1="34635" x2="38067" y2="34635"/>
                        <a14:foregroundMark x1="36603" y1="24349" x2="35505" y2="35026"/>
                        <a14:foregroundMark x1="35505" y1="35026" x2="35505" y2="35026"/>
                        <a14:foregroundMark x1="34334" y1="17318" x2="36457" y2="19141"/>
                        <a14:foregroundMark x1="33309" y1="55339" x2="29283" y2="90495"/>
                        <a14:foregroundMark x1="29283" y1="90495" x2="29283" y2="90495"/>
                        <a14:foregroundMark x1="33895" y1="47396" x2="26940" y2="71224"/>
                        <a14:foregroundMark x1="26940" y1="71224" x2="26940" y2="71224"/>
                        <a14:foregroundMark x1="29502" y1="48438" x2="21376" y2="95182"/>
                        <a14:foregroundMark x1="47311" y1="64090" x2="52123" y2="57422"/>
                        <a14:foregroundMark x1="40190" y1="73958" x2="46626" y2="65040"/>
                        <a14:foregroundMark x1="52123" y1="57422" x2="52123" y2="57422"/>
                        <a14:foregroundMark x1="51318" y1="56510" x2="51318" y2="56510"/>
                        <a14:foregroundMark x1="51684" y1="55078" x2="51684" y2="55078"/>
                        <a14:foregroundMark x1="52489" y1="55078" x2="50146" y2="57422"/>
                        <a14:foregroundMark x1="66837" y1="84245" x2="78111" y2="68750"/>
                        <a14:foregroundMark x1="61493" y1="67578" x2="62152" y2="85677"/>
                        <a14:foregroundMark x1="62152" y1="85677" x2="71010" y2="85286"/>
                        <a14:foregroundMark x1="71010" y1="85286" x2="75622" y2="97266"/>
                        <a14:foregroundMark x1="68814" y1="27865" x2="74085" y2="27995"/>
                        <a14:foregroundMark x1="74085" y1="27995" x2="77965" y2="27344"/>
                        <a14:foregroundMark x1="74378" y1="52865" x2="81918" y2="77083"/>
                        <a14:foregroundMark x1="81918" y1="77083" x2="82138" y2="80078"/>
                        <a14:foregroundMark x1="75622" y1="54948" x2="82504" y2="78125"/>
                        <a14:foregroundMark x1="66837" y1="77083" x2="75183" y2="63542"/>
                        <a14:foregroundMark x1="75183" y1="63542" x2="75183" y2="63542"/>
                        <a14:foregroundMark x1="36310" y1="44531" x2="34846" y2="80339"/>
                        <a14:foregroundMark x1="34846" y1="80339" x2="34846" y2="80339"/>
                        <a14:foregroundMark x1="33089" y1="45182" x2="33821" y2="70573"/>
                        <a14:foregroundMark x1="33821" y1="70573" x2="33821" y2="70573"/>
                        <a14:foregroundMark x1="31845" y1="45443" x2="27233" y2="53906"/>
                        <a14:foregroundMark x1="27233" y1="53906" x2="21523" y2="84115"/>
                        <a14:foregroundMark x1="21523" y1="84115" x2="24744" y2="97526"/>
                        <a14:foregroundMark x1="24744" y1="97526" x2="32357" y2="98568"/>
                        <a14:foregroundMark x1="32357" y1="98568" x2="34553" y2="84245"/>
                        <a14:foregroundMark x1="34553" y1="84245" x2="42826" y2="79688"/>
                        <a14:foregroundMark x1="42826" y1="79688" x2="36457" y2="57422"/>
                        <a14:foregroundMark x1="35286" y1="94401" x2="35871" y2="98698"/>
                        <a14:foregroundMark x1="34627" y1="89453" x2="34627" y2="89453"/>
                        <a14:foregroundMark x1="19107" y1="99349" x2="20791" y2="88672"/>
                        <a14:foregroundMark x1="20791" y1="88672" x2="20791" y2="88672"/>
                        <a14:foregroundMark x1="20205" y1="90625" x2="20205" y2="92969"/>
                        <a14:foregroundMark x1="50146" y1="57161" x2="53587" y2="57031"/>
                        <a14:foregroundMark x1="52635" y1="55729" x2="54466" y2="61719"/>
                        <a14:foregroundMark x1="52123" y1="64193" x2="43192" y2="79297"/>
                        <a14:foregroundMark x1="43192" y1="79297" x2="43192" y2="79297"/>
                        <a14:foregroundMark x1="25622" y1="54688" x2="20425" y2="82422"/>
                        <a14:foregroundMark x1="37848" y1="85286" x2="46925" y2="80599"/>
                        <a14:foregroundMark x1="58565" y1="63021" x2="69619" y2="68750"/>
                        <a14:foregroundMark x1="60761" y1="69141" x2="60102" y2="80339"/>
                        <a14:foregroundMark x1="60102" y1="80339" x2="67423" y2="88021"/>
                        <a14:foregroundMark x1="67423" y1="88021" x2="74378" y2="80859"/>
                        <a14:foregroundMark x1="74378" y1="80859" x2="76354" y2="93620"/>
                        <a14:foregroundMark x1="77013" y1="54297" x2="83748" y2="74219"/>
                        <a14:foregroundMark x1="83748" y1="74219" x2="78258" y2="89193"/>
                        <a14:foregroundMark x1="78258" y1="89193" x2="81259" y2="94792"/>
                        <a14:foregroundMark x1="53880" y1="55729" x2="53880" y2="55729"/>
                        <a14:foregroundMark x1="54539" y1="56901" x2="49707" y2="60156"/>
                        <a14:foregroundMark x1="48316" y1="58984" x2="48316" y2="58984"/>
                        <a14:backgroundMark x1="52855" y1="29036" x2="52855" y2="29036"/>
                        <a14:backgroundMark x1="53587" y1="26953" x2="54246" y2="47266"/>
                        <a14:backgroundMark x1="53587" y1="38932" x2="57760" y2="52995"/>
                        <a14:backgroundMark x1="42240" y1="48958" x2="58785" y2="49870"/>
                        <a14:backgroundMark x1="58638" y1="38542" x2="61786" y2="54036"/>
                        <a14:backgroundMark x1="79136" y1="34635" x2="78770" y2="51823"/>
                        <a14:backgroundMark x1="78770" y1="51823" x2="78770" y2="51823"/>
                        <a14:backgroundMark x1="54026" y1="14974" x2="60029" y2="46875"/>
                        <a14:backgroundMark x1="45754" y1="37109" x2="42972" y2="49349"/>
                        <a14:backgroundMark x1="31113" y1="30078" x2="31113" y2="30078"/>
                        <a14:backgroundMark x1="27599" y1="39974" x2="28551" y2="42448"/>
                        <a14:backgroundMark x1="56662" y1="76563" x2="56662" y2="76563"/>
                        <a14:backgroundMark x1="53221" y1="75391" x2="53221" y2="75391"/>
                        <a14:backgroundMark x1="55857" y1="73047" x2="50073" y2="82552"/>
                        <a14:backgroundMark x1="41728" y1="62109" x2="46706" y2="62500"/>
                        <a14:backgroundMark x1="66325" y1="59896" x2="69839" y2="60547"/>
                        <a14:backgroundMark x1="76208" y1="47917" x2="76208" y2="47917"/>
                        <a14:backgroundMark x1="47145" y1="64453" x2="47145" y2="64453"/>
                        <a14:backgroundMark x1="47511" y1="64844" x2="46193" y2="63411"/>
                        <a14:backgroundMark x1="54100" y1="72266" x2="56369" y2="71224"/>
                      </a14:backgroundRemoval>
                    </a14:imgEffect>
                  </a14:imgLayer>
                </a14:imgProps>
              </a:ext>
            </a:extLst>
          </a:blip>
          <a:srcRect l="18221" t="10393" r="14590"/>
          <a:stretch/>
        </p:blipFill>
        <p:spPr>
          <a:xfrm>
            <a:off x="7355326" y="933685"/>
            <a:ext cx="3323967" cy="2233779"/>
          </a:xfrm>
          <a:prstGeom prst="rect">
            <a:avLst/>
          </a:prstGeom>
        </p:spPr>
      </p:pic>
    </p:spTree>
    <p:extLst>
      <p:ext uri="{BB962C8B-B14F-4D97-AF65-F5344CB8AC3E}">
        <p14:creationId xmlns:p14="http://schemas.microsoft.com/office/powerpoint/2010/main" val="1469931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arn(inVertical)">
                                      <p:cBhvr>
                                        <p:cTn id="10" dur="500"/>
                                        <p:tgtEl>
                                          <p:spTgt spid="7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arn(inVertic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randombar(horizontal)">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barn(inVertical)">
                                      <p:cBhvr>
                                        <p:cTn id="2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1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867"/>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535144" y="199324"/>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vi-VN" sz="3733" b="1">
                <a:latin typeface="Times New Roman" panose="02020603050405020304" pitchFamily="18" charset="0"/>
                <a:ea typeface="Times New Roman" panose="02020603050405020304" pitchFamily="18" charset="0"/>
              </a:rPr>
              <a:t>a.</a:t>
            </a:r>
            <a:r>
              <a:rPr lang="en-US" sz="3733" b="1">
                <a:latin typeface="Times New Roman" panose="02020603050405020304" pitchFamily="18" charset="0"/>
                <a:ea typeface="Times New Roman" panose="02020603050405020304" pitchFamily="18" charset="0"/>
              </a:rPr>
              <a:t> Nhân vật trung tâm Trần Quốc Toản</a:t>
            </a:r>
            <a:endParaRPr lang="en-US" sz="3733">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2" name="图片 12">
            <a:extLst>
              <a:ext uri="{FF2B5EF4-FFF2-40B4-BE49-F238E27FC236}">
                <a16:creationId xmlns:a16="http://schemas.microsoft.com/office/drawing/2014/main" id="{32179A5D-E87F-BDF7-DC1D-32E8216A63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507" y="1317546"/>
            <a:ext cx="5136819" cy="4819591"/>
          </a:xfrm>
          <a:prstGeom prst="rect">
            <a:avLst/>
          </a:prstGeom>
        </p:spPr>
      </p:pic>
      <p:sp>
        <p:nvSpPr>
          <p:cNvPr id="3" name="文本框 13">
            <a:extLst>
              <a:ext uri="{FF2B5EF4-FFF2-40B4-BE49-F238E27FC236}">
                <a16:creationId xmlns:a16="http://schemas.microsoft.com/office/drawing/2014/main" id="{80A49DBB-DACF-72BA-1E82-B2F20A3A19F6}"/>
              </a:ext>
            </a:extLst>
          </p:cNvPr>
          <p:cNvSpPr txBox="1"/>
          <p:nvPr/>
        </p:nvSpPr>
        <p:spPr>
          <a:xfrm>
            <a:off x="1376756" y="2525473"/>
            <a:ext cx="3884032" cy="267765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i="1">
                <a:solidFill>
                  <a:srgbClr val="F5E7CA">
                    <a:lumMod val="10000"/>
                  </a:srgbClr>
                </a:solidFill>
                <a:latin typeface="Times New Roman" panose="02020603050405020304" pitchFamily="18" charset="0"/>
                <a:cs typeface="Times New Roman" panose="02020603050405020304" pitchFamily="18" charset="0"/>
              </a:rPr>
              <a:t>Hình tượng Trần Quốc Toản trong đoạn trích và trong những ghi chép lịch sử có gì giống và khác nhau? Từ đó, hãy rút ra nhận xét về đặc điểm thế giới nhân vật trong truyện lịch sử.</a:t>
            </a:r>
            <a:endParaRPr lang="en-US" sz="2400">
              <a:solidFill>
                <a:srgbClr val="F5E7CA">
                  <a:lumMod val="10000"/>
                </a:srgb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3CB849A-9925-1B6F-C4FF-3EE9087799F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2788"/>
          <a:stretch/>
        </p:blipFill>
        <p:spPr>
          <a:xfrm>
            <a:off x="6912021" y="1725829"/>
            <a:ext cx="5435923" cy="5132172"/>
          </a:xfrm>
          <a:prstGeom prst="rect">
            <a:avLst/>
          </a:prstGeom>
        </p:spPr>
      </p:pic>
    </p:spTree>
    <p:extLst>
      <p:ext uri="{BB962C8B-B14F-4D97-AF65-F5344CB8AC3E}">
        <p14:creationId xmlns:p14="http://schemas.microsoft.com/office/powerpoint/2010/main" val="138011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239308"/>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vi-VN" sz="3733" b="1">
                <a:latin typeface="Times New Roman" panose="02020603050405020304" pitchFamily="18" charset="0"/>
                <a:ea typeface="Times New Roman" panose="02020603050405020304" pitchFamily="18" charset="0"/>
              </a:rPr>
              <a:t>a.</a:t>
            </a:r>
            <a:r>
              <a:rPr lang="en-US" sz="3733" b="1">
                <a:latin typeface="Times New Roman" panose="02020603050405020304" pitchFamily="18" charset="0"/>
                <a:ea typeface="Times New Roman" panose="02020603050405020304" pitchFamily="18" charset="0"/>
              </a:rPr>
              <a:t> Nhân vật trung tâm Trần Quốc Toản</a:t>
            </a:r>
            <a:endParaRPr lang="en-US" sz="5867">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2" name="Google Shape;2957;p81">
            <a:extLst>
              <a:ext uri="{FF2B5EF4-FFF2-40B4-BE49-F238E27FC236}">
                <a16:creationId xmlns:a16="http://schemas.microsoft.com/office/drawing/2014/main" id="{9385A511-B895-C3B7-6BD8-7F1E90637E66}"/>
              </a:ext>
            </a:extLst>
          </p:cNvPr>
          <p:cNvSpPr/>
          <p:nvPr/>
        </p:nvSpPr>
        <p:spPr>
          <a:xfrm>
            <a:off x="2545494" y="1732040"/>
            <a:ext cx="199445" cy="201301"/>
          </a:xfrm>
          <a:custGeom>
            <a:avLst/>
            <a:gdLst/>
            <a:ahLst/>
            <a:cxnLst/>
            <a:rect l="l" t="t" r="r" b="b"/>
            <a:pathLst>
              <a:path w="4406" h="4447" extrusionOk="0">
                <a:moveTo>
                  <a:pt x="2219" y="1"/>
                </a:moveTo>
                <a:cubicBezTo>
                  <a:pt x="976" y="1"/>
                  <a:pt x="0" y="1027"/>
                  <a:pt x="0" y="2219"/>
                </a:cubicBezTo>
                <a:cubicBezTo>
                  <a:pt x="0" y="3461"/>
                  <a:pt x="976" y="4447"/>
                  <a:pt x="2219" y="4447"/>
                </a:cubicBezTo>
                <a:cubicBezTo>
                  <a:pt x="3420" y="4447"/>
                  <a:pt x="4406" y="3461"/>
                  <a:pt x="4406" y="2219"/>
                </a:cubicBezTo>
                <a:cubicBezTo>
                  <a:pt x="4406" y="1027"/>
                  <a:pt x="3420" y="1"/>
                  <a:pt x="2219"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endParaRPr>
          </a:p>
        </p:txBody>
      </p:sp>
      <p:sp>
        <p:nvSpPr>
          <p:cNvPr id="3" name="Google Shape;2137;p40">
            <a:extLst>
              <a:ext uri="{FF2B5EF4-FFF2-40B4-BE49-F238E27FC236}">
                <a16:creationId xmlns:a16="http://schemas.microsoft.com/office/drawing/2014/main" id="{BB617357-B2F4-5538-5BD0-707CD3FD4679}"/>
              </a:ext>
            </a:extLst>
          </p:cNvPr>
          <p:cNvSpPr/>
          <p:nvPr/>
        </p:nvSpPr>
        <p:spPr>
          <a:xfrm>
            <a:off x="4363872" y="191959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40">
              <a:defRPr/>
            </a:pPr>
            <a:r>
              <a:rPr lang="fr" sz="2400" b="1">
                <a:solidFill>
                  <a:srgbClr val="FFFFFF"/>
                </a:solidFill>
                <a:latin typeface="Fira Sans Extra Condensed"/>
                <a:ea typeface="Fira Sans Extra Condensed"/>
                <a:cs typeface="Fira Sans Extra Condensed"/>
                <a:sym typeface="Fira Sans Extra Condensed"/>
              </a:rPr>
              <a:t>01</a:t>
            </a:r>
            <a:endParaRPr sz="2400" b="1">
              <a:solidFill>
                <a:srgbClr val="FFFFFF"/>
              </a:solidFill>
              <a:latin typeface="Fira Sans Extra Condensed"/>
              <a:ea typeface="Fira Sans Extra Condensed"/>
              <a:cs typeface="Fira Sans Extra Condensed"/>
              <a:sym typeface="Fira Sans Extra Condensed"/>
            </a:endParaRPr>
          </a:p>
        </p:txBody>
      </p:sp>
      <p:sp>
        <p:nvSpPr>
          <p:cNvPr id="4" name="Google Shape;2142;p40">
            <a:extLst>
              <a:ext uri="{FF2B5EF4-FFF2-40B4-BE49-F238E27FC236}">
                <a16:creationId xmlns:a16="http://schemas.microsoft.com/office/drawing/2014/main" id="{72BDEE85-FB3D-D4B6-883D-D3FF7ADA7E84}"/>
              </a:ext>
            </a:extLst>
          </p:cNvPr>
          <p:cNvSpPr/>
          <p:nvPr/>
        </p:nvSpPr>
        <p:spPr>
          <a:xfrm>
            <a:off x="4363872" y="3544532"/>
            <a:ext cx="836400" cy="836400"/>
          </a:xfrm>
          <a:prstGeom prst="ellipse">
            <a:avLst/>
          </a:prstGeom>
          <a:solidFill>
            <a:srgbClr val="E76C5F"/>
          </a:solidFill>
          <a:ln>
            <a:noFill/>
          </a:ln>
        </p:spPr>
        <p:txBody>
          <a:bodyPr spcFirstLastPara="1" wrap="square" lIns="121900" tIns="121900" rIns="121900" bIns="121900" anchor="ctr" anchorCtr="0">
            <a:noAutofit/>
          </a:bodyPr>
          <a:lstStyle/>
          <a:p>
            <a:pPr algn="ctr" defTabSz="1219140">
              <a:defRPr/>
            </a:pPr>
            <a:r>
              <a:rPr lang="fr" sz="2400" b="1">
                <a:solidFill>
                  <a:srgbClr val="FFFFFF"/>
                </a:solidFill>
                <a:latin typeface="Fira Sans Extra Condensed"/>
                <a:ea typeface="Fira Sans Extra Condensed"/>
                <a:cs typeface="Fira Sans Extra Condensed"/>
                <a:sym typeface="Fira Sans Extra Condensed"/>
              </a:rPr>
              <a:t>02</a:t>
            </a:r>
            <a:endParaRPr sz="2400" b="1">
              <a:solidFill>
                <a:srgbClr val="FFFFFF"/>
              </a:solidFill>
              <a:latin typeface="Fira Sans Extra Condensed"/>
              <a:ea typeface="Fira Sans Extra Condensed"/>
              <a:cs typeface="Fira Sans Extra Condensed"/>
              <a:sym typeface="Fira Sans Extra Condensed"/>
            </a:endParaRPr>
          </a:p>
        </p:txBody>
      </p:sp>
      <p:sp>
        <p:nvSpPr>
          <p:cNvPr id="6" name="Google Shape;2147;p40">
            <a:extLst>
              <a:ext uri="{FF2B5EF4-FFF2-40B4-BE49-F238E27FC236}">
                <a16:creationId xmlns:a16="http://schemas.microsoft.com/office/drawing/2014/main" id="{D3C0ED20-9778-DC33-5C03-02362F961B19}"/>
              </a:ext>
            </a:extLst>
          </p:cNvPr>
          <p:cNvSpPr/>
          <p:nvPr/>
        </p:nvSpPr>
        <p:spPr>
          <a:xfrm>
            <a:off x="4363872" y="5169544"/>
            <a:ext cx="836400" cy="836400"/>
          </a:xfrm>
          <a:prstGeom prst="ellipse">
            <a:avLst/>
          </a:prstGeom>
          <a:solidFill>
            <a:srgbClr val="F3D676"/>
          </a:solidFill>
          <a:ln>
            <a:noFill/>
          </a:ln>
        </p:spPr>
        <p:txBody>
          <a:bodyPr spcFirstLastPara="1" wrap="square" lIns="121900" tIns="121900" rIns="121900" bIns="121900" anchor="ctr" anchorCtr="0">
            <a:noAutofit/>
          </a:bodyPr>
          <a:lstStyle/>
          <a:p>
            <a:pPr algn="ctr" defTabSz="1219140">
              <a:defRPr/>
            </a:pPr>
            <a:r>
              <a:rPr lang="fr" sz="2400" b="1">
                <a:solidFill>
                  <a:srgbClr val="FFFFFF"/>
                </a:solidFill>
                <a:latin typeface="Fira Sans Extra Condensed"/>
                <a:ea typeface="Fira Sans Extra Condensed"/>
                <a:cs typeface="Fira Sans Extra Condensed"/>
                <a:sym typeface="Fira Sans Extra Condensed"/>
              </a:rPr>
              <a:t>03</a:t>
            </a:r>
            <a:endParaRPr sz="2400" b="1">
              <a:solidFill>
                <a:srgbClr val="FFFFFF"/>
              </a:solidFill>
              <a:latin typeface="Fira Sans Extra Condensed"/>
              <a:ea typeface="Fira Sans Extra Condensed"/>
              <a:cs typeface="Fira Sans Extra Condensed"/>
              <a:sym typeface="Fira Sans Extra Condensed"/>
            </a:endParaRPr>
          </a:p>
        </p:txBody>
      </p:sp>
      <p:cxnSp>
        <p:nvCxnSpPr>
          <p:cNvPr id="7" name="Google Shape;2151;p40">
            <a:extLst>
              <a:ext uri="{FF2B5EF4-FFF2-40B4-BE49-F238E27FC236}">
                <a16:creationId xmlns:a16="http://schemas.microsoft.com/office/drawing/2014/main" id="{B3E9ABDA-E40A-9F17-CE29-B1C2C05A183C}"/>
              </a:ext>
            </a:extLst>
          </p:cNvPr>
          <p:cNvCxnSpPr>
            <a:cxnSpLocks/>
            <a:endCxn id="3" idx="2"/>
          </p:cNvCxnSpPr>
          <p:nvPr/>
        </p:nvCxnSpPr>
        <p:spPr>
          <a:xfrm flipV="1">
            <a:off x="2521210" y="2337795"/>
            <a:ext cx="1842663" cy="1614400"/>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2" name="Google Shape;2152;p40">
            <a:extLst>
              <a:ext uri="{FF2B5EF4-FFF2-40B4-BE49-F238E27FC236}">
                <a16:creationId xmlns:a16="http://schemas.microsoft.com/office/drawing/2014/main" id="{5582AEF2-A4E9-8595-A78C-AC910923C0B3}"/>
              </a:ext>
            </a:extLst>
          </p:cNvPr>
          <p:cNvCxnSpPr>
            <a:cxnSpLocks/>
            <a:endCxn id="4" idx="2"/>
          </p:cNvCxnSpPr>
          <p:nvPr/>
        </p:nvCxnSpPr>
        <p:spPr>
          <a:xfrm>
            <a:off x="2478746" y="3962732"/>
            <a:ext cx="1885127" cy="16933"/>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3" name="Google Shape;2153;p40">
            <a:extLst>
              <a:ext uri="{FF2B5EF4-FFF2-40B4-BE49-F238E27FC236}">
                <a16:creationId xmlns:a16="http://schemas.microsoft.com/office/drawing/2014/main" id="{A60C7D61-A45B-77F7-D405-DF188F9C24EC}"/>
              </a:ext>
            </a:extLst>
          </p:cNvPr>
          <p:cNvCxnSpPr>
            <a:cxnSpLocks/>
            <a:endCxn id="6" idx="2"/>
          </p:cNvCxnSpPr>
          <p:nvPr/>
        </p:nvCxnSpPr>
        <p:spPr>
          <a:xfrm>
            <a:off x="2436835" y="3962733"/>
            <a:ext cx="1927037" cy="1625012"/>
          </a:xfrm>
          <a:prstGeom prst="curvedConnector3">
            <a:avLst>
              <a:gd name="adj1" fmla="val 50000"/>
            </a:avLst>
          </a:prstGeom>
          <a:noFill/>
          <a:ln w="9525" cap="flat" cmpd="sng">
            <a:solidFill>
              <a:srgbClr val="666666"/>
            </a:solidFill>
            <a:prstDash val="solid"/>
            <a:round/>
            <a:headEnd type="none" w="med" len="med"/>
            <a:tailEnd type="none" w="med" len="med"/>
          </a:ln>
        </p:spPr>
      </p:cxnSp>
      <p:sp>
        <p:nvSpPr>
          <p:cNvPr id="14" name="TextBox 13">
            <a:extLst>
              <a:ext uri="{FF2B5EF4-FFF2-40B4-BE49-F238E27FC236}">
                <a16:creationId xmlns:a16="http://schemas.microsoft.com/office/drawing/2014/main" id="{C1F743D6-9028-A5C4-705E-B8C2746828B0}"/>
              </a:ext>
            </a:extLst>
          </p:cNvPr>
          <p:cNvSpPr txBox="1"/>
          <p:nvPr/>
        </p:nvSpPr>
        <p:spPr>
          <a:xfrm>
            <a:off x="5302816" y="1412948"/>
            <a:ext cx="6889185" cy="1733488"/>
          </a:xfrm>
          <a:prstGeom prst="rect">
            <a:avLst/>
          </a:prstGeom>
          <a:noFill/>
        </p:spPr>
        <p:txBody>
          <a:bodyPr wrap="square">
            <a:spAutoFit/>
          </a:bodyPr>
          <a:lstStyle/>
          <a:p>
            <a:pPr algn="just" defTabSz="1219140"/>
            <a:r>
              <a:rPr lang="es-ES" sz="2133">
                <a:latin typeface="Times New Roman" panose="02020603050405020304" pitchFamily="18" charset="0"/>
                <a:cs typeface="Times New Roman" panose="02020603050405020304" pitchFamily="18" charset="0"/>
              </a:rPr>
              <a:t>Xây dựng hình tượng nhân vật Trần Quốc Toản, Nguyễn Huy Tưởng vẫn bám sát vào những sự kiện lịch sử có thật, nhưng so với những ghi chép trong Đại Việt sử kí toàn thư, nhân vật đã có diện mạo đầy đủ, có suy nghĩ, hành động sống động hơ</a:t>
            </a:r>
            <a:r>
              <a:rPr lang="vi-VN" sz="2133">
                <a:latin typeface="Times New Roman" panose="02020603050405020304" pitchFamily="18" charset="0"/>
                <a:cs typeface="Times New Roman" panose="02020603050405020304" pitchFamily="18" charset="0"/>
              </a:rPr>
              <a:t>n</a:t>
            </a:r>
            <a:endParaRPr lang="en-US" sz="4800">
              <a:solidFill>
                <a:srgbClr val="0B050B"/>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359740B-5C13-713C-0D0F-9632C313A918}"/>
              </a:ext>
            </a:extLst>
          </p:cNvPr>
          <p:cNvSpPr txBox="1"/>
          <p:nvPr/>
        </p:nvSpPr>
        <p:spPr>
          <a:xfrm>
            <a:off x="5302814" y="3248272"/>
            <a:ext cx="6618655" cy="1733488"/>
          </a:xfrm>
          <a:prstGeom prst="rect">
            <a:avLst/>
          </a:prstGeom>
          <a:noFill/>
        </p:spPr>
        <p:txBody>
          <a:bodyPr wrap="square">
            <a:spAutoFit/>
          </a:bodyPr>
          <a:lstStyle/>
          <a:p>
            <a:pPr algn="just"/>
            <a:r>
              <a:rPr lang="es-ES" sz="2133">
                <a:latin typeface="Times New Roman" panose="02020603050405020304" pitchFamily="18" charset="0"/>
                <a:cs typeface="Times New Roman" panose="02020603050405020304" pitchFamily="18" charset="0"/>
              </a:rPr>
              <a:t>Các chi tiết miêu tả diễn biến tâm trạng, hành động, lời nói của Trần Quốc Toản là những sáng tạo nghệ thuật đặc sắc, góp phần làm cho hình tượng nhân vật lịch sử trở nên chật thật, gần gũi, thể hiện cách lí giải độc đáo của nhà văn về lịch sử. </a:t>
            </a:r>
            <a:endParaRPr lang="en-US" sz="2133">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EF97BE9-A0B4-4334-4938-6085D8020E72}"/>
              </a:ext>
            </a:extLst>
          </p:cNvPr>
          <p:cNvSpPr txBox="1"/>
          <p:nvPr/>
        </p:nvSpPr>
        <p:spPr>
          <a:xfrm>
            <a:off x="5212908" y="5047913"/>
            <a:ext cx="6708560" cy="1077026"/>
          </a:xfrm>
          <a:prstGeom prst="rect">
            <a:avLst/>
          </a:prstGeom>
          <a:noFill/>
        </p:spPr>
        <p:txBody>
          <a:bodyPr wrap="square">
            <a:spAutoFit/>
          </a:bodyPr>
          <a:lstStyle/>
          <a:p>
            <a:pPr algn="just"/>
            <a:r>
              <a:rPr lang="es-ES" sz="2133">
                <a:latin typeface="Times New Roman" panose="02020603050405020304" pitchFamily="18" charset="0"/>
                <a:cs typeface="Times New Roman" panose="02020603050405020304" pitchFamily="18" charset="0"/>
              </a:rPr>
              <a:t>Bên cạnh đó, mối quan hệ phức tạp giữa nhân vật với nhiều đối tượng khác nhau trong xã hội cũng được nhà văn quan tâm thể hiện.</a:t>
            </a:r>
            <a:endParaRPr lang="en-US" sz="2133">
              <a:latin typeface="Times New Roman" panose="02020603050405020304" pitchFamily="18" charset="0"/>
              <a:cs typeface="Times New Roman" panose="02020603050405020304" pitchFamily="18" charset="0"/>
            </a:endParaRPr>
          </a:p>
        </p:txBody>
      </p:sp>
      <p:grpSp>
        <p:nvGrpSpPr>
          <p:cNvPr id="17" name="Google Shape;2133;p40">
            <a:extLst>
              <a:ext uri="{FF2B5EF4-FFF2-40B4-BE49-F238E27FC236}">
                <a16:creationId xmlns:a16="http://schemas.microsoft.com/office/drawing/2014/main" id="{5736548C-ACD6-347C-51F8-4AB53CACE817}"/>
              </a:ext>
            </a:extLst>
          </p:cNvPr>
          <p:cNvGrpSpPr/>
          <p:nvPr/>
        </p:nvGrpSpPr>
        <p:grpSpPr>
          <a:xfrm>
            <a:off x="146955" y="1561488"/>
            <a:ext cx="3075709" cy="4521905"/>
            <a:chOff x="481007" y="1340621"/>
            <a:chExt cx="2306782" cy="3391429"/>
          </a:xfrm>
        </p:grpSpPr>
        <p:sp>
          <p:nvSpPr>
            <p:cNvPr id="18" name="Google Shape;2134;p40">
              <a:extLst>
                <a:ext uri="{FF2B5EF4-FFF2-40B4-BE49-F238E27FC236}">
                  <a16:creationId xmlns:a16="http://schemas.microsoft.com/office/drawing/2014/main" id="{7DCA9199-3A80-68F6-010A-77F01324AE50}"/>
                </a:ext>
              </a:extLst>
            </p:cNvPr>
            <p:cNvSpPr/>
            <p:nvPr/>
          </p:nvSpPr>
          <p:spPr>
            <a:xfrm>
              <a:off x="592273" y="1544950"/>
              <a:ext cx="2022118"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sz="2400">
                <a:solidFill>
                  <a:sysClr val="windowText" lastClr="000000"/>
                </a:solidFill>
                <a:latin typeface="Roboto"/>
                <a:ea typeface="Roboto"/>
                <a:cs typeface="Roboto"/>
                <a:sym typeface="Roboto"/>
              </a:endParaRPr>
            </a:p>
          </p:txBody>
        </p:sp>
        <p:sp>
          <p:nvSpPr>
            <p:cNvPr id="19" name="Google Shape;2135;p40">
              <a:extLst>
                <a:ext uri="{FF2B5EF4-FFF2-40B4-BE49-F238E27FC236}">
                  <a16:creationId xmlns:a16="http://schemas.microsoft.com/office/drawing/2014/main" id="{C85B0C1E-2E32-BE53-581D-AA4079733B69}"/>
                </a:ext>
              </a:extLst>
            </p:cNvPr>
            <p:cNvSpPr/>
            <p:nvPr/>
          </p:nvSpPr>
          <p:spPr>
            <a:xfrm>
              <a:off x="481007" y="1340621"/>
              <a:ext cx="2306782" cy="592619"/>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067"/>
                </a:spcAft>
              </a:pPr>
              <a:r>
                <a:rPr lang="en-US" sz="3200" b="1" i="1">
                  <a:solidFill>
                    <a:srgbClr val="FAFAFA"/>
                  </a:solidFill>
                  <a:latin typeface="Times New Roman" panose="02020603050405020304" pitchFamily="18" charset="0"/>
                  <a:ea typeface="Calibri" panose="020F0502020204030204" pitchFamily="34" charset="0"/>
                  <a:cs typeface="Times New Roman" panose="02020603050405020304" pitchFamily="18" charset="0"/>
                </a:rPr>
                <a:t>So sánh</a:t>
              </a:r>
              <a:endParaRPr lang="en-US" sz="3200" b="1" i="1">
                <a:solidFill>
                  <a:srgbClr val="FAFAFA"/>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TextBox 19">
            <a:extLst>
              <a:ext uri="{FF2B5EF4-FFF2-40B4-BE49-F238E27FC236}">
                <a16:creationId xmlns:a16="http://schemas.microsoft.com/office/drawing/2014/main" id="{D363EA14-502A-1B49-60F0-C4E0D127508D}"/>
              </a:ext>
            </a:extLst>
          </p:cNvPr>
          <p:cNvSpPr txBox="1"/>
          <p:nvPr/>
        </p:nvSpPr>
        <p:spPr>
          <a:xfrm>
            <a:off x="362545" y="2430537"/>
            <a:ext cx="2628923" cy="3786229"/>
          </a:xfrm>
          <a:prstGeom prst="rect">
            <a:avLst/>
          </a:prstGeom>
          <a:noFill/>
        </p:spPr>
        <p:txBody>
          <a:bodyPr wrap="square">
            <a:spAutoFit/>
          </a:bodyPr>
          <a:lstStyle/>
          <a:p>
            <a:pPr lvl="0" algn="just">
              <a:buClrTx/>
            </a:pPr>
            <a:r>
              <a:rPr lang="en-US" sz="2667" dirty="0">
                <a:latin typeface="Times New Roman" panose="02020603050405020304" pitchFamily="18" charset="0"/>
                <a:cs typeface="Times New Roman" panose="02020603050405020304" pitchFamily="18" charset="0"/>
              </a:rPr>
              <a:t>C</a:t>
            </a:r>
            <a:r>
              <a:rPr lang="vi-VN" sz="2667" dirty="0">
                <a:latin typeface="Times New Roman" panose="02020603050405020304" pitchFamily="18" charset="0"/>
                <a:cs typeface="Times New Roman" panose="02020603050405020304" pitchFamily="18" charset="0"/>
              </a:rPr>
              <a:t>ách xây dựng hình tượng nhân vật Trần Quốc Toản trong Đại Việt sử kí toàn thư với cách xây dựng nhân vật của Nguyễn Huy Tưởng</a:t>
            </a:r>
            <a:endParaRPr lang="en-US" sz="4267" kern="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244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4" grpId="0"/>
      <p:bldP spid="15" grpId="0"/>
      <p:bldP spid="1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185628" y="142816"/>
            <a:ext cx="7587595"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4267" b="1">
                <a:latin typeface="Times New Roman" panose="02020603050405020304" pitchFamily="18" charset="0"/>
                <a:ea typeface="Times New Roman" panose="02020603050405020304" pitchFamily="18" charset="0"/>
                <a:cs typeface="Times New Roman" panose="02020603050405020304" pitchFamily="18" charset="0"/>
              </a:rPr>
              <a:t>a. </a:t>
            </a:r>
            <a:r>
              <a:rPr lang="vi-VN" sz="4267" b="1">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4267"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2" name="Picture 1">
            <a:extLst>
              <a:ext uri="{FF2B5EF4-FFF2-40B4-BE49-F238E27FC236}">
                <a16:creationId xmlns:a16="http://schemas.microsoft.com/office/drawing/2014/main" id="{C901C635-02C1-C470-FC8B-9CA7B5E3E1DA}"/>
              </a:ext>
            </a:extLst>
          </p:cNvPr>
          <p:cNvPicPr>
            <a:picLocks noChangeAspect="1"/>
          </p:cNvPicPr>
          <p:nvPr/>
        </p:nvPicPr>
        <p:blipFill>
          <a:blip r:embed="rId7"/>
          <a:stretch>
            <a:fillRect/>
          </a:stretch>
        </p:blipFill>
        <p:spPr>
          <a:xfrm>
            <a:off x="6114998" y="3473232"/>
            <a:ext cx="5159805" cy="3384769"/>
          </a:xfrm>
          <a:prstGeom prst="rect">
            <a:avLst/>
          </a:prstGeom>
        </p:spPr>
      </p:pic>
      <p:grpSp>
        <p:nvGrpSpPr>
          <p:cNvPr id="3" name="组合 6">
            <a:extLst>
              <a:ext uri="{FF2B5EF4-FFF2-40B4-BE49-F238E27FC236}">
                <a16:creationId xmlns:a16="http://schemas.microsoft.com/office/drawing/2014/main" id="{904B7411-1245-650B-074D-67B5534DC323}"/>
              </a:ext>
            </a:extLst>
          </p:cNvPr>
          <p:cNvGrpSpPr/>
          <p:nvPr/>
        </p:nvGrpSpPr>
        <p:grpSpPr>
          <a:xfrm>
            <a:off x="1376757" y="1561487"/>
            <a:ext cx="4097207" cy="4375879"/>
            <a:chOff x="3478591" y="3933468"/>
            <a:chExt cx="2860812" cy="2084000"/>
          </a:xfrm>
        </p:grpSpPr>
        <p:pic>
          <p:nvPicPr>
            <p:cNvPr id="4" name="图片 9">
              <a:extLst>
                <a:ext uri="{FF2B5EF4-FFF2-40B4-BE49-F238E27FC236}">
                  <a16:creationId xmlns:a16="http://schemas.microsoft.com/office/drawing/2014/main" id="{21063AA2-B2B5-A6BB-C251-420D0EC724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6" name="文本框 14">
              <a:extLst>
                <a:ext uri="{FF2B5EF4-FFF2-40B4-BE49-F238E27FC236}">
                  <a16:creationId xmlns:a16="http://schemas.microsoft.com/office/drawing/2014/main" id="{BC7A78F1-2987-280A-D4A1-4DC76CC54A38}"/>
                </a:ext>
              </a:extLst>
            </p:cNvPr>
            <p:cNvSpPr txBox="1"/>
            <p:nvPr/>
          </p:nvSpPr>
          <p:spPr>
            <a:xfrm rot="21221573">
              <a:off x="3702170" y="4484433"/>
              <a:ext cx="2223402" cy="98207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67"/>
                </a:spcAft>
              </a:pPr>
              <a:r>
                <a:rPr lang="vi-VN" sz="3200" i="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Hs tóm tắt cốt truyện theo PHT số 1 theo hình thức nhóm đôi</a:t>
              </a:r>
              <a:endParaRPr lang="en-US" sz="320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97199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16" name="Title 15">
            <a:extLst>
              <a:ext uri="{FF2B5EF4-FFF2-40B4-BE49-F238E27FC236}">
                <a16:creationId xmlns:a16="http://schemas.microsoft.com/office/drawing/2014/main" id="{B29F583A-EB0F-8ED7-7960-19EEE0B209F8}"/>
              </a:ext>
            </a:extLst>
          </p:cNvPr>
          <p:cNvSpPr>
            <a:spLocks noGrp="1"/>
          </p:cNvSpPr>
          <p:nvPr>
            <p:ph type="title"/>
          </p:nvPr>
        </p:nvSpPr>
        <p:spPr/>
        <p:txBody>
          <a:bodyPr/>
          <a:lstStyle/>
          <a:p>
            <a:endParaRPr lang="en-US"/>
          </a:p>
        </p:txBody>
      </p:sp>
      <p:pic>
        <p:nvPicPr>
          <p:cNvPr id="18" name="Picture 17">
            <a:extLst>
              <a:ext uri="{FF2B5EF4-FFF2-40B4-BE49-F238E27FC236}">
                <a16:creationId xmlns:a16="http://schemas.microsoft.com/office/drawing/2014/main" id="{C8B726E9-4E43-2759-941D-486F3734DEA6}"/>
              </a:ext>
            </a:extLst>
          </p:cNvPr>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2537115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18" name="Picture 17">
            <a:extLst>
              <a:ext uri="{FF2B5EF4-FFF2-40B4-BE49-F238E27FC236}">
                <a16:creationId xmlns:a16="http://schemas.microsoft.com/office/drawing/2014/main" id="{C8B726E9-4E43-2759-941D-486F3734DEA6}"/>
              </a:ext>
            </a:extLst>
          </p:cNvPr>
          <p:cNvPicPr>
            <a:picLocks noChangeAspect="1"/>
          </p:cNvPicPr>
          <p:nvPr/>
        </p:nvPicPr>
        <p:blipFill>
          <a:blip r:embed="rId3"/>
          <a:stretch>
            <a:fillRect/>
          </a:stretch>
        </p:blipFill>
        <p:spPr>
          <a:xfrm>
            <a:off x="0" y="1674"/>
            <a:ext cx="12192000" cy="6854653"/>
          </a:xfrm>
          <a:prstGeom prst="rect">
            <a:avLst/>
          </a:prstGeom>
        </p:spPr>
      </p:pic>
      <p:sp>
        <p:nvSpPr>
          <p:cNvPr id="12" name="Rectangle: Rounded Corners 11">
            <a:extLst>
              <a:ext uri="{FF2B5EF4-FFF2-40B4-BE49-F238E27FC236}">
                <a16:creationId xmlns:a16="http://schemas.microsoft.com/office/drawing/2014/main" id="{F890B275-5F79-9092-782F-CF25A874F7B3}"/>
              </a:ext>
            </a:extLst>
          </p:cNvPr>
          <p:cNvSpPr/>
          <p:nvPr/>
        </p:nvSpPr>
        <p:spPr>
          <a:xfrm>
            <a:off x="151312" y="1797094"/>
            <a:ext cx="2086792" cy="4960449"/>
          </a:xfrm>
          <a:prstGeom prst="roundRect">
            <a:avLst/>
          </a:prstGeom>
          <a:solidFill>
            <a:srgbClr val="F1F2F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rgbClr val="F1F2F2"/>
              </a:solidFill>
            </a:endParaRPr>
          </a:p>
        </p:txBody>
      </p:sp>
      <p:sp>
        <p:nvSpPr>
          <p:cNvPr id="13" name="Rectangle: Rounded Corners 12">
            <a:extLst>
              <a:ext uri="{FF2B5EF4-FFF2-40B4-BE49-F238E27FC236}">
                <a16:creationId xmlns:a16="http://schemas.microsoft.com/office/drawing/2014/main" id="{D9D7B3D3-477C-9832-4A42-5817AABEB1CA}"/>
              </a:ext>
            </a:extLst>
          </p:cNvPr>
          <p:cNvSpPr/>
          <p:nvPr/>
        </p:nvSpPr>
        <p:spPr>
          <a:xfrm>
            <a:off x="2454731" y="1750908"/>
            <a:ext cx="2201092" cy="5006635"/>
          </a:xfrm>
          <a:prstGeom prst="roundRect">
            <a:avLst/>
          </a:prstGeom>
          <a:solidFill>
            <a:srgbClr val="F1F2F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4" name="Rectangle: Rounded Corners 13">
            <a:extLst>
              <a:ext uri="{FF2B5EF4-FFF2-40B4-BE49-F238E27FC236}">
                <a16:creationId xmlns:a16="http://schemas.microsoft.com/office/drawing/2014/main" id="{1C41136F-185C-C968-8DA9-0FB011E7C3E3}"/>
              </a:ext>
            </a:extLst>
          </p:cNvPr>
          <p:cNvSpPr/>
          <p:nvPr/>
        </p:nvSpPr>
        <p:spPr>
          <a:xfrm>
            <a:off x="4934496" y="1760103"/>
            <a:ext cx="2391592" cy="3766335"/>
          </a:xfrm>
          <a:prstGeom prst="roundRect">
            <a:avLst/>
          </a:prstGeom>
          <a:solidFill>
            <a:srgbClr val="F1F2F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5" name="Rectangle: Rounded Corners 14">
            <a:extLst>
              <a:ext uri="{FF2B5EF4-FFF2-40B4-BE49-F238E27FC236}">
                <a16:creationId xmlns:a16="http://schemas.microsoft.com/office/drawing/2014/main" id="{BC73682C-EFAB-4501-56A0-4D8DCEE6B333}"/>
              </a:ext>
            </a:extLst>
          </p:cNvPr>
          <p:cNvSpPr/>
          <p:nvPr/>
        </p:nvSpPr>
        <p:spPr>
          <a:xfrm>
            <a:off x="7508973" y="1750909"/>
            <a:ext cx="2191743" cy="5006636"/>
          </a:xfrm>
          <a:prstGeom prst="roundRect">
            <a:avLst/>
          </a:prstGeom>
          <a:solidFill>
            <a:srgbClr val="F1F2F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TextBox 2">
            <a:extLst>
              <a:ext uri="{FF2B5EF4-FFF2-40B4-BE49-F238E27FC236}">
                <a16:creationId xmlns:a16="http://schemas.microsoft.com/office/drawing/2014/main" id="{F16C7ED2-8A7C-711A-2F84-24807C96AD9F}"/>
              </a:ext>
            </a:extLst>
          </p:cNvPr>
          <p:cNvSpPr txBox="1"/>
          <p:nvPr/>
        </p:nvSpPr>
        <p:spPr>
          <a:xfrm>
            <a:off x="274320" y="1710009"/>
            <a:ext cx="1963784" cy="3375796"/>
          </a:xfrm>
          <a:prstGeom prst="rect">
            <a:avLst/>
          </a:prstGeom>
          <a:noFill/>
        </p:spPr>
        <p:txBody>
          <a:bodyPr wrap="square">
            <a:spAutoFit/>
          </a:bodyPr>
          <a:lstStyle/>
          <a:p>
            <a:pPr algn="just">
              <a:spcAft>
                <a:spcPts val="1067"/>
              </a:spcAft>
            </a:pPr>
            <a:r>
              <a:rPr lang="en-US" sz="2667">
                <a:latin typeface="Times New Roman" panose="02020603050405020304" pitchFamily="18" charset="0"/>
                <a:ea typeface="Times New Roman" panose="02020603050405020304" pitchFamily="18" charset="0"/>
                <a:cs typeface="Times New Roman" panose="02020603050405020304" pitchFamily="18" charset="0"/>
              </a:rPr>
              <a:t>Tại bến Bình Than, vua Trần và các vương hầu họp bàn kế sách đối phó với quân xâm lược.</a:t>
            </a:r>
            <a:endParaRPr lang="en-US" sz="2667">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BF91206-50AC-AF25-5FD8-05152BBF74F5}"/>
              </a:ext>
            </a:extLst>
          </p:cNvPr>
          <p:cNvSpPr txBox="1"/>
          <p:nvPr/>
        </p:nvSpPr>
        <p:spPr>
          <a:xfrm>
            <a:off x="2435133" y="1915191"/>
            <a:ext cx="2277291" cy="4607095"/>
          </a:xfrm>
          <a:prstGeom prst="rect">
            <a:avLst/>
          </a:prstGeom>
          <a:noFill/>
        </p:spPr>
        <p:txBody>
          <a:bodyPr wrap="square">
            <a:spAutoFit/>
          </a:bodyPr>
          <a:lstStyle/>
          <a:p>
            <a:pPr algn="just"/>
            <a:r>
              <a:rPr lang="en-US" sz="2667">
                <a:latin typeface="Times New Roman" panose="02020603050405020304" pitchFamily="18" charset="0"/>
                <a:ea typeface="Times New Roman" panose="02020603050405020304" pitchFamily="18" charset="0"/>
              </a:rPr>
              <a:t>Vì chưa đủ tuổi, không được dự họp, Trần Quốc Toản cảm thấy nhục nhã, chỉ muốn gặp vua để bày tỏ chủ kiến của mình là không chấp nhận hòa hoãn</a:t>
            </a:r>
            <a:endParaRPr lang="en-US" sz="2667"/>
          </a:p>
        </p:txBody>
      </p:sp>
      <p:sp>
        <p:nvSpPr>
          <p:cNvPr id="7" name="TextBox 6">
            <a:extLst>
              <a:ext uri="{FF2B5EF4-FFF2-40B4-BE49-F238E27FC236}">
                <a16:creationId xmlns:a16="http://schemas.microsoft.com/office/drawing/2014/main" id="{9AA5B4D4-F34E-6608-1CD2-2AD04B4228D1}"/>
              </a:ext>
            </a:extLst>
          </p:cNvPr>
          <p:cNvSpPr txBox="1"/>
          <p:nvPr/>
        </p:nvSpPr>
        <p:spPr>
          <a:xfrm>
            <a:off x="4857209" y="1797096"/>
            <a:ext cx="2551609" cy="3786229"/>
          </a:xfrm>
          <a:prstGeom prst="rect">
            <a:avLst/>
          </a:prstGeom>
          <a:noFill/>
        </p:spPr>
        <p:txBody>
          <a:bodyPr wrap="square">
            <a:spAutoFit/>
          </a:bodyPr>
          <a:lstStyle/>
          <a:p>
            <a:pPr algn="just"/>
            <a:r>
              <a:rPr lang="en-US" sz="2667">
                <a:latin typeface="Times New Roman" panose="02020603050405020304" pitchFamily="18" charset="0"/>
                <a:ea typeface="Times New Roman" panose="02020603050405020304" pitchFamily="18" charset="0"/>
              </a:rPr>
              <a:t>Do nóng lòng gặp vua, Trần Quốc Toản định vượt qua hàng rào quân cấm vệ để đến nơi vua quan họp bàn; bị ngăn cản, đã xảy ra xung đột.</a:t>
            </a:r>
            <a:endParaRPr lang="en-US" sz="2667"/>
          </a:p>
        </p:txBody>
      </p:sp>
      <p:sp>
        <p:nvSpPr>
          <p:cNvPr id="9" name="TextBox 8">
            <a:extLst>
              <a:ext uri="{FF2B5EF4-FFF2-40B4-BE49-F238E27FC236}">
                <a16:creationId xmlns:a16="http://schemas.microsoft.com/office/drawing/2014/main" id="{0CC7364A-8482-C4D1-E100-ED814C57D9B9}"/>
              </a:ext>
            </a:extLst>
          </p:cNvPr>
          <p:cNvSpPr txBox="1"/>
          <p:nvPr/>
        </p:nvSpPr>
        <p:spPr>
          <a:xfrm>
            <a:off x="7482715" y="1760103"/>
            <a:ext cx="2277291" cy="5017527"/>
          </a:xfrm>
          <a:prstGeom prst="rect">
            <a:avLst/>
          </a:prstGeom>
          <a:noFill/>
        </p:spPr>
        <p:txBody>
          <a:bodyPr wrap="square">
            <a:spAutoFit/>
          </a:bodyPr>
          <a:lstStyle/>
          <a:p>
            <a:pPr algn="just">
              <a:spcAft>
                <a:spcPts val="1067"/>
              </a:spcAft>
            </a:pPr>
            <a:r>
              <a:rPr lang="en-US" sz="2667">
                <a:latin typeface="Times New Roman" panose="02020603050405020304" pitchFamily="18" charset="0"/>
                <a:ea typeface="Times New Roman" panose="02020603050405020304" pitchFamily="18" charset="0"/>
                <a:cs typeface="Times New Roman" panose="02020603050405020304" pitchFamily="18" charset="0"/>
              </a:rPr>
              <a:t>Khi được gặp vua, Trần Quốc Toản nói to câu xin đánh. Vua Trần biết nỗi lòng vì nước của chàng, đã không trách phạt, còn ban thưởng một quả cam.</a:t>
            </a:r>
            <a:endParaRPr lang="en-US" sz="2667">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745CA30-E33E-1C24-BAA5-2A279471E66C}"/>
              </a:ext>
            </a:extLst>
          </p:cNvPr>
          <p:cNvSpPr/>
          <p:nvPr/>
        </p:nvSpPr>
        <p:spPr>
          <a:xfrm>
            <a:off x="9875522" y="1710007"/>
            <a:ext cx="2240281" cy="5047536"/>
          </a:xfrm>
          <a:prstGeom prst="roundRect">
            <a:avLst/>
          </a:prstGeom>
          <a:solidFill>
            <a:srgbClr val="F1F2F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1" name="TextBox 10">
            <a:extLst>
              <a:ext uri="{FF2B5EF4-FFF2-40B4-BE49-F238E27FC236}">
                <a16:creationId xmlns:a16="http://schemas.microsoft.com/office/drawing/2014/main" id="{2824FDEF-E6A1-5EB5-CF12-D27AEFE65C8E}"/>
              </a:ext>
            </a:extLst>
          </p:cNvPr>
          <p:cNvSpPr txBox="1"/>
          <p:nvPr/>
        </p:nvSpPr>
        <p:spPr>
          <a:xfrm>
            <a:off x="9820004" y="1767272"/>
            <a:ext cx="2351315" cy="4607095"/>
          </a:xfrm>
          <a:prstGeom prst="rect">
            <a:avLst/>
          </a:prstGeom>
          <a:noFill/>
        </p:spPr>
        <p:txBody>
          <a:bodyPr wrap="square">
            <a:spAutoFit/>
          </a:bodyPr>
          <a:lstStyle/>
          <a:p>
            <a:pPr algn="just">
              <a:spcAft>
                <a:spcPts val="1067"/>
              </a:spcAft>
            </a:pPr>
            <a:r>
              <a:rPr lang="en-US" sz="2667">
                <a:latin typeface="Times New Roman" panose="02020603050405020304" pitchFamily="18" charset="0"/>
                <a:ea typeface="Times New Roman" panose="02020603050405020304" pitchFamily="18" charset="0"/>
                <a:cs typeface="Times New Roman" panose="02020603050405020304" pitchFamily="18" charset="0"/>
              </a:rPr>
              <a:t>Trần Quốc Toản quyết định trở về quê chiêu mộ binh mã, thao luyện võ nghệ để xuất quân đánh giặc. Khi chàng xòe tay ra, quả cam đã bị bóp nát tự bao giờ.</a:t>
            </a:r>
            <a:endParaRPr lang="en-US" sz="2667">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502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520525" y="214880"/>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4267">
                <a:latin typeface="Times New Roman" panose="02020603050405020304" pitchFamily="18" charset="0"/>
                <a:ea typeface="Times New Roman" panose="02020603050405020304" pitchFamily="18" charset="0"/>
                <a:cs typeface="Times New Roman" panose="02020603050405020304" pitchFamily="18" charset="0"/>
              </a:rPr>
              <a:t>b. Bối </a:t>
            </a:r>
            <a:r>
              <a:rPr lang="vi-VN" sz="4267" b="1">
                <a:latin typeface="Times New Roman" panose="02020603050405020304" pitchFamily="18" charset="0"/>
                <a:ea typeface="Times New Roman" panose="02020603050405020304" pitchFamily="18" charset="0"/>
                <a:cs typeface="Times New Roman" panose="02020603050405020304" pitchFamily="18" charset="0"/>
              </a:rPr>
              <a:t>cảnh </a:t>
            </a:r>
            <a:r>
              <a:rPr lang="vi-VN" sz="4267" b="1" dirty="0">
                <a:latin typeface="Times New Roman" panose="02020603050405020304" pitchFamily="18" charset="0"/>
                <a:ea typeface="Times New Roman" panose="02020603050405020304" pitchFamily="18" charset="0"/>
                <a:cs typeface="Times New Roman" panose="02020603050405020304" pitchFamily="18" charset="0"/>
              </a:rPr>
              <a:t>lịch sử</a:t>
            </a:r>
            <a:endParaRPr lang="en-US" sz="4267"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pic>
        <p:nvPicPr>
          <p:cNvPr id="2" name="图片 12">
            <a:extLst>
              <a:ext uri="{FF2B5EF4-FFF2-40B4-BE49-F238E27FC236}">
                <a16:creationId xmlns:a16="http://schemas.microsoft.com/office/drawing/2014/main" id="{32179A5D-E87F-BDF7-DC1D-32E8216A63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19205"/>
            <a:ext cx="4442564" cy="4819591"/>
          </a:xfrm>
          <a:prstGeom prst="rect">
            <a:avLst/>
          </a:prstGeom>
        </p:spPr>
      </p:pic>
      <p:sp>
        <p:nvSpPr>
          <p:cNvPr id="3" name="文本框 13">
            <a:extLst>
              <a:ext uri="{FF2B5EF4-FFF2-40B4-BE49-F238E27FC236}">
                <a16:creationId xmlns:a16="http://schemas.microsoft.com/office/drawing/2014/main" id="{80A49DBB-DACF-72BA-1E82-B2F20A3A19F6}"/>
              </a:ext>
            </a:extLst>
          </p:cNvPr>
          <p:cNvSpPr txBox="1"/>
          <p:nvPr/>
        </p:nvSpPr>
        <p:spPr>
          <a:xfrm>
            <a:off x="695001" y="2166176"/>
            <a:ext cx="3513744" cy="255454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i="1">
                <a:solidFill>
                  <a:schemeClr val="bg1">
                    <a:lumMod val="10000"/>
                  </a:schemeClr>
                </a:solidFill>
                <a:latin typeface="+mj-lt"/>
              </a:rPr>
              <a:t>Em hãy cho biết truyện xảy ra vào thời gian nào, gắn liền với sự kiện lịch sử nào?</a:t>
            </a:r>
            <a:endParaRPr lang="en-US" sz="4267">
              <a:solidFill>
                <a:schemeClr val="bg1">
                  <a:lumMod val="10000"/>
                </a:schemeClr>
              </a:solidFill>
              <a:latin typeface="+mj-lt"/>
            </a:endParaRPr>
          </a:p>
        </p:txBody>
      </p:sp>
      <p:pic>
        <p:nvPicPr>
          <p:cNvPr id="4" name="图片 12">
            <a:extLst>
              <a:ext uri="{FF2B5EF4-FFF2-40B4-BE49-F238E27FC236}">
                <a16:creationId xmlns:a16="http://schemas.microsoft.com/office/drawing/2014/main" id="{16433583-3805-E574-02BC-4A42945CDD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2347" y="1193294"/>
            <a:ext cx="4339653" cy="4645501"/>
          </a:xfrm>
          <a:prstGeom prst="rect">
            <a:avLst/>
          </a:prstGeom>
        </p:spPr>
      </p:pic>
      <p:sp>
        <p:nvSpPr>
          <p:cNvPr id="7" name="文本框 13">
            <a:extLst>
              <a:ext uri="{FF2B5EF4-FFF2-40B4-BE49-F238E27FC236}">
                <a16:creationId xmlns:a16="http://schemas.microsoft.com/office/drawing/2014/main" id="{06932845-E5CE-9C43-4CF1-D79ADB451E9E}"/>
              </a:ext>
            </a:extLst>
          </p:cNvPr>
          <p:cNvSpPr txBox="1"/>
          <p:nvPr/>
        </p:nvSpPr>
        <p:spPr>
          <a:xfrm>
            <a:off x="8328044" y="2242913"/>
            <a:ext cx="3743736" cy="255454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i="1">
                <a:solidFill>
                  <a:schemeClr val="bg1">
                    <a:lumMod val="10000"/>
                  </a:schemeClr>
                </a:solidFill>
                <a:latin typeface="+mj-lt"/>
              </a:rPr>
              <a:t>Tìm các chi tiết </a:t>
            </a:r>
            <a:endParaRPr lang="en-US" sz="3200" i="1">
              <a:solidFill>
                <a:schemeClr val="bg1">
                  <a:lumMod val="10000"/>
                </a:schemeClr>
              </a:solidFill>
              <a:latin typeface="+mj-lt"/>
            </a:endParaRPr>
          </a:p>
          <a:p>
            <a:r>
              <a:rPr lang="vi-VN" sz="3200" i="1">
                <a:solidFill>
                  <a:schemeClr val="bg1">
                    <a:lumMod val="10000"/>
                  </a:schemeClr>
                </a:solidFill>
                <a:latin typeface="+mj-lt"/>
              </a:rPr>
              <a:t>miêu tả cảnh quang, không khí ở bến Bình Than. Nhận xét về quang cảnh ấy.</a:t>
            </a:r>
            <a:endParaRPr lang="en-US" sz="3200">
              <a:solidFill>
                <a:schemeClr val="bg1">
                  <a:lumMod val="10000"/>
                </a:schemeClr>
              </a:solidFill>
              <a:latin typeface="+mj-lt"/>
            </a:endParaRPr>
          </a:p>
        </p:txBody>
      </p:sp>
      <p:pic>
        <p:nvPicPr>
          <p:cNvPr id="12" name="Picture 11">
            <a:extLst>
              <a:ext uri="{FF2B5EF4-FFF2-40B4-BE49-F238E27FC236}">
                <a16:creationId xmlns:a16="http://schemas.microsoft.com/office/drawing/2014/main" id="{56E40341-476F-7649-A199-3A1DEC74A73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3285237" y="2861435"/>
            <a:ext cx="4333292" cy="4819591"/>
          </a:xfrm>
          <a:prstGeom prst="rect">
            <a:avLst/>
          </a:prstGeom>
        </p:spPr>
      </p:pic>
    </p:spTree>
    <p:extLst>
      <p:ext uri="{BB962C8B-B14F-4D97-AF65-F5344CB8AC3E}">
        <p14:creationId xmlns:p14="http://schemas.microsoft.com/office/powerpoint/2010/main" val="413915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4" name="Picture 33">
            <a:extLst>
              <a:ext uri="{FF2B5EF4-FFF2-40B4-BE49-F238E27FC236}">
                <a16:creationId xmlns:a16="http://schemas.microsoft.com/office/drawing/2014/main" id="{2A5F0D34-77B1-A881-E682-DCBFC575FB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a:off x="1642036" y="2921915"/>
            <a:ext cx="1621787" cy="1752275"/>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980604" y="199324"/>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867"/>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577286" y="0"/>
            <a:ext cx="7634111"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3733" b="1">
                <a:latin typeface="Times New Roman" panose="02020603050405020304" pitchFamily="18" charset="0"/>
                <a:ea typeface="Times New Roman" panose="02020603050405020304" pitchFamily="18" charset="0"/>
                <a:cs typeface="Times New Roman" panose="02020603050405020304" pitchFamily="18" charset="0"/>
              </a:rPr>
              <a:t>b. </a:t>
            </a:r>
            <a:r>
              <a:rPr lang="en-US" sz="3733">
                <a:latin typeface="Times New Roman" panose="02020603050405020304" pitchFamily="18" charset="0"/>
                <a:ea typeface="Times New Roman" panose="02020603050405020304" pitchFamily="18" charset="0"/>
                <a:cs typeface="Times New Roman" panose="02020603050405020304" pitchFamily="18" charset="0"/>
              </a:rPr>
              <a:t>B</a:t>
            </a:r>
            <a:r>
              <a:rPr lang="vi-VN" sz="3733" b="1">
                <a:latin typeface="Times New Roman" panose="02020603050405020304" pitchFamily="18" charset="0"/>
                <a:ea typeface="Times New Roman" panose="02020603050405020304" pitchFamily="18" charset="0"/>
                <a:cs typeface="Times New Roman" panose="02020603050405020304" pitchFamily="18" charset="0"/>
              </a:rPr>
              <a:t>ối </a:t>
            </a:r>
            <a:r>
              <a:rPr lang="vi-VN" sz="3733" b="1" dirty="0">
                <a:latin typeface="Times New Roman" panose="02020603050405020304" pitchFamily="18" charset="0"/>
                <a:ea typeface="Times New Roman" panose="02020603050405020304" pitchFamily="18" charset="0"/>
                <a:cs typeface="Times New Roman" panose="02020603050405020304" pitchFamily="18" charset="0"/>
              </a:rPr>
              <a:t>cảnh lịch sử</a:t>
            </a:r>
            <a:endParaRPr lang="en-US" sz="3733"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11199524" y="1019641"/>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11059886" y="510695"/>
            <a:ext cx="861583" cy="203408"/>
          </a:xfrm>
          <a:prstGeom prst="rect">
            <a:avLst/>
          </a:prstGeom>
          <a:noFill/>
          <a:ln>
            <a:noFill/>
          </a:ln>
        </p:spPr>
      </p:pic>
      <p:sp>
        <p:nvSpPr>
          <p:cNvPr id="4" name="Freeform: Shape 3">
            <a:extLst>
              <a:ext uri="{FF2B5EF4-FFF2-40B4-BE49-F238E27FC236}">
                <a16:creationId xmlns:a16="http://schemas.microsoft.com/office/drawing/2014/main" id="{99252844-222A-F683-2A1D-E1411EC89957}"/>
              </a:ext>
            </a:extLst>
          </p:cNvPr>
          <p:cNvSpPr/>
          <p:nvPr/>
        </p:nvSpPr>
        <p:spPr>
          <a:xfrm>
            <a:off x="3329280" y="5032572"/>
            <a:ext cx="438672" cy="835885"/>
          </a:xfrm>
          <a:custGeom>
            <a:avLst/>
            <a:gdLst>
              <a:gd name="connsiteX0" fmla="*/ 0 w 329004"/>
              <a:gd name="connsiteY0" fmla="*/ 0 h 626914"/>
              <a:gd name="connsiteX1" fmla="*/ 164502 w 329004"/>
              <a:gd name="connsiteY1" fmla="*/ 0 h 626914"/>
              <a:gd name="connsiteX2" fmla="*/ 164502 w 329004"/>
              <a:gd name="connsiteY2" fmla="*/ 626914 h 626914"/>
              <a:gd name="connsiteX3" fmla="*/ 329004 w 329004"/>
              <a:gd name="connsiteY3" fmla="*/ 626914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0"/>
                </a:moveTo>
                <a:lnTo>
                  <a:pt x="164502" y="0"/>
                </a:lnTo>
                <a:lnTo>
                  <a:pt x="164502" y="626914"/>
                </a:lnTo>
                <a:lnTo>
                  <a:pt x="329004" y="626914"/>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12669" tIns="394343" rIns="212669" bIns="394343" numCol="1" spcCol="1270" anchor="ctr" anchorCtr="0">
            <a:noAutofit/>
          </a:bodyPr>
          <a:lstStyle/>
          <a:p>
            <a:pPr algn="ctr" defTabSz="1185304">
              <a:lnSpc>
                <a:spcPct val="90000"/>
              </a:lnSpc>
              <a:spcBef>
                <a:spcPct val="0"/>
              </a:spcBef>
              <a:spcAft>
                <a:spcPct val="35000"/>
              </a:spcAft>
            </a:pPr>
            <a:endParaRPr lang="en-US" sz="2667"/>
          </a:p>
        </p:txBody>
      </p:sp>
      <p:sp>
        <p:nvSpPr>
          <p:cNvPr id="6" name="Freeform: Shape 5">
            <a:extLst>
              <a:ext uri="{FF2B5EF4-FFF2-40B4-BE49-F238E27FC236}">
                <a16:creationId xmlns:a16="http://schemas.microsoft.com/office/drawing/2014/main" id="{E10AF8C9-CB70-5AE7-156E-FD093FE24709}"/>
              </a:ext>
            </a:extLst>
          </p:cNvPr>
          <p:cNvSpPr/>
          <p:nvPr/>
        </p:nvSpPr>
        <p:spPr>
          <a:xfrm>
            <a:off x="3329280" y="4971612"/>
            <a:ext cx="438672" cy="121920"/>
          </a:xfrm>
          <a:custGeom>
            <a:avLst/>
            <a:gdLst>
              <a:gd name="connsiteX0" fmla="*/ 0 w 329004"/>
              <a:gd name="connsiteY0" fmla="*/ 45720 h 91440"/>
              <a:gd name="connsiteX1" fmla="*/ 329004 w 329004"/>
              <a:gd name="connsiteY1" fmla="*/ 45720 h 91440"/>
            </a:gdLst>
            <a:ahLst/>
            <a:cxnLst>
              <a:cxn ang="0">
                <a:pos x="connsiteX0" y="connsiteY0"/>
              </a:cxn>
              <a:cxn ang="0">
                <a:pos x="connsiteX1" y="connsiteY1"/>
              </a:cxn>
            </a:cxnLst>
            <a:rect l="l" t="t" r="r" b="b"/>
            <a:pathLst>
              <a:path w="329004" h="91440">
                <a:moveTo>
                  <a:pt x="0" y="45720"/>
                </a:moveTo>
                <a:lnTo>
                  <a:pt x="329004"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25303" tIns="49992" rIns="225303" bIns="49995" numCol="1" spcCol="1270" anchor="ctr" anchorCtr="0">
            <a:noAutofit/>
          </a:bodyPr>
          <a:lstStyle/>
          <a:p>
            <a:pPr algn="ctr" defTabSz="1185304">
              <a:lnSpc>
                <a:spcPct val="90000"/>
              </a:lnSpc>
              <a:spcBef>
                <a:spcPct val="0"/>
              </a:spcBef>
              <a:spcAft>
                <a:spcPct val="35000"/>
              </a:spcAft>
            </a:pPr>
            <a:endParaRPr lang="en-US" sz="2667"/>
          </a:p>
        </p:txBody>
      </p:sp>
      <p:sp>
        <p:nvSpPr>
          <p:cNvPr id="7" name="Freeform: Shape 6">
            <a:extLst>
              <a:ext uri="{FF2B5EF4-FFF2-40B4-BE49-F238E27FC236}">
                <a16:creationId xmlns:a16="http://schemas.microsoft.com/office/drawing/2014/main" id="{FD6095D5-AE5B-195F-276E-57F670398F46}"/>
              </a:ext>
            </a:extLst>
          </p:cNvPr>
          <p:cNvSpPr/>
          <p:nvPr/>
        </p:nvSpPr>
        <p:spPr>
          <a:xfrm>
            <a:off x="3329280" y="4196686"/>
            <a:ext cx="438672" cy="835885"/>
          </a:xfrm>
          <a:custGeom>
            <a:avLst/>
            <a:gdLst>
              <a:gd name="connsiteX0" fmla="*/ 0 w 329004"/>
              <a:gd name="connsiteY0" fmla="*/ 626914 h 626914"/>
              <a:gd name="connsiteX1" fmla="*/ 164502 w 329004"/>
              <a:gd name="connsiteY1" fmla="*/ 626914 h 626914"/>
              <a:gd name="connsiteX2" fmla="*/ 164502 w 329004"/>
              <a:gd name="connsiteY2" fmla="*/ 0 h 626914"/>
              <a:gd name="connsiteX3" fmla="*/ 329004 w 329004"/>
              <a:gd name="connsiteY3" fmla="*/ 0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626914"/>
                </a:moveTo>
                <a:lnTo>
                  <a:pt x="164502" y="626914"/>
                </a:lnTo>
                <a:lnTo>
                  <a:pt x="164502" y="0"/>
                </a:lnTo>
                <a:lnTo>
                  <a:pt x="329004" y="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12669" tIns="394343" rIns="212669" bIns="394343" numCol="1" spcCol="1270" anchor="ctr" anchorCtr="0">
            <a:noAutofit/>
          </a:bodyPr>
          <a:lstStyle/>
          <a:p>
            <a:pPr algn="ctr" defTabSz="1185304">
              <a:lnSpc>
                <a:spcPct val="90000"/>
              </a:lnSpc>
              <a:spcBef>
                <a:spcPct val="0"/>
              </a:spcBef>
              <a:spcAft>
                <a:spcPct val="35000"/>
              </a:spcAft>
            </a:pPr>
            <a:endParaRPr lang="en-US" sz="2667"/>
          </a:p>
        </p:txBody>
      </p:sp>
      <p:sp>
        <p:nvSpPr>
          <p:cNvPr id="12" name="Freeform: Shape 11">
            <a:extLst>
              <a:ext uri="{FF2B5EF4-FFF2-40B4-BE49-F238E27FC236}">
                <a16:creationId xmlns:a16="http://schemas.microsoft.com/office/drawing/2014/main" id="{EAF9F1EB-D1BF-F5D9-E078-965BF5DDF5B9}"/>
              </a:ext>
            </a:extLst>
          </p:cNvPr>
          <p:cNvSpPr/>
          <p:nvPr/>
        </p:nvSpPr>
        <p:spPr>
          <a:xfrm>
            <a:off x="697241" y="3798053"/>
            <a:ext cx="438672" cy="1234519"/>
          </a:xfrm>
          <a:custGeom>
            <a:avLst/>
            <a:gdLst>
              <a:gd name="connsiteX0" fmla="*/ 0 w 329004"/>
              <a:gd name="connsiteY0" fmla="*/ 0 h 925889"/>
              <a:gd name="connsiteX1" fmla="*/ 164502 w 329004"/>
              <a:gd name="connsiteY1" fmla="*/ 0 h 925889"/>
              <a:gd name="connsiteX2" fmla="*/ 164502 w 329004"/>
              <a:gd name="connsiteY2" fmla="*/ 925889 h 925889"/>
              <a:gd name="connsiteX3" fmla="*/ 329004 w 329004"/>
              <a:gd name="connsiteY3" fmla="*/ 925889 h 925889"/>
            </a:gdLst>
            <a:ahLst/>
            <a:cxnLst>
              <a:cxn ang="0">
                <a:pos x="connsiteX0" y="connsiteY0"/>
              </a:cxn>
              <a:cxn ang="0">
                <a:pos x="connsiteX1" y="connsiteY1"/>
              </a:cxn>
              <a:cxn ang="0">
                <a:pos x="connsiteX2" y="connsiteY2"/>
              </a:cxn>
              <a:cxn ang="0">
                <a:pos x="connsiteX3" y="connsiteY3"/>
              </a:cxn>
            </a:cxnLst>
            <a:rect l="l" t="t" r="r" b="b"/>
            <a:pathLst>
              <a:path w="329004" h="925889">
                <a:moveTo>
                  <a:pt x="0" y="0"/>
                </a:moveTo>
                <a:lnTo>
                  <a:pt x="164502" y="0"/>
                </a:lnTo>
                <a:lnTo>
                  <a:pt x="164502" y="925889"/>
                </a:lnTo>
                <a:lnTo>
                  <a:pt x="329004" y="925889"/>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203516" tIns="584507" rIns="203516" bIns="584505" numCol="1" spcCol="1270" anchor="ctr" anchorCtr="0">
            <a:noAutofit/>
          </a:bodyPr>
          <a:lstStyle/>
          <a:p>
            <a:pPr algn="ctr" defTabSz="1185304">
              <a:lnSpc>
                <a:spcPct val="90000"/>
              </a:lnSpc>
              <a:spcBef>
                <a:spcPct val="0"/>
              </a:spcBef>
              <a:spcAft>
                <a:spcPct val="35000"/>
              </a:spcAft>
            </a:pPr>
            <a:endParaRPr lang="en-US" sz="2667"/>
          </a:p>
        </p:txBody>
      </p:sp>
      <p:sp>
        <p:nvSpPr>
          <p:cNvPr id="13" name="Freeform: Shape 12">
            <a:extLst>
              <a:ext uri="{FF2B5EF4-FFF2-40B4-BE49-F238E27FC236}">
                <a16:creationId xmlns:a16="http://schemas.microsoft.com/office/drawing/2014/main" id="{D8FE2380-0307-82CE-4AFD-61D14600C19F}"/>
              </a:ext>
            </a:extLst>
          </p:cNvPr>
          <p:cNvSpPr/>
          <p:nvPr/>
        </p:nvSpPr>
        <p:spPr>
          <a:xfrm>
            <a:off x="3329280" y="2524912"/>
            <a:ext cx="438672" cy="835885"/>
          </a:xfrm>
          <a:custGeom>
            <a:avLst/>
            <a:gdLst>
              <a:gd name="connsiteX0" fmla="*/ 0 w 329004"/>
              <a:gd name="connsiteY0" fmla="*/ 0 h 626914"/>
              <a:gd name="connsiteX1" fmla="*/ 164502 w 329004"/>
              <a:gd name="connsiteY1" fmla="*/ 0 h 626914"/>
              <a:gd name="connsiteX2" fmla="*/ 164502 w 329004"/>
              <a:gd name="connsiteY2" fmla="*/ 626914 h 626914"/>
              <a:gd name="connsiteX3" fmla="*/ 329004 w 329004"/>
              <a:gd name="connsiteY3" fmla="*/ 626914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0"/>
                </a:moveTo>
                <a:lnTo>
                  <a:pt x="164502" y="0"/>
                </a:lnTo>
                <a:lnTo>
                  <a:pt x="164502" y="626914"/>
                </a:lnTo>
                <a:lnTo>
                  <a:pt x="329004" y="626914"/>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12669" tIns="394344" rIns="212669" bIns="394341" numCol="1" spcCol="1270" anchor="ctr" anchorCtr="0">
            <a:noAutofit/>
          </a:bodyPr>
          <a:lstStyle/>
          <a:p>
            <a:pPr algn="ctr" defTabSz="1185304">
              <a:lnSpc>
                <a:spcPct val="90000"/>
              </a:lnSpc>
              <a:spcBef>
                <a:spcPct val="0"/>
              </a:spcBef>
              <a:spcAft>
                <a:spcPct val="35000"/>
              </a:spcAft>
            </a:pPr>
            <a:endParaRPr lang="en-US" sz="2667"/>
          </a:p>
        </p:txBody>
      </p:sp>
      <p:sp>
        <p:nvSpPr>
          <p:cNvPr id="14" name="Freeform: Shape 13">
            <a:extLst>
              <a:ext uri="{FF2B5EF4-FFF2-40B4-BE49-F238E27FC236}">
                <a16:creationId xmlns:a16="http://schemas.microsoft.com/office/drawing/2014/main" id="{7D0A5CEF-C78B-0D82-B7E1-9E347F1F0B2B}"/>
              </a:ext>
            </a:extLst>
          </p:cNvPr>
          <p:cNvSpPr/>
          <p:nvPr/>
        </p:nvSpPr>
        <p:spPr>
          <a:xfrm>
            <a:off x="3329280" y="2463952"/>
            <a:ext cx="438672" cy="121920"/>
          </a:xfrm>
          <a:custGeom>
            <a:avLst/>
            <a:gdLst>
              <a:gd name="connsiteX0" fmla="*/ 0 w 329004"/>
              <a:gd name="connsiteY0" fmla="*/ 45720 h 91440"/>
              <a:gd name="connsiteX1" fmla="*/ 329004 w 329004"/>
              <a:gd name="connsiteY1" fmla="*/ 45720 h 91440"/>
            </a:gdLst>
            <a:ahLst/>
            <a:cxnLst>
              <a:cxn ang="0">
                <a:pos x="connsiteX0" y="connsiteY0"/>
              </a:cxn>
              <a:cxn ang="0">
                <a:pos x="connsiteX1" y="connsiteY1"/>
              </a:cxn>
            </a:cxnLst>
            <a:rect l="l" t="t" r="r" b="b"/>
            <a:pathLst>
              <a:path w="329004" h="91440">
                <a:moveTo>
                  <a:pt x="0" y="45720"/>
                </a:moveTo>
                <a:lnTo>
                  <a:pt x="329004"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25303" tIns="49993" rIns="225303" bIns="49993" numCol="1" spcCol="1270" anchor="ctr" anchorCtr="0">
            <a:noAutofit/>
          </a:bodyPr>
          <a:lstStyle/>
          <a:p>
            <a:pPr algn="ctr" defTabSz="1185304">
              <a:lnSpc>
                <a:spcPct val="90000"/>
              </a:lnSpc>
              <a:spcBef>
                <a:spcPct val="0"/>
              </a:spcBef>
              <a:spcAft>
                <a:spcPct val="35000"/>
              </a:spcAft>
            </a:pPr>
            <a:endParaRPr lang="en-US" sz="2667"/>
          </a:p>
        </p:txBody>
      </p:sp>
      <p:sp>
        <p:nvSpPr>
          <p:cNvPr id="15" name="Freeform: Shape 14">
            <a:extLst>
              <a:ext uri="{FF2B5EF4-FFF2-40B4-BE49-F238E27FC236}">
                <a16:creationId xmlns:a16="http://schemas.microsoft.com/office/drawing/2014/main" id="{FAD8ECC4-47D3-8BF8-5C46-85D000862912}"/>
              </a:ext>
            </a:extLst>
          </p:cNvPr>
          <p:cNvSpPr/>
          <p:nvPr/>
        </p:nvSpPr>
        <p:spPr>
          <a:xfrm>
            <a:off x="3329280" y="1689027"/>
            <a:ext cx="438672" cy="835885"/>
          </a:xfrm>
          <a:custGeom>
            <a:avLst/>
            <a:gdLst>
              <a:gd name="connsiteX0" fmla="*/ 0 w 329004"/>
              <a:gd name="connsiteY0" fmla="*/ 626914 h 626914"/>
              <a:gd name="connsiteX1" fmla="*/ 164502 w 329004"/>
              <a:gd name="connsiteY1" fmla="*/ 626914 h 626914"/>
              <a:gd name="connsiteX2" fmla="*/ 164502 w 329004"/>
              <a:gd name="connsiteY2" fmla="*/ 0 h 626914"/>
              <a:gd name="connsiteX3" fmla="*/ 329004 w 329004"/>
              <a:gd name="connsiteY3" fmla="*/ 0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626914"/>
                </a:moveTo>
                <a:lnTo>
                  <a:pt x="164502" y="626914"/>
                </a:lnTo>
                <a:lnTo>
                  <a:pt x="164502" y="0"/>
                </a:lnTo>
                <a:lnTo>
                  <a:pt x="329004" y="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12669" tIns="394343" rIns="212669" bIns="394343" numCol="1" spcCol="1270" anchor="ctr" anchorCtr="0">
            <a:noAutofit/>
          </a:bodyPr>
          <a:lstStyle/>
          <a:p>
            <a:pPr algn="ctr" defTabSz="1185304">
              <a:lnSpc>
                <a:spcPct val="90000"/>
              </a:lnSpc>
              <a:spcBef>
                <a:spcPct val="0"/>
              </a:spcBef>
              <a:spcAft>
                <a:spcPct val="35000"/>
              </a:spcAft>
            </a:pPr>
            <a:endParaRPr lang="en-US" sz="2667"/>
          </a:p>
        </p:txBody>
      </p:sp>
      <p:sp>
        <p:nvSpPr>
          <p:cNvPr id="16" name="Freeform: Shape 15">
            <a:extLst>
              <a:ext uri="{FF2B5EF4-FFF2-40B4-BE49-F238E27FC236}">
                <a16:creationId xmlns:a16="http://schemas.microsoft.com/office/drawing/2014/main" id="{18F049EC-B2F6-3197-FEC3-694571BA7312}"/>
              </a:ext>
            </a:extLst>
          </p:cNvPr>
          <p:cNvSpPr/>
          <p:nvPr/>
        </p:nvSpPr>
        <p:spPr>
          <a:xfrm>
            <a:off x="697241" y="2524913"/>
            <a:ext cx="438672" cy="1273140"/>
          </a:xfrm>
          <a:custGeom>
            <a:avLst/>
            <a:gdLst>
              <a:gd name="connsiteX0" fmla="*/ 0 w 329004"/>
              <a:gd name="connsiteY0" fmla="*/ 954855 h 954855"/>
              <a:gd name="connsiteX1" fmla="*/ 164502 w 329004"/>
              <a:gd name="connsiteY1" fmla="*/ 954855 h 954855"/>
              <a:gd name="connsiteX2" fmla="*/ 164502 w 329004"/>
              <a:gd name="connsiteY2" fmla="*/ 0 h 954855"/>
              <a:gd name="connsiteX3" fmla="*/ 329004 w 329004"/>
              <a:gd name="connsiteY3" fmla="*/ 0 h 954855"/>
            </a:gdLst>
            <a:ahLst/>
            <a:cxnLst>
              <a:cxn ang="0">
                <a:pos x="connsiteX0" y="connsiteY0"/>
              </a:cxn>
              <a:cxn ang="0">
                <a:pos x="connsiteX1" y="connsiteY1"/>
              </a:cxn>
              <a:cxn ang="0">
                <a:pos x="connsiteX2" y="connsiteY2"/>
              </a:cxn>
              <a:cxn ang="0">
                <a:pos x="connsiteX3" y="connsiteY3"/>
              </a:cxn>
            </a:cxnLst>
            <a:rect l="l" t="t" r="r" b="b"/>
            <a:pathLst>
              <a:path w="329004" h="954855">
                <a:moveTo>
                  <a:pt x="0" y="954855"/>
                </a:moveTo>
                <a:lnTo>
                  <a:pt x="164502" y="954855"/>
                </a:lnTo>
                <a:lnTo>
                  <a:pt x="164502" y="0"/>
                </a:lnTo>
                <a:lnTo>
                  <a:pt x="329004"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202604" tIns="602905" rIns="202605" bIns="602905" numCol="1" spcCol="1270" anchor="ctr" anchorCtr="0">
            <a:noAutofit/>
          </a:bodyPr>
          <a:lstStyle/>
          <a:p>
            <a:pPr algn="ctr" defTabSz="1185304">
              <a:lnSpc>
                <a:spcPct val="90000"/>
              </a:lnSpc>
              <a:spcBef>
                <a:spcPct val="0"/>
              </a:spcBef>
              <a:spcAft>
                <a:spcPct val="35000"/>
              </a:spcAft>
            </a:pPr>
            <a:endParaRPr lang="en-US" sz="2667"/>
          </a:p>
        </p:txBody>
      </p:sp>
      <p:sp>
        <p:nvSpPr>
          <p:cNvPr id="17" name="Freeform: Shape 16">
            <a:extLst>
              <a:ext uri="{FF2B5EF4-FFF2-40B4-BE49-F238E27FC236}">
                <a16:creationId xmlns:a16="http://schemas.microsoft.com/office/drawing/2014/main" id="{7912F79B-C381-1AD3-79D0-2FD25E5ACDA0}"/>
              </a:ext>
            </a:extLst>
          </p:cNvPr>
          <p:cNvSpPr/>
          <p:nvPr/>
        </p:nvSpPr>
        <p:spPr>
          <a:xfrm rot="16200000">
            <a:off x="-1396875" y="3463699"/>
            <a:ext cx="3519520" cy="668708"/>
          </a:xfrm>
          <a:custGeom>
            <a:avLst/>
            <a:gdLst>
              <a:gd name="connsiteX0" fmla="*/ 0 w 2639640"/>
              <a:gd name="connsiteY0" fmla="*/ 0 h 501531"/>
              <a:gd name="connsiteX1" fmla="*/ 2639640 w 2639640"/>
              <a:gd name="connsiteY1" fmla="*/ 0 h 501531"/>
              <a:gd name="connsiteX2" fmla="*/ 2639640 w 2639640"/>
              <a:gd name="connsiteY2" fmla="*/ 501531 h 501531"/>
              <a:gd name="connsiteX3" fmla="*/ 0 w 2639640"/>
              <a:gd name="connsiteY3" fmla="*/ 501531 h 501531"/>
              <a:gd name="connsiteX4" fmla="*/ 0 w 2639640"/>
              <a:gd name="connsiteY4" fmla="*/ 0 h 50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640" h="501531">
                <a:moveTo>
                  <a:pt x="0" y="0"/>
                </a:moveTo>
                <a:lnTo>
                  <a:pt x="2639640" y="0"/>
                </a:lnTo>
                <a:lnTo>
                  <a:pt x="2639640" y="501531"/>
                </a:lnTo>
                <a:lnTo>
                  <a:pt x="0" y="501531"/>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319" tIns="20319" rIns="20320" bIns="20320" numCol="1" spcCol="1270" anchor="ctr" anchorCtr="0">
            <a:noAutofit/>
          </a:bodyPr>
          <a:lstStyle/>
          <a:p>
            <a:pPr algn="ctr" defTabSz="1422364">
              <a:lnSpc>
                <a:spcPct val="90000"/>
              </a:lnSpc>
              <a:spcBef>
                <a:spcPct val="0"/>
              </a:spcBef>
              <a:spcAft>
                <a:spcPct val="35000"/>
              </a:spcAft>
            </a:pPr>
            <a:r>
              <a:rPr lang="vi-VN" sz="3200" b="1">
                <a:latin typeface="Times New Roman" panose="02020603050405020304" pitchFamily="18" charset="0"/>
              </a:rPr>
              <a:t>Bối cảnh lịch sử</a:t>
            </a:r>
            <a:endParaRPr lang="en-US" sz="3200"/>
          </a:p>
        </p:txBody>
      </p:sp>
      <p:sp>
        <p:nvSpPr>
          <p:cNvPr id="18" name="Freeform: Shape 17">
            <a:extLst>
              <a:ext uri="{FF2B5EF4-FFF2-40B4-BE49-F238E27FC236}">
                <a16:creationId xmlns:a16="http://schemas.microsoft.com/office/drawing/2014/main" id="{A7A3673F-06E9-D070-03F2-A93C40422D35}"/>
              </a:ext>
            </a:extLst>
          </p:cNvPr>
          <p:cNvSpPr/>
          <p:nvPr/>
        </p:nvSpPr>
        <p:spPr>
          <a:xfrm>
            <a:off x="1135915" y="2059320"/>
            <a:ext cx="2193365" cy="931184"/>
          </a:xfrm>
          <a:custGeom>
            <a:avLst/>
            <a:gdLst>
              <a:gd name="connsiteX0" fmla="*/ 0 w 1645024"/>
              <a:gd name="connsiteY0" fmla="*/ 0 h 698388"/>
              <a:gd name="connsiteX1" fmla="*/ 1645024 w 1645024"/>
              <a:gd name="connsiteY1" fmla="*/ 0 h 698388"/>
              <a:gd name="connsiteX2" fmla="*/ 1645024 w 1645024"/>
              <a:gd name="connsiteY2" fmla="*/ 698388 h 698388"/>
              <a:gd name="connsiteX3" fmla="*/ 0 w 1645024"/>
              <a:gd name="connsiteY3" fmla="*/ 698388 h 698388"/>
              <a:gd name="connsiteX4" fmla="*/ 0 w 1645024"/>
              <a:gd name="connsiteY4" fmla="*/ 0 h 69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24" h="698388">
                <a:moveTo>
                  <a:pt x="0" y="0"/>
                </a:moveTo>
                <a:lnTo>
                  <a:pt x="1645024" y="0"/>
                </a:lnTo>
                <a:lnTo>
                  <a:pt x="1645024" y="698388"/>
                </a:lnTo>
                <a:lnTo>
                  <a:pt x="0" y="69838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vi-VN" sz="2667" b="1" i="1">
                <a:solidFill>
                  <a:srgbClr val="FDFCF5"/>
                </a:solidFill>
                <a:latin typeface="Times New Roman" panose="02020603050405020304" pitchFamily="18" charset="0"/>
              </a:rPr>
              <a:t>Thời gian, </a:t>
            </a:r>
            <a:endParaRPr lang="en-US" sz="2667" b="1" i="1">
              <a:solidFill>
                <a:srgbClr val="FDFCF5"/>
              </a:solidFill>
            </a:endParaRPr>
          </a:p>
          <a:p>
            <a:pPr algn="ctr" defTabSz="1185304">
              <a:lnSpc>
                <a:spcPct val="90000"/>
              </a:lnSpc>
              <a:spcBef>
                <a:spcPct val="0"/>
              </a:spcBef>
              <a:spcAft>
                <a:spcPct val="35000"/>
              </a:spcAft>
            </a:pPr>
            <a:r>
              <a:rPr lang="vi-VN" sz="2667" b="1" i="1">
                <a:solidFill>
                  <a:srgbClr val="FDFCF5"/>
                </a:solidFill>
                <a:latin typeface="Times New Roman" panose="02020603050405020304" pitchFamily="18" charset="0"/>
              </a:rPr>
              <a:t>sự kiện</a:t>
            </a:r>
            <a:endParaRPr lang="en-US" sz="2667"/>
          </a:p>
        </p:txBody>
      </p:sp>
      <p:sp>
        <p:nvSpPr>
          <p:cNvPr id="19" name="Freeform: Shape 18">
            <a:extLst>
              <a:ext uri="{FF2B5EF4-FFF2-40B4-BE49-F238E27FC236}">
                <a16:creationId xmlns:a16="http://schemas.microsoft.com/office/drawing/2014/main" id="{8D5F56D4-EA7F-2773-6657-E21DFF307C36}"/>
              </a:ext>
            </a:extLst>
          </p:cNvPr>
          <p:cNvSpPr/>
          <p:nvPr/>
        </p:nvSpPr>
        <p:spPr>
          <a:xfrm>
            <a:off x="3767954" y="1354673"/>
            <a:ext cx="5836063" cy="668708"/>
          </a:xfrm>
          <a:custGeom>
            <a:avLst/>
            <a:gdLst>
              <a:gd name="connsiteX0" fmla="*/ 0 w 4377047"/>
              <a:gd name="connsiteY0" fmla="*/ 0 h 501531"/>
              <a:gd name="connsiteX1" fmla="*/ 4377047 w 4377047"/>
              <a:gd name="connsiteY1" fmla="*/ 0 h 501531"/>
              <a:gd name="connsiteX2" fmla="*/ 4377047 w 4377047"/>
              <a:gd name="connsiteY2" fmla="*/ 501531 h 501531"/>
              <a:gd name="connsiteX3" fmla="*/ 0 w 4377047"/>
              <a:gd name="connsiteY3" fmla="*/ 501531 h 501531"/>
              <a:gd name="connsiteX4" fmla="*/ 0 w 4377047"/>
              <a:gd name="connsiteY4" fmla="*/ 0 h 50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047" h="501531">
                <a:moveTo>
                  <a:pt x="0" y="0"/>
                </a:moveTo>
                <a:lnTo>
                  <a:pt x="4377047" y="0"/>
                </a:lnTo>
                <a:lnTo>
                  <a:pt x="4377047" y="501531"/>
                </a:lnTo>
                <a:lnTo>
                  <a:pt x="0" y="50153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en-US" sz="2667">
                <a:solidFill>
                  <a:srgbClr val="F5E7CA">
                    <a:lumMod val="10000"/>
                  </a:srgbClr>
                </a:solidFill>
                <a:latin typeface="Times New Roman" panose="02020603050405020304" pitchFamily="18" charset="0"/>
                <a:cs typeface="Times New Roman" panose="02020603050405020304" pitchFamily="18" charset="0"/>
              </a:rPr>
              <a:t>X</a:t>
            </a:r>
            <a:r>
              <a:rPr lang="vi-VN" sz="2667">
                <a:solidFill>
                  <a:srgbClr val="F5E7CA">
                    <a:lumMod val="10000"/>
                  </a:srgbClr>
                </a:solidFill>
                <a:latin typeface="Times New Roman" panose="02020603050405020304" pitchFamily="18" charset="0"/>
                <a:cs typeface="Times New Roman" panose="02020603050405020304" pitchFamily="18" charset="0"/>
              </a:rPr>
              <a:t>ảy ra vào thời nhà Trần (thế kỉ XIII)</a:t>
            </a:r>
            <a:endParaRPr lang="en-US" sz="2667"/>
          </a:p>
        </p:txBody>
      </p:sp>
      <p:sp>
        <p:nvSpPr>
          <p:cNvPr id="20" name="Freeform: Shape 19">
            <a:extLst>
              <a:ext uri="{FF2B5EF4-FFF2-40B4-BE49-F238E27FC236}">
                <a16:creationId xmlns:a16="http://schemas.microsoft.com/office/drawing/2014/main" id="{96082A9A-C2FC-F637-C017-B13435E05262}"/>
              </a:ext>
            </a:extLst>
          </p:cNvPr>
          <p:cNvSpPr/>
          <p:nvPr/>
        </p:nvSpPr>
        <p:spPr>
          <a:xfrm>
            <a:off x="3767954" y="2190559"/>
            <a:ext cx="5836063" cy="668708"/>
          </a:xfrm>
          <a:custGeom>
            <a:avLst/>
            <a:gdLst>
              <a:gd name="connsiteX0" fmla="*/ 0 w 4377047"/>
              <a:gd name="connsiteY0" fmla="*/ 0 h 501531"/>
              <a:gd name="connsiteX1" fmla="*/ 4377047 w 4377047"/>
              <a:gd name="connsiteY1" fmla="*/ 0 h 501531"/>
              <a:gd name="connsiteX2" fmla="*/ 4377047 w 4377047"/>
              <a:gd name="connsiteY2" fmla="*/ 501531 h 501531"/>
              <a:gd name="connsiteX3" fmla="*/ 0 w 4377047"/>
              <a:gd name="connsiteY3" fmla="*/ 501531 h 501531"/>
              <a:gd name="connsiteX4" fmla="*/ 0 w 4377047"/>
              <a:gd name="connsiteY4" fmla="*/ 0 h 50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047" h="501531">
                <a:moveTo>
                  <a:pt x="0" y="0"/>
                </a:moveTo>
                <a:lnTo>
                  <a:pt x="4377047" y="0"/>
                </a:lnTo>
                <a:lnTo>
                  <a:pt x="4377047" y="501531"/>
                </a:lnTo>
                <a:lnTo>
                  <a:pt x="0" y="50153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en-US" sz="2667">
                <a:solidFill>
                  <a:srgbClr val="000000"/>
                </a:solidFill>
                <a:latin typeface="Times New Roman" panose="02020603050405020304" pitchFamily="18" charset="0"/>
                <a:cs typeface="Times New Roman" panose="02020603050405020304" pitchFamily="18" charset="0"/>
              </a:rPr>
              <a:t>N</a:t>
            </a:r>
            <a:r>
              <a:rPr lang="vi-VN" sz="2667">
                <a:solidFill>
                  <a:srgbClr val="000000"/>
                </a:solidFill>
                <a:latin typeface="Times New Roman" panose="02020603050405020304" pitchFamily="18" charset="0"/>
                <a:cs typeface="Times New Roman" panose="02020603050405020304" pitchFamily="18" charset="0"/>
              </a:rPr>
              <a:t>ước ta phải đối mặt với quân Nguyên – 1 đội quân xâm lược hết sức hùng mạnh</a:t>
            </a:r>
            <a:endParaRPr lang="en-US" sz="2667" b="1" i="1" dirty="0">
              <a:solidFill>
                <a:srgbClr val="FDFCF5"/>
              </a:solidFill>
            </a:endParaRPr>
          </a:p>
        </p:txBody>
      </p:sp>
      <p:sp>
        <p:nvSpPr>
          <p:cNvPr id="21" name="Freeform: Shape 20">
            <a:extLst>
              <a:ext uri="{FF2B5EF4-FFF2-40B4-BE49-F238E27FC236}">
                <a16:creationId xmlns:a16="http://schemas.microsoft.com/office/drawing/2014/main" id="{674F3CB4-A283-1137-804B-6E89B1EB2BDE}"/>
              </a:ext>
            </a:extLst>
          </p:cNvPr>
          <p:cNvSpPr/>
          <p:nvPr/>
        </p:nvSpPr>
        <p:spPr>
          <a:xfrm>
            <a:off x="3767954" y="3026445"/>
            <a:ext cx="5836063" cy="668708"/>
          </a:xfrm>
          <a:custGeom>
            <a:avLst/>
            <a:gdLst>
              <a:gd name="connsiteX0" fmla="*/ 0 w 4377047"/>
              <a:gd name="connsiteY0" fmla="*/ 0 h 501531"/>
              <a:gd name="connsiteX1" fmla="*/ 4377047 w 4377047"/>
              <a:gd name="connsiteY1" fmla="*/ 0 h 501531"/>
              <a:gd name="connsiteX2" fmla="*/ 4377047 w 4377047"/>
              <a:gd name="connsiteY2" fmla="*/ 501531 h 501531"/>
              <a:gd name="connsiteX3" fmla="*/ 0 w 4377047"/>
              <a:gd name="connsiteY3" fmla="*/ 501531 h 501531"/>
              <a:gd name="connsiteX4" fmla="*/ 0 w 4377047"/>
              <a:gd name="connsiteY4" fmla="*/ 0 h 50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047" h="501531">
                <a:moveTo>
                  <a:pt x="0" y="0"/>
                </a:moveTo>
                <a:lnTo>
                  <a:pt x="4377047" y="0"/>
                </a:lnTo>
                <a:lnTo>
                  <a:pt x="4377047" y="501531"/>
                </a:lnTo>
                <a:lnTo>
                  <a:pt x="0" y="50153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en-US" sz="2667">
                <a:solidFill>
                  <a:srgbClr val="000000"/>
                </a:solidFill>
                <a:latin typeface="Times New Roman" panose="02020603050405020304" pitchFamily="18" charset="0"/>
                <a:cs typeface="Times New Roman" panose="02020603050405020304" pitchFamily="18" charset="0"/>
              </a:rPr>
              <a:t>Vua Trần và các vương hầu họp bàn kế sách đối phó với quân xâm lược</a:t>
            </a:r>
            <a:endParaRPr lang="en-US" sz="2667"/>
          </a:p>
        </p:txBody>
      </p:sp>
      <p:sp>
        <p:nvSpPr>
          <p:cNvPr id="22" name="Freeform: Shape 21">
            <a:extLst>
              <a:ext uri="{FF2B5EF4-FFF2-40B4-BE49-F238E27FC236}">
                <a16:creationId xmlns:a16="http://schemas.microsoft.com/office/drawing/2014/main" id="{A9531C73-8FE9-CF47-73A4-C09F6A0DFE08}"/>
              </a:ext>
            </a:extLst>
          </p:cNvPr>
          <p:cNvSpPr/>
          <p:nvPr/>
        </p:nvSpPr>
        <p:spPr>
          <a:xfrm>
            <a:off x="1135915" y="4528360"/>
            <a:ext cx="2193365" cy="1008425"/>
          </a:xfrm>
          <a:custGeom>
            <a:avLst/>
            <a:gdLst>
              <a:gd name="connsiteX0" fmla="*/ 0 w 1645024"/>
              <a:gd name="connsiteY0" fmla="*/ 0 h 756319"/>
              <a:gd name="connsiteX1" fmla="*/ 1645024 w 1645024"/>
              <a:gd name="connsiteY1" fmla="*/ 0 h 756319"/>
              <a:gd name="connsiteX2" fmla="*/ 1645024 w 1645024"/>
              <a:gd name="connsiteY2" fmla="*/ 756319 h 756319"/>
              <a:gd name="connsiteX3" fmla="*/ 0 w 1645024"/>
              <a:gd name="connsiteY3" fmla="*/ 756319 h 756319"/>
              <a:gd name="connsiteX4" fmla="*/ 0 w 1645024"/>
              <a:gd name="connsiteY4" fmla="*/ 0 h 75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24" h="756319">
                <a:moveTo>
                  <a:pt x="0" y="0"/>
                </a:moveTo>
                <a:lnTo>
                  <a:pt x="1645024" y="0"/>
                </a:lnTo>
                <a:lnTo>
                  <a:pt x="1645024" y="756319"/>
                </a:lnTo>
                <a:lnTo>
                  <a:pt x="0" y="75631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vi-VN" sz="2667" b="1" i="1">
                <a:solidFill>
                  <a:srgbClr val="FDFCF5"/>
                </a:solidFill>
                <a:latin typeface="Times New Roman" panose="02020603050405020304" pitchFamily="18" charset="0"/>
                <a:ea typeface="Times New Roman" panose="02020603050405020304" pitchFamily="18" charset="0"/>
                <a:cs typeface="Times New Roman" panose="02020603050405020304" pitchFamily="18" charset="0"/>
              </a:rPr>
              <a:t>Quang cảnh, không khí </a:t>
            </a:r>
            <a:endParaRPr lang="en-US" sz="2667" b="1" i="1"/>
          </a:p>
        </p:txBody>
      </p:sp>
      <p:sp>
        <p:nvSpPr>
          <p:cNvPr id="23" name="Freeform: Shape 22">
            <a:extLst>
              <a:ext uri="{FF2B5EF4-FFF2-40B4-BE49-F238E27FC236}">
                <a16:creationId xmlns:a16="http://schemas.microsoft.com/office/drawing/2014/main" id="{5F361630-4EE5-F69A-6AF2-012C6E7FEF2B}"/>
              </a:ext>
            </a:extLst>
          </p:cNvPr>
          <p:cNvSpPr/>
          <p:nvPr/>
        </p:nvSpPr>
        <p:spPr>
          <a:xfrm>
            <a:off x="3767954" y="3862331"/>
            <a:ext cx="5836063" cy="668708"/>
          </a:xfrm>
          <a:custGeom>
            <a:avLst/>
            <a:gdLst>
              <a:gd name="connsiteX0" fmla="*/ 0 w 4377047"/>
              <a:gd name="connsiteY0" fmla="*/ 0 h 501531"/>
              <a:gd name="connsiteX1" fmla="*/ 4377047 w 4377047"/>
              <a:gd name="connsiteY1" fmla="*/ 0 h 501531"/>
              <a:gd name="connsiteX2" fmla="*/ 4377047 w 4377047"/>
              <a:gd name="connsiteY2" fmla="*/ 501531 h 501531"/>
              <a:gd name="connsiteX3" fmla="*/ 0 w 4377047"/>
              <a:gd name="connsiteY3" fmla="*/ 501531 h 501531"/>
              <a:gd name="connsiteX4" fmla="*/ 0 w 4377047"/>
              <a:gd name="connsiteY4" fmla="*/ 0 h 50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047" h="501531">
                <a:moveTo>
                  <a:pt x="0" y="0"/>
                </a:moveTo>
                <a:lnTo>
                  <a:pt x="4377047" y="0"/>
                </a:lnTo>
                <a:lnTo>
                  <a:pt x="4377047" y="501531"/>
                </a:lnTo>
                <a:lnTo>
                  <a:pt x="0" y="50153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vi-VN"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 cây đa cổ thụ bóng râm mát che kín cả một khúc sông;</a:t>
            </a:r>
            <a:endParaRPr lang="en-US" sz="2667"/>
          </a:p>
        </p:txBody>
      </p:sp>
      <p:sp>
        <p:nvSpPr>
          <p:cNvPr id="24" name="Freeform: Shape 23">
            <a:extLst>
              <a:ext uri="{FF2B5EF4-FFF2-40B4-BE49-F238E27FC236}">
                <a16:creationId xmlns:a16="http://schemas.microsoft.com/office/drawing/2014/main" id="{00E7C423-BC25-6391-60FB-0FFFE18EEB7F}"/>
              </a:ext>
            </a:extLst>
          </p:cNvPr>
          <p:cNvSpPr/>
          <p:nvPr/>
        </p:nvSpPr>
        <p:spPr>
          <a:xfrm>
            <a:off x="3767954" y="4698218"/>
            <a:ext cx="5836063" cy="668708"/>
          </a:xfrm>
          <a:custGeom>
            <a:avLst/>
            <a:gdLst>
              <a:gd name="connsiteX0" fmla="*/ 0 w 4377047"/>
              <a:gd name="connsiteY0" fmla="*/ 0 h 501531"/>
              <a:gd name="connsiteX1" fmla="*/ 4377047 w 4377047"/>
              <a:gd name="connsiteY1" fmla="*/ 0 h 501531"/>
              <a:gd name="connsiteX2" fmla="*/ 4377047 w 4377047"/>
              <a:gd name="connsiteY2" fmla="*/ 501531 h 501531"/>
              <a:gd name="connsiteX3" fmla="*/ 0 w 4377047"/>
              <a:gd name="connsiteY3" fmla="*/ 501531 h 501531"/>
              <a:gd name="connsiteX4" fmla="*/ 0 w 4377047"/>
              <a:gd name="connsiteY4" fmla="*/ 0 h 50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047" h="501531">
                <a:moveTo>
                  <a:pt x="0" y="0"/>
                </a:moveTo>
                <a:lnTo>
                  <a:pt x="4377047" y="0"/>
                </a:lnTo>
                <a:lnTo>
                  <a:pt x="4377047" y="501531"/>
                </a:lnTo>
                <a:lnTo>
                  <a:pt x="0" y="50153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vi-VN"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 bến, những thuyền lớn </a:t>
            </a:r>
            <a:r>
              <a:rPr lang="en-US"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đấng thiên tử;</a:t>
            </a:r>
            <a:endParaRPr lang="en-US" sz="2667"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E77D8850-72B0-1D07-6F54-B737071E54EF}"/>
              </a:ext>
            </a:extLst>
          </p:cNvPr>
          <p:cNvSpPr/>
          <p:nvPr/>
        </p:nvSpPr>
        <p:spPr>
          <a:xfrm>
            <a:off x="3767954" y="5534103"/>
            <a:ext cx="5836063" cy="668708"/>
          </a:xfrm>
          <a:custGeom>
            <a:avLst/>
            <a:gdLst>
              <a:gd name="connsiteX0" fmla="*/ 0 w 4377047"/>
              <a:gd name="connsiteY0" fmla="*/ 0 h 501531"/>
              <a:gd name="connsiteX1" fmla="*/ 4377047 w 4377047"/>
              <a:gd name="connsiteY1" fmla="*/ 0 h 501531"/>
              <a:gd name="connsiteX2" fmla="*/ 4377047 w 4377047"/>
              <a:gd name="connsiteY2" fmla="*/ 501531 h 501531"/>
              <a:gd name="connsiteX3" fmla="*/ 0 w 4377047"/>
              <a:gd name="connsiteY3" fmla="*/ 501531 h 501531"/>
              <a:gd name="connsiteX4" fmla="*/ 0 w 4377047"/>
              <a:gd name="connsiteY4" fmla="*/ 0 h 50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047" h="501531">
                <a:moveTo>
                  <a:pt x="0" y="0"/>
                </a:moveTo>
                <a:lnTo>
                  <a:pt x="4377047" y="0"/>
                </a:lnTo>
                <a:lnTo>
                  <a:pt x="4377047" y="501531"/>
                </a:lnTo>
                <a:lnTo>
                  <a:pt x="0" y="50153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ctr" defTabSz="1185304">
              <a:lnSpc>
                <a:spcPct val="90000"/>
              </a:lnSpc>
              <a:spcBef>
                <a:spcPct val="0"/>
              </a:spcBef>
              <a:spcAft>
                <a:spcPct val="35000"/>
              </a:spcAft>
            </a:pPr>
            <a:r>
              <a:rPr lang="vi-VN"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các cửa sổ </a:t>
            </a:r>
            <a:r>
              <a:rPr lang="en-US"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trên mặt nước sông trong</a:t>
            </a:r>
            <a:r>
              <a:rPr lang="en-US"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67"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vắt…</a:t>
            </a:r>
            <a:endParaRPr lang="en-US" sz="2667"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087A8C16-0C69-96BD-0B88-B9E24C7552BA}"/>
              </a:ext>
            </a:extLst>
          </p:cNvPr>
          <p:cNvSpPr/>
          <p:nvPr/>
        </p:nvSpPr>
        <p:spPr>
          <a:xfrm flipH="1">
            <a:off x="9662673" y="2503764"/>
            <a:ext cx="438672" cy="835885"/>
          </a:xfrm>
          <a:custGeom>
            <a:avLst/>
            <a:gdLst>
              <a:gd name="connsiteX0" fmla="*/ 0 w 329004"/>
              <a:gd name="connsiteY0" fmla="*/ 0 h 626914"/>
              <a:gd name="connsiteX1" fmla="*/ 164502 w 329004"/>
              <a:gd name="connsiteY1" fmla="*/ 0 h 626914"/>
              <a:gd name="connsiteX2" fmla="*/ 164502 w 329004"/>
              <a:gd name="connsiteY2" fmla="*/ 626914 h 626914"/>
              <a:gd name="connsiteX3" fmla="*/ 329004 w 329004"/>
              <a:gd name="connsiteY3" fmla="*/ 626914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0"/>
                </a:moveTo>
                <a:lnTo>
                  <a:pt x="164502" y="0"/>
                </a:lnTo>
                <a:lnTo>
                  <a:pt x="164502" y="626914"/>
                </a:lnTo>
                <a:lnTo>
                  <a:pt x="329004" y="626914"/>
                </a:lnTo>
              </a:path>
            </a:pathLst>
          </a:custGeom>
          <a:noFill/>
          <a:ln>
            <a:solidFill>
              <a:schemeClr val="accent1">
                <a:lumMod val="75000"/>
              </a:schemeClr>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12669" tIns="394344" rIns="212669" bIns="394341" numCol="1" spcCol="1270" anchor="ctr" anchorCtr="0">
            <a:noAutofit/>
          </a:bodyPr>
          <a:lstStyle/>
          <a:p>
            <a:pPr algn="ctr" defTabSz="1185304">
              <a:lnSpc>
                <a:spcPct val="90000"/>
              </a:lnSpc>
              <a:spcBef>
                <a:spcPct val="0"/>
              </a:spcBef>
              <a:spcAft>
                <a:spcPct val="35000"/>
              </a:spcAft>
            </a:pPr>
            <a:endParaRPr lang="en-US" sz="2667"/>
          </a:p>
        </p:txBody>
      </p:sp>
      <p:sp>
        <p:nvSpPr>
          <p:cNvPr id="27" name="Freeform: Shape 26">
            <a:extLst>
              <a:ext uri="{FF2B5EF4-FFF2-40B4-BE49-F238E27FC236}">
                <a16:creationId xmlns:a16="http://schemas.microsoft.com/office/drawing/2014/main" id="{F94D0D7B-B8F4-6B52-AEF3-AF2BBB43B023}"/>
              </a:ext>
            </a:extLst>
          </p:cNvPr>
          <p:cNvSpPr/>
          <p:nvPr/>
        </p:nvSpPr>
        <p:spPr>
          <a:xfrm flipH="1">
            <a:off x="9662673" y="2442804"/>
            <a:ext cx="438672" cy="121920"/>
          </a:xfrm>
          <a:custGeom>
            <a:avLst/>
            <a:gdLst>
              <a:gd name="connsiteX0" fmla="*/ 0 w 329004"/>
              <a:gd name="connsiteY0" fmla="*/ 45720 h 91440"/>
              <a:gd name="connsiteX1" fmla="*/ 329004 w 329004"/>
              <a:gd name="connsiteY1" fmla="*/ 45720 h 91440"/>
            </a:gdLst>
            <a:ahLst/>
            <a:cxnLst>
              <a:cxn ang="0">
                <a:pos x="connsiteX0" y="connsiteY0"/>
              </a:cxn>
              <a:cxn ang="0">
                <a:pos x="connsiteX1" y="connsiteY1"/>
              </a:cxn>
            </a:cxnLst>
            <a:rect l="l" t="t" r="r" b="b"/>
            <a:pathLst>
              <a:path w="329004" h="91440">
                <a:moveTo>
                  <a:pt x="0" y="45720"/>
                </a:moveTo>
                <a:lnTo>
                  <a:pt x="329004" y="45720"/>
                </a:lnTo>
              </a:path>
            </a:pathLst>
          </a:custGeom>
          <a:noFill/>
          <a:ln>
            <a:solidFill>
              <a:schemeClr val="accent1">
                <a:lumMod val="75000"/>
              </a:schemeClr>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25303" tIns="49993" rIns="225303" bIns="49993" numCol="1" spcCol="1270" anchor="ctr" anchorCtr="0">
            <a:noAutofit/>
          </a:bodyPr>
          <a:lstStyle/>
          <a:p>
            <a:pPr algn="ctr" defTabSz="1185304">
              <a:lnSpc>
                <a:spcPct val="90000"/>
              </a:lnSpc>
              <a:spcBef>
                <a:spcPct val="0"/>
              </a:spcBef>
              <a:spcAft>
                <a:spcPct val="35000"/>
              </a:spcAft>
            </a:pPr>
            <a:endParaRPr lang="en-US" sz="2667"/>
          </a:p>
        </p:txBody>
      </p:sp>
      <p:sp>
        <p:nvSpPr>
          <p:cNvPr id="28" name="Freeform: Shape 27">
            <a:extLst>
              <a:ext uri="{FF2B5EF4-FFF2-40B4-BE49-F238E27FC236}">
                <a16:creationId xmlns:a16="http://schemas.microsoft.com/office/drawing/2014/main" id="{AA49BA57-2B5B-6535-8F0A-E1D10C50AEB5}"/>
              </a:ext>
            </a:extLst>
          </p:cNvPr>
          <p:cNvSpPr/>
          <p:nvPr/>
        </p:nvSpPr>
        <p:spPr>
          <a:xfrm flipH="1">
            <a:off x="9662673" y="1667879"/>
            <a:ext cx="438672" cy="835885"/>
          </a:xfrm>
          <a:custGeom>
            <a:avLst/>
            <a:gdLst>
              <a:gd name="connsiteX0" fmla="*/ 0 w 329004"/>
              <a:gd name="connsiteY0" fmla="*/ 626914 h 626914"/>
              <a:gd name="connsiteX1" fmla="*/ 164502 w 329004"/>
              <a:gd name="connsiteY1" fmla="*/ 626914 h 626914"/>
              <a:gd name="connsiteX2" fmla="*/ 164502 w 329004"/>
              <a:gd name="connsiteY2" fmla="*/ 0 h 626914"/>
              <a:gd name="connsiteX3" fmla="*/ 329004 w 329004"/>
              <a:gd name="connsiteY3" fmla="*/ 0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626914"/>
                </a:moveTo>
                <a:lnTo>
                  <a:pt x="164502" y="626914"/>
                </a:lnTo>
                <a:lnTo>
                  <a:pt x="164502" y="0"/>
                </a:lnTo>
                <a:lnTo>
                  <a:pt x="329004" y="0"/>
                </a:lnTo>
              </a:path>
            </a:pathLst>
          </a:custGeom>
          <a:noFill/>
          <a:ln>
            <a:solidFill>
              <a:schemeClr val="accent1">
                <a:lumMod val="75000"/>
              </a:schemeClr>
            </a:solidFill>
          </a:ln>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212669" tIns="394343" rIns="212669" bIns="394343" numCol="1" spcCol="1270" anchor="ctr" anchorCtr="0">
            <a:noAutofit/>
          </a:bodyPr>
          <a:lstStyle/>
          <a:p>
            <a:pPr algn="ctr" defTabSz="1185304">
              <a:lnSpc>
                <a:spcPct val="90000"/>
              </a:lnSpc>
              <a:spcBef>
                <a:spcPct val="0"/>
              </a:spcBef>
              <a:spcAft>
                <a:spcPct val="35000"/>
              </a:spcAft>
            </a:pPr>
            <a:endParaRPr lang="en-US" sz="2667"/>
          </a:p>
        </p:txBody>
      </p:sp>
      <p:sp>
        <p:nvSpPr>
          <p:cNvPr id="29" name="Freeform: Shape 28">
            <a:extLst>
              <a:ext uri="{FF2B5EF4-FFF2-40B4-BE49-F238E27FC236}">
                <a16:creationId xmlns:a16="http://schemas.microsoft.com/office/drawing/2014/main" id="{20AB3D6E-2824-3E0D-8958-04CAA05D17A3}"/>
              </a:ext>
            </a:extLst>
          </p:cNvPr>
          <p:cNvSpPr/>
          <p:nvPr/>
        </p:nvSpPr>
        <p:spPr>
          <a:xfrm flipH="1">
            <a:off x="9662673" y="4971612"/>
            <a:ext cx="438672" cy="835885"/>
          </a:xfrm>
          <a:custGeom>
            <a:avLst/>
            <a:gdLst>
              <a:gd name="connsiteX0" fmla="*/ 0 w 329004"/>
              <a:gd name="connsiteY0" fmla="*/ 0 h 626914"/>
              <a:gd name="connsiteX1" fmla="*/ 164502 w 329004"/>
              <a:gd name="connsiteY1" fmla="*/ 0 h 626914"/>
              <a:gd name="connsiteX2" fmla="*/ 164502 w 329004"/>
              <a:gd name="connsiteY2" fmla="*/ 626914 h 626914"/>
              <a:gd name="connsiteX3" fmla="*/ 329004 w 329004"/>
              <a:gd name="connsiteY3" fmla="*/ 626914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0"/>
                </a:moveTo>
                <a:lnTo>
                  <a:pt x="164502" y="0"/>
                </a:lnTo>
                <a:lnTo>
                  <a:pt x="164502" y="626914"/>
                </a:lnTo>
                <a:lnTo>
                  <a:pt x="329004" y="626914"/>
                </a:lnTo>
              </a:path>
            </a:pathLst>
          </a:custGeom>
          <a:ln w="19050"/>
        </p:spPr>
        <p:style>
          <a:lnRef idx="1">
            <a:schemeClr val="accent2"/>
          </a:lnRef>
          <a:fillRef idx="0">
            <a:schemeClr val="accent2"/>
          </a:fillRef>
          <a:effectRef idx="0">
            <a:schemeClr val="accent2"/>
          </a:effectRef>
          <a:fontRef idx="minor">
            <a:schemeClr val="tx1"/>
          </a:fontRef>
        </p:style>
        <p:txBody>
          <a:bodyPr spcFirstLastPara="0" vert="horz" wrap="square" lIns="212669" tIns="394344" rIns="212669" bIns="394341" numCol="1" spcCol="1270" anchor="ctr" anchorCtr="0">
            <a:noAutofit/>
          </a:bodyPr>
          <a:lstStyle/>
          <a:p>
            <a:pPr algn="ctr" defTabSz="1185304">
              <a:lnSpc>
                <a:spcPct val="90000"/>
              </a:lnSpc>
              <a:spcBef>
                <a:spcPct val="0"/>
              </a:spcBef>
              <a:spcAft>
                <a:spcPct val="35000"/>
              </a:spcAft>
            </a:pPr>
            <a:endParaRPr lang="en-US" sz="2667"/>
          </a:p>
        </p:txBody>
      </p:sp>
      <p:sp>
        <p:nvSpPr>
          <p:cNvPr id="30" name="Freeform: Shape 29">
            <a:extLst>
              <a:ext uri="{FF2B5EF4-FFF2-40B4-BE49-F238E27FC236}">
                <a16:creationId xmlns:a16="http://schemas.microsoft.com/office/drawing/2014/main" id="{0AD0186E-DB08-5657-7F31-91D02AFC5E34}"/>
              </a:ext>
            </a:extLst>
          </p:cNvPr>
          <p:cNvSpPr/>
          <p:nvPr/>
        </p:nvSpPr>
        <p:spPr>
          <a:xfrm flipH="1">
            <a:off x="9662673" y="4910652"/>
            <a:ext cx="438672" cy="121920"/>
          </a:xfrm>
          <a:custGeom>
            <a:avLst/>
            <a:gdLst>
              <a:gd name="connsiteX0" fmla="*/ 0 w 329004"/>
              <a:gd name="connsiteY0" fmla="*/ 45720 h 91440"/>
              <a:gd name="connsiteX1" fmla="*/ 329004 w 329004"/>
              <a:gd name="connsiteY1" fmla="*/ 45720 h 91440"/>
            </a:gdLst>
            <a:ahLst/>
            <a:cxnLst>
              <a:cxn ang="0">
                <a:pos x="connsiteX0" y="connsiteY0"/>
              </a:cxn>
              <a:cxn ang="0">
                <a:pos x="connsiteX1" y="connsiteY1"/>
              </a:cxn>
            </a:cxnLst>
            <a:rect l="l" t="t" r="r" b="b"/>
            <a:pathLst>
              <a:path w="329004" h="91440">
                <a:moveTo>
                  <a:pt x="0" y="45720"/>
                </a:moveTo>
                <a:lnTo>
                  <a:pt x="329004" y="45720"/>
                </a:lnTo>
              </a:path>
            </a:pathLst>
          </a:custGeom>
          <a:ln w="19050"/>
        </p:spPr>
        <p:style>
          <a:lnRef idx="1">
            <a:schemeClr val="accent2"/>
          </a:lnRef>
          <a:fillRef idx="0">
            <a:schemeClr val="accent2"/>
          </a:fillRef>
          <a:effectRef idx="0">
            <a:schemeClr val="accent2"/>
          </a:effectRef>
          <a:fontRef idx="minor">
            <a:schemeClr val="tx1"/>
          </a:fontRef>
        </p:style>
        <p:txBody>
          <a:bodyPr spcFirstLastPara="0" vert="horz" wrap="square" lIns="225303" tIns="49993" rIns="225303" bIns="49993" numCol="1" spcCol="1270" anchor="ctr" anchorCtr="0">
            <a:noAutofit/>
          </a:bodyPr>
          <a:lstStyle/>
          <a:p>
            <a:pPr algn="ctr" defTabSz="1185304">
              <a:lnSpc>
                <a:spcPct val="90000"/>
              </a:lnSpc>
              <a:spcBef>
                <a:spcPct val="0"/>
              </a:spcBef>
              <a:spcAft>
                <a:spcPct val="35000"/>
              </a:spcAft>
            </a:pPr>
            <a:endParaRPr lang="en-US" sz="2667"/>
          </a:p>
        </p:txBody>
      </p:sp>
      <p:sp>
        <p:nvSpPr>
          <p:cNvPr id="31" name="Freeform: Shape 30">
            <a:extLst>
              <a:ext uri="{FF2B5EF4-FFF2-40B4-BE49-F238E27FC236}">
                <a16:creationId xmlns:a16="http://schemas.microsoft.com/office/drawing/2014/main" id="{F26C1395-C596-08C1-5BE1-3AB1BF3CFD4E}"/>
              </a:ext>
            </a:extLst>
          </p:cNvPr>
          <p:cNvSpPr/>
          <p:nvPr/>
        </p:nvSpPr>
        <p:spPr>
          <a:xfrm flipH="1">
            <a:off x="9662673" y="4135727"/>
            <a:ext cx="438672" cy="835885"/>
          </a:xfrm>
          <a:custGeom>
            <a:avLst/>
            <a:gdLst>
              <a:gd name="connsiteX0" fmla="*/ 0 w 329004"/>
              <a:gd name="connsiteY0" fmla="*/ 626914 h 626914"/>
              <a:gd name="connsiteX1" fmla="*/ 164502 w 329004"/>
              <a:gd name="connsiteY1" fmla="*/ 626914 h 626914"/>
              <a:gd name="connsiteX2" fmla="*/ 164502 w 329004"/>
              <a:gd name="connsiteY2" fmla="*/ 0 h 626914"/>
              <a:gd name="connsiteX3" fmla="*/ 329004 w 329004"/>
              <a:gd name="connsiteY3" fmla="*/ 0 h 626914"/>
            </a:gdLst>
            <a:ahLst/>
            <a:cxnLst>
              <a:cxn ang="0">
                <a:pos x="connsiteX0" y="connsiteY0"/>
              </a:cxn>
              <a:cxn ang="0">
                <a:pos x="connsiteX1" y="connsiteY1"/>
              </a:cxn>
              <a:cxn ang="0">
                <a:pos x="connsiteX2" y="connsiteY2"/>
              </a:cxn>
              <a:cxn ang="0">
                <a:pos x="connsiteX3" y="connsiteY3"/>
              </a:cxn>
            </a:cxnLst>
            <a:rect l="l" t="t" r="r" b="b"/>
            <a:pathLst>
              <a:path w="329004" h="626914">
                <a:moveTo>
                  <a:pt x="0" y="626914"/>
                </a:moveTo>
                <a:lnTo>
                  <a:pt x="164502" y="626914"/>
                </a:lnTo>
                <a:lnTo>
                  <a:pt x="164502" y="0"/>
                </a:lnTo>
                <a:lnTo>
                  <a:pt x="329004" y="0"/>
                </a:lnTo>
              </a:path>
            </a:pathLst>
          </a:custGeom>
          <a:ln w="19050"/>
        </p:spPr>
        <p:style>
          <a:lnRef idx="1">
            <a:schemeClr val="accent2"/>
          </a:lnRef>
          <a:fillRef idx="0">
            <a:schemeClr val="accent2"/>
          </a:fillRef>
          <a:effectRef idx="0">
            <a:schemeClr val="accent2"/>
          </a:effectRef>
          <a:fontRef idx="minor">
            <a:schemeClr val="tx1"/>
          </a:fontRef>
        </p:style>
        <p:txBody>
          <a:bodyPr spcFirstLastPara="0" vert="horz" wrap="square" lIns="212669" tIns="394343" rIns="212669" bIns="394343" numCol="1" spcCol="1270" anchor="ctr" anchorCtr="0">
            <a:noAutofit/>
          </a:bodyPr>
          <a:lstStyle/>
          <a:p>
            <a:pPr algn="ctr" defTabSz="1185304">
              <a:lnSpc>
                <a:spcPct val="90000"/>
              </a:lnSpc>
              <a:spcBef>
                <a:spcPct val="0"/>
              </a:spcBef>
              <a:spcAft>
                <a:spcPct val="35000"/>
              </a:spcAft>
            </a:pPr>
            <a:endParaRPr lang="en-US" sz="2667"/>
          </a:p>
        </p:txBody>
      </p:sp>
      <p:sp>
        <p:nvSpPr>
          <p:cNvPr id="32" name="Freeform: Shape 31">
            <a:extLst>
              <a:ext uri="{FF2B5EF4-FFF2-40B4-BE49-F238E27FC236}">
                <a16:creationId xmlns:a16="http://schemas.microsoft.com/office/drawing/2014/main" id="{C7EFED4B-0399-FC50-0716-5217E820A94D}"/>
              </a:ext>
            </a:extLst>
          </p:cNvPr>
          <p:cNvSpPr/>
          <p:nvPr/>
        </p:nvSpPr>
        <p:spPr>
          <a:xfrm>
            <a:off x="10101345" y="1211746"/>
            <a:ext cx="1820123" cy="2149052"/>
          </a:xfrm>
          <a:custGeom>
            <a:avLst/>
            <a:gdLst>
              <a:gd name="connsiteX0" fmla="*/ 0 w 1645024"/>
              <a:gd name="connsiteY0" fmla="*/ 0 h 698388"/>
              <a:gd name="connsiteX1" fmla="*/ 1645024 w 1645024"/>
              <a:gd name="connsiteY1" fmla="*/ 0 h 698388"/>
              <a:gd name="connsiteX2" fmla="*/ 1645024 w 1645024"/>
              <a:gd name="connsiteY2" fmla="*/ 698388 h 698388"/>
              <a:gd name="connsiteX3" fmla="*/ 0 w 1645024"/>
              <a:gd name="connsiteY3" fmla="*/ 698388 h 698388"/>
              <a:gd name="connsiteX4" fmla="*/ 0 w 1645024"/>
              <a:gd name="connsiteY4" fmla="*/ 0 h 69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24" h="698388">
                <a:moveTo>
                  <a:pt x="0" y="0"/>
                </a:moveTo>
                <a:lnTo>
                  <a:pt x="1645024" y="0"/>
                </a:lnTo>
                <a:lnTo>
                  <a:pt x="1645024" y="698388"/>
                </a:lnTo>
                <a:lnTo>
                  <a:pt x="0" y="698388"/>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just" defTabSz="914377"/>
            <a:r>
              <a:rPr lang="vi-VN" sz="2667">
                <a:solidFill>
                  <a:srgbClr val="F5E7CA">
                    <a:lumMod val="10000"/>
                  </a:srgbClr>
                </a:solidFill>
                <a:latin typeface="Times New Roman" panose="02020603050405020304" pitchFamily="18" charset="0"/>
              </a:rPr>
              <a:t>Thời gian trong quá khứ</a:t>
            </a:r>
            <a:r>
              <a:rPr lang="en-US" sz="2667">
                <a:solidFill>
                  <a:srgbClr val="F5E7CA">
                    <a:lumMod val="10000"/>
                  </a:srgbClr>
                </a:solidFill>
              </a:rPr>
              <a:t>, </a:t>
            </a:r>
            <a:r>
              <a:rPr lang="vi-VN" sz="2667">
                <a:solidFill>
                  <a:srgbClr val="F5E7CA">
                    <a:lumMod val="10000"/>
                  </a:srgbClr>
                </a:solidFill>
                <a:latin typeface="Times New Roman" panose="02020603050405020304" pitchFamily="18" charset="0"/>
              </a:rPr>
              <a:t>gắn với một triều đại cụ thể</a:t>
            </a:r>
            <a:endParaRPr lang="en-US" sz="2667" dirty="0">
              <a:solidFill>
                <a:srgbClr val="F5E7CA">
                  <a:lumMod val="10000"/>
                </a:srgbClr>
              </a:solidFill>
            </a:endParaRPr>
          </a:p>
        </p:txBody>
      </p:sp>
      <p:sp>
        <p:nvSpPr>
          <p:cNvPr id="33" name="Freeform: Shape 32">
            <a:extLst>
              <a:ext uri="{FF2B5EF4-FFF2-40B4-BE49-F238E27FC236}">
                <a16:creationId xmlns:a16="http://schemas.microsoft.com/office/drawing/2014/main" id="{EF31B525-E1CD-6BA7-BCEC-6C60362155DC}"/>
              </a:ext>
            </a:extLst>
          </p:cNvPr>
          <p:cNvSpPr/>
          <p:nvPr/>
        </p:nvSpPr>
        <p:spPr>
          <a:xfrm>
            <a:off x="10108147" y="3609618"/>
            <a:ext cx="1933541" cy="2870513"/>
          </a:xfrm>
          <a:custGeom>
            <a:avLst/>
            <a:gdLst>
              <a:gd name="connsiteX0" fmla="*/ 0 w 1645024"/>
              <a:gd name="connsiteY0" fmla="*/ 0 h 698388"/>
              <a:gd name="connsiteX1" fmla="*/ 1645024 w 1645024"/>
              <a:gd name="connsiteY1" fmla="*/ 0 h 698388"/>
              <a:gd name="connsiteX2" fmla="*/ 1645024 w 1645024"/>
              <a:gd name="connsiteY2" fmla="*/ 698388 h 698388"/>
              <a:gd name="connsiteX3" fmla="*/ 0 w 1645024"/>
              <a:gd name="connsiteY3" fmla="*/ 698388 h 698388"/>
              <a:gd name="connsiteX4" fmla="*/ 0 w 1645024"/>
              <a:gd name="connsiteY4" fmla="*/ 0 h 69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24" h="698388">
                <a:moveTo>
                  <a:pt x="0" y="0"/>
                </a:moveTo>
                <a:lnTo>
                  <a:pt x="1645024" y="0"/>
                </a:lnTo>
                <a:lnTo>
                  <a:pt x="1645024" y="698388"/>
                </a:lnTo>
                <a:lnTo>
                  <a:pt x="0" y="698388"/>
                </a:lnTo>
                <a:lnTo>
                  <a:pt x="0" y="0"/>
                </a:lnTo>
                <a:close/>
              </a:path>
            </a:pathLst>
          </a:custGeom>
          <a:solidFill>
            <a:schemeClr val="accent6">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933" tIns="16933" rIns="16933" bIns="16933" numCol="1" spcCol="1270" anchor="ctr" anchorCtr="0">
            <a:noAutofit/>
          </a:bodyPr>
          <a:lstStyle/>
          <a:p>
            <a:pPr algn="just"/>
            <a:r>
              <a:rPr lang="vi-VN" sz="2667" i="1">
                <a:solidFill>
                  <a:srgbClr val="000000"/>
                </a:solidFill>
                <a:latin typeface="Times New Roman" panose="02020603050405020304" pitchFamily="18" charset="0"/>
                <a:ea typeface="Times New Roman" panose="02020603050405020304" pitchFamily="18" charset="0"/>
                <a:cs typeface="Arial"/>
              </a:rPr>
              <a:t>Quang cảnh nguy nga, tráng lệ, trang nghiêm, xen lẫn khẩn trương, cấp bách.</a:t>
            </a:r>
            <a:endParaRPr lang="en-US" sz="2667" i="1" dirty="0">
              <a:solidFill>
                <a:srgbClr val="000000"/>
              </a:solidFill>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709D24B9-5399-A3E1-0279-29DD2E54F3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23" b="98438" l="9883" r="89971">
                        <a14:foregroundMark x1="41215" y1="25781" x2="44436" y2="29688"/>
                        <a14:foregroundMark x1="49561" y1="25000" x2="50439" y2="33594"/>
                        <a14:foregroundMark x1="45022" y1="3646" x2="45168" y2="10677"/>
                        <a14:foregroundMark x1="45022" y1="1823" x2="45315" y2="3385"/>
                        <a14:foregroundMark x1="37848" y1="69010" x2="24085" y2="97396"/>
                        <a14:foregroundMark x1="45022" y1="52083" x2="51171" y2="91146"/>
                        <a14:foregroundMark x1="48389" y1="55208" x2="66398" y2="94531"/>
                        <a14:foregroundMark x1="66398" y1="94531" x2="67130" y2="97656"/>
                        <a14:foregroundMark x1="66398" y1="76302" x2="72328" y2="91406"/>
                        <a14:foregroundMark x1="72328" y1="91406" x2="73572" y2="98047"/>
                        <a14:foregroundMark x1="73572" y1="98047" x2="73572" y2="98177"/>
                        <a14:foregroundMark x1="47365" y1="73438" x2="52196" y2="97135"/>
                        <a14:foregroundMark x1="53367" y1="72135" x2="57028" y2="91146"/>
                        <a14:foregroundMark x1="24524" y1="80990" x2="18814" y2="87760"/>
                        <a14:foregroundMark x1="18814" y1="87760" x2="16471" y2="94792"/>
                        <a14:foregroundMark x1="16471" y1="94792" x2="17350" y2="98438"/>
                        <a14:foregroundMark x1="27452" y1="85677" x2="35944" y2="95833"/>
                        <a14:foregroundMark x1="33895" y1="75781" x2="42826" y2="92448"/>
                        <a14:foregroundMark x1="57906" y1="89063" x2="62152" y2="97917"/>
                      </a14:backgroundRemoval>
                    </a14:imgEffect>
                  </a14:imgLayer>
                </a14:imgProps>
              </a:ext>
            </a:extLst>
          </a:blip>
          <a:stretch>
            <a:fillRect/>
          </a:stretch>
        </p:blipFill>
        <p:spPr>
          <a:xfrm>
            <a:off x="-434490" y="4983569"/>
            <a:ext cx="3128933" cy="1881287"/>
          </a:xfrm>
          <a:prstGeom prst="rect">
            <a:avLst/>
          </a:prstGeom>
        </p:spPr>
      </p:pic>
    </p:spTree>
    <p:extLst>
      <p:ext uri="{BB962C8B-B14F-4D97-AF65-F5344CB8AC3E}">
        <p14:creationId xmlns:p14="http://schemas.microsoft.com/office/powerpoint/2010/main" val="124073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ppt_x"/>
                                          </p:val>
                                        </p:tav>
                                        <p:tav tm="100000">
                                          <p:val>
                                            <p:strVal val="#ppt_x"/>
                                          </p:val>
                                        </p:tav>
                                      </p:tavLst>
                                    </p:anim>
                                    <p:anim calcmode="lin" valueType="num">
                                      <p:cBhvr additive="base">
                                        <p:cTn id="65" dur="500" fill="hold"/>
                                        <p:tgtEl>
                                          <p:spTgt spid="34"/>
                                        </p:tgtEl>
                                        <p:attrNameLst>
                                          <p:attrName>ppt_y</p:attrName>
                                        </p:attrNameLst>
                                      </p:cBhvr>
                                      <p:tavLst>
                                        <p:tav tm="0">
                                          <p:val>
                                            <p:strVal val="1+#ppt_h/2"/>
                                          </p:val>
                                        </p:tav>
                                        <p:tav tm="100000">
                                          <p:val>
                                            <p:strVal val="#ppt_y"/>
                                          </p:val>
                                        </p:tav>
                                      </p:tavLst>
                                    </p:anim>
                                  </p:childTnLst>
                                </p:cTn>
                              </p:par>
                              <p:par>
                                <p:cTn id="66" presetID="16" presetClass="entr" presetSubtype="21"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barn(inVertical)">
                                      <p:cBhvr>
                                        <p:cTn id="73" dur="500"/>
                                        <p:tgtEl>
                                          <p:spTgt spid="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arn(inVertical)">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barn(inVertical)">
                                      <p:cBhvr>
                                        <p:cTn id="81" dur="500"/>
                                        <p:tgtEl>
                                          <p:spTgt spid="6"/>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arn(inVertical)">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barn(inVertical)">
                                      <p:cBhvr>
                                        <p:cTn id="89" dur="500"/>
                                        <p:tgtEl>
                                          <p:spTgt spid="4"/>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arn(inVertical)">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barn(inVertical)">
                                      <p:cBhvr>
                                        <p:cTn id="97" dur="500"/>
                                        <p:tgtEl>
                                          <p:spTgt spid="3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barn(inVertical)">
                                      <p:cBhvr>
                                        <p:cTn id="100" dur="500"/>
                                        <p:tgtEl>
                                          <p:spTgt spid="30"/>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barn(inVertical)">
                                      <p:cBhvr>
                                        <p:cTn id="103" dur="500"/>
                                        <p:tgtEl>
                                          <p:spTgt spid="29"/>
                                        </p:tgtEl>
                                      </p:cBhvr>
                                    </p:animEffect>
                                  </p:childTnLst>
                                </p:cTn>
                              </p:par>
                            </p:childTnLst>
                          </p:cTn>
                        </p:par>
                        <p:par>
                          <p:cTn id="104" fill="hold">
                            <p:stCondLst>
                              <p:cond delay="500"/>
                            </p:stCondLst>
                            <p:childTnLst>
                              <p:par>
                                <p:cTn id="105" presetID="16" presetClass="entr" presetSubtype="21"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barn(inVertical)">
                                      <p:cBhvr>
                                        <p:cTn id="10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7" name="Picture 6">
            <a:extLst>
              <a:ext uri="{FF2B5EF4-FFF2-40B4-BE49-F238E27FC236}">
                <a16:creationId xmlns:a16="http://schemas.microsoft.com/office/drawing/2014/main" id="{E60689EA-1F47-BEB6-9BF9-B6CA603E2E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434650" y="2765601"/>
            <a:ext cx="7322476" cy="4116883"/>
          </a:xfrm>
          <a:prstGeom prst="rect">
            <a:avLst/>
          </a:prstGeom>
        </p:spPr>
      </p:pic>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677531" y="177636"/>
            <a:ext cx="1398451" cy="1206217"/>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2020388" y="444328"/>
            <a:ext cx="881307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867"/>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379200" y="199324"/>
            <a:ext cx="11812800" cy="763600"/>
          </a:xfrm>
          <a:prstGeom prst="rect">
            <a:avLst/>
          </a:prstGeom>
        </p:spPr>
        <p:txBody>
          <a:bodyPr spcFirstLastPara="1" vert="horz" wrap="square" lIns="121900" tIns="121900" rIns="121900" bIns="121900" rtlCol="0" anchor="t" anchorCtr="0">
            <a:noAutofit/>
          </a:bodyPr>
          <a:lstStyle/>
          <a:p>
            <a:pPr>
              <a:lnSpc>
                <a:spcPct val="150000"/>
              </a:lnSpc>
              <a:spcAft>
                <a:spcPts val="1067"/>
              </a:spcAft>
            </a:pPr>
            <a:r>
              <a:rPr lang="en-US" sz="4267" b="1">
                <a:latin typeface="Times New Roman" panose="02020603050405020304" pitchFamily="18" charset="0"/>
                <a:ea typeface="Times New Roman" panose="02020603050405020304" pitchFamily="18" charset="0"/>
                <a:cs typeface="Times New Roman" panose="02020603050405020304" pitchFamily="18" charset="0"/>
              </a:rPr>
              <a:t>b. </a:t>
            </a:r>
            <a:r>
              <a:rPr lang="en-US" sz="4267">
                <a:latin typeface="Times New Roman" panose="02020603050405020304" pitchFamily="18" charset="0"/>
                <a:ea typeface="Times New Roman" panose="02020603050405020304" pitchFamily="18" charset="0"/>
                <a:cs typeface="Times New Roman" panose="02020603050405020304" pitchFamily="18" charset="0"/>
              </a:rPr>
              <a:t>B</a:t>
            </a:r>
            <a:r>
              <a:rPr lang="vi-VN" sz="4267" b="1">
                <a:latin typeface="Times New Roman" panose="02020603050405020304" pitchFamily="18" charset="0"/>
                <a:ea typeface="Times New Roman" panose="02020603050405020304" pitchFamily="18" charset="0"/>
                <a:cs typeface="Times New Roman" panose="02020603050405020304" pitchFamily="18" charset="0"/>
              </a:rPr>
              <a:t>ối </a:t>
            </a:r>
            <a:r>
              <a:rPr lang="vi-VN" sz="4267" b="1" dirty="0">
                <a:latin typeface="Times New Roman" panose="02020603050405020304" pitchFamily="18" charset="0"/>
                <a:ea typeface="Times New Roman" panose="02020603050405020304" pitchFamily="18" charset="0"/>
                <a:cs typeface="Times New Roman" panose="02020603050405020304" pitchFamily="18" charset="0"/>
              </a:rPr>
              <a:t>cảnh lịch sử</a:t>
            </a:r>
            <a:endParaRPr lang="en-US" sz="4267"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7">
            <a:alphaModFix/>
          </a:blip>
          <a:stretch>
            <a:fillRect/>
          </a:stretch>
        </p:blipFill>
        <p:spPr>
          <a:xfrm>
            <a:off x="10552859" y="962924"/>
            <a:ext cx="721944" cy="384208"/>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8">
            <a:alphaModFix/>
          </a:blip>
          <a:stretch>
            <a:fillRect/>
          </a:stretch>
        </p:blipFill>
        <p:spPr>
          <a:xfrm>
            <a:off x="11059886" y="510695"/>
            <a:ext cx="861583" cy="203408"/>
          </a:xfrm>
          <a:prstGeom prst="rect">
            <a:avLst/>
          </a:prstGeom>
          <a:noFill/>
          <a:ln>
            <a:noFill/>
          </a:ln>
        </p:spPr>
      </p:pic>
      <p:grpSp>
        <p:nvGrpSpPr>
          <p:cNvPr id="3" name="组合 11">
            <a:extLst>
              <a:ext uri="{FF2B5EF4-FFF2-40B4-BE49-F238E27FC236}">
                <a16:creationId xmlns:a16="http://schemas.microsoft.com/office/drawing/2014/main" id="{A1C1B91D-51EA-0D3B-8C82-9DC57E720B82}"/>
              </a:ext>
            </a:extLst>
          </p:cNvPr>
          <p:cNvGrpSpPr/>
          <p:nvPr/>
        </p:nvGrpSpPr>
        <p:grpSpPr>
          <a:xfrm>
            <a:off x="6954196" y="1749231"/>
            <a:ext cx="4967161" cy="3074811"/>
            <a:chOff x="2140" y="1570"/>
            <a:chExt cx="13172" cy="7215"/>
          </a:xfrm>
          <a:solidFill>
            <a:srgbClr val="5E8381">
              <a:lumMod val="20000"/>
              <a:lumOff val="80000"/>
            </a:srgbClr>
          </a:solidFill>
        </p:grpSpPr>
        <p:sp>
          <p:nvSpPr>
            <p:cNvPr id="4" name="椭圆形标注 12">
              <a:extLst>
                <a:ext uri="{FF2B5EF4-FFF2-40B4-BE49-F238E27FC236}">
                  <a16:creationId xmlns:a16="http://schemas.microsoft.com/office/drawing/2014/main" id="{CD399F73-CB49-E33D-E6E4-9B2557A7BFE4}"/>
                </a:ext>
              </a:extLst>
            </p:cNvPr>
            <p:cNvSpPr/>
            <p:nvPr/>
          </p:nvSpPr>
          <p:spPr>
            <a:xfrm flipH="1">
              <a:off x="2140" y="15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4267">
                <a:solidFill>
                  <a:srgbClr val="C2E5F3"/>
                </a:solidFill>
                <a:latin typeface="思源黑体 CN Light" panose="020B0300000000000000" charset="-122"/>
                <a:ea typeface="思源黑体 CN Light" panose="020B0300000000000000" charset="-122"/>
              </a:endParaRPr>
            </a:p>
          </p:txBody>
        </p:sp>
        <p:sp>
          <p:nvSpPr>
            <p:cNvPr id="6" name="文本框 13">
              <a:extLst>
                <a:ext uri="{FF2B5EF4-FFF2-40B4-BE49-F238E27FC236}">
                  <a16:creationId xmlns:a16="http://schemas.microsoft.com/office/drawing/2014/main" id="{EB7DFEC7-6C54-859D-B79A-C617CAAA3EB8}"/>
                </a:ext>
              </a:extLst>
            </p:cNvPr>
            <p:cNvSpPr txBox="1"/>
            <p:nvPr/>
          </p:nvSpPr>
          <p:spPr>
            <a:xfrm>
              <a:off x="2724" y="2859"/>
              <a:ext cx="11828" cy="4839"/>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067"/>
                </a:spcAft>
              </a:pPr>
              <a:r>
                <a:rPr lang="en-US" sz="3200" kern="100">
                  <a:latin typeface="Times New Roman" panose="02020603050405020304" pitchFamily="18" charset="0"/>
                  <a:ea typeface="SimSun" panose="02010600030101010101" pitchFamily="2" charset="-122"/>
                  <a:cs typeface="Times New Roman" panose="02020603050405020304" pitchFamily="18" charset="0"/>
                </a:rPr>
                <a:t>Gv</a:t>
              </a:r>
              <a:r>
                <a:rPr lang="vi-VN" sz="3200" kern="100">
                  <a:latin typeface="Times New Roman" panose="02020603050405020304" pitchFamily="18" charset="0"/>
                  <a:ea typeface="SimSun" panose="02010600030101010101" pitchFamily="2" charset="-122"/>
                  <a:cs typeface="Times New Roman" panose="02020603050405020304" pitchFamily="18" charset="0"/>
                </a:rPr>
                <a:t> chiếu video để Hs hình dung về giặc Mông- Nguyên xâm lược (bối cảnh lịch sử)</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37772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óm tắt nhanh Cuộc chiến chống Nguyên Mông lần 2 (1285) - Kênh tóm tắt lịch sử - EZ Sử !">
            <a:hlinkClick r:id="" action="ppaction://media"/>
            <a:extLst>
              <a:ext uri="{FF2B5EF4-FFF2-40B4-BE49-F238E27FC236}">
                <a16:creationId xmlns:a16="http://schemas.microsoft.com/office/drawing/2014/main" id="{072BBDD5-B3C5-C4EA-E06C-1CBFE61EEC69}"/>
              </a:ext>
            </a:extLst>
          </p:cNvPr>
          <p:cNvPicPr>
            <a:picLocks noChangeAspect="1"/>
          </p:cNvPicPr>
          <p:nvPr>
            <a:videoFile r:link="rId1"/>
            <p:extLst>
              <p:ext uri="{DAA4B4D4-6D71-4841-9C94-3DE7FCFB9230}">
                <p14:media xmlns:p14="http://schemas.microsoft.com/office/powerpoint/2010/main" r:embed="rId2">
                  <p14:trim end="64863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586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1833</Words>
  <Application>Microsoft Macintosh PowerPoint</Application>
  <PresentationFormat>Widescreen</PresentationFormat>
  <Paragraphs>87</Paragraphs>
  <Slides>25</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Fira Sans Extra Condensed</vt:lpstr>
      <vt:lpstr>Francois One</vt:lpstr>
      <vt:lpstr>Lilita One</vt:lpstr>
      <vt:lpstr>Roboto</vt:lpstr>
      <vt:lpstr>Times New Roman</vt:lpstr>
      <vt:lpstr>思源黑体 CN Light</vt:lpstr>
      <vt:lpstr>Office Theme</vt:lpstr>
      <vt:lpstr>Suy ngẫm và phản hồi</vt:lpstr>
      <vt:lpstr>PowerPoint Presentation</vt:lpstr>
      <vt:lpstr>a. Cốt truyện</vt:lpstr>
      <vt:lpstr>PowerPoint Presentation</vt:lpstr>
      <vt:lpstr>PowerPoint Presentation</vt:lpstr>
      <vt:lpstr>b. Bối cảnh lịch sử</vt:lpstr>
      <vt:lpstr>b. Bối cảnh lịch sử</vt:lpstr>
      <vt:lpstr>b. Bối cảnh lịch sử</vt:lpstr>
      <vt:lpstr>PowerPoint Presentation</vt:lpstr>
      <vt:lpstr>PowerPoint Presentation</vt:lpstr>
      <vt:lpstr>2. Nhân vật trong truyện lịch sử</vt:lpstr>
      <vt:lpstr>a. Nhân vật trung tâm Trần Quốc Toản</vt:lpstr>
      <vt:lpstr>Diễn biến tâm trạng của nhân vật</vt:lpstr>
      <vt:lpstr>PowerPoint Presentation</vt:lpstr>
      <vt:lpstr>PowerPoint Presentation</vt:lpstr>
      <vt:lpstr>PowerPoint Presentation</vt:lpstr>
      <vt:lpstr>a. Nhân vật trung tâm Trần Quốc Toản</vt:lpstr>
      <vt:lpstr>PowerPoint Presentation</vt:lpstr>
      <vt:lpstr>PowerPoint Presentation</vt:lpstr>
      <vt:lpstr>a. Nhân vật trung tâm Trần Quốc Toản</vt:lpstr>
      <vt:lpstr>PowerPoint Presentation</vt:lpstr>
      <vt:lpstr>PowerPoint Presentation</vt:lpstr>
      <vt:lpstr>PowerPoint Presentation</vt:lpstr>
      <vt:lpstr>a. Nhân vật trung tâm Trần Quốc Toản</vt:lpstr>
      <vt:lpstr>a. Nhân vật trung tâm Trần Quốc Toản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Suy ngẫm và phản hồi</dc:title>
  <dc:creator>Thuỳ Linh</dc:creator>
  <cp:lastModifiedBy>Thuỳ Linh</cp:lastModifiedBy>
  <cp:revision>2</cp:revision>
  <dcterms:created xsi:type="dcterms:W3CDTF">2023-10-17T06:11:23Z</dcterms:created>
  <dcterms:modified xsi:type="dcterms:W3CDTF">2023-10-17T06:20:34Z</dcterms:modified>
</cp:coreProperties>
</file>