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7"/>
  </p:notesMasterIdLst>
  <p:sldIdLst>
    <p:sldId id="257" r:id="rId3"/>
    <p:sldId id="258" r:id="rId4"/>
    <p:sldId id="259" r:id="rId5"/>
    <p:sldId id="278" r:id="rId6"/>
    <p:sldId id="260" r:id="rId7"/>
    <p:sldId id="256" r:id="rId8"/>
    <p:sldId id="263" r:id="rId9"/>
    <p:sldId id="267" r:id="rId10"/>
    <p:sldId id="265" r:id="rId11"/>
    <p:sldId id="264" r:id="rId12"/>
    <p:sldId id="279" r:id="rId13"/>
    <p:sldId id="280" r:id="rId14"/>
    <p:sldId id="268" r:id="rId15"/>
    <p:sldId id="266" r:id="rId16"/>
    <p:sldId id="283" r:id="rId17"/>
    <p:sldId id="281" r:id="rId18"/>
    <p:sldId id="282" r:id="rId19"/>
    <p:sldId id="270" r:id="rId20"/>
    <p:sldId id="284" r:id="rId21"/>
    <p:sldId id="285" r:id="rId22"/>
    <p:sldId id="286" r:id="rId23"/>
    <p:sldId id="287" r:id="rId24"/>
    <p:sldId id="271" r:id="rId25"/>
    <p:sldId id="288" r:id="rId26"/>
  </p:sldIdLst>
  <p:sldSz cx="12192000" cy="6858000"/>
  <p:notesSz cx="6858000" cy="9144000"/>
  <p:custDataLst>
    <p:tags r:id="rId28"/>
  </p:custDataLst>
  <p:defaultTextStyle>
    <a:defPPr>
      <a:defRPr lang="vi-V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FB6358-5D26-40F9-8CE4-52A5C1DDA357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vi-V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B04C70-3A5F-4434-9DA1-9EF23C470A21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32646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fld id="{4DF6B441-BAA2-4F04-951E-BD10AF0C9889}" type="slidenum">
              <a:rPr lang="en-US" altLang="vi-VN">
                <a:latin typeface="Calibri" panose="020F0502020204030204" pitchFamily="34" charset="0"/>
              </a:rPr>
              <a:pPr eaLnBrk="1" hangingPunct="1"/>
              <a:t>2</a:t>
            </a:fld>
            <a:endParaRPr lang="en-US" altLang="vi-VN">
              <a:latin typeface="Calibri" panose="020F0502020204030204" pitchFamily="34" charset="0"/>
            </a:endParaRPr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vi-VN" altLang="vi-VN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6490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3236506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3034190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565904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9915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7911190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1886230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678282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6876708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80639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794092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0733986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685987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1604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681815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9106936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946917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999001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8641481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004636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8286583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227569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498939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0900057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92424238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670512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504723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16297789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563227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6288395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02659376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38639488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32800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9502871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2006539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26186619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985173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2453811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47171235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808158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118133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217402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049185099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156219104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859671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87097150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92616790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40229155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50976978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226685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872089395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982324131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377F867-C0D5-4F42-81FD-0DA16648D93E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7488148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AF7EFC3-A7D7-4F3E-91C3-3F6FA1CC2BB3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591586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D6EDCB4-E20A-4FB8-9EB0-8F8630AB4A4D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6272614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F51A7A-8456-405E-BA24-1C2D06BFE20A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9063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6962517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C1976C3-D902-4E53-AB56-8DBBFC3F674D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070975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5D95FDB-C469-4619-A56B-82C1185B9356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155126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75F8E9A-E06A-45D9-8C26-7D5F9862581A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25244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0BC064-B305-470F-A6C7-F248FFBF772B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325659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43D7E5F-7289-4205-ACA8-F028F002B6E6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9368832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368D8A3-A189-4DEE-AB67-35273D4F1EB3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675733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1E6D89F-3D0D-49A8-BCEF-8D50D0FFA602}" type="slidenum">
              <a:rPr lang="en-US" altLang="vi-VN">
                <a:solidFill>
                  <a:srgbClr val="000000"/>
                </a:solidFill>
              </a:rPr>
              <a:pPr/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48126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7272827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4167332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69149450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9C3CDD-0F1D-4620-9269-8461970CA01E}" type="datetimeFigureOut">
              <a:rPr lang="vi-VN" smtClean="0"/>
              <a:t>07/05/2022</a:t>
            </a:fld>
            <a:endParaRPr 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F01F77-EC1F-4EE6-8099-8C9783F7CC14}" type="slidenum">
              <a:rPr lang="vi-VN" smtClean="0"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2459296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727" r:id="rId2"/>
    <p:sldLayoutId id="2147483726" r:id="rId3"/>
    <p:sldLayoutId id="2147483725" r:id="rId4"/>
    <p:sldLayoutId id="2147483724" r:id="rId5"/>
    <p:sldLayoutId id="2147483723" r:id="rId6"/>
    <p:sldLayoutId id="2147483721" r:id="rId7"/>
    <p:sldLayoutId id="2147483719" r:id="rId8"/>
    <p:sldLayoutId id="2147483717" r:id="rId9"/>
    <p:sldLayoutId id="2147483716" r:id="rId10"/>
    <p:sldLayoutId id="2147483715" r:id="rId11"/>
    <p:sldLayoutId id="2147483714" r:id="rId12"/>
    <p:sldLayoutId id="2147483713" r:id="rId13"/>
    <p:sldLayoutId id="2147483712" r:id="rId14"/>
    <p:sldLayoutId id="2147483711" r:id="rId15"/>
    <p:sldLayoutId id="2147483710" r:id="rId16"/>
    <p:sldLayoutId id="2147483709" r:id="rId17"/>
    <p:sldLayoutId id="2147483708" r:id="rId18"/>
    <p:sldLayoutId id="2147483707" r:id="rId19"/>
    <p:sldLayoutId id="2147483706" r:id="rId20"/>
    <p:sldLayoutId id="2147483705" r:id="rId21"/>
    <p:sldLayoutId id="2147483704" r:id="rId22"/>
    <p:sldLayoutId id="2147483703" r:id="rId23"/>
    <p:sldLayoutId id="2147483702" r:id="rId24"/>
    <p:sldLayoutId id="2147483701" r:id="rId25"/>
    <p:sldLayoutId id="2147483700" r:id="rId26"/>
    <p:sldLayoutId id="2147483699" r:id="rId27"/>
    <p:sldLayoutId id="2147483698" r:id="rId28"/>
    <p:sldLayoutId id="2147483697" r:id="rId29"/>
    <p:sldLayoutId id="2147483696" r:id="rId30"/>
    <p:sldLayoutId id="2147483695" r:id="rId31"/>
    <p:sldLayoutId id="2147483694" r:id="rId32"/>
    <p:sldLayoutId id="2147483693" r:id="rId33"/>
    <p:sldLayoutId id="2147483692" r:id="rId34"/>
    <p:sldLayoutId id="2147483691" r:id="rId35"/>
    <p:sldLayoutId id="2147483687" r:id="rId36"/>
    <p:sldLayoutId id="2147483686" r:id="rId37"/>
    <p:sldLayoutId id="2147483685" r:id="rId38"/>
    <p:sldLayoutId id="2147483684" r:id="rId39"/>
    <p:sldLayoutId id="2147483650" r:id="rId40"/>
    <p:sldLayoutId id="2147483722" r:id="rId41"/>
    <p:sldLayoutId id="2147483720" r:id="rId42"/>
    <p:sldLayoutId id="2147483718" r:id="rId43"/>
    <p:sldLayoutId id="2147483690" r:id="rId44"/>
    <p:sldLayoutId id="2147483689" r:id="rId45"/>
    <p:sldLayoutId id="2147483688" r:id="rId46"/>
    <p:sldLayoutId id="2147483651" r:id="rId47"/>
    <p:sldLayoutId id="2147483652" r:id="rId48"/>
    <p:sldLayoutId id="2147483653" r:id="rId49"/>
    <p:sldLayoutId id="2147483654" r:id="rId50"/>
    <p:sldLayoutId id="2147483655" r:id="rId51"/>
    <p:sldLayoutId id="2147483656" r:id="rId52"/>
    <p:sldLayoutId id="2147483657" r:id="rId53"/>
    <p:sldLayoutId id="2147483658" r:id="rId54"/>
    <p:sldLayoutId id="2147483659" r:id="rId5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vi-V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vi-VN" smtClean="0"/>
              <a:t>Click to edit Master text styles</a:t>
            </a:r>
          </a:p>
          <a:p>
            <a:pPr lvl="1"/>
            <a:r>
              <a:rPr lang="en-US" altLang="vi-VN" smtClean="0"/>
              <a:t>Second level</a:t>
            </a:r>
          </a:p>
          <a:p>
            <a:pPr lvl="2"/>
            <a:r>
              <a:rPr lang="en-US" altLang="vi-VN" smtClean="0"/>
              <a:t>Third level</a:t>
            </a:r>
          </a:p>
          <a:p>
            <a:pPr lvl="3"/>
            <a:r>
              <a:rPr lang="en-US" altLang="vi-VN" smtClean="0"/>
              <a:t>Fourth level</a:t>
            </a:r>
          </a:p>
          <a:p>
            <a:pPr lvl="4"/>
            <a:r>
              <a:rPr lang="en-US" altLang="vi-V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VNI-Times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VNI-Times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VNI-Times" pitchFamily="2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6B8CE9B-5272-448D-97D4-8C2FDB310581}" type="slidenum">
              <a:rPr lang="en-US" altLang="vi-VN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vi-V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9867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NI-Times" pitchFamily="2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51.xml"/><Relationship Id="rId5" Type="http://schemas.openxmlformats.org/officeDocument/2006/relationships/image" Target="../media/image6.gif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0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 descr="slgg20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solidFill>
            <a:srgbClr val="0033C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51" name="TextBox 7"/>
          <p:cNvSpPr txBox="1">
            <a:spLocks noChangeArrowheads="1"/>
          </p:cNvSpPr>
          <p:nvPr/>
        </p:nvSpPr>
        <p:spPr bwMode="auto">
          <a:xfrm>
            <a:off x="1017917" y="304801"/>
            <a:ext cx="9808233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4000" b="1" dirty="0">
                <a:solidFill>
                  <a:srgbClr val="0000FF"/>
                </a:solidFill>
              </a:rPr>
              <a:t>TRƯỜNG THCS </a:t>
            </a:r>
            <a:r>
              <a:rPr lang="en-US" altLang="vi-VN" sz="4000" b="1" dirty="0" smtClean="0">
                <a:solidFill>
                  <a:srgbClr val="0000FF"/>
                </a:solidFill>
              </a:rPr>
              <a:t>NGUYỄN VĂN TRỖI</a:t>
            </a:r>
            <a:endParaRPr lang="en-US" altLang="vi-VN" sz="4000" b="1" dirty="0">
              <a:solidFill>
                <a:srgbClr val="0000FF"/>
              </a:solidFill>
            </a:endParaRPr>
          </a:p>
        </p:txBody>
      </p:sp>
      <p:sp>
        <p:nvSpPr>
          <p:cNvPr id="2052" name="TextBox 7"/>
          <p:cNvSpPr txBox="1">
            <a:spLocks noChangeArrowheads="1"/>
          </p:cNvSpPr>
          <p:nvPr/>
        </p:nvSpPr>
        <p:spPr bwMode="auto">
          <a:xfrm>
            <a:off x="927279" y="2106346"/>
            <a:ext cx="10328856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5400" b="1" dirty="0">
                <a:solidFill>
                  <a:srgbClr val="FF0000"/>
                </a:solidFill>
              </a:rPr>
              <a:t>CHÀO MỪNG QUÝ THẦY, CÔ</a:t>
            </a:r>
          </a:p>
        </p:txBody>
      </p:sp>
      <p:sp>
        <p:nvSpPr>
          <p:cNvPr id="2053" name="TextBox 8"/>
          <p:cNvSpPr txBox="1">
            <a:spLocks noChangeArrowheads="1"/>
          </p:cNvSpPr>
          <p:nvPr/>
        </p:nvSpPr>
        <p:spPr bwMode="auto">
          <a:xfrm>
            <a:off x="1371600" y="3258131"/>
            <a:ext cx="9144000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5400" b="1" dirty="0"/>
              <a:t>VỀ DỰ </a:t>
            </a:r>
            <a:r>
              <a:rPr lang="en-US" altLang="vi-VN" sz="5400" b="1" dirty="0" smtClean="0"/>
              <a:t>GIỜ MÔN ĐỊA LÝ LỚP </a:t>
            </a:r>
            <a:r>
              <a:rPr lang="en-US" altLang="vi-VN" sz="5400" b="1" dirty="0" smtClean="0"/>
              <a:t>8</a:t>
            </a:r>
            <a:endParaRPr lang="en-US" altLang="vi-VN" sz="5400" b="1" dirty="0"/>
          </a:p>
        </p:txBody>
      </p:sp>
      <p:sp>
        <p:nvSpPr>
          <p:cNvPr id="2054" name="TextBox 9"/>
          <p:cNvSpPr txBox="1">
            <a:spLocks noChangeArrowheads="1"/>
          </p:cNvSpPr>
          <p:nvPr/>
        </p:nvSpPr>
        <p:spPr bwMode="auto">
          <a:xfrm>
            <a:off x="2319271" y="6088559"/>
            <a:ext cx="69342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vi-VN" sz="4400" b="1" dirty="0" smtClean="0"/>
              <a:t>GV: </a:t>
            </a:r>
            <a:r>
              <a:rPr lang="en-US" altLang="vi-VN" sz="4400" b="1" dirty="0" smtClean="0"/>
              <a:t>LÊ THỊ DU</a:t>
            </a:r>
            <a:endParaRPr lang="en-US" altLang="vi-VN" sz="4400" b="1" dirty="0"/>
          </a:p>
        </p:txBody>
      </p:sp>
    </p:spTree>
    <p:extLst>
      <p:ext uri="{BB962C8B-B14F-4D97-AF65-F5344CB8AC3E}">
        <p14:creationId xmlns:p14="http://schemas.microsoft.com/office/powerpoint/2010/main" val="1036114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18941" y="614031"/>
            <a:ext cx="5100034" cy="43518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* Nhóm 1, </a:t>
            </a:r>
            <a:r>
              <a:rPr lang="vi-VN" sz="2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vi-VN" sz="24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Nêu đặc điểm địa hình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 miền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Xác định chỉ ra trên bản đồ các sơn nguyên đá vôi Hà Giang, Cao Bằng. Bốn dãy núi cánh cung lớn.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Đồng bằng Bắc Bộ.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Vùng quần đảo Vịnh Hạ Long.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Quan sát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H41.2 </a:t>
            </a:r>
            <a:r>
              <a:rPr lang="vi-VN" sz="24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hận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xét về hướng nghiêng chung của địa hình.</a:t>
            </a: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4. Cho </a:t>
            </a:r>
            <a:r>
              <a:rPr lang="vi-VN" sz="2400" dirty="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biết ảnh hưởng của địa hình đến khí hậu của vùng.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0"/>
            <a:ext cx="6601968" cy="6858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18975" y="1278430"/>
            <a:ext cx="6873025" cy="2935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530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0"/>
            <a:ext cx="6601968" cy="6858000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8941" y="614031"/>
            <a:ext cx="5100034" cy="43518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* Nhóm 1, </a:t>
            </a:r>
            <a:r>
              <a:rPr lang="vi-VN" sz="24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</a:t>
            </a:r>
            <a:r>
              <a:rPr lang="vi-VN" sz="24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Nêu đặc điểm địa hình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 miền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Xác định chỉ ra trên bản đồ các sơn nguyên đá vôi Hà Giang, Cao Bằng. Bốn dãy núi cánh cung lớn.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Đồng bằng Bắc Bộ.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Vùng quần đảo Vịnh Hạ Long.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Quan sát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H41.2 </a:t>
            </a:r>
            <a:r>
              <a:rPr lang="vi-VN" sz="24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hận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xét về hướng nghiêng chung của địa hình.</a:t>
            </a: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4. Cho </a:t>
            </a:r>
            <a:r>
              <a:rPr lang="vi-VN" sz="2400" dirty="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biết ảnh hưởng của địa hình đến khí hậu của vùng.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336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25286"/>
            <a:ext cx="12192000" cy="6858000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0"/>
            <a:ext cx="6601968" cy="6858000"/>
          </a:xfrm>
          <a:prstGeom prst="rect">
            <a:avLst/>
          </a:prstGeom>
        </p:spPr>
      </p:pic>
      <p:sp>
        <p:nvSpPr>
          <p:cNvPr id="3" name="Cloud Callout 2"/>
          <p:cNvSpPr/>
          <p:nvPr/>
        </p:nvSpPr>
        <p:spPr>
          <a:xfrm>
            <a:off x="402999" y="742122"/>
            <a:ext cx="4784035" cy="2226365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i="1" smtClean="0">
                <a:solidFill>
                  <a:schemeClr val="tx1"/>
                </a:solidFill>
                <a:latin typeface="+mj-lt"/>
              </a:rPr>
              <a:t>Địa hình ảnh hưởng như thế nào đến sông ngòi của miền?</a:t>
            </a:r>
            <a:endParaRPr lang="vi-VN" sz="2400" b="1" i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6" name="Cloud Callout 5"/>
          <p:cNvSpPr/>
          <p:nvPr/>
        </p:nvSpPr>
        <p:spPr>
          <a:xfrm>
            <a:off x="402998" y="742122"/>
            <a:ext cx="4784035" cy="2226365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i="1" smtClean="0">
                <a:solidFill>
                  <a:schemeClr val="tx1"/>
                </a:solidFill>
                <a:latin typeface="+mj-lt"/>
              </a:rPr>
              <a:t>Quan sát hình 41.1 xác định các hệ thống sông lớn và cho biết hướng chảy của chúng.</a:t>
            </a:r>
            <a:endParaRPr lang="vi-VN" sz="2400" b="1" i="1">
              <a:solidFill>
                <a:schemeClr val="tx1"/>
              </a:solidFill>
              <a:latin typeface="+mj-lt"/>
            </a:endParaRPr>
          </a:p>
        </p:txBody>
      </p:sp>
      <p:sp>
        <p:nvSpPr>
          <p:cNvPr id="7" name="Cloud Callout 6"/>
          <p:cNvSpPr/>
          <p:nvPr/>
        </p:nvSpPr>
        <p:spPr>
          <a:xfrm>
            <a:off x="201500" y="480392"/>
            <a:ext cx="5187033" cy="2948608"/>
          </a:xfrm>
          <a:prstGeom prst="cloudCallout">
            <a:avLst/>
          </a:prstGeom>
          <a:solidFill>
            <a:schemeClr val="accent2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400" b="1" i="1" smtClean="0">
                <a:solidFill>
                  <a:schemeClr val="tx1"/>
                </a:solidFill>
                <a:latin typeface="+mj-lt"/>
              </a:rPr>
              <a:t>Để phòng chống lũ lụt ở đồng bằng sông Hồng, nhân dân ta đã làm gì? Việc làm đó đã biến đổi địa hình ở đây như thế nào? </a:t>
            </a:r>
            <a:endParaRPr lang="vi-VN" sz="2400" b="1" i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761703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270459"/>
              </p:ext>
            </p:extLst>
          </p:nvPr>
        </p:nvGraphicFramePr>
        <p:xfrm>
          <a:off x="608654" y="1201783"/>
          <a:ext cx="10954707" cy="3540034"/>
        </p:xfrm>
        <a:graphic>
          <a:graphicData uri="http://schemas.openxmlformats.org/drawingml/2006/table">
            <a:tbl>
              <a:tblPr firstRow="1" firstCol="1" bandRow="1"/>
              <a:tblGrid>
                <a:gridCol w="10954707"/>
              </a:tblGrid>
              <a:tr h="3540034"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vi-VN" sz="3200" b="1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vi-VN" sz="3200" b="1" kern="1200" baseline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hình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vi-VN" sz="32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Địa hình rất đa dạng, phần lớn là đồi núi thấp, hướng vòng cung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200" b="0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3200" b="0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Đặc biệt có dạng địa hình Cacxtơ đá</a:t>
                      </a:r>
                      <a:r>
                        <a:rPr lang="vi-VN" sz="3200" b="0" kern="1200" baseline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vôi </a:t>
                      </a:r>
                      <a:r>
                        <a:rPr lang="vi-VN" sz="3200" b="0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độc đáo.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vi-VN" sz="32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Hướng nghiêng địa hình của miền là từ tây bắc xuống đông nam.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vi-VN" sz="3200" b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 Hệ</a:t>
                      </a:r>
                      <a:r>
                        <a:rPr lang="en-US" altLang="vi-VN" sz="3200" b="0" baseline="0" smtClean="0">
                          <a:solidFill>
                            <a:srgbClr val="FF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thống sông ngòi phát triển, chảy theo hai hướng chính, có 2 mùa lũ và cạn khác nhau rất rõ rệt.</a:t>
                      </a:r>
                      <a:endParaRPr lang="vi-VN" altLang="vi-VN" sz="3200" b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31819" y="206062"/>
            <a:ext cx="4739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75174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56" y="287902"/>
            <a:ext cx="4752305" cy="630300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* Nhóm 2, </a:t>
            </a:r>
            <a:r>
              <a:rPr lang="vi-VN" sz="28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Tính chất nhiệt 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đới của miền được biểu hiện như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Vì sao tính chất nhiệt đới bị giảm sút mạnh mẽ?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Mùa đông ảnh hưởng của loại gió gì? cho thời tiết như 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Mùa hạ ảnh hưởng của loại gió gì? cho thời tiết ra sao?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3. Mùa đông lạnh thuận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lợi - khó khăn gì cho sự phát triển kinh tế?</a:t>
            </a:r>
            <a:endParaRPr lang="vi-VN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-79513"/>
            <a:ext cx="6601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260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56" y="287902"/>
            <a:ext cx="4752305" cy="6303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* Nhóm 2, </a:t>
            </a:r>
            <a:r>
              <a:rPr lang="vi-VN" sz="28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Tính chất nhiệt 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đới của miền được biểu hiện như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Vì sao tính chất nhiệt đới bị giảm sút mạnh mẽ?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Mùa đông ảnh hưởng của loại gió gì? cho thời tiết như 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Mùa hạ ảnh hưởng của loại gió gì? cho thời tiết ra sao?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3. Mùa đông lạnh thuận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lợi - khó khăn gì cho sự phát triển kinh tế?</a:t>
            </a:r>
            <a:endParaRPr lang="vi-VN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104503"/>
            <a:ext cx="6601968" cy="6858000"/>
          </a:xfrm>
          <a:prstGeom prst="rect">
            <a:avLst/>
          </a:prstGeom>
        </p:spPr>
      </p:pic>
      <p:sp>
        <p:nvSpPr>
          <p:cNvPr id="14" name="AutoShape 18"/>
          <p:cNvSpPr>
            <a:spLocks noChangeArrowheads="1"/>
          </p:cNvSpPr>
          <p:nvPr/>
        </p:nvSpPr>
        <p:spPr bwMode="auto">
          <a:xfrm rot="7830591">
            <a:off x="8895946" y="836341"/>
            <a:ext cx="838200" cy="134938"/>
          </a:xfrm>
          <a:prstGeom prst="notchedRightArrow">
            <a:avLst>
              <a:gd name="adj1" fmla="val 50000"/>
              <a:gd name="adj2" fmla="val 155294"/>
            </a:avLst>
          </a:prstGeom>
          <a:solidFill>
            <a:srgbClr val="0099CC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5" name="AutoShape 19"/>
          <p:cNvSpPr>
            <a:spLocks noChangeArrowheads="1"/>
          </p:cNvSpPr>
          <p:nvPr/>
        </p:nvSpPr>
        <p:spPr bwMode="auto">
          <a:xfrm rot="7783792">
            <a:off x="9702626" y="2205130"/>
            <a:ext cx="838200" cy="152400"/>
          </a:xfrm>
          <a:prstGeom prst="notchedRightArrow">
            <a:avLst>
              <a:gd name="adj1" fmla="val 50000"/>
              <a:gd name="adj2" fmla="val 137500"/>
            </a:avLst>
          </a:prstGeom>
          <a:solidFill>
            <a:srgbClr val="0099CC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6" name="AutoShape 20"/>
          <p:cNvSpPr>
            <a:spLocks noChangeArrowheads="1"/>
          </p:cNvSpPr>
          <p:nvPr/>
        </p:nvSpPr>
        <p:spPr bwMode="auto">
          <a:xfrm rot="7864711">
            <a:off x="9481963" y="1457347"/>
            <a:ext cx="838200" cy="134938"/>
          </a:xfrm>
          <a:prstGeom prst="notchedRightArrow">
            <a:avLst>
              <a:gd name="adj1" fmla="val 50000"/>
              <a:gd name="adj2" fmla="val 155294"/>
            </a:avLst>
          </a:prstGeom>
          <a:solidFill>
            <a:srgbClr val="0099CC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AutoShape 21"/>
          <p:cNvSpPr>
            <a:spLocks noChangeArrowheads="1"/>
          </p:cNvSpPr>
          <p:nvPr/>
        </p:nvSpPr>
        <p:spPr bwMode="auto">
          <a:xfrm rot="7864711">
            <a:off x="10361882" y="2829811"/>
            <a:ext cx="838200" cy="152264"/>
          </a:xfrm>
          <a:prstGeom prst="notchedRightArrow">
            <a:avLst>
              <a:gd name="adj1" fmla="val 50000"/>
              <a:gd name="adj2" fmla="val 155294"/>
            </a:avLst>
          </a:prstGeom>
          <a:solidFill>
            <a:srgbClr val="0099CC"/>
          </a:solidFill>
          <a:ln w="9525">
            <a:solidFill>
              <a:sysClr val="windowText" lastClr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vi-VN" altLang="vi-VN" sz="1800" b="0" i="0" u="none" strike="noStrike" kern="0" cap="none" spc="0" normalizeH="0" baseline="0" noProof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353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3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3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70456" y="287902"/>
            <a:ext cx="4752305" cy="630300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* Nhóm 2, </a:t>
            </a:r>
            <a:r>
              <a:rPr lang="vi-VN" sz="2800" b="1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</a:t>
            </a:r>
            <a:r>
              <a:rPr lang="vi-VN" sz="2800" b="1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: 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Tính chất nhiệt 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đới của miền được biểu hiện như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Vì sao tính chất nhiệt đới bị giảm sút mạnh mẽ?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Mùa đông ảnh hưởng của loại gió gì? cho thời tiết như thế nào?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800" dirty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-</a:t>
            </a:r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Mùa hạ ảnh hưởng của loại gió gì? cho thời tiết ra sao?</a:t>
            </a:r>
            <a:endParaRPr lang="vi-VN" sz="28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vi-VN" sz="280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3. Mùa đông lạnh thuận </a:t>
            </a:r>
            <a:r>
              <a:rPr lang="vi-VN" sz="28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lợi - khó khăn gì cho sự phát triển kinh tế?</a:t>
            </a:r>
            <a:endParaRPr lang="vi-VN" sz="28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104503"/>
            <a:ext cx="6601968" cy="6858000"/>
          </a:xfrm>
          <a:prstGeom prst="rect">
            <a:avLst/>
          </a:prstGeom>
        </p:spPr>
      </p:pic>
      <p:sp>
        <p:nvSpPr>
          <p:cNvPr id="18" name="AutoShape 37"/>
          <p:cNvSpPr>
            <a:spLocks noChangeArrowheads="1"/>
          </p:cNvSpPr>
          <p:nvPr/>
        </p:nvSpPr>
        <p:spPr bwMode="auto">
          <a:xfrm rot="14710845">
            <a:off x="9429855" y="6531143"/>
            <a:ext cx="628937" cy="119533"/>
          </a:xfrm>
          <a:prstGeom prst="notchedRightArrow">
            <a:avLst>
              <a:gd name="adj1" fmla="val 50000"/>
              <a:gd name="adj2" fmla="val 155741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  <p:sp>
        <p:nvSpPr>
          <p:cNvPr id="19" name="AutoShape 44"/>
          <p:cNvSpPr>
            <a:spLocks noChangeArrowheads="1"/>
          </p:cNvSpPr>
          <p:nvPr/>
        </p:nvSpPr>
        <p:spPr bwMode="auto">
          <a:xfrm rot="14710845">
            <a:off x="10080340" y="5962098"/>
            <a:ext cx="626104" cy="109777"/>
          </a:xfrm>
          <a:prstGeom prst="notchedRightArrow">
            <a:avLst>
              <a:gd name="adj1" fmla="val 50000"/>
              <a:gd name="adj2" fmla="val 155741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  <p:sp>
        <p:nvSpPr>
          <p:cNvPr id="22" name="AutoShape 51"/>
          <p:cNvSpPr>
            <a:spLocks noChangeArrowheads="1"/>
          </p:cNvSpPr>
          <p:nvPr/>
        </p:nvSpPr>
        <p:spPr bwMode="auto">
          <a:xfrm rot="18905132">
            <a:off x="6229144" y="3932840"/>
            <a:ext cx="733279" cy="132744"/>
          </a:xfrm>
          <a:prstGeom prst="notchedRightArrow">
            <a:avLst>
              <a:gd name="adj1" fmla="val 50000"/>
              <a:gd name="adj2" fmla="val 154784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  <p:sp>
        <p:nvSpPr>
          <p:cNvPr id="23" name="AutoShape 44"/>
          <p:cNvSpPr>
            <a:spLocks noChangeArrowheads="1"/>
          </p:cNvSpPr>
          <p:nvPr/>
        </p:nvSpPr>
        <p:spPr bwMode="auto">
          <a:xfrm rot="14710845">
            <a:off x="9753295" y="6345512"/>
            <a:ext cx="626104" cy="109777"/>
          </a:xfrm>
          <a:prstGeom prst="notchedRightArrow">
            <a:avLst>
              <a:gd name="adj1" fmla="val 50000"/>
              <a:gd name="adj2" fmla="val 155741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  <p:sp>
        <p:nvSpPr>
          <p:cNvPr id="24" name="AutoShape 51"/>
          <p:cNvSpPr>
            <a:spLocks noChangeArrowheads="1"/>
          </p:cNvSpPr>
          <p:nvPr/>
        </p:nvSpPr>
        <p:spPr bwMode="auto">
          <a:xfrm rot="18905132">
            <a:off x="6687976" y="4343212"/>
            <a:ext cx="733279" cy="132744"/>
          </a:xfrm>
          <a:prstGeom prst="notchedRightArrow">
            <a:avLst>
              <a:gd name="adj1" fmla="val 50000"/>
              <a:gd name="adj2" fmla="val 154784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  <p:sp>
        <p:nvSpPr>
          <p:cNvPr id="25" name="AutoShape 51"/>
          <p:cNvSpPr>
            <a:spLocks noChangeArrowheads="1"/>
          </p:cNvSpPr>
          <p:nvPr/>
        </p:nvSpPr>
        <p:spPr bwMode="auto">
          <a:xfrm rot="18905132">
            <a:off x="7779647" y="5642369"/>
            <a:ext cx="733279" cy="132744"/>
          </a:xfrm>
          <a:prstGeom prst="notchedRightArrow">
            <a:avLst>
              <a:gd name="adj1" fmla="val 50000"/>
              <a:gd name="adj2" fmla="val 154784"/>
            </a:avLst>
          </a:prstGeom>
          <a:solidFill>
            <a:srgbClr val="CC3300"/>
          </a:solidFill>
          <a:ln w="9525">
            <a:solidFill>
              <a:srgbClr val="9933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vi-VN" altLang="vi-VN" sz="1800"/>
          </a:p>
        </p:txBody>
      </p:sp>
    </p:spTree>
    <p:extLst>
      <p:ext uri="{BB962C8B-B14F-4D97-AF65-F5344CB8AC3E}">
        <p14:creationId xmlns:p14="http://schemas.microsoft.com/office/powerpoint/2010/main" val="2730698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819" y="206062"/>
            <a:ext cx="47394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altLang="vi-VN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3471146"/>
              </p:ext>
            </p:extLst>
          </p:nvPr>
        </p:nvGraphicFramePr>
        <p:xfrm>
          <a:off x="231819" y="992986"/>
          <a:ext cx="2446067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2446067"/>
              </a:tblGrid>
              <a:tr h="0"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vi-VN" sz="3200" b="1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Địa</a:t>
                      </a:r>
                      <a:r>
                        <a:rPr lang="vi-VN" sz="3200" b="1" kern="1200" baseline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hình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9524596"/>
              </p:ext>
            </p:extLst>
          </p:nvPr>
        </p:nvGraphicFramePr>
        <p:xfrm>
          <a:off x="231819" y="1833572"/>
          <a:ext cx="2002970" cy="487680"/>
        </p:xfrm>
        <a:graphic>
          <a:graphicData uri="http://schemas.openxmlformats.org/drawingml/2006/table">
            <a:tbl>
              <a:tblPr firstRow="1" firstCol="1" bandRow="1"/>
              <a:tblGrid>
                <a:gridCol w="2002970"/>
              </a:tblGrid>
              <a:tr h="0">
                <a:tc>
                  <a:txBody>
                    <a:bodyPr/>
                    <a:lstStyle/>
                    <a:p>
                      <a:r>
                        <a:rPr lang="vi-VN" sz="3200" b="1" kern="1200" dirty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vi-VN" sz="3200" b="1" kern="120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 Khí</a:t>
                      </a:r>
                      <a:r>
                        <a:rPr lang="vi-VN" sz="3200" b="1" kern="1200" baseline="0" smtClean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hậu</a:t>
                      </a:r>
                      <a:endParaRPr lang="en-US" sz="3200" b="1" kern="1200" dirty="0" smtClean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8799162"/>
              </p:ext>
            </p:extLst>
          </p:nvPr>
        </p:nvGraphicFramePr>
        <p:xfrm>
          <a:off x="472684" y="5196935"/>
          <a:ext cx="10682995" cy="853440"/>
        </p:xfrm>
        <a:graphic>
          <a:graphicData uri="http://schemas.openxmlformats.org/drawingml/2006/table">
            <a:tbl>
              <a:tblPr firstRow="1" firstCol="1" bandRow="1"/>
              <a:tblGrid>
                <a:gridCol w="10682995"/>
              </a:tblGrid>
              <a:tr h="0">
                <a:tc>
                  <a:txBody>
                    <a:bodyPr/>
                    <a:lstStyle/>
                    <a:p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Mùa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đông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lạnh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tạo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điều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kiện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cho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sinh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vất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ưa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lạnh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phát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triển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.</a:t>
                      </a:r>
                    </a:p>
                    <a:p>
                      <a:r>
                        <a:rPr lang="en-US" sz="2800" kern="120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en-US" sz="2800" kern="120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Nhiều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thiên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tai: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sương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muối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hạn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hán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bão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en-US" sz="2800" kern="1200" baseline="0" dirty="0" err="1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lũ</a:t>
                      </a:r>
                      <a:r>
                        <a:rPr lang="en-US" sz="2800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,…</a:t>
                      </a:r>
                      <a:endParaRPr lang="vi-VN" sz="2800" kern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</a:tbl>
          </a:graphicData>
        </a:graphic>
      </p:graphicFrame>
      <p:sp>
        <p:nvSpPr>
          <p:cNvPr id="10" name="Rectangle 9"/>
          <p:cNvSpPr/>
          <p:nvPr/>
        </p:nvSpPr>
        <p:spPr>
          <a:xfrm>
            <a:off x="472684" y="2826721"/>
            <a:ext cx="10682995" cy="138499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lạnh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phùn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gió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bấc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đông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sớm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kết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thúc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muộn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nhiệt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thấp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nhất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Mùa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hạ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nóng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mưa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087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8905" y="198782"/>
            <a:ext cx="36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700213" y="1504915"/>
            <a:ext cx="931545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vi-V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1: </a:t>
            </a:r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Đặc điểm nổi bật của khí hậu miền Bắc và Đông Bắc Bắc Bộ là:</a:t>
            </a:r>
            <a:endParaRPr lang="vi-VN" sz="2800" b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 Có mùa đông lạnh nhất cả nước</a:t>
            </a:r>
          </a:p>
          <a:p>
            <a:pPr algn="just"/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Mùa đông lạnh, mưa phùn</a:t>
            </a:r>
          </a:p>
          <a:p>
            <a:pPr algn="just"/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 Mùa đông lạnh, kéo dài</a:t>
            </a:r>
          </a:p>
          <a:p>
            <a:pPr algn="just"/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 Mùa động rất lạnh trong thời gian ngắn</a:t>
            </a:r>
            <a:endParaRPr lang="vi-VN" sz="2800" b="0" i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9096" y="4519208"/>
            <a:ext cx="181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A</a:t>
            </a:r>
            <a:endParaRPr lang="vi-V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696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8905" y="198782"/>
            <a:ext cx="36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187773" y="1105450"/>
            <a:ext cx="1063411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2: Phạm vi lãnh thổ Miền Bắc và Đông Bắc Bắc Bộ gồm</a:t>
            </a:r>
            <a:r>
              <a:rPr lang="vi-V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vi-V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khu đồi núi tả ngạn sông Hồng và khu đồng bằng duyên hải miền Trung</a:t>
            </a:r>
            <a:r>
              <a:rPr lang="vi-V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khu đồi núi hữu ngạn sông Hồng và khu đồng bằng duyên hải miền Trung</a:t>
            </a:r>
            <a:r>
              <a:rPr lang="vi-V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 khối đồi núi hữu ngạn sông Hồng và khu đồng bằng Bắc </a:t>
            </a:r>
            <a:r>
              <a:rPr lang="vi-VN" sz="28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endParaRPr lang="vi-VN" sz="28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khu đồi núi tả ngạn sông Hồng và khu đồng bằng Bắc Bộ.</a:t>
            </a:r>
            <a:endParaRPr lang="vi-VN" sz="2800" i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9096" y="4519208"/>
            <a:ext cx="181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D</a:t>
            </a:r>
            <a:endParaRPr lang="vi-V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8257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11" descr="Luoc do dia hinh Vie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39700"/>
            <a:ext cx="4419600" cy="662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1" name="Freeform 17"/>
          <p:cNvSpPr>
            <a:spLocks/>
          </p:cNvSpPr>
          <p:nvPr/>
        </p:nvSpPr>
        <p:spPr bwMode="auto">
          <a:xfrm>
            <a:off x="8069263" y="3140075"/>
            <a:ext cx="444500" cy="12700"/>
          </a:xfrm>
          <a:custGeom>
            <a:avLst/>
            <a:gdLst>
              <a:gd name="T0" fmla="*/ 2147483647 w 280"/>
              <a:gd name="T1" fmla="*/ 2147483647 h 8"/>
              <a:gd name="T2" fmla="*/ 0 w 280"/>
              <a:gd name="T3" fmla="*/ 0 h 8"/>
              <a:gd name="T4" fmla="*/ 0 60000 65536"/>
              <a:gd name="T5" fmla="*/ 0 60000 65536"/>
              <a:gd name="T6" fmla="*/ 0 w 280"/>
              <a:gd name="T7" fmla="*/ 0 h 8"/>
              <a:gd name="T8" fmla="*/ 280 w 280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80" h="8">
                <a:moveTo>
                  <a:pt x="280" y="8"/>
                </a:moveTo>
                <a:cubicBezTo>
                  <a:pt x="187" y="5"/>
                  <a:pt x="93" y="0"/>
                  <a:pt x="0" y="0"/>
                </a:cubicBezTo>
              </a:path>
            </a:pathLst>
          </a:custGeom>
          <a:noFill/>
          <a:ln w="381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vi-VN">
              <a:latin typeface="Calibri" panose="020F0502020204030204" pitchFamily="34" charset="0"/>
            </a:endParaRPr>
          </a:p>
        </p:txBody>
      </p:sp>
      <p:sp>
        <p:nvSpPr>
          <p:cNvPr id="5124" name="Text Box 19"/>
          <p:cNvSpPr txBox="1">
            <a:spLocks noChangeArrowheads="1"/>
          </p:cNvSpPr>
          <p:nvPr/>
        </p:nvSpPr>
        <p:spPr bwMode="auto">
          <a:xfrm rot="2230958">
            <a:off x="6858000" y="592693"/>
            <a:ext cx="1371600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vi-VN" sz="1400" b="1"/>
              <a:t>MiỀN BẮC VÀ ĐÔNG BẮC BẮC BỘ</a:t>
            </a:r>
          </a:p>
        </p:txBody>
      </p:sp>
      <p:grpSp>
        <p:nvGrpSpPr>
          <p:cNvPr id="5125" name="Group 23"/>
          <p:cNvGrpSpPr>
            <a:grpSpLocks/>
          </p:cNvGrpSpPr>
          <p:nvPr/>
        </p:nvGrpSpPr>
        <p:grpSpPr bwMode="auto">
          <a:xfrm>
            <a:off x="5984876" y="1017588"/>
            <a:ext cx="2320925" cy="1573212"/>
            <a:chOff x="2810" y="641"/>
            <a:chExt cx="1462" cy="991"/>
          </a:xfrm>
        </p:grpSpPr>
        <p:sp>
          <p:nvSpPr>
            <p:cNvPr id="5132" name="Text Box 20"/>
            <p:cNvSpPr txBox="1">
              <a:spLocks noChangeArrowheads="1"/>
            </p:cNvSpPr>
            <p:nvPr/>
          </p:nvSpPr>
          <p:spPr bwMode="auto">
            <a:xfrm rot="2546943">
              <a:off x="2810" y="641"/>
              <a:ext cx="100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1400" b="1"/>
                <a:t>MiỀN TÂY BẮC</a:t>
              </a:r>
            </a:p>
          </p:txBody>
        </p:sp>
        <p:sp>
          <p:nvSpPr>
            <p:cNvPr id="5133" name="Text Box 22"/>
            <p:cNvSpPr txBox="1">
              <a:spLocks noChangeArrowheads="1"/>
            </p:cNvSpPr>
            <p:nvPr/>
          </p:nvSpPr>
          <p:spPr bwMode="auto">
            <a:xfrm rot="2546943">
              <a:off x="3264" y="1440"/>
              <a:ext cx="1008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1400" b="1"/>
                <a:t>BẮC TRUNG BỘ</a:t>
              </a:r>
            </a:p>
          </p:txBody>
        </p:sp>
      </p:grpSp>
      <p:grpSp>
        <p:nvGrpSpPr>
          <p:cNvPr id="5126" name="Group 27"/>
          <p:cNvGrpSpPr>
            <a:grpSpLocks/>
          </p:cNvGrpSpPr>
          <p:nvPr/>
        </p:nvGrpSpPr>
        <p:grpSpPr bwMode="auto">
          <a:xfrm>
            <a:off x="7146925" y="3200401"/>
            <a:ext cx="1577975" cy="2414588"/>
            <a:chOff x="3470" y="1968"/>
            <a:chExt cx="994" cy="1521"/>
          </a:xfrm>
        </p:grpSpPr>
        <p:sp>
          <p:nvSpPr>
            <p:cNvPr id="5129" name="Text Box 24"/>
            <p:cNvSpPr txBox="1">
              <a:spLocks noChangeArrowheads="1"/>
            </p:cNvSpPr>
            <p:nvPr/>
          </p:nvSpPr>
          <p:spPr bwMode="auto">
            <a:xfrm rot="4260656">
              <a:off x="3997" y="2243"/>
              <a:ext cx="742" cy="1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1400" b="1"/>
                <a:t>MiỀN NAM</a:t>
              </a:r>
            </a:p>
          </p:txBody>
        </p:sp>
        <p:sp>
          <p:nvSpPr>
            <p:cNvPr id="5130" name="Rectangle 25"/>
            <p:cNvSpPr>
              <a:spLocks noChangeArrowheads="1"/>
            </p:cNvSpPr>
            <p:nvPr/>
          </p:nvSpPr>
          <p:spPr bwMode="auto">
            <a:xfrm rot="8188105">
              <a:off x="3470" y="3295"/>
              <a:ext cx="771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vi-V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VÀ NAM BỘ</a:t>
              </a:r>
            </a:p>
          </p:txBody>
        </p:sp>
        <p:sp>
          <p:nvSpPr>
            <p:cNvPr id="5131" name="Rectangle 26"/>
            <p:cNvSpPr>
              <a:spLocks noChangeArrowheads="1"/>
            </p:cNvSpPr>
            <p:nvPr/>
          </p:nvSpPr>
          <p:spPr bwMode="auto">
            <a:xfrm rot="7611892">
              <a:off x="3961" y="2838"/>
              <a:ext cx="717" cy="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en-US" altLang="vi-VN" sz="1400" b="1">
                  <a:latin typeface="Times New Roman" panose="02020603050405020304" pitchFamily="18" charset="0"/>
                  <a:cs typeface="Times New Roman" panose="02020603050405020304" pitchFamily="18" charset="0"/>
                </a:rPr>
                <a:t>TRUNG BỘ</a:t>
              </a:r>
            </a:p>
          </p:txBody>
        </p:sp>
      </p:grpSp>
      <p:sp>
        <p:nvSpPr>
          <p:cNvPr id="6173" name="Rectangle 29"/>
          <p:cNvSpPr>
            <a:spLocks noChangeArrowheads="1"/>
          </p:cNvSpPr>
          <p:nvPr/>
        </p:nvSpPr>
        <p:spPr bwMode="auto">
          <a:xfrm>
            <a:off x="687970" y="1622426"/>
            <a:ext cx="4196444" cy="4031873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28575">
            <a:solidFill>
              <a:srgbClr val="0000FF"/>
            </a:solidFill>
            <a:miter lim="800000"/>
            <a:headEnd/>
            <a:tailEnd/>
          </a:ln>
        </p:spPr>
        <p:txBody>
          <a:bodyPr wrap="square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/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Việt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Nam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chia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3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lí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320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nhiên. Mỗi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miền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có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nét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nổi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bật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cảnh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quan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tài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nguyên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thiên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góp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phát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triển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kinh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tế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xã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hội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cả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3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altLang="vi-V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vi-VN" sz="3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74" name="Freeform 30"/>
          <p:cNvSpPr>
            <a:spLocks/>
          </p:cNvSpPr>
          <p:nvPr/>
        </p:nvSpPr>
        <p:spPr bwMode="auto">
          <a:xfrm>
            <a:off x="6481764" y="554039"/>
            <a:ext cx="1082675" cy="1068387"/>
          </a:xfrm>
          <a:custGeom>
            <a:avLst/>
            <a:gdLst>
              <a:gd name="T0" fmla="*/ 2147483647 w 682"/>
              <a:gd name="T1" fmla="*/ 2147483647 h 673"/>
              <a:gd name="T2" fmla="*/ 2147483647 w 682"/>
              <a:gd name="T3" fmla="*/ 2147483647 h 673"/>
              <a:gd name="T4" fmla="*/ 2147483647 w 682"/>
              <a:gd name="T5" fmla="*/ 2147483647 h 673"/>
              <a:gd name="T6" fmla="*/ 2147483647 w 682"/>
              <a:gd name="T7" fmla="*/ 2147483647 h 673"/>
              <a:gd name="T8" fmla="*/ 2147483647 w 682"/>
              <a:gd name="T9" fmla="*/ 2147483647 h 673"/>
              <a:gd name="T10" fmla="*/ 2147483647 w 682"/>
              <a:gd name="T11" fmla="*/ 2147483647 h 673"/>
              <a:gd name="T12" fmla="*/ 2147483647 w 682"/>
              <a:gd name="T13" fmla="*/ 2147483647 h 673"/>
              <a:gd name="T14" fmla="*/ 2147483647 w 682"/>
              <a:gd name="T15" fmla="*/ 2147483647 h 673"/>
              <a:gd name="T16" fmla="*/ 2147483647 w 682"/>
              <a:gd name="T17" fmla="*/ 2147483647 h 673"/>
              <a:gd name="T18" fmla="*/ 2147483647 w 682"/>
              <a:gd name="T19" fmla="*/ 2147483647 h 673"/>
              <a:gd name="T20" fmla="*/ 2147483647 w 682"/>
              <a:gd name="T21" fmla="*/ 2147483647 h 673"/>
              <a:gd name="T22" fmla="*/ 2147483647 w 682"/>
              <a:gd name="T23" fmla="*/ 2147483647 h 673"/>
              <a:gd name="T24" fmla="*/ 2147483647 w 682"/>
              <a:gd name="T25" fmla="*/ 2147483647 h 673"/>
              <a:gd name="T26" fmla="*/ 2147483647 w 682"/>
              <a:gd name="T27" fmla="*/ 2147483647 h 673"/>
              <a:gd name="T28" fmla="*/ 0 w 682"/>
              <a:gd name="T29" fmla="*/ 0 h 673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682"/>
              <a:gd name="T46" fmla="*/ 0 h 673"/>
              <a:gd name="T47" fmla="*/ 682 w 682"/>
              <a:gd name="T48" fmla="*/ 673 h 673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682" h="673">
                <a:moveTo>
                  <a:pt x="682" y="673"/>
                </a:moveTo>
                <a:cubicBezTo>
                  <a:pt x="678" y="663"/>
                  <a:pt x="611" y="634"/>
                  <a:pt x="609" y="624"/>
                </a:cubicBezTo>
                <a:cubicBezTo>
                  <a:pt x="598" y="571"/>
                  <a:pt x="593" y="608"/>
                  <a:pt x="544" y="592"/>
                </a:cubicBezTo>
                <a:cubicBezTo>
                  <a:pt x="569" y="554"/>
                  <a:pt x="557" y="557"/>
                  <a:pt x="527" y="527"/>
                </a:cubicBezTo>
                <a:cubicBezTo>
                  <a:pt x="509" y="474"/>
                  <a:pt x="523" y="411"/>
                  <a:pt x="463" y="389"/>
                </a:cubicBezTo>
                <a:cubicBezTo>
                  <a:pt x="442" y="370"/>
                  <a:pt x="420" y="367"/>
                  <a:pt x="398" y="349"/>
                </a:cubicBezTo>
                <a:cubicBezTo>
                  <a:pt x="379" y="334"/>
                  <a:pt x="359" y="316"/>
                  <a:pt x="341" y="300"/>
                </a:cubicBezTo>
                <a:cubicBezTo>
                  <a:pt x="319" y="277"/>
                  <a:pt x="284" y="252"/>
                  <a:pt x="268" y="235"/>
                </a:cubicBezTo>
                <a:cubicBezTo>
                  <a:pt x="252" y="218"/>
                  <a:pt x="252" y="202"/>
                  <a:pt x="244" y="195"/>
                </a:cubicBezTo>
                <a:cubicBezTo>
                  <a:pt x="225" y="173"/>
                  <a:pt x="226" y="202"/>
                  <a:pt x="219" y="195"/>
                </a:cubicBezTo>
                <a:cubicBezTo>
                  <a:pt x="205" y="188"/>
                  <a:pt x="179" y="166"/>
                  <a:pt x="163" y="154"/>
                </a:cubicBezTo>
                <a:cubicBezTo>
                  <a:pt x="144" y="135"/>
                  <a:pt x="146" y="137"/>
                  <a:pt x="122" y="122"/>
                </a:cubicBezTo>
                <a:cubicBezTo>
                  <a:pt x="115" y="118"/>
                  <a:pt x="114" y="101"/>
                  <a:pt x="106" y="97"/>
                </a:cubicBezTo>
                <a:cubicBezTo>
                  <a:pt x="80" y="84"/>
                  <a:pt x="85" y="50"/>
                  <a:pt x="57" y="41"/>
                </a:cubicBezTo>
                <a:cubicBezTo>
                  <a:pt x="38" y="21"/>
                  <a:pt x="19" y="19"/>
                  <a:pt x="0" y="0"/>
                </a:cubicBezTo>
              </a:path>
            </a:pathLst>
          </a:custGeom>
          <a:noFill/>
          <a:ln w="381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vi-V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4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500"/>
                                        <p:tgtEl>
                                          <p:spTgt spid="6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61" grpId="0" animBg="1"/>
      <p:bldP spid="6173" grpId="0" animBg="1"/>
      <p:bldP spid="617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8905" y="198782"/>
            <a:ext cx="36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679096" y="4519208"/>
            <a:ext cx="181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B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590259" y="906668"/>
            <a:ext cx="10282653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vi-VN" sz="28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3: </a:t>
            </a:r>
            <a:r>
              <a:rPr lang="vi-VN" alt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Vùng đồi núi Đông Bắc nước ta có những đặc điểm:</a:t>
            </a:r>
            <a:endParaRPr lang="vi-VN" alt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 Có nhiều dãy núi cao, sơn nguyên đá vôi hiểm trở nằm song song</a:t>
            </a:r>
            <a:endParaRPr lang="vi-VN" alt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 Vùng đồi núi thấp, nổi bật với những cánh cung lớn, địa hình cacxtơ tạo nên cảnh quan đẹp</a:t>
            </a:r>
            <a:endParaRPr lang="vi-VN" alt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 Vùng cao nguyên rộng lớn, đất đỏ badan, xếp thành từng tầng</a:t>
            </a:r>
            <a:endParaRPr lang="vi-VN" alt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vi-VN" altLang="vi-VN" sz="28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 Vùng núi thấp, hai sườn núi không cân xứng, có nhiều nhánh núi nằm ngang</a:t>
            </a:r>
            <a:endParaRPr lang="vi-VN" altLang="vi-V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5916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8905" y="198782"/>
            <a:ext cx="36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28763" y="1504915"/>
            <a:ext cx="99441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4:</a:t>
            </a:r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Vì sao miền Bắc và Đông Bắc Bắc Bộ có mùa đông lạnh giá nhất cả nước?</a:t>
            </a:r>
            <a:endParaRPr lang="vi-VN" sz="28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A. Nằm trong khu vực ngoại chí tuyến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B. Địa hình thấp, có hướng vòng cung và vị trí địa lí của miền.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C. Địa hình núi thấp và thấp dần ra biển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D. Chịu ảnh hưởng của gió mùa đông bắc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778486" y="4950095"/>
            <a:ext cx="181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B</a:t>
            </a:r>
            <a:endParaRPr lang="vi-VN" sz="2800" b="1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7757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988905" y="198782"/>
            <a:ext cx="369735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LUYỆN TẬP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085850" y="943223"/>
            <a:ext cx="10715625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800" b="1">
                <a:latin typeface="Times New Roman" panose="02020603050405020304" pitchFamily="18" charset="0"/>
                <a:cs typeface="Times New Roman" panose="02020603050405020304" pitchFamily="18" charset="0"/>
              </a:rPr>
              <a:t>Câu </a:t>
            </a:r>
            <a:r>
              <a:rPr lang="vi-VN" sz="28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5: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 Tính chất nhiệt đới bị giảm sút mạnh mẽ tạo điều kiện thuận lợi cho miền phát triển nền nông nghiệp: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   A. Phát triển nền nông nghiệ nhiệt đới điển hình.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   B. Tạo thuận lơi tăng canh, xem canh, tăng vụ.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   C. Đa dạng hóa cơ cấu cây trồng, phát triển các tập toàn cây con có nguồn ngốc cận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nhiệt,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ôn đới.</a:t>
            </a:r>
          </a:p>
          <a:p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   D. Thuận lợi cho áp dụng các tiến bộ khoa học </a:t>
            </a:r>
            <a:r>
              <a:rPr lang="vi-VN" sz="2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kĩ </a:t>
            </a:r>
            <a:r>
              <a:rPr lang="vi-VN" sz="2800">
                <a:latin typeface="Times New Roman" panose="02020603050405020304" pitchFamily="18" charset="0"/>
                <a:cs typeface="Times New Roman" panose="02020603050405020304" pitchFamily="18" charset="0"/>
              </a:rPr>
              <a:t>thuật các giống ngắn ngày năng suất cao.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679096" y="4519208"/>
            <a:ext cx="1815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Đáp án: C</a:t>
            </a:r>
            <a:endParaRPr lang="vi-VN" sz="28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350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41" y="-28568"/>
            <a:ext cx="12192000" cy="6858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971550" y="1423814"/>
            <a:ext cx="10715625" cy="2222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07000"/>
              </a:lnSpc>
              <a:spcBef>
                <a:spcPts val="600"/>
              </a:spcBef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Đọc và tìm hiểu phần 4. </a:t>
            </a:r>
            <a:r>
              <a:rPr lang="vi-VN" sz="240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Tài </a:t>
            </a:r>
            <a:r>
              <a:rPr lang="vi-VN" sz="240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nguyên phong phú, đa dạng và nhiều cảnh quan đẹp nổi </a:t>
            </a:r>
            <a:r>
              <a:rPr lang="vi-VN" sz="240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tiếng</a:t>
            </a:r>
            <a:endParaRPr lang="vi-VN" sz="2400" smtClean="0"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Hãy </a:t>
            </a:r>
            <a:r>
              <a:rPr lang="vi-VN" sz="24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sưu tầm tư liệu và viết về một cảnh đẹp nào đó thuộc miền Bắc và Đông Bắc Bắc Bộ mà </a:t>
            </a: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em </a:t>
            </a:r>
            <a:r>
              <a:rPr lang="vi-VN" sz="240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đã đến hoặc dự định sẽ đến trong tương lai</a:t>
            </a: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3. Nghiên cứu trước bài 42. Miền Tây Bắc và Bắc Trung Bộ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360380" y="407316"/>
            <a:ext cx="53551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DẶN DÒ - VẬN DỤNG</a:t>
            </a:r>
            <a:endParaRPr lang="vi-VN" sz="40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329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657475" y="2100260"/>
            <a:ext cx="6300788" cy="2308324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48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CẢM ƠN THẦY CÔ GIÁO VÀ CÁC EM HỌC SINH</a:t>
            </a:r>
            <a:endParaRPr lang="vi-VN" sz="4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16989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6"/>
          <p:cNvSpPr>
            <a:spLocks noChangeArrowheads="1"/>
          </p:cNvSpPr>
          <p:nvPr/>
        </p:nvSpPr>
        <p:spPr bwMode="auto">
          <a:xfrm>
            <a:off x="0" y="90488"/>
            <a:ext cx="12192000" cy="6767512"/>
          </a:xfrm>
          <a:prstGeom prst="rect">
            <a:avLst/>
          </a:prstGeom>
          <a:noFill/>
          <a:ln w="57150" cmpd="thinThick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vi-VN">
              <a:latin typeface="Calibri" panose="020F0502020204030204" pitchFamily="34" charset="0"/>
            </a:endParaRPr>
          </a:p>
        </p:txBody>
      </p:sp>
      <p:pic>
        <p:nvPicPr>
          <p:cNvPr id="6147" name="Picture 24" descr="SailBoat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4267200"/>
            <a:ext cx="3200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25" descr="th_50a9093a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4876800"/>
            <a:ext cx="17526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9" name="Oval 26" descr="Copy of winxpap14"/>
          <p:cNvSpPr>
            <a:spLocks noChangeArrowheads="1"/>
          </p:cNvSpPr>
          <p:nvPr/>
        </p:nvSpPr>
        <p:spPr bwMode="auto">
          <a:xfrm>
            <a:off x="197477" y="369866"/>
            <a:ext cx="2143258" cy="1676400"/>
          </a:xfrm>
          <a:prstGeom prst="ellipse">
            <a:avLst/>
          </a:prstGeom>
          <a:blipFill dpi="0" rotWithShape="1">
            <a:blip r:embed="rId4"/>
            <a:srcRect/>
            <a:stretch>
              <a:fillRect/>
            </a:stretch>
          </a:blipFill>
          <a:ln w="57150" cmpd="thickThin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endParaRPr lang="vi-VN" altLang="vi-VN">
              <a:latin typeface="Calibri" panose="020F0502020204030204" pitchFamily="34" charset="0"/>
            </a:endParaRPr>
          </a:p>
        </p:txBody>
      </p:sp>
      <p:pic>
        <p:nvPicPr>
          <p:cNvPr id="6150" name="Picture 27" descr="Earth-16-june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065" y="645308"/>
            <a:ext cx="2340735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30"/>
          <p:cNvSpPr>
            <a:spLocks noChangeArrowheads="1"/>
          </p:cNvSpPr>
          <p:nvPr/>
        </p:nvSpPr>
        <p:spPr bwMode="auto">
          <a:xfrm>
            <a:off x="3505200" y="533400"/>
            <a:ext cx="510540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 </a:t>
            </a:r>
            <a:r>
              <a:rPr lang="en-US" altLang="vi-VN" sz="4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41</a:t>
            </a:r>
            <a:endParaRPr lang="en-US" altLang="vi-VN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152" name="WordArt 33"/>
          <p:cNvSpPr>
            <a:spLocks noChangeArrowheads="1" noChangeShapeType="1" noTextEdit="1"/>
          </p:cNvSpPr>
          <p:nvPr/>
        </p:nvSpPr>
        <p:spPr bwMode="auto">
          <a:xfrm>
            <a:off x="3581400" y="3886200"/>
            <a:ext cx="53340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vi-VN" sz="6000" b="1" i="1" kern="1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</a:endParaRPr>
          </a:p>
        </p:txBody>
      </p:sp>
      <p:sp>
        <p:nvSpPr>
          <p:cNvPr id="6153" name="TextBox 1"/>
          <p:cNvSpPr txBox="1">
            <a:spLocks noChangeArrowheads="1"/>
          </p:cNvSpPr>
          <p:nvPr/>
        </p:nvSpPr>
        <p:spPr bwMode="auto">
          <a:xfrm>
            <a:off x="1524000" y="2597150"/>
            <a:ext cx="9144000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vi-VN" sz="5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MIỀN BẮC VÀ ĐÔNG BẮC </a:t>
            </a:r>
            <a:r>
              <a:rPr lang="en-US" altLang="vi-VN" sz="54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BẮC</a:t>
            </a:r>
            <a:r>
              <a:rPr lang="en-US" altLang="vi-VN" sz="54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BỘ</a:t>
            </a:r>
          </a:p>
        </p:txBody>
      </p:sp>
    </p:spTree>
    <p:extLst>
      <p:ext uri="{BB962C8B-B14F-4D97-AF65-F5344CB8AC3E}">
        <p14:creationId xmlns:p14="http://schemas.microsoft.com/office/powerpoint/2010/main" val="2798415574"/>
      </p:ext>
    </p:extLst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271091"/>
              </p:ext>
            </p:extLst>
          </p:nvPr>
        </p:nvGraphicFramePr>
        <p:xfrm>
          <a:off x="463147" y="571403"/>
          <a:ext cx="5467389" cy="4474441"/>
        </p:xfrm>
        <a:graphic>
          <a:graphicData uri="http://schemas.openxmlformats.org/drawingml/2006/table">
            <a:tbl>
              <a:tblPr firstRow="1" firstCol="1" bandRow="1"/>
              <a:tblGrid>
                <a:gridCol w="5467389"/>
              </a:tblGrid>
              <a:tr h="44744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="1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vi-VN" sz="2400" b="1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41: MIỀN BẮC VÀ ĐÔNG BẮC BẮC BỘ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Vị trí địa lí. Phạm vi lãnh thổ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Tính chất nhiệt đới bị giảm sút mạnh mẽ, mùa đông lạnh nhất cả nước.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Địa hình chủ yếu là đồi núi thấp với nhiều cánh cung mở rộng về phía bắc quy tụ ở Tam Đảo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Tài nguyên phong phú, đa dạng và nhiều cảnh quan đẹp nổi tiếng</a:t>
                      </a:r>
                      <a:endParaRPr lang="vi-VN" sz="2400" smtClean="0"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5388528"/>
              </p:ext>
            </p:extLst>
          </p:nvPr>
        </p:nvGraphicFramePr>
        <p:xfrm>
          <a:off x="6472061" y="571403"/>
          <a:ext cx="5467389" cy="4444734"/>
        </p:xfrm>
        <a:graphic>
          <a:graphicData uri="http://schemas.openxmlformats.org/drawingml/2006/table">
            <a:tbl>
              <a:tblPr firstRow="1" firstCol="1" bandRow="1"/>
              <a:tblGrid>
                <a:gridCol w="5467389"/>
              </a:tblGrid>
              <a:tr h="44447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="1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Bài</a:t>
                      </a:r>
                      <a:r>
                        <a:rPr lang="vi-VN" sz="2400" b="1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41: MIỀN BẮC VÀ ĐÔNG BẮC BẮC BỘ</a:t>
                      </a:r>
                    </a:p>
                    <a:p>
                      <a:pPr marL="514350" indent="-51435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romanU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Vị trí địa lí. Phạm vi lãnh thổ</a:t>
                      </a:r>
                    </a:p>
                    <a:p>
                      <a:pPr marL="514350" indent="-51435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romanU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Điều kiện tự nhiên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Địa hình</a:t>
                      </a:r>
                    </a:p>
                    <a:p>
                      <a:pPr marL="457200" indent="-45720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AutoNum type="arabicPeriod"/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aseline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Khí hậu</a:t>
                      </a:r>
                    </a:p>
                    <a:p>
                      <a:pPr marL="0" indent="0"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buNone/>
                        <a:tabLst>
                          <a:tab pos="180340" algn="l"/>
                          <a:tab pos="450215" algn="l"/>
                        </a:tabLst>
                      </a:pPr>
                      <a:endParaRPr lang="vi-VN" sz="2400" baseline="0" smtClean="0"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3" name="Straight Arrow Connector 2"/>
          <p:cNvCxnSpPr/>
          <p:nvPr/>
        </p:nvCxnSpPr>
        <p:spPr>
          <a:xfrm>
            <a:off x="5995851" y="2560320"/>
            <a:ext cx="463147" cy="13063"/>
          </a:xfrm>
          <a:prstGeom prst="straightConnector1">
            <a:avLst/>
          </a:prstGeom>
          <a:ln w="762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6853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819" y="206062"/>
            <a:ext cx="4739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I.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Vị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trí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địa</a:t>
            </a:r>
            <a:r>
              <a:rPr lang="en-US" altLang="vi-VN" sz="24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lí,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phạm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vi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lãnh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thổ</a:t>
            </a:r>
            <a:endParaRPr lang="en-US" alt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549" y="798490"/>
            <a:ext cx="11307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cặp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H41.1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nội dung SGK trang 140, hoàn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phiếu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(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vi-VN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8392856"/>
              </p:ext>
            </p:extLst>
          </p:nvPr>
        </p:nvGraphicFramePr>
        <p:xfrm>
          <a:off x="802782" y="1982191"/>
          <a:ext cx="10586435" cy="4523105"/>
        </p:xfrm>
        <a:graphic>
          <a:graphicData uri="http://schemas.openxmlformats.org/drawingml/2006/table">
            <a:tbl>
              <a:tblPr firstRow="1" firstCol="1" bandRow="1"/>
              <a:tblGrid>
                <a:gridCol w="10586435"/>
              </a:tblGrid>
              <a:tr h="447444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b="1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PHIẾU</a:t>
                      </a:r>
                      <a:r>
                        <a:rPr lang="vi-VN" sz="2400" b="1" baseline="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HỌC TẬP SỐ 1</a:t>
                      </a:r>
                      <a:endParaRPr lang="vi-VN" sz="2400" b="1" dirty="0" smtClean="0">
                        <a:effectLst/>
                        <a:latin typeface="Times New Roman" panose="02020603050405020304" pitchFamily="18" charset="0"/>
                        <a:ea typeface="Cambria" panose="02040503050406030204" pitchFamily="18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1.</a:t>
                      </a:r>
                      <a:r>
                        <a:rPr lang="vi-VN" sz="2400" baseline="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Miền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Bắc và Đông Bắc Bắc Bộ gồm có 2 bộ phận là: 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…………………………………...................................................................................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2.Vị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trí địa lí: ................................................................................................................ 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 Ranh giới tiếp giáp: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+ Phía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Bắc giáp:.................... .......................................................................................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+ Phía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Tây Nam giáp: ...................................................................................................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+ Phía </a:t>
                      </a: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Đông Nam giáp: ................................................................................................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- </a:t>
                      </a:r>
                      <a:r>
                        <a:rPr lang="vi-VN" sz="240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Vị</a:t>
                      </a:r>
                      <a:r>
                        <a:rPr lang="vi-VN" sz="2400" baseline="0" dirty="0" smtClean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 trí địa lý có ảnh hưởng như thế nào đến khí hậu của miền?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l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  <a:tabLst>
                          <a:tab pos="180340" algn="l"/>
                          <a:tab pos="450215" algn="l"/>
                        </a:tabLst>
                      </a:pPr>
                      <a:r>
                        <a:rPr lang="vi-VN" sz="2400" dirty="0">
                          <a:effectLst/>
                          <a:latin typeface="Times New Roman" panose="02020603050405020304" pitchFamily="18" charset="0"/>
                          <a:ea typeface="Cambria" panose="02040503050406030204" pitchFamily="18" charset="0"/>
                          <a:cs typeface="Times New Roman" panose="02020603050405020304" pitchFamily="18" charset="0"/>
                        </a:rPr>
                        <a:t>......................................................................................................................................</a:t>
                      </a:r>
                      <a:endParaRPr lang="vi-VN" sz="240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21593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482539" y="682137"/>
            <a:ext cx="46249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1.</a:t>
            </a:r>
            <a:r>
              <a:rPr lang="vi-VN" sz="3200" baseline="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Miền Bắc và Đông Bắc Bắc </a:t>
            </a:r>
            <a:r>
              <a:rPr lang="vi-VN" sz="32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Bộ gồm 2 </a:t>
            </a:r>
            <a:r>
              <a:rPr lang="vi-VN" sz="3200" smtClean="0"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khu vực</a:t>
            </a:r>
            <a:r>
              <a:rPr lang="vi-VN" sz="32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vi-VN" sz="32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là: </a:t>
            </a:r>
            <a:endParaRPr lang="vi-VN" sz="32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0"/>
            <a:ext cx="6601968" cy="685800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369895" y="2358537"/>
            <a:ext cx="462495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32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Xác định trên hình 41.1 các khu vực trên.</a:t>
            </a:r>
            <a:endParaRPr lang="vi-VN" sz="3200" dirty="0"/>
          </a:p>
        </p:txBody>
      </p:sp>
    </p:spTree>
    <p:extLst>
      <p:ext uri="{BB962C8B-B14F-4D97-AF65-F5344CB8AC3E}">
        <p14:creationId xmlns:p14="http://schemas.microsoft.com/office/powerpoint/2010/main" val="1578902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0" y="238995"/>
            <a:ext cx="5091447" cy="3704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2.Vị trí địa lí</a:t>
            </a:r>
            <a:r>
              <a:rPr lang="vi-VN" sz="28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: ...............................</a:t>
            </a:r>
            <a:endParaRPr lang="vi-VN" sz="2800" dirty="0" smtClean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Ranh giới tiếp giáp:</a:t>
            </a:r>
            <a:endParaRPr lang="vi-VN" sz="2800" dirty="0" smtClean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Phía Bắc giáp:.................... </a:t>
            </a:r>
          </a:p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Phía Tây Nam </a:t>
            </a:r>
            <a:r>
              <a:rPr lang="vi-VN" sz="28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giáp:..................</a:t>
            </a:r>
            <a:endParaRPr lang="vi-VN" sz="2800" dirty="0" smtClean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+ Phía Đông Nam </a:t>
            </a:r>
            <a:r>
              <a:rPr lang="vi-VN" sz="280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giáp:................</a:t>
            </a:r>
            <a:endParaRPr lang="vi-VN" sz="2800" dirty="0" smtClean="0">
              <a:effectLst/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Bef>
                <a:spcPts val="600"/>
              </a:spcBef>
              <a:tabLst>
                <a:tab pos="180340" algn="l"/>
                <a:tab pos="450215" algn="l"/>
              </a:tabLst>
            </a:pPr>
            <a:r>
              <a:rPr lang="vi-VN" sz="280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- Vị</a:t>
            </a:r>
            <a:r>
              <a:rPr lang="vi-VN" sz="2800" baseline="0" dirty="0" smtClean="0"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trí địa lý có ảnh hưởng như thế nào đến khí hậu của miền?</a:t>
            </a:r>
            <a:endParaRPr lang="vi-VN" sz="2800" dirty="0" smtClean="0">
              <a:effectLst/>
              <a:latin typeface="Times New Roman" panose="02020603050405020304" pitchFamily="18" charset="0"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90032" y="-13063"/>
            <a:ext cx="660196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5209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0663060"/>
              </p:ext>
            </p:extLst>
          </p:nvPr>
        </p:nvGraphicFramePr>
        <p:xfrm>
          <a:off x="674916" y="635177"/>
          <a:ext cx="11212284" cy="1978660"/>
        </p:xfrm>
        <a:graphic>
          <a:graphicData uri="http://schemas.openxmlformats.org/drawingml/2006/table">
            <a:tbl>
              <a:tblPr firstRow="1" firstCol="1" bandRow="1"/>
              <a:tblGrid>
                <a:gridCol w="11212284"/>
              </a:tblGrid>
              <a:tr h="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2800" b="1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vi-VN" sz="2800" b="1" i="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. Vị trí địa lí và phạm vi lãnh thổ:</a:t>
                      </a:r>
                      <a:endParaRPr lang="vi-VN" sz="2800" i="0" dirty="0">
                        <a:effectLst/>
                        <a:latin typeface="Times New Roman" panose="02020603050405020304" pitchFamily="18" charset="0"/>
                        <a:ea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 Bao gồm: Khu đồi núi tả ngạn sông Hồng và khu đồng bằng Bắc Bộ.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vi-VN" sz="2800" dirty="0">
                          <a:effectLst/>
                          <a:latin typeface="Times New Roman" panose="02020603050405020304" pitchFamily="18" charset="0"/>
                          <a:ea typeface="Arial" panose="020B0604020202020204" pitchFamily="34" charset="0"/>
                          <a:cs typeface="Times New Roman" panose="02020603050405020304" pitchFamily="18" charset="0"/>
                        </a:rPr>
                        <a:t>- Nằm tiếp giáp với ngoại chí tuyến Bắc và á nhiệt đới Hoa Nam (Trung Quốc) nên chịu ảnh hưởng mạnh mẽ của gió mùa cực đới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E599"/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579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31819" y="206062"/>
            <a:ext cx="47394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II.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kiện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altLang="vi-VN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vi-VN" sz="2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nhiên</a:t>
            </a:r>
            <a:endParaRPr lang="en-US" altLang="vi-VN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549" y="667727"/>
            <a:ext cx="1130765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Học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hoạt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Dựa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vào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H41.1, </a:t>
            </a:r>
            <a:r>
              <a:rPr lang="en-US" sz="2400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ội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dung SGK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hoàn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thành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phiếu học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tập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(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7 </a:t>
            </a:r>
            <a:r>
              <a:rPr lang="en-US" sz="240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phút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Nhóm 1,3 hoàn thành phiếu số 2, nhóm 2,4 phiếu số 3</a:t>
            </a:r>
          </a:p>
        </p:txBody>
      </p:sp>
      <p:sp>
        <p:nvSpPr>
          <p:cNvPr id="2" name="Rectangle 1"/>
          <p:cNvSpPr/>
          <p:nvPr/>
        </p:nvSpPr>
        <p:spPr>
          <a:xfrm>
            <a:off x="6602569" y="1897762"/>
            <a:ext cx="4730840" cy="4695324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b="1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PHIẾU HỌC TẬP SỐ 3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Tính chất nhiệt đới biểu hiện ở nước ta như thế nào?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Vì sao tính chất nhiệt đới bị giảm sút mạnh mẽ?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Mùa đông ảnh hưởng của loại gió gì? cho thời tiết như thế nào?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+ Mùa hạ ảnh hưởng của loại gió gì? cho thời tiết ra sao?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3.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</a:rPr>
              <a:t>Tính chất đó có thuận lợi - khó khăn gì cho sự phát triển kinh tế?</a:t>
            </a:r>
            <a:endParaRPr lang="vi-VN" sz="2400" dirty="0"/>
          </a:p>
        </p:txBody>
      </p:sp>
      <p:sp>
        <p:nvSpPr>
          <p:cNvPr id="3" name="Rectangle 2"/>
          <p:cNvSpPr/>
          <p:nvPr/>
        </p:nvSpPr>
        <p:spPr>
          <a:xfrm>
            <a:off x="477078" y="1910081"/>
            <a:ext cx="5266900" cy="4747005"/>
          </a:xfrm>
          <a:prstGeom prst="rect">
            <a:avLst/>
          </a:prstGeom>
          <a:ln w="28575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b="1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PHIẾU HỌC TẬP SỐ 2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1. Nêu đặc điểm chung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địa hình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của miền.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2. Xác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định chỉ ra trên bản đồ các sơn nguyên đá vôi Hà Giang, Cao Bằng. Bốn dãy núi cánh cung lớn. Đồng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bằng </a:t>
            </a: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Bắc Bộ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Vùng quần đảo Vịnh Hạ Long.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3.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Quan 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sát H41.2 </a:t>
            </a: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n</a:t>
            </a:r>
            <a:r>
              <a:rPr lang="vi-VN" sz="240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hận </a:t>
            </a:r>
            <a:r>
              <a:rPr lang="vi-VN" sz="2400" dirty="0" smtClean="0">
                <a:effectLst/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xét về hướng nghiêng chung của địa hình.</a:t>
            </a:r>
          </a:p>
          <a:p>
            <a:pPr algn="just">
              <a:lnSpc>
                <a:spcPct val="107000"/>
              </a:lnSpc>
              <a:spcBef>
                <a:spcPts val="600"/>
              </a:spcBef>
              <a:spcAft>
                <a:spcPts val="0"/>
              </a:spcAft>
            </a:pPr>
            <a:r>
              <a:rPr lang="vi-VN" sz="240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4. </a:t>
            </a:r>
            <a:r>
              <a:rPr lang="vi-VN" sz="2400" dirty="0" smtClean="0">
                <a:latin typeface="Times New Roman" panose="02020603050405020304" pitchFamily="18" charset="0"/>
                <a:ea typeface="Arial" panose="020B0604020202020204" pitchFamily="34" charset="0"/>
                <a:cs typeface="Times New Roman" panose="02020603050405020304" pitchFamily="18" charset="0"/>
              </a:rPr>
              <a:t>Cho biết ảnh hưởng của địa hình đến khí hậu của vùng.</a:t>
            </a:r>
            <a:endParaRPr lang="vi-VN" sz="2400" dirty="0"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915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NKNOELEADERBOARD" val="1875430808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VNI-Times"/>
        <a:ea typeface=""/>
        <a:cs typeface=""/>
      </a:majorFont>
      <a:minorFont>
        <a:latin typeface="VNI-Time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490</TotalTime>
  <Words>1517</Words>
  <Application>Microsoft Office PowerPoint</Application>
  <PresentationFormat>Widescreen</PresentationFormat>
  <Paragraphs>143</Paragraphs>
  <Slides>24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24</vt:i4>
      </vt:variant>
    </vt:vector>
  </HeadingPairs>
  <TitlesOfParts>
    <vt:vector size="32" baseType="lpstr">
      <vt:lpstr>Arial</vt:lpstr>
      <vt:lpstr>Calibri</vt:lpstr>
      <vt:lpstr>Calibri Light</vt:lpstr>
      <vt:lpstr>Cambria</vt:lpstr>
      <vt:lpstr>Times New Roman</vt:lpstr>
      <vt:lpstr>VNI-Times</vt:lpstr>
      <vt:lpstr>Office Theme</vt:lpstr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Home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HoangKieuHung</dc:creator>
  <cp:lastModifiedBy>dell4</cp:lastModifiedBy>
  <cp:revision>139</cp:revision>
  <dcterms:created xsi:type="dcterms:W3CDTF">2022-04-25T12:44:33Z</dcterms:created>
  <dcterms:modified xsi:type="dcterms:W3CDTF">2022-05-07T09:13:52Z</dcterms:modified>
</cp:coreProperties>
</file>