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1"/>
  </p:notesMasterIdLst>
  <p:sldIdLst>
    <p:sldId id="267" r:id="rId2"/>
    <p:sldId id="257" r:id="rId3"/>
    <p:sldId id="260" r:id="rId4"/>
    <p:sldId id="262" r:id="rId5"/>
    <p:sldId id="258" r:id="rId6"/>
    <p:sldId id="264" r:id="rId7"/>
    <p:sldId id="263" r:id="rId8"/>
    <p:sldId id="266" r:id="rId9"/>
    <p:sldId id="259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CC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BC29D-740F-4D9E-A099-75C08CB4F321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2937EE-670E-44B1-BE06-9F71766ECF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6357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2937EE-670E-44B1-BE06-9F71766ECF5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3367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64890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1148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57186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053CF0-FBAE-4F6A-B93C-BE270F5CC0B9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4524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19857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371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24419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94684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8528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0290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771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0297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D77E1-FD74-431E-A741-FD38DA36F90E}" type="datetimeFigureOut">
              <a:rPr lang="en-US" smtClean="0"/>
              <a:t>07-05-2022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2B4073-CFAE-4949-9521-16452291331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7557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97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6200" y="76200"/>
            <a:ext cx="8991600" cy="2677656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en-US" sz="420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420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6: </a:t>
            </a:r>
            <a:r>
              <a:rPr lang="en-US" sz="42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THỰC HÀNH ĐỌC VÀ PHÂN TÍCH LƯỢC ĐỒ PHÂN BỐ DÂN CƯ VÀ CÁC THÀNH PHỐ LỚN CỦA CHÂU Á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6200" y="3099137"/>
            <a:ext cx="889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vi-VN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Phân bố dân cư châu Á</a:t>
            </a:r>
            <a:endParaRPr lang="vi-VN" sz="400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mtClean="0">
              <a:solidFill>
                <a:prstClr val="black"/>
              </a:solidFill>
              <a:latin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6200" y="3949005"/>
            <a:ext cx="889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hangingPunct="0"/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Bài </a:t>
            </a:r>
            <a:r>
              <a:rPr lang="en-US" sz="4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vi-VN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Các thành phố lớn ở châu Á năm 2000 </a:t>
            </a:r>
            <a:r>
              <a:rPr lang="en-US" sz="4000" smtClean="0">
                <a:solidFill>
                  <a:srgbClr val="E010C2"/>
                </a:solidFill>
                <a:latin typeface="Times New Roman" pitchFamily="18" charset="0"/>
                <a:cs typeface="Times New Roman" pitchFamily="18" charset="0"/>
              </a:rPr>
              <a:t>(HS tự làm)</a:t>
            </a:r>
            <a:endParaRPr lang="en-US" sz="4000" smtClean="0">
              <a:solidFill>
                <a:prstClr val="black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6486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59"/>
          <p:cNvSpPr>
            <a:spLocks noChangeArrowheads="1"/>
          </p:cNvSpPr>
          <p:nvPr/>
        </p:nvSpPr>
        <p:spPr bwMode="auto">
          <a:xfrm>
            <a:off x="304799" y="304800"/>
            <a:ext cx="79216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0000" tIns="46800" rIns="90000" bIns="46800" anchor="ctr"/>
          <a:lstStyle/>
          <a:p>
            <a:pPr algn="ctr">
              <a:buClrTx/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en-US" sz="5400">
              <a:solidFill>
                <a:srgbClr val="3333FF"/>
              </a:solidFill>
              <a:latin typeface="VNI-Times" pitchFamily="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32868" y="76200"/>
            <a:ext cx="60917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4200" b="1">
                <a:solidFill>
                  <a:srgbClr val="FF0000"/>
                </a:solidFill>
                <a:latin typeface="Times New Roman"/>
              </a:rPr>
              <a:t>1. </a:t>
            </a:r>
            <a:r>
              <a:rPr lang="vi-VN" sz="4200" b="1" u="sng">
                <a:solidFill>
                  <a:srgbClr val="FF0000"/>
                </a:solidFill>
                <a:latin typeface="Times New Roman"/>
              </a:rPr>
              <a:t>Phân bố dân cư châu </a:t>
            </a:r>
            <a:r>
              <a:rPr lang="vi-VN" sz="4200" b="1" u="sng" smtClean="0">
                <a:solidFill>
                  <a:srgbClr val="FF0000"/>
                </a:solidFill>
                <a:latin typeface="Times New Roman"/>
              </a:rPr>
              <a:t>Á</a:t>
            </a:r>
            <a:endParaRPr lang="en-US" sz="4200" b="1" u="sng" smtClean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7" name="Rectangle 32"/>
          <p:cNvSpPr>
            <a:spLocks noChangeArrowheads="1"/>
          </p:cNvSpPr>
          <p:nvPr/>
        </p:nvSpPr>
        <p:spPr bwMode="auto">
          <a:xfrm>
            <a:off x="76200" y="102275"/>
            <a:ext cx="8961120" cy="2031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3600" kern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Đọc </a:t>
            </a:r>
            <a:r>
              <a:rPr kumimoji="0" lang="vi-VN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hình 6.1 sgk nhận biết</a:t>
            </a:r>
            <a:r>
              <a:rPr kumimoji="0" lang="en-US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k</a:t>
            </a:r>
            <a:r>
              <a:rPr kumimoji="0" lang="vi-VN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hu vực có </a:t>
            </a:r>
            <a:r>
              <a:rPr kumimoji="0" lang="en-US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MĐDS </a:t>
            </a:r>
            <a:r>
              <a:rPr kumimoji="0" lang="vi-VN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từ thấp đến cao</a:t>
            </a:r>
            <a:r>
              <a:rPr kumimoji="0" lang="en-US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kết hợp lược đồ TN châu Á, kiến thức đã học</a:t>
            </a:r>
            <a:r>
              <a:rPr lang="en-US" sz="3600" ker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kern="0" noProof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kumimoji="0" lang="en-US" sz="3600" u="none" strike="noStrike" kern="0" cap="none" spc="0" normalizeH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iền vào bảng theo mẫu sau :</a:t>
            </a:r>
          </a:p>
          <a:p>
            <a:pPr marL="342900" marR="0" lvl="0" indent="-342900" algn="ctr" defTabSz="9144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1" u="none" strike="noStrike" kern="0" cap="none" spc="0" normalizeH="0" baseline="0" noProof="0" smtClean="0">
              <a:ln>
                <a:noFill/>
              </a:ln>
              <a:solidFill>
                <a:srgbClr val="333399"/>
              </a:solidFill>
              <a:effectLst/>
              <a:uLnTx/>
              <a:uFillTx/>
            </a:endParaRPr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5394104"/>
              </p:ext>
            </p:extLst>
          </p:nvPr>
        </p:nvGraphicFramePr>
        <p:xfrm>
          <a:off x="76200" y="1981200"/>
          <a:ext cx="8961120" cy="28397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/>
                <a:gridCol w="3566160"/>
                <a:gridCol w="2682240"/>
                <a:gridCol w="1798320"/>
              </a:tblGrid>
              <a:tr h="706120">
                <a:tc>
                  <a:txBody>
                    <a:bodyPr/>
                    <a:lstStyle/>
                    <a:p>
                      <a:pPr algn="ctr"/>
                      <a:r>
                        <a:rPr lang="en-US" sz="32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STT</a:t>
                      </a:r>
                      <a:endParaRPr lang="en-US" sz="32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MĐDS trung bình</a:t>
                      </a:r>
                      <a:endParaRPr lang="en-US" sz="320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Nơi</a:t>
                      </a:r>
                      <a:r>
                        <a:rPr lang="en-US" sz="3200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phân bố</a:t>
                      </a:r>
                      <a:endParaRPr lang="en-US" sz="320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32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Ghi chú</a:t>
                      </a:r>
                      <a:endParaRPr lang="en-US" sz="320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6120">
                <a:tc>
                  <a:txBody>
                    <a:bodyPr/>
                    <a:lstStyle/>
                    <a:p>
                      <a:pPr algn="ctr"/>
                      <a:r>
                        <a:rPr lang="en-US" sz="320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en-US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Dưới 1 người đến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2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50 ng/km</a:t>
                      </a:r>
                      <a:r>
                        <a:rPr kumimoji="0" lang="en-US" sz="3200" b="0" i="0" u="none" strike="noStrike" kern="1200" cap="none" spc="0" normalizeH="0" baseline="3000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en-US" sz="32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706120">
                <a:tc>
                  <a:txBody>
                    <a:bodyPr/>
                    <a:lstStyle/>
                    <a:p>
                      <a:pPr algn="ctr"/>
                      <a:r>
                        <a:rPr lang="en-US" sz="32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Từ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51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đến</a:t>
                      </a:r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trên</a:t>
                      </a:r>
                      <a:r>
                        <a:rPr lang="en-US" sz="32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100 </a:t>
                      </a:r>
                      <a:r>
                        <a:rPr lang="en-US" sz="32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ng</a:t>
                      </a:r>
                      <a:r>
                        <a:rPr lang="en-US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/km</a:t>
                      </a:r>
                      <a:r>
                        <a:rPr lang="en-US" sz="3200" baseline="30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en-US" sz="3200" b="0" i="0" u="none" strike="noStrike" kern="1200" cap="none" spc="0" normalizeH="0" baseline="0" noProof="0" dirty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9055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34" name="Picture 10" descr="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471862"/>
            <a:ext cx="4724400" cy="3386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9035" name="Picture 11" descr="hinh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429000"/>
            <a:ext cx="4267200" cy="3429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9038" name="Rectangle 14"/>
          <p:cNvSpPr>
            <a:spLocks noChangeArrowheads="1"/>
          </p:cNvSpPr>
          <p:nvPr/>
        </p:nvSpPr>
        <p:spPr bwMode="auto">
          <a:xfrm>
            <a:off x="76200" y="152400"/>
            <a:ext cx="3352800" cy="3108543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bản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đồ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hoặc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H 6.1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xác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khu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vực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MĐDS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theo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cầu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thích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dựa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kiến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qua H1.2 , H 2.1 </a:t>
            </a:r>
            <a:r>
              <a:rPr lang="en-US" sz="2800" i="1" dirty="0" err="1" smtClean="0">
                <a:latin typeface="Times New Roman" pitchFamily="18" charset="0"/>
                <a:cs typeface="Times New Roman" pitchFamily="18" charset="0"/>
              </a:rPr>
              <a:t>sgk</a:t>
            </a: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6" name="Picture 7" descr="scan0002"/>
          <p:cNvPicPr>
            <a:picLocks noGrp="1" noChangeAspect="1" noChangeArrowheads="1"/>
          </p:cNvPicPr>
          <p:nvPr>
            <p:ph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478696" y="9940"/>
            <a:ext cx="5665304" cy="341906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39636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90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90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290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90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9744876"/>
              </p:ext>
            </p:extLst>
          </p:nvPr>
        </p:nvGraphicFramePr>
        <p:xfrm>
          <a:off x="76200" y="2438400"/>
          <a:ext cx="8991600" cy="41148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676400"/>
                <a:gridCol w="3733800"/>
                <a:gridCol w="3581400"/>
              </a:tblGrid>
              <a:tr h="609600"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MĐDS TB</a:t>
                      </a:r>
                      <a:endParaRPr lang="en-US" sz="240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Nơi</a:t>
                      </a:r>
                      <a:r>
                        <a:rPr lang="en-US" sz="2400" baseline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phân bố</a:t>
                      </a:r>
                      <a:endParaRPr lang="en-US" sz="240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Giải thích</a:t>
                      </a:r>
                      <a:endParaRPr lang="en-US" sz="240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2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400" b="0" i="0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Dưới 1ng  đến 50 ng/km</a:t>
                      </a:r>
                      <a:r>
                        <a:rPr kumimoji="0" lang="en-US" sz="2400" b="0" i="0" u="none" strike="noStrike" kern="1200" cap="none" spc="0" normalizeH="0" baseline="30000" noProof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en-US" sz="2400" b="0" i="0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752600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smtClean="0">
                          <a:latin typeface="Times New Roman" pitchFamily="18" charset="0"/>
                          <a:cs typeface="Times New Roman" pitchFamily="18" charset="0"/>
                        </a:rPr>
                        <a:t>Từ 51 ng đến trên 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smtClean="0">
                          <a:latin typeface="Times New Roman" pitchFamily="18" charset="0"/>
                          <a:cs typeface="Times New Roman" pitchFamily="18" charset="0"/>
                        </a:rPr>
                        <a:t>100 ng/km</a:t>
                      </a:r>
                      <a:r>
                        <a:rPr lang="en-US" sz="2400" baseline="3000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en-US" sz="240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Text Box 61"/>
          <p:cNvSpPr txBox="1">
            <a:spLocks noChangeArrowheads="1"/>
          </p:cNvSpPr>
          <p:nvPr/>
        </p:nvSpPr>
        <p:spPr bwMode="auto">
          <a:xfrm>
            <a:off x="1752600" y="3124200"/>
            <a:ext cx="3657600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 defTabSz="457200" fontAlgn="base">
              <a:spcBef>
                <a:spcPts val="1500"/>
              </a:spcBef>
              <a:spcAft>
                <a:spcPct val="0"/>
              </a:spcAft>
              <a:buSzPct val="100000"/>
            </a:pP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LB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Nga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Mông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 A-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rập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xê-út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 Pa-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ki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xtan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nội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Đông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Nam Á, ĐN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Thổ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Nhĩ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Kì</a:t>
            </a:r>
            <a:r>
              <a:rPr lang="en-US" sz="2400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 I-ran…</a:t>
            </a:r>
            <a:endParaRPr lang="en-US" sz="2400" dirty="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 Box 66"/>
          <p:cNvSpPr txBox="1">
            <a:spLocks noChangeArrowheads="1"/>
          </p:cNvSpPr>
          <p:nvPr/>
        </p:nvSpPr>
        <p:spPr bwMode="auto">
          <a:xfrm>
            <a:off x="5486399" y="3124200"/>
            <a:ext cx="3504217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algn="just" defTabSz="457200" fontAlgn="base">
              <a:spcBef>
                <a:spcPts val="600"/>
              </a:spcBef>
              <a:spcAft>
                <a:spcPct val="0"/>
              </a:spcAft>
              <a:buSzPct val="100000"/>
            </a:pP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Nằ</a:t>
            </a: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 trong </a:t>
            </a:r>
            <a:r>
              <a:rPr lang="vi-VN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nội </a:t>
            </a: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có khí hậu khắc nghiệt, địa hình hiểm trở</a:t>
            </a:r>
            <a:r>
              <a:rPr lang="en-US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4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Box 71"/>
          <p:cNvSpPr txBox="1">
            <a:spLocks noChangeArrowheads="1"/>
          </p:cNvSpPr>
          <p:nvPr/>
        </p:nvSpPr>
        <p:spPr bwMode="auto">
          <a:xfrm>
            <a:off x="1752600" y="4876800"/>
            <a:ext cx="3505200" cy="15718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41313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marL="0" indent="1588" algn="just">
              <a:spcBef>
                <a:spcPts val="600"/>
              </a:spcBef>
              <a:buClrTx/>
              <a:buFontTx/>
              <a:buNone/>
              <a:tabLst>
                <a:tab pos="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Đông 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TQ</a:t>
            </a:r>
            <a:r>
              <a:rPr lang="vi-VN" sz="24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 ven </a:t>
            </a: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biển 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ông Nam Á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Ấ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n </a:t>
            </a:r>
            <a:r>
              <a:rPr lang="vi-VN" sz="24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Độ, </a:t>
            </a: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vùng ven 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vi-VN" sz="240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số đảo </a:t>
            </a: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của 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In-đô-nê-xi-a</a:t>
            </a:r>
            <a:r>
              <a:rPr lang="en-US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và Phi-líp-pin</a:t>
            </a:r>
            <a:r>
              <a:rPr lang="vi-VN" sz="240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400">
              <a:solidFill>
                <a:srgbClr val="FF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52400" y="152400"/>
            <a:ext cx="6091732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vi-VN" sz="4200" b="1" dirty="0">
                <a:solidFill>
                  <a:srgbClr val="FF0000"/>
                </a:solidFill>
                <a:latin typeface="Times New Roman"/>
              </a:rPr>
              <a:t>1. </a:t>
            </a:r>
            <a:r>
              <a:rPr lang="vi-VN" sz="4200" b="1" u="sng" dirty="0">
                <a:solidFill>
                  <a:srgbClr val="FF0000"/>
                </a:solidFill>
                <a:latin typeface="Times New Roman"/>
              </a:rPr>
              <a:t>Phân bố dân cư châu </a:t>
            </a:r>
            <a:r>
              <a:rPr lang="vi-VN" sz="4200" b="1" u="sng" dirty="0" smtClean="0">
                <a:solidFill>
                  <a:srgbClr val="FF0000"/>
                </a:solidFill>
                <a:latin typeface="Times New Roman"/>
              </a:rPr>
              <a:t>Á</a:t>
            </a:r>
            <a:endParaRPr lang="en-US" sz="4200" b="1" u="sng" dirty="0" smtClean="0">
              <a:solidFill>
                <a:srgbClr val="FF0000"/>
              </a:solidFill>
              <a:latin typeface="Times New Roman"/>
            </a:endParaRPr>
          </a:p>
        </p:txBody>
      </p:sp>
      <p:sp>
        <p:nvSpPr>
          <p:cNvPr id="9" name="Rectangle 32"/>
          <p:cNvSpPr>
            <a:spLocks noChangeArrowheads="1"/>
          </p:cNvSpPr>
          <p:nvPr/>
        </p:nvSpPr>
        <p:spPr bwMode="auto">
          <a:xfrm>
            <a:off x="29497" y="1020495"/>
            <a:ext cx="896112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</a:t>
            </a:r>
            <a:r>
              <a:rPr kumimoji="0" lang="en-US" sz="36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k</a:t>
            </a:r>
            <a:r>
              <a:rPr kumimoji="0" lang="vi-VN" sz="36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hu vực có </a:t>
            </a:r>
            <a:r>
              <a:rPr kumimoji="0" lang="en-US" sz="36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MĐDS TB </a:t>
            </a:r>
            <a:r>
              <a:rPr kumimoji="0" lang="vi-VN" sz="36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từ thấp đến cao</a:t>
            </a:r>
            <a:r>
              <a:rPr lang="en-US" sz="36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kern="0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3600" kern="0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3600" u="none" strike="noStrike" kern="0" cap="none" spc="0" normalizeH="0" noProof="0" dirty="0" err="1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châu</a:t>
            </a:r>
            <a:r>
              <a:rPr kumimoji="0" lang="en-US" sz="360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Á</a:t>
            </a:r>
          </a:p>
        </p:txBody>
      </p:sp>
      <p:sp>
        <p:nvSpPr>
          <p:cNvPr id="10" name="Text Box 72"/>
          <p:cNvSpPr txBox="1">
            <a:spLocks noChangeArrowheads="1"/>
          </p:cNvSpPr>
          <p:nvPr/>
        </p:nvSpPr>
        <p:spPr bwMode="auto">
          <a:xfrm>
            <a:off x="5486400" y="4800600"/>
            <a:ext cx="3657600" cy="12025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lIns="90000" tIns="46800" rIns="90000" bIns="46800">
            <a:spAutoFit/>
          </a:bodyPr>
          <a:lstStyle>
            <a:lvl1pPr marL="342900" indent="-341313"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1pPr>
            <a:lvl2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2pPr>
            <a:lvl3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3pPr>
            <a:lvl4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4pPr>
            <a:lvl5pPr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4290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  <a:defRPr>
                <a:solidFill>
                  <a:srgbClr val="000000"/>
                </a:solidFill>
                <a:latin typeface="Arial" charset="0"/>
                <a:cs typeface="Arial" charset="0"/>
              </a:defRPr>
            </a:lvl9pPr>
          </a:lstStyle>
          <a:p>
            <a:pPr marL="0" indent="1588">
              <a:tabLst>
                <a:tab pos="0" algn="l"/>
                <a:tab pos="1257300" algn="l"/>
                <a:tab pos="2171700" algn="l"/>
                <a:tab pos="3086100" algn="l"/>
                <a:tab pos="4000500" algn="l"/>
                <a:tab pos="4914900" algn="l"/>
                <a:tab pos="5829300" algn="l"/>
                <a:tab pos="6743700" algn="l"/>
                <a:tab pos="7658100" algn="l"/>
                <a:tab pos="8572500" algn="l"/>
                <a:tab pos="9486900" algn="l"/>
                <a:tab pos="10401300" algn="l"/>
              </a:tabLst>
            </a:pP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Gần biển, </a:t>
            </a:r>
            <a:r>
              <a:rPr lang="en-US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đ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ồng </a:t>
            </a:r>
            <a:r>
              <a:rPr lang="en-US" sz="24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bằng 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r</a:t>
            </a: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ộng</a:t>
            </a:r>
            <a:r>
              <a:rPr lang="en-US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, đồi núi thấp, sông ngòi dày đặc,</a:t>
            </a:r>
            <a:r>
              <a:rPr lang="vi-VN" sz="240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nhiều đô thị…</a:t>
            </a:r>
          </a:p>
        </p:txBody>
      </p:sp>
    </p:spTree>
    <p:extLst>
      <p:ext uri="{BB962C8B-B14F-4D97-AF65-F5344CB8AC3E}">
        <p14:creationId xmlns:p14="http://schemas.microsoft.com/office/powerpoint/2010/main" val="899477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2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  <p:tav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06978"/>
            <a:ext cx="8991600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48400" algn="l"/>
              </a:tabLst>
              <a:defRPr/>
            </a:pPr>
            <a:r>
              <a:rPr kumimoji="0" lang="en-US" sz="3800" u="none" strike="noStrike" kern="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Bài 2. </a:t>
            </a:r>
            <a:r>
              <a:rPr kumimoji="0" lang="en-US" sz="3800" strike="noStrike" kern="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 thành phố lớn ở châu Á(hs tự làm)</a:t>
            </a:r>
          </a:p>
        </p:txBody>
      </p:sp>
      <p:sp>
        <p:nvSpPr>
          <p:cNvPr id="6" name="Rectangle 5"/>
          <p:cNvSpPr/>
          <p:nvPr/>
        </p:nvSpPr>
        <p:spPr>
          <a:xfrm>
            <a:off x="228600" y="814864"/>
            <a:ext cx="8763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Bảng 6.1 </a:t>
            </a:r>
            <a:r>
              <a:rPr lang="en-US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</a:t>
            </a:r>
            <a:r>
              <a:rPr lang="vi-VN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ố dân</a:t>
            </a:r>
            <a:r>
              <a:rPr lang="en-US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của </a:t>
            </a:r>
            <a:r>
              <a:rPr lang="vi-VN" sz="3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một </a:t>
            </a:r>
            <a:r>
              <a:rPr lang="vi-VN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số t</a:t>
            </a:r>
            <a:r>
              <a:rPr lang="en-US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hành </a:t>
            </a:r>
            <a:r>
              <a:rPr lang="vi-VN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hố</a:t>
            </a:r>
            <a:r>
              <a:rPr lang="vi-VN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lớn </a:t>
            </a:r>
            <a:r>
              <a:rPr lang="en-US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ở</a:t>
            </a:r>
            <a:r>
              <a:rPr lang="en-US" sz="3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c</a:t>
            </a:r>
            <a:r>
              <a:rPr lang="vi-VN" sz="36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hâu Á  </a:t>
            </a:r>
            <a:r>
              <a:rPr lang="vi-VN" sz="3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năm 20</a:t>
            </a:r>
            <a:r>
              <a:rPr lang="en-US" sz="36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00 </a:t>
            </a:r>
            <a:endParaRPr lang="en-US" sz="3600"/>
          </a:p>
        </p:txBody>
      </p:sp>
      <p:graphicFrame>
        <p:nvGraphicFramePr>
          <p:cNvPr id="7" name="Group 7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45431461"/>
              </p:ext>
            </p:extLst>
          </p:nvPr>
        </p:nvGraphicFramePr>
        <p:xfrm>
          <a:off x="228600" y="2209800"/>
          <a:ext cx="8763000" cy="4274206"/>
        </p:xfrm>
        <a:graphic>
          <a:graphicData uri="http://schemas.openxmlformats.org/drawingml/2006/table">
            <a:tbl>
              <a:tblPr/>
              <a:tblGrid>
                <a:gridCol w="1600200"/>
                <a:gridCol w="990600"/>
                <a:gridCol w="1905000"/>
                <a:gridCol w="1143000"/>
                <a:gridCol w="1914525"/>
                <a:gridCol w="1209675"/>
              </a:tblGrid>
              <a:tr h="93788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Thành phố </a:t>
                      </a: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Quốc gia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Số dân </a:t>
                      </a:r>
                    </a:p>
                    <a:p>
                      <a:pPr algn="ctr"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(triệu ng)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Thành phố </a:t>
                      </a: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Quốc gia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Số dân </a:t>
                      </a:r>
                    </a:p>
                    <a:p>
                      <a:pPr algn="ctr"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</a:t>
                      </a:r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</a:t>
                      </a:r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riệu ng)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Thành phố </a:t>
                      </a: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Quốc gia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Số dân </a:t>
                      </a:r>
                    </a:p>
                    <a:p>
                      <a:pPr algn="ctr"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(triệu ng)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364">
                <a:tc>
                  <a:txBody>
                    <a:bodyPr/>
                    <a:lstStyle/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1. Tô- ki-ô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(Nhật Bản)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2. Mum-bai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(Ấn Độ)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3.Thượng hải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(Trung Quốc) 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4. Tê-hê-ran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(I – ran)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5. Niu Đê li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(Ấn Độ)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27,0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  <a:ea typeface="+mn-ea"/>
                          <a:cs typeface="+mn-cs"/>
                        </a:rPr>
                        <a:t>15,0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15,0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13,6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  <a:ea typeface="+mn-ea"/>
                          <a:cs typeface="+mn-cs"/>
                        </a:rPr>
                        <a:t>13,2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6. Gia các ta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Inđônesia 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7. Bắc Kinh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(TrungQuốc)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8. Ca- ra- si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Pa-ki-xtan 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9. Côn-ca-ta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Ấn Độ )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10. Xơ - un 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Hàn Quốc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13,2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  <a:ea typeface="+mn-ea"/>
                          <a:cs typeface="+mn-cs"/>
                        </a:rPr>
                        <a:t>13,2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12,0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12,0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12,0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11. Đắc - ca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(Băng la đét)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12. Ma-ni-la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Phi lip pin )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13. Bát - đa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I - rắc )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14.Băng cốc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Thái Lan 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15.TP Hồ Chí Minh ( VN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11,2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11,1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10,7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10,7</a:t>
                      </a:r>
                    </a:p>
                    <a:p>
                      <a:pPr algn="ctr" rtl="0"/>
                      <a:endParaRPr lang="en-US" sz="2000" b="0" i="0" u="none" strike="noStrike" kern="1200" baseline="0" smtClean="0">
                        <a:solidFill>
                          <a:srgbClr val="FF0000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B050"/>
                          </a:solidFill>
                          <a:latin typeface="Times New Roman"/>
                        </a:rPr>
                        <a:t>5,2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9942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9492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6195" name="Text Box 3"/>
          <p:cNvSpPr txBox="1">
            <a:spLocks noChangeArrowheads="1"/>
          </p:cNvSpPr>
          <p:nvPr/>
        </p:nvSpPr>
        <p:spPr bwMode="auto">
          <a:xfrm>
            <a:off x="7696200" y="2819400"/>
            <a:ext cx="1371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>
                <a:solidFill>
                  <a:srgbClr val="FF0000"/>
                </a:solidFill>
              </a:rPr>
              <a:t>TÔ-KI-Ôâ</a:t>
            </a:r>
          </a:p>
        </p:txBody>
      </p:sp>
      <p:sp>
        <p:nvSpPr>
          <p:cNvPr id="136196" name="Text Box 4"/>
          <p:cNvSpPr txBox="1">
            <a:spLocks noChangeArrowheads="1"/>
          </p:cNvSpPr>
          <p:nvPr/>
        </p:nvSpPr>
        <p:spPr bwMode="auto">
          <a:xfrm>
            <a:off x="2255520" y="4648200"/>
            <a:ext cx="155448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0000FF"/>
                </a:solidFill>
                <a:latin typeface="VNI-Times" pitchFamily="2" charset="0"/>
              </a:rPr>
              <a:t>  </a:t>
            </a:r>
            <a:r>
              <a:rPr lang="en-US" sz="2000" b="1" smtClean="0">
                <a:solidFill>
                  <a:srgbClr val="FF0000"/>
                </a:solidFill>
                <a:latin typeface="VNI-Times" pitchFamily="2" charset="0"/>
              </a:rPr>
              <a:t>MUM-BAI</a:t>
            </a:r>
          </a:p>
        </p:txBody>
      </p:sp>
      <p:sp>
        <p:nvSpPr>
          <p:cNvPr id="136197" name="Text Box 5"/>
          <p:cNvSpPr txBox="1">
            <a:spLocks noChangeArrowheads="1"/>
          </p:cNvSpPr>
          <p:nvPr/>
        </p:nvSpPr>
        <p:spPr bwMode="auto">
          <a:xfrm>
            <a:off x="7010400" y="3657600"/>
            <a:ext cx="19202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THƯỢNG HẢI</a:t>
            </a:r>
          </a:p>
        </p:txBody>
      </p:sp>
      <p:sp>
        <p:nvSpPr>
          <p:cNvPr id="136198" name="Text Box 6"/>
          <p:cNvSpPr txBox="1">
            <a:spLocks noChangeArrowheads="1"/>
          </p:cNvSpPr>
          <p:nvPr/>
        </p:nvSpPr>
        <p:spPr bwMode="auto">
          <a:xfrm>
            <a:off x="1143000" y="2819400"/>
            <a:ext cx="1676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TÊ-HÊ-RAN</a:t>
            </a:r>
          </a:p>
        </p:txBody>
      </p:sp>
      <p:sp>
        <p:nvSpPr>
          <p:cNvPr id="136199" name="Text Box 7"/>
          <p:cNvSpPr txBox="1">
            <a:spLocks noChangeArrowheads="1"/>
          </p:cNvSpPr>
          <p:nvPr/>
        </p:nvSpPr>
        <p:spPr bwMode="auto">
          <a:xfrm>
            <a:off x="3276600" y="3886200"/>
            <a:ext cx="1524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NIU-ĐÊ-LI</a:t>
            </a:r>
          </a:p>
        </p:txBody>
      </p:sp>
      <p:sp>
        <p:nvSpPr>
          <p:cNvPr id="136200" name="Text Box 8"/>
          <p:cNvSpPr txBox="1">
            <a:spLocks noChangeArrowheads="1"/>
          </p:cNvSpPr>
          <p:nvPr/>
        </p:nvSpPr>
        <p:spPr bwMode="auto">
          <a:xfrm>
            <a:off x="5806440" y="6324600"/>
            <a:ext cx="173736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GIA-CÁC-TA</a:t>
            </a:r>
          </a:p>
        </p:txBody>
      </p:sp>
      <p:sp>
        <p:nvSpPr>
          <p:cNvPr id="136201" name="Text Box 9"/>
          <p:cNvSpPr txBox="1">
            <a:spLocks noChangeArrowheads="1"/>
          </p:cNvSpPr>
          <p:nvPr/>
        </p:nvSpPr>
        <p:spPr bwMode="auto">
          <a:xfrm>
            <a:off x="5562600" y="3124200"/>
            <a:ext cx="1905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smtClean="0">
                <a:solidFill>
                  <a:srgbClr val="3333FF"/>
                </a:solidFill>
                <a:latin typeface="VNI-Times" pitchFamily="2" charset="0"/>
              </a:rPr>
              <a:t>   </a:t>
            </a:r>
            <a:r>
              <a:rPr lang="en-US" sz="2000" b="1" smtClean="0">
                <a:solidFill>
                  <a:srgbClr val="FF0000"/>
                </a:solidFill>
              </a:rPr>
              <a:t>BẮC KINH</a:t>
            </a:r>
          </a:p>
        </p:txBody>
      </p:sp>
      <p:sp>
        <p:nvSpPr>
          <p:cNvPr id="136202" name="Text Box 10"/>
          <p:cNvSpPr txBox="1">
            <a:spLocks noChangeArrowheads="1"/>
          </p:cNvSpPr>
          <p:nvPr/>
        </p:nvSpPr>
        <p:spPr bwMode="auto">
          <a:xfrm>
            <a:off x="1965960" y="4114800"/>
            <a:ext cx="146304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66"/>
                </a:solidFill>
                <a:latin typeface="VNI-Times" pitchFamily="2" charset="0"/>
              </a:rPr>
              <a:t>  </a:t>
            </a:r>
            <a:r>
              <a:rPr lang="en-US" sz="2000" b="1" smtClean="0">
                <a:solidFill>
                  <a:srgbClr val="FF0066"/>
                </a:solidFill>
              </a:rPr>
              <a:t>CA-RA-SI</a:t>
            </a:r>
          </a:p>
        </p:txBody>
      </p:sp>
      <p:sp>
        <p:nvSpPr>
          <p:cNvPr id="136203" name="Text Box 11"/>
          <p:cNvSpPr txBox="1">
            <a:spLocks noChangeArrowheads="1"/>
          </p:cNvSpPr>
          <p:nvPr/>
        </p:nvSpPr>
        <p:spPr bwMode="auto">
          <a:xfrm>
            <a:off x="3992880" y="4419600"/>
            <a:ext cx="164592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CÔN-CA-TA</a:t>
            </a:r>
          </a:p>
        </p:txBody>
      </p:sp>
      <p:sp>
        <p:nvSpPr>
          <p:cNvPr id="136204" name="Text Box 12"/>
          <p:cNvSpPr txBox="1">
            <a:spLocks noChangeArrowheads="1"/>
          </p:cNvSpPr>
          <p:nvPr/>
        </p:nvSpPr>
        <p:spPr bwMode="auto">
          <a:xfrm>
            <a:off x="7239000" y="3276600"/>
            <a:ext cx="13716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XƠ-UN</a:t>
            </a:r>
          </a:p>
        </p:txBody>
      </p:sp>
      <p:sp>
        <p:nvSpPr>
          <p:cNvPr id="136205" name="Text Box 13"/>
          <p:cNvSpPr txBox="1">
            <a:spLocks noChangeArrowheads="1"/>
          </p:cNvSpPr>
          <p:nvPr/>
        </p:nvSpPr>
        <p:spPr bwMode="auto">
          <a:xfrm>
            <a:off x="5105400" y="4114800"/>
            <a:ext cx="1219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  <a:latin typeface="VNI-Times" pitchFamily="2" charset="0"/>
              </a:rPr>
              <a:t>ÑAÉC CA</a:t>
            </a:r>
          </a:p>
        </p:txBody>
      </p:sp>
      <p:sp>
        <p:nvSpPr>
          <p:cNvPr id="136206" name="Text Box 14"/>
          <p:cNvSpPr txBox="1">
            <a:spLocks noChangeArrowheads="1"/>
          </p:cNvSpPr>
          <p:nvPr/>
        </p:nvSpPr>
        <p:spPr bwMode="auto">
          <a:xfrm>
            <a:off x="7239000" y="4876800"/>
            <a:ext cx="16002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MA-NI-LA</a:t>
            </a:r>
          </a:p>
        </p:txBody>
      </p:sp>
      <p:sp>
        <p:nvSpPr>
          <p:cNvPr id="136207" name="Text Box 15"/>
          <p:cNvSpPr txBox="1">
            <a:spLocks noChangeArrowheads="1"/>
          </p:cNvSpPr>
          <p:nvPr/>
        </p:nvSpPr>
        <p:spPr bwMode="auto">
          <a:xfrm>
            <a:off x="533400" y="3124200"/>
            <a:ext cx="12954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66"/>
                </a:solidFill>
              </a:rPr>
              <a:t>BÁT-ĐA</a:t>
            </a:r>
          </a:p>
        </p:txBody>
      </p:sp>
      <p:sp>
        <p:nvSpPr>
          <p:cNvPr id="136208" name="Text Box 16"/>
          <p:cNvSpPr txBox="1">
            <a:spLocks noChangeArrowheads="1"/>
          </p:cNvSpPr>
          <p:nvPr/>
        </p:nvSpPr>
        <p:spPr bwMode="auto">
          <a:xfrm>
            <a:off x="5059680" y="5089525"/>
            <a:ext cx="164592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 BĂNG CỐC</a:t>
            </a:r>
          </a:p>
        </p:txBody>
      </p:sp>
      <p:sp>
        <p:nvSpPr>
          <p:cNvPr id="136209" name="Text Box 17"/>
          <p:cNvSpPr txBox="1">
            <a:spLocks noChangeArrowheads="1"/>
          </p:cNvSpPr>
          <p:nvPr/>
        </p:nvSpPr>
        <p:spPr bwMode="auto">
          <a:xfrm>
            <a:off x="5943600" y="5318125"/>
            <a:ext cx="228600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sz="2000" b="1" smtClean="0">
                <a:solidFill>
                  <a:srgbClr val="FF0000"/>
                </a:solidFill>
              </a:rPr>
              <a:t>TP HỒ CHÍ MINH</a:t>
            </a:r>
            <a:endParaRPr lang="en-US" sz="2000" b="1" smtClean="0">
              <a:solidFill>
                <a:srgbClr val="FF0000"/>
              </a:solidFill>
              <a:latin typeface="VNI-Time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848468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6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62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6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6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361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36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36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6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1361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1362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500"/>
                                        <p:tgtEl>
                                          <p:spTgt spid="136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4" dur="2000"/>
                                        <p:tgtEl>
                                          <p:spTgt spid="13620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36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3620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500"/>
                                        <p:tgtEl>
                                          <p:spTgt spid="136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0" dur="500"/>
                                        <p:tgtEl>
                                          <p:spTgt spid="136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 nodeType="clickPar">
                      <p:stCondLst>
                        <p:cond delay="indefinite"/>
                      </p:stCondLst>
                      <p:childTnLst>
                        <p:par>
                          <p:cTn id="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6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36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136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/>
      <p:bldP spid="136196" grpId="0"/>
      <p:bldP spid="136197" grpId="0"/>
      <p:bldP spid="136198" grpId="0" build="allAtOnce"/>
      <p:bldP spid="136201" grpId="0"/>
      <p:bldP spid="136202" grpId="0"/>
      <p:bldP spid="136204" grpId="0"/>
      <p:bldP spid="136206" grpId="0"/>
      <p:bldP spid="13620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194608"/>
            <a:ext cx="906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Dựa vào H6.1 và b</a:t>
            </a:r>
            <a:r>
              <a:rPr lang="vi-VN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ảng</a:t>
            </a:r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số liệu</a:t>
            </a:r>
            <a:r>
              <a:rPr lang="vi-VN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6.1 </a:t>
            </a:r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tìm vị trí các thành phố lớn có chữ cái đầu tên các thành phố trên lược đồ.</a:t>
            </a:r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0" y="2328208"/>
            <a:ext cx="9067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Cho biết các thành phố lớn của châu Á thường tập trung tại khu vực nào? Vì sao lại có sự phân bố đó?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901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/>
          <p:cNvSpPr txBox="1">
            <a:spLocks noChangeArrowheads="1"/>
          </p:cNvSpPr>
          <p:nvPr/>
        </p:nvSpPr>
        <p:spPr>
          <a:xfrm>
            <a:off x="0" y="106362"/>
            <a:ext cx="9144000" cy="1341438"/>
          </a:xfrm>
          <a:prstGeom prst="rect">
            <a:avLst/>
          </a:prstGeom>
          <a:ln/>
        </p:spPr>
        <p:txBody>
          <a:bodyPr vert="horz" lIns="91440" tIns="45720" rIns="91440" bIns="45720" rtlCol="0">
            <a:normAutofit fontScale="97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 sz="2800" b="1" i="1" smtClean="0"/>
              <a:t/>
            </a:r>
            <a:br>
              <a:rPr lang="en-US" sz="2800" b="1" i="1" smtClean="0"/>
            </a:br>
            <a:r>
              <a:rPr lang="en-US" sz="2800" b="1" i="1" smtClean="0"/>
              <a:t> </a:t>
            </a:r>
            <a:endParaRPr lang="en-US">
              <a:latin typeface="VNI-Times" pitchFamily="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52400" y="152400"/>
            <a:ext cx="8763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400" smtClean="0">
                <a:solidFill>
                  <a:srgbClr val="FF33CC"/>
                </a:solidFill>
                <a:latin typeface="Times New Roman"/>
              </a:rPr>
              <a:t>* Sự phân bố của c</a:t>
            </a:r>
            <a:r>
              <a:rPr lang="vi-VN" sz="4400" smtClean="0">
                <a:solidFill>
                  <a:srgbClr val="FF33CC"/>
                </a:solidFill>
                <a:latin typeface="Times New Roman"/>
              </a:rPr>
              <a:t>ác thành phố lớn</a:t>
            </a:r>
            <a:endParaRPr lang="vi-VN" sz="4400">
              <a:solidFill>
                <a:srgbClr val="FF33CC"/>
              </a:solidFill>
              <a:latin typeface="Times New Roman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" y="1143000"/>
            <a:ext cx="89611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Thường tập </a:t>
            </a:r>
            <a:r>
              <a:rPr lang="vi-VN" sz="4400">
                <a:latin typeface="Times New Roman" pitchFamily="18" charset="0"/>
                <a:cs typeface="Times New Roman" pitchFamily="18" charset="0"/>
              </a:rPr>
              <a:t>trung ở vùng ven 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biển,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 ven sông lớn. </a:t>
            </a:r>
            <a:endParaRPr lang="vi-VN" sz="4400">
              <a:latin typeface="Times New Roman" pitchFamily="18" charset="0"/>
              <a:cs typeface="Times New Roman" pitchFamily="18" charset="0"/>
            </a:endParaRPr>
          </a:p>
          <a:p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76200" y="2667000"/>
            <a:ext cx="896112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Nơi </a:t>
            </a:r>
            <a:r>
              <a:rPr lang="vi-VN" sz="4400">
                <a:latin typeface="Times New Roman" pitchFamily="18" charset="0"/>
                <a:cs typeface="Times New Roman" pitchFamily="18" charset="0"/>
              </a:rPr>
              <a:t>có 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đồng </a:t>
            </a:r>
            <a:r>
              <a:rPr lang="vi-VN" sz="4400">
                <a:latin typeface="Times New Roman" pitchFamily="18" charset="0"/>
                <a:cs typeface="Times New Roman" pitchFamily="18" charset="0"/>
              </a:rPr>
              <a:t>bằng rộng 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, k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hí </a:t>
            </a:r>
            <a:r>
              <a:rPr lang="vi-VN" sz="4400">
                <a:latin typeface="Times New Roman" pitchFamily="18" charset="0"/>
                <a:cs typeface="Times New Roman" pitchFamily="18" charset="0"/>
              </a:rPr>
              <a:t>hậu 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mát mẻ, điều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 hoà. </a:t>
            </a:r>
            <a:endParaRPr lang="vi-VN" sz="4400">
              <a:latin typeface="Times New Roman" pitchFamily="18" charset="0"/>
              <a:cs typeface="Times New Roman" pitchFamily="18" charset="0"/>
            </a:endParaRPr>
          </a:p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5240" y="4228743"/>
            <a:ext cx="905256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- T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huận lợi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 về </a:t>
            </a:r>
            <a:r>
              <a:rPr lang="en-US" sz="4400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iao thông</a:t>
            </a:r>
            <a:r>
              <a:rPr lang="en-US" sz="440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hát triển</a:t>
            </a:r>
            <a:r>
              <a:rPr lang="en-US" sz="4400" smtClean="0">
                <a:latin typeface="Times New Roman" pitchFamily="18" charset="0"/>
                <a:cs typeface="Times New Roman" pitchFamily="18" charset="0"/>
              </a:rPr>
              <a:t> được nhiều ngành kinh tế</a:t>
            </a:r>
            <a:r>
              <a:rPr lang="vi-VN" sz="44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vi-VN" sz="4400">
              <a:latin typeface="Times New Roman" pitchFamily="18" charset="0"/>
              <a:cs typeface="Times New Roman" pitchFamily="18" charset="0"/>
            </a:endParaRPr>
          </a:p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6210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247" name="Group 79"/>
          <p:cNvGraphicFramePr>
            <a:graphicFrameLocks noGrp="1"/>
          </p:cNvGraphicFramePr>
          <p:nvPr>
            <p:ph/>
            <p:extLst>
              <p:ext uri="{D42A27DB-BD31-4B8C-83A1-F6EECF244321}">
                <p14:modId xmlns:p14="http://schemas.microsoft.com/office/powerpoint/2010/main" val="1561630710"/>
              </p:ext>
            </p:extLst>
          </p:nvPr>
        </p:nvGraphicFramePr>
        <p:xfrm>
          <a:off x="228600" y="2431394"/>
          <a:ext cx="8763000" cy="4274206"/>
        </p:xfrm>
        <a:graphic>
          <a:graphicData uri="http://schemas.openxmlformats.org/drawingml/2006/table">
            <a:tbl>
              <a:tblPr/>
              <a:tblGrid>
                <a:gridCol w="1600200"/>
                <a:gridCol w="990600"/>
                <a:gridCol w="1905000"/>
                <a:gridCol w="1143000"/>
                <a:gridCol w="1914525"/>
                <a:gridCol w="1209675"/>
              </a:tblGrid>
              <a:tr h="937880"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Thành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phố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</a:t>
                      </a:r>
                    </a:p>
                    <a:p>
                      <a:pPr algn="ctr"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Quốc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gia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Số dân </a:t>
                      </a:r>
                    </a:p>
                    <a:p>
                      <a:pPr algn="ctr"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(triệu ng)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Thành phố </a:t>
                      </a: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Quốc gia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Số dân </a:t>
                      </a:r>
                    </a:p>
                    <a:p>
                      <a:pPr algn="ctr"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</a:t>
                      </a:r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</a:t>
                      </a:r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riệu ng)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Thành phố </a:t>
                      </a:r>
                    </a:p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Quốc gia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Số dân </a:t>
                      </a:r>
                    </a:p>
                    <a:p>
                      <a:pPr algn="ctr"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(triệu ng)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68364">
                <a:tc>
                  <a:txBody>
                    <a:bodyPr/>
                    <a:lstStyle/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1. Tô- ki-ô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(Nhật Bản)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2. Mum-bai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(Ấn Độ)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3.Thượng hải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(Trung Quốc) 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4. Tê-hê-ran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(I – ran)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5. Niu Đê li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(Ấn Độ)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13.3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  <a:ea typeface="+mn-ea"/>
                          <a:cs typeface="+mn-cs"/>
                        </a:rPr>
                        <a:t>12.5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24.3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8.2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  <a:ea typeface="+mn-ea"/>
                          <a:cs typeface="+mn-cs"/>
                        </a:rPr>
                        <a:t>18.0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6. Gia các ta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Inđônesia 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7. Bắc Kinh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(TrungQuốc)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8. Ca- ra- si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Pa-ki-xtan )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9. Côn-ca-ta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Ấn Độ )</a:t>
                      </a:r>
                    </a:p>
                    <a:p>
                      <a:pPr rtl="0"/>
                      <a:r>
                        <a:rPr lang="vi-VN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10. Xơ - un </a:t>
                      </a:r>
                    </a:p>
                    <a:p>
                      <a:pPr rtl="0"/>
                      <a:r>
                        <a:rPr lang="en-US" sz="2000" b="0" i="0" u="none" strike="noStrike" kern="1200" baseline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Hàn Quốc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10.0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marL="0" algn="ctr" defTabSz="914400" rtl="0" eaLnBrk="1" latinLnBrk="0" hangingPunct="1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  <a:ea typeface="+mn-ea"/>
                          <a:cs typeface="+mn-cs"/>
                        </a:rPr>
                        <a:t>21.5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27.5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15.0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10.0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11.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Đắc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- ca</a:t>
                      </a:r>
                    </a:p>
                    <a:p>
                      <a:pPr rtl="0"/>
                      <a:r>
                        <a:rPr lang="vi-VN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(Băng la đét)</a:t>
                      </a:r>
                    </a:p>
                    <a:p>
                      <a:pPr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12. Ma-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ni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-la</a:t>
                      </a:r>
                    </a:p>
                    <a:p>
                      <a:pPr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Phi lip pin )</a:t>
                      </a:r>
                    </a:p>
                    <a:p>
                      <a:pPr rtl="0"/>
                      <a:r>
                        <a:rPr lang="vi-VN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13. Bát - đa</a:t>
                      </a:r>
                    </a:p>
                    <a:p>
                      <a:pPr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I -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rắc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)</a:t>
                      </a:r>
                    </a:p>
                    <a:p>
                      <a:pPr rtl="0"/>
                      <a:r>
                        <a:rPr lang="vi-VN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14.Băng cốc</a:t>
                      </a:r>
                    </a:p>
                    <a:p>
                      <a:pPr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(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Thái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Lan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)</a:t>
                      </a:r>
                    </a:p>
                    <a:p>
                      <a:pPr rtl="0"/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15.TP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Hồ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</a:t>
                      </a:r>
                      <a:r>
                        <a:rPr lang="en-US" sz="2000" b="0" i="0" u="none" strike="noStrike" kern="1200" baseline="0" dirty="0" err="1" smtClean="0">
                          <a:solidFill>
                            <a:srgbClr val="000066"/>
                          </a:solidFill>
                          <a:latin typeface="Times New Roman"/>
                        </a:rPr>
                        <a:t>Chí</a:t>
                      </a:r>
                      <a:r>
                        <a:rPr lang="en-US" sz="2000" b="0" i="0" u="none" strike="noStrike" kern="1200" baseline="0" dirty="0" smtClean="0">
                          <a:solidFill>
                            <a:srgbClr val="000066"/>
                          </a:solidFill>
                          <a:latin typeface="Times New Roman"/>
                        </a:rPr>
                        <a:t> Minh ( VN )</a:t>
                      </a: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13.1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12.9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7.2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8.3</a:t>
                      </a:r>
                    </a:p>
                    <a:p>
                      <a:pPr algn="ctr" rtl="0"/>
                      <a:endParaRPr lang="en-US" sz="2000" b="1" i="0" u="none" strike="noStrike" kern="1200" baseline="0" smtClean="0">
                        <a:solidFill>
                          <a:srgbClr val="FF33CC"/>
                        </a:solidFill>
                        <a:latin typeface="Times New Roman"/>
                      </a:endParaRPr>
                    </a:p>
                    <a:p>
                      <a:pPr algn="ctr" rtl="0"/>
                      <a:r>
                        <a:rPr lang="en-US" sz="2000" b="1" i="0" u="none" strike="noStrike" kern="1200" baseline="0" smtClean="0">
                          <a:solidFill>
                            <a:srgbClr val="FF33CC"/>
                          </a:solidFill>
                          <a:latin typeface="Times New Roman"/>
                        </a:rPr>
                        <a:t>9.0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0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CC"/>
                        </a:solidFill>
                        <a:effectLst/>
                        <a:latin typeface="VNI-Times" pitchFamily="2" charset="0"/>
                      </a:endParaRPr>
                    </a:p>
                  </a:txBody>
                  <a:tcPr marT="45721" marB="45721" horzOverflow="overflow">
                    <a:lnL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rgbClr val="00B05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39" name="Text Box 5"/>
          <p:cNvSpPr txBox="1">
            <a:spLocks noChangeArrowheads="1"/>
          </p:cNvSpPr>
          <p:nvPr/>
        </p:nvSpPr>
        <p:spPr bwMode="auto">
          <a:xfrm>
            <a:off x="0" y="914400"/>
            <a:ext cx="9052560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charset="0"/>
              </a:defRPr>
            </a:lvl1pPr>
            <a:lvl2pPr>
              <a:defRPr sz="2800">
                <a:solidFill>
                  <a:schemeClr val="tx1"/>
                </a:solidFill>
                <a:latin typeface="Arial" charset="0"/>
              </a:defRPr>
            </a:lvl2pPr>
            <a:lvl3pPr>
              <a:defRPr sz="24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charset="0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charset="0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charset="0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4000" dirty="0">
                <a:latin typeface="Times New Roman" pitchFamily="18" charset="0"/>
                <a:cs typeface="Times New Roman" pitchFamily="18" charset="0"/>
              </a:rPr>
              <a:t>S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ố dân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 t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hố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lớn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Ở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sz="4000" dirty="0" smtClean="0">
                <a:latin typeface="Times New Roman" pitchFamily="18" charset="0"/>
                <a:cs typeface="Times New Roman" pitchFamily="18" charset="0"/>
              </a:rPr>
              <a:t>hâu Á  năm 20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15 (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liệu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Bách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khoa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toàn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dirty="0" err="1" smtClean="0">
                <a:latin typeface="Times New Roman" pitchFamily="18" charset="0"/>
                <a:cs typeface="Times New Roman" pitchFamily="18" charset="0"/>
              </a:rPr>
              <a:t>thư</a:t>
            </a:r>
            <a:r>
              <a:rPr lang="en-US" sz="40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vi-VN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76200" y="76200"/>
            <a:ext cx="7188186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6248400" algn="l"/>
              </a:tabLst>
              <a:defRPr/>
            </a:pPr>
            <a:r>
              <a:rPr kumimoji="0" lang="en-US" sz="4200" b="1" u="none" strike="noStrike" kern="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2. </a:t>
            </a:r>
            <a:r>
              <a:rPr kumimoji="0" lang="en-US" sz="4200" b="1" u="sng" strike="noStrike" kern="0" cap="none" spc="0" normalizeH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Các thành phố lớn ở châu Á</a:t>
            </a:r>
          </a:p>
        </p:txBody>
      </p:sp>
    </p:spTree>
    <p:extLst>
      <p:ext uri="{BB962C8B-B14F-4D97-AF65-F5344CB8AC3E}">
        <p14:creationId xmlns:p14="http://schemas.microsoft.com/office/powerpoint/2010/main" val="1358489001"/>
      </p:ext>
    </p:extLst>
  </p:cSld>
  <p:clrMapOvr>
    <a:masterClrMapping/>
  </p:clrMapOvr>
  <p:transition spd="slow"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371</TotalTime>
  <Words>827</Words>
  <Application>Microsoft Office PowerPoint</Application>
  <PresentationFormat>On-screen Show (4:3)</PresentationFormat>
  <Paragraphs>190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Times New Roman</vt:lpstr>
      <vt:lpstr>VNI-Times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Phan Danh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Tommy_Phan</dc:creator>
  <cp:lastModifiedBy>dell4</cp:lastModifiedBy>
  <cp:revision>39</cp:revision>
  <dcterms:created xsi:type="dcterms:W3CDTF">2020-10-11T12:12:34Z</dcterms:created>
  <dcterms:modified xsi:type="dcterms:W3CDTF">2022-05-07T08:30:25Z</dcterms:modified>
</cp:coreProperties>
</file>