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8288000" cy="10287000"/>
  <p:notesSz cx="6858000" cy="9144000"/>
  <p:embeddedFontLst>
    <p:embeddedFont>
      <p:font typeface="#9Slide05 Aphrodite Pro" panose="02000000000000000000" pitchFamily="2" charset="0"/>
      <p:regular r:id="rId28"/>
    </p:embeddedFont>
    <p:embeddedFont>
      <p:font typeface="#9Slide05 VL Fadilla" pitchFamily="2" charset="0"/>
      <p:regular r:id="rId29"/>
    </p:embeddedFont>
    <p:embeddedFont>
      <p:font typeface="#9Slide07 SVNNexa Rust Slab Bla" panose="020B0606040200020203" pitchFamily="34" charset="0"/>
      <p:bold r:id="rId30"/>
    </p:embeddedFont>
    <p:embeddedFont>
      <p:font typeface="#9Slide07 SVNRevolution" panose="02040603050506020204" pitchFamily="18" charset="0"/>
      <p:regular r:id="rId31"/>
    </p:embeddedFont>
    <p:embeddedFont>
      <p:font typeface="#9Slide07 SVNUT Triumph Press" panose="00000500000000000000" pitchFamily="2" charset="0"/>
      <p:boldItalic r:id="rId32"/>
    </p:embeddedFont>
    <p:embeddedFont>
      <p:font typeface="Calibri" panose="020F0502020204030204" pitchFamily="34" charset="0"/>
      <p:regular r:id="rId33"/>
      <p:bold r:id="rId34"/>
      <p:italic r:id="rId35"/>
      <p:boldItalic r:id="rId36"/>
    </p:embeddedFont>
    <p:embeddedFont>
      <p:font typeface="Fraunces" panose="020B0604020202020204" charset="0"/>
      <p:regular r:id="rId37"/>
    </p:embeddedFont>
    <p:embeddedFont>
      <p:font typeface="Fraunces Bold" panose="020B0604020202020204" charset="0"/>
      <p:regular r:id="rId38"/>
    </p:embeddedFont>
    <p:embeddedFont>
      <p:font typeface="Roboto Condensed" panose="02000000000000000000" pitchFamily="2" charset="0"/>
      <p:regular r:id="rId39"/>
    </p:embeddedFont>
    <p:embeddedFont>
      <p:font typeface="Roboto Condensed Bold" panose="020B0604020202020204" charset="0"/>
      <p:regular r:id="rId40"/>
    </p:embeddedFont>
    <p:embeddedFont>
      <p:font typeface="Roboto Condensed Bold Italics" panose="020B0604020202020204" charset="0"/>
      <p:regular r:id="rId41"/>
    </p:embeddedFont>
    <p:embeddedFont>
      <p:font typeface="Roboto Condensed Italics" panose="020B0604020202020204" charset="0"/>
      <p:regular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5.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4.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4.svg"/><Relationship Id="rId11" Type="http://schemas.openxmlformats.org/officeDocument/2006/relationships/image" Target="../media/image43.png"/><Relationship Id="rId5" Type="http://schemas.openxmlformats.org/officeDocument/2006/relationships/image" Target="../media/image33.png"/><Relationship Id="rId10" Type="http://schemas.openxmlformats.org/officeDocument/2006/relationships/image" Target="../media/image42.svg"/><Relationship Id="rId4" Type="http://schemas.openxmlformats.org/officeDocument/2006/relationships/image" Target="../media/image32.svg"/><Relationship Id="rId9" Type="http://schemas.openxmlformats.org/officeDocument/2006/relationships/image" Target="../media/image41.png"/><Relationship Id="rId14" Type="http://schemas.openxmlformats.org/officeDocument/2006/relationships/image" Target="../media/image46.sv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sv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sv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10.svg"/></Relationships>
</file>

<file path=ppt/slides/_rels/slide15.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3.png"/><Relationship Id="rId3" Type="http://schemas.openxmlformats.org/officeDocument/2006/relationships/image" Target="../media/image53.png"/><Relationship Id="rId7" Type="http://schemas.openxmlformats.org/officeDocument/2006/relationships/image" Target="../media/image35.png"/><Relationship Id="rId12" Type="http://schemas.openxmlformats.org/officeDocument/2006/relationships/image" Target="../media/image34.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6.svg"/><Relationship Id="rId11" Type="http://schemas.openxmlformats.org/officeDocument/2006/relationships/image" Target="../media/image33.png"/><Relationship Id="rId5" Type="http://schemas.openxmlformats.org/officeDocument/2006/relationships/image" Target="../media/image55.png"/><Relationship Id="rId10" Type="http://schemas.openxmlformats.org/officeDocument/2006/relationships/image" Target="../media/image32.svg"/><Relationship Id="rId4" Type="http://schemas.openxmlformats.org/officeDocument/2006/relationships/image" Target="../media/image54.svg"/><Relationship Id="rId9" Type="http://schemas.openxmlformats.org/officeDocument/2006/relationships/image" Target="../media/image31.png"/><Relationship Id="rId14" Type="http://schemas.openxmlformats.org/officeDocument/2006/relationships/image" Target="../media/image44.svg"/></Relationships>
</file>

<file path=ppt/slides/_rels/slide16.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35.png"/><Relationship Id="rId12" Type="http://schemas.openxmlformats.org/officeDocument/2006/relationships/image" Target="../media/image34.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6.svg"/><Relationship Id="rId11" Type="http://schemas.openxmlformats.org/officeDocument/2006/relationships/image" Target="../media/image33.png"/><Relationship Id="rId5" Type="http://schemas.openxmlformats.org/officeDocument/2006/relationships/image" Target="../media/image55.png"/><Relationship Id="rId15" Type="http://schemas.openxmlformats.org/officeDocument/2006/relationships/image" Target="../media/image44.svg"/><Relationship Id="rId10" Type="http://schemas.openxmlformats.org/officeDocument/2006/relationships/image" Target="../media/image32.svg"/><Relationship Id="rId4" Type="http://schemas.openxmlformats.org/officeDocument/2006/relationships/image" Target="../media/image54.svg"/><Relationship Id="rId9" Type="http://schemas.openxmlformats.org/officeDocument/2006/relationships/image" Target="../media/image31.png"/><Relationship Id="rId1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 Id="rId9" Type="http://schemas.openxmlformats.org/officeDocument/2006/relationships/image" Target="../media/image64.png"/></Relationships>
</file>

<file path=ppt/slides/_rels/slide18.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19.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1.jpeg"/><Relationship Id="rId16" Type="http://schemas.openxmlformats.org/officeDocument/2006/relationships/image" Target="../media/image20.sv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15.sv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slides/_rels/slide21.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65.png"/><Relationship Id="rId7" Type="http://schemas.openxmlformats.org/officeDocument/2006/relationships/image" Target="../media/image7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1.svg"/><Relationship Id="rId11" Type="http://schemas.openxmlformats.org/officeDocument/2006/relationships/image" Target="../media/image52.png"/><Relationship Id="rId5" Type="http://schemas.openxmlformats.org/officeDocument/2006/relationships/image" Target="../media/image70.png"/><Relationship Id="rId10" Type="http://schemas.openxmlformats.org/officeDocument/2006/relationships/image" Target="../media/image75.svg"/><Relationship Id="rId4" Type="http://schemas.openxmlformats.org/officeDocument/2006/relationships/image" Target="../media/image66.svg"/><Relationship Id="rId9" Type="http://schemas.openxmlformats.org/officeDocument/2006/relationships/image" Target="../media/image74.png"/></Relationships>
</file>

<file path=ppt/slides/_rels/slide22.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image" Target="../media/image58.png"/><Relationship Id="rId7" Type="http://schemas.openxmlformats.org/officeDocument/2006/relationships/image" Target="../media/image7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9.svg"/></Relationships>
</file>

<file path=ppt/slides/_rels/slide23.xml.rels><?xml version="1.0" encoding="UTF-8" standalone="yes"?>
<Relationships xmlns="http://schemas.openxmlformats.org/package/2006/relationships"><Relationship Id="rId8" Type="http://schemas.openxmlformats.org/officeDocument/2006/relationships/image" Target="../media/image83.svg"/><Relationship Id="rId13" Type="http://schemas.openxmlformats.org/officeDocument/2006/relationships/image" Target="../media/image87.sv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1.svg"/><Relationship Id="rId11" Type="http://schemas.openxmlformats.org/officeDocument/2006/relationships/hyperlink" Target="https://tailieumoi.vn/bai-viet/103361/tu-dien-tieng-viet-giai-nghia-tu-benh-tuong-la-trang-thai-tinh-than-lo-lang-do-bi-am-anh-la-minh-da-mac-mot-benh-nao-do-ki-that-khong-phai" TargetMode="External"/><Relationship Id="rId5" Type="http://schemas.openxmlformats.org/officeDocument/2006/relationships/image" Target="../media/image80.png"/><Relationship Id="rId10" Type="http://schemas.openxmlformats.org/officeDocument/2006/relationships/image" Target="../media/image85.svg"/><Relationship Id="rId4" Type="http://schemas.openxmlformats.org/officeDocument/2006/relationships/image" Target="../media/image79.svg"/><Relationship Id="rId9" Type="http://schemas.openxmlformats.org/officeDocument/2006/relationships/image" Target="../media/image84.png"/></Relationships>
</file>

<file path=ppt/slides/_rels/slide24.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78.png"/><Relationship Id="rId7" Type="http://schemas.openxmlformats.org/officeDocument/2006/relationships/image" Target="../media/image9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9.svg"/><Relationship Id="rId5" Type="http://schemas.openxmlformats.org/officeDocument/2006/relationships/image" Target="../media/image88.png"/><Relationship Id="rId10" Type="http://schemas.openxmlformats.org/officeDocument/2006/relationships/image" Target="../media/image87.svg"/><Relationship Id="rId4" Type="http://schemas.openxmlformats.org/officeDocument/2006/relationships/image" Target="../media/image79.svg"/><Relationship Id="rId9" Type="http://schemas.openxmlformats.org/officeDocument/2006/relationships/image" Target="../media/image86.png"/></Relationships>
</file>

<file path=ppt/slides/_rels/slide25.xml.rels><?xml version="1.0" encoding="UTF-8" standalone="yes"?>
<Relationships xmlns="http://schemas.openxmlformats.org/package/2006/relationships"><Relationship Id="rId8" Type="http://schemas.openxmlformats.org/officeDocument/2006/relationships/image" Target="../media/image97.gif"/><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02.svg"/><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101.png"/><Relationship Id="rId5" Type="http://schemas.openxmlformats.org/officeDocument/2006/relationships/image" Target="../media/image100.svg"/><Relationship Id="rId4" Type="http://schemas.openxmlformats.org/officeDocument/2006/relationships/image" Target="../media/image99.png"/></Relationships>
</file>

<file path=ppt/slides/_rels/slide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 Id="rId14" Type="http://schemas.openxmlformats.org/officeDocument/2006/relationships/image" Target="../media/image40.svg"/></Relationships>
</file>

<file path=ppt/slides/_rels/slide5.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 Id="rId14" Type="http://schemas.openxmlformats.org/officeDocument/2006/relationships/image" Target="../media/image40.svg"/></Relationships>
</file>

<file path=ppt/slides/_rels/slide6.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 Id="rId14" Type="http://schemas.openxmlformats.org/officeDocument/2006/relationships/image" Target="../media/image40.sv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 Id="rId14" Type="http://schemas.openxmlformats.org/officeDocument/2006/relationships/image" Target="../media/image40.svg"/></Relationships>
</file>

<file path=ppt/slides/_rels/slide8.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 Id="rId14" Type="http://schemas.openxmlformats.org/officeDocument/2006/relationships/image" Target="../media/image40.svg"/></Relationships>
</file>

<file path=ppt/slides/_rels/slide9.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4.svg"/><Relationship Id="rId9" Type="http://schemas.openxmlformats.org/officeDocument/2006/relationships/image" Target="../media/image35.png"/><Relationship Id="rId14" Type="http://schemas.openxmlformats.org/officeDocument/2006/relationships/image" Target="../media/image4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2298738">
            <a:off x="858158" y="5762416"/>
            <a:ext cx="4855464" cy="8229600"/>
          </a:xfrm>
          <a:custGeom>
            <a:avLst/>
            <a:gdLst/>
            <a:ahLst/>
            <a:cxnLst/>
            <a:rect l="l" t="t" r="r" b="b"/>
            <a:pathLst>
              <a:path w="4855464" h="8229600">
                <a:moveTo>
                  <a:pt x="0" y="0"/>
                </a:moveTo>
                <a:lnTo>
                  <a:pt x="4855464" y="0"/>
                </a:lnTo>
                <a:lnTo>
                  <a:pt x="4855464" y="8229600"/>
                </a:lnTo>
                <a:lnTo>
                  <a:pt x="0" y="8229600"/>
                </a:lnTo>
                <a:lnTo>
                  <a:pt x="0" y="0"/>
                </a:lnTo>
                <a:close/>
              </a:path>
            </a:pathLst>
          </a:custGeom>
          <a:blipFill>
            <a:blip r:embed="rId3"/>
            <a:stretch>
              <a:fillRect/>
            </a:stretch>
          </a:blipFill>
        </p:spPr>
        <p:txBody>
          <a:bodyPr/>
          <a:lstStyle/>
          <a:p>
            <a:endParaRPr lang="en-GB"/>
          </a:p>
        </p:txBody>
      </p:sp>
      <p:sp>
        <p:nvSpPr>
          <p:cNvPr id="4" name="Freeform 4"/>
          <p:cNvSpPr/>
          <p:nvPr/>
        </p:nvSpPr>
        <p:spPr>
          <a:xfrm flipH="1">
            <a:off x="287243" y="3064990"/>
            <a:ext cx="5997294" cy="4130637"/>
          </a:xfrm>
          <a:custGeom>
            <a:avLst/>
            <a:gdLst/>
            <a:ahLst/>
            <a:cxnLst/>
            <a:rect l="l" t="t" r="r" b="b"/>
            <a:pathLst>
              <a:path w="5997294" h="4130637">
                <a:moveTo>
                  <a:pt x="5997295" y="0"/>
                </a:moveTo>
                <a:lnTo>
                  <a:pt x="0" y="0"/>
                </a:lnTo>
                <a:lnTo>
                  <a:pt x="0" y="4130636"/>
                </a:lnTo>
                <a:lnTo>
                  <a:pt x="5997295" y="4130636"/>
                </a:lnTo>
                <a:lnTo>
                  <a:pt x="5997295"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6635345" y="3787682"/>
            <a:ext cx="9609546" cy="5165131"/>
          </a:xfrm>
          <a:custGeom>
            <a:avLst/>
            <a:gdLst/>
            <a:ahLst/>
            <a:cxnLst/>
            <a:rect l="l" t="t" r="r" b="b"/>
            <a:pathLst>
              <a:path w="9609546" h="5165131">
                <a:moveTo>
                  <a:pt x="0" y="0"/>
                </a:moveTo>
                <a:lnTo>
                  <a:pt x="9609546" y="0"/>
                </a:lnTo>
                <a:lnTo>
                  <a:pt x="9609546" y="5165131"/>
                </a:lnTo>
                <a:lnTo>
                  <a:pt x="0" y="51651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 name="TextBox 6"/>
          <p:cNvSpPr txBox="1"/>
          <p:nvPr/>
        </p:nvSpPr>
        <p:spPr>
          <a:xfrm>
            <a:off x="7507244" y="4668786"/>
            <a:ext cx="7865748" cy="1998244"/>
          </a:xfrm>
          <a:prstGeom prst="rect">
            <a:avLst/>
          </a:prstGeom>
        </p:spPr>
        <p:txBody>
          <a:bodyPr lIns="0" tIns="0" rIns="0" bIns="0" rtlCol="0" anchor="t">
            <a:spAutoFit/>
          </a:bodyPr>
          <a:lstStyle/>
          <a:p>
            <a:pPr algn="ctr">
              <a:lnSpc>
                <a:spcPts val="7974"/>
              </a:lnSpc>
              <a:spcBef>
                <a:spcPct val="0"/>
              </a:spcBef>
            </a:pPr>
            <a:r>
              <a:rPr lang="en-US" sz="5696">
                <a:solidFill>
                  <a:srgbClr val="0F3040"/>
                </a:solidFill>
                <a:latin typeface="Roboto Condensed"/>
              </a:rPr>
              <a:t>(?) Em có thích đọc truyện cười không? Vì sao?  </a:t>
            </a:r>
          </a:p>
        </p:txBody>
      </p:sp>
      <p:sp>
        <p:nvSpPr>
          <p:cNvPr id="7" name="TextBox 7"/>
          <p:cNvSpPr txBox="1"/>
          <p:nvPr/>
        </p:nvSpPr>
        <p:spPr>
          <a:xfrm>
            <a:off x="3811086" y="852016"/>
            <a:ext cx="12185080" cy="2212974"/>
          </a:xfrm>
          <a:prstGeom prst="rect">
            <a:avLst/>
          </a:prstGeom>
        </p:spPr>
        <p:txBody>
          <a:bodyPr lIns="0" tIns="0" rIns="0" bIns="0" rtlCol="0" anchor="t">
            <a:spAutoFit/>
          </a:bodyPr>
          <a:lstStyle/>
          <a:p>
            <a:pPr algn="ctr">
              <a:lnSpc>
                <a:spcPts val="8299"/>
              </a:lnSpc>
            </a:pPr>
            <a:r>
              <a:rPr lang="en-US" sz="9999">
                <a:solidFill>
                  <a:srgbClr val="198788"/>
                </a:solidFill>
                <a:latin typeface="Fraunces Bold"/>
              </a:rPr>
              <a:t>1. CHUẨN BỊ ĐỌC</a:t>
            </a:r>
          </a:p>
          <a:p>
            <a:pPr algn="ctr">
              <a:lnSpc>
                <a:spcPts val="8299"/>
              </a:lnSpc>
            </a:pPr>
            <a:endParaRPr lang="en-US" sz="9999">
              <a:solidFill>
                <a:srgbClr val="198788"/>
              </a:solidFill>
              <a:latin typeface="Fraunces Bold"/>
            </a:endParaRPr>
          </a:p>
        </p:txBody>
      </p:sp>
      <p:sp>
        <p:nvSpPr>
          <p:cNvPr id="8" name="TextBox 8"/>
          <p:cNvSpPr txBox="1"/>
          <p:nvPr/>
        </p:nvSpPr>
        <p:spPr>
          <a:xfrm>
            <a:off x="8156354" y="1812934"/>
            <a:ext cx="7023943" cy="1755676"/>
          </a:xfrm>
          <a:prstGeom prst="rect">
            <a:avLst/>
          </a:prstGeom>
        </p:spPr>
        <p:txBody>
          <a:bodyPr lIns="0" tIns="0" rIns="0" bIns="0" rtlCol="0" anchor="t">
            <a:spAutoFit/>
          </a:bodyPr>
          <a:lstStyle/>
          <a:p>
            <a:pPr algn="ctr">
              <a:lnSpc>
                <a:spcPts val="13999"/>
              </a:lnSpc>
            </a:pPr>
            <a:r>
              <a:rPr lang="en-US" sz="9999">
                <a:solidFill>
                  <a:srgbClr val="198788"/>
                </a:solidFill>
                <a:latin typeface="#9Slide05 VL Fadilla"/>
              </a:rPr>
              <a:t>Chia sẻ cá nhân!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16339902" y="2093375"/>
            <a:ext cx="1322021" cy="1441106"/>
            <a:chOff x="0" y="0"/>
            <a:chExt cx="1762695" cy="1921474"/>
          </a:xfrm>
        </p:grpSpPr>
        <p:sp>
          <p:nvSpPr>
            <p:cNvPr id="5" name="Freeform 5"/>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 name="Freeform 6"/>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 name="Freeform 7"/>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8" name="TextBox 8"/>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9" name="TextBox 9"/>
          <p:cNvSpPr txBox="1"/>
          <p:nvPr/>
        </p:nvSpPr>
        <p:spPr>
          <a:xfrm>
            <a:off x="4143121" y="1566101"/>
            <a:ext cx="1149088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BẢNG KIỂM KĨ NĂNG ĐỌC</a:t>
            </a:r>
          </a:p>
        </p:txBody>
      </p:sp>
      <p:graphicFrame>
        <p:nvGraphicFramePr>
          <p:cNvPr id="10" name="Table 10"/>
          <p:cNvGraphicFramePr>
            <a:graphicFrameLocks noGrp="1"/>
          </p:cNvGraphicFramePr>
          <p:nvPr/>
        </p:nvGraphicFramePr>
        <p:xfrm>
          <a:off x="1103668" y="3223502"/>
          <a:ext cx="12982317" cy="6413905"/>
        </p:xfrm>
        <a:graphic>
          <a:graphicData uri="http://schemas.openxmlformats.org/drawingml/2006/table">
            <a:tbl>
              <a:tblPr/>
              <a:tblGrid>
                <a:gridCol w="10176865">
                  <a:extLst>
                    <a:ext uri="{9D8B030D-6E8A-4147-A177-3AD203B41FA5}">
                      <a16:colId xmlns:a16="http://schemas.microsoft.com/office/drawing/2014/main" val="20000"/>
                    </a:ext>
                  </a:extLst>
                </a:gridCol>
                <a:gridCol w="1382509">
                  <a:extLst>
                    <a:ext uri="{9D8B030D-6E8A-4147-A177-3AD203B41FA5}">
                      <a16:colId xmlns:a16="http://schemas.microsoft.com/office/drawing/2014/main" val="20001"/>
                    </a:ext>
                  </a:extLst>
                </a:gridCol>
                <a:gridCol w="1422943">
                  <a:extLst>
                    <a:ext uri="{9D8B030D-6E8A-4147-A177-3AD203B41FA5}">
                      <a16:colId xmlns:a16="http://schemas.microsoft.com/office/drawing/2014/main" val="20002"/>
                    </a:ext>
                  </a:extLst>
                </a:gridCol>
              </a:tblGrid>
              <a:tr h="971071">
                <a:tc>
                  <a:txBody>
                    <a:bodyPr/>
                    <a:lstStyle/>
                    <a:p>
                      <a:pPr algn="ctr">
                        <a:lnSpc>
                          <a:spcPts val="4900"/>
                        </a:lnSpc>
                        <a:defRPr/>
                      </a:pPr>
                      <a:r>
                        <a:rPr lang="en-US" sz="3500">
                          <a:solidFill>
                            <a:srgbClr val="000000">
                              <a:alpha val="90980"/>
                            </a:srgbClr>
                          </a:solidFill>
                          <a:latin typeface="Roboto Condensed Bold"/>
                        </a:rPr>
                        <a:t>Tiêu chí bảng kiểm kĩ năng đọc</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EBB230">
                        <a:alpha val="90980"/>
                      </a:srgbClr>
                    </a:solidFill>
                  </a:tcPr>
                </a:tc>
                <a:tc>
                  <a:txBody>
                    <a:bodyPr/>
                    <a:lstStyle/>
                    <a:p>
                      <a:pPr algn="ctr">
                        <a:lnSpc>
                          <a:spcPts val="4900"/>
                        </a:lnSpc>
                        <a:defRPr/>
                      </a:pPr>
                      <a:r>
                        <a:rPr lang="en-US" sz="3500">
                          <a:solidFill>
                            <a:srgbClr val="000000">
                              <a:alpha val="90980"/>
                            </a:srgbClr>
                          </a:solidFill>
                          <a:latin typeface="Roboto Condensed Bold"/>
                        </a:rPr>
                        <a:t>Có </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EBB230">
                        <a:alpha val="90980"/>
                      </a:srgbClr>
                    </a:solidFill>
                  </a:tcPr>
                </a:tc>
                <a:tc>
                  <a:txBody>
                    <a:bodyPr/>
                    <a:lstStyle/>
                    <a:p>
                      <a:pPr algn="ctr">
                        <a:lnSpc>
                          <a:spcPts val="4900"/>
                        </a:lnSpc>
                        <a:defRPr/>
                      </a:pPr>
                      <a:r>
                        <a:rPr lang="en-US" sz="3500">
                          <a:solidFill>
                            <a:srgbClr val="000000">
                              <a:alpha val="90980"/>
                            </a:srgbClr>
                          </a:solidFill>
                          <a:latin typeface="Roboto Condensed Bold"/>
                        </a:rPr>
                        <a:t>Không</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EBB230">
                        <a:alpha val="90980"/>
                      </a:srgbClr>
                    </a:solidFill>
                  </a:tcPr>
                </a:tc>
                <a:extLst>
                  <a:ext uri="{0D108BD9-81ED-4DB2-BD59-A6C34878D82A}">
                    <a16:rowId xmlns:a16="http://schemas.microsoft.com/office/drawing/2014/main" val="10000"/>
                  </a:ext>
                </a:extLst>
              </a:tr>
              <a:tr h="899357">
                <a:tc>
                  <a:txBody>
                    <a:bodyPr/>
                    <a:lstStyle/>
                    <a:p>
                      <a:pPr algn="l">
                        <a:lnSpc>
                          <a:spcPts val="4900"/>
                        </a:lnSpc>
                        <a:defRPr/>
                      </a:pPr>
                      <a:r>
                        <a:rPr lang="en-US" sz="3500">
                          <a:solidFill>
                            <a:srgbClr val="000000">
                              <a:alpha val="90980"/>
                            </a:srgbClr>
                          </a:solidFill>
                          <a:latin typeface="Roboto Condensed"/>
                        </a:rPr>
                        <a:t>Đọc trôi chảy, không bỏ từ, thêm từ.</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1"/>
                  </a:ext>
                </a:extLst>
              </a:tr>
              <a:tr h="1521252">
                <a:tc>
                  <a:txBody>
                    <a:bodyPr/>
                    <a:lstStyle/>
                    <a:p>
                      <a:pPr algn="l">
                        <a:lnSpc>
                          <a:spcPts val="4900"/>
                        </a:lnSpc>
                        <a:defRPr/>
                      </a:pPr>
                      <a:r>
                        <a:rPr lang="en-US" sz="3500">
                          <a:solidFill>
                            <a:srgbClr val="000000">
                              <a:alpha val="90980"/>
                            </a:srgbClr>
                          </a:solidFill>
                          <a:latin typeface="Roboto Condensed"/>
                        </a:rPr>
                        <a:t>Đọc to, rõ bảo đảm trong không gian lớp học, cả lớp cùng nghe được.</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2"/>
                  </a:ext>
                </a:extLst>
              </a:tr>
              <a:tr h="1379669">
                <a:tc>
                  <a:txBody>
                    <a:bodyPr/>
                    <a:lstStyle/>
                    <a:p>
                      <a:pPr algn="l">
                        <a:lnSpc>
                          <a:spcPts val="4900"/>
                        </a:lnSpc>
                        <a:defRPr/>
                      </a:pPr>
                      <a:r>
                        <a:rPr lang="en-US" sz="3500">
                          <a:solidFill>
                            <a:srgbClr val="000000">
                              <a:alpha val="90980"/>
                            </a:srgbClr>
                          </a:solidFill>
                          <a:latin typeface="Roboto Condensed"/>
                        </a:rPr>
                        <a:t>Tốc độ đọc phù hợp.</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3"/>
                  </a:ext>
                </a:extLst>
              </a:tr>
              <a:tr h="1642556">
                <a:tc>
                  <a:txBody>
                    <a:bodyPr/>
                    <a:lstStyle/>
                    <a:p>
                      <a:pPr algn="just">
                        <a:lnSpc>
                          <a:spcPts val="4900"/>
                        </a:lnSpc>
                        <a:defRPr/>
                      </a:pPr>
                      <a:r>
                        <a:rPr lang="en-US" sz="3500">
                          <a:solidFill>
                            <a:srgbClr val="000000">
                              <a:alpha val="90980"/>
                            </a:srgbClr>
                          </a:solidFill>
                          <a:latin typeface="Roboto Condensed"/>
                        </a:rPr>
                        <a:t>Ngắt nghỉ hợp lí, sử dụng giọng điệu khác nhau để nhấn mạnh được sự việc và tính cách nhân vật.</a:t>
                      </a: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7FA89E"/>
                      </a:solidFill>
                      <a:prstDash val="solid"/>
                      <a:round/>
                      <a:headEnd type="none" w="med" len="med"/>
                      <a:tailEnd type="none" w="med" len="med"/>
                    </a:lnL>
                    <a:lnR w="28575" cap="flat" cmpd="sng" algn="ctr">
                      <a:solidFill>
                        <a:srgbClr val="7FA89E"/>
                      </a:solidFill>
                      <a:prstDash val="solid"/>
                      <a:round/>
                      <a:headEnd type="none" w="med" len="med"/>
                      <a:tailEnd type="none" w="med" len="med"/>
                    </a:lnR>
                    <a:lnT w="28575" cap="flat" cmpd="sng" algn="ctr">
                      <a:solidFill>
                        <a:srgbClr val="7FA89E"/>
                      </a:solidFill>
                      <a:prstDash val="solid"/>
                      <a:round/>
                      <a:headEnd type="none" w="med" len="med"/>
                      <a:tailEnd type="none" w="med" len="med"/>
                    </a:lnT>
                    <a:lnB w="28575" cap="flat" cmpd="sng" algn="ctr">
                      <a:solidFill>
                        <a:srgbClr val="7FA89E"/>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4"/>
                  </a:ext>
                </a:extLst>
              </a:tr>
            </a:tbl>
          </a:graphicData>
        </a:graphic>
      </p:graphicFrame>
      <p:sp>
        <p:nvSpPr>
          <p:cNvPr id="11" name="Freeform 11"/>
          <p:cNvSpPr/>
          <p:nvPr/>
        </p:nvSpPr>
        <p:spPr>
          <a:xfrm flipH="1">
            <a:off x="13172788" y="4450206"/>
            <a:ext cx="5318102" cy="6103991"/>
          </a:xfrm>
          <a:custGeom>
            <a:avLst/>
            <a:gdLst/>
            <a:ahLst/>
            <a:cxnLst/>
            <a:rect l="l" t="t" r="r" b="b"/>
            <a:pathLst>
              <a:path w="5318102" h="6103991">
                <a:moveTo>
                  <a:pt x="5318102" y="0"/>
                </a:moveTo>
                <a:lnTo>
                  <a:pt x="0" y="0"/>
                </a:lnTo>
                <a:lnTo>
                  <a:pt x="0" y="6103991"/>
                </a:lnTo>
                <a:lnTo>
                  <a:pt x="5318102" y="6103991"/>
                </a:lnTo>
                <a:lnTo>
                  <a:pt x="5318102"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grpSp>
        <p:nvGrpSpPr>
          <p:cNvPr id="3" name="Group 3"/>
          <p:cNvGrpSpPr/>
          <p:nvPr/>
        </p:nvGrpSpPr>
        <p:grpSpPr>
          <a:xfrm>
            <a:off x="0" y="-641101"/>
            <a:ext cx="2977777" cy="3246008"/>
            <a:chOff x="0" y="0"/>
            <a:chExt cx="3970369" cy="4328011"/>
          </a:xfrm>
        </p:grpSpPr>
        <p:sp>
          <p:nvSpPr>
            <p:cNvPr id="4" name="Freeform 4"/>
            <p:cNvSpPr/>
            <p:nvPr/>
          </p:nvSpPr>
          <p:spPr>
            <a:xfrm>
              <a:off x="0" y="0"/>
              <a:ext cx="2357482" cy="2582899"/>
            </a:xfrm>
            <a:custGeom>
              <a:avLst/>
              <a:gdLst/>
              <a:ahLst/>
              <a:cxnLst/>
              <a:rect l="l" t="t" r="r" b="b"/>
              <a:pathLst>
                <a:path w="2357482" h="2582899">
                  <a:moveTo>
                    <a:pt x="0" y="0"/>
                  </a:moveTo>
                  <a:lnTo>
                    <a:pt x="2357482" y="0"/>
                  </a:lnTo>
                  <a:lnTo>
                    <a:pt x="2357482" y="2582899"/>
                  </a:lnTo>
                  <a:lnTo>
                    <a:pt x="0" y="258289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Freeform 5"/>
            <p:cNvSpPr/>
            <p:nvPr/>
          </p:nvSpPr>
          <p:spPr>
            <a:xfrm rot="-8503353">
              <a:off x="1620950" y="859447"/>
              <a:ext cx="1907211" cy="2089574"/>
            </a:xfrm>
            <a:custGeom>
              <a:avLst/>
              <a:gdLst/>
              <a:ahLst/>
              <a:cxnLst/>
              <a:rect l="l" t="t" r="r" b="b"/>
              <a:pathLst>
                <a:path w="1907211" h="2089574">
                  <a:moveTo>
                    <a:pt x="0" y="0"/>
                  </a:moveTo>
                  <a:lnTo>
                    <a:pt x="1907211" y="0"/>
                  </a:lnTo>
                  <a:lnTo>
                    <a:pt x="1907211" y="2089574"/>
                  </a:lnTo>
                  <a:lnTo>
                    <a:pt x="0" y="20895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 name="Freeform 6"/>
            <p:cNvSpPr/>
            <p:nvPr/>
          </p:nvSpPr>
          <p:spPr>
            <a:xfrm rot="-6813515">
              <a:off x="917895" y="2388778"/>
              <a:ext cx="1582936" cy="1734292"/>
            </a:xfrm>
            <a:custGeom>
              <a:avLst/>
              <a:gdLst/>
              <a:ahLst/>
              <a:cxnLst/>
              <a:rect l="l" t="t" r="r" b="b"/>
              <a:pathLst>
                <a:path w="1582936" h="1734292">
                  <a:moveTo>
                    <a:pt x="0" y="0"/>
                  </a:moveTo>
                  <a:lnTo>
                    <a:pt x="1582936" y="0"/>
                  </a:lnTo>
                  <a:lnTo>
                    <a:pt x="1582936" y="1734292"/>
                  </a:lnTo>
                  <a:lnTo>
                    <a:pt x="0" y="17342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sp>
        <p:nvSpPr>
          <p:cNvPr id="7" name="Freeform 7"/>
          <p:cNvSpPr/>
          <p:nvPr/>
        </p:nvSpPr>
        <p:spPr>
          <a:xfrm flipH="1" flipV="1">
            <a:off x="11184257" y="2026020"/>
            <a:ext cx="6474043" cy="5296944"/>
          </a:xfrm>
          <a:custGeom>
            <a:avLst/>
            <a:gdLst/>
            <a:ahLst/>
            <a:cxnLst/>
            <a:rect l="l" t="t" r="r" b="b"/>
            <a:pathLst>
              <a:path w="6474043" h="5296944">
                <a:moveTo>
                  <a:pt x="6474042" y="5296944"/>
                </a:moveTo>
                <a:lnTo>
                  <a:pt x="0" y="5296944"/>
                </a:lnTo>
                <a:lnTo>
                  <a:pt x="0" y="0"/>
                </a:lnTo>
                <a:lnTo>
                  <a:pt x="6474042" y="0"/>
                </a:lnTo>
                <a:lnTo>
                  <a:pt x="6474042" y="5296944"/>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 name="Freeform 8"/>
          <p:cNvSpPr/>
          <p:nvPr/>
        </p:nvSpPr>
        <p:spPr>
          <a:xfrm>
            <a:off x="2048520" y="2026020"/>
            <a:ext cx="6474043" cy="5296944"/>
          </a:xfrm>
          <a:custGeom>
            <a:avLst/>
            <a:gdLst/>
            <a:ahLst/>
            <a:cxnLst/>
            <a:rect l="l" t="t" r="r" b="b"/>
            <a:pathLst>
              <a:path w="6474043" h="5296944">
                <a:moveTo>
                  <a:pt x="0" y="0"/>
                </a:moveTo>
                <a:lnTo>
                  <a:pt x="6474043" y="0"/>
                </a:lnTo>
                <a:lnTo>
                  <a:pt x="6474043" y="5296944"/>
                </a:lnTo>
                <a:lnTo>
                  <a:pt x="0" y="52969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 name="Freeform 9"/>
          <p:cNvSpPr/>
          <p:nvPr/>
        </p:nvSpPr>
        <p:spPr>
          <a:xfrm flipH="1">
            <a:off x="15876881" y="1498622"/>
            <a:ext cx="1156815" cy="1195674"/>
          </a:xfrm>
          <a:custGeom>
            <a:avLst/>
            <a:gdLst/>
            <a:ahLst/>
            <a:cxnLst/>
            <a:rect l="l" t="t" r="r" b="b"/>
            <a:pathLst>
              <a:path w="1156815" h="1195674">
                <a:moveTo>
                  <a:pt x="1156815" y="0"/>
                </a:moveTo>
                <a:lnTo>
                  <a:pt x="0" y="0"/>
                </a:lnTo>
                <a:lnTo>
                  <a:pt x="0" y="1195674"/>
                </a:lnTo>
                <a:lnTo>
                  <a:pt x="1156815" y="1195674"/>
                </a:lnTo>
                <a:lnTo>
                  <a:pt x="1156815"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 name="Freeform 10"/>
          <p:cNvSpPr/>
          <p:nvPr/>
        </p:nvSpPr>
        <p:spPr>
          <a:xfrm>
            <a:off x="6348073" y="5143500"/>
            <a:ext cx="6366163" cy="4822851"/>
          </a:xfrm>
          <a:custGeom>
            <a:avLst/>
            <a:gdLst/>
            <a:ahLst/>
            <a:cxnLst/>
            <a:rect l="l" t="t" r="r" b="b"/>
            <a:pathLst>
              <a:path w="6366163" h="4822851">
                <a:moveTo>
                  <a:pt x="0" y="0"/>
                </a:moveTo>
                <a:lnTo>
                  <a:pt x="6366163" y="0"/>
                </a:lnTo>
                <a:lnTo>
                  <a:pt x="6366163" y="4822851"/>
                </a:lnTo>
                <a:lnTo>
                  <a:pt x="0" y="482285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 name="TextBox 11"/>
          <p:cNvSpPr txBox="1"/>
          <p:nvPr/>
        </p:nvSpPr>
        <p:spPr>
          <a:xfrm>
            <a:off x="11690817" y="2979677"/>
            <a:ext cx="5342879" cy="3980180"/>
          </a:xfrm>
          <a:prstGeom prst="rect">
            <a:avLst/>
          </a:prstGeom>
        </p:spPr>
        <p:txBody>
          <a:bodyPr lIns="0" tIns="0" rIns="0" bIns="0" rtlCol="0" anchor="t">
            <a:spAutoFit/>
          </a:bodyPr>
          <a:lstStyle/>
          <a:p>
            <a:pPr algn="ctr">
              <a:lnSpc>
                <a:spcPts val="5319"/>
              </a:lnSpc>
            </a:pPr>
            <a:r>
              <a:rPr lang="en-US" sz="3799">
                <a:solidFill>
                  <a:srgbClr val="0F3040"/>
                </a:solidFill>
                <a:latin typeface="Roboto Condensed Bold"/>
              </a:rPr>
              <a:t>Nhiệm vụ 2: </a:t>
            </a:r>
          </a:p>
          <a:p>
            <a:pPr algn="ctr">
              <a:lnSpc>
                <a:spcPts val="5319"/>
              </a:lnSpc>
            </a:pPr>
            <a:r>
              <a:rPr lang="en-US" sz="3799">
                <a:solidFill>
                  <a:srgbClr val="0F3040"/>
                </a:solidFill>
                <a:latin typeface="Roboto Condensed"/>
              </a:rPr>
              <a:t>HS thực hiện theo nhóm đôi PHT 01 Đặc trưng thể loại truyện cười trong văn bản. </a:t>
            </a:r>
            <a:r>
              <a:rPr lang="en-US" sz="3799">
                <a:solidFill>
                  <a:srgbClr val="0F3040"/>
                </a:solidFill>
                <a:latin typeface="Roboto Condensed Bold"/>
              </a:rPr>
              <a:t>Thời gian: 5 phút</a:t>
            </a:r>
          </a:p>
          <a:p>
            <a:pPr algn="just">
              <a:lnSpc>
                <a:spcPts val="5319"/>
              </a:lnSpc>
            </a:pPr>
            <a:endParaRPr lang="en-US" sz="3799">
              <a:solidFill>
                <a:srgbClr val="0F3040"/>
              </a:solidFill>
              <a:latin typeface="Roboto Condensed Bold"/>
            </a:endParaRPr>
          </a:p>
        </p:txBody>
      </p:sp>
      <p:sp>
        <p:nvSpPr>
          <p:cNvPr id="12" name="TextBox 12"/>
          <p:cNvSpPr txBox="1"/>
          <p:nvPr/>
        </p:nvSpPr>
        <p:spPr>
          <a:xfrm>
            <a:off x="2614102" y="3036528"/>
            <a:ext cx="5342879" cy="3313430"/>
          </a:xfrm>
          <a:prstGeom prst="rect">
            <a:avLst/>
          </a:prstGeom>
        </p:spPr>
        <p:txBody>
          <a:bodyPr lIns="0" tIns="0" rIns="0" bIns="0" rtlCol="0" anchor="t">
            <a:spAutoFit/>
          </a:bodyPr>
          <a:lstStyle/>
          <a:p>
            <a:pPr algn="ctr">
              <a:lnSpc>
                <a:spcPts val="5319"/>
              </a:lnSpc>
            </a:pPr>
            <a:r>
              <a:rPr lang="en-US" sz="3799">
                <a:solidFill>
                  <a:srgbClr val="0F3040"/>
                </a:solidFill>
                <a:latin typeface="Roboto Condensed Bold"/>
              </a:rPr>
              <a:t>Nhiệm vụ 1: </a:t>
            </a:r>
          </a:p>
          <a:p>
            <a:pPr algn="just">
              <a:lnSpc>
                <a:spcPts val="5319"/>
              </a:lnSpc>
            </a:pPr>
            <a:r>
              <a:rPr lang="en-US" sz="3799">
                <a:solidFill>
                  <a:srgbClr val="0F3040"/>
                </a:solidFill>
                <a:latin typeface="Roboto Condensed"/>
              </a:rPr>
              <a:t>HS trình bày thông tin về tác giả và tác phẩm (HS đọc và chuẩn bị trước ở nhà)</a:t>
            </a:r>
          </a:p>
        </p:txBody>
      </p:sp>
      <p:sp>
        <p:nvSpPr>
          <p:cNvPr id="13" name="TextBox 13"/>
          <p:cNvSpPr txBox="1"/>
          <p:nvPr/>
        </p:nvSpPr>
        <p:spPr>
          <a:xfrm>
            <a:off x="3437692" y="768262"/>
            <a:ext cx="11110573" cy="730359"/>
          </a:xfrm>
          <a:prstGeom prst="rect">
            <a:avLst/>
          </a:prstGeom>
        </p:spPr>
        <p:txBody>
          <a:bodyPr lIns="0" tIns="0" rIns="0" bIns="0" rtlCol="0" anchor="t">
            <a:spAutoFit/>
          </a:bodyPr>
          <a:lstStyle/>
          <a:p>
            <a:pPr>
              <a:lnSpc>
                <a:spcPts val="5140"/>
              </a:lnSpc>
            </a:pPr>
            <a:r>
              <a:rPr lang="en-US" sz="6193">
                <a:solidFill>
                  <a:srgbClr val="156C6D"/>
                </a:solidFill>
                <a:latin typeface="Fraunces Bold"/>
              </a:rPr>
              <a:t>3.  ĐỌC HIỂU VĂN BẢN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3580777">
            <a:off x="14731563" y="-721455"/>
            <a:ext cx="6142805" cy="5316318"/>
          </a:xfrm>
          <a:custGeom>
            <a:avLst/>
            <a:gdLst/>
            <a:ahLst/>
            <a:cxnLst/>
            <a:rect l="l" t="t" r="r" b="b"/>
            <a:pathLst>
              <a:path w="6142805" h="5316318">
                <a:moveTo>
                  <a:pt x="0" y="0"/>
                </a:moveTo>
                <a:lnTo>
                  <a:pt x="6142805" y="0"/>
                </a:lnTo>
                <a:lnTo>
                  <a:pt x="6142805" y="5316318"/>
                </a:lnTo>
                <a:lnTo>
                  <a:pt x="0" y="53163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flipH="1">
            <a:off x="-975276" y="3567510"/>
            <a:ext cx="11514559" cy="6476940"/>
          </a:xfrm>
          <a:custGeom>
            <a:avLst/>
            <a:gdLst/>
            <a:ahLst/>
            <a:cxnLst/>
            <a:rect l="l" t="t" r="r" b="b"/>
            <a:pathLst>
              <a:path w="11514559" h="6476940">
                <a:moveTo>
                  <a:pt x="11514559" y="0"/>
                </a:moveTo>
                <a:lnTo>
                  <a:pt x="0" y="0"/>
                </a:lnTo>
                <a:lnTo>
                  <a:pt x="0" y="6476940"/>
                </a:lnTo>
                <a:lnTo>
                  <a:pt x="11514559" y="6476940"/>
                </a:lnTo>
                <a:lnTo>
                  <a:pt x="11514559" y="0"/>
                </a:lnTo>
                <a:close/>
              </a:path>
            </a:pathLst>
          </a:custGeom>
          <a:blipFill>
            <a:blip r:embed="rId5"/>
            <a:stretch>
              <a:fillRect/>
            </a:stretch>
          </a:blipFill>
        </p:spPr>
        <p:txBody>
          <a:bodyPr/>
          <a:lstStyle/>
          <a:p>
            <a:endParaRPr lang="en-GB"/>
          </a:p>
        </p:txBody>
      </p:sp>
      <p:sp>
        <p:nvSpPr>
          <p:cNvPr id="5" name="Freeform 5"/>
          <p:cNvSpPr/>
          <p:nvPr/>
        </p:nvSpPr>
        <p:spPr>
          <a:xfrm>
            <a:off x="14665674" y="8691108"/>
            <a:ext cx="3964950" cy="3191785"/>
          </a:xfrm>
          <a:custGeom>
            <a:avLst/>
            <a:gdLst/>
            <a:ahLst/>
            <a:cxnLst/>
            <a:rect l="l" t="t" r="r" b="b"/>
            <a:pathLst>
              <a:path w="3964950" h="3191785">
                <a:moveTo>
                  <a:pt x="0" y="0"/>
                </a:moveTo>
                <a:lnTo>
                  <a:pt x="3964950" y="0"/>
                </a:lnTo>
                <a:lnTo>
                  <a:pt x="3964950" y="3191784"/>
                </a:lnTo>
                <a:lnTo>
                  <a:pt x="0" y="31917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 name="TextBox 6"/>
          <p:cNvSpPr txBox="1"/>
          <p:nvPr/>
        </p:nvSpPr>
        <p:spPr>
          <a:xfrm>
            <a:off x="7624357" y="2978876"/>
            <a:ext cx="9023792" cy="4646930"/>
          </a:xfrm>
          <a:prstGeom prst="rect">
            <a:avLst/>
          </a:prstGeom>
        </p:spPr>
        <p:txBody>
          <a:bodyPr lIns="0" tIns="0" rIns="0" bIns="0" rtlCol="0" anchor="t">
            <a:spAutoFit/>
          </a:bodyPr>
          <a:lstStyle/>
          <a:p>
            <a:pPr algn="just">
              <a:lnSpc>
                <a:spcPts val="5319"/>
              </a:lnSpc>
            </a:pPr>
            <a:r>
              <a:rPr lang="en-US" sz="3799">
                <a:solidFill>
                  <a:srgbClr val="0F3040"/>
                </a:solidFill>
                <a:latin typeface="Roboto Condensed Bold"/>
              </a:rPr>
              <a:t>A-dít Nê-xin</a:t>
            </a:r>
          </a:p>
          <a:p>
            <a:pPr marL="820419" lvl="1" indent="-410209" algn="just">
              <a:lnSpc>
                <a:spcPts val="5319"/>
              </a:lnSpc>
              <a:buFont typeface="Arial"/>
              <a:buChar char="•"/>
            </a:pPr>
            <a:r>
              <a:rPr lang="en-US" sz="3799">
                <a:solidFill>
                  <a:srgbClr val="0F3040"/>
                </a:solidFill>
                <a:latin typeface="Roboto Condensed"/>
              </a:rPr>
              <a:t>Quê: Thổ Nhĩ Kì</a:t>
            </a:r>
          </a:p>
          <a:p>
            <a:pPr marL="820419" lvl="1" indent="-410209" algn="just">
              <a:lnSpc>
                <a:spcPts val="5319"/>
              </a:lnSpc>
              <a:buFont typeface="Arial"/>
              <a:buChar char="•"/>
            </a:pPr>
            <a:r>
              <a:rPr lang="en-US" sz="3799">
                <a:solidFill>
                  <a:srgbClr val="0F3040"/>
                </a:solidFill>
                <a:latin typeface="Roboto Condensed"/>
              </a:rPr>
              <a:t>Là nhà văn nổi tiếng, có nhiều tác phẩm thuộc thể loại tiểu thuyết và truyện cười được dịch sang tiếng Việt.</a:t>
            </a:r>
          </a:p>
          <a:p>
            <a:pPr marL="820419" lvl="1" indent="-410209" algn="just">
              <a:lnSpc>
                <a:spcPts val="5319"/>
              </a:lnSpc>
              <a:buFont typeface="Arial"/>
              <a:buChar char="•"/>
            </a:pPr>
            <a:r>
              <a:rPr lang="en-US" sz="3799">
                <a:solidFill>
                  <a:srgbClr val="0F3040"/>
                </a:solidFill>
                <a:latin typeface="Roboto Condensed"/>
              </a:rPr>
              <a:t>Tác phẩm: </a:t>
            </a:r>
            <a:r>
              <a:rPr lang="en-US" sz="3799">
                <a:solidFill>
                  <a:srgbClr val="0F3040"/>
                </a:solidFill>
                <a:latin typeface="Roboto Condensed Italics"/>
              </a:rPr>
              <a:t>Những người thích đùa, Chát xình! Chát chát bùm!, Cầu thủ bóng đá, … </a:t>
            </a:r>
          </a:p>
        </p:txBody>
      </p:sp>
      <p:sp>
        <p:nvSpPr>
          <p:cNvPr id="7" name="TextBox 7"/>
          <p:cNvSpPr txBox="1"/>
          <p:nvPr/>
        </p:nvSpPr>
        <p:spPr>
          <a:xfrm>
            <a:off x="3107086" y="1227823"/>
            <a:ext cx="13162243" cy="761951"/>
          </a:xfrm>
          <a:prstGeom prst="rect">
            <a:avLst/>
          </a:prstGeom>
        </p:spPr>
        <p:txBody>
          <a:bodyPr lIns="0" tIns="0" rIns="0" bIns="0" rtlCol="0" anchor="t">
            <a:spAutoFit/>
          </a:bodyPr>
          <a:lstStyle/>
          <a:p>
            <a:pPr algn="just">
              <a:lnSpc>
                <a:spcPts val="6299"/>
              </a:lnSpc>
              <a:spcBef>
                <a:spcPct val="0"/>
              </a:spcBef>
            </a:pPr>
            <a:r>
              <a:rPr lang="en-US" sz="4499">
                <a:solidFill>
                  <a:srgbClr val="156C6D"/>
                </a:solidFill>
                <a:latin typeface="#9Slide07 SVNUT Triumph Press"/>
              </a:rPr>
              <a:t>3.1 Tìm hiểu chung</a:t>
            </a:r>
          </a:p>
        </p:txBody>
      </p:sp>
      <p:sp>
        <p:nvSpPr>
          <p:cNvPr id="8" name="TextBox 8"/>
          <p:cNvSpPr txBox="1"/>
          <p:nvPr/>
        </p:nvSpPr>
        <p:spPr>
          <a:xfrm>
            <a:off x="3454202" y="1837374"/>
            <a:ext cx="3784797" cy="1090042"/>
          </a:xfrm>
          <a:prstGeom prst="rect">
            <a:avLst/>
          </a:prstGeom>
        </p:spPr>
        <p:txBody>
          <a:bodyPr wrap="square" lIns="0" tIns="0" rIns="0" bIns="0" rtlCol="0" anchor="t">
            <a:spAutoFit/>
          </a:bodyPr>
          <a:lstStyle/>
          <a:p>
            <a:pPr algn="ctr">
              <a:lnSpc>
                <a:spcPts val="8539"/>
              </a:lnSpc>
            </a:pPr>
            <a:r>
              <a:rPr lang="en-US" sz="6099">
                <a:solidFill>
                  <a:srgbClr val="156C6D"/>
                </a:solidFill>
                <a:latin typeface="#9Slide05 VL Fadilla"/>
              </a:rPr>
              <a:t>a. Tác giả</a:t>
            </a:r>
          </a:p>
        </p:txBody>
      </p:sp>
      <p:sp>
        <p:nvSpPr>
          <p:cNvPr id="9" name="TextBox 9"/>
          <p:cNvSpPr txBox="1"/>
          <p:nvPr/>
        </p:nvSpPr>
        <p:spPr>
          <a:xfrm>
            <a:off x="3107086" y="440314"/>
            <a:ext cx="11110573" cy="730359"/>
          </a:xfrm>
          <a:prstGeom prst="rect">
            <a:avLst/>
          </a:prstGeom>
        </p:spPr>
        <p:txBody>
          <a:bodyPr lIns="0" tIns="0" rIns="0" bIns="0" rtlCol="0" anchor="t">
            <a:spAutoFit/>
          </a:bodyPr>
          <a:lstStyle/>
          <a:p>
            <a:pPr>
              <a:lnSpc>
                <a:spcPts val="5140"/>
              </a:lnSpc>
            </a:pPr>
            <a:r>
              <a:rPr lang="en-US" sz="6193">
                <a:solidFill>
                  <a:srgbClr val="156C6D"/>
                </a:solidFill>
                <a:latin typeface="Fraunces Bold"/>
              </a:rPr>
              <a:t>3.  ĐỌC HIỂU VĂN BẢN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grpSp>
        <p:nvGrpSpPr>
          <p:cNvPr id="3" name="Group 3"/>
          <p:cNvGrpSpPr/>
          <p:nvPr/>
        </p:nvGrpSpPr>
        <p:grpSpPr>
          <a:xfrm>
            <a:off x="7806089" y="3263373"/>
            <a:ext cx="9613807" cy="3542607"/>
            <a:chOff x="0" y="0"/>
            <a:chExt cx="2532032" cy="933032"/>
          </a:xfrm>
        </p:grpSpPr>
        <p:sp>
          <p:nvSpPr>
            <p:cNvPr id="4" name="Freeform 4"/>
            <p:cNvSpPr/>
            <p:nvPr/>
          </p:nvSpPr>
          <p:spPr>
            <a:xfrm>
              <a:off x="0" y="0"/>
              <a:ext cx="2532031" cy="933032"/>
            </a:xfrm>
            <a:custGeom>
              <a:avLst/>
              <a:gdLst/>
              <a:ahLst/>
              <a:cxnLst/>
              <a:rect l="l" t="t" r="r" b="b"/>
              <a:pathLst>
                <a:path w="2532031" h="933032">
                  <a:moveTo>
                    <a:pt x="41070" y="0"/>
                  </a:moveTo>
                  <a:lnTo>
                    <a:pt x="2490962" y="0"/>
                  </a:lnTo>
                  <a:cubicBezTo>
                    <a:pt x="2513644" y="0"/>
                    <a:pt x="2532031" y="18388"/>
                    <a:pt x="2532031" y="41070"/>
                  </a:cubicBezTo>
                  <a:lnTo>
                    <a:pt x="2532031" y="891962"/>
                  </a:lnTo>
                  <a:cubicBezTo>
                    <a:pt x="2532031" y="914645"/>
                    <a:pt x="2513644" y="933032"/>
                    <a:pt x="2490962" y="933032"/>
                  </a:cubicBezTo>
                  <a:lnTo>
                    <a:pt x="41070" y="933032"/>
                  </a:lnTo>
                  <a:cubicBezTo>
                    <a:pt x="18388" y="933032"/>
                    <a:pt x="0" y="914645"/>
                    <a:pt x="0" y="891962"/>
                  </a:cubicBezTo>
                  <a:lnTo>
                    <a:pt x="0" y="41070"/>
                  </a:lnTo>
                  <a:cubicBezTo>
                    <a:pt x="0" y="18388"/>
                    <a:pt x="18388" y="0"/>
                    <a:pt x="41070" y="0"/>
                  </a:cubicBezTo>
                  <a:close/>
                </a:path>
              </a:pathLst>
            </a:custGeom>
            <a:solidFill>
              <a:srgbClr val="B3D7D7">
                <a:alpha val="56863"/>
              </a:srgbClr>
            </a:solidFill>
          </p:spPr>
          <p:txBody>
            <a:bodyPr/>
            <a:lstStyle/>
            <a:p>
              <a:endParaRPr lang="en-GB"/>
            </a:p>
          </p:txBody>
        </p:sp>
        <p:sp>
          <p:nvSpPr>
            <p:cNvPr id="5" name="TextBox 5"/>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rot="3580777">
            <a:off x="14661120" y="-1629459"/>
            <a:ext cx="6142805" cy="5316318"/>
          </a:xfrm>
          <a:custGeom>
            <a:avLst/>
            <a:gdLst/>
            <a:ahLst/>
            <a:cxnLst/>
            <a:rect l="l" t="t" r="r" b="b"/>
            <a:pathLst>
              <a:path w="6142805" h="5316318">
                <a:moveTo>
                  <a:pt x="0" y="0"/>
                </a:moveTo>
                <a:lnTo>
                  <a:pt x="6142805" y="0"/>
                </a:lnTo>
                <a:lnTo>
                  <a:pt x="6142805" y="5316318"/>
                </a:lnTo>
                <a:lnTo>
                  <a:pt x="0" y="53163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 name="Freeform 7"/>
          <p:cNvSpPr/>
          <p:nvPr/>
        </p:nvSpPr>
        <p:spPr>
          <a:xfrm flipH="1">
            <a:off x="-975276" y="3567510"/>
            <a:ext cx="11514559" cy="6476940"/>
          </a:xfrm>
          <a:custGeom>
            <a:avLst/>
            <a:gdLst/>
            <a:ahLst/>
            <a:cxnLst/>
            <a:rect l="l" t="t" r="r" b="b"/>
            <a:pathLst>
              <a:path w="11514559" h="6476940">
                <a:moveTo>
                  <a:pt x="11514559" y="0"/>
                </a:moveTo>
                <a:lnTo>
                  <a:pt x="0" y="0"/>
                </a:lnTo>
                <a:lnTo>
                  <a:pt x="0" y="6476940"/>
                </a:lnTo>
                <a:lnTo>
                  <a:pt x="11514559" y="6476940"/>
                </a:lnTo>
                <a:lnTo>
                  <a:pt x="11514559" y="0"/>
                </a:lnTo>
                <a:close/>
              </a:path>
            </a:pathLst>
          </a:custGeom>
          <a:blipFill>
            <a:blip r:embed="rId5"/>
            <a:stretch>
              <a:fillRect/>
            </a:stretch>
          </a:blipFill>
        </p:spPr>
        <p:txBody>
          <a:bodyPr/>
          <a:lstStyle/>
          <a:p>
            <a:endParaRPr lang="en-GB"/>
          </a:p>
        </p:txBody>
      </p:sp>
      <p:sp>
        <p:nvSpPr>
          <p:cNvPr id="8" name="Freeform 8"/>
          <p:cNvSpPr/>
          <p:nvPr/>
        </p:nvSpPr>
        <p:spPr>
          <a:xfrm>
            <a:off x="14853522" y="8295640"/>
            <a:ext cx="3964950" cy="3191785"/>
          </a:xfrm>
          <a:custGeom>
            <a:avLst/>
            <a:gdLst/>
            <a:ahLst/>
            <a:cxnLst/>
            <a:rect l="l" t="t" r="r" b="b"/>
            <a:pathLst>
              <a:path w="3964950" h="3191785">
                <a:moveTo>
                  <a:pt x="0" y="0"/>
                </a:moveTo>
                <a:lnTo>
                  <a:pt x="3964950" y="0"/>
                </a:lnTo>
                <a:lnTo>
                  <a:pt x="3964950" y="3191785"/>
                </a:lnTo>
                <a:lnTo>
                  <a:pt x="0" y="319178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9" name="TextBox 9"/>
          <p:cNvSpPr txBox="1"/>
          <p:nvPr/>
        </p:nvSpPr>
        <p:spPr>
          <a:xfrm>
            <a:off x="8332120" y="4115435"/>
            <a:ext cx="8161947" cy="1979930"/>
          </a:xfrm>
          <a:prstGeom prst="rect">
            <a:avLst/>
          </a:prstGeom>
        </p:spPr>
        <p:txBody>
          <a:bodyPr lIns="0" tIns="0" rIns="0" bIns="0" rtlCol="0" anchor="t">
            <a:spAutoFit/>
          </a:bodyPr>
          <a:lstStyle/>
          <a:p>
            <a:pPr marL="820419" lvl="1" indent="-410209" algn="just">
              <a:lnSpc>
                <a:spcPts val="5319"/>
              </a:lnSpc>
              <a:buFont typeface="Arial"/>
              <a:buChar char="•"/>
            </a:pPr>
            <a:r>
              <a:rPr lang="en-US" sz="3799">
                <a:solidFill>
                  <a:srgbClr val="0F3040"/>
                </a:solidFill>
                <a:latin typeface="Roboto Condensed Bold"/>
              </a:rPr>
              <a:t>Xuất xứ: </a:t>
            </a:r>
            <a:r>
              <a:rPr lang="en-US" sz="3799">
                <a:solidFill>
                  <a:srgbClr val="0F3040"/>
                </a:solidFill>
                <a:latin typeface="Roboto Condensed"/>
              </a:rPr>
              <a:t>trích trong </a:t>
            </a:r>
            <a:r>
              <a:rPr lang="en-US" sz="3799">
                <a:solidFill>
                  <a:srgbClr val="0F3040"/>
                </a:solidFill>
                <a:latin typeface="Roboto Condensed Bold Italics"/>
              </a:rPr>
              <a:t>Những người thích đùa</a:t>
            </a:r>
            <a:r>
              <a:rPr lang="en-US" sz="3799">
                <a:solidFill>
                  <a:srgbClr val="0F3040"/>
                </a:solidFill>
                <a:latin typeface="Roboto Condensed"/>
              </a:rPr>
              <a:t>, Thái Hà dịch (NXB Văn học, Hà Nội, 2014) </a:t>
            </a:r>
          </a:p>
        </p:txBody>
      </p:sp>
      <p:sp>
        <p:nvSpPr>
          <p:cNvPr id="10" name="TextBox 10"/>
          <p:cNvSpPr txBox="1"/>
          <p:nvPr/>
        </p:nvSpPr>
        <p:spPr>
          <a:xfrm>
            <a:off x="3331824" y="1580037"/>
            <a:ext cx="13162243" cy="761951"/>
          </a:xfrm>
          <a:prstGeom prst="rect">
            <a:avLst/>
          </a:prstGeom>
        </p:spPr>
        <p:txBody>
          <a:bodyPr lIns="0" tIns="0" rIns="0" bIns="0" rtlCol="0" anchor="t">
            <a:spAutoFit/>
          </a:bodyPr>
          <a:lstStyle/>
          <a:p>
            <a:pPr algn="just">
              <a:lnSpc>
                <a:spcPts val="6299"/>
              </a:lnSpc>
              <a:spcBef>
                <a:spcPct val="0"/>
              </a:spcBef>
            </a:pPr>
            <a:r>
              <a:rPr lang="en-US" sz="4499">
                <a:solidFill>
                  <a:srgbClr val="156C6D"/>
                </a:solidFill>
                <a:latin typeface="#9Slide07 SVNUT Triumph Press"/>
              </a:rPr>
              <a:t>3.1 Tìm hiểu chung</a:t>
            </a:r>
          </a:p>
        </p:txBody>
      </p:sp>
      <p:sp>
        <p:nvSpPr>
          <p:cNvPr id="11" name="TextBox 11"/>
          <p:cNvSpPr txBox="1"/>
          <p:nvPr/>
        </p:nvSpPr>
        <p:spPr>
          <a:xfrm>
            <a:off x="3615465" y="2189588"/>
            <a:ext cx="3623535" cy="1090042"/>
          </a:xfrm>
          <a:prstGeom prst="rect">
            <a:avLst/>
          </a:prstGeom>
        </p:spPr>
        <p:txBody>
          <a:bodyPr wrap="square" lIns="0" tIns="0" rIns="0" bIns="0" rtlCol="0" anchor="t">
            <a:spAutoFit/>
          </a:bodyPr>
          <a:lstStyle/>
          <a:p>
            <a:pPr algn="ctr">
              <a:lnSpc>
                <a:spcPts val="8539"/>
              </a:lnSpc>
            </a:pPr>
            <a:r>
              <a:rPr lang="en-US" sz="6099">
                <a:solidFill>
                  <a:srgbClr val="156C6D"/>
                </a:solidFill>
                <a:latin typeface="#9Slide05 VL Fadilla"/>
              </a:rPr>
              <a:t>b. Văn bản</a:t>
            </a:r>
          </a:p>
        </p:txBody>
      </p:sp>
      <p:sp>
        <p:nvSpPr>
          <p:cNvPr id="12" name="TextBox 12"/>
          <p:cNvSpPr txBox="1"/>
          <p:nvPr/>
        </p:nvSpPr>
        <p:spPr>
          <a:xfrm>
            <a:off x="3133806" y="630603"/>
            <a:ext cx="11110573" cy="730359"/>
          </a:xfrm>
          <a:prstGeom prst="rect">
            <a:avLst/>
          </a:prstGeom>
        </p:spPr>
        <p:txBody>
          <a:bodyPr lIns="0" tIns="0" rIns="0" bIns="0" rtlCol="0" anchor="t">
            <a:spAutoFit/>
          </a:bodyPr>
          <a:lstStyle/>
          <a:p>
            <a:pPr>
              <a:lnSpc>
                <a:spcPts val="5140"/>
              </a:lnSpc>
            </a:pPr>
            <a:r>
              <a:rPr lang="en-US" sz="6193">
                <a:solidFill>
                  <a:srgbClr val="156C6D"/>
                </a:solidFill>
                <a:latin typeface="Fraunces Bold"/>
              </a:rPr>
              <a:t>3.  ĐỌC HIỂU VĂN BẢN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4420093">
            <a:off x="15752738" y="-2742721"/>
            <a:ext cx="5849766" cy="6552691"/>
          </a:xfrm>
          <a:custGeom>
            <a:avLst/>
            <a:gdLst/>
            <a:ahLst/>
            <a:cxnLst/>
            <a:rect l="l" t="t" r="r" b="b"/>
            <a:pathLst>
              <a:path w="5849766" h="6552691">
                <a:moveTo>
                  <a:pt x="0" y="0"/>
                </a:moveTo>
                <a:lnTo>
                  <a:pt x="5849766" y="0"/>
                </a:lnTo>
                <a:lnTo>
                  <a:pt x="5849766" y="6552691"/>
                </a:lnTo>
                <a:lnTo>
                  <a:pt x="0" y="65526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456801" y="2036573"/>
            <a:ext cx="4565401" cy="5713556"/>
            <a:chOff x="0" y="0"/>
            <a:chExt cx="1202410" cy="1504805"/>
          </a:xfrm>
        </p:grpSpPr>
        <p:sp>
          <p:nvSpPr>
            <p:cNvPr id="5" name="Freeform 5"/>
            <p:cNvSpPr/>
            <p:nvPr/>
          </p:nvSpPr>
          <p:spPr>
            <a:xfrm>
              <a:off x="0" y="0"/>
              <a:ext cx="1202410" cy="1504805"/>
            </a:xfrm>
            <a:custGeom>
              <a:avLst/>
              <a:gdLst/>
              <a:ahLst/>
              <a:cxnLst/>
              <a:rect l="l" t="t" r="r" b="b"/>
              <a:pathLst>
                <a:path w="1202410" h="1504805">
                  <a:moveTo>
                    <a:pt x="86485" y="0"/>
                  </a:moveTo>
                  <a:lnTo>
                    <a:pt x="1115925" y="0"/>
                  </a:lnTo>
                  <a:cubicBezTo>
                    <a:pt x="1138862" y="0"/>
                    <a:pt x="1160860" y="9112"/>
                    <a:pt x="1177079" y="25331"/>
                  </a:cubicBezTo>
                  <a:cubicBezTo>
                    <a:pt x="1193298" y="41550"/>
                    <a:pt x="1202410" y="63548"/>
                    <a:pt x="1202410" y="86485"/>
                  </a:cubicBezTo>
                  <a:lnTo>
                    <a:pt x="1202410" y="1418320"/>
                  </a:lnTo>
                  <a:cubicBezTo>
                    <a:pt x="1202410" y="1441257"/>
                    <a:pt x="1193298" y="1463255"/>
                    <a:pt x="1177079" y="1479474"/>
                  </a:cubicBezTo>
                  <a:cubicBezTo>
                    <a:pt x="1160860" y="1495693"/>
                    <a:pt x="1138862" y="1504805"/>
                    <a:pt x="1115925" y="1504805"/>
                  </a:cubicBezTo>
                  <a:lnTo>
                    <a:pt x="86485" y="1504805"/>
                  </a:lnTo>
                  <a:cubicBezTo>
                    <a:pt x="38721" y="1504805"/>
                    <a:pt x="0" y="1466084"/>
                    <a:pt x="0" y="1418320"/>
                  </a:cubicBezTo>
                  <a:lnTo>
                    <a:pt x="0" y="86485"/>
                  </a:lnTo>
                  <a:cubicBezTo>
                    <a:pt x="0" y="63548"/>
                    <a:pt x="9112" y="41550"/>
                    <a:pt x="25331" y="25331"/>
                  </a:cubicBezTo>
                  <a:cubicBezTo>
                    <a:pt x="41550" y="9112"/>
                    <a:pt x="63548" y="0"/>
                    <a:pt x="86485" y="0"/>
                  </a:cubicBezTo>
                  <a:close/>
                </a:path>
              </a:pathLst>
            </a:custGeom>
            <a:solidFill>
              <a:srgbClr val="B3D7D7">
                <a:alpha val="56863"/>
              </a:srgbClr>
            </a:solidFill>
          </p:spPr>
          <p:txBody>
            <a:bodyPr/>
            <a:lstStyle/>
            <a:p>
              <a:endParaRPr lang="en-GB"/>
            </a:p>
          </p:txBody>
        </p:sp>
        <p:sp>
          <p:nvSpPr>
            <p:cNvPr id="6" name="TextBox 6"/>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5294476" y="2709939"/>
            <a:ext cx="5238767" cy="5713556"/>
            <a:chOff x="0" y="0"/>
            <a:chExt cx="1379757" cy="1504805"/>
          </a:xfrm>
        </p:grpSpPr>
        <p:sp>
          <p:nvSpPr>
            <p:cNvPr id="8" name="Freeform 8"/>
            <p:cNvSpPr/>
            <p:nvPr/>
          </p:nvSpPr>
          <p:spPr>
            <a:xfrm>
              <a:off x="0" y="0"/>
              <a:ext cx="1379757" cy="1504805"/>
            </a:xfrm>
            <a:custGeom>
              <a:avLst/>
              <a:gdLst/>
              <a:ahLst/>
              <a:cxnLst/>
              <a:rect l="l" t="t" r="r" b="b"/>
              <a:pathLst>
                <a:path w="1379757" h="1504805">
                  <a:moveTo>
                    <a:pt x="75368" y="0"/>
                  </a:moveTo>
                  <a:lnTo>
                    <a:pt x="1304389" y="0"/>
                  </a:lnTo>
                  <a:cubicBezTo>
                    <a:pt x="1324378" y="0"/>
                    <a:pt x="1343548" y="7941"/>
                    <a:pt x="1357683" y="22075"/>
                  </a:cubicBezTo>
                  <a:cubicBezTo>
                    <a:pt x="1371817" y="36209"/>
                    <a:pt x="1379757" y="55380"/>
                    <a:pt x="1379757" y="75368"/>
                  </a:cubicBezTo>
                  <a:lnTo>
                    <a:pt x="1379757" y="1429436"/>
                  </a:lnTo>
                  <a:cubicBezTo>
                    <a:pt x="1379757" y="1471061"/>
                    <a:pt x="1346014" y="1504805"/>
                    <a:pt x="1304389" y="1504805"/>
                  </a:cubicBezTo>
                  <a:lnTo>
                    <a:pt x="75368" y="1504805"/>
                  </a:lnTo>
                  <a:cubicBezTo>
                    <a:pt x="33744" y="1504805"/>
                    <a:pt x="0" y="1471061"/>
                    <a:pt x="0" y="1429436"/>
                  </a:cubicBezTo>
                  <a:lnTo>
                    <a:pt x="0" y="75368"/>
                  </a:lnTo>
                  <a:cubicBezTo>
                    <a:pt x="0" y="55380"/>
                    <a:pt x="7941" y="36209"/>
                    <a:pt x="22075" y="22075"/>
                  </a:cubicBezTo>
                  <a:cubicBezTo>
                    <a:pt x="36209" y="7941"/>
                    <a:pt x="55380" y="0"/>
                    <a:pt x="75368" y="0"/>
                  </a:cubicBezTo>
                  <a:close/>
                </a:path>
              </a:pathLst>
            </a:custGeom>
            <a:solidFill>
              <a:srgbClr val="EEF2E8">
                <a:alpha val="56863"/>
              </a:srgbClr>
            </a:solidFill>
          </p:spPr>
          <p:txBody>
            <a:bodyPr/>
            <a:lstStyle/>
            <a:p>
              <a:endParaRPr lang="en-GB"/>
            </a:p>
          </p:txBody>
        </p:sp>
        <p:sp>
          <p:nvSpPr>
            <p:cNvPr id="9" name="TextBox 9"/>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1199992" y="3544744"/>
            <a:ext cx="6059308" cy="5713556"/>
            <a:chOff x="0" y="0"/>
            <a:chExt cx="1595867" cy="1504805"/>
          </a:xfrm>
        </p:grpSpPr>
        <p:sp>
          <p:nvSpPr>
            <p:cNvPr id="11" name="Freeform 11"/>
            <p:cNvSpPr/>
            <p:nvPr/>
          </p:nvSpPr>
          <p:spPr>
            <a:xfrm>
              <a:off x="0" y="0"/>
              <a:ext cx="1595867" cy="1504805"/>
            </a:xfrm>
            <a:custGeom>
              <a:avLst/>
              <a:gdLst/>
              <a:ahLst/>
              <a:cxnLst/>
              <a:rect l="l" t="t" r="r" b="b"/>
              <a:pathLst>
                <a:path w="1595867" h="1504805">
                  <a:moveTo>
                    <a:pt x="65162" y="0"/>
                  </a:moveTo>
                  <a:lnTo>
                    <a:pt x="1530705" y="0"/>
                  </a:lnTo>
                  <a:cubicBezTo>
                    <a:pt x="1547987" y="0"/>
                    <a:pt x="1564561" y="6865"/>
                    <a:pt x="1576781" y="19086"/>
                  </a:cubicBezTo>
                  <a:cubicBezTo>
                    <a:pt x="1589002" y="31306"/>
                    <a:pt x="1595867" y="47880"/>
                    <a:pt x="1595867" y="65162"/>
                  </a:cubicBezTo>
                  <a:lnTo>
                    <a:pt x="1595867" y="1439643"/>
                  </a:lnTo>
                  <a:cubicBezTo>
                    <a:pt x="1595867" y="1475631"/>
                    <a:pt x="1566693" y="1504805"/>
                    <a:pt x="1530705" y="1504805"/>
                  </a:cubicBezTo>
                  <a:lnTo>
                    <a:pt x="65162" y="1504805"/>
                  </a:lnTo>
                  <a:cubicBezTo>
                    <a:pt x="29174" y="1504805"/>
                    <a:pt x="0" y="1475631"/>
                    <a:pt x="0" y="1439643"/>
                  </a:cubicBezTo>
                  <a:lnTo>
                    <a:pt x="0" y="65162"/>
                  </a:lnTo>
                  <a:cubicBezTo>
                    <a:pt x="0" y="29174"/>
                    <a:pt x="29174" y="0"/>
                    <a:pt x="65162" y="0"/>
                  </a:cubicBezTo>
                  <a:close/>
                </a:path>
              </a:pathLst>
            </a:custGeom>
            <a:solidFill>
              <a:srgbClr val="B3D7D7">
                <a:alpha val="56863"/>
              </a:srgbClr>
            </a:solidFill>
          </p:spPr>
          <p:txBody>
            <a:bodyPr/>
            <a:lstStyle/>
            <a:p>
              <a:endParaRPr lang="en-GB"/>
            </a:p>
          </p:txBody>
        </p:sp>
        <p:sp>
          <p:nvSpPr>
            <p:cNvPr id="12" name="TextBox 12"/>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269764" y="5780474"/>
            <a:ext cx="3240512" cy="6042913"/>
          </a:xfrm>
          <a:custGeom>
            <a:avLst/>
            <a:gdLst/>
            <a:ahLst/>
            <a:cxnLst/>
            <a:rect l="l" t="t" r="r" b="b"/>
            <a:pathLst>
              <a:path w="3240512" h="6042913">
                <a:moveTo>
                  <a:pt x="0" y="0"/>
                </a:moveTo>
                <a:lnTo>
                  <a:pt x="3240512" y="0"/>
                </a:lnTo>
                <a:lnTo>
                  <a:pt x="3240512" y="6042913"/>
                </a:lnTo>
                <a:lnTo>
                  <a:pt x="0" y="6042913"/>
                </a:lnTo>
                <a:lnTo>
                  <a:pt x="0" y="0"/>
                </a:lnTo>
                <a:close/>
              </a:path>
            </a:pathLst>
          </a:custGeom>
          <a:blipFill>
            <a:blip r:embed="rId5"/>
            <a:stretch>
              <a:fillRect/>
            </a:stretch>
          </a:blipFill>
        </p:spPr>
        <p:txBody>
          <a:bodyPr/>
          <a:lstStyle/>
          <a:p>
            <a:endParaRPr lang="en-GB"/>
          </a:p>
        </p:txBody>
      </p:sp>
      <p:sp>
        <p:nvSpPr>
          <p:cNvPr id="14" name="TextBox 14"/>
          <p:cNvSpPr txBox="1"/>
          <p:nvPr/>
        </p:nvSpPr>
        <p:spPr>
          <a:xfrm>
            <a:off x="5701500" y="2890562"/>
            <a:ext cx="4545879" cy="5313680"/>
          </a:xfrm>
          <a:prstGeom prst="rect">
            <a:avLst/>
          </a:prstGeom>
        </p:spPr>
        <p:txBody>
          <a:bodyPr lIns="0" tIns="0" rIns="0" bIns="0" rtlCol="0" anchor="t">
            <a:spAutoFit/>
          </a:bodyPr>
          <a:lstStyle/>
          <a:p>
            <a:pPr algn="ctr">
              <a:lnSpc>
                <a:spcPts val="5319"/>
              </a:lnSpc>
            </a:pPr>
            <a:r>
              <a:rPr lang="en-US" sz="3799">
                <a:solidFill>
                  <a:srgbClr val="0F3040"/>
                </a:solidFill>
                <a:latin typeface="Roboto Condensed Bold"/>
              </a:rPr>
              <a:t>NHÓM 2:</a:t>
            </a:r>
          </a:p>
          <a:p>
            <a:pPr algn="just">
              <a:lnSpc>
                <a:spcPts val="5319"/>
              </a:lnSpc>
            </a:pPr>
            <a:r>
              <a:rPr lang="en-US" sz="3799">
                <a:solidFill>
                  <a:srgbClr val="0F3040"/>
                </a:solidFill>
                <a:latin typeface="Roboto Condensed"/>
              </a:rPr>
              <a:t>Hãy nhận xét về kết thúc truyện Giá không có ruồi? Theo em, kết thúc truyện đã phản ánh chủ đề truyện như thế nào? </a:t>
            </a:r>
          </a:p>
          <a:p>
            <a:pPr algn="just">
              <a:lnSpc>
                <a:spcPts val="5319"/>
              </a:lnSpc>
            </a:pPr>
            <a:endParaRPr lang="en-US" sz="3799">
              <a:solidFill>
                <a:srgbClr val="0F3040"/>
              </a:solidFill>
              <a:latin typeface="Roboto Condensed"/>
            </a:endParaRPr>
          </a:p>
        </p:txBody>
      </p:sp>
      <p:sp>
        <p:nvSpPr>
          <p:cNvPr id="15" name="TextBox 15"/>
          <p:cNvSpPr txBox="1"/>
          <p:nvPr/>
        </p:nvSpPr>
        <p:spPr>
          <a:xfrm>
            <a:off x="456801" y="481965"/>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16" name="TextBox 16"/>
          <p:cNvSpPr txBox="1"/>
          <p:nvPr/>
        </p:nvSpPr>
        <p:spPr>
          <a:xfrm>
            <a:off x="5368894" y="1299210"/>
            <a:ext cx="12093793" cy="1222375"/>
          </a:xfrm>
          <a:prstGeom prst="rect">
            <a:avLst/>
          </a:prstGeom>
        </p:spPr>
        <p:txBody>
          <a:bodyPr lIns="0" tIns="0" rIns="0" bIns="0" rtlCol="0" anchor="t">
            <a:spAutoFit/>
          </a:bodyPr>
          <a:lstStyle/>
          <a:p>
            <a:pPr algn="ctr">
              <a:lnSpc>
                <a:spcPts val="9799"/>
              </a:lnSpc>
            </a:pPr>
            <a:r>
              <a:rPr lang="en-US" sz="6999">
                <a:solidFill>
                  <a:srgbClr val="5A8884"/>
                </a:solidFill>
                <a:latin typeface="#9Slide05 VL Fadilla"/>
              </a:rPr>
              <a:t>Hoạt động nhóm khám phá văn bản</a:t>
            </a:r>
          </a:p>
        </p:txBody>
      </p:sp>
      <p:sp>
        <p:nvSpPr>
          <p:cNvPr id="17" name="TextBox 17"/>
          <p:cNvSpPr txBox="1"/>
          <p:nvPr/>
        </p:nvSpPr>
        <p:spPr>
          <a:xfrm>
            <a:off x="856719" y="3206534"/>
            <a:ext cx="3771007" cy="2034317"/>
          </a:xfrm>
          <a:prstGeom prst="rect">
            <a:avLst/>
          </a:prstGeom>
        </p:spPr>
        <p:txBody>
          <a:bodyPr lIns="0" tIns="0" rIns="0" bIns="0" rtlCol="0" anchor="t">
            <a:spAutoFit/>
          </a:bodyPr>
          <a:lstStyle/>
          <a:p>
            <a:pPr algn="ctr">
              <a:lnSpc>
                <a:spcPts val="5459"/>
              </a:lnSpc>
            </a:pPr>
            <a:r>
              <a:rPr lang="en-US" sz="3899">
                <a:solidFill>
                  <a:srgbClr val="0F3040"/>
                </a:solidFill>
                <a:latin typeface="Roboto Condensed Bold"/>
              </a:rPr>
              <a:t>NHÓM 1:</a:t>
            </a:r>
          </a:p>
          <a:p>
            <a:pPr algn="ctr">
              <a:lnSpc>
                <a:spcPts val="5459"/>
              </a:lnSpc>
            </a:pPr>
            <a:r>
              <a:rPr lang="en-US" sz="3899">
                <a:solidFill>
                  <a:srgbClr val="0F3040"/>
                </a:solidFill>
                <a:latin typeface="Roboto Condensed"/>
              </a:rPr>
              <a:t>Hoàn thành PHT số 2</a:t>
            </a:r>
          </a:p>
        </p:txBody>
      </p:sp>
      <p:sp>
        <p:nvSpPr>
          <p:cNvPr id="18" name="TextBox 18"/>
          <p:cNvSpPr txBox="1"/>
          <p:nvPr/>
        </p:nvSpPr>
        <p:spPr>
          <a:xfrm>
            <a:off x="11736510" y="3722906"/>
            <a:ext cx="4986272" cy="5980430"/>
          </a:xfrm>
          <a:prstGeom prst="rect">
            <a:avLst/>
          </a:prstGeom>
        </p:spPr>
        <p:txBody>
          <a:bodyPr lIns="0" tIns="0" rIns="0" bIns="0" rtlCol="0" anchor="t">
            <a:spAutoFit/>
          </a:bodyPr>
          <a:lstStyle/>
          <a:p>
            <a:pPr algn="ctr">
              <a:lnSpc>
                <a:spcPts val="5319"/>
              </a:lnSpc>
            </a:pPr>
            <a:r>
              <a:rPr lang="en-US" sz="3799">
                <a:solidFill>
                  <a:srgbClr val="0F3040"/>
                </a:solidFill>
                <a:latin typeface="Roboto Condensed Bold"/>
              </a:rPr>
              <a:t>NHÓM 3:</a:t>
            </a:r>
          </a:p>
          <a:p>
            <a:pPr algn="just">
              <a:lnSpc>
                <a:spcPts val="5319"/>
              </a:lnSpc>
            </a:pPr>
            <a:r>
              <a:rPr lang="en-US" sz="3799">
                <a:solidFill>
                  <a:srgbClr val="0F3040"/>
                </a:solidFill>
                <a:latin typeface="Roboto Condensed"/>
              </a:rPr>
              <a:t>Nhận xét về ngôn ngữ trào phúng trong văn bản?</a:t>
            </a:r>
          </a:p>
          <a:p>
            <a:pPr algn="just">
              <a:lnSpc>
                <a:spcPts val="5319"/>
              </a:lnSpc>
            </a:pPr>
            <a:r>
              <a:rPr lang="en-US" sz="3799">
                <a:solidFill>
                  <a:srgbClr val="0F3040"/>
                </a:solidFill>
                <a:latin typeface="Roboto Condensed"/>
              </a:rPr>
              <a:t>Truyện cười </a:t>
            </a:r>
            <a:r>
              <a:rPr lang="en-US" sz="3799">
                <a:solidFill>
                  <a:srgbClr val="0F3040"/>
                </a:solidFill>
                <a:latin typeface="Roboto Condensed Italics"/>
              </a:rPr>
              <a:t>Giá không có ruồi</a:t>
            </a:r>
            <a:r>
              <a:rPr lang="en-US" sz="3799">
                <a:solidFill>
                  <a:srgbClr val="0F3040"/>
                </a:solidFill>
                <a:latin typeface="Roboto Condensed"/>
              </a:rPr>
              <a:t> mang đến cho em bài học / thông điệp ý nghĩa nào?</a:t>
            </a:r>
          </a:p>
          <a:p>
            <a:pPr algn="just">
              <a:lnSpc>
                <a:spcPts val="5319"/>
              </a:lnSpc>
            </a:pPr>
            <a:endParaRPr lang="en-US" sz="3799">
              <a:solidFill>
                <a:srgbClr val="0F3040"/>
              </a:solidFill>
              <a:latin typeface="Roboto Condensed"/>
            </a:endParaRPr>
          </a:p>
          <a:p>
            <a:pPr algn="just">
              <a:lnSpc>
                <a:spcPts val="5319"/>
              </a:lnSpc>
            </a:pPr>
            <a:endParaRPr lang="en-US" sz="3799">
              <a:solidFill>
                <a:srgbClr val="0F3040"/>
              </a:solidFill>
              <a:latin typeface="Roboto Condensed"/>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grpSp>
        <p:nvGrpSpPr>
          <p:cNvPr id="3" name="Group 3"/>
          <p:cNvGrpSpPr/>
          <p:nvPr/>
        </p:nvGrpSpPr>
        <p:grpSpPr>
          <a:xfrm>
            <a:off x="15282787" y="8212942"/>
            <a:ext cx="2183379" cy="2380053"/>
            <a:chOff x="0" y="0"/>
            <a:chExt cx="2911172" cy="3173404"/>
          </a:xfrm>
        </p:grpSpPr>
        <p:sp>
          <p:nvSpPr>
            <p:cNvPr id="4" name="Freeform 4"/>
            <p:cNvSpPr/>
            <p:nvPr/>
          </p:nvSpPr>
          <p:spPr>
            <a:xfrm>
              <a:off x="0" y="0"/>
              <a:ext cx="1728564" cy="1893845"/>
            </a:xfrm>
            <a:custGeom>
              <a:avLst/>
              <a:gdLst/>
              <a:ahLst/>
              <a:cxnLst/>
              <a:rect l="l" t="t" r="r" b="b"/>
              <a:pathLst>
                <a:path w="1728564" h="1893845">
                  <a:moveTo>
                    <a:pt x="0" y="0"/>
                  </a:moveTo>
                  <a:lnTo>
                    <a:pt x="1728564" y="0"/>
                  </a:lnTo>
                  <a:lnTo>
                    <a:pt x="1728564" y="1893845"/>
                  </a:lnTo>
                  <a:lnTo>
                    <a:pt x="0" y="18938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Freeform 5"/>
            <p:cNvSpPr/>
            <p:nvPr/>
          </p:nvSpPr>
          <p:spPr>
            <a:xfrm rot="-8503353">
              <a:off x="1188520" y="630168"/>
              <a:ext cx="1398414" cy="1532127"/>
            </a:xfrm>
            <a:custGeom>
              <a:avLst/>
              <a:gdLst/>
              <a:ahLst/>
              <a:cxnLst/>
              <a:rect l="l" t="t" r="r" b="b"/>
              <a:pathLst>
                <a:path w="1398414" h="1532127">
                  <a:moveTo>
                    <a:pt x="0" y="0"/>
                  </a:moveTo>
                  <a:lnTo>
                    <a:pt x="1398414" y="0"/>
                  </a:lnTo>
                  <a:lnTo>
                    <a:pt x="1398414" y="1532127"/>
                  </a:lnTo>
                  <a:lnTo>
                    <a:pt x="0" y="15321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 name="Freeform 6"/>
            <p:cNvSpPr/>
            <p:nvPr/>
          </p:nvSpPr>
          <p:spPr>
            <a:xfrm rot="-6813515">
              <a:off x="673023" y="1751510"/>
              <a:ext cx="1160647" cy="1271626"/>
            </a:xfrm>
            <a:custGeom>
              <a:avLst/>
              <a:gdLst/>
              <a:ahLst/>
              <a:cxnLst/>
              <a:rect l="l" t="t" r="r" b="b"/>
              <a:pathLst>
                <a:path w="1160647" h="1271626">
                  <a:moveTo>
                    <a:pt x="0" y="0"/>
                  </a:moveTo>
                  <a:lnTo>
                    <a:pt x="1160648" y="0"/>
                  </a:lnTo>
                  <a:lnTo>
                    <a:pt x="1160648" y="1271626"/>
                  </a:lnTo>
                  <a:lnTo>
                    <a:pt x="0" y="127162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grpSp>
        <p:nvGrpSpPr>
          <p:cNvPr id="7" name="Group 7"/>
          <p:cNvGrpSpPr/>
          <p:nvPr/>
        </p:nvGrpSpPr>
        <p:grpSpPr>
          <a:xfrm rot="6368844">
            <a:off x="16822139" y="7641176"/>
            <a:ext cx="4474833" cy="4877915"/>
            <a:chOff x="0" y="0"/>
            <a:chExt cx="5966444" cy="6503887"/>
          </a:xfrm>
        </p:grpSpPr>
        <p:sp>
          <p:nvSpPr>
            <p:cNvPr id="8" name="Freeform 8"/>
            <p:cNvSpPr/>
            <p:nvPr/>
          </p:nvSpPr>
          <p:spPr>
            <a:xfrm>
              <a:off x="0" y="0"/>
              <a:ext cx="3542690" cy="3881433"/>
            </a:xfrm>
            <a:custGeom>
              <a:avLst/>
              <a:gdLst/>
              <a:ahLst/>
              <a:cxnLst/>
              <a:rect l="l" t="t" r="r" b="b"/>
              <a:pathLst>
                <a:path w="3542690" h="3881433">
                  <a:moveTo>
                    <a:pt x="0" y="0"/>
                  </a:moveTo>
                  <a:lnTo>
                    <a:pt x="3542690" y="0"/>
                  </a:lnTo>
                  <a:lnTo>
                    <a:pt x="3542690" y="3881433"/>
                  </a:lnTo>
                  <a:lnTo>
                    <a:pt x="0" y="3881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 name="Freeform 9"/>
            <p:cNvSpPr/>
            <p:nvPr/>
          </p:nvSpPr>
          <p:spPr>
            <a:xfrm rot="-8503353">
              <a:off x="2435870" y="1291528"/>
              <a:ext cx="2866048" cy="3140093"/>
            </a:xfrm>
            <a:custGeom>
              <a:avLst/>
              <a:gdLst/>
              <a:ahLst/>
              <a:cxnLst/>
              <a:rect l="l" t="t" r="r" b="b"/>
              <a:pathLst>
                <a:path w="2866048" h="3140093">
                  <a:moveTo>
                    <a:pt x="0" y="0"/>
                  </a:moveTo>
                  <a:lnTo>
                    <a:pt x="2866049" y="0"/>
                  </a:lnTo>
                  <a:lnTo>
                    <a:pt x="2866049" y="3140092"/>
                  </a:lnTo>
                  <a:lnTo>
                    <a:pt x="0" y="31400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 name="Freeform 10"/>
            <p:cNvSpPr/>
            <p:nvPr/>
          </p:nvSpPr>
          <p:spPr>
            <a:xfrm rot="-6813515">
              <a:off x="1379361" y="3589718"/>
              <a:ext cx="2378745" cy="2606195"/>
            </a:xfrm>
            <a:custGeom>
              <a:avLst/>
              <a:gdLst/>
              <a:ahLst/>
              <a:cxnLst/>
              <a:rect l="l" t="t" r="r" b="b"/>
              <a:pathLst>
                <a:path w="2378745" h="2606195">
                  <a:moveTo>
                    <a:pt x="0" y="0"/>
                  </a:moveTo>
                  <a:lnTo>
                    <a:pt x="2378745" y="0"/>
                  </a:lnTo>
                  <a:lnTo>
                    <a:pt x="2378745" y="2606195"/>
                  </a:lnTo>
                  <a:lnTo>
                    <a:pt x="0" y="260619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sp>
        <p:nvSpPr>
          <p:cNvPr id="11" name="TextBox 11"/>
          <p:cNvSpPr txBox="1"/>
          <p:nvPr/>
        </p:nvSpPr>
        <p:spPr>
          <a:xfrm>
            <a:off x="4983996" y="1194642"/>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12" name="TextBox 12"/>
          <p:cNvSpPr txBox="1"/>
          <p:nvPr/>
        </p:nvSpPr>
        <p:spPr>
          <a:xfrm>
            <a:off x="3097103" y="1957365"/>
            <a:ext cx="12093793" cy="948690"/>
          </a:xfrm>
          <a:prstGeom prst="rect">
            <a:avLst/>
          </a:prstGeom>
        </p:spPr>
        <p:txBody>
          <a:bodyPr lIns="0" tIns="0" rIns="0" bIns="0" rtlCol="0" anchor="t">
            <a:spAutoFit/>
          </a:bodyPr>
          <a:lstStyle/>
          <a:p>
            <a:pPr algn="ctr">
              <a:lnSpc>
                <a:spcPts val="7559"/>
              </a:lnSpc>
            </a:pPr>
            <a:r>
              <a:rPr lang="en-US" sz="5400">
                <a:solidFill>
                  <a:srgbClr val="5A8884"/>
                </a:solidFill>
                <a:latin typeface="#9Slide05 VL Fadilla"/>
              </a:rPr>
              <a:t>a. Đặc trưng thể loại truyện cười trong văn bản</a:t>
            </a:r>
          </a:p>
        </p:txBody>
      </p:sp>
      <p:graphicFrame>
        <p:nvGraphicFramePr>
          <p:cNvPr id="13" name="Table 13"/>
          <p:cNvGraphicFramePr>
            <a:graphicFrameLocks noGrp="1"/>
          </p:cNvGraphicFramePr>
          <p:nvPr/>
        </p:nvGraphicFramePr>
        <p:xfrm>
          <a:off x="2214777" y="2944155"/>
          <a:ext cx="14817751" cy="6839692"/>
        </p:xfrm>
        <a:graphic>
          <a:graphicData uri="http://schemas.openxmlformats.org/drawingml/2006/table">
            <a:tbl>
              <a:tblPr/>
              <a:tblGrid>
                <a:gridCol w="2098398">
                  <a:extLst>
                    <a:ext uri="{9D8B030D-6E8A-4147-A177-3AD203B41FA5}">
                      <a16:colId xmlns:a16="http://schemas.microsoft.com/office/drawing/2014/main" val="20000"/>
                    </a:ext>
                  </a:extLst>
                </a:gridCol>
                <a:gridCol w="12719353">
                  <a:extLst>
                    <a:ext uri="{9D8B030D-6E8A-4147-A177-3AD203B41FA5}">
                      <a16:colId xmlns:a16="http://schemas.microsoft.com/office/drawing/2014/main" val="20001"/>
                    </a:ext>
                  </a:extLst>
                </a:gridCol>
              </a:tblGrid>
              <a:tr h="1468896">
                <a:tc>
                  <a:txBody>
                    <a:bodyPr/>
                    <a:lstStyle/>
                    <a:p>
                      <a:pPr algn="ctr">
                        <a:lnSpc>
                          <a:spcPts val="4060"/>
                        </a:lnSpc>
                        <a:defRPr/>
                      </a:pPr>
                      <a:r>
                        <a:rPr lang="en-US" sz="2900">
                          <a:solidFill>
                            <a:srgbClr val="000000"/>
                          </a:solidFill>
                          <a:latin typeface="Roboto Condensed Bold"/>
                        </a:rPr>
                        <a:t>ĐẶC TRƯNG</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480"/>
                        </a:lnSpc>
                        <a:defRPr/>
                      </a:pPr>
                      <a:r>
                        <a:rPr lang="en-US" sz="3200">
                          <a:solidFill>
                            <a:srgbClr val="000000"/>
                          </a:solidFill>
                          <a:latin typeface="Roboto Condensed Bold"/>
                        </a:rPr>
                        <a:t>BIỂU HIỆN TRONG VĂN BẢN</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extLst>
                  <a:ext uri="{0D108BD9-81ED-4DB2-BD59-A6C34878D82A}">
                    <a16:rowId xmlns:a16="http://schemas.microsoft.com/office/drawing/2014/main" val="10000"/>
                  </a:ext>
                </a:extLst>
              </a:tr>
              <a:tr h="3658959">
                <a:tc>
                  <a:txBody>
                    <a:bodyPr/>
                    <a:lstStyle/>
                    <a:p>
                      <a:pPr algn="ctr">
                        <a:lnSpc>
                          <a:spcPts val="4900"/>
                        </a:lnSpc>
                        <a:defRPr/>
                      </a:pPr>
                      <a:r>
                        <a:rPr lang="en-US" sz="3500">
                          <a:solidFill>
                            <a:srgbClr val="000000"/>
                          </a:solidFill>
                          <a:latin typeface="Roboto Condensed Bold"/>
                        </a:rPr>
                        <a:t>Cốt truyện</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Bold"/>
                        </a:rPr>
                        <a:t>Đơn giản</a:t>
                      </a:r>
                      <a:endParaRPr lang="en-US" sz="1100"/>
                    </a:p>
                    <a:p>
                      <a:pPr marL="755651" lvl="1" indent="-377825" algn="just">
                        <a:lnSpc>
                          <a:spcPts val="4900"/>
                        </a:lnSpc>
                        <a:buFont typeface="Arial"/>
                        <a:buChar char="•"/>
                      </a:pPr>
                      <a:r>
                        <a:rPr lang="en-US" sz="3500">
                          <a:solidFill>
                            <a:srgbClr val="000000"/>
                          </a:solidFill>
                          <a:latin typeface="Roboto Condensed"/>
                        </a:rPr>
                        <a:t>Câu chuyện kể về một anh chàng cứ trì hoãn công việc đổ lỗi cho hoàn cảnh diễn ra không thuận lợi và thu hút. </a:t>
                      </a:r>
                    </a:p>
                    <a:p>
                      <a:pPr marL="755651" lvl="1" indent="-377825" algn="just">
                        <a:lnSpc>
                          <a:spcPts val="4900"/>
                        </a:lnSpc>
                        <a:buFont typeface="Arial"/>
                        <a:buChar char="•"/>
                      </a:pPr>
                      <a:r>
                        <a:rPr lang="en-US" sz="3500">
                          <a:solidFill>
                            <a:srgbClr val="000000"/>
                          </a:solidFill>
                          <a:latin typeface="Roboto Condensed"/>
                        </a:rPr>
                        <a:t>Kể cả đến cuối cùng thì những con ruồi lại trở thành mối cản trở giấc mơ trở thành nhà văn của anh ta.</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1"/>
                  </a:ext>
                </a:extLst>
              </a:tr>
              <a:tr h="1711837">
                <a:tc>
                  <a:txBody>
                    <a:bodyPr/>
                    <a:lstStyle/>
                    <a:p>
                      <a:pPr algn="ctr">
                        <a:lnSpc>
                          <a:spcPts val="4900"/>
                        </a:lnSpc>
                        <a:defRPr/>
                      </a:pPr>
                      <a:r>
                        <a:rPr lang="en-US" sz="3500">
                          <a:solidFill>
                            <a:srgbClr val="000000"/>
                          </a:solidFill>
                          <a:latin typeface="Roboto Condensed Bold"/>
                        </a:rPr>
                        <a:t>Nhân vật</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Nó</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4" name="TextBox 14"/>
          <p:cNvSpPr txBox="1"/>
          <p:nvPr/>
        </p:nvSpPr>
        <p:spPr>
          <a:xfrm>
            <a:off x="4569796" y="540483"/>
            <a:ext cx="11110573" cy="730359"/>
          </a:xfrm>
          <a:prstGeom prst="rect">
            <a:avLst/>
          </a:prstGeom>
        </p:spPr>
        <p:txBody>
          <a:bodyPr lIns="0" tIns="0" rIns="0" bIns="0" rtlCol="0" anchor="t">
            <a:spAutoFit/>
          </a:bodyPr>
          <a:lstStyle/>
          <a:p>
            <a:pPr>
              <a:lnSpc>
                <a:spcPts val="5140"/>
              </a:lnSpc>
            </a:pPr>
            <a:r>
              <a:rPr lang="en-US" sz="6193">
                <a:solidFill>
                  <a:srgbClr val="156C6D"/>
                </a:solidFill>
                <a:latin typeface="Fraunces Bold"/>
              </a:rPr>
              <a:t>3.  ĐỌC HIỂU VĂN BẢN</a:t>
            </a:r>
          </a:p>
        </p:txBody>
      </p:sp>
      <p:sp>
        <p:nvSpPr>
          <p:cNvPr id="15" name="Freeform 15"/>
          <p:cNvSpPr/>
          <p:nvPr/>
        </p:nvSpPr>
        <p:spPr>
          <a:xfrm>
            <a:off x="1028700" y="1353939"/>
            <a:ext cx="1586454" cy="1639746"/>
          </a:xfrm>
          <a:custGeom>
            <a:avLst/>
            <a:gdLst/>
            <a:ahLst/>
            <a:cxnLst/>
            <a:rect l="l" t="t" r="r" b="b"/>
            <a:pathLst>
              <a:path w="1586454" h="1639746">
                <a:moveTo>
                  <a:pt x="0" y="0"/>
                </a:moveTo>
                <a:lnTo>
                  <a:pt x="1586454" y="0"/>
                </a:lnTo>
                <a:lnTo>
                  <a:pt x="1586454" y="1639746"/>
                </a:lnTo>
                <a:lnTo>
                  <a:pt x="0" y="163974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grpSp>
        <p:nvGrpSpPr>
          <p:cNvPr id="3" name="Group 3"/>
          <p:cNvGrpSpPr/>
          <p:nvPr/>
        </p:nvGrpSpPr>
        <p:grpSpPr>
          <a:xfrm>
            <a:off x="15282787" y="8212942"/>
            <a:ext cx="2183379" cy="2380053"/>
            <a:chOff x="0" y="0"/>
            <a:chExt cx="2911172" cy="3173404"/>
          </a:xfrm>
        </p:grpSpPr>
        <p:sp>
          <p:nvSpPr>
            <p:cNvPr id="4" name="Freeform 4"/>
            <p:cNvSpPr/>
            <p:nvPr/>
          </p:nvSpPr>
          <p:spPr>
            <a:xfrm>
              <a:off x="0" y="0"/>
              <a:ext cx="1728564" cy="1893845"/>
            </a:xfrm>
            <a:custGeom>
              <a:avLst/>
              <a:gdLst/>
              <a:ahLst/>
              <a:cxnLst/>
              <a:rect l="l" t="t" r="r" b="b"/>
              <a:pathLst>
                <a:path w="1728564" h="1893845">
                  <a:moveTo>
                    <a:pt x="0" y="0"/>
                  </a:moveTo>
                  <a:lnTo>
                    <a:pt x="1728564" y="0"/>
                  </a:lnTo>
                  <a:lnTo>
                    <a:pt x="1728564" y="1893845"/>
                  </a:lnTo>
                  <a:lnTo>
                    <a:pt x="0" y="18938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Freeform 5"/>
            <p:cNvSpPr/>
            <p:nvPr/>
          </p:nvSpPr>
          <p:spPr>
            <a:xfrm rot="-8503353">
              <a:off x="1188520" y="630168"/>
              <a:ext cx="1398414" cy="1532127"/>
            </a:xfrm>
            <a:custGeom>
              <a:avLst/>
              <a:gdLst/>
              <a:ahLst/>
              <a:cxnLst/>
              <a:rect l="l" t="t" r="r" b="b"/>
              <a:pathLst>
                <a:path w="1398414" h="1532127">
                  <a:moveTo>
                    <a:pt x="0" y="0"/>
                  </a:moveTo>
                  <a:lnTo>
                    <a:pt x="1398414" y="0"/>
                  </a:lnTo>
                  <a:lnTo>
                    <a:pt x="1398414" y="1532127"/>
                  </a:lnTo>
                  <a:lnTo>
                    <a:pt x="0" y="15321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 name="Freeform 6"/>
            <p:cNvSpPr/>
            <p:nvPr/>
          </p:nvSpPr>
          <p:spPr>
            <a:xfrm rot="-6813515">
              <a:off x="673023" y="1751510"/>
              <a:ext cx="1160647" cy="1271626"/>
            </a:xfrm>
            <a:custGeom>
              <a:avLst/>
              <a:gdLst/>
              <a:ahLst/>
              <a:cxnLst/>
              <a:rect l="l" t="t" r="r" b="b"/>
              <a:pathLst>
                <a:path w="1160647" h="1271626">
                  <a:moveTo>
                    <a:pt x="0" y="0"/>
                  </a:moveTo>
                  <a:lnTo>
                    <a:pt x="1160648" y="0"/>
                  </a:lnTo>
                  <a:lnTo>
                    <a:pt x="1160648" y="1271626"/>
                  </a:lnTo>
                  <a:lnTo>
                    <a:pt x="0" y="127162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grpSp>
        <p:nvGrpSpPr>
          <p:cNvPr id="7" name="Group 7"/>
          <p:cNvGrpSpPr/>
          <p:nvPr/>
        </p:nvGrpSpPr>
        <p:grpSpPr>
          <a:xfrm rot="6368844">
            <a:off x="16282898" y="7540773"/>
            <a:ext cx="4474833" cy="4877915"/>
            <a:chOff x="0" y="0"/>
            <a:chExt cx="5966444" cy="6503887"/>
          </a:xfrm>
        </p:grpSpPr>
        <p:sp>
          <p:nvSpPr>
            <p:cNvPr id="8" name="Freeform 8"/>
            <p:cNvSpPr/>
            <p:nvPr/>
          </p:nvSpPr>
          <p:spPr>
            <a:xfrm>
              <a:off x="0" y="0"/>
              <a:ext cx="3542690" cy="3881433"/>
            </a:xfrm>
            <a:custGeom>
              <a:avLst/>
              <a:gdLst/>
              <a:ahLst/>
              <a:cxnLst/>
              <a:rect l="l" t="t" r="r" b="b"/>
              <a:pathLst>
                <a:path w="3542690" h="3881433">
                  <a:moveTo>
                    <a:pt x="0" y="0"/>
                  </a:moveTo>
                  <a:lnTo>
                    <a:pt x="3542690" y="0"/>
                  </a:lnTo>
                  <a:lnTo>
                    <a:pt x="3542690" y="3881433"/>
                  </a:lnTo>
                  <a:lnTo>
                    <a:pt x="0" y="3881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 name="Freeform 9"/>
            <p:cNvSpPr/>
            <p:nvPr/>
          </p:nvSpPr>
          <p:spPr>
            <a:xfrm rot="-8503353">
              <a:off x="2435870" y="1291528"/>
              <a:ext cx="2866048" cy="3140093"/>
            </a:xfrm>
            <a:custGeom>
              <a:avLst/>
              <a:gdLst/>
              <a:ahLst/>
              <a:cxnLst/>
              <a:rect l="l" t="t" r="r" b="b"/>
              <a:pathLst>
                <a:path w="2866048" h="3140093">
                  <a:moveTo>
                    <a:pt x="0" y="0"/>
                  </a:moveTo>
                  <a:lnTo>
                    <a:pt x="2866049" y="0"/>
                  </a:lnTo>
                  <a:lnTo>
                    <a:pt x="2866049" y="3140092"/>
                  </a:lnTo>
                  <a:lnTo>
                    <a:pt x="0" y="31400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 name="Freeform 10"/>
            <p:cNvSpPr/>
            <p:nvPr/>
          </p:nvSpPr>
          <p:spPr>
            <a:xfrm rot="-6813515">
              <a:off x="1379361" y="3589718"/>
              <a:ext cx="2378745" cy="2606195"/>
            </a:xfrm>
            <a:custGeom>
              <a:avLst/>
              <a:gdLst/>
              <a:ahLst/>
              <a:cxnLst/>
              <a:rect l="l" t="t" r="r" b="b"/>
              <a:pathLst>
                <a:path w="2378745" h="2606195">
                  <a:moveTo>
                    <a:pt x="0" y="0"/>
                  </a:moveTo>
                  <a:lnTo>
                    <a:pt x="2378745" y="0"/>
                  </a:lnTo>
                  <a:lnTo>
                    <a:pt x="2378745" y="2606195"/>
                  </a:lnTo>
                  <a:lnTo>
                    <a:pt x="0" y="260619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graphicFrame>
        <p:nvGraphicFramePr>
          <p:cNvPr id="11" name="Table 11"/>
          <p:cNvGraphicFramePr>
            <a:graphicFrameLocks noGrp="1"/>
          </p:cNvGraphicFramePr>
          <p:nvPr/>
        </p:nvGraphicFramePr>
        <p:xfrm>
          <a:off x="3263637" y="2595709"/>
          <a:ext cx="14202530" cy="5400042"/>
        </p:xfrm>
        <a:graphic>
          <a:graphicData uri="http://schemas.openxmlformats.org/drawingml/2006/table">
            <a:tbl>
              <a:tblPr/>
              <a:tblGrid>
                <a:gridCol w="4251549">
                  <a:extLst>
                    <a:ext uri="{9D8B030D-6E8A-4147-A177-3AD203B41FA5}">
                      <a16:colId xmlns:a16="http://schemas.microsoft.com/office/drawing/2014/main" val="20000"/>
                    </a:ext>
                  </a:extLst>
                </a:gridCol>
                <a:gridCol w="9950981">
                  <a:extLst>
                    <a:ext uri="{9D8B030D-6E8A-4147-A177-3AD203B41FA5}">
                      <a16:colId xmlns:a16="http://schemas.microsoft.com/office/drawing/2014/main" val="20001"/>
                    </a:ext>
                  </a:extLst>
                </a:gridCol>
              </a:tblGrid>
              <a:tr h="954183">
                <a:tc>
                  <a:txBody>
                    <a:bodyPr/>
                    <a:lstStyle/>
                    <a:p>
                      <a:pPr algn="ctr">
                        <a:lnSpc>
                          <a:spcPts val="4060"/>
                        </a:lnSpc>
                        <a:defRPr/>
                      </a:pPr>
                      <a:r>
                        <a:rPr lang="en-US" sz="2900">
                          <a:solidFill>
                            <a:srgbClr val="000000"/>
                          </a:solidFill>
                          <a:latin typeface="Roboto Condensed Bold"/>
                        </a:rPr>
                        <a:t>ĐẶC TRƯNG</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060"/>
                        </a:lnSpc>
                        <a:defRPr/>
                      </a:pPr>
                      <a:r>
                        <a:rPr lang="en-US" sz="2900">
                          <a:solidFill>
                            <a:srgbClr val="000000"/>
                          </a:solidFill>
                          <a:latin typeface="Roboto Condensed Bold"/>
                        </a:rPr>
                        <a:t>BIỂU HIỆN TRONG VĂN BẢN</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extLst>
                  <a:ext uri="{0D108BD9-81ED-4DB2-BD59-A6C34878D82A}">
                    <a16:rowId xmlns:a16="http://schemas.microsoft.com/office/drawing/2014/main" val="10000"/>
                  </a:ext>
                </a:extLst>
              </a:tr>
              <a:tr h="2308489">
                <a:tc>
                  <a:txBody>
                    <a:bodyPr/>
                    <a:lstStyle/>
                    <a:p>
                      <a:pPr algn="ctr">
                        <a:lnSpc>
                          <a:spcPts val="4900"/>
                        </a:lnSpc>
                        <a:defRPr/>
                      </a:pPr>
                      <a:r>
                        <a:rPr lang="en-US" sz="3500">
                          <a:solidFill>
                            <a:srgbClr val="000000"/>
                          </a:solidFill>
                          <a:latin typeface="Roboto Condensed Bold"/>
                        </a:rPr>
                        <a:t>Tình huống</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mâu thuẫn giữa cái thực (lối sống đổ lỗi, trì hoãn) và mộng tưởng (ước mơ trở thành nhà văn xuất sắc)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1"/>
                  </a:ext>
                </a:extLst>
              </a:tr>
              <a:tr h="1068685">
                <a:tc>
                  <a:txBody>
                    <a:bodyPr/>
                    <a:lstStyle/>
                    <a:p>
                      <a:pPr algn="ctr">
                        <a:lnSpc>
                          <a:spcPts val="4900"/>
                        </a:lnSpc>
                        <a:defRPr/>
                      </a:pPr>
                      <a:r>
                        <a:rPr lang="en-US" sz="3500">
                          <a:solidFill>
                            <a:srgbClr val="000000"/>
                          </a:solidFill>
                          <a:latin typeface="Roboto Condensed Bold"/>
                        </a:rPr>
                        <a:t>Kết cấu </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bất ngờ</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2"/>
                  </a:ext>
                </a:extLst>
              </a:tr>
              <a:tr h="1068685">
                <a:tc>
                  <a:txBody>
                    <a:bodyPr/>
                    <a:lstStyle/>
                    <a:p>
                      <a:pPr algn="ctr">
                        <a:lnSpc>
                          <a:spcPts val="4900"/>
                        </a:lnSpc>
                        <a:defRPr/>
                      </a:pPr>
                      <a:r>
                        <a:rPr lang="en-US" sz="3500">
                          <a:solidFill>
                            <a:srgbClr val="000000"/>
                          </a:solidFill>
                          <a:latin typeface="Roboto Condensed Bold"/>
                        </a:rPr>
                        <a:t>Ngôn ngữ</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trào phúng gây tiếng cười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Freeform 12"/>
          <p:cNvSpPr/>
          <p:nvPr/>
        </p:nvSpPr>
        <p:spPr>
          <a:xfrm>
            <a:off x="-392841" y="6471345"/>
            <a:ext cx="5377186" cy="4097864"/>
          </a:xfrm>
          <a:custGeom>
            <a:avLst/>
            <a:gdLst/>
            <a:ahLst/>
            <a:cxnLst/>
            <a:rect l="l" t="t" r="r" b="b"/>
            <a:pathLst>
              <a:path w="5377186" h="4097864">
                <a:moveTo>
                  <a:pt x="0" y="0"/>
                </a:moveTo>
                <a:lnTo>
                  <a:pt x="5377186" y="0"/>
                </a:lnTo>
                <a:lnTo>
                  <a:pt x="5377186" y="4097863"/>
                </a:lnTo>
                <a:lnTo>
                  <a:pt x="0" y="4097863"/>
                </a:lnTo>
                <a:lnTo>
                  <a:pt x="0" y="0"/>
                </a:lnTo>
                <a:close/>
              </a:path>
            </a:pathLst>
          </a:custGeom>
          <a:blipFill>
            <a:blip r:embed="rId13"/>
            <a:stretch>
              <a:fillRect/>
            </a:stretch>
          </a:blipFill>
        </p:spPr>
        <p:txBody>
          <a:bodyPr/>
          <a:lstStyle/>
          <a:p>
            <a:endParaRPr lang="en-GB"/>
          </a:p>
        </p:txBody>
      </p:sp>
      <p:sp>
        <p:nvSpPr>
          <p:cNvPr id="13" name="TextBox 13"/>
          <p:cNvSpPr txBox="1"/>
          <p:nvPr/>
        </p:nvSpPr>
        <p:spPr>
          <a:xfrm>
            <a:off x="4819630" y="336336"/>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14" name="TextBox 14"/>
          <p:cNvSpPr txBox="1"/>
          <p:nvPr/>
        </p:nvSpPr>
        <p:spPr>
          <a:xfrm>
            <a:off x="2321297" y="1414587"/>
            <a:ext cx="12093793" cy="948690"/>
          </a:xfrm>
          <a:prstGeom prst="rect">
            <a:avLst/>
          </a:prstGeom>
        </p:spPr>
        <p:txBody>
          <a:bodyPr lIns="0" tIns="0" rIns="0" bIns="0" rtlCol="0" anchor="t">
            <a:spAutoFit/>
          </a:bodyPr>
          <a:lstStyle/>
          <a:p>
            <a:pPr algn="ctr">
              <a:lnSpc>
                <a:spcPts val="7559"/>
              </a:lnSpc>
            </a:pPr>
            <a:r>
              <a:rPr lang="en-US" sz="5400">
                <a:solidFill>
                  <a:srgbClr val="5A8884"/>
                </a:solidFill>
                <a:latin typeface="#9Slide05 VL Fadilla"/>
              </a:rPr>
              <a:t>a. Đặc trưng thể loại truyện cười trong văn bản</a:t>
            </a:r>
          </a:p>
        </p:txBody>
      </p:sp>
      <p:sp>
        <p:nvSpPr>
          <p:cNvPr id="15" name="Freeform 15"/>
          <p:cNvSpPr/>
          <p:nvPr/>
        </p:nvSpPr>
        <p:spPr>
          <a:xfrm>
            <a:off x="12615282" y="378402"/>
            <a:ext cx="976535" cy="1009339"/>
          </a:xfrm>
          <a:custGeom>
            <a:avLst/>
            <a:gdLst/>
            <a:ahLst/>
            <a:cxnLst/>
            <a:rect l="l" t="t" r="r" b="b"/>
            <a:pathLst>
              <a:path w="976535" h="1009339">
                <a:moveTo>
                  <a:pt x="0" y="0"/>
                </a:moveTo>
                <a:lnTo>
                  <a:pt x="976535" y="0"/>
                </a:lnTo>
                <a:lnTo>
                  <a:pt x="976535" y="1009338"/>
                </a:lnTo>
                <a:lnTo>
                  <a:pt x="0" y="100933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a:off x="99268" y="290184"/>
            <a:ext cx="1887272" cy="1887272"/>
          </a:xfrm>
          <a:custGeom>
            <a:avLst/>
            <a:gdLst/>
            <a:ahLst/>
            <a:cxnLst/>
            <a:rect l="l" t="t" r="r" b="b"/>
            <a:pathLst>
              <a:path w="1887272" h="1887272">
                <a:moveTo>
                  <a:pt x="0" y="0"/>
                </a:moveTo>
                <a:lnTo>
                  <a:pt x="1887272" y="0"/>
                </a:lnTo>
                <a:lnTo>
                  <a:pt x="1887272" y="1887272"/>
                </a:lnTo>
                <a:lnTo>
                  <a:pt x="0" y="1887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3758467" y="384181"/>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5" name="TextBox 5"/>
          <p:cNvSpPr txBox="1"/>
          <p:nvPr/>
        </p:nvSpPr>
        <p:spPr>
          <a:xfrm>
            <a:off x="11883847" y="365131"/>
            <a:ext cx="2951953" cy="948690"/>
          </a:xfrm>
          <a:prstGeom prst="rect">
            <a:avLst/>
          </a:prstGeom>
        </p:spPr>
        <p:txBody>
          <a:bodyPr lIns="0" tIns="0" rIns="0" bIns="0" rtlCol="0" anchor="t">
            <a:spAutoFit/>
          </a:bodyPr>
          <a:lstStyle/>
          <a:p>
            <a:pPr>
              <a:lnSpc>
                <a:spcPts val="7559"/>
              </a:lnSpc>
            </a:pPr>
            <a:r>
              <a:rPr lang="en-US" sz="5400">
                <a:solidFill>
                  <a:srgbClr val="5A8884"/>
                </a:solidFill>
                <a:latin typeface="#9Slide05 VL Fadilla"/>
              </a:rPr>
              <a:t>b. Nhân vật</a:t>
            </a:r>
          </a:p>
        </p:txBody>
      </p:sp>
      <p:sp>
        <p:nvSpPr>
          <p:cNvPr id="6" name="Freeform 6"/>
          <p:cNvSpPr/>
          <p:nvPr/>
        </p:nvSpPr>
        <p:spPr>
          <a:xfrm>
            <a:off x="-1198746" y="1561489"/>
            <a:ext cx="1298014" cy="1231933"/>
          </a:xfrm>
          <a:custGeom>
            <a:avLst/>
            <a:gdLst/>
            <a:ahLst/>
            <a:cxnLst/>
            <a:rect l="l" t="t" r="r" b="b"/>
            <a:pathLst>
              <a:path w="1298014" h="1231933">
                <a:moveTo>
                  <a:pt x="0" y="0"/>
                </a:moveTo>
                <a:lnTo>
                  <a:pt x="1298014" y="0"/>
                </a:lnTo>
                <a:lnTo>
                  <a:pt x="1298014" y="1231933"/>
                </a:lnTo>
                <a:lnTo>
                  <a:pt x="0" y="123193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 name="Freeform 7"/>
          <p:cNvSpPr/>
          <p:nvPr/>
        </p:nvSpPr>
        <p:spPr>
          <a:xfrm>
            <a:off x="13359824" y="8573829"/>
            <a:ext cx="2111767" cy="1713171"/>
          </a:xfrm>
          <a:custGeom>
            <a:avLst/>
            <a:gdLst/>
            <a:ahLst/>
            <a:cxnLst/>
            <a:rect l="l" t="t" r="r" b="b"/>
            <a:pathLst>
              <a:path w="2111767" h="1713171">
                <a:moveTo>
                  <a:pt x="0" y="0"/>
                </a:moveTo>
                <a:lnTo>
                  <a:pt x="2111767" y="0"/>
                </a:lnTo>
                <a:lnTo>
                  <a:pt x="2111767" y="1713171"/>
                </a:lnTo>
                <a:lnTo>
                  <a:pt x="0" y="17131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aphicFrame>
        <p:nvGraphicFramePr>
          <p:cNvPr id="8" name="Table 8"/>
          <p:cNvGraphicFramePr>
            <a:graphicFrameLocks noGrp="1"/>
          </p:cNvGraphicFramePr>
          <p:nvPr/>
        </p:nvGraphicFramePr>
        <p:xfrm>
          <a:off x="1275319" y="1561489"/>
          <a:ext cx="15645391" cy="7435402"/>
        </p:xfrm>
        <a:graphic>
          <a:graphicData uri="http://schemas.openxmlformats.org/drawingml/2006/table">
            <a:tbl>
              <a:tblPr/>
              <a:tblGrid>
                <a:gridCol w="3155101">
                  <a:extLst>
                    <a:ext uri="{9D8B030D-6E8A-4147-A177-3AD203B41FA5}">
                      <a16:colId xmlns:a16="http://schemas.microsoft.com/office/drawing/2014/main" val="20000"/>
                    </a:ext>
                  </a:extLst>
                </a:gridCol>
                <a:gridCol w="5589909">
                  <a:extLst>
                    <a:ext uri="{9D8B030D-6E8A-4147-A177-3AD203B41FA5}">
                      <a16:colId xmlns:a16="http://schemas.microsoft.com/office/drawing/2014/main" val="20001"/>
                    </a:ext>
                  </a:extLst>
                </a:gridCol>
                <a:gridCol w="6900381">
                  <a:extLst>
                    <a:ext uri="{9D8B030D-6E8A-4147-A177-3AD203B41FA5}">
                      <a16:colId xmlns:a16="http://schemas.microsoft.com/office/drawing/2014/main" val="20002"/>
                    </a:ext>
                  </a:extLst>
                </a:gridCol>
              </a:tblGrid>
              <a:tr h="991871">
                <a:tc>
                  <a:txBody>
                    <a:bodyPr/>
                    <a:lstStyle/>
                    <a:p>
                      <a:pPr algn="ctr">
                        <a:lnSpc>
                          <a:spcPts val="4200"/>
                        </a:lnSpc>
                        <a:defRPr/>
                      </a:pPr>
                      <a:r>
                        <a:rPr lang="en-US" sz="3000">
                          <a:solidFill>
                            <a:srgbClr val="000000"/>
                          </a:solidFill>
                          <a:latin typeface="Roboto Condensed Bold"/>
                        </a:rPr>
                        <a:t>Những lần đổ lỗi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340"/>
                        </a:lnSpc>
                        <a:defRPr/>
                      </a:pPr>
                      <a:r>
                        <a:rPr lang="en-US" sz="3100">
                          <a:solidFill>
                            <a:srgbClr val="000000"/>
                          </a:solidFill>
                          <a:latin typeface="Roboto Condensed Bold"/>
                        </a:rPr>
                        <a:t>Lí do</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340"/>
                        </a:lnSpc>
                        <a:defRPr/>
                      </a:pPr>
                      <a:r>
                        <a:rPr lang="en-US" sz="3100">
                          <a:solidFill>
                            <a:srgbClr val="000000"/>
                          </a:solidFill>
                          <a:latin typeface="Roboto Condensed Bold"/>
                        </a:rPr>
                        <a:t>Kết quả</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extLst>
                  <a:ext uri="{0D108BD9-81ED-4DB2-BD59-A6C34878D82A}">
                    <a16:rowId xmlns:a16="http://schemas.microsoft.com/office/drawing/2014/main" val="10000"/>
                  </a:ext>
                </a:extLst>
              </a:tr>
              <a:tr h="2359054">
                <a:tc>
                  <a:txBody>
                    <a:bodyPr/>
                    <a:lstStyle/>
                    <a:p>
                      <a:pPr algn="ctr">
                        <a:lnSpc>
                          <a:spcPts val="4900"/>
                        </a:lnSpc>
                        <a:defRPr/>
                      </a:pPr>
                      <a:r>
                        <a:rPr lang="en-US" sz="3500">
                          <a:solidFill>
                            <a:srgbClr val="000000"/>
                          </a:solidFill>
                          <a:latin typeface="Roboto Condensed Bold"/>
                        </a:rPr>
                        <a:t>Lần thứ nhất – 10 tuổi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Không có cặp sách, đồ chơi, những quyển tranh đẹp như bạn bè.</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13 tuổi có đủ nhưng vẫn không học được.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1"/>
                  </a:ext>
                </a:extLst>
              </a:tr>
              <a:tr h="2359054">
                <a:tc>
                  <a:txBody>
                    <a:bodyPr/>
                    <a:lstStyle/>
                    <a:p>
                      <a:pPr algn="ctr">
                        <a:lnSpc>
                          <a:spcPts val="4900"/>
                        </a:lnSpc>
                        <a:defRPr/>
                      </a:pPr>
                      <a:r>
                        <a:rPr lang="en-US" sz="3500">
                          <a:solidFill>
                            <a:srgbClr val="000000"/>
                          </a:solidFill>
                          <a:latin typeface="Roboto Condensed Bold"/>
                        </a:rPr>
                        <a:t>Lần thứ hai – 13 tuổi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Không có buồng riêng, một cái tủ sách và bàn học riêng.</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18 tuổi có buồng riêng nhưng vẫn không học giỏi.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2"/>
                  </a:ext>
                </a:extLst>
              </a:tr>
              <a:tr h="1725423">
                <a:tc>
                  <a:txBody>
                    <a:bodyPr/>
                    <a:lstStyle/>
                    <a:p>
                      <a:pPr algn="ctr">
                        <a:lnSpc>
                          <a:spcPts val="4900"/>
                        </a:lnSpc>
                        <a:defRPr/>
                      </a:pPr>
                      <a:r>
                        <a:rPr lang="en-US" sz="3500">
                          <a:solidFill>
                            <a:srgbClr val="000000"/>
                          </a:solidFill>
                          <a:latin typeface="Roboto Condensed Bold"/>
                        </a:rPr>
                        <a:t>Lần thứ ba – 18 tuổi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Muốn mua sách vở nhưng không có tiền.</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Hơn 20 tuổi, túi lúc nào cũng có ít nhất 10 lia -&gt; học vẫn không giỏi.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Freeform 9"/>
          <p:cNvSpPr/>
          <p:nvPr/>
        </p:nvSpPr>
        <p:spPr>
          <a:xfrm>
            <a:off x="15642370" y="6550518"/>
            <a:ext cx="4283594" cy="3914134"/>
          </a:xfrm>
          <a:custGeom>
            <a:avLst/>
            <a:gdLst/>
            <a:ahLst/>
            <a:cxnLst/>
            <a:rect l="l" t="t" r="r" b="b"/>
            <a:pathLst>
              <a:path w="4283594" h="3914134">
                <a:moveTo>
                  <a:pt x="0" y="0"/>
                </a:moveTo>
                <a:lnTo>
                  <a:pt x="4283594" y="0"/>
                </a:lnTo>
                <a:lnTo>
                  <a:pt x="4283594" y="3914134"/>
                </a:lnTo>
                <a:lnTo>
                  <a:pt x="0" y="3914134"/>
                </a:lnTo>
                <a:lnTo>
                  <a:pt x="0" y="0"/>
                </a:lnTo>
                <a:close/>
              </a:path>
            </a:pathLst>
          </a:custGeom>
          <a:blipFill>
            <a:blip r:embed="rId9"/>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a:off x="99268" y="388926"/>
            <a:ext cx="1788529" cy="1788529"/>
          </a:xfrm>
          <a:custGeom>
            <a:avLst/>
            <a:gdLst/>
            <a:ahLst/>
            <a:cxnLst/>
            <a:rect l="l" t="t" r="r" b="b"/>
            <a:pathLst>
              <a:path w="1788529" h="1788529">
                <a:moveTo>
                  <a:pt x="0" y="0"/>
                </a:moveTo>
                <a:lnTo>
                  <a:pt x="1788530" y="0"/>
                </a:lnTo>
                <a:lnTo>
                  <a:pt x="1788530" y="1788530"/>
                </a:lnTo>
                <a:lnTo>
                  <a:pt x="0" y="178853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3758467" y="384181"/>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5" name="TextBox 5"/>
          <p:cNvSpPr txBox="1"/>
          <p:nvPr/>
        </p:nvSpPr>
        <p:spPr>
          <a:xfrm>
            <a:off x="11883847" y="365131"/>
            <a:ext cx="2951953" cy="948690"/>
          </a:xfrm>
          <a:prstGeom prst="rect">
            <a:avLst/>
          </a:prstGeom>
        </p:spPr>
        <p:txBody>
          <a:bodyPr lIns="0" tIns="0" rIns="0" bIns="0" rtlCol="0" anchor="t">
            <a:spAutoFit/>
          </a:bodyPr>
          <a:lstStyle/>
          <a:p>
            <a:pPr>
              <a:lnSpc>
                <a:spcPts val="7559"/>
              </a:lnSpc>
            </a:pPr>
            <a:r>
              <a:rPr lang="en-US" sz="5400">
                <a:solidFill>
                  <a:srgbClr val="5A8884"/>
                </a:solidFill>
                <a:latin typeface="#9Slide05 VL Fadilla"/>
              </a:rPr>
              <a:t>b. Nhân vật</a:t>
            </a:r>
          </a:p>
        </p:txBody>
      </p:sp>
      <p:sp>
        <p:nvSpPr>
          <p:cNvPr id="6" name="Freeform 6"/>
          <p:cNvSpPr/>
          <p:nvPr/>
        </p:nvSpPr>
        <p:spPr>
          <a:xfrm>
            <a:off x="-1198746" y="1561489"/>
            <a:ext cx="1298014" cy="1231933"/>
          </a:xfrm>
          <a:custGeom>
            <a:avLst/>
            <a:gdLst/>
            <a:ahLst/>
            <a:cxnLst/>
            <a:rect l="l" t="t" r="r" b="b"/>
            <a:pathLst>
              <a:path w="1298014" h="1231933">
                <a:moveTo>
                  <a:pt x="0" y="0"/>
                </a:moveTo>
                <a:lnTo>
                  <a:pt x="1298014" y="0"/>
                </a:lnTo>
                <a:lnTo>
                  <a:pt x="1298014" y="1231933"/>
                </a:lnTo>
                <a:lnTo>
                  <a:pt x="0" y="123193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 name="Freeform 7"/>
          <p:cNvSpPr/>
          <p:nvPr/>
        </p:nvSpPr>
        <p:spPr>
          <a:xfrm>
            <a:off x="16425939" y="8573829"/>
            <a:ext cx="2111767" cy="1713171"/>
          </a:xfrm>
          <a:custGeom>
            <a:avLst/>
            <a:gdLst/>
            <a:ahLst/>
            <a:cxnLst/>
            <a:rect l="l" t="t" r="r" b="b"/>
            <a:pathLst>
              <a:path w="2111767" h="1713171">
                <a:moveTo>
                  <a:pt x="0" y="0"/>
                </a:moveTo>
                <a:lnTo>
                  <a:pt x="2111767" y="0"/>
                </a:lnTo>
                <a:lnTo>
                  <a:pt x="2111767" y="1713171"/>
                </a:lnTo>
                <a:lnTo>
                  <a:pt x="0" y="17131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aphicFrame>
        <p:nvGraphicFramePr>
          <p:cNvPr id="8" name="Table 8"/>
          <p:cNvGraphicFramePr>
            <a:graphicFrameLocks noGrp="1"/>
          </p:cNvGraphicFramePr>
          <p:nvPr/>
        </p:nvGraphicFramePr>
        <p:xfrm>
          <a:off x="1028700" y="1363351"/>
          <a:ext cx="16453123" cy="8382000"/>
        </p:xfrm>
        <a:graphic>
          <a:graphicData uri="http://schemas.openxmlformats.org/drawingml/2006/table">
            <a:tbl>
              <a:tblPr/>
              <a:tblGrid>
                <a:gridCol w="3363989">
                  <a:extLst>
                    <a:ext uri="{9D8B030D-6E8A-4147-A177-3AD203B41FA5}">
                      <a16:colId xmlns:a16="http://schemas.microsoft.com/office/drawing/2014/main" val="20000"/>
                    </a:ext>
                  </a:extLst>
                </a:gridCol>
                <a:gridCol w="5648940">
                  <a:extLst>
                    <a:ext uri="{9D8B030D-6E8A-4147-A177-3AD203B41FA5}">
                      <a16:colId xmlns:a16="http://schemas.microsoft.com/office/drawing/2014/main" val="20001"/>
                    </a:ext>
                  </a:extLst>
                </a:gridCol>
                <a:gridCol w="7440194">
                  <a:extLst>
                    <a:ext uri="{9D8B030D-6E8A-4147-A177-3AD203B41FA5}">
                      <a16:colId xmlns:a16="http://schemas.microsoft.com/office/drawing/2014/main" val="20002"/>
                    </a:ext>
                  </a:extLst>
                </a:gridCol>
              </a:tblGrid>
              <a:tr h="1010799">
                <a:tc>
                  <a:txBody>
                    <a:bodyPr/>
                    <a:lstStyle/>
                    <a:p>
                      <a:pPr algn="ctr">
                        <a:lnSpc>
                          <a:spcPts val="4480"/>
                        </a:lnSpc>
                        <a:defRPr/>
                      </a:pPr>
                      <a:r>
                        <a:rPr lang="en-US" sz="3200">
                          <a:solidFill>
                            <a:srgbClr val="000000"/>
                          </a:solidFill>
                          <a:latin typeface="Roboto Condensed Bold"/>
                        </a:rPr>
                        <a:t>Những lần đổ lỗi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480"/>
                        </a:lnSpc>
                        <a:defRPr/>
                      </a:pPr>
                      <a:r>
                        <a:rPr lang="en-US" sz="3200">
                          <a:solidFill>
                            <a:srgbClr val="000000"/>
                          </a:solidFill>
                          <a:latin typeface="Roboto Condensed Bold"/>
                        </a:rPr>
                        <a:t>Lí do</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480"/>
                        </a:lnSpc>
                        <a:defRPr/>
                      </a:pPr>
                      <a:r>
                        <a:rPr lang="en-US" sz="3200">
                          <a:solidFill>
                            <a:srgbClr val="000000"/>
                          </a:solidFill>
                          <a:latin typeface="Roboto Condensed Bold"/>
                        </a:rPr>
                        <a:t>Kết quả</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extLst>
                  <a:ext uri="{0D108BD9-81ED-4DB2-BD59-A6C34878D82A}">
                    <a16:rowId xmlns:a16="http://schemas.microsoft.com/office/drawing/2014/main" val="10000"/>
                  </a:ext>
                </a:extLst>
              </a:tr>
              <a:tr h="1687843">
                <a:tc>
                  <a:txBody>
                    <a:bodyPr/>
                    <a:lstStyle/>
                    <a:p>
                      <a:pPr algn="ctr">
                        <a:lnSpc>
                          <a:spcPts val="4900"/>
                        </a:lnSpc>
                        <a:defRPr/>
                      </a:pPr>
                      <a:r>
                        <a:rPr lang="en-US" sz="3500">
                          <a:solidFill>
                            <a:srgbClr val="000000"/>
                          </a:solidFill>
                          <a:latin typeface="Roboto Condensed Bold"/>
                        </a:rPr>
                        <a:t>Lần thứ tư </a:t>
                      </a:r>
                      <a:endParaRPr lang="en-US" sz="1100"/>
                    </a:p>
                    <a:p>
                      <a:pPr algn="ctr">
                        <a:lnSpc>
                          <a:spcPts val="4900"/>
                        </a:lnSpc>
                      </a:pPr>
                      <a:r>
                        <a:rPr lang="en-US" sz="3500">
                          <a:solidFill>
                            <a:srgbClr val="000000"/>
                          </a:solidFill>
                          <a:latin typeface="Roboto Condensed Bold"/>
                        </a:rPr>
                        <a:t>– 20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Ra trường mới có thể làm việc cật lực, viết truyện.</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28 tuổi có công ăn việc làm tử tế vẫn không sáng tác được.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1"/>
                  </a:ext>
                </a:extLst>
              </a:tr>
              <a:tr h="2307672">
                <a:tc>
                  <a:txBody>
                    <a:bodyPr/>
                    <a:lstStyle/>
                    <a:p>
                      <a:pPr algn="ctr">
                        <a:lnSpc>
                          <a:spcPts val="4900"/>
                        </a:lnSpc>
                        <a:defRPr/>
                      </a:pPr>
                      <a:r>
                        <a:rPr lang="en-US" sz="3500">
                          <a:solidFill>
                            <a:srgbClr val="000000"/>
                          </a:solidFill>
                          <a:latin typeface="Roboto Condensed Bold"/>
                        </a:rPr>
                        <a:t>Lần thứ năm </a:t>
                      </a:r>
                      <a:endParaRPr lang="en-US" sz="1100"/>
                    </a:p>
                    <a:p>
                      <a:pPr algn="ctr">
                        <a:lnSpc>
                          <a:spcPts val="4900"/>
                        </a:lnSpc>
                      </a:pPr>
                      <a:r>
                        <a:rPr lang="en-US" sz="3500">
                          <a:solidFill>
                            <a:srgbClr val="000000"/>
                          </a:solidFill>
                          <a:latin typeface="Roboto Condensed Bold"/>
                        </a:rPr>
                        <a:t>– 28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Chưa có máy thu thanh.</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29 tuổi tậu được căn nhà 2 buồng và máy thu thanh nhưng vẫn không sáng tác được.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2"/>
                  </a:ext>
                </a:extLst>
              </a:tr>
              <a:tr h="1687843">
                <a:tc>
                  <a:txBody>
                    <a:bodyPr/>
                    <a:lstStyle/>
                    <a:p>
                      <a:pPr algn="ctr">
                        <a:lnSpc>
                          <a:spcPts val="4900"/>
                        </a:lnSpc>
                        <a:defRPr/>
                      </a:pPr>
                      <a:r>
                        <a:rPr lang="en-US" sz="3500">
                          <a:solidFill>
                            <a:srgbClr val="000000"/>
                          </a:solidFill>
                          <a:latin typeface="Roboto Condensed Bold"/>
                        </a:rPr>
                        <a:t>Lần thứ sáu </a:t>
                      </a:r>
                      <a:endParaRPr lang="en-US" sz="1100"/>
                    </a:p>
                    <a:p>
                      <a:pPr algn="ctr">
                        <a:lnSpc>
                          <a:spcPts val="4900"/>
                        </a:lnSpc>
                      </a:pPr>
                      <a:r>
                        <a:rPr lang="en-US" sz="3500">
                          <a:solidFill>
                            <a:srgbClr val="000000"/>
                          </a:solidFill>
                          <a:latin typeface="Roboto Condensed Bold"/>
                        </a:rPr>
                        <a:t>– 29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Cô đơn</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32 tuổi cưới vợ những vẫn chưa thể bắt tay vào sự nghiệp.</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3"/>
                  </a:ext>
                </a:extLst>
              </a:tr>
              <a:tr h="1687843">
                <a:tc>
                  <a:txBody>
                    <a:bodyPr/>
                    <a:lstStyle/>
                    <a:p>
                      <a:pPr algn="ctr">
                        <a:lnSpc>
                          <a:spcPts val="4900"/>
                        </a:lnSpc>
                        <a:defRPr/>
                      </a:pPr>
                      <a:r>
                        <a:rPr lang="en-US" sz="3500">
                          <a:solidFill>
                            <a:srgbClr val="000000"/>
                          </a:solidFill>
                          <a:latin typeface="Roboto Condensed Bold"/>
                        </a:rPr>
                        <a:t>Lần thứ bảy </a:t>
                      </a:r>
                      <a:endParaRPr lang="en-US" sz="1100"/>
                    </a:p>
                    <a:p>
                      <a:pPr algn="ctr">
                        <a:lnSpc>
                          <a:spcPts val="4900"/>
                        </a:lnSpc>
                      </a:pPr>
                      <a:r>
                        <a:rPr lang="en-US" sz="3500">
                          <a:solidFill>
                            <a:srgbClr val="000000"/>
                          </a:solidFill>
                          <a:latin typeface="Roboto Condensed Bold"/>
                        </a:rPr>
                        <a:t>– 32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Gánh nặng gia đình.</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36 tuổi được tăng lương nhưng vẫn không làm việc được.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a:off x="0" y="279372"/>
            <a:ext cx="1606399" cy="1606399"/>
          </a:xfrm>
          <a:custGeom>
            <a:avLst/>
            <a:gdLst/>
            <a:ahLst/>
            <a:cxnLst/>
            <a:rect l="l" t="t" r="r" b="b"/>
            <a:pathLst>
              <a:path w="1606399" h="1606399">
                <a:moveTo>
                  <a:pt x="0" y="0"/>
                </a:moveTo>
                <a:lnTo>
                  <a:pt x="1606399" y="0"/>
                </a:lnTo>
                <a:lnTo>
                  <a:pt x="1606399" y="1606399"/>
                </a:lnTo>
                <a:lnTo>
                  <a:pt x="0" y="160639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3758467" y="384181"/>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5" name="TextBox 5"/>
          <p:cNvSpPr txBox="1"/>
          <p:nvPr/>
        </p:nvSpPr>
        <p:spPr>
          <a:xfrm>
            <a:off x="11883847" y="365131"/>
            <a:ext cx="2951953" cy="948690"/>
          </a:xfrm>
          <a:prstGeom prst="rect">
            <a:avLst/>
          </a:prstGeom>
        </p:spPr>
        <p:txBody>
          <a:bodyPr lIns="0" tIns="0" rIns="0" bIns="0" rtlCol="0" anchor="t">
            <a:spAutoFit/>
          </a:bodyPr>
          <a:lstStyle/>
          <a:p>
            <a:pPr>
              <a:lnSpc>
                <a:spcPts val="7559"/>
              </a:lnSpc>
            </a:pPr>
            <a:r>
              <a:rPr lang="en-US" sz="5400">
                <a:solidFill>
                  <a:srgbClr val="5A8884"/>
                </a:solidFill>
                <a:latin typeface="#9Slide05 VL Fadilla"/>
              </a:rPr>
              <a:t>b. Nhân vật</a:t>
            </a:r>
          </a:p>
        </p:txBody>
      </p:sp>
      <p:sp>
        <p:nvSpPr>
          <p:cNvPr id="6" name="Freeform 6"/>
          <p:cNvSpPr/>
          <p:nvPr/>
        </p:nvSpPr>
        <p:spPr>
          <a:xfrm>
            <a:off x="-1198746" y="1561489"/>
            <a:ext cx="1298014" cy="1231933"/>
          </a:xfrm>
          <a:custGeom>
            <a:avLst/>
            <a:gdLst/>
            <a:ahLst/>
            <a:cxnLst/>
            <a:rect l="l" t="t" r="r" b="b"/>
            <a:pathLst>
              <a:path w="1298014" h="1231933">
                <a:moveTo>
                  <a:pt x="0" y="0"/>
                </a:moveTo>
                <a:lnTo>
                  <a:pt x="1298014" y="0"/>
                </a:lnTo>
                <a:lnTo>
                  <a:pt x="1298014" y="1231933"/>
                </a:lnTo>
                <a:lnTo>
                  <a:pt x="0" y="123193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 name="Freeform 7"/>
          <p:cNvSpPr/>
          <p:nvPr/>
        </p:nvSpPr>
        <p:spPr>
          <a:xfrm>
            <a:off x="16425939" y="8573829"/>
            <a:ext cx="2111767" cy="1713171"/>
          </a:xfrm>
          <a:custGeom>
            <a:avLst/>
            <a:gdLst/>
            <a:ahLst/>
            <a:cxnLst/>
            <a:rect l="l" t="t" r="r" b="b"/>
            <a:pathLst>
              <a:path w="2111767" h="1713171">
                <a:moveTo>
                  <a:pt x="0" y="0"/>
                </a:moveTo>
                <a:lnTo>
                  <a:pt x="2111767" y="0"/>
                </a:lnTo>
                <a:lnTo>
                  <a:pt x="2111767" y="1713171"/>
                </a:lnTo>
                <a:lnTo>
                  <a:pt x="0" y="17131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aphicFrame>
        <p:nvGraphicFramePr>
          <p:cNvPr id="8" name="Table 8"/>
          <p:cNvGraphicFramePr>
            <a:graphicFrameLocks noGrp="1"/>
          </p:cNvGraphicFramePr>
          <p:nvPr/>
        </p:nvGraphicFramePr>
        <p:xfrm>
          <a:off x="1028700" y="1363351"/>
          <a:ext cx="16453122" cy="8382000"/>
        </p:xfrm>
        <a:graphic>
          <a:graphicData uri="http://schemas.openxmlformats.org/drawingml/2006/table">
            <a:tbl>
              <a:tblPr/>
              <a:tblGrid>
                <a:gridCol w="3720088">
                  <a:extLst>
                    <a:ext uri="{9D8B030D-6E8A-4147-A177-3AD203B41FA5}">
                      <a16:colId xmlns:a16="http://schemas.microsoft.com/office/drawing/2014/main" val="20000"/>
                    </a:ext>
                  </a:extLst>
                </a:gridCol>
                <a:gridCol w="5292840">
                  <a:extLst>
                    <a:ext uri="{9D8B030D-6E8A-4147-A177-3AD203B41FA5}">
                      <a16:colId xmlns:a16="http://schemas.microsoft.com/office/drawing/2014/main" val="20001"/>
                    </a:ext>
                  </a:extLst>
                </a:gridCol>
                <a:gridCol w="7440194">
                  <a:extLst>
                    <a:ext uri="{9D8B030D-6E8A-4147-A177-3AD203B41FA5}">
                      <a16:colId xmlns:a16="http://schemas.microsoft.com/office/drawing/2014/main" val="20002"/>
                    </a:ext>
                  </a:extLst>
                </a:gridCol>
              </a:tblGrid>
              <a:tr h="1010799">
                <a:tc>
                  <a:txBody>
                    <a:bodyPr/>
                    <a:lstStyle/>
                    <a:p>
                      <a:pPr algn="ctr">
                        <a:lnSpc>
                          <a:spcPts val="4480"/>
                        </a:lnSpc>
                        <a:defRPr/>
                      </a:pPr>
                      <a:r>
                        <a:rPr lang="en-US" sz="3200">
                          <a:solidFill>
                            <a:srgbClr val="000000"/>
                          </a:solidFill>
                          <a:latin typeface="Roboto Condensed Bold"/>
                        </a:rPr>
                        <a:t>Những lần đổ lỗi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480"/>
                        </a:lnSpc>
                        <a:defRPr/>
                      </a:pPr>
                      <a:r>
                        <a:rPr lang="en-US" sz="3200">
                          <a:solidFill>
                            <a:srgbClr val="000000"/>
                          </a:solidFill>
                          <a:latin typeface="Roboto Condensed Bold"/>
                        </a:rPr>
                        <a:t>Lí do</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tc>
                  <a:txBody>
                    <a:bodyPr/>
                    <a:lstStyle/>
                    <a:p>
                      <a:pPr algn="ctr">
                        <a:lnSpc>
                          <a:spcPts val="4480"/>
                        </a:lnSpc>
                        <a:defRPr/>
                      </a:pPr>
                      <a:r>
                        <a:rPr lang="en-US" sz="3200">
                          <a:solidFill>
                            <a:srgbClr val="000000"/>
                          </a:solidFill>
                          <a:latin typeface="Roboto Condensed Bold"/>
                        </a:rPr>
                        <a:t>Kết quả</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solidFill>
                      <a:srgbClr val="BCE4E4"/>
                    </a:solidFill>
                  </a:tcPr>
                </a:tc>
                <a:extLst>
                  <a:ext uri="{0D108BD9-81ED-4DB2-BD59-A6C34878D82A}">
                    <a16:rowId xmlns:a16="http://schemas.microsoft.com/office/drawing/2014/main" val="10000"/>
                  </a:ext>
                </a:extLst>
              </a:tr>
              <a:tr h="1687843">
                <a:tc>
                  <a:txBody>
                    <a:bodyPr/>
                    <a:lstStyle/>
                    <a:p>
                      <a:pPr algn="ctr">
                        <a:lnSpc>
                          <a:spcPts val="4900"/>
                        </a:lnSpc>
                        <a:defRPr/>
                      </a:pPr>
                      <a:r>
                        <a:rPr lang="en-US" sz="3500">
                          <a:solidFill>
                            <a:srgbClr val="000000"/>
                          </a:solidFill>
                          <a:latin typeface="Roboto Condensed Bold"/>
                        </a:rPr>
                        <a:t>Lần thứ tám </a:t>
                      </a:r>
                      <a:endParaRPr lang="en-US" sz="1100"/>
                    </a:p>
                    <a:p>
                      <a:pPr algn="ctr">
                        <a:lnSpc>
                          <a:spcPts val="4900"/>
                        </a:lnSpc>
                      </a:pPr>
                      <a:r>
                        <a:rPr lang="en-US" sz="3500">
                          <a:solidFill>
                            <a:srgbClr val="000000"/>
                          </a:solidFill>
                          <a:latin typeface="Roboto Condensed Bold"/>
                        </a:rPr>
                        <a:t>– 36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Trẻ con ồn ào, cần một căn nhà 5-6 buồng.</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38 tuổi tậu được biệt thự 5-6 buồng nhưng vẫn không sáng tác được.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1"/>
                  </a:ext>
                </a:extLst>
              </a:tr>
              <a:tr h="1687843">
                <a:tc>
                  <a:txBody>
                    <a:bodyPr/>
                    <a:lstStyle/>
                    <a:p>
                      <a:pPr algn="ctr">
                        <a:lnSpc>
                          <a:spcPts val="4900"/>
                        </a:lnSpc>
                        <a:defRPr/>
                      </a:pPr>
                      <a:r>
                        <a:rPr lang="en-US" sz="3500">
                          <a:solidFill>
                            <a:srgbClr val="000000"/>
                          </a:solidFill>
                          <a:latin typeface="Roboto Condensed Bold"/>
                        </a:rPr>
                        <a:t>Lần thứ chín </a:t>
                      </a:r>
                      <a:endParaRPr lang="en-US" sz="1100"/>
                    </a:p>
                    <a:p>
                      <a:pPr algn="ctr">
                        <a:lnSpc>
                          <a:spcPts val="4900"/>
                        </a:lnSpc>
                      </a:pPr>
                      <a:r>
                        <a:rPr lang="en-US" sz="3500">
                          <a:solidFill>
                            <a:srgbClr val="000000"/>
                          </a:solidFill>
                          <a:latin typeface="Roboto Condensed Bold"/>
                        </a:rPr>
                        <a:t>– 38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Khu phố đông đúc, ồn ào.</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40 tuổi dọn tới khu phố tĩnh mịch nhưng vẫn chưa sáng tác được.</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2"/>
                  </a:ext>
                </a:extLst>
              </a:tr>
              <a:tr h="2307672">
                <a:tc>
                  <a:txBody>
                    <a:bodyPr/>
                    <a:lstStyle/>
                    <a:p>
                      <a:pPr algn="ctr">
                        <a:lnSpc>
                          <a:spcPts val="4900"/>
                        </a:lnSpc>
                        <a:defRPr/>
                      </a:pPr>
                      <a:r>
                        <a:rPr lang="en-US" sz="3500">
                          <a:solidFill>
                            <a:srgbClr val="000000"/>
                          </a:solidFill>
                          <a:latin typeface="Roboto Condensed Bold"/>
                        </a:rPr>
                        <a:t>Lần thứ mười </a:t>
                      </a:r>
                      <a:endParaRPr lang="en-US" sz="1100"/>
                    </a:p>
                    <a:p>
                      <a:pPr algn="ctr">
                        <a:lnSpc>
                          <a:spcPts val="4900"/>
                        </a:lnSpc>
                      </a:pPr>
                      <a:r>
                        <a:rPr lang="en-US" sz="3500">
                          <a:solidFill>
                            <a:srgbClr val="000000"/>
                          </a:solidFill>
                          <a:latin typeface="Roboto Condensed Bold"/>
                        </a:rPr>
                        <a:t>– 40 tuổi</a:t>
                      </a:r>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Không có tranh quý, bộ sa lông êm… không có những đồ đạc xinh đẹp.</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42 tuổi hắn có tất cả nhưng tác phẩm của hắn vẫn không nhích thêm tí nào.</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3"/>
                  </a:ext>
                </a:extLst>
              </a:tr>
              <a:tr h="1687843">
                <a:tc>
                  <a:txBody>
                    <a:bodyPr/>
                    <a:lstStyle/>
                    <a:p>
                      <a:pPr algn="ctr">
                        <a:lnSpc>
                          <a:spcPts val="4900"/>
                        </a:lnSpc>
                        <a:defRPr/>
                      </a:pPr>
                      <a:r>
                        <a:rPr lang="en-US" sz="3500">
                          <a:solidFill>
                            <a:srgbClr val="000000"/>
                          </a:solidFill>
                          <a:latin typeface="Roboto Condensed Bold"/>
                        </a:rPr>
                        <a:t>Lần thứ mười một – 42 tuổi</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Do ruồi làm mất tập trung</a:t>
                      </a: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tc>
                  <a:txBody>
                    <a:bodyPr/>
                    <a:lstStyle/>
                    <a:p>
                      <a:pPr algn="just">
                        <a:lnSpc>
                          <a:spcPts val="4900"/>
                        </a:lnSpc>
                        <a:defRPr/>
                      </a:pPr>
                      <a:endParaRPr lang="en-US" sz="1100"/>
                    </a:p>
                  </a:txBody>
                  <a:tcPr marL="190500" marR="190500" marT="190500" marB="190500" anchor="ctr">
                    <a:lnL w="9525" cap="flat" cmpd="sng" algn="ctr">
                      <a:solidFill>
                        <a:srgbClr val="0992A8"/>
                      </a:solidFill>
                      <a:prstDash val="solid"/>
                      <a:round/>
                      <a:headEnd type="none" w="med" len="med"/>
                      <a:tailEnd type="none" w="med" len="med"/>
                    </a:lnL>
                    <a:lnR w="9525" cap="flat" cmpd="sng" algn="ctr">
                      <a:solidFill>
                        <a:srgbClr val="0992A8"/>
                      </a:solidFill>
                      <a:prstDash val="solid"/>
                      <a:round/>
                      <a:headEnd type="none" w="med" len="med"/>
                      <a:tailEnd type="none" w="med" len="med"/>
                    </a:lnR>
                    <a:lnT w="9525" cap="flat" cmpd="sng" algn="ctr">
                      <a:solidFill>
                        <a:srgbClr val="0992A8"/>
                      </a:solidFill>
                      <a:prstDash val="solid"/>
                      <a:round/>
                      <a:headEnd type="none" w="med" len="med"/>
                      <a:tailEnd type="none" w="med" len="med"/>
                    </a:lnT>
                    <a:lnB w="9525" cap="flat" cmpd="sng" algn="ctr">
                      <a:solidFill>
                        <a:srgbClr val="0992A8"/>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a:off x="15328024" y="4502781"/>
            <a:ext cx="781476" cy="781476"/>
          </a:xfrm>
          <a:custGeom>
            <a:avLst/>
            <a:gdLst/>
            <a:ahLst/>
            <a:cxnLst/>
            <a:rect l="l" t="t" r="r" b="b"/>
            <a:pathLst>
              <a:path w="781476" h="781476">
                <a:moveTo>
                  <a:pt x="0" y="0"/>
                </a:moveTo>
                <a:lnTo>
                  <a:pt x="781476" y="0"/>
                </a:lnTo>
                <a:lnTo>
                  <a:pt x="781476" y="781475"/>
                </a:lnTo>
                <a:lnTo>
                  <a:pt x="0" y="78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9787961" y="2570955"/>
            <a:ext cx="10934814" cy="12248774"/>
          </a:xfrm>
          <a:custGeom>
            <a:avLst/>
            <a:gdLst/>
            <a:ahLst/>
            <a:cxnLst/>
            <a:rect l="l" t="t" r="r" b="b"/>
            <a:pathLst>
              <a:path w="10934814" h="12248774">
                <a:moveTo>
                  <a:pt x="0" y="0"/>
                </a:moveTo>
                <a:lnTo>
                  <a:pt x="10934814" y="0"/>
                </a:lnTo>
                <a:lnTo>
                  <a:pt x="10934814" y="12248774"/>
                </a:lnTo>
                <a:lnTo>
                  <a:pt x="0" y="122487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Freeform 5"/>
          <p:cNvSpPr/>
          <p:nvPr/>
        </p:nvSpPr>
        <p:spPr>
          <a:xfrm>
            <a:off x="16803486" y="279933"/>
            <a:ext cx="1497535" cy="1497535"/>
          </a:xfrm>
          <a:custGeom>
            <a:avLst/>
            <a:gdLst/>
            <a:ahLst/>
            <a:cxnLst/>
            <a:rect l="l" t="t" r="r" b="b"/>
            <a:pathLst>
              <a:path w="1497535" h="1497535">
                <a:moveTo>
                  <a:pt x="0" y="0"/>
                </a:moveTo>
                <a:lnTo>
                  <a:pt x="1497535" y="0"/>
                </a:lnTo>
                <a:lnTo>
                  <a:pt x="1497535" y="1497534"/>
                </a:lnTo>
                <a:lnTo>
                  <a:pt x="0" y="149753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 name="Freeform 6"/>
          <p:cNvSpPr/>
          <p:nvPr/>
        </p:nvSpPr>
        <p:spPr>
          <a:xfrm>
            <a:off x="824670" y="4935216"/>
            <a:ext cx="6048000" cy="6664463"/>
          </a:xfrm>
          <a:custGeom>
            <a:avLst/>
            <a:gdLst/>
            <a:ahLst/>
            <a:cxnLst/>
            <a:rect l="l" t="t" r="r" b="b"/>
            <a:pathLst>
              <a:path w="6048000" h="6664463">
                <a:moveTo>
                  <a:pt x="0" y="0"/>
                </a:moveTo>
                <a:lnTo>
                  <a:pt x="6048000" y="0"/>
                </a:lnTo>
                <a:lnTo>
                  <a:pt x="6048000" y="6664463"/>
                </a:lnTo>
                <a:lnTo>
                  <a:pt x="0" y="6664463"/>
                </a:lnTo>
                <a:lnTo>
                  <a:pt x="0" y="0"/>
                </a:lnTo>
                <a:close/>
              </a:path>
            </a:pathLst>
          </a:custGeom>
          <a:blipFill>
            <a:blip r:embed="rId9">
              <a:alphaModFix amt="26000"/>
            </a:blip>
            <a:stretch>
              <a:fillRect/>
            </a:stretch>
          </a:blipFill>
        </p:spPr>
        <p:txBody>
          <a:bodyPr/>
          <a:lstStyle/>
          <a:p>
            <a:endParaRPr lang="en-GB"/>
          </a:p>
        </p:txBody>
      </p:sp>
      <p:sp>
        <p:nvSpPr>
          <p:cNvPr id="7" name="TextBox 7"/>
          <p:cNvSpPr txBox="1"/>
          <p:nvPr/>
        </p:nvSpPr>
        <p:spPr>
          <a:xfrm>
            <a:off x="558287" y="904875"/>
            <a:ext cx="14400520" cy="2194173"/>
          </a:xfrm>
          <a:prstGeom prst="rect">
            <a:avLst/>
          </a:prstGeom>
        </p:spPr>
        <p:txBody>
          <a:bodyPr lIns="0" tIns="0" rIns="0" bIns="0" rtlCol="0" anchor="t">
            <a:spAutoFit/>
          </a:bodyPr>
          <a:lstStyle/>
          <a:p>
            <a:pPr algn="ctr">
              <a:lnSpc>
                <a:spcPts val="8814"/>
              </a:lnSpc>
            </a:pPr>
            <a:r>
              <a:rPr lang="en-US" sz="6296">
                <a:solidFill>
                  <a:srgbClr val="156C6D"/>
                </a:solidFill>
                <a:latin typeface="Fraunces"/>
              </a:rPr>
              <a:t>BÀI 5</a:t>
            </a:r>
          </a:p>
          <a:p>
            <a:pPr algn="ctr">
              <a:lnSpc>
                <a:spcPts val="8814"/>
              </a:lnSpc>
              <a:spcBef>
                <a:spcPct val="0"/>
              </a:spcBef>
            </a:pPr>
            <a:r>
              <a:rPr lang="en-US" sz="6296">
                <a:solidFill>
                  <a:srgbClr val="156C6D"/>
                </a:solidFill>
                <a:latin typeface="Fraunces Bold"/>
              </a:rPr>
              <a:t>NHỮNG CÂU CHUYỆN HÀI</a:t>
            </a:r>
          </a:p>
        </p:txBody>
      </p:sp>
      <p:sp>
        <p:nvSpPr>
          <p:cNvPr id="8" name="TextBox 8"/>
          <p:cNvSpPr txBox="1"/>
          <p:nvPr/>
        </p:nvSpPr>
        <p:spPr>
          <a:xfrm>
            <a:off x="1767016" y="3229066"/>
            <a:ext cx="12633504" cy="1706150"/>
          </a:xfrm>
          <a:prstGeom prst="rect">
            <a:avLst/>
          </a:prstGeom>
        </p:spPr>
        <p:txBody>
          <a:bodyPr lIns="0" tIns="0" rIns="0" bIns="0" rtlCol="0" anchor="t">
            <a:spAutoFit/>
          </a:bodyPr>
          <a:lstStyle/>
          <a:p>
            <a:pPr algn="ctr">
              <a:lnSpc>
                <a:spcPts val="13579"/>
              </a:lnSpc>
            </a:pPr>
            <a:r>
              <a:rPr lang="en-US" sz="9699">
                <a:solidFill>
                  <a:srgbClr val="156C6D"/>
                </a:solidFill>
                <a:latin typeface="#9Slide05 VL Fadilla"/>
              </a:rPr>
              <a:t>Giá không có ruồi</a:t>
            </a:r>
          </a:p>
        </p:txBody>
      </p:sp>
      <p:sp>
        <p:nvSpPr>
          <p:cNvPr id="9" name="Freeform 9"/>
          <p:cNvSpPr/>
          <p:nvPr/>
        </p:nvSpPr>
        <p:spPr>
          <a:xfrm flipH="1">
            <a:off x="9401765" y="6705317"/>
            <a:ext cx="7857535" cy="3368918"/>
          </a:xfrm>
          <a:custGeom>
            <a:avLst/>
            <a:gdLst/>
            <a:ahLst/>
            <a:cxnLst/>
            <a:rect l="l" t="t" r="r" b="b"/>
            <a:pathLst>
              <a:path w="7857535" h="3368918">
                <a:moveTo>
                  <a:pt x="7857535" y="0"/>
                </a:moveTo>
                <a:lnTo>
                  <a:pt x="0" y="0"/>
                </a:lnTo>
                <a:lnTo>
                  <a:pt x="0" y="3368918"/>
                </a:lnTo>
                <a:lnTo>
                  <a:pt x="7857535" y="3368918"/>
                </a:lnTo>
                <a:lnTo>
                  <a:pt x="7857535"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 name="Freeform 10"/>
          <p:cNvSpPr/>
          <p:nvPr/>
        </p:nvSpPr>
        <p:spPr>
          <a:xfrm>
            <a:off x="14736230" y="8695342"/>
            <a:ext cx="519139" cy="463201"/>
          </a:xfrm>
          <a:custGeom>
            <a:avLst/>
            <a:gdLst/>
            <a:ahLst/>
            <a:cxnLst/>
            <a:rect l="l" t="t" r="r" b="b"/>
            <a:pathLst>
              <a:path w="519139" h="463201">
                <a:moveTo>
                  <a:pt x="0" y="0"/>
                </a:moveTo>
                <a:lnTo>
                  <a:pt x="519138" y="0"/>
                </a:lnTo>
                <a:lnTo>
                  <a:pt x="519138" y="463201"/>
                </a:lnTo>
                <a:lnTo>
                  <a:pt x="0" y="463201"/>
                </a:lnTo>
                <a:lnTo>
                  <a:pt x="0" y="0"/>
                </a:lnTo>
                <a:close/>
              </a:path>
            </a:pathLst>
          </a:custGeom>
          <a:blipFill>
            <a:blip r:embed="rId12">
              <a:alphaModFix amt="74000"/>
            </a:blip>
            <a:stretch>
              <a:fillRect/>
            </a:stretch>
          </a:blipFill>
        </p:spPr>
        <p:txBody>
          <a:bodyPr/>
          <a:lstStyle/>
          <a:p>
            <a:endParaRPr lang="en-GB"/>
          </a:p>
        </p:txBody>
      </p:sp>
      <p:sp>
        <p:nvSpPr>
          <p:cNvPr id="11" name="Freeform 11"/>
          <p:cNvSpPr/>
          <p:nvPr/>
        </p:nvSpPr>
        <p:spPr>
          <a:xfrm>
            <a:off x="16352247" y="8926943"/>
            <a:ext cx="1814106" cy="1471694"/>
          </a:xfrm>
          <a:custGeom>
            <a:avLst/>
            <a:gdLst/>
            <a:ahLst/>
            <a:cxnLst/>
            <a:rect l="l" t="t" r="r" b="b"/>
            <a:pathLst>
              <a:path w="1814106" h="1471694">
                <a:moveTo>
                  <a:pt x="0" y="0"/>
                </a:moveTo>
                <a:lnTo>
                  <a:pt x="1814106" y="0"/>
                </a:lnTo>
                <a:lnTo>
                  <a:pt x="1814106" y="1471693"/>
                </a:lnTo>
                <a:lnTo>
                  <a:pt x="0" y="147169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 name="Freeform 12"/>
          <p:cNvSpPr/>
          <p:nvPr/>
        </p:nvSpPr>
        <p:spPr>
          <a:xfrm>
            <a:off x="-3329252" y="2063874"/>
            <a:ext cx="6048000" cy="6664463"/>
          </a:xfrm>
          <a:custGeom>
            <a:avLst/>
            <a:gdLst/>
            <a:ahLst/>
            <a:cxnLst/>
            <a:rect l="l" t="t" r="r" b="b"/>
            <a:pathLst>
              <a:path w="6048000" h="6664463">
                <a:moveTo>
                  <a:pt x="0" y="0"/>
                </a:moveTo>
                <a:lnTo>
                  <a:pt x="6048000" y="0"/>
                </a:lnTo>
                <a:lnTo>
                  <a:pt x="6048000" y="6664463"/>
                </a:lnTo>
                <a:lnTo>
                  <a:pt x="0" y="6664463"/>
                </a:lnTo>
                <a:lnTo>
                  <a:pt x="0" y="0"/>
                </a:lnTo>
                <a:close/>
              </a:path>
            </a:pathLst>
          </a:custGeom>
          <a:blipFill>
            <a:blip r:embed="rId9">
              <a:alphaModFix amt="26000"/>
            </a:blip>
            <a:stretch>
              <a:fillRect/>
            </a:stretch>
          </a:blipFill>
        </p:spPr>
        <p:txBody>
          <a:bodyPr/>
          <a:lstStyle/>
          <a:p>
            <a:endParaRPr lang="en-GB"/>
          </a:p>
        </p:txBody>
      </p:sp>
      <p:sp>
        <p:nvSpPr>
          <p:cNvPr id="13" name="Freeform 13"/>
          <p:cNvSpPr/>
          <p:nvPr/>
        </p:nvSpPr>
        <p:spPr>
          <a:xfrm rot="-4406345" flipH="1">
            <a:off x="697825" y="5130839"/>
            <a:ext cx="3564445" cy="4114800"/>
          </a:xfrm>
          <a:custGeom>
            <a:avLst/>
            <a:gdLst/>
            <a:ahLst/>
            <a:cxnLst/>
            <a:rect l="l" t="t" r="r" b="b"/>
            <a:pathLst>
              <a:path w="3564445" h="4114800">
                <a:moveTo>
                  <a:pt x="3564446" y="0"/>
                </a:moveTo>
                <a:lnTo>
                  <a:pt x="0" y="0"/>
                </a:lnTo>
                <a:lnTo>
                  <a:pt x="0" y="4114800"/>
                </a:lnTo>
                <a:lnTo>
                  <a:pt x="3564446" y="4114800"/>
                </a:lnTo>
                <a:lnTo>
                  <a:pt x="3564446"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 name="Freeform 14"/>
          <p:cNvSpPr/>
          <p:nvPr/>
        </p:nvSpPr>
        <p:spPr>
          <a:xfrm>
            <a:off x="6181907" y="8235013"/>
            <a:ext cx="1692794" cy="1383859"/>
          </a:xfrm>
          <a:custGeom>
            <a:avLst/>
            <a:gdLst/>
            <a:ahLst/>
            <a:cxnLst/>
            <a:rect l="l" t="t" r="r" b="b"/>
            <a:pathLst>
              <a:path w="1692794" h="1383859">
                <a:moveTo>
                  <a:pt x="0" y="0"/>
                </a:moveTo>
                <a:lnTo>
                  <a:pt x="1692795" y="0"/>
                </a:lnTo>
                <a:lnTo>
                  <a:pt x="1692795" y="1383859"/>
                </a:lnTo>
                <a:lnTo>
                  <a:pt x="0" y="138385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5" name="TextBox 15"/>
          <p:cNvSpPr txBox="1"/>
          <p:nvPr/>
        </p:nvSpPr>
        <p:spPr>
          <a:xfrm>
            <a:off x="2788438" y="5244956"/>
            <a:ext cx="10590661" cy="1007745"/>
          </a:xfrm>
          <a:prstGeom prst="rect">
            <a:avLst/>
          </a:prstGeom>
        </p:spPr>
        <p:txBody>
          <a:bodyPr lIns="0" tIns="0" rIns="0" bIns="0" rtlCol="0" anchor="t">
            <a:spAutoFit/>
          </a:bodyPr>
          <a:lstStyle/>
          <a:p>
            <a:pPr algn="ctr">
              <a:lnSpc>
                <a:spcPts val="7979"/>
              </a:lnSpc>
            </a:pPr>
            <a:r>
              <a:rPr lang="en-US" sz="5699">
                <a:solidFill>
                  <a:srgbClr val="156C6D"/>
                </a:solidFill>
                <a:latin typeface="#9Slide05 Aphrodite Pro"/>
              </a:rPr>
              <a:t> A-dít Nê-xin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3103691">
            <a:off x="14578603" y="-4300337"/>
            <a:ext cx="6106478" cy="8600674"/>
          </a:xfrm>
          <a:custGeom>
            <a:avLst/>
            <a:gdLst/>
            <a:ahLst/>
            <a:cxnLst/>
            <a:rect l="l" t="t" r="r" b="b"/>
            <a:pathLst>
              <a:path w="6106478" h="8600674">
                <a:moveTo>
                  <a:pt x="0" y="0"/>
                </a:moveTo>
                <a:lnTo>
                  <a:pt x="6106478" y="0"/>
                </a:lnTo>
                <a:lnTo>
                  <a:pt x="6106478" y="8600674"/>
                </a:lnTo>
                <a:lnTo>
                  <a:pt x="0" y="860067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154697" y="5143500"/>
            <a:ext cx="6498723" cy="4971523"/>
          </a:xfrm>
          <a:custGeom>
            <a:avLst/>
            <a:gdLst/>
            <a:ahLst/>
            <a:cxnLst/>
            <a:rect l="l" t="t" r="r" b="b"/>
            <a:pathLst>
              <a:path w="6498723" h="4971523">
                <a:moveTo>
                  <a:pt x="0" y="0"/>
                </a:moveTo>
                <a:lnTo>
                  <a:pt x="6498723" y="0"/>
                </a:lnTo>
                <a:lnTo>
                  <a:pt x="6498723" y="4971523"/>
                </a:lnTo>
                <a:lnTo>
                  <a:pt x="0" y="49715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Freeform 5"/>
          <p:cNvSpPr/>
          <p:nvPr/>
        </p:nvSpPr>
        <p:spPr>
          <a:xfrm>
            <a:off x="4269750" y="2034082"/>
            <a:ext cx="13636950" cy="6818475"/>
          </a:xfrm>
          <a:custGeom>
            <a:avLst/>
            <a:gdLst/>
            <a:ahLst/>
            <a:cxnLst/>
            <a:rect l="l" t="t" r="r" b="b"/>
            <a:pathLst>
              <a:path w="13636950" h="6818475">
                <a:moveTo>
                  <a:pt x="0" y="0"/>
                </a:moveTo>
                <a:lnTo>
                  <a:pt x="13636950" y="0"/>
                </a:lnTo>
                <a:lnTo>
                  <a:pt x="13636950" y="6818475"/>
                </a:lnTo>
                <a:lnTo>
                  <a:pt x="0" y="6818475"/>
                </a:lnTo>
                <a:lnTo>
                  <a:pt x="0" y="0"/>
                </a:lnTo>
                <a:close/>
              </a:path>
            </a:pathLst>
          </a:custGeom>
          <a:blipFill>
            <a:blip r:embed="rId7"/>
            <a:stretch>
              <a:fillRect/>
            </a:stretch>
          </a:blipFill>
        </p:spPr>
        <p:txBody>
          <a:bodyPr/>
          <a:lstStyle/>
          <a:p>
            <a:endParaRPr lang="en-GB"/>
          </a:p>
        </p:txBody>
      </p:sp>
      <p:sp>
        <p:nvSpPr>
          <p:cNvPr id="6" name="TextBox 6"/>
          <p:cNvSpPr txBox="1"/>
          <p:nvPr/>
        </p:nvSpPr>
        <p:spPr>
          <a:xfrm>
            <a:off x="2244825" y="717926"/>
            <a:ext cx="13162243" cy="979071"/>
          </a:xfrm>
          <a:prstGeom prst="rect">
            <a:avLst/>
          </a:prstGeom>
        </p:spPr>
        <p:txBody>
          <a:bodyPr lIns="0" tIns="0" rIns="0" bIns="0" rtlCol="0" anchor="t">
            <a:spAutoFit/>
          </a:bodyPr>
          <a:lstStyle/>
          <a:p>
            <a:pPr>
              <a:lnSpc>
                <a:spcPts val="7980"/>
              </a:lnSpc>
              <a:spcBef>
                <a:spcPct val="0"/>
              </a:spcBef>
            </a:pPr>
            <a:r>
              <a:rPr lang="en-US" sz="5700">
                <a:solidFill>
                  <a:srgbClr val="74A29E"/>
                </a:solidFill>
                <a:latin typeface="#9Slide07 SVNUT Triumph Press"/>
              </a:rPr>
              <a:t>3.2. Đọc hiểu văn bản</a:t>
            </a:r>
          </a:p>
        </p:txBody>
      </p:sp>
      <p:sp>
        <p:nvSpPr>
          <p:cNvPr id="7" name="TextBox 7"/>
          <p:cNvSpPr txBox="1"/>
          <p:nvPr/>
        </p:nvSpPr>
        <p:spPr>
          <a:xfrm>
            <a:off x="2844109" y="1493062"/>
            <a:ext cx="12093793" cy="948690"/>
          </a:xfrm>
          <a:prstGeom prst="rect">
            <a:avLst/>
          </a:prstGeom>
        </p:spPr>
        <p:txBody>
          <a:bodyPr lIns="0" tIns="0" rIns="0" bIns="0" rtlCol="0" anchor="t">
            <a:spAutoFit/>
          </a:bodyPr>
          <a:lstStyle/>
          <a:p>
            <a:pPr>
              <a:lnSpc>
                <a:spcPts val="7559"/>
              </a:lnSpc>
            </a:pPr>
            <a:r>
              <a:rPr lang="en-US" sz="5400">
                <a:solidFill>
                  <a:srgbClr val="5A8884"/>
                </a:solidFill>
                <a:latin typeface="#9Slide05 VL Fadilla"/>
              </a:rPr>
              <a:t>b. Nhân vật</a:t>
            </a:r>
          </a:p>
        </p:txBody>
      </p:sp>
      <p:sp>
        <p:nvSpPr>
          <p:cNvPr id="8" name="TextBox 8"/>
          <p:cNvSpPr txBox="1"/>
          <p:nvPr/>
        </p:nvSpPr>
        <p:spPr>
          <a:xfrm>
            <a:off x="7065949" y="3033643"/>
            <a:ext cx="9526076" cy="4724103"/>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Roboto Condensed"/>
              </a:rPr>
              <a:t>Nhà văn Azit Nexin đã xây dựng nhân vật với những xung đột nội tâm. Với biện pháp thủ thuật tài tình trong từng câu chữ, ông đã cho chúng ta thấy được hiện thực về </a:t>
            </a:r>
            <a:r>
              <a:rPr lang="en-US" sz="4499">
                <a:solidFill>
                  <a:srgbClr val="000000"/>
                </a:solidFill>
                <a:latin typeface="Roboto Condensed Bold"/>
              </a:rPr>
              <a:t>tính cách rụt rè, e ngại trước khó khăn, đáng lên án.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3768319">
            <a:off x="13854173" y="-4005715"/>
            <a:ext cx="6106478" cy="8600674"/>
          </a:xfrm>
          <a:custGeom>
            <a:avLst/>
            <a:gdLst/>
            <a:ahLst/>
            <a:cxnLst/>
            <a:rect l="l" t="t" r="r" b="b"/>
            <a:pathLst>
              <a:path w="6106478" h="8600674">
                <a:moveTo>
                  <a:pt x="0" y="0"/>
                </a:moveTo>
                <a:lnTo>
                  <a:pt x="6106478" y="0"/>
                </a:lnTo>
                <a:lnTo>
                  <a:pt x="6106478" y="8600674"/>
                </a:lnTo>
                <a:lnTo>
                  <a:pt x="0" y="860067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5136875" y="2044659"/>
            <a:ext cx="12801600" cy="3728466"/>
          </a:xfrm>
          <a:custGeom>
            <a:avLst/>
            <a:gdLst/>
            <a:ahLst/>
            <a:cxnLst/>
            <a:rect l="l" t="t" r="r" b="b"/>
            <a:pathLst>
              <a:path w="12801600" h="3728466">
                <a:moveTo>
                  <a:pt x="0" y="0"/>
                </a:moveTo>
                <a:lnTo>
                  <a:pt x="12801600" y="0"/>
                </a:lnTo>
                <a:lnTo>
                  <a:pt x="12801600" y="3728466"/>
                </a:lnTo>
                <a:lnTo>
                  <a:pt x="0" y="372846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Freeform 5"/>
          <p:cNvSpPr/>
          <p:nvPr/>
        </p:nvSpPr>
        <p:spPr>
          <a:xfrm>
            <a:off x="4780875" y="5773125"/>
            <a:ext cx="12801600" cy="3728466"/>
          </a:xfrm>
          <a:custGeom>
            <a:avLst/>
            <a:gdLst/>
            <a:ahLst/>
            <a:cxnLst/>
            <a:rect l="l" t="t" r="r" b="b"/>
            <a:pathLst>
              <a:path w="12801600" h="3728466">
                <a:moveTo>
                  <a:pt x="0" y="0"/>
                </a:moveTo>
                <a:lnTo>
                  <a:pt x="12801600" y="0"/>
                </a:lnTo>
                <a:lnTo>
                  <a:pt x="12801600" y="3728466"/>
                </a:lnTo>
                <a:lnTo>
                  <a:pt x="0" y="372846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nvGrpSpPr>
          <p:cNvPr id="6" name="Group 6"/>
          <p:cNvGrpSpPr/>
          <p:nvPr/>
        </p:nvGrpSpPr>
        <p:grpSpPr>
          <a:xfrm>
            <a:off x="771649" y="3279537"/>
            <a:ext cx="4987176" cy="4987176"/>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6D691"/>
            </a:solidFill>
          </p:spPr>
          <p:txBody>
            <a:bodyPr/>
            <a:lstStyle/>
            <a:p>
              <a:endParaRPr lang="en-GB"/>
            </a:p>
          </p:txBody>
        </p:sp>
        <p:sp>
          <p:nvSpPr>
            <p:cNvPr id="8" name="TextBox 8"/>
            <p:cNvSpPr txBox="1"/>
            <p:nvPr/>
          </p:nvSpPr>
          <p:spPr>
            <a:xfrm>
              <a:off x="76200" y="0"/>
              <a:ext cx="660400" cy="736600"/>
            </a:xfrm>
            <a:prstGeom prst="rect">
              <a:avLst/>
            </a:prstGeom>
          </p:spPr>
          <p:txBody>
            <a:bodyPr lIns="50800" tIns="50800" rIns="50800" bIns="50800" rtlCol="0" anchor="ctr"/>
            <a:lstStyle/>
            <a:p>
              <a:pPr algn="ctr">
                <a:lnSpc>
                  <a:spcPts val="5599"/>
                </a:lnSpc>
              </a:pPr>
              <a:r>
                <a:rPr lang="en-US" sz="3999">
                  <a:solidFill>
                    <a:srgbClr val="000000"/>
                  </a:solidFill>
                  <a:latin typeface="Roboto Condensed Bold"/>
                </a:rPr>
                <a:t>Kết cấu truyện </a:t>
              </a:r>
            </a:p>
            <a:p>
              <a:pPr algn="ctr">
                <a:lnSpc>
                  <a:spcPts val="5599"/>
                </a:lnSpc>
              </a:pPr>
              <a:r>
                <a:rPr lang="en-US" sz="3999">
                  <a:solidFill>
                    <a:srgbClr val="000000"/>
                  </a:solidFill>
                  <a:latin typeface="Roboto Condensed Bold"/>
                </a:rPr>
                <a:t>độc đáo</a:t>
              </a:r>
            </a:p>
          </p:txBody>
        </p:sp>
      </p:grpSp>
      <p:sp>
        <p:nvSpPr>
          <p:cNvPr id="9" name="Freeform 9"/>
          <p:cNvSpPr/>
          <p:nvPr/>
        </p:nvSpPr>
        <p:spPr>
          <a:xfrm>
            <a:off x="0" y="8333388"/>
            <a:ext cx="4091579" cy="4114800"/>
          </a:xfrm>
          <a:custGeom>
            <a:avLst/>
            <a:gdLst/>
            <a:ahLst/>
            <a:cxnLst/>
            <a:rect l="l" t="t" r="r" b="b"/>
            <a:pathLst>
              <a:path w="4091579" h="4114800">
                <a:moveTo>
                  <a:pt x="0" y="0"/>
                </a:moveTo>
                <a:lnTo>
                  <a:pt x="4091579" y="0"/>
                </a:lnTo>
                <a:lnTo>
                  <a:pt x="4091579"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 name="Freeform 10"/>
          <p:cNvSpPr/>
          <p:nvPr/>
        </p:nvSpPr>
        <p:spPr>
          <a:xfrm>
            <a:off x="234104" y="6362276"/>
            <a:ext cx="2042509" cy="3808874"/>
          </a:xfrm>
          <a:custGeom>
            <a:avLst/>
            <a:gdLst/>
            <a:ahLst/>
            <a:cxnLst/>
            <a:rect l="l" t="t" r="r" b="b"/>
            <a:pathLst>
              <a:path w="2042509" h="3808874">
                <a:moveTo>
                  <a:pt x="0" y="0"/>
                </a:moveTo>
                <a:lnTo>
                  <a:pt x="2042509" y="0"/>
                </a:lnTo>
                <a:lnTo>
                  <a:pt x="2042509" y="3808874"/>
                </a:lnTo>
                <a:lnTo>
                  <a:pt x="0" y="3808874"/>
                </a:lnTo>
                <a:lnTo>
                  <a:pt x="0" y="0"/>
                </a:lnTo>
                <a:close/>
              </a:path>
            </a:pathLst>
          </a:custGeom>
          <a:blipFill>
            <a:blip r:embed="rId11"/>
            <a:stretch>
              <a:fillRect/>
            </a:stretch>
          </a:blipFill>
        </p:spPr>
        <p:txBody>
          <a:bodyPr/>
          <a:lstStyle/>
          <a:p>
            <a:endParaRPr lang="en-GB"/>
          </a:p>
        </p:txBody>
      </p:sp>
      <p:sp>
        <p:nvSpPr>
          <p:cNvPr id="11" name="TextBox 11"/>
          <p:cNvSpPr txBox="1"/>
          <p:nvPr/>
        </p:nvSpPr>
        <p:spPr>
          <a:xfrm>
            <a:off x="1255359" y="407046"/>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12" name="TextBox 12"/>
          <p:cNvSpPr txBox="1"/>
          <p:nvPr/>
        </p:nvSpPr>
        <p:spPr>
          <a:xfrm>
            <a:off x="1255359" y="1322693"/>
            <a:ext cx="12093793" cy="948690"/>
          </a:xfrm>
          <a:prstGeom prst="rect">
            <a:avLst/>
          </a:prstGeom>
        </p:spPr>
        <p:txBody>
          <a:bodyPr lIns="0" tIns="0" rIns="0" bIns="0" rtlCol="0" anchor="t">
            <a:spAutoFit/>
          </a:bodyPr>
          <a:lstStyle/>
          <a:p>
            <a:pPr>
              <a:lnSpc>
                <a:spcPts val="7559"/>
              </a:lnSpc>
            </a:pPr>
            <a:r>
              <a:rPr lang="en-US" sz="5400">
                <a:solidFill>
                  <a:srgbClr val="5A8884"/>
                </a:solidFill>
                <a:latin typeface="#9Slide05 VL Fadilla"/>
              </a:rPr>
              <a:t>b. Kết cấu</a:t>
            </a:r>
          </a:p>
        </p:txBody>
      </p:sp>
      <p:sp>
        <p:nvSpPr>
          <p:cNvPr id="13" name="TextBox 13"/>
          <p:cNvSpPr txBox="1"/>
          <p:nvPr/>
        </p:nvSpPr>
        <p:spPr>
          <a:xfrm>
            <a:off x="6114825" y="2547452"/>
            <a:ext cx="11144475" cy="2646680"/>
          </a:xfrm>
          <a:prstGeom prst="rect">
            <a:avLst/>
          </a:prstGeom>
        </p:spPr>
        <p:txBody>
          <a:bodyPr lIns="0" tIns="0" rIns="0" bIns="0" rtlCol="0" anchor="t">
            <a:spAutoFit/>
          </a:bodyPr>
          <a:lstStyle/>
          <a:p>
            <a:pPr algn="ctr">
              <a:lnSpc>
                <a:spcPts val="5319"/>
              </a:lnSpc>
              <a:spcBef>
                <a:spcPct val="0"/>
              </a:spcBef>
            </a:pPr>
            <a:r>
              <a:rPr lang="en-US" sz="3799">
                <a:solidFill>
                  <a:srgbClr val="000000"/>
                </a:solidFill>
                <a:latin typeface="Roboto Condensed"/>
              </a:rPr>
              <a:t> Tác giả xây dựng nhân vật </a:t>
            </a:r>
            <a:r>
              <a:rPr lang="en-US" sz="3799">
                <a:solidFill>
                  <a:srgbClr val="000000"/>
                </a:solidFill>
                <a:latin typeface="Roboto Condensed Bold"/>
              </a:rPr>
              <a:t>một con người mấy chục năm rồi không thực hiện được việc học nghiêm túc</a:t>
            </a:r>
            <a:r>
              <a:rPr lang="en-US" sz="3799">
                <a:solidFill>
                  <a:srgbClr val="000000"/>
                </a:solidFill>
                <a:latin typeface="Roboto Condensed"/>
              </a:rPr>
              <a:t> mà còn mơ trở thành một tiểu thuyết gia, thật tò mò muốn xem cậu ta thay đổi như thế nào để thực hiện hoài bão của mình.</a:t>
            </a:r>
          </a:p>
        </p:txBody>
      </p:sp>
      <p:sp>
        <p:nvSpPr>
          <p:cNvPr id="14" name="TextBox 14"/>
          <p:cNvSpPr txBox="1"/>
          <p:nvPr/>
        </p:nvSpPr>
        <p:spPr>
          <a:xfrm>
            <a:off x="5758825" y="6275918"/>
            <a:ext cx="11144475" cy="3313430"/>
          </a:xfrm>
          <a:prstGeom prst="rect">
            <a:avLst/>
          </a:prstGeom>
        </p:spPr>
        <p:txBody>
          <a:bodyPr lIns="0" tIns="0" rIns="0" bIns="0" rtlCol="0" anchor="t">
            <a:spAutoFit/>
          </a:bodyPr>
          <a:lstStyle/>
          <a:p>
            <a:pPr algn="ctr">
              <a:lnSpc>
                <a:spcPts val="5319"/>
              </a:lnSpc>
            </a:pPr>
            <a:r>
              <a:rPr lang="en-US" sz="3799">
                <a:solidFill>
                  <a:srgbClr val="000000"/>
                </a:solidFill>
                <a:latin typeface="Roboto Condensed"/>
              </a:rPr>
              <a:t>Cao trào khiến ta không khỏi bật cười khi kết thúc bất ngờ là cậu ta lúc này lại đổ lỗi cho một loài côn trùng vô tri, vô giác, chính là loài ruồi: “</a:t>
            </a:r>
            <a:r>
              <a:rPr lang="en-US" sz="3799">
                <a:solidFill>
                  <a:srgbClr val="000000"/>
                </a:solidFill>
                <a:latin typeface="Roboto Condensed Italics"/>
              </a:rPr>
              <a:t>Ruồi nhiều quá! Ruồi không còn làm ăn gì được nữa!... Ôi, giá mà không có ruồi!</a:t>
            </a:r>
            <a:r>
              <a:rPr lang="en-US" sz="3799">
                <a:solidFill>
                  <a:srgbClr val="000000"/>
                </a:solidFill>
                <a:latin typeface="Roboto Condensed"/>
              </a:rPr>
              <a:t>”</a:t>
            </a:r>
          </a:p>
          <a:p>
            <a:pPr algn="ctr">
              <a:lnSpc>
                <a:spcPts val="5319"/>
              </a:lnSpc>
              <a:spcBef>
                <a:spcPct val="0"/>
              </a:spcBef>
            </a:pPr>
            <a:endParaRPr lang="en-US" sz="3799">
              <a:solidFill>
                <a:srgbClr val="000000"/>
              </a:solidFill>
              <a:latin typeface="Roboto Condensed"/>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a:off x="16065644" y="397874"/>
            <a:ext cx="1710132" cy="1710132"/>
          </a:xfrm>
          <a:custGeom>
            <a:avLst/>
            <a:gdLst/>
            <a:ahLst/>
            <a:cxnLst/>
            <a:rect l="l" t="t" r="r" b="b"/>
            <a:pathLst>
              <a:path w="1710132" h="1710132">
                <a:moveTo>
                  <a:pt x="0" y="0"/>
                </a:moveTo>
                <a:lnTo>
                  <a:pt x="1710132" y="0"/>
                </a:lnTo>
                <a:lnTo>
                  <a:pt x="1710132" y="1710132"/>
                </a:lnTo>
                <a:lnTo>
                  <a:pt x="0" y="17101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14215773" y="1238062"/>
            <a:ext cx="869944" cy="869944"/>
          </a:xfrm>
          <a:custGeom>
            <a:avLst/>
            <a:gdLst/>
            <a:ahLst/>
            <a:cxnLst/>
            <a:rect l="l" t="t" r="r" b="b"/>
            <a:pathLst>
              <a:path w="869944" h="869944">
                <a:moveTo>
                  <a:pt x="0" y="0"/>
                </a:moveTo>
                <a:lnTo>
                  <a:pt x="869945" y="0"/>
                </a:lnTo>
                <a:lnTo>
                  <a:pt x="869945" y="869944"/>
                </a:lnTo>
                <a:lnTo>
                  <a:pt x="0" y="86994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5" name="Group 5"/>
          <p:cNvGrpSpPr/>
          <p:nvPr/>
        </p:nvGrpSpPr>
        <p:grpSpPr>
          <a:xfrm>
            <a:off x="2743201" y="2781301"/>
            <a:ext cx="6006057" cy="5637700"/>
            <a:chOff x="-41378" y="-3242"/>
            <a:chExt cx="950804" cy="892491"/>
          </a:xfrm>
        </p:grpSpPr>
        <p:sp>
          <p:nvSpPr>
            <p:cNvPr id="6" name="Freeform 6"/>
            <p:cNvSpPr/>
            <p:nvPr/>
          </p:nvSpPr>
          <p:spPr>
            <a:xfrm>
              <a:off x="-41378" y="-3242"/>
              <a:ext cx="950804" cy="892491"/>
            </a:xfrm>
            <a:custGeom>
              <a:avLst/>
              <a:gdLst/>
              <a:ahLst/>
              <a:cxnLst/>
              <a:rect l="l" t="t" r="r" b="b"/>
              <a:pathLst>
                <a:path w="950804" h="892491">
                  <a:moveTo>
                    <a:pt x="475402" y="0"/>
                  </a:moveTo>
                  <a:cubicBezTo>
                    <a:pt x="212845" y="0"/>
                    <a:pt x="0" y="199791"/>
                    <a:pt x="0" y="446245"/>
                  </a:cubicBezTo>
                  <a:cubicBezTo>
                    <a:pt x="0" y="692700"/>
                    <a:pt x="212845" y="892491"/>
                    <a:pt x="475402" y="892491"/>
                  </a:cubicBezTo>
                  <a:cubicBezTo>
                    <a:pt x="737960" y="892491"/>
                    <a:pt x="950804" y="692700"/>
                    <a:pt x="950804" y="446245"/>
                  </a:cubicBezTo>
                  <a:cubicBezTo>
                    <a:pt x="950804" y="199791"/>
                    <a:pt x="737960" y="0"/>
                    <a:pt x="475402" y="0"/>
                  </a:cubicBezTo>
                  <a:close/>
                </a:path>
              </a:pathLst>
            </a:custGeom>
            <a:solidFill>
              <a:srgbClr val="E6D691"/>
            </a:solidFill>
          </p:spPr>
          <p:txBody>
            <a:bodyPr/>
            <a:lstStyle/>
            <a:p>
              <a:endParaRPr lang="en-GB"/>
            </a:p>
          </p:txBody>
        </p:sp>
        <p:sp>
          <p:nvSpPr>
            <p:cNvPr id="7" name="TextBox 7"/>
            <p:cNvSpPr txBox="1"/>
            <p:nvPr/>
          </p:nvSpPr>
          <p:spPr>
            <a:xfrm>
              <a:off x="115441" y="69136"/>
              <a:ext cx="660400" cy="755650"/>
            </a:xfrm>
            <a:prstGeom prst="rect">
              <a:avLst/>
            </a:prstGeom>
          </p:spPr>
          <p:txBody>
            <a:bodyPr lIns="50800" tIns="50800" rIns="50800" bIns="50800" rtlCol="0" anchor="ctr"/>
            <a:lstStyle/>
            <a:p>
              <a:pPr algn="ctr">
                <a:lnSpc>
                  <a:spcPts val="6019"/>
                </a:lnSpc>
              </a:pPr>
              <a:r>
                <a:rPr lang="en-US" sz="4299">
                  <a:solidFill>
                    <a:srgbClr val="000000"/>
                  </a:solidFill>
                  <a:latin typeface="Roboto Condensed"/>
                </a:rPr>
                <a:t>Trong cuộc sống, con người không nên buông xuôi trước hoàn cảnh khó khăn.</a:t>
              </a:r>
            </a:p>
          </p:txBody>
        </p:sp>
      </p:grpSp>
      <p:grpSp>
        <p:nvGrpSpPr>
          <p:cNvPr id="8" name="Group 8"/>
          <p:cNvGrpSpPr/>
          <p:nvPr/>
        </p:nvGrpSpPr>
        <p:grpSpPr>
          <a:xfrm>
            <a:off x="8229604" y="1638304"/>
            <a:ext cx="8007138" cy="7516053"/>
            <a:chOff x="-19800" y="-4124"/>
            <a:chExt cx="950804" cy="892491"/>
          </a:xfrm>
        </p:grpSpPr>
        <p:sp>
          <p:nvSpPr>
            <p:cNvPr id="9" name="Freeform 9"/>
            <p:cNvSpPr/>
            <p:nvPr/>
          </p:nvSpPr>
          <p:spPr>
            <a:xfrm>
              <a:off x="-19800" y="-4124"/>
              <a:ext cx="950804" cy="892491"/>
            </a:xfrm>
            <a:custGeom>
              <a:avLst/>
              <a:gdLst/>
              <a:ahLst/>
              <a:cxnLst/>
              <a:rect l="l" t="t" r="r" b="b"/>
              <a:pathLst>
                <a:path w="950804" h="892491">
                  <a:moveTo>
                    <a:pt x="475402" y="0"/>
                  </a:moveTo>
                  <a:cubicBezTo>
                    <a:pt x="212845" y="0"/>
                    <a:pt x="0" y="199791"/>
                    <a:pt x="0" y="446245"/>
                  </a:cubicBezTo>
                  <a:cubicBezTo>
                    <a:pt x="0" y="692700"/>
                    <a:pt x="212845" y="892491"/>
                    <a:pt x="475402" y="892491"/>
                  </a:cubicBezTo>
                  <a:cubicBezTo>
                    <a:pt x="737960" y="892491"/>
                    <a:pt x="950804" y="692700"/>
                    <a:pt x="950804" y="446245"/>
                  </a:cubicBezTo>
                  <a:cubicBezTo>
                    <a:pt x="950804" y="199791"/>
                    <a:pt x="737960" y="0"/>
                    <a:pt x="475402" y="0"/>
                  </a:cubicBezTo>
                  <a:close/>
                </a:path>
              </a:pathLst>
            </a:custGeom>
            <a:solidFill>
              <a:srgbClr val="EEF2E8"/>
            </a:solidFill>
          </p:spPr>
          <p:txBody>
            <a:bodyPr/>
            <a:lstStyle/>
            <a:p>
              <a:endParaRPr lang="en-GB"/>
            </a:p>
          </p:txBody>
        </p:sp>
        <p:sp>
          <p:nvSpPr>
            <p:cNvPr id="10" name="TextBox 10"/>
            <p:cNvSpPr txBox="1"/>
            <p:nvPr/>
          </p:nvSpPr>
          <p:spPr>
            <a:xfrm>
              <a:off x="115925" y="59214"/>
              <a:ext cx="660400" cy="746125"/>
            </a:xfrm>
            <a:prstGeom prst="rect">
              <a:avLst/>
            </a:prstGeom>
          </p:spPr>
          <p:txBody>
            <a:bodyPr lIns="50800" tIns="50800" rIns="50800" bIns="50800" rtlCol="0" anchor="ctr"/>
            <a:lstStyle/>
            <a:p>
              <a:pPr algn="ctr">
                <a:lnSpc>
                  <a:spcPts val="5880"/>
                </a:lnSpc>
              </a:pPr>
              <a:r>
                <a:rPr lang="en-US" sz="4200">
                  <a:solidFill>
                    <a:srgbClr val="000000"/>
                  </a:solidFill>
                  <a:latin typeface="Roboto Condensed"/>
                </a:rPr>
                <a:t>Khi gặp khó khăn, nên đối diện và tìm giải pháp chứ không phải đổ lỗi, tìm lí do bao biện cho bản thân.</a:t>
              </a:r>
            </a:p>
          </p:txBody>
        </p:sp>
      </p:grpSp>
      <p:sp>
        <p:nvSpPr>
          <p:cNvPr id="11" name="Freeform 11"/>
          <p:cNvSpPr/>
          <p:nvPr/>
        </p:nvSpPr>
        <p:spPr>
          <a:xfrm flipH="1">
            <a:off x="14215773" y="7678479"/>
            <a:ext cx="3354840" cy="2310646"/>
          </a:xfrm>
          <a:custGeom>
            <a:avLst/>
            <a:gdLst/>
            <a:ahLst/>
            <a:cxnLst/>
            <a:rect l="l" t="t" r="r" b="b"/>
            <a:pathLst>
              <a:path w="3354840" h="2310646">
                <a:moveTo>
                  <a:pt x="3354840" y="0"/>
                </a:moveTo>
                <a:lnTo>
                  <a:pt x="0" y="0"/>
                </a:lnTo>
                <a:lnTo>
                  <a:pt x="0" y="2310646"/>
                </a:lnTo>
                <a:lnTo>
                  <a:pt x="3354840" y="2310646"/>
                </a:lnTo>
                <a:lnTo>
                  <a:pt x="335484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2" name="Freeform 12"/>
          <p:cNvSpPr/>
          <p:nvPr/>
        </p:nvSpPr>
        <p:spPr>
          <a:xfrm>
            <a:off x="1314470" y="2424213"/>
            <a:ext cx="2186462" cy="4114800"/>
          </a:xfrm>
          <a:custGeom>
            <a:avLst/>
            <a:gdLst/>
            <a:ahLst/>
            <a:cxnLst/>
            <a:rect l="l" t="t" r="r" b="b"/>
            <a:pathLst>
              <a:path w="2186462" h="4114800">
                <a:moveTo>
                  <a:pt x="0" y="0"/>
                </a:moveTo>
                <a:lnTo>
                  <a:pt x="2186462" y="0"/>
                </a:lnTo>
                <a:lnTo>
                  <a:pt x="2186462"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3" name="TextBox 13"/>
          <p:cNvSpPr txBox="1"/>
          <p:nvPr/>
        </p:nvSpPr>
        <p:spPr>
          <a:xfrm>
            <a:off x="3758467" y="544830"/>
            <a:ext cx="13162243" cy="979170"/>
          </a:xfrm>
          <a:prstGeom prst="rect">
            <a:avLst/>
          </a:prstGeom>
        </p:spPr>
        <p:txBody>
          <a:bodyPr lIns="0" tIns="0" rIns="0" bIns="0" rtlCol="0" anchor="t">
            <a:spAutoFit/>
          </a:bodyPr>
          <a:lstStyle/>
          <a:p>
            <a:pPr algn="just">
              <a:lnSpc>
                <a:spcPts val="7980"/>
              </a:lnSpc>
              <a:spcBef>
                <a:spcPct val="0"/>
              </a:spcBef>
            </a:pPr>
            <a:r>
              <a:rPr lang="en-US" sz="5700">
                <a:solidFill>
                  <a:srgbClr val="74A29E"/>
                </a:solidFill>
                <a:latin typeface="#9Slide07 SVNUT Triumph Press"/>
              </a:rPr>
              <a:t>3.2. Đọc hiểu văn bản</a:t>
            </a:r>
          </a:p>
        </p:txBody>
      </p:sp>
      <p:sp>
        <p:nvSpPr>
          <p:cNvPr id="14" name="TextBox 14"/>
          <p:cNvSpPr txBox="1"/>
          <p:nvPr/>
        </p:nvSpPr>
        <p:spPr>
          <a:xfrm>
            <a:off x="4531630" y="1475523"/>
            <a:ext cx="2951953" cy="948690"/>
          </a:xfrm>
          <a:prstGeom prst="rect">
            <a:avLst/>
          </a:prstGeom>
        </p:spPr>
        <p:txBody>
          <a:bodyPr lIns="0" tIns="0" rIns="0" bIns="0" rtlCol="0" anchor="t">
            <a:spAutoFit/>
          </a:bodyPr>
          <a:lstStyle/>
          <a:p>
            <a:pPr>
              <a:lnSpc>
                <a:spcPts val="7559"/>
              </a:lnSpc>
            </a:pPr>
            <a:r>
              <a:rPr lang="en-US" sz="5400">
                <a:solidFill>
                  <a:srgbClr val="5A8884"/>
                </a:solidFill>
                <a:latin typeface="#9Slide05 VL Fadilla"/>
              </a:rPr>
              <a:t>d. Bài học</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grpSp>
        <p:nvGrpSpPr>
          <p:cNvPr id="3" name="Group 3"/>
          <p:cNvGrpSpPr/>
          <p:nvPr/>
        </p:nvGrpSpPr>
        <p:grpSpPr>
          <a:xfrm>
            <a:off x="4706819" y="1488191"/>
            <a:ext cx="11139988" cy="7310617"/>
            <a:chOff x="0" y="0"/>
            <a:chExt cx="812800" cy="533400"/>
          </a:xfrm>
        </p:grpSpPr>
        <p:sp>
          <p:nvSpPr>
            <p:cNvPr id="4" name="Freeform 4"/>
            <p:cNvSpPr/>
            <p:nvPr/>
          </p:nvSpPr>
          <p:spPr>
            <a:xfrm>
              <a:off x="0" y="0"/>
              <a:ext cx="827989" cy="537638"/>
            </a:xfrm>
            <a:custGeom>
              <a:avLst/>
              <a:gdLst/>
              <a:ahLst/>
              <a:cxnLst/>
              <a:rect l="l" t="t" r="r" b="b"/>
              <a:pathLst>
                <a:path w="827989" h="537638">
                  <a:moveTo>
                    <a:pt x="461490" y="0"/>
                  </a:moveTo>
                  <a:cubicBezTo>
                    <a:pt x="470405" y="0"/>
                    <a:pt x="479374" y="0"/>
                    <a:pt x="488272" y="0"/>
                  </a:cubicBezTo>
                  <a:cubicBezTo>
                    <a:pt x="559210" y="8909"/>
                    <a:pt x="603543" y="38564"/>
                    <a:pt x="623736" y="87090"/>
                  </a:cubicBezTo>
                  <a:cubicBezTo>
                    <a:pt x="742003" y="80618"/>
                    <a:pt x="827989" y="172373"/>
                    <a:pt x="775586" y="262426"/>
                  </a:cubicBezTo>
                  <a:cubicBezTo>
                    <a:pt x="793012" y="281349"/>
                    <a:pt x="807550" y="302517"/>
                    <a:pt x="812800" y="330926"/>
                  </a:cubicBezTo>
                  <a:cubicBezTo>
                    <a:pt x="812800" y="339065"/>
                    <a:pt x="812800" y="347184"/>
                    <a:pt x="812800" y="355321"/>
                  </a:cubicBezTo>
                  <a:cubicBezTo>
                    <a:pt x="797154" y="427627"/>
                    <a:pt x="729827" y="476486"/>
                    <a:pt x="619295" y="463333"/>
                  </a:cubicBezTo>
                  <a:cubicBezTo>
                    <a:pt x="590856" y="500459"/>
                    <a:pt x="540252" y="537638"/>
                    <a:pt x="461507" y="533008"/>
                  </a:cubicBezTo>
                  <a:cubicBezTo>
                    <a:pt x="420804" y="530570"/>
                    <a:pt x="392488" y="516453"/>
                    <a:pt x="367697" y="499302"/>
                  </a:cubicBezTo>
                  <a:cubicBezTo>
                    <a:pt x="341584" y="513559"/>
                    <a:pt x="313304" y="524747"/>
                    <a:pt x="272443" y="524871"/>
                  </a:cubicBezTo>
                  <a:cubicBezTo>
                    <a:pt x="177910" y="525082"/>
                    <a:pt x="114672" y="470155"/>
                    <a:pt x="113139" y="394815"/>
                  </a:cubicBezTo>
                  <a:cubicBezTo>
                    <a:pt x="52367" y="377190"/>
                    <a:pt x="11206" y="344291"/>
                    <a:pt x="0" y="287995"/>
                  </a:cubicBezTo>
                  <a:cubicBezTo>
                    <a:pt x="0" y="279858"/>
                    <a:pt x="0" y="271704"/>
                    <a:pt x="0" y="263601"/>
                  </a:cubicBezTo>
                  <a:cubicBezTo>
                    <a:pt x="12369" y="207816"/>
                    <a:pt x="51292" y="172776"/>
                    <a:pt x="116099" y="157922"/>
                  </a:cubicBezTo>
                  <a:cubicBezTo>
                    <a:pt x="112205" y="63818"/>
                    <a:pt x="241837" y="5016"/>
                    <a:pt x="348333" y="46474"/>
                  </a:cubicBezTo>
                  <a:cubicBezTo>
                    <a:pt x="373689" y="25973"/>
                    <a:pt x="409562" y="3613"/>
                    <a:pt x="461490" y="0"/>
                  </a:cubicBezTo>
                  <a:close/>
                </a:path>
              </a:pathLst>
            </a:custGeom>
            <a:solidFill>
              <a:srgbClr val="B3D7D7"/>
            </a:solidFill>
          </p:spPr>
          <p:txBody>
            <a:bodyPr/>
            <a:lstStyle/>
            <a:p>
              <a:endParaRPr lang="en-GB"/>
            </a:p>
          </p:txBody>
        </p:sp>
        <p:sp>
          <p:nvSpPr>
            <p:cNvPr id="5" name="TextBox 5"/>
            <p:cNvSpPr txBox="1"/>
            <p:nvPr/>
          </p:nvSpPr>
          <p:spPr>
            <a:xfrm>
              <a:off x="38100" y="41275"/>
              <a:ext cx="736600" cy="415925"/>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rot="8280622">
            <a:off x="-6441795" y="106032"/>
            <a:ext cx="7983398" cy="6909268"/>
          </a:xfrm>
          <a:custGeom>
            <a:avLst/>
            <a:gdLst/>
            <a:ahLst/>
            <a:cxnLst/>
            <a:rect l="l" t="t" r="r" b="b"/>
            <a:pathLst>
              <a:path w="7983398" h="6909268">
                <a:moveTo>
                  <a:pt x="0" y="0"/>
                </a:moveTo>
                <a:lnTo>
                  <a:pt x="7983397" y="0"/>
                </a:lnTo>
                <a:lnTo>
                  <a:pt x="7983397" y="6909268"/>
                </a:lnTo>
                <a:lnTo>
                  <a:pt x="0" y="69092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 name="Freeform 7"/>
          <p:cNvSpPr/>
          <p:nvPr/>
        </p:nvSpPr>
        <p:spPr>
          <a:xfrm>
            <a:off x="1028700" y="345284"/>
            <a:ext cx="7315200" cy="1883664"/>
          </a:xfrm>
          <a:custGeom>
            <a:avLst/>
            <a:gdLst/>
            <a:ahLst/>
            <a:cxnLst/>
            <a:rect l="l" t="t" r="r" b="b"/>
            <a:pathLst>
              <a:path w="7315200" h="1883664">
                <a:moveTo>
                  <a:pt x="0" y="0"/>
                </a:moveTo>
                <a:lnTo>
                  <a:pt x="7315200" y="0"/>
                </a:lnTo>
                <a:lnTo>
                  <a:pt x="7315200" y="1883664"/>
                </a:lnTo>
                <a:lnTo>
                  <a:pt x="0" y="188366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 name="Freeform 8"/>
          <p:cNvSpPr/>
          <p:nvPr/>
        </p:nvSpPr>
        <p:spPr>
          <a:xfrm>
            <a:off x="15501957" y="-770284"/>
            <a:ext cx="5166986" cy="4114800"/>
          </a:xfrm>
          <a:custGeom>
            <a:avLst/>
            <a:gdLst/>
            <a:ahLst/>
            <a:cxnLst/>
            <a:rect l="l" t="t" r="r" b="b"/>
            <a:pathLst>
              <a:path w="5166986" h="4114800">
                <a:moveTo>
                  <a:pt x="0" y="0"/>
                </a:moveTo>
                <a:lnTo>
                  <a:pt x="5166986" y="0"/>
                </a:lnTo>
                <a:lnTo>
                  <a:pt x="5166986"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9"/>
          <p:cNvSpPr/>
          <p:nvPr/>
        </p:nvSpPr>
        <p:spPr>
          <a:xfrm>
            <a:off x="16335034" y="2145041"/>
            <a:ext cx="4047934" cy="4114800"/>
          </a:xfrm>
          <a:custGeom>
            <a:avLst/>
            <a:gdLst/>
            <a:ahLst/>
            <a:cxnLst/>
            <a:rect l="l" t="t" r="r" b="b"/>
            <a:pathLst>
              <a:path w="4047934" h="4114800">
                <a:moveTo>
                  <a:pt x="0" y="0"/>
                </a:moveTo>
                <a:lnTo>
                  <a:pt x="4047934" y="0"/>
                </a:lnTo>
                <a:lnTo>
                  <a:pt x="4047934"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 name="TextBox 10"/>
          <p:cNvSpPr txBox="1"/>
          <p:nvPr/>
        </p:nvSpPr>
        <p:spPr>
          <a:xfrm>
            <a:off x="6238840" y="3268316"/>
            <a:ext cx="8531626" cy="4106381"/>
          </a:xfrm>
          <a:prstGeom prst="rect">
            <a:avLst/>
          </a:prstGeom>
        </p:spPr>
        <p:txBody>
          <a:bodyPr lIns="0" tIns="0" rIns="0" bIns="0" rtlCol="0" anchor="t">
            <a:spAutoFit/>
          </a:bodyPr>
          <a:lstStyle/>
          <a:p>
            <a:pPr algn="ctr">
              <a:lnSpc>
                <a:spcPts val="5436"/>
              </a:lnSpc>
              <a:spcBef>
                <a:spcPct val="0"/>
              </a:spcBef>
            </a:pPr>
            <a:r>
              <a:rPr lang="en-US" sz="3883">
                <a:latin typeface="Roboto Condensed"/>
                <a:hlinkClick r:id="rId11" tooltip="https://tailieumoi.vn/bai-viet/103361/tu-dien-tieng-viet-giai-nghia-tu-benh-tuong-la-trang-thai-tinh-than-lo-lang-do-bi-am-anh-la-minh-da-mac-mot-benh-nao-do-ki-that-khong-phai">
                  <a:extLst>
                    <a:ext uri="{A12FA001-AC4F-418D-AE19-62706E023703}">
                      <ahyp:hlinkClr xmlns:ahyp="http://schemas.microsoft.com/office/drawing/2018/hyperlinkcolor" val="tx"/>
                    </a:ext>
                  </a:extLst>
                </a:hlinkClick>
              </a:rPr>
              <a:t>Từ điển tiếng Việt giải nghĩa từ </a:t>
            </a:r>
            <a:r>
              <a:rPr lang="en-US" sz="3883">
                <a:latin typeface="Roboto Condensed Bold Italics"/>
                <a:hlinkClick r:id="rId11" tooltip="https://tailieumoi.vn/bai-viet/103361/tu-dien-tieng-viet-giai-nghia-tu-benh-tuong-la-trang-thai-tinh-than-lo-lang-do-bi-am-anh-la-minh-da-mac-mot-benh-nao-do-ki-that-khong-phai">
                  <a:extLst>
                    <a:ext uri="{A12FA001-AC4F-418D-AE19-62706E023703}">
                      <ahyp:hlinkClr xmlns:ahyp="http://schemas.microsoft.com/office/drawing/2018/hyperlinkcolor" val="tx"/>
                    </a:ext>
                  </a:extLst>
                </a:hlinkClick>
              </a:rPr>
              <a:t>bệnh tưởng</a:t>
            </a:r>
            <a:r>
              <a:rPr lang="en-US" sz="3883">
                <a:latin typeface="Roboto Condensed"/>
                <a:hlinkClick r:id="rId11" tooltip="https://tailieumoi.vn/bai-viet/103361/tu-dien-tieng-viet-giai-nghia-tu-benh-tuong-la-trang-thai-tinh-than-lo-lang-do-bi-am-anh-la-minh-da-mac-mot-benh-nao-do-ki-that-khong-phai">
                  <a:extLst>
                    <a:ext uri="{A12FA001-AC4F-418D-AE19-62706E023703}">
                      <ahyp:hlinkClr xmlns:ahyp="http://schemas.microsoft.com/office/drawing/2018/hyperlinkcolor" val="tx"/>
                    </a:ext>
                  </a:extLst>
                </a:hlinkClick>
              </a:rPr>
              <a:t> là “t</a:t>
            </a:r>
            <a:r>
              <a:rPr lang="en-US" sz="3883">
                <a:latin typeface="Roboto Condensed Italics"/>
                <a:hlinkClick r:id="rId11" tooltip="https://tailieumoi.vn/bai-viet/103361/tu-dien-tieng-viet-giai-nghia-tu-benh-tuong-la-trang-thai-tinh-than-lo-lang-do-bi-am-anh-la-minh-da-mac-mot-benh-nao-do-ki-that-khong-phai">
                  <a:extLst>
                    <a:ext uri="{A12FA001-AC4F-418D-AE19-62706E023703}">
                      <ahyp:hlinkClr xmlns:ahyp="http://schemas.microsoft.com/office/drawing/2018/hyperlinkcolor" val="tx"/>
                    </a:ext>
                  </a:extLst>
                </a:hlinkClick>
              </a:rPr>
              <a:t>rạng thái tinh thần lo lắng do bị ám ảnh là mình đã mắc một bệnh nào đó, kì thật không phải”</a:t>
            </a:r>
            <a:r>
              <a:rPr lang="en-US" sz="3883">
                <a:latin typeface="Roboto Condensed"/>
                <a:hlinkClick r:id="rId11" tooltip="https://tailieumoi.vn/bai-viet/103361/tu-dien-tieng-viet-giai-nghia-tu-benh-tuong-la-trang-thai-tinh-than-lo-lang-do-bi-am-anh-la-minh-da-mac-mot-benh-nao-do-ki-that-khong-phai">
                  <a:extLst>
                    <a:ext uri="{A12FA001-AC4F-418D-AE19-62706E023703}">
                      <ahyp:hlinkClr xmlns:ahyp="http://schemas.microsoft.com/office/drawing/2018/hyperlinkcolor" val="tx"/>
                    </a:ext>
                  </a:extLst>
                </a:hlinkClick>
              </a:rPr>
              <a:t>. Theo em, nhân vật “tôi” trong truyện Cái kính có mắc bệnh tưởng hay không? Vì sao?</a:t>
            </a:r>
          </a:p>
        </p:txBody>
      </p:sp>
      <p:sp>
        <p:nvSpPr>
          <p:cNvPr id="11" name="Freeform 11"/>
          <p:cNvSpPr/>
          <p:nvPr/>
        </p:nvSpPr>
        <p:spPr>
          <a:xfrm>
            <a:off x="346244" y="4694459"/>
            <a:ext cx="4963381" cy="5592541"/>
          </a:xfrm>
          <a:custGeom>
            <a:avLst/>
            <a:gdLst/>
            <a:ahLst/>
            <a:cxnLst/>
            <a:rect l="l" t="t" r="r" b="b"/>
            <a:pathLst>
              <a:path w="4963381" h="5592541">
                <a:moveTo>
                  <a:pt x="0" y="0"/>
                </a:moveTo>
                <a:lnTo>
                  <a:pt x="4963380" y="0"/>
                </a:lnTo>
                <a:lnTo>
                  <a:pt x="4963380" y="5592541"/>
                </a:lnTo>
                <a:lnTo>
                  <a:pt x="0" y="55925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2" name="TextBox 12"/>
          <p:cNvSpPr txBox="1"/>
          <p:nvPr/>
        </p:nvSpPr>
        <p:spPr>
          <a:xfrm>
            <a:off x="2459161" y="594966"/>
            <a:ext cx="5959157" cy="1222375"/>
          </a:xfrm>
          <a:prstGeom prst="rect">
            <a:avLst/>
          </a:prstGeom>
        </p:spPr>
        <p:txBody>
          <a:bodyPr lIns="0" tIns="0" rIns="0" bIns="0" rtlCol="0" anchor="t">
            <a:spAutoFit/>
          </a:bodyPr>
          <a:lstStyle/>
          <a:p>
            <a:pPr>
              <a:lnSpc>
                <a:spcPts val="9799"/>
              </a:lnSpc>
            </a:pPr>
            <a:r>
              <a:rPr lang="en-US" sz="6999">
                <a:solidFill>
                  <a:srgbClr val="5A8884"/>
                </a:solidFill>
                <a:latin typeface="#9Slide05 VL Fadilla"/>
              </a:rPr>
              <a:t>Câu hỏi tư duy</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9781628">
            <a:off x="-5241976" y="-1031593"/>
            <a:ext cx="7983398" cy="6909268"/>
          </a:xfrm>
          <a:custGeom>
            <a:avLst/>
            <a:gdLst/>
            <a:ahLst/>
            <a:cxnLst/>
            <a:rect l="l" t="t" r="r" b="b"/>
            <a:pathLst>
              <a:path w="7983398" h="6909268">
                <a:moveTo>
                  <a:pt x="0" y="0"/>
                </a:moveTo>
                <a:lnTo>
                  <a:pt x="7983398" y="0"/>
                </a:lnTo>
                <a:lnTo>
                  <a:pt x="7983398" y="6909268"/>
                </a:lnTo>
                <a:lnTo>
                  <a:pt x="0" y="69092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a:off x="5092466" y="1836136"/>
            <a:ext cx="9052583" cy="2568670"/>
          </a:xfrm>
          <a:custGeom>
            <a:avLst/>
            <a:gdLst/>
            <a:ahLst/>
            <a:cxnLst/>
            <a:rect l="l" t="t" r="r" b="b"/>
            <a:pathLst>
              <a:path w="9052583" h="2568670">
                <a:moveTo>
                  <a:pt x="0" y="0"/>
                </a:moveTo>
                <a:lnTo>
                  <a:pt x="9052583" y="0"/>
                </a:lnTo>
                <a:lnTo>
                  <a:pt x="9052583" y="2568670"/>
                </a:lnTo>
                <a:lnTo>
                  <a:pt x="0" y="25686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5" name="Group 5"/>
          <p:cNvGrpSpPr/>
          <p:nvPr/>
        </p:nvGrpSpPr>
        <p:grpSpPr>
          <a:xfrm>
            <a:off x="2755733" y="5143500"/>
            <a:ext cx="9648038" cy="4526428"/>
            <a:chOff x="0" y="0"/>
            <a:chExt cx="2541047" cy="1192146"/>
          </a:xfrm>
        </p:grpSpPr>
        <p:sp>
          <p:nvSpPr>
            <p:cNvPr id="6" name="Freeform 6"/>
            <p:cNvSpPr/>
            <p:nvPr/>
          </p:nvSpPr>
          <p:spPr>
            <a:xfrm>
              <a:off x="0" y="0"/>
              <a:ext cx="2541047" cy="1192146"/>
            </a:xfrm>
            <a:custGeom>
              <a:avLst/>
              <a:gdLst/>
              <a:ahLst/>
              <a:cxnLst/>
              <a:rect l="l" t="t" r="r" b="b"/>
              <a:pathLst>
                <a:path w="2541047" h="1192146">
                  <a:moveTo>
                    <a:pt x="40924" y="0"/>
                  </a:moveTo>
                  <a:lnTo>
                    <a:pt x="2500123" y="0"/>
                  </a:lnTo>
                  <a:cubicBezTo>
                    <a:pt x="2510977" y="0"/>
                    <a:pt x="2521386" y="4312"/>
                    <a:pt x="2529061" y="11986"/>
                  </a:cubicBezTo>
                  <a:cubicBezTo>
                    <a:pt x="2536735" y="19661"/>
                    <a:pt x="2541047" y="30070"/>
                    <a:pt x="2541047" y="40924"/>
                  </a:cubicBezTo>
                  <a:lnTo>
                    <a:pt x="2541047" y="1151222"/>
                  </a:lnTo>
                  <a:cubicBezTo>
                    <a:pt x="2541047" y="1162075"/>
                    <a:pt x="2536735" y="1172485"/>
                    <a:pt x="2529061" y="1180159"/>
                  </a:cubicBezTo>
                  <a:cubicBezTo>
                    <a:pt x="2521386" y="1187834"/>
                    <a:pt x="2510977" y="1192146"/>
                    <a:pt x="2500123" y="1192146"/>
                  </a:cubicBezTo>
                  <a:lnTo>
                    <a:pt x="40924" y="1192146"/>
                  </a:lnTo>
                  <a:cubicBezTo>
                    <a:pt x="18322" y="1192146"/>
                    <a:pt x="0" y="1173823"/>
                    <a:pt x="0" y="1151222"/>
                  </a:cubicBezTo>
                  <a:lnTo>
                    <a:pt x="0" y="40924"/>
                  </a:lnTo>
                  <a:cubicBezTo>
                    <a:pt x="0" y="30070"/>
                    <a:pt x="4312" y="19661"/>
                    <a:pt x="11986" y="11986"/>
                  </a:cubicBezTo>
                  <a:cubicBezTo>
                    <a:pt x="19661" y="4312"/>
                    <a:pt x="30070" y="0"/>
                    <a:pt x="40924" y="0"/>
                  </a:cubicBezTo>
                  <a:close/>
                </a:path>
              </a:pathLst>
            </a:custGeom>
            <a:solidFill>
              <a:srgbClr val="B3D7D7">
                <a:alpha val="56863"/>
              </a:srgbClr>
            </a:solidFill>
          </p:spPr>
          <p:txBody>
            <a:bodyPr/>
            <a:lstStyle/>
            <a:p>
              <a:endParaRPr lang="en-GB"/>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rot="-900628">
            <a:off x="13152704" y="4866420"/>
            <a:ext cx="4418090" cy="4451476"/>
          </a:xfrm>
          <a:custGeom>
            <a:avLst/>
            <a:gdLst/>
            <a:ahLst/>
            <a:cxnLst/>
            <a:rect l="l" t="t" r="r" b="b"/>
            <a:pathLst>
              <a:path w="4418090" h="4451476">
                <a:moveTo>
                  <a:pt x="0" y="0"/>
                </a:moveTo>
                <a:lnTo>
                  <a:pt x="4418090" y="0"/>
                </a:lnTo>
                <a:lnTo>
                  <a:pt x="4418090" y="4451475"/>
                </a:lnTo>
                <a:lnTo>
                  <a:pt x="0" y="445147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TextBox 9"/>
          <p:cNvSpPr txBox="1"/>
          <p:nvPr/>
        </p:nvSpPr>
        <p:spPr>
          <a:xfrm>
            <a:off x="3297997" y="806703"/>
            <a:ext cx="11381314" cy="644019"/>
          </a:xfrm>
          <a:prstGeom prst="rect">
            <a:avLst/>
          </a:prstGeom>
        </p:spPr>
        <p:txBody>
          <a:bodyPr lIns="0" tIns="0" rIns="0" bIns="0" rtlCol="0" anchor="t">
            <a:spAutoFit/>
          </a:bodyPr>
          <a:lstStyle/>
          <a:p>
            <a:pPr algn="ctr">
              <a:lnSpc>
                <a:spcPts val="4645"/>
              </a:lnSpc>
            </a:pPr>
            <a:r>
              <a:rPr lang="en-US" sz="5597">
                <a:solidFill>
                  <a:srgbClr val="005A60"/>
                </a:solidFill>
                <a:latin typeface="Fraunces Bold"/>
              </a:rPr>
              <a:t>4. LUYỆN TẬP</a:t>
            </a:r>
          </a:p>
        </p:txBody>
      </p:sp>
      <p:sp>
        <p:nvSpPr>
          <p:cNvPr id="10" name="TextBox 10"/>
          <p:cNvSpPr txBox="1"/>
          <p:nvPr/>
        </p:nvSpPr>
        <p:spPr>
          <a:xfrm>
            <a:off x="5092466" y="2672808"/>
            <a:ext cx="2487286" cy="790550"/>
          </a:xfrm>
          <a:prstGeom prst="rect">
            <a:avLst/>
          </a:prstGeom>
        </p:spPr>
        <p:txBody>
          <a:bodyPr lIns="0" tIns="0" rIns="0" bIns="0" rtlCol="0" anchor="t">
            <a:spAutoFit/>
          </a:bodyPr>
          <a:lstStyle/>
          <a:p>
            <a:pPr algn="ctr">
              <a:lnSpc>
                <a:spcPts val="6299"/>
              </a:lnSpc>
            </a:pPr>
            <a:r>
              <a:rPr lang="en-US" sz="4500">
                <a:solidFill>
                  <a:srgbClr val="0F3040"/>
                </a:solidFill>
                <a:latin typeface="#9Slide07 SVNNexa Rust Slab Bla"/>
              </a:rPr>
              <a:t>ĐỌC</a:t>
            </a:r>
          </a:p>
        </p:txBody>
      </p:sp>
      <p:sp>
        <p:nvSpPr>
          <p:cNvPr id="11" name="TextBox 11"/>
          <p:cNvSpPr txBox="1"/>
          <p:nvPr/>
        </p:nvSpPr>
        <p:spPr>
          <a:xfrm>
            <a:off x="8473691" y="2697586"/>
            <a:ext cx="2487286" cy="740995"/>
          </a:xfrm>
          <a:prstGeom prst="rect">
            <a:avLst/>
          </a:prstGeom>
        </p:spPr>
        <p:txBody>
          <a:bodyPr lIns="0" tIns="0" rIns="0" bIns="0" rtlCol="0" anchor="t">
            <a:spAutoFit/>
          </a:bodyPr>
          <a:lstStyle/>
          <a:p>
            <a:pPr algn="ctr">
              <a:lnSpc>
                <a:spcPts val="5880"/>
              </a:lnSpc>
            </a:pPr>
            <a:r>
              <a:rPr lang="en-US" sz="4200">
                <a:solidFill>
                  <a:srgbClr val="0F3040"/>
                </a:solidFill>
                <a:latin typeface="#9Slide07 SVNNexa Rust Slab Bla"/>
              </a:rPr>
              <a:t>VÀ</a:t>
            </a:r>
          </a:p>
        </p:txBody>
      </p:sp>
      <p:sp>
        <p:nvSpPr>
          <p:cNvPr id="12" name="TextBox 12"/>
          <p:cNvSpPr txBox="1"/>
          <p:nvPr/>
        </p:nvSpPr>
        <p:spPr>
          <a:xfrm>
            <a:off x="11657762" y="2326136"/>
            <a:ext cx="2487286" cy="1483896"/>
          </a:xfrm>
          <a:prstGeom prst="rect">
            <a:avLst/>
          </a:prstGeom>
        </p:spPr>
        <p:txBody>
          <a:bodyPr lIns="0" tIns="0" rIns="0" bIns="0" rtlCol="0" anchor="t">
            <a:spAutoFit/>
          </a:bodyPr>
          <a:lstStyle/>
          <a:p>
            <a:pPr algn="ctr">
              <a:lnSpc>
                <a:spcPts val="5880"/>
              </a:lnSpc>
            </a:pPr>
            <a:r>
              <a:rPr lang="en-US" sz="4200">
                <a:solidFill>
                  <a:srgbClr val="0F3040"/>
                </a:solidFill>
                <a:latin typeface="#9Slide07 SVNNexa Rust Slab Bla"/>
              </a:rPr>
              <a:t>SÁNG TẠO</a:t>
            </a:r>
          </a:p>
        </p:txBody>
      </p:sp>
      <p:sp>
        <p:nvSpPr>
          <p:cNvPr id="13" name="TextBox 13"/>
          <p:cNvSpPr txBox="1"/>
          <p:nvPr/>
        </p:nvSpPr>
        <p:spPr>
          <a:xfrm>
            <a:off x="3297997" y="5573618"/>
            <a:ext cx="8563509" cy="3589992"/>
          </a:xfrm>
          <a:prstGeom prst="rect">
            <a:avLst/>
          </a:prstGeom>
        </p:spPr>
        <p:txBody>
          <a:bodyPr lIns="0" tIns="0" rIns="0" bIns="0" rtlCol="0" anchor="t">
            <a:spAutoFit/>
          </a:bodyPr>
          <a:lstStyle/>
          <a:p>
            <a:pPr algn="just">
              <a:lnSpc>
                <a:spcPts val="4760"/>
              </a:lnSpc>
            </a:pPr>
            <a:r>
              <a:rPr lang="en-US" sz="3400">
                <a:solidFill>
                  <a:srgbClr val="0F3040"/>
                </a:solidFill>
                <a:latin typeface="Roboto Condensed Bold"/>
              </a:rPr>
              <a:t>HS chọn 1 trong 2 yêu cầu:</a:t>
            </a:r>
          </a:p>
          <a:p>
            <a:pPr marL="734061" lvl="1" indent="-367031" algn="just">
              <a:lnSpc>
                <a:spcPts val="4760"/>
              </a:lnSpc>
              <a:buFont typeface="Arial"/>
              <a:buChar char="•"/>
            </a:pPr>
            <a:r>
              <a:rPr lang="en-US" sz="3400">
                <a:solidFill>
                  <a:srgbClr val="0F3040"/>
                </a:solidFill>
                <a:latin typeface="Roboto Condensed"/>
              </a:rPr>
              <a:t>1. Chuyển thể 1 truyện cười em yêu thích sang truyện tranh.</a:t>
            </a:r>
          </a:p>
          <a:p>
            <a:pPr marL="734061" lvl="1" indent="-367031" algn="just">
              <a:lnSpc>
                <a:spcPts val="4760"/>
              </a:lnSpc>
              <a:buFont typeface="Arial"/>
              <a:buChar char="•"/>
            </a:pPr>
            <a:r>
              <a:rPr lang="en-US" sz="3400">
                <a:solidFill>
                  <a:srgbClr val="0F3040"/>
                </a:solidFill>
                <a:latin typeface="Roboto Condensed"/>
              </a:rPr>
              <a:t>2. Sáng tác 1 câu chuyện cười.</a:t>
            </a:r>
          </a:p>
          <a:p>
            <a:pPr algn="just">
              <a:lnSpc>
                <a:spcPts val="4760"/>
              </a:lnSpc>
            </a:pPr>
            <a:r>
              <a:rPr lang="en-US" sz="3400">
                <a:solidFill>
                  <a:srgbClr val="0F3040"/>
                </a:solidFill>
                <a:latin typeface="Roboto Condensed"/>
              </a:rPr>
              <a:t>HS thực hiện theo nhóm đôi</a:t>
            </a:r>
          </a:p>
          <a:p>
            <a:pPr algn="just">
              <a:lnSpc>
                <a:spcPts val="4760"/>
              </a:lnSpc>
            </a:pPr>
            <a:r>
              <a:rPr lang="en-US" sz="3400">
                <a:solidFill>
                  <a:srgbClr val="0F3040"/>
                </a:solidFill>
                <a:latin typeface="Roboto Condensed"/>
              </a:rPr>
              <a:t>Thời gian: 05 phút</a:t>
            </a:r>
          </a:p>
        </p:txBody>
      </p:sp>
      <p:sp>
        <p:nvSpPr>
          <p:cNvPr id="14" name="Freeform 14"/>
          <p:cNvSpPr/>
          <p:nvPr/>
        </p:nvSpPr>
        <p:spPr>
          <a:xfrm rot="-105784">
            <a:off x="1002660" y="3786041"/>
            <a:ext cx="2409489" cy="2714917"/>
          </a:xfrm>
          <a:custGeom>
            <a:avLst/>
            <a:gdLst/>
            <a:ahLst/>
            <a:cxnLst/>
            <a:rect l="l" t="t" r="r" b="b"/>
            <a:pathLst>
              <a:path w="2409489" h="2714917">
                <a:moveTo>
                  <a:pt x="0" y="0"/>
                </a:moveTo>
                <a:lnTo>
                  <a:pt x="2409489" y="0"/>
                </a:lnTo>
                <a:lnTo>
                  <a:pt x="2409489" y="2714918"/>
                </a:lnTo>
                <a:lnTo>
                  <a:pt x="0" y="271491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a:off x="14271622" y="7701765"/>
            <a:ext cx="3212361" cy="3113070"/>
          </a:xfrm>
          <a:custGeom>
            <a:avLst/>
            <a:gdLst/>
            <a:ahLst/>
            <a:cxnLst/>
            <a:rect l="l" t="t" r="r" b="b"/>
            <a:pathLst>
              <a:path w="3212361" h="3113070">
                <a:moveTo>
                  <a:pt x="0" y="0"/>
                </a:moveTo>
                <a:lnTo>
                  <a:pt x="3212361" y="0"/>
                </a:lnTo>
                <a:lnTo>
                  <a:pt x="3212361" y="3113070"/>
                </a:lnTo>
                <a:lnTo>
                  <a:pt x="0" y="31130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rot="710035">
            <a:off x="-583698" y="-541403"/>
            <a:ext cx="1900270" cy="2128612"/>
          </a:xfrm>
          <a:custGeom>
            <a:avLst/>
            <a:gdLst/>
            <a:ahLst/>
            <a:cxnLst/>
            <a:rect l="l" t="t" r="r" b="b"/>
            <a:pathLst>
              <a:path w="1900270" h="2128612">
                <a:moveTo>
                  <a:pt x="0" y="0"/>
                </a:moveTo>
                <a:lnTo>
                  <a:pt x="1900270" y="0"/>
                </a:lnTo>
                <a:lnTo>
                  <a:pt x="1900270" y="2128612"/>
                </a:lnTo>
                <a:lnTo>
                  <a:pt x="0" y="21286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5" name="Group 5"/>
          <p:cNvGrpSpPr/>
          <p:nvPr/>
        </p:nvGrpSpPr>
        <p:grpSpPr>
          <a:xfrm>
            <a:off x="5131818" y="3804450"/>
            <a:ext cx="11108480" cy="3897315"/>
            <a:chOff x="0" y="0"/>
            <a:chExt cx="2925690" cy="1026453"/>
          </a:xfrm>
        </p:grpSpPr>
        <p:sp>
          <p:nvSpPr>
            <p:cNvPr id="6" name="Freeform 6"/>
            <p:cNvSpPr/>
            <p:nvPr/>
          </p:nvSpPr>
          <p:spPr>
            <a:xfrm>
              <a:off x="0" y="0"/>
              <a:ext cx="2925690" cy="1026453"/>
            </a:xfrm>
            <a:custGeom>
              <a:avLst/>
              <a:gdLst/>
              <a:ahLst/>
              <a:cxnLst/>
              <a:rect l="l" t="t" r="r" b="b"/>
              <a:pathLst>
                <a:path w="2925690" h="1026453">
                  <a:moveTo>
                    <a:pt x="35544" y="0"/>
                  </a:moveTo>
                  <a:lnTo>
                    <a:pt x="2890146" y="0"/>
                  </a:lnTo>
                  <a:cubicBezTo>
                    <a:pt x="2909777" y="0"/>
                    <a:pt x="2925690" y="15914"/>
                    <a:pt x="2925690" y="35544"/>
                  </a:cubicBezTo>
                  <a:lnTo>
                    <a:pt x="2925690" y="990909"/>
                  </a:lnTo>
                  <a:cubicBezTo>
                    <a:pt x="2925690" y="1000336"/>
                    <a:pt x="2921945" y="1009377"/>
                    <a:pt x="2915280" y="1016043"/>
                  </a:cubicBezTo>
                  <a:cubicBezTo>
                    <a:pt x="2908614" y="1022709"/>
                    <a:pt x="2899573" y="1026453"/>
                    <a:pt x="2890146" y="1026453"/>
                  </a:cubicBezTo>
                  <a:lnTo>
                    <a:pt x="35544" y="1026453"/>
                  </a:lnTo>
                  <a:cubicBezTo>
                    <a:pt x="15914" y="1026453"/>
                    <a:pt x="0" y="1010540"/>
                    <a:pt x="0" y="990909"/>
                  </a:cubicBezTo>
                  <a:lnTo>
                    <a:pt x="0" y="35544"/>
                  </a:lnTo>
                  <a:cubicBezTo>
                    <a:pt x="0" y="15914"/>
                    <a:pt x="15914" y="0"/>
                    <a:pt x="35544" y="0"/>
                  </a:cubicBezTo>
                  <a:close/>
                </a:path>
              </a:pathLst>
            </a:custGeom>
            <a:solidFill>
              <a:srgbClr val="B3D7D7">
                <a:alpha val="56863"/>
              </a:srgbClr>
            </a:solidFill>
          </p:spPr>
          <p:txBody>
            <a:bodyPr/>
            <a:lstStyle/>
            <a:p>
              <a:endParaRPr lang="en-GB"/>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772673" y="6421347"/>
            <a:ext cx="5904491" cy="4531697"/>
          </a:xfrm>
          <a:custGeom>
            <a:avLst/>
            <a:gdLst/>
            <a:ahLst/>
            <a:cxnLst/>
            <a:rect l="l" t="t" r="r" b="b"/>
            <a:pathLst>
              <a:path w="5904491" h="4531697">
                <a:moveTo>
                  <a:pt x="0" y="0"/>
                </a:moveTo>
                <a:lnTo>
                  <a:pt x="5904491" y="0"/>
                </a:lnTo>
                <a:lnTo>
                  <a:pt x="5904491" y="4531697"/>
                </a:lnTo>
                <a:lnTo>
                  <a:pt x="0" y="4531697"/>
                </a:lnTo>
                <a:lnTo>
                  <a:pt x="0" y="0"/>
                </a:lnTo>
                <a:close/>
              </a:path>
            </a:pathLst>
          </a:custGeom>
          <a:blipFill>
            <a:blip r:embed="rId7"/>
            <a:stretch>
              <a:fillRect/>
            </a:stretch>
          </a:blipFill>
        </p:spPr>
        <p:txBody>
          <a:bodyPr/>
          <a:lstStyle/>
          <a:p>
            <a:endParaRPr lang="en-GB"/>
          </a:p>
        </p:txBody>
      </p:sp>
      <p:pic>
        <p:nvPicPr>
          <p:cNvPr id="9" name="Picture 9"/>
          <p:cNvPicPr>
            <a:picLocks noChangeAspect="1"/>
          </p:cNvPicPr>
          <p:nvPr/>
        </p:nvPicPr>
        <p:blipFill>
          <a:blip r:embed="rId8"/>
          <a:srcRect/>
          <a:stretch>
            <a:fillRect/>
          </a:stretch>
        </p:blipFill>
        <p:spPr>
          <a:xfrm>
            <a:off x="13353588" y="174903"/>
            <a:ext cx="4275187" cy="4407409"/>
          </a:xfrm>
          <a:prstGeom prst="rect">
            <a:avLst/>
          </a:prstGeom>
        </p:spPr>
      </p:pic>
      <p:sp>
        <p:nvSpPr>
          <p:cNvPr id="10" name="TextBox 10"/>
          <p:cNvSpPr txBox="1"/>
          <p:nvPr/>
        </p:nvSpPr>
        <p:spPr>
          <a:xfrm>
            <a:off x="3611355" y="1068832"/>
            <a:ext cx="11381314" cy="643919"/>
          </a:xfrm>
          <a:prstGeom prst="rect">
            <a:avLst/>
          </a:prstGeom>
        </p:spPr>
        <p:txBody>
          <a:bodyPr lIns="0" tIns="0" rIns="0" bIns="0" rtlCol="0" anchor="t">
            <a:spAutoFit/>
          </a:bodyPr>
          <a:lstStyle/>
          <a:p>
            <a:pPr algn="ctr">
              <a:lnSpc>
                <a:spcPts val="4645"/>
              </a:lnSpc>
            </a:pPr>
            <a:r>
              <a:rPr lang="en-US" sz="5597">
                <a:solidFill>
                  <a:srgbClr val="005A60"/>
                </a:solidFill>
                <a:latin typeface="Fraunces Bold"/>
              </a:rPr>
              <a:t>5. VẬN DỤNG</a:t>
            </a:r>
          </a:p>
        </p:txBody>
      </p:sp>
      <p:sp>
        <p:nvSpPr>
          <p:cNvPr id="11" name="TextBox 11"/>
          <p:cNvSpPr txBox="1"/>
          <p:nvPr/>
        </p:nvSpPr>
        <p:spPr>
          <a:xfrm>
            <a:off x="3986159" y="2065276"/>
            <a:ext cx="11006510" cy="1222375"/>
          </a:xfrm>
          <a:prstGeom prst="rect">
            <a:avLst/>
          </a:prstGeom>
        </p:spPr>
        <p:txBody>
          <a:bodyPr lIns="0" tIns="0" rIns="0" bIns="0" rtlCol="0" anchor="t">
            <a:spAutoFit/>
          </a:bodyPr>
          <a:lstStyle/>
          <a:p>
            <a:pPr algn="ctr">
              <a:lnSpc>
                <a:spcPts val="9799"/>
              </a:lnSpc>
            </a:pPr>
            <a:r>
              <a:rPr lang="en-US" sz="6999">
                <a:solidFill>
                  <a:srgbClr val="005A60"/>
                </a:solidFill>
                <a:latin typeface="#9Slide05 VL Fadilla"/>
              </a:rPr>
              <a:t>Chuẩn bị cho bài sau:</a:t>
            </a:r>
          </a:p>
        </p:txBody>
      </p:sp>
      <p:sp>
        <p:nvSpPr>
          <p:cNvPr id="12" name="TextBox 12"/>
          <p:cNvSpPr txBox="1"/>
          <p:nvPr/>
        </p:nvSpPr>
        <p:spPr>
          <a:xfrm>
            <a:off x="5131818" y="4391668"/>
            <a:ext cx="10631985" cy="2646680"/>
          </a:xfrm>
          <a:prstGeom prst="rect">
            <a:avLst/>
          </a:prstGeom>
        </p:spPr>
        <p:txBody>
          <a:bodyPr lIns="0" tIns="0" rIns="0" bIns="0" rtlCol="0" anchor="t">
            <a:spAutoFit/>
          </a:bodyPr>
          <a:lstStyle/>
          <a:p>
            <a:pPr marL="820424" lvl="1" indent="-410212" algn="just">
              <a:lnSpc>
                <a:spcPts val="5320"/>
              </a:lnSpc>
              <a:buFont typeface="Arial"/>
              <a:buChar char="•"/>
            </a:pPr>
            <a:r>
              <a:rPr lang="en-US" sz="3800">
                <a:solidFill>
                  <a:srgbClr val="0F3040"/>
                </a:solidFill>
                <a:latin typeface="Roboto Condensed"/>
              </a:rPr>
              <a:t>HS đọc mở rộng văn bản kết nối với chủ điểm: đọc + khám phá văn bản </a:t>
            </a:r>
            <a:r>
              <a:rPr lang="en-US" sz="3800">
                <a:solidFill>
                  <a:srgbClr val="0F3040"/>
                </a:solidFill>
                <a:latin typeface="Roboto Condensed Bold Italics"/>
              </a:rPr>
              <a:t>Chùm ca dao trào phúng </a:t>
            </a:r>
            <a:r>
              <a:rPr lang="en-US" sz="3800">
                <a:solidFill>
                  <a:srgbClr val="0F3040"/>
                </a:solidFill>
                <a:latin typeface="Roboto Condensed"/>
              </a:rPr>
              <a:t>theo phiếu gợi dẫn ở nhà, trình bày sản phẩm trên lớp</a:t>
            </a:r>
          </a:p>
          <a:p>
            <a:pPr marL="820424" lvl="1" indent="-410212" algn="just">
              <a:lnSpc>
                <a:spcPts val="5320"/>
              </a:lnSpc>
              <a:buFont typeface="Arial"/>
              <a:buChar char="•"/>
            </a:pPr>
            <a:r>
              <a:rPr lang="en-US" sz="3800">
                <a:solidFill>
                  <a:srgbClr val="0F3040"/>
                </a:solidFill>
                <a:latin typeface="Roboto Condensed"/>
              </a:rPr>
              <a:t>Thời gian trình bày sản phẩm của mỗi nhóm: 4 phút</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298738">
            <a:off x="13784177" y="3239134"/>
            <a:ext cx="4855464" cy="8229600"/>
          </a:xfrm>
          <a:custGeom>
            <a:avLst/>
            <a:gdLst/>
            <a:ahLst/>
            <a:cxnLst/>
            <a:rect l="l" t="t" r="r" b="b"/>
            <a:pathLst>
              <a:path w="4855464" h="8229600">
                <a:moveTo>
                  <a:pt x="0" y="0"/>
                </a:moveTo>
                <a:lnTo>
                  <a:pt x="4855464" y="0"/>
                </a:lnTo>
                <a:lnTo>
                  <a:pt x="4855464" y="8229600"/>
                </a:lnTo>
                <a:lnTo>
                  <a:pt x="0" y="8229600"/>
                </a:lnTo>
                <a:lnTo>
                  <a:pt x="0" y="0"/>
                </a:lnTo>
                <a:close/>
              </a:path>
            </a:pathLst>
          </a:custGeom>
          <a:blipFill>
            <a:blip r:embed="rId2"/>
            <a:stretch>
              <a:fillRect/>
            </a:stretch>
          </a:blipFill>
        </p:spPr>
        <p:txBody>
          <a:bodyPr/>
          <a:lstStyle/>
          <a:p>
            <a:endParaRPr lang="en-GB"/>
          </a:p>
        </p:txBody>
      </p:sp>
      <p:sp>
        <p:nvSpPr>
          <p:cNvPr id="3" name="Freeform 3"/>
          <p:cNvSpPr/>
          <p:nvPr/>
        </p:nvSpPr>
        <p:spPr>
          <a:xfrm>
            <a:off x="9144000" y="4908963"/>
            <a:ext cx="2740232" cy="2444971"/>
          </a:xfrm>
          <a:custGeom>
            <a:avLst/>
            <a:gdLst/>
            <a:ahLst/>
            <a:cxnLst/>
            <a:rect l="l" t="t" r="r" b="b"/>
            <a:pathLst>
              <a:path w="2740232" h="2444971">
                <a:moveTo>
                  <a:pt x="0" y="0"/>
                </a:moveTo>
                <a:lnTo>
                  <a:pt x="2740232" y="0"/>
                </a:lnTo>
                <a:lnTo>
                  <a:pt x="2740232" y="2444971"/>
                </a:lnTo>
                <a:lnTo>
                  <a:pt x="0" y="2444971"/>
                </a:lnTo>
                <a:lnTo>
                  <a:pt x="0" y="0"/>
                </a:lnTo>
                <a:close/>
              </a:path>
            </a:pathLst>
          </a:custGeom>
          <a:blipFill>
            <a:blip r:embed="rId3">
              <a:alphaModFix amt="86000"/>
            </a:blip>
            <a:stretch>
              <a:fillRect/>
            </a:stretch>
          </a:blipFill>
        </p:spPr>
        <p:txBody>
          <a:bodyPr/>
          <a:lstStyle/>
          <a:p>
            <a:endParaRPr lang="en-GB"/>
          </a:p>
        </p:txBody>
      </p:sp>
      <p:sp>
        <p:nvSpPr>
          <p:cNvPr id="4" name="Freeform 4"/>
          <p:cNvSpPr/>
          <p:nvPr/>
        </p:nvSpPr>
        <p:spPr>
          <a:xfrm>
            <a:off x="-390683" y="0"/>
            <a:ext cx="7315200" cy="1582743"/>
          </a:xfrm>
          <a:custGeom>
            <a:avLst/>
            <a:gdLst/>
            <a:ahLst/>
            <a:cxnLst/>
            <a:rect l="l" t="t" r="r" b="b"/>
            <a:pathLst>
              <a:path w="7315200" h="1582743">
                <a:moveTo>
                  <a:pt x="0" y="0"/>
                </a:moveTo>
                <a:lnTo>
                  <a:pt x="7315200" y="0"/>
                </a:lnTo>
                <a:lnTo>
                  <a:pt x="7315200" y="1582743"/>
                </a:lnTo>
                <a:lnTo>
                  <a:pt x="0" y="15827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558688" y="4524564"/>
            <a:ext cx="7628205" cy="5658741"/>
          </a:xfrm>
          <a:custGeom>
            <a:avLst/>
            <a:gdLst/>
            <a:ahLst/>
            <a:cxnLst/>
            <a:rect l="l" t="t" r="r" b="b"/>
            <a:pathLst>
              <a:path w="7628205" h="5658741">
                <a:moveTo>
                  <a:pt x="0" y="0"/>
                </a:moveTo>
                <a:lnTo>
                  <a:pt x="7628205" y="0"/>
                </a:lnTo>
                <a:lnTo>
                  <a:pt x="7628205" y="5658741"/>
                </a:lnTo>
                <a:lnTo>
                  <a:pt x="0" y="565874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 name="TextBox 6"/>
          <p:cNvSpPr txBox="1"/>
          <p:nvPr/>
        </p:nvSpPr>
        <p:spPr>
          <a:xfrm>
            <a:off x="4573931" y="2991574"/>
            <a:ext cx="12040432" cy="1917390"/>
          </a:xfrm>
          <a:prstGeom prst="rect">
            <a:avLst/>
          </a:prstGeom>
        </p:spPr>
        <p:txBody>
          <a:bodyPr lIns="0" tIns="0" rIns="0" bIns="0" rtlCol="0" anchor="t">
            <a:spAutoFit/>
          </a:bodyPr>
          <a:lstStyle/>
          <a:p>
            <a:pPr algn="ctr">
              <a:lnSpc>
                <a:spcPts val="15315"/>
              </a:lnSpc>
            </a:pPr>
            <a:r>
              <a:rPr lang="en-US" sz="10939">
                <a:solidFill>
                  <a:srgbClr val="005A60"/>
                </a:solidFill>
                <a:latin typeface="#9Slide05 VL Fadilla"/>
              </a:rPr>
              <a:t>Cảm ơn các em!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661879" y="2490604"/>
            <a:ext cx="8909378" cy="4729767"/>
            <a:chOff x="0" y="0"/>
            <a:chExt cx="2346503" cy="1245700"/>
          </a:xfrm>
        </p:grpSpPr>
        <p:sp>
          <p:nvSpPr>
            <p:cNvPr id="5" name="Freeform 5"/>
            <p:cNvSpPr/>
            <p:nvPr/>
          </p:nvSpPr>
          <p:spPr>
            <a:xfrm>
              <a:off x="0" y="0"/>
              <a:ext cx="2346503" cy="1245700"/>
            </a:xfrm>
            <a:custGeom>
              <a:avLst/>
              <a:gdLst/>
              <a:ahLst/>
              <a:cxnLst/>
              <a:rect l="l" t="t" r="r" b="b"/>
              <a:pathLst>
                <a:path w="2346503" h="1245700">
                  <a:moveTo>
                    <a:pt x="2346503" y="0"/>
                  </a:moveTo>
                  <a:lnTo>
                    <a:pt x="0" y="0"/>
                  </a:lnTo>
                  <a:lnTo>
                    <a:pt x="0" y="1057740"/>
                  </a:lnTo>
                  <a:lnTo>
                    <a:pt x="157480" y="1057740"/>
                  </a:lnTo>
                  <a:lnTo>
                    <a:pt x="157480" y="1245700"/>
                  </a:lnTo>
                  <a:lnTo>
                    <a:pt x="463550" y="1057740"/>
                  </a:lnTo>
                  <a:lnTo>
                    <a:pt x="2346503" y="1057740"/>
                  </a:lnTo>
                  <a:lnTo>
                    <a:pt x="2346503"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661879" y="2651125"/>
            <a:ext cx="8338595" cy="4203551"/>
          </a:xfrm>
          <a:prstGeom prst="rect">
            <a:avLst/>
          </a:prstGeom>
        </p:spPr>
        <p:txBody>
          <a:bodyPr lIns="0" tIns="0" rIns="0" bIns="0" rtlCol="0" anchor="t">
            <a:spAutoFit/>
          </a:bodyPr>
          <a:lstStyle/>
          <a:p>
            <a:pPr marL="863599" lvl="1" indent="-431800" algn="just">
              <a:lnSpc>
                <a:spcPts val="5599"/>
              </a:lnSpc>
              <a:buFont typeface="Arial"/>
              <a:buChar char="•"/>
            </a:pPr>
            <a:r>
              <a:rPr lang="en-US" sz="3999">
                <a:solidFill>
                  <a:srgbClr val="0F3040"/>
                </a:solidFill>
                <a:latin typeface="Roboto Condensed"/>
              </a:rPr>
              <a:t>GV giao nhiệm vụ học tập: chọn một đoạn tiêu biểu trong văn bản </a:t>
            </a:r>
            <a:r>
              <a:rPr lang="en-US" sz="3999">
                <a:solidFill>
                  <a:srgbClr val="0F3040"/>
                </a:solidFill>
                <a:latin typeface="Roboto Condensed Bold Italics"/>
              </a:rPr>
              <a:t>Giá không có ruồi,</a:t>
            </a:r>
            <a:r>
              <a:rPr lang="en-US" sz="3999">
                <a:solidFill>
                  <a:srgbClr val="0F3040"/>
                </a:solidFill>
                <a:latin typeface="Roboto Condensed"/>
              </a:rPr>
              <a:t> sau đó cho HS phân vai đọc.</a:t>
            </a:r>
          </a:p>
          <a:p>
            <a:pPr algn="just">
              <a:lnSpc>
                <a:spcPts val="5599"/>
              </a:lnSpc>
            </a:pPr>
            <a:endParaRPr lang="en-US" sz="3999">
              <a:solidFill>
                <a:srgbClr val="0F3040"/>
              </a:solidFill>
              <a:latin typeface="Roboto Condensed"/>
            </a:endParaRP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6893881" y="5557233"/>
            <a:ext cx="8909378" cy="4729767"/>
            <a:chOff x="0" y="0"/>
            <a:chExt cx="2346503" cy="1245700"/>
          </a:xfrm>
        </p:grpSpPr>
        <p:sp>
          <p:nvSpPr>
            <p:cNvPr id="9" name="Freeform 9"/>
            <p:cNvSpPr/>
            <p:nvPr/>
          </p:nvSpPr>
          <p:spPr>
            <a:xfrm>
              <a:off x="0" y="0"/>
              <a:ext cx="2346503" cy="1245700"/>
            </a:xfrm>
            <a:custGeom>
              <a:avLst/>
              <a:gdLst/>
              <a:ahLst/>
              <a:cxnLst/>
              <a:rect l="l" t="t" r="r" b="b"/>
              <a:pathLst>
                <a:path w="2346503" h="1245700">
                  <a:moveTo>
                    <a:pt x="2346503" y="0"/>
                  </a:moveTo>
                  <a:lnTo>
                    <a:pt x="0" y="0"/>
                  </a:lnTo>
                  <a:lnTo>
                    <a:pt x="0" y="1057740"/>
                  </a:lnTo>
                  <a:lnTo>
                    <a:pt x="157480" y="1057740"/>
                  </a:lnTo>
                  <a:lnTo>
                    <a:pt x="157480" y="1245700"/>
                  </a:lnTo>
                  <a:lnTo>
                    <a:pt x="463550" y="1057740"/>
                  </a:lnTo>
                  <a:lnTo>
                    <a:pt x="2346503" y="1057740"/>
                  </a:lnTo>
                  <a:lnTo>
                    <a:pt x="2346503" y="0"/>
                  </a:lnTo>
                  <a:close/>
                </a:path>
              </a:pathLst>
            </a:custGeom>
            <a:solidFill>
              <a:srgbClr val="5A8884">
                <a:alpha val="11765"/>
              </a:srgbClr>
            </a:solidFill>
          </p:spPr>
          <p:txBody>
            <a:bodyPr/>
            <a:lstStyle/>
            <a:p>
              <a:endParaRPr lang="en-GB"/>
            </a:p>
          </p:txBody>
        </p:sp>
        <p:sp>
          <p:nvSpPr>
            <p:cNvPr id="10" name="TextBox 10"/>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11" name="Freeform 11"/>
          <p:cNvSpPr/>
          <p:nvPr/>
        </p:nvSpPr>
        <p:spPr>
          <a:xfrm>
            <a:off x="14630400" y="7559613"/>
            <a:ext cx="7315200" cy="3913632"/>
          </a:xfrm>
          <a:custGeom>
            <a:avLst/>
            <a:gdLst/>
            <a:ahLst/>
            <a:cxnLst/>
            <a:rect l="l" t="t" r="r" b="b"/>
            <a:pathLst>
              <a:path w="7315200" h="3913632">
                <a:moveTo>
                  <a:pt x="0" y="0"/>
                </a:moveTo>
                <a:lnTo>
                  <a:pt x="7315200" y="0"/>
                </a:lnTo>
                <a:lnTo>
                  <a:pt x="7315200" y="3913632"/>
                </a:lnTo>
                <a:lnTo>
                  <a:pt x="0" y="391363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2" name="Freeform 12"/>
          <p:cNvSpPr/>
          <p:nvPr/>
        </p:nvSpPr>
        <p:spPr>
          <a:xfrm rot="-6760037">
            <a:off x="14918980" y="1227359"/>
            <a:ext cx="1768559" cy="2008775"/>
          </a:xfrm>
          <a:custGeom>
            <a:avLst/>
            <a:gdLst/>
            <a:ahLst/>
            <a:cxnLst/>
            <a:rect l="l" t="t" r="r" b="b"/>
            <a:pathLst>
              <a:path w="1768559" h="2008775">
                <a:moveTo>
                  <a:pt x="0" y="0"/>
                </a:moveTo>
                <a:lnTo>
                  <a:pt x="1768559" y="0"/>
                </a:lnTo>
                <a:lnTo>
                  <a:pt x="1768559" y="2008774"/>
                </a:lnTo>
                <a:lnTo>
                  <a:pt x="0" y="20087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3" name="Freeform 13"/>
          <p:cNvSpPr/>
          <p:nvPr/>
        </p:nvSpPr>
        <p:spPr>
          <a:xfrm>
            <a:off x="12266573" y="2168164"/>
            <a:ext cx="2705748" cy="2533257"/>
          </a:xfrm>
          <a:custGeom>
            <a:avLst/>
            <a:gdLst/>
            <a:ahLst/>
            <a:cxnLst/>
            <a:rect l="l" t="t" r="r" b="b"/>
            <a:pathLst>
              <a:path w="2705748" h="2533257">
                <a:moveTo>
                  <a:pt x="0" y="0"/>
                </a:moveTo>
                <a:lnTo>
                  <a:pt x="2705748" y="0"/>
                </a:lnTo>
                <a:lnTo>
                  <a:pt x="2705748" y="2533256"/>
                </a:lnTo>
                <a:lnTo>
                  <a:pt x="0" y="253325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4" name="TextBox 14"/>
          <p:cNvSpPr txBox="1"/>
          <p:nvPr/>
        </p:nvSpPr>
        <p:spPr>
          <a:xfrm>
            <a:off x="4831176" y="70538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7267755" y="5772150"/>
            <a:ext cx="8003916" cy="4203551"/>
          </a:xfrm>
          <a:prstGeom prst="rect">
            <a:avLst/>
          </a:prstGeom>
        </p:spPr>
        <p:txBody>
          <a:bodyPr lIns="0" tIns="0" rIns="0" bIns="0" rtlCol="0" anchor="t">
            <a:spAutoFit/>
          </a:bodyPr>
          <a:lstStyle/>
          <a:p>
            <a:pPr marL="863599" lvl="1" indent="-431800" algn="just">
              <a:lnSpc>
                <a:spcPts val="5599"/>
              </a:lnSpc>
              <a:buFont typeface="Arial"/>
              <a:buChar char="•"/>
            </a:pPr>
            <a:r>
              <a:rPr lang="en-US" sz="3999">
                <a:solidFill>
                  <a:srgbClr val="0F3040"/>
                </a:solidFill>
                <a:latin typeface="Roboto Condensed"/>
              </a:rPr>
              <a:t>GV tổ chức hoạt động: TRÍ NHỚ SIÊU PHÀM</a:t>
            </a:r>
          </a:p>
          <a:p>
            <a:pPr marL="863599" lvl="1" indent="-431800" algn="just">
              <a:lnSpc>
                <a:spcPts val="5599"/>
              </a:lnSpc>
              <a:buFont typeface="Arial"/>
              <a:buChar char="•"/>
            </a:pPr>
            <a:r>
              <a:rPr lang="en-US" sz="3999">
                <a:solidFill>
                  <a:srgbClr val="0F3040"/>
                </a:solidFill>
                <a:latin typeface="Roboto Condensed"/>
              </a:rPr>
              <a:t>GV có 6 câu hỏi trắc nghiệm liên quan đến văn bản, HS có thời gian 30s để trả lời.</a:t>
            </a:r>
          </a:p>
          <a:p>
            <a:pPr algn="just">
              <a:lnSpc>
                <a:spcPts val="5599"/>
              </a:lnSpc>
            </a:pPr>
            <a:endParaRPr lang="en-US" sz="3999">
              <a:solidFill>
                <a:srgbClr val="0F3040"/>
              </a:solidFill>
              <a:latin typeface="Roboto Condensed"/>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3832427" y="3223502"/>
            <a:ext cx="13426873" cy="5632376"/>
            <a:chOff x="0" y="0"/>
            <a:chExt cx="3292699" cy="1381239"/>
          </a:xfrm>
        </p:grpSpPr>
        <p:sp>
          <p:nvSpPr>
            <p:cNvPr id="5" name="Freeform 5"/>
            <p:cNvSpPr/>
            <p:nvPr/>
          </p:nvSpPr>
          <p:spPr>
            <a:xfrm>
              <a:off x="0" y="0"/>
              <a:ext cx="3292699" cy="1381239"/>
            </a:xfrm>
            <a:custGeom>
              <a:avLst/>
              <a:gdLst/>
              <a:ahLst/>
              <a:cxnLst/>
              <a:rect l="l" t="t" r="r" b="b"/>
              <a:pathLst>
                <a:path w="3292699" h="1381239">
                  <a:moveTo>
                    <a:pt x="3292699" y="0"/>
                  </a:moveTo>
                  <a:lnTo>
                    <a:pt x="0" y="0"/>
                  </a:lnTo>
                  <a:lnTo>
                    <a:pt x="0" y="1193279"/>
                  </a:lnTo>
                  <a:lnTo>
                    <a:pt x="157480" y="1193279"/>
                  </a:lnTo>
                  <a:lnTo>
                    <a:pt x="157480" y="1381239"/>
                  </a:lnTo>
                  <a:lnTo>
                    <a:pt x="463550" y="1193279"/>
                  </a:lnTo>
                  <a:lnTo>
                    <a:pt x="3292699" y="1193279"/>
                  </a:lnTo>
                  <a:lnTo>
                    <a:pt x="3292699"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6114324" y="3458280"/>
            <a:ext cx="10706532" cy="4203551"/>
          </a:xfrm>
          <a:prstGeom prst="rect">
            <a:avLst/>
          </a:prstGeom>
        </p:spPr>
        <p:txBody>
          <a:bodyPr lIns="0" tIns="0" rIns="0" bIns="0" rtlCol="0" anchor="t">
            <a:spAutoFit/>
          </a:bodyPr>
          <a:lstStyle/>
          <a:p>
            <a:pPr algn="just">
              <a:lnSpc>
                <a:spcPts val="5599"/>
              </a:lnSpc>
            </a:pPr>
            <a:r>
              <a:rPr lang="en-US" sz="3999">
                <a:solidFill>
                  <a:srgbClr val="0F3040"/>
                </a:solidFill>
                <a:latin typeface="Roboto Condensed Bold"/>
              </a:rPr>
              <a:t>Câu 1. Tác giả của văn bản </a:t>
            </a:r>
            <a:r>
              <a:rPr lang="en-US" sz="3999">
                <a:solidFill>
                  <a:srgbClr val="0F3040"/>
                </a:solidFill>
                <a:latin typeface="Roboto Condensed Bold Italics"/>
              </a:rPr>
              <a:t>Giá không có ruồi</a:t>
            </a:r>
            <a:r>
              <a:rPr lang="en-US" sz="3999">
                <a:solidFill>
                  <a:srgbClr val="0F3040"/>
                </a:solidFill>
                <a:latin typeface="Roboto Condensed Bold"/>
              </a:rPr>
              <a:t> là ai?</a:t>
            </a:r>
          </a:p>
          <a:p>
            <a:pPr algn="just">
              <a:lnSpc>
                <a:spcPts val="5599"/>
              </a:lnSpc>
            </a:pPr>
            <a:r>
              <a:rPr lang="en-US" sz="3999">
                <a:solidFill>
                  <a:srgbClr val="0F3040"/>
                </a:solidFill>
                <a:latin typeface="Roboto Condensed"/>
              </a:rPr>
              <a:t>A. Mô-li-e</a:t>
            </a:r>
          </a:p>
          <a:p>
            <a:pPr algn="just">
              <a:lnSpc>
                <a:spcPts val="5599"/>
              </a:lnSpc>
            </a:pPr>
            <a:r>
              <a:rPr lang="en-US" sz="3999">
                <a:solidFill>
                  <a:srgbClr val="0F3040"/>
                </a:solidFill>
                <a:latin typeface="Roboto Condensed"/>
              </a:rPr>
              <a:t>B. A-dít Ne-xin</a:t>
            </a:r>
          </a:p>
          <a:p>
            <a:pPr algn="just">
              <a:lnSpc>
                <a:spcPts val="5599"/>
              </a:lnSpc>
            </a:pPr>
            <a:r>
              <a:rPr lang="en-US" sz="3999">
                <a:solidFill>
                  <a:srgbClr val="0F3040"/>
                </a:solidFill>
                <a:latin typeface="Roboto Condensed"/>
              </a:rPr>
              <a:t>C. Xéc-van-tec</a:t>
            </a:r>
          </a:p>
          <a:p>
            <a:pPr algn="just">
              <a:lnSpc>
                <a:spcPts val="5599"/>
              </a:lnSpc>
            </a:pPr>
            <a:r>
              <a:rPr lang="en-US" sz="3999">
                <a:solidFill>
                  <a:srgbClr val="0F3040"/>
                </a:solidFill>
                <a:latin typeface="Roboto Condensed"/>
              </a:rPr>
              <a:t>D. An-đéc-xen</a:t>
            </a: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16339902" y="2093375"/>
            <a:ext cx="1322021" cy="1441106"/>
            <a:chOff x="0" y="0"/>
            <a:chExt cx="1762695" cy="1921474"/>
          </a:xfrm>
        </p:grpSpPr>
        <p:sp>
          <p:nvSpPr>
            <p:cNvPr id="9" name="Freeform 9"/>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 name="Freeform 10"/>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 name="Freeform 11"/>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2" name="Freeform 12"/>
          <p:cNvSpPr/>
          <p:nvPr/>
        </p:nvSpPr>
        <p:spPr>
          <a:xfrm>
            <a:off x="0" y="4183009"/>
            <a:ext cx="5318102" cy="6103991"/>
          </a:xfrm>
          <a:custGeom>
            <a:avLst/>
            <a:gdLst/>
            <a:ahLst/>
            <a:cxnLst/>
            <a:rect l="l" t="t" r="r" b="b"/>
            <a:pathLst>
              <a:path w="5318102" h="6103991">
                <a:moveTo>
                  <a:pt x="0" y="0"/>
                </a:moveTo>
                <a:lnTo>
                  <a:pt x="5318102" y="0"/>
                </a:lnTo>
                <a:lnTo>
                  <a:pt x="5318102" y="6103991"/>
                </a:lnTo>
                <a:lnTo>
                  <a:pt x="0" y="6103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 name="Freeform 13"/>
          <p:cNvSpPr/>
          <p:nvPr/>
        </p:nvSpPr>
        <p:spPr>
          <a:xfrm>
            <a:off x="5147147" y="4685300"/>
            <a:ext cx="967177" cy="916400"/>
          </a:xfrm>
          <a:custGeom>
            <a:avLst/>
            <a:gdLst/>
            <a:ahLst/>
            <a:cxnLst/>
            <a:rect l="l" t="t" r="r" b="b"/>
            <a:pathLst>
              <a:path w="967177" h="916400">
                <a:moveTo>
                  <a:pt x="0" y="0"/>
                </a:moveTo>
                <a:lnTo>
                  <a:pt x="967177" y="0"/>
                </a:lnTo>
                <a:lnTo>
                  <a:pt x="967177" y="916400"/>
                </a:lnTo>
                <a:lnTo>
                  <a:pt x="0" y="9164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 name="TextBox 14"/>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4160068" y="1718627"/>
            <a:ext cx="996786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TRÍ NHỚ SIÊU PHÀM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3832427" y="3534480"/>
            <a:ext cx="13426873" cy="5632376"/>
            <a:chOff x="0" y="0"/>
            <a:chExt cx="3292699" cy="1381239"/>
          </a:xfrm>
        </p:grpSpPr>
        <p:sp>
          <p:nvSpPr>
            <p:cNvPr id="5" name="Freeform 5"/>
            <p:cNvSpPr/>
            <p:nvPr/>
          </p:nvSpPr>
          <p:spPr>
            <a:xfrm>
              <a:off x="0" y="0"/>
              <a:ext cx="3292699" cy="1381239"/>
            </a:xfrm>
            <a:custGeom>
              <a:avLst/>
              <a:gdLst/>
              <a:ahLst/>
              <a:cxnLst/>
              <a:rect l="l" t="t" r="r" b="b"/>
              <a:pathLst>
                <a:path w="3292699" h="1381239">
                  <a:moveTo>
                    <a:pt x="3292699" y="0"/>
                  </a:moveTo>
                  <a:lnTo>
                    <a:pt x="0" y="0"/>
                  </a:lnTo>
                  <a:lnTo>
                    <a:pt x="0" y="1193279"/>
                  </a:lnTo>
                  <a:lnTo>
                    <a:pt x="157480" y="1193279"/>
                  </a:lnTo>
                  <a:lnTo>
                    <a:pt x="157480" y="1381239"/>
                  </a:lnTo>
                  <a:lnTo>
                    <a:pt x="463550" y="1193279"/>
                  </a:lnTo>
                  <a:lnTo>
                    <a:pt x="3292699" y="1193279"/>
                  </a:lnTo>
                  <a:lnTo>
                    <a:pt x="3292699"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5978745" y="3750588"/>
            <a:ext cx="10706532" cy="4908376"/>
          </a:xfrm>
          <a:prstGeom prst="rect">
            <a:avLst/>
          </a:prstGeom>
        </p:spPr>
        <p:txBody>
          <a:bodyPr lIns="0" tIns="0" rIns="0" bIns="0" rtlCol="0" anchor="t">
            <a:spAutoFit/>
          </a:bodyPr>
          <a:lstStyle/>
          <a:p>
            <a:pPr algn="just">
              <a:lnSpc>
                <a:spcPts val="5599"/>
              </a:lnSpc>
            </a:pPr>
            <a:r>
              <a:rPr lang="en-US" sz="3999">
                <a:solidFill>
                  <a:srgbClr val="0F3040"/>
                </a:solidFill>
                <a:latin typeface="Roboto Condensed Bold"/>
              </a:rPr>
              <a:t>Câu 2. Năm mười ba tuổi, nó không học hành được là vì lí do gì?</a:t>
            </a:r>
          </a:p>
          <a:p>
            <a:pPr algn="just">
              <a:lnSpc>
                <a:spcPts val="5599"/>
              </a:lnSpc>
            </a:pPr>
            <a:r>
              <a:rPr lang="en-US" sz="3999">
                <a:solidFill>
                  <a:srgbClr val="0F3040"/>
                </a:solidFill>
                <a:latin typeface="Roboto Condensed"/>
              </a:rPr>
              <a:t>A. Thiếu quần áo, sách vở.</a:t>
            </a:r>
          </a:p>
          <a:p>
            <a:pPr algn="just">
              <a:lnSpc>
                <a:spcPts val="5599"/>
              </a:lnSpc>
            </a:pPr>
            <a:r>
              <a:rPr lang="en-US" sz="3999">
                <a:solidFill>
                  <a:srgbClr val="0F3040"/>
                </a:solidFill>
                <a:latin typeface="Roboto Condensed"/>
              </a:rPr>
              <a:t>B. Thiếu một cái buồng, tủ sách và bàn học riêng.</a:t>
            </a:r>
          </a:p>
          <a:p>
            <a:pPr algn="just">
              <a:lnSpc>
                <a:spcPts val="5599"/>
              </a:lnSpc>
            </a:pPr>
            <a:r>
              <a:rPr lang="en-US" sz="3999">
                <a:solidFill>
                  <a:srgbClr val="0F3040"/>
                </a:solidFill>
                <a:latin typeface="Roboto Condensed"/>
              </a:rPr>
              <a:t>C. Thiếu sự quan tâm của gia đình.</a:t>
            </a:r>
          </a:p>
          <a:p>
            <a:pPr algn="just">
              <a:lnSpc>
                <a:spcPts val="5599"/>
              </a:lnSpc>
            </a:pPr>
            <a:r>
              <a:rPr lang="en-US" sz="3999">
                <a:solidFill>
                  <a:srgbClr val="0F3040"/>
                </a:solidFill>
                <a:latin typeface="Roboto Condensed"/>
              </a:rPr>
              <a:t>D. Thiếu cặp và đồ chơi.</a:t>
            </a: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16339902" y="2093375"/>
            <a:ext cx="1322021" cy="1441106"/>
            <a:chOff x="0" y="0"/>
            <a:chExt cx="1762695" cy="1921474"/>
          </a:xfrm>
        </p:grpSpPr>
        <p:sp>
          <p:nvSpPr>
            <p:cNvPr id="9" name="Freeform 9"/>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 name="Freeform 10"/>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 name="Freeform 11"/>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2" name="Freeform 12"/>
          <p:cNvSpPr/>
          <p:nvPr/>
        </p:nvSpPr>
        <p:spPr>
          <a:xfrm>
            <a:off x="0" y="4183009"/>
            <a:ext cx="5318102" cy="6103991"/>
          </a:xfrm>
          <a:custGeom>
            <a:avLst/>
            <a:gdLst/>
            <a:ahLst/>
            <a:cxnLst/>
            <a:rect l="l" t="t" r="r" b="b"/>
            <a:pathLst>
              <a:path w="5318102" h="6103991">
                <a:moveTo>
                  <a:pt x="0" y="0"/>
                </a:moveTo>
                <a:lnTo>
                  <a:pt x="5318102" y="0"/>
                </a:lnTo>
                <a:lnTo>
                  <a:pt x="5318102" y="6103991"/>
                </a:lnTo>
                <a:lnTo>
                  <a:pt x="0" y="6103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 name="Freeform 13"/>
          <p:cNvSpPr/>
          <p:nvPr/>
        </p:nvSpPr>
        <p:spPr>
          <a:xfrm>
            <a:off x="16033735" y="5492368"/>
            <a:ext cx="967177" cy="916400"/>
          </a:xfrm>
          <a:custGeom>
            <a:avLst/>
            <a:gdLst/>
            <a:ahLst/>
            <a:cxnLst/>
            <a:rect l="l" t="t" r="r" b="b"/>
            <a:pathLst>
              <a:path w="967177" h="916400">
                <a:moveTo>
                  <a:pt x="0" y="0"/>
                </a:moveTo>
                <a:lnTo>
                  <a:pt x="967178" y="0"/>
                </a:lnTo>
                <a:lnTo>
                  <a:pt x="967178" y="916401"/>
                </a:lnTo>
                <a:lnTo>
                  <a:pt x="0" y="91640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 name="TextBox 14"/>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4160068" y="1718627"/>
            <a:ext cx="996786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TRÍ NHỚ SIÊU PHÀM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3832427" y="3223502"/>
            <a:ext cx="13426873" cy="5632376"/>
            <a:chOff x="0" y="0"/>
            <a:chExt cx="3292699" cy="1381239"/>
          </a:xfrm>
        </p:grpSpPr>
        <p:sp>
          <p:nvSpPr>
            <p:cNvPr id="5" name="Freeform 5"/>
            <p:cNvSpPr/>
            <p:nvPr/>
          </p:nvSpPr>
          <p:spPr>
            <a:xfrm>
              <a:off x="0" y="0"/>
              <a:ext cx="3292699" cy="1381239"/>
            </a:xfrm>
            <a:custGeom>
              <a:avLst/>
              <a:gdLst/>
              <a:ahLst/>
              <a:cxnLst/>
              <a:rect l="l" t="t" r="r" b="b"/>
              <a:pathLst>
                <a:path w="3292699" h="1381239">
                  <a:moveTo>
                    <a:pt x="3292699" y="0"/>
                  </a:moveTo>
                  <a:lnTo>
                    <a:pt x="0" y="0"/>
                  </a:lnTo>
                  <a:lnTo>
                    <a:pt x="0" y="1193279"/>
                  </a:lnTo>
                  <a:lnTo>
                    <a:pt x="157480" y="1193279"/>
                  </a:lnTo>
                  <a:lnTo>
                    <a:pt x="157480" y="1381239"/>
                  </a:lnTo>
                  <a:lnTo>
                    <a:pt x="463550" y="1193279"/>
                  </a:lnTo>
                  <a:lnTo>
                    <a:pt x="3292699" y="1193279"/>
                  </a:lnTo>
                  <a:lnTo>
                    <a:pt x="3292699"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6114324" y="3458280"/>
            <a:ext cx="10706532" cy="4908376"/>
          </a:xfrm>
          <a:prstGeom prst="rect">
            <a:avLst/>
          </a:prstGeom>
        </p:spPr>
        <p:txBody>
          <a:bodyPr lIns="0" tIns="0" rIns="0" bIns="0" rtlCol="0" anchor="t">
            <a:spAutoFit/>
          </a:bodyPr>
          <a:lstStyle/>
          <a:p>
            <a:pPr algn="just">
              <a:lnSpc>
                <a:spcPts val="5599"/>
              </a:lnSpc>
            </a:pPr>
            <a:r>
              <a:rPr lang="en-US" sz="3999">
                <a:solidFill>
                  <a:srgbClr val="0F3040"/>
                </a:solidFill>
                <a:latin typeface="Roboto Condensed Bold"/>
              </a:rPr>
              <a:t>Câu 3. Năm bao nhiêu tuổi hắn có biệt thự hai buồng?</a:t>
            </a:r>
          </a:p>
          <a:p>
            <a:pPr algn="just">
              <a:lnSpc>
                <a:spcPts val="5599"/>
              </a:lnSpc>
            </a:pPr>
            <a:r>
              <a:rPr lang="en-US" sz="3999">
                <a:solidFill>
                  <a:srgbClr val="0F3040"/>
                </a:solidFill>
                <a:latin typeface="Roboto Condensed"/>
              </a:rPr>
              <a:t>A. Hai mươi tuổi.</a:t>
            </a:r>
          </a:p>
          <a:p>
            <a:pPr algn="just">
              <a:lnSpc>
                <a:spcPts val="5599"/>
              </a:lnSpc>
            </a:pPr>
            <a:r>
              <a:rPr lang="en-US" sz="3999">
                <a:solidFill>
                  <a:srgbClr val="0F3040"/>
                </a:solidFill>
                <a:latin typeface="Roboto Condensed"/>
              </a:rPr>
              <a:t>B. Băm sáu tuổi</a:t>
            </a:r>
          </a:p>
          <a:p>
            <a:pPr algn="just">
              <a:lnSpc>
                <a:spcPts val="5599"/>
              </a:lnSpc>
            </a:pPr>
            <a:r>
              <a:rPr lang="en-US" sz="3999">
                <a:solidFill>
                  <a:srgbClr val="0F3040"/>
                </a:solidFill>
                <a:latin typeface="Roboto Condensed"/>
              </a:rPr>
              <a:t>C. Băm tám tuổi</a:t>
            </a:r>
          </a:p>
          <a:p>
            <a:pPr algn="just">
              <a:lnSpc>
                <a:spcPts val="5599"/>
              </a:lnSpc>
            </a:pPr>
            <a:r>
              <a:rPr lang="en-US" sz="3999">
                <a:solidFill>
                  <a:srgbClr val="0F3040"/>
                </a:solidFill>
                <a:latin typeface="Roboto Condensed"/>
              </a:rPr>
              <a:t>D. Bốn hai tuổi</a:t>
            </a: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16339902" y="2093375"/>
            <a:ext cx="1322021" cy="1441106"/>
            <a:chOff x="0" y="0"/>
            <a:chExt cx="1762695" cy="1921474"/>
          </a:xfrm>
        </p:grpSpPr>
        <p:sp>
          <p:nvSpPr>
            <p:cNvPr id="9" name="Freeform 9"/>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 name="Freeform 10"/>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 name="Freeform 11"/>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2" name="Freeform 12"/>
          <p:cNvSpPr/>
          <p:nvPr/>
        </p:nvSpPr>
        <p:spPr>
          <a:xfrm>
            <a:off x="0" y="4183009"/>
            <a:ext cx="5318102" cy="6103991"/>
          </a:xfrm>
          <a:custGeom>
            <a:avLst/>
            <a:gdLst/>
            <a:ahLst/>
            <a:cxnLst/>
            <a:rect l="l" t="t" r="r" b="b"/>
            <a:pathLst>
              <a:path w="5318102" h="6103991">
                <a:moveTo>
                  <a:pt x="0" y="0"/>
                </a:moveTo>
                <a:lnTo>
                  <a:pt x="5318102" y="0"/>
                </a:lnTo>
                <a:lnTo>
                  <a:pt x="5318102" y="6103991"/>
                </a:lnTo>
                <a:lnTo>
                  <a:pt x="0" y="6103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 name="Freeform 13"/>
          <p:cNvSpPr/>
          <p:nvPr/>
        </p:nvSpPr>
        <p:spPr>
          <a:xfrm>
            <a:off x="9407262" y="6039691"/>
            <a:ext cx="967177" cy="916400"/>
          </a:xfrm>
          <a:custGeom>
            <a:avLst/>
            <a:gdLst/>
            <a:ahLst/>
            <a:cxnLst/>
            <a:rect l="l" t="t" r="r" b="b"/>
            <a:pathLst>
              <a:path w="967177" h="916400">
                <a:moveTo>
                  <a:pt x="0" y="0"/>
                </a:moveTo>
                <a:lnTo>
                  <a:pt x="967177" y="0"/>
                </a:lnTo>
                <a:lnTo>
                  <a:pt x="967177" y="916400"/>
                </a:lnTo>
                <a:lnTo>
                  <a:pt x="0" y="9164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 name="TextBox 14"/>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4160068" y="1718627"/>
            <a:ext cx="996786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TRÍ NHỚ SIÊU PHÀM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3832427" y="3223502"/>
            <a:ext cx="13426873" cy="5632376"/>
            <a:chOff x="0" y="0"/>
            <a:chExt cx="3292699" cy="1381239"/>
          </a:xfrm>
        </p:grpSpPr>
        <p:sp>
          <p:nvSpPr>
            <p:cNvPr id="5" name="Freeform 5"/>
            <p:cNvSpPr/>
            <p:nvPr/>
          </p:nvSpPr>
          <p:spPr>
            <a:xfrm>
              <a:off x="0" y="0"/>
              <a:ext cx="3292699" cy="1381239"/>
            </a:xfrm>
            <a:custGeom>
              <a:avLst/>
              <a:gdLst/>
              <a:ahLst/>
              <a:cxnLst/>
              <a:rect l="l" t="t" r="r" b="b"/>
              <a:pathLst>
                <a:path w="3292699" h="1381239">
                  <a:moveTo>
                    <a:pt x="3292699" y="0"/>
                  </a:moveTo>
                  <a:lnTo>
                    <a:pt x="0" y="0"/>
                  </a:lnTo>
                  <a:lnTo>
                    <a:pt x="0" y="1193279"/>
                  </a:lnTo>
                  <a:lnTo>
                    <a:pt x="157480" y="1193279"/>
                  </a:lnTo>
                  <a:lnTo>
                    <a:pt x="157480" y="1381239"/>
                  </a:lnTo>
                  <a:lnTo>
                    <a:pt x="463550" y="1193279"/>
                  </a:lnTo>
                  <a:lnTo>
                    <a:pt x="3292699" y="1193279"/>
                  </a:lnTo>
                  <a:lnTo>
                    <a:pt x="3292699"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6114324" y="3458280"/>
            <a:ext cx="9477428" cy="4908376"/>
          </a:xfrm>
          <a:prstGeom prst="rect">
            <a:avLst/>
          </a:prstGeom>
        </p:spPr>
        <p:txBody>
          <a:bodyPr lIns="0" tIns="0" rIns="0" bIns="0" rtlCol="0" anchor="t">
            <a:spAutoFit/>
          </a:bodyPr>
          <a:lstStyle/>
          <a:p>
            <a:pPr algn="just">
              <a:lnSpc>
                <a:spcPts val="5599"/>
              </a:lnSpc>
            </a:pPr>
            <a:r>
              <a:rPr lang="en-US" sz="3999">
                <a:solidFill>
                  <a:srgbClr val="0F3040"/>
                </a:solidFill>
                <a:latin typeface="Roboto Condensed Bold"/>
              </a:rPr>
              <a:t>Câu 4. Từ ngữ nào sau đây cho thấy sự ao ước của “nó”</a:t>
            </a:r>
          </a:p>
          <a:p>
            <a:pPr algn="just">
              <a:lnSpc>
                <a:spcPts val="5599"/>
              </a:lnSpc>
            </a:pPr>
            <a:r>
              <a:rPr lang="en-US" sz="3999">
                <a:solidFill>
                  <a:srgbClr val="0F3040"/>
                </a:solidFill>
                <a:latin typeface="Roboto Condensed"/>
              </a:rPr>
              <a:t>A. Giá như</a:t>
            </a:r>
          </a:p>
          <a:p>
            <a:pPr algn="just">
              <a:lnSpc>
                <a:spcPts val="5599"/>
              </a:lnSpc>
            </a:pPr>
            <a:r>
              <a:rPr lang="en-US" sz="3999">
                <a:solidFill>
                  <a:srgbClr val="0F3040"/>
                </a:solidFill>
                <a:latin typeface="Roboto Condensed"/>
              </a:rPr>
              <a:t>B. Có lẽ</a:t>
            </a:r>
          </a:p>
          <a:p>
            <a:pPr algn="just">
              <a:lnSpc>
                <a:spcPts val="5599"/>
              </a:lnSpc>
            </a:pPr>
            <a:r>
              <a:rPr lang="en-US" sz="3999">
                <a:solidFill>
                  <a:srgbClr val="0F3040"/>
                </a:solidFill>
                <a:latin typeface="Roboto Condensed"/>
              </a:rPr>
              <a:t>C. Ước</a:t>
            </a:r>
          </a:p>
          <a:p>
            <a:pPr algn="just">
              <a:lnSpc>
                <a:spcPts val="5599"/>
              </a:lnSpc>
            </a:pPr>
            <a:r>
              <a:rPr lang="en-US" sz="3999">
                <a:solidFill>
                  <a:srgbClr val="0F3040"/>
                </a:solidFill>
                <a:latin typeface="Roboto Condensed"/>
              </a:rPr>
              <a:t>D. Nếu</a:t>
            </a: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16339902" y="2093375"/>
            <a:ext cx="1322021" cy="1441106"/>
            <a:chOff x="0" y="0"/>
            <a:chExt cx="1762695" cy="1921474"/>
          </a:xfrm>
        </p:grpSpPr>
        <p:sp>
          <p:nvSpPr>
            <p:cNvPr id="9" name="Freeform 9"/>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 name="Freeform 10"/>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 name="Freeform 11"/>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2" name="Freeform 12"/>
          <p:cNvSpPr/>
          <p:nvPr/>
        </p:nvSpPr>
        <p:spPr>
          <a:xfrm>
            <a:off x="0" y="4183009"/>
            <a:ext cx="5318102" cy="6103991"/>
          </a:xfrm>
          <a:custGeom>
            <a:avLst/>
            <a:gdLst/>
            <a:ahLst/>
            <a:cxnLst/>
            <a:rect l="l" t="t" r="r" b="b"/>
            <a:pathLst>
              <a:path w="5318102" h="6103991">
                <a:moveTo>
                  <a:pt x="0" y="0"/>
                </a:moveTo>
                <a:lnTo>
                  <a:pt x="5318102" y="0"/>
                </a:lnTo>
                <a:lnTo>
                  <a:pt x="5318102" y="6103991"/>
                </a:lnTo>
                <a:lnTo>
                  <a:pt x="0" y="6103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 name="Freeform 13"/>
          <p:cNvSpPr/>
          <p:nvPr/>
        </p:nvSpPr>
        <p:spPr>
          <a:xfrm>
            <a:off x="7536886" y="6776804"/>
            <a:ext cx="967177" cy="916400"/>
          </a:xfrm>
          <a:custGeom>
            <a:avLst/>
            <a:gdLst/>
            <a:ahLst/>
            <a:cxnLst/>
            <a:rect l="l" t="t" r="r" b="b"/>
            <a:pathLst>
              <a:path w="967177" h="916400">
                <a:moveTo>
                  <a:pt x="0" y="0"/>
                </a:moveTo>
                <a:lnTo>
                  <a:pt x="967178" y="0"/>
                </a:lnTo>
                <a:lnTo>
                  <a:pt x="967178" y="916401"/>
                </a:lnTo>
                <a:lnTo>
                  <a:pt x="0" y="91640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 name="TextBox 14"/>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4160068" y="1718627"/>
            <a:ext cx="996786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TRÍ NHỚ SIÊU PHÀM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4035794" y="3625924"/>
            <a:ext cx="13426873" cy="5632376"/>
            <a:chOff x="0" y="0"/>
            <a:chExt cx="3292699" cy="1381239"/>
          </a:xfrm>
        </p:grpSpPr>
        <p:sp>
          <p:nvSpPr>
            <p:cNvPr id="5" name="Freeform 5"/>
            <p:cNvSpPr/>
            <p:nvPr/>
          </p:nvSpPr>
          <p:spPr>
            <a:xfrm>
              <a:off x="0" y="0"/>
              <a:ext cx="3292699" cy="1381239"/>
            </a:xfrm>
            <a:custGeom>
              <a:avLst/>
              <a:gdLst/>
              <a:ahLst/>
              <a:cxnLst/>
              <a:rect l="l" t="t" r="r" b="b"/>
              <a:pathLst>
                <a:path w="3292699" h="1381239">
                  <a:moveTo>
                    <a:pt x="3292699" y="0"/>
                  </a:moveTo>
                  <a:lnTo>
                    <a:pt x="0" y="0"/>
                  </a:lnTo>
                  <a:lnTo>
                    <a:pt x="0" y="1193279"/>
                  </a:lnTo>
                  <a:lnTo>
                    <a:pt x="157480" y="1193279"/>
                  </a:lnTo>
                  <a:lnTo>
                    <a:pt x="157480" y="1381239"/>
                  </a:lnTo>
                  <a:lnTo>
                    <a:pt x="463550" y="1193279"/>
                  </a:lnTo>
                  <a:lnTo>
                    <a:pt x="3292699" y="1193279"/>
                  </a:lnTo>
                  <a:lnTo>
                    <a:pt x="3292699"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6114324" y="3949824"/>
            <a:ext cx="9477428" cy="4908376"/>
          </a:xfrm>
          <a:prstGeom prst="rect">
            <a:avLst/>
          </a:prstGeom>
        </p:spPr>
        <p:txBody>
          <a:bodyPr lIns="0" tIns="0" rIns="0" bIns="0" rtlCol="0" anchor="t">
            <a:spAutoFit/>
          </a:bodyPr>
          <a:lstStyle/>
          <a:p>
            <a:pPr algn="just">
              <a:lnSpc>
                <a:spcPts val="5599"/>
              </a:lnSpc>
            </a:pPr>
            <a:r>
              <a:rPr lang="en-US" sz="3999">
                <a:solidFill>
                  <a:srgbClr val="0F3040"/>
                </a:solidFill>
                <a:latin typeface="Roboto Condensed Bold"/>
              </a:rPr>
              <a:t>Câu 5. Cho đến khi đầy đủ về vật chất, thì nó vẫn không sáng tác được tác phẩm nào, vì:</a:t>
            </a:r>
          </a:p>
          <a:p>
            <a:pPr algn="just">
              <a:lnSpc>
                <a:spcPts val="5599"/>
              </a:lnSpc>
            </a:pPr>
            <a:r>
              <a:rPr lang="en-US" sz="3999">
                <a:solidFill>
                  <a:srgbClr val="0F3040"/>
                </a:solidFill>
                <a:latin typeface="Roboto Condensed"/>
              </a:rPr>
              <a:t>A. Thiếu tình yêu.</a:t>
            </a:r>
          </a:p>
          <a:p>
            <a:pPr algn="just">
              <a:lnSpc>
                <a:spcPts val="5599"/>
              </a:lnSpc>
            </a:pPr>
            <a:r>
              <a:rPr lang="en-US" sz="3999">
                <a:solidFill>
                  <a:srgbClr val="0F3040"/>
                </a:solidFill>
                <a:latin typeface="Roboto Condensed"/>
              </a:rPr>
              <a:t>B. Thiếu nơi yên tĩnh.</a:t>
            </a:r>
          </a:p>
          <a:p>
            <a:pPr algn="just">
              <a:lnSpc>
                <a:spcPts val="5599"/>
              </a:lnSpc>
            </a:pPr>
            <a:r>
              <a:rPr lang="en-US" sz="3999">
                <a:solidFill>
                  <a:srgbClr val="0F3040"/>
                </a:solidFill>
                <a:latin typeface="Roboto Condensed"/>
              </a:rPr>
              <a:t>C. Thiếu bức tranh quý.</a:t>
            </a:r>
          </a:p>
          <a:p>
            <a:pPr algn="just">
              <a:lnSpc>
                <a:spcPts val="5599"/>
              </a:lnSpc>
            </a:pPr>
            <a:r>
              <a:rPr lang="en-US" sz="3999">
                <a:solidFill>
                  <a:srgbClr val="0F3040"/>
                </a:solidFill>
                <a:latin typeface="Roboto Condensed"/>
              </a:rPr>
              <a:t>D. Có ruồi.</a:t>
            </a: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16339902" y="2093375"/>
            <a:ext cx="1322021" cy="1441106"/>
            <a:chOff x="0" y="0"/>
            <a:chExt cx="1762695" cy="1921474"/>
          </a:xfrm>
        </p:grpSpPr>
        <p:sp>
          <p:nvSpPr>
            <p:cNvPr id="9" name="Freeform 9"/>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 name="Freeform 10"/>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 name="Freeform 11"/>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2" name="Freeform 12"/>
          <p:cNvSpPr/>
          <p:nvPr/>
        </p:nvSpPr>
        <p:spPr>
          <a:xfrm>
            <a:off x="0" y="4183009"/>
            <a:ext cx="5318102" cy="6103991"/>
          </a:xfrm>
          <a:custGeom>
            <a:avLst/>
            <a:gdLst/>
            <a:ahLst/>
            <a:cxnLst/>
            <a:rect l="l" t="t" r="r" b="b"/>
            <a:pathLst>
              <a:path w="5318102" h="6103991">
                <a:moveTo>
                  <a:pt x="0" y="0"/>
                </a:moveTo>
                <a:lnTo>
                  <a:pt x="5318102" y="0"/>
                </a:lnTo>
                <a:lnTo>
                  <a:pt x="5318102" y="6103991"/>
                </a:lnTo>
                <a:lnTo>
                  <a:pt x="0" y="6103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 name="Freeform 13"/>
          <p:cNvSpPr/>
          <p:nvPr/>
        </p:nvSpPr>
        <p:spPr>
          <a:xfrm>
            <a:off x="8176823" y="7360805"/>
            <a:ext cx="967177" cy="916400"/>
          </a:xfrm>
          <a:custGeom>
            <a:avLst/>
            <a:gdLst/>
            <a:ahLst/>
            <a:cxnLst/>
            <a:rect l="l" t="t" r="r" b="b"/>
            <a:pathLst>
              <a:path w="967177" h="916400">
                <a:moveTo>
                  <a:pt x="0" y="0"/>
                </a:moveTo>
                <a:lnTo>
                  <a:pt x="967177" y="0"/>
                </a:lnTo>
                <a:lnTo>
                  <a:pt x="967177" y="916400"/>
                </a:lnTo>
                <a:lnTo>
                  <a:pt x="0" y="9164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 name="TextBox 14"/>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4160068" y="1718627"/>
            <a:ext cx="996786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TRÍ NHỚ SIÊU PHÀM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alphaModFix amt="68000"/>
            </a:blip>
            <a:stretch>
              <a:fillRect l="-83333" r="-83333"/>
            </a:stretch>
          </a:blipFill>
        </p:spPr>
        <p:txBody>
          <a:bodyPr/>
          <a:lstStyle/>
          <a:p>
            <a:endParaRPr lang="en-GB"/>
          </a:p>
        </p:txBody>
      </p:sp>
      <p:sp>
        <p:nvSpPr>
          <p:cNvPr id="3" name="Freeform 3"/>
          <p:cNvSpPr/>
          <p:nvPr/>
        </p:nvSpPr>
        <p:spPr>
          <a:xfrm rot="-1606870">
            <a:off x="-2024825" y="-2707569"/>
            <a:ext cx="6256986" cy="5415137"/>
          </a:xfrm>
          <a:custGeom>
            <a:avLst/>
            <a:gdLst/>
            <a:ahLst/>
            <a:cxnLst/>
            <a:rect l="l" t="t" r="r" b="b"/>
            <a:pathLst>
              <a:path w="6256986" h="5415137">
                <a:moveTo>
                  <a:pt x="0" y="0"/>
                </a:moveTo>
                <a:lnTo>
                  <a:pt x="6256986" y="0"/>
                </a:lnTo>
                <a:lnTo>
                  <a:pt x="6256986" y="5415138"/>
                </a:lnTo>
                <a:lnTo>
                  <a:pt x="0" y="54151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3832427" y="3223502"/>
            <a:ext cx="13426873" cy="5632376"/>
            <a:chOff x="0" y="0"/>
            <a:chExt cx="3292699" cy="1381239"/>
          </a:xfrm>
        </p:grpSpPr>
        <p:sp>
          <p:nvSpPr>
            <p:cNvPr id="5" name="Freeform 5"/>
            <p:cNvSpPr/>
            <p:nvPr/>
          </p:nvSpPr>
          <p:spPr>
            <a:xfrm>
              <a:off x="0" y="0"/>
              <a:ext cx="3292699" cy="1381239"/>
            </a:xfrm>
            <a:custGeom>
              <a:avLst/>
              <a:gdLst/>
              <a:ahLst/>
              <a:cxnLst/>
              <a:rect l="l" t="t" r="r" b="b"/>
              <a:pathLst>
                <a:path w="3292699" h="1381239">
                  <a:moveTo>
                    <a:pt x="3292699" y="0"/>
                  </a:moveTo>
                  <a:lnTo>
                    <a:pt x="0" y="0"/>
                  </a:lnTo>
                  <a:lnTo>
                    <a:pt x="0" y="1193279"/>
                  </a:lnTo>
                  <a:lnTo>
                    <a:pt x="157480" y="1193279"/>
                  </a:lnTo>
                  <a:lnTo>
                    <a:pt x="157480" y="1381239"/>
                  </a:lnTo>
                  <a:lnTo>
                    <a:pt x="463550" y="1193279"/>
                  </a:lnTo>
                  <a:lnTo>
                    <a:pt x="3292699" y="1193279"/>
                  </a:lnTo>
                  <a:lnTo>
                    <a:pt x="3292699" y="0"/>
                  </a:lnTo>
                  <a:close/>
                </a:path>
              </a:pathLst>
            </a:custGeom>
            <a:solidFill>
              <a:srgbClr val="5A8884">
                <a:alpha val="11765"/>
              </a:srgbClr>
            </a:solidFill>
          </p:spPr>
          <p:txBody>
            <a:bodyPr/>
            <a:lstStyle/>
            <a:p>
              <a:endParaRPr lang="en-GB"/>
            </a:p>
          </p:txBody>
        </p:sp>
        <p:sp>
          <p:nvSpPr>
            <p:cNvPr id="6" name="TextBox 6"/>
            <p:cNvSpPr txBox="1"/>
            <p:nvPr/>
          </p:nvSpPr>
          <p:spPr>
            <a:xfrm>
              <a:off x="0" y="-47625"/>
              <a:ext cx="812800" cy="669925"/>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5526491" y="3458280"/>
            <a:ext cx="11474421" cy="4908376"/>
          </a:xfrm>
          <a:prstGeom prst="rect">
            <a:avLst/>
          </a:prstGeom>
        </p:spPr>
        <p:txBody>
          <a:bodyPr lIns="0" tIns="0" rIns="0" bIns="0" rtlCol="0" anchor="t">
            <a:spAutoFit/>
          </a:bodyPr>
          <a:lstStyle/>
          <a:p>
            <a:pPr algn="just">
              <a:lnSpc>
                <a:spcPts val="5599"/>
              </a:lnSpc>
            </a:pPr>
            <a:r>
              <a:rPr lang="en-US" sz="3999">
                <a:solidFill>
                  <a:srgbClr val="0F3040"/>
                </a:solidFill>
                <a:latin typeface="Roboto Condensed Bold"/>
              </a:rPr>
              <a:t>Câu 6. Qua văn bản ta có thể thấy gì về nhân vật “nó”?</a:t>
            </a:r>
          </a:p>
          <a:p>
            <a:pPr algn="just">
              <a:lnSpc>
                <a:spcPts val="5599"/>
              </a:lnSpc>
            </a:pPr>
            <a:r>
              <a:rPr lang="en-US" sz="3999">
                <a:solidFill>
                  <a:srgbClr val="0F3040"/>
                </a:solidFill>
                <a:latin typeface="Roboto Condensed"/>
              </a:rPr>
              <a:t>A. Là một người có học, có hiểu biết.</a:t>
            </a:r>
          </a:p>
          <a:p>
            <a:pPr algn="just">
              <a:lnSpc>
                <a:spcPts val="5599"/>
              </a:lnSpc>
            </a:pPr>
            <a:r>
              <a:rPr lang="en-US" sz="3999">
                <a:solidFill>
                  <a:srgbClr val="0F3040"/>
                </a:solidFill>
                <a:latin typeface="Roboto Condensed"/>
              </a:rPr>
              <a:t>B. Là một người luôn viện cớ cho sự lười biếng, trì hoãn của bản thân.</a:t>
            </a:r>
          </a:p>
          <a:p>
            <a:pPr algn="just">
              <a:lnSpc>
                <a:spcPts val="5599"/>
              </a:lnSpc>
            </a:pPr>
            <a:r>
              <a:rPr lang="en-US" sz="3999">
                <a:solidFill>
                  <a:srgbClr val="0F3040"/>
                </a:solidFill>
                <a:latin typeface="Roboto Condensed"/>
              </a:rPr>
              <a:t>C. Là một người có hoài bão và ước mơ.</a:t>
            </a:r>
          </a:p>
          <a:p>
            <a:pPr algn="just">
              <a:lnSpc>
                <a:spcPts val="5599"/>
              </a:lnSpc>
            </a:pPr>
            <a:r>
              <a:rPr lang="en-US" sz="3999">
                <a:solidFill>
                  <a:srgbClr val="0F3040"/>
                </a:solidFill>
                <a:latin typeface="Roboto Condensed"/>
              </a:rPr>
              <a:t>D. Là một người luôn bất mãn về bản thân và cuộc sống.</a:t>
            </a:r>
          </a:p>
          <a:p>
            <a:pPr algn="just">
              <a:lnSpc>
                <a:spcPts val="5599"/>
              </a:lnSpc>
              <a:spcBef>
                <a:spcPct val="0"/>
              </a:spcBef>
            </a:pPr>
            <a:endParaRPr lang="en-US" sz="3999">
              <a:solidFill>
                <a:srgbClr val="0F3040"/>
              </a:solidFill>
              <a:latin typeface="Roboto Condensed"/>
            </a:endParaRPr>
          </a:p>
        </p:txBody>
      </p:sp>
      <p:grpSp>
        <p:nvGrpSpPr>
          <p:cNvPr id="8" name="Group 8"/>
          <p:cNvGrpSpPr/>
          <p:nvPr/>
        </p:nvGrpSpPr>
        <p:grpSpPr>
          <a:xfrm>
            <a:off x="16339902" y="2093375"/>
            <a:ext cx="1322021" cy="1441106"/>
            <a:chOff x="0" y="0"/>
            <a:chExt cx="1762695" cy="1921474"/>
          </a:xfrm>
        </p:grpSpPr>
        <p:sp>
          <p:nvSpPr>
            <p:cNvPr id="9" name="Freeform 9"/>
            <p:cNvSpPr/>
            <p:nvPr/>
          </p:nvSpPr>
          <p:spPr>
            <a:xfrm>
              <a:off x="0" y="0"/>
              <a:ext cx="1046634" cy="1146710"/>
            </a:xfrm>
            <a:custGeom>
              <a:avLst/>
              <a:gdLst/>
              <a:ahLst/>
              <a:cxnLst/>
              <a:rect l="l" t="t" r="r" b="b"/>
              <a:pathLst>
                <a:path w="1046634" h="1146710">
                  <a:moveTo>
                    <a:pt x="0" y="0"/>
                  </a:moveTo>
                  <a:lnTo>
                    <a:pt x="1046634" y="0"/>
                  </a:lnTo>
                  <a:lnTo>
                    <a:pt x="1046634" y="1146710"/>
                  </a:lnTo>
                  <a:lnTo>
                    <a:pt x="0" y="1146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 name="Freeform 10"/>
            <p:cNvSpPr/>
            <p:nvPr/>
          </p:nvSpPr>
          <p:spPr>
            <a:xfrm rot="-8503353">
              <a:off x="719641" y="381562"/>
              <a:ext cx="846730" cy="927692"/>
            </a:xfrm>
            <a:custGeom>
              <a:avLst/>
              <a:gdLst/>
              <a:ahLst/>
              <a:cxnLst/>
              <a:rect l="l" t="t" r="r" b="b"/>
              <a:pathLst>
                <a:path w="846730" h="927692">
                  <a:moveTo>
                    <a:pt x="0" y="0"/>
                  </a:moveTo>
                  <a:lnTo>
                    <a:pt x="846730" y="0"/>
                  </a:lnTo>
                  <a:lnTo>
                    <a:pt x="846730" y="927692"/>
                  </a:lnTo>
                  <a:lnTo>
                    <a:pt x="0" y="9276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 name="Freeform 11"/>
            <p:cNvSpPr/>
            <p:nvPr/>
          </p:nvSpPr>
          <p:spPr>
            <a:xfrm rot="-6813515">
              <a:off x="407511" y="1060527"/>
              <a:ext cx="702764" cy="769961"/>
            </a:xfrm>
            <a:custGeom>
              <a:avLst/>
              <a:gdLst/>
              <a:ahLst/>
              <a:cxnLst/>
              <a:rect l="l" t="t" r="r" b="b"/>
              <a:pathLst>
                <a:path w="702764" h="769961">
                  <a:moveTo>
                    <a:pt x="0" y="0"/>
                  </a:moveTo>
                  <a:lnTo>
                    <a:pt x="702764" y="0"/>
                  </a:lnTo>
                  <a:lnTo>
                    <a:pt x="702764" y="769961"/>
                  </a:lnTo>
                  <a:lnTo>
                    <a:pt x="0" y="769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2" name="Freeform 12"/>
          <p:cNvSpPr/>
          <p:nvPr/>
        </p:nvSpPr>
        <p:spPr>
          <a:xfrm>
            <a:off x="0" y="4183009"/>
            <a:ext cx="5318102" cy="6103991"/>
          </a:xfrm>
          <a:custGeom>
            <a:avLst/>
            <a:gdLst/>
            <a:ahLst/>
            <a:cxnLst/>
            <a:rect l="l" t="t" r="r" b="b"/>
            <a:pathLst>
              <a:path w="5318102" h="6103991">
                <a:moveTo>
                  <a:pt x="0" y="0"/>
                </a:moveTo>
                <a:lnTo>
                  <a:pt x="5318102" y="0"/>
                </a:lnTo>
                <a:lnTo>
                  <a:pt x="5318102" y="6103991"/>
                </a:lnTo>
                <a:lnTo>
                  <a:pt x="0" y="6103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 name="Freeform 13"/>
          <p:cNvSpPr/>
          <p:nvPr/>
        </p:nvSpPr>
        <p:spPr>
          <a:xfrm>
            <a:off x="8176823" y="5492368"/>
            <a:ext cx="967177" cy="916400"/>
          </a:xfrm>
          <a:custGeom>
            <a:avLst/>
            <a:gdLst/>
            <a:ahLst/>
            <a:cxnLst/>
            <a:rect l="l" t="t" r="r" b="b"/>
            <a:pathLst>
              <a:path w="967177" h="916400">
                <a:moveTo>
                  <a:pt x="0" y="0"/>
                </a:moveTo>
                <a:lnTo>
                  <a:pt x="967177" y="0"/>
                </a:lnTo>
                <a:lnTo>
                  <a:pt x="967177" y="916401"/>
                </a:lnTo>
                <a:lnTo>
                  <a:pt x="0" y="91640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 name="TextBox 14"/>
          <p:cNvSpPr txBox="1"/>
          <p:nvPr/>
        </p:nvSpPr>
        <p:spPr>
          <a:xfrm>
            <a:off x="5116568" y="457237"/>
            <a:ext cx="7435397" cy="1028626"/>
          </a:xfrm>
          <a:prstGeom prst="rect">
            <a:avLst/>
          </a:prstGeom>
        </p:spPr>
        <p:txBody>
          <a:bodyPr lIns="0" tIns="0" rIns="0" bIns="0" rtlCol="0" anchor="t">
            <a:spAutoFit/>
          </a:bodyPr>
          <a:lstStyle/>
          <a:p>
            <a:pPr algn="r">
              <a:lnSpc>
                <a:spcPts val="8400"/>
              </a:lnSpc>
            </a:pPr>
            <a:r>
              <a:rPr lang="en-US" sz="6000">
                <a:solidFill>
                  <a:srgbClr val="198788"/>
                </a:solidFill>
                <a:latin typeface="Fraunces Bold"/>
              </a:rPr>
              <a:t>2. ĐỌC VĂN BẢN</a:t>
            </a:r>
          </a:p>
        </p:txBody>
      </p:sp>
      <p:sp>
        <p:nvSpPr>
          <p:cNvPr id="15" name="TextBox 15"/>
          <p:cNvSpPr txBox="1"/>
          <p:nvPr/>
        </p:nvSpPr>
        <p:spPr>
          <a:xfrm>
            <a:off x="4160068" y="1718627"/>
            <a:ext cx="9967864" cy="1095301"/>
          </a:xfrm>
          <a:prstGeom prst="rect">
            <a:avLst/>
          </a:prstGeom>
        </p:spPr>
        <p:txBody>
          <a:bodyPr lIns="0" tIns="0" rIns="0" bIns="0" rtlCol="0" anchor="t">
            <a:spAutoFit/>
          </a:bodyPr>
          <a:lstStyle/>
          <a:p>
            <a:pPr algn="r">
              <a:lnSpc>
                <a:spcPts val="8400"/>
              </a:lnSpc>
            </a:pPr>
            <a:r>
              <a:rPr lang="en-US" sz="6000">
                <a:solidFill>
                  <a:srgbClr val="198788"/>
                </a:solidFill>
                <a:latin typeface="#9Slide07 SVNRevolution"/>
              </a:rPr>
              <a:t>TRÍ NHỚ SIÊU PHÀM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1702</Words>
  <Application>Microsoft Office PowerPoint</Application>
  <PresentationFormat>Custom</PresentationFormat>
  <Paragraphs>191</Paragraphs>
  <Slides>26</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26</vt:i4>
      </vt:variant>
    </vt:vector>
  </HeadingPairs>
  <TitlesOfParts>
    <vt:vector size="40" baseType="lpstr">
      <vt:lpstr>Roboto Condensed</vt:lpstr>
      <vt:lpstr>Roboto Condensed Bold</vt:lpstr>
      <vt:lpstr>Calibri</vt:lpstr>
      <vt:lpstr>#9Slide05 Aphrodite Pro</vt:lpstr>
      <vt:lpstr>Roboto Condensed Italics</vt:lpstr>
      <vt:lpstr>Roboto Condensed Bold Italics</vt:lpstr>
      <vt:lpstr>Fraunces</vt:lpstr>
      <vt:lpstr>#9Slide05 VL Fadilla</vt:lpstr>
      <vt:lpstr>#9Slide07 SVNRevolution</vt:lpstr>
      <vt:lpstr>Arial</vt:lpstr>
      <vt:lpstr>#9Slide07 SVNUT Triumph Press</vt:lpstr>
      <vt:lpstr>Fraunces Bold</vt:lpstr>
      <vt:lpstr>#9Slide07 SVNNexa Rust Slab Bla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8KN_B5_Doc3</dc:title>
  <cp:lastModifiedBy>Nguyen Lam Kim Ngoc</cp:lastModifiedBy>
  <cp:revision>2</cp:revision>
  <dcterms:created xsi:type="dcterms:W3CDTF">2006-08-16T00:00:00Z</dcterms:created>
  <dcterms:modified xsi:type="dcterms:W3CDTF">2023-10-01T12:50:55Z</dcterms:modified>
  <dc:identifier>DAFwADAg6hA</dc:identifier>
</cp:coreProperties>
</file>