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8288000" cy="10287000"/>
  <p:notesSz cx="6858000" cy="9144000"/>
  <p:embeddedFontLst>
    <p:embeddedFont>
      <p:font typeface="#9Slide05 HLT AphroditeSlimStyl" panose="02000507000000020002" pitchFamily="2" charset="0"/>
      <p:regular r:id="rId25"/>
    </p:embeddedFont>
    <p:embeddedFont>
      <p:font typeface="#9Slide06 Ong Do Gia" panose="02040603050506020204" pitchFamily="18" charset="0"/>
      <p:regular r:id="rId26"/>
    </p:embeddedFont>
    <p:embeddedFont>
      <p:font typeface="#9Slide07 Crocante" panose="02000000000000000000" pitchFamily="2" charset="0"/>
      <p:regular r:id="rId27"/>
    </p:embeddedFont>
    <p:embeddedFont>
      <p:font typeface="#9Slide07 SFU Blackout" panose="00000400000000000000" pitchFamily="2" charset="0"/>
      <p:regular r:id="rId28"/>
    </p:embeddedFont>
    <p:embeddedFont>
      <p:font typeface="#9Slide07 SVNRevolution" panose="02040603050506020204" pitchFamily="18" charset="0"/>
      <p:regular r:id="rId29"/>
    </p:embeddedFont>
    <p:embeddedFont>
      <p:font typeface="#9Slide07 SVNUT Triumph Press" panose="00000500000000000000" pitchFamily="2" charset="0"/>
      <p:boldItalic r:id="rId30"/>
    </p:embeddedFont>
    <p:embeddedFont>
      <p:font typeface="Calibri" panose="020F0502020204030204" pitchFamily="34" charset="0"/>
      <p:regular r:id="rId31"/>
      <p:bold r:id="rId32"/>
      <p:italic r:id="rId33"/>
      <p:boldItalic r:id="rId34"/>
    </p:embeddedFont>
    <p:embeddedFont>
      <p:font typeface="Cinzel Decorative Bold" panose="020B0604020202020204" charset="0"/>
      <p:regular r:id="rId35"/>
    </p:embeddedFont>
    <p:embeddedFont>
      <p:font typeface="Fraunces Bold" panose="020B0604020202020204" charset="0"/>
      <p:regular r:id="rId36"/>
    </p:embeddedFont>
    <p:embeddedFont>
      <p:font typeface="Roboto Condensed" panose="02000000000000000000" pitchFamily="2" charset="0"/>
      <p:regular r:id="rId37"/>
    </p:embeddedFont>
    <p:embeddedFont>
      <p:font typeface="Roboto Condensed Bold" panose="020B0604020202020204" charset="0"/>
      <p:regular r:id="rId38"/>
    </p:embeddedFont>
    <p:embeddedFont>
      <p:font typeface="Roboto Condensed Bold Italics" panose="020B0604020202020204" charset="0"/>
      <p:regular r:id="rId39"/>
    </p:embeddedFont>
    <p:embeddedFont>
      <p:font typeface="Roboto Condensed Italics" panose="020B0604020202020204" charset="0"/>
      <p:regular r:id="rId4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38" d="100"/>
          <a:sy n="38" d="100"/>
        </p:scale>
        <p:origin x="2016"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font" Target="fonts/font15.fntdata"/><Relationship Id="rId21" Type="http://schemas.openxmlformats.org/officeDocument/2006/relationships/slide" Target="slides/slide20.xml"/><Relationship Id="rId34" Type="http://schemas.openxmlformats.org/officeDocument/2006/relationships/font" Target="fonts/font10.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font" Target="fonts/font1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20.png"/><Relationship Id="rId9" Type="http://schemas.openxmlformats.org/officeDocument/2006/relationships/image" Target="../media/image37.svg"/></Relationships>
</file>

<file path=ppt/slides/_rels/slide12.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2.png"/><Relationship Id="rId7" Type="http://schemas.openxmlformats.org/officeDocument/2006/relationships/image" Target="../media/image3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20.png"/><Relationship Id="rId9" Type="http://schemas.openxmlformats.org/officeDocument/2006/relationships/image" Target="../media/image35.png"/></Relationships>
</file>

<file path=ppt/slides/_rels/slide1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png"/><Relationship Id="rId7" Type="http://schemas.openxmlformats.org/officeDocument/2006/relationships/image" Target="../media/image3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20.png"/><Relationship Id="rId9" Type="http://schemas.openxmlformats.org/officeDocument/2006/relationships/image" Target="../media/image39.svg"/></Relationships>
</file>

<file path=ppt/slides/_rels/slide14.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png"/><Relationship Id="rId7" Type="http://schemas.openxmlformats.org/officeDocument/2006/relationships/image" Target="../media/image34.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40.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42.png"/><Relationship Id="rId7" Type="http://schemas.openxmlformats.org/officeDocument/2006/relationships/image" Target="../media/image45.svg"/><Relationship Id="rId12" Type="http://schemas.openxmlformats.org/officeDocument/2006/relationships/image" Target="../media/image48.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4.png"/><Relationship Id="rId11" Type="http://schemas.openxmlformats.org/officeDocument/2006/relationships/image" Target="../media/image47.png"/><Relationship Id="rId5" Type="http://schemas.openxmlformats.org/officeDocument/2006/relationships/image" Target="../media/image2.png"/><Relationship Id="rId10" Type="http://schemas.openxmlformats.org/officeDocument/2006/relationships/image" Target="../media/image46.png"/><Relationship Id="rId4" Type="http://schemas.openxmlformats.org/officeDocument/2006/relationships/image" Target="../media/image43.svg"/><Relationship Id="rId9" Type="http://schemas.openxmlformats.org/officeDocument/2006/relationships/image" Target="../media/image34.svg"/></Relationships>
</file>

<file path=ppt/slides/_rels/slide1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2.png"/><Relationship Id="rId7" Type="http://schemas.openxmlformats.org/officeDocument/2006/relationships/image" Target="../media/image34.svg"/><Relationship Id="rId12" Type="http://schemas.openxmlformats.org/officeDocument/2006/relationships/image" Target="../media/image53.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3.png"/><Relationship Id="rId11" Type="http://schemas.openxmlformats.org/officeDocument/2006/relationships/image" Target="../media/image52.png"/><Relationship Id="rId5" Type="http://schemas.openxmlformats.org/officeDocument/2006/relationships/image" Target="../media/image50.svg"/><Relationship Id="rId10" Type="http://schemas.openxmlformats.org/officeDocument/2006/relationships/image" Target="../media/image48.svg"/><Relationship Id="rId4" Type="http://schemas.openxmlformats.org/officeDocument/2006/relationships/image" Target="../media/image49.png"/><Relationship Id="rId9"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1.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34.sv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2.png"/><Relationship Id="rId7"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55.svg"/><Relationship Id="rId4" Type="http://schemas.openxmlformats.org/officeDocument/2006/relationships/image" Target="../media/image54.png"/><Relationship Id="rId9" Type="http://schemas.openxmlformats.org/officeDocument/2006/relationships/image" Target="../media/image57.svg"/></Relationships>
</file>

<file path=ppt/slides/_rels/slide1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2.png"/><Relationship Id="rId7"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55.svg"/><Relationship Id="rId4" Type="http://schemas.openxmlformats.org/officeDocument/2006/relationships/image" Target="../media/image54.png"/><Relationship Id="rId9" Type="http://schemas.openxmlformats.org/officeDocument/2006/relationships/image" Target="../media/image57.sv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3.png"/><Relationship Id="rId10" Type="http://schemas.openxmlformats.org/officeDocument/2006/relationships/image" Target="../media/image11.png"/><Relationship Id="rId4" Type="http://schemas.openxmlformats.org/officeDocument/2006/relationships/image" Target="../media/image7.png"/><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8.png"/><Relationship Id="rId7" Type="http://schemas.openxmlformats.org/officeDocument/2006/relationships/image" Target="../media/image6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png"/><Relationship Id="rId4" Type="http://schemas.openxmlformats.org/officeDocument/2006/relationships/image" Target="../media/image59.svg"/><Relationship Id="rId9" Type="http://schemas.openxmlformats.org/officeDocument/2006/relationships/image" Target="../media/image20.png"/></Relationships>
</file>

<file path=ppt/slides/_rels/slide21.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svg"/><Relationship Id="rId9" Type="http://schemas.openxmlformats.org/officeDocument/2006/relationships/image" Target="../media/image63.svg"/></Relationships>
</file>

<file path=ppt/slides/_rels/slide2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svg"/></Relationships>
</file>

<file path=ppt/slides/_rels/slide2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svg"/><Relationship Id="rId9" Type="http://schemas.openxmlformats.org/officeDocument/2006/relationships/image" Target="../media/image64.png"/></Relationships>
</file>

<file path=ppt/slides/_rels/slide3.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2.pn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slideLayout" Target="../slideLayouts/slideLayout7.xml"/><Relationship Id="rId7" Type="http://schemas.openxmlformats.org/officeDocument/2006/relationships/image" Target="../media/image24.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0.png"/><Relationship Id="rId5" Type="http://schemas.openxmlformats.org/officeDocument/2006/relationships/image" Target="../media/image2.png"/><Relationship Id="rId10" Type="http://schemas.openxmlformats.org/officeDocument/2006/relationships/image" Target="../media/image27.png"/><Relationship Id="rId4" Type="http://schemas.openxmlformats.org/officeDocument/2006/relationships/image" Target="../media/image1.jpeg"/><Relationship Id="rId9" Type="http://schemas.openxmlformats.org/officeDocument/2006/relationships/image" Target="../media/image26.sv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png"/><Relationship Id="rId7" Type="http://schemas.openxmlformats.org/officeDocument/2006/relationships/image" Target="../media/image31.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sp>
        <p:nvSpPr>
          <p:cNvPr id="3" name="Freeform 3"/>
          <p:cNvSpPr/>
          <p:nvPr/>
        </p:nvSpPr>
        <p:spPr>
          <a:xfrm>
            <a:off x="14349046" y="5784029"/>
            <a:ext cx="8550234" cy="8229600"/>
          </a:xfrm>
          <a:custGeom>
            <a:avLst/>
            <a:gdLst/>
            <a:ahLst/>
            <a:cxnLst/>
            <a:rect l="l" t="t" r="r" b="b"/>
            <a:pathLst>
              <a:path w="8550234" h="8229600">
                <a:moveTo>
                  <a:pt x="0" y="0"/>
                </a:moveTo>
                <a:lnTo>
                  <a:pt x="8550234" y="0"/>
                </a:lnTo>
                <a:lnTo>
                  <a:pt x="8550234" y="8229600"/>
                </a:lnTo>
                <a:lnTo>
                  <a:pt x="0" y="8229600"/>
                </a:lnTo>
                <a:lnTo>
                  <a:pt x="0" y="0"/>
                </a:lnTo>
                <a:close/>
              </a:path>
            </a:pathLst>
          </a:custGeom>
          <a:blipFill>
            <a:blip r:embed="rId3">
              <a:alphaModFix amt="59000"/>
            </a:blip>
            <a:stretch>
              <a:fillRect/>
            </a:stretch>
          </a:blipFill>
        </p:spPr>
        <p:txBody>
          <a:bodyPr/>
          <a:lstStyle/>
          <a:p>
            <a:endParaRPr lang="en-GB"/>
          </a:p>
        </p:txBody>
      </p:sp>
      <p:sp>
        <p:nvSpPr>
          <p:cNvPr id="4" name="Freeform 4"/>
          <p:cNvSpPr/>
          <p:nvPr/>
        </p:nvSpPr>
        <p:spPr>
          <a:xfrm rot="-1270707">
            <a:off x="-2544062" y="-4861484"/>
            <a:ext cx="8550234" cy="8229600"/>
          </a:xfrm>
          <a:custGeom>
            <a:avLst/>
            <a:gdLst/>
            <a:ahLst/>
            <a:cxnLst/>
            <a:rect l="l" t="t" r="r" b="b"/>
            <a:pathLst>
              <a:path w="8550234" h="8229600">
                <a:moveTo>
                  <a:pt x="0" y="0"/>
                </a:moveTo>
                <a:lnTo>
                  <a:pt x="8550234" y="0"/>
                </a:lnTo>
                <a:lnTo>
                  <a:pt x="8550234" y="8229600"/>
                </a:lnTo>
                <a:lnTo>
                  <a:pt x="0" y="8229600"/>
                </a:lnTo>
                <a:lnTo>
                  <a:pt x="0" y="0"/>
                </a:lnTo>
                <a:close/>
              </a:path>
            </a:pathLst>
          </a:custGeom>
          <a:blipFill>
            <a:blip r:embed="rId3">
              <a:alphaModFix amt="59000"/>
            </a:blip>
            <a:stretch>
              <a:fillRect/>
            </a:stretch>
          </a:blipFill>
        </p:spPr>
        <p:txBody>
          <a:bodyPr/>
          <a:lstStyle/>
          <a:p>
            <a:endParaRPr lang="en-GB"/>
          </a:p>
        </p:txBody>
      </p:sp>
      <p:sp>
        <p:nvSpPr>
          <p:cNvPr id="5" name="Freeform 5"/>
          <p:cNvSpPr/>
          <p:nvPr/>
        </p:nvSpPr>
        <p:spPr>
          <a:xfrm rot="-9178034">
            <a:off x="16413399" y="-410046"/>
            <a:ext cx="2302520" cy="1873750"/>
          </a:xfrm>
          <a:custGeom>
            <a:avLst/>
            <a:gdLst/>
            <a:ahLst/>
            <a:cxnLst/>
            <a:rect l="l" t="t" r="r" b="b"/>
            <a:pathLst>
              <a:path w="2302520" h="1873750">
                <a:moveTo>
                  <a:pt x="0" y="0"/>
                </a:moveTo>
                <a:lnTo>
                  <a:pt x="2302520" y="0"/>
                </a:lnTo>
                <a:lnTo>
                  <a:pt x="2302520" y="1873750"/>
                </a:lnTo>
                <a:lnTo>
                  <a:pt x="0" y="1873750"/>
                </a:lnTo>
                <a:lnTo>
                  <a:pt x="0" y="0"/>
                </a:lnTo>
                <a:close/>
              </a:path>
            </a:pathLst>
          </a:custGeom>
          <a:blipFill>
            <a:blip r:embed="rId4"/>
            <a:stretch>
              <a:fillRect l="-165478" b="-196459"/>
            </a:stretch>
          </a:blipFill>
        </p:spPr>
        <p:txBody>
          <a:bodyPr/>
          <a:lstStyle/>
          <a:p>
            <a:endParaRPr lang="en-GB"/>
          </a:p>
        </p:txBody>
      </p:sp>
      <p:sp>
        <p:nvSpPr>
          <p:cNvPr id="6" name="Freeform 6"/>
          <p:cNvSpPr/>
          <p:nvPr/>
        </p:nvSpPr>
        <p:spPr>
          <a:xfrm rot="2700000">
            <a:off x="-600643" y="8636555"/>
            <a:ext cx="2302520" cy="1873750"/>
          </a:xfrm>
          <a:custGeom>
            <a:avLst/>
            <a:gdLst/>
            <a:ahLst/>
            <a:cxnLst/>
            <a:rect l="l" t="t" r="r" b="b"/>
            <a:pathLst>
              <a:path w="2302520" h="1873750">
                <a:moveTo>
                  <a:pt x="0" y="0"/>
                </a:moveTo>
                <a:lnTo>
                  <a:pt x="2302521" y="0"/>
                </a:lnTo>
                <a:lnTo>
                  <a:pt x="2302521" y="1873750"/>
                </a:lnTo>
                <a:lnTo>
                  <a:pt x="0" y="1873750"/>
                </a:lnTo>
                <a:lnTo>
                  <a:pt x="0" y="0"/>
                </a:lnTo>
                <a:close/>
              </a:path>
            </a:pathLst>
          </a:custGeom>
          <a:blipFill>
            <a:blip r:embed="rId4"/>
            <a:stretch>
              <a:fillRect l="-165478" b="-196459"/>
            </a:stretch>
          </a:blipFill>
        </p:spPr>
        <p:txBody>
          <a:bodyPr/>
          <a:lstStyle/>
          <a:p>
            <a:endParaRPr lang="en-GB"/>
          </a:p>
        </p:txBody>
      </p:sp>
      <p:sp>
        <p:nvSpPr>
          <p:cNvPr id="7" name="Freeform 7"/>
          <p:cNvSpPr/>
          <p:nvPr/>
        </p:nvSpPr>
        <p:spPr>
          <a:xfrm>
            <a:off x="1425017" y="1484550"/>
            <a:ext cx="7439048" cy="7818067"/>
          </a:xfrm>
          <a:custGeom>
            <a:avLst/>
            <a:gdLst/>
            <a:ahLst/>
            <a:cxnLst/>
            <a:rect l="l" t="t" r="r" b="b"/>
            <a:pathLst>
              <a:path w="7439048" h="7818067">
                <a:moveTo>
                  <a:pt x="0" y="0"/>
                </a:moveTo>
                <a:lnTo>
                  <a:pt x="7439047" y="0"/>
                </a:lnTo>
                <a:lnTo>
                  <a:pt x="7439047" y="7818066"/>
                </a:lnTo>
                <a:lnTo>
                  <a:pt x="0" y="7818066"/>
                </a:lnTo>
                <a:lnTo>
                  <a:pt x="0" y="0"/>
                </a:lnTo>
                <a:close/>
              </a:path>
            </a:pathLst>
          </a:custGeom>
          <a:blipFill>
            <a:blip r:embed="rId5"/>
            <a:stretch>
              <a:fillRect/>
            </a:stretch>
          </a:blipFill>
        </p:spPr>
        <p:txBody>
          <a:bodyPr/>
          <a:lstStyle/>
          <a:p>
            <a:endParaRPr lang="en-GB"/>
          </a:p>
        </p:txBody>
      </p:sp>
      <p:sp>
        <p:nvSpPr>
          <p:cNvPr id="8" name="Freeform 8"/>
          <p:cNvSpPr/>
          <p:nvPr/>
        </p:nvSpPr>
        <p:spPr>
          <a:xfrm>
            <a:off x="9197439" y="1507624"/>
            <a:ext cx="6635993" cy="6974096"/>
          </a:xfrm>
          <a:custGeom>
            <a:avLst/>
            <a:gdLst/>
            <a:ahLst/>
            <a:cxnLst/>
            <a:rect l="l" t="t" r="r" b="b"/>
            <a:pathLst>
              <a:path w="6635993" h="6974096">
                <a:moveTo>
                  <a:pt x="0" y="0"/>
                </a:moveTo>
                <a:lnTo>
                  <a:pt x="6635993" y="0"/>
                </a:lnTo>
                <a:lnTo>
                  <a:pt x="6635993" y="6974096"/>
                </a:lnTo>
                <a:lnTo>
                  <a:pt x="0" y="6974096"/>
                </a:lnTo>
                <a:lnTo>
                  <a:pt x="0" y="0"/>
                </a:lnTo>
                <a:close/>
              </a:path>
            </a:pathLst>
          </a:custGeom>
          <a:blipFill>
            <a:blip r:embed="rId5"/>
            <a:stretch>
              <a:fillRect/>
            </a:stretch>
          </a:blipFill>
        </p:spPr>
        <p:txBody>
          <a:bodyPr/>
          <a:lstStyle/>
          <a:p>
            <a:endParaRPr lang="en-GB"/>
          </a:p>
        </p:txBody>
      </p:sp>
      <p:sp>
        <p:nvSpPr>
          <p:cNvPr id="9" name="Freeform 9"/>
          <p:cNvSpPr/>
          <p:nvPr/>
        </p:nvSpPr>
        <p:spPr>
          <a:xfrm>
            <a:off x="2557641" y="3681031"/>
            <a:ext cx="5402662" cy="4205996"/>
          </a:xfrm>
          <a:custGeom>
            <a:avLst/>
            <a:gdLst/>
            <a:ahLst/>
            <a:cxnLst/>
            <a:rect l="l" t="t" r="r" b="b"/>
            <a:pathLst>
              <a:path w="5402662" h="4205996">
                <a:moveTo>
                  <a:pt x="0" y="0"/>
                </a:moveTo>
                <a:lnTo>
                  <a:pt x="5402663" y="0"/>
                </a:lnTo>
                <a:lnTo>
                  <a:pt x="5402663" y="4205996"/>
                </a:lnTo>
                <a:lnTo>
                  <a:pt x="0" y="4205996"/>
                </a:lnTo>
                <a:lnTo>
                  <a:pt x="0" y="0"/>
                </a:lnTo>
                <a:close/>
              </a:path>
            </a:pathLst>
          </a:custGeom>
          <a:blipFill>
            <a:blip r:embed="rId6"/>
            <a:stretch>
              <a:fillRect t="-4006" b="-4006"/>
            </a:stretch>
          </a:blipFill>
        </p:spPr>
        <p:txBody>
          <a:bodyPr/>
          <a:lstStyle/>
          <a:p>
            <a:endParaRPr lang="en-GB"/>
          </a:p>
        </p:txBody>
      </p:sp>
      <p:grpSp>
        <p:nvGrpSpPr>
          <p:cNvPr id="10" name="Group 10"/>
          <p:cNvGrpSpPr/>
          <p:nvPr/>
        </p:nvGrpSpPr>
        <p:grpSpPr>
          <a:xfrm rot="10670961">
            <a:off x="5517455" y="7862230"/>
            <a:ext cx="8535633" cy="3422400"/>
            <a:chOff x="0" y="0"/>
            <a:chExt cx="11380844" cy="4563201"/>
          </a:xfrm>
        </p:grpSpPr>
        <p:sp>
          <p:nvSpPr>
            <p:cNvPr id="11" name="Freeform 11"/>
            <p:cNvSpPr/>
            <p:nvPr/>
          </p:nvSpPr>
          <p:spPr>
            <a:xfrm rot="6502784">
              <a:off x="6671388" y="-772384"/>
              <a:ext cx="2727055" cy="6145476"/>
            </a:xfrm>
            <a:custGeom>
              <a:avLst/>
              <a:gdLst/>
              <a:ahLst/>
              <a:cxnLst/>
              <a:rect l="l" t="t" r="r" b="b"/>
              <a:pathLst>
                <a:path w="2727055" h="6145476">
                  <a:moveTo>
                    <a:pt x="0" y="0"/>
                  </a:moveTo>
                  <a:lnTo>
                    <a:pt x="2727055" y="0"/>
                  </a:lnTo>
                  <a:lnTo>
                    <a:pt x="2727055" y="6145476"/>
                  </a:lnTo>
                  <a:lnTo>
                    <a:pt x="0" y="6145476"/>
                  </a:lnTo>
                  <a:lnTo>
                    <a:pt x="0" y="0"/>
                  </a:lnTo>
                  <a:close/>
                </a:path>
              </a:pathLst>
            </a:custGeom>
            <a:blipFill>
              <a:blip r:embed="rId7"/>
              <a:stretch>
                <a:fillRect/>
              </a:stretch>
            </a:blipFill>
          </p:spPr>
          <p:txBody>
            <a:bodyPr/>
            <a:lstStyle/>
            <a:p>
              <a:endParaRPr lang="en-GB"/>
            </a:p>
          </p:txBody>
        </p:sp>
        <p:sp>
          <p:nvSpPr>
            <p:cNvPr id="12" name="Freeform 12"/>
            <p:cNvSpPr/>
            <p:nvPr/>
          </p:nvSpPr>
          <p:spPr>
            <a:xfrm rot="-6399746" flipH="1">
              <a:off x="1971156" y="-885410"/>
              <a:ext cx="2727055" cy="6145476"/>
            </a:xfrm>
            <a:custGeom>
              <a:avLst/>
              <a:gdLst/>
              <a:ahLst/>
              <a:cxnLst/>
              <a:rect l="l" t="t" r="r" b="b"/>
              <a:pathLst>
                <a:path w="2727055" h="6145476">
                  <a:moveTo>
                    <a:pt x="2727055" y="0"/>
                  </a:moveTo>
                  <a:lnTo>
                    <a:pt x="0" y="0"/>
                  </a:lnTo>
                  <a:lnTo>
                    <a:pt x="0" y="6145476"/>
                  </a:lnTo>
                  <a:lnTo>
                    <a:pt x="2727055" y="6145476"/>
                  </a:lnTo>
                  <a:lnTo>
                    <a:pt x="2727055" y="0"/>
                  </a:lnTo>
                  <a:close/>
                </a:path>
              </a:pathLst>
            </a:custGeom>
            <a:blipFill>
              <a:blip r:embed="rId7"/>
              <a:stretch>
                <a:fillRect/>
              </a:stretch>
            </a:blipFill>
          </p:spPr>
          <p:txBody>
            <a:bodyPr/>
            <a:lstStyle/>
            <a:p>
              <a:endParaRPr lang="en-GB"/>
            </a:p>
          </p:txBody>
        </p:sp>
      </p:grpSp>
      <p:sp>
        <p:nvSpPr>
          <p:cNvPr id="13" name="TextBox 13"/>
          <p:cNvSpPr txBox="1"/>
          <p:nvPr/>
        </p:nvSpPr>
        <p:spPr>
          <a:xfrm>
            <a:off x="9998178" y="3705045"/>
            <a:ext cx="5034515" cy="2791184"/>
          </a:xfrm>
          <a:prstGeom prst="rect">
            <a:avLst/>
          </a:prstGeom>
        </p:spPr>
        <p:txBody>
          <a:bodyPr lIns="0" tIns="0" rIns="0" bIns="0" rtlCol="0" anchor="t">
            <a:spAutoFit/>
          </a:bodyPr>
          <a:lstStyle/>
          <a:p>
            <a:pPr algn="ctr">
              <a:lnSpc>
                <a:spcPts val="5578"/>
              </a:lnSpc>
            </a:pPr>
            <a:r>
              <a:rPr lang="en-US" sz="3900">
                <a:solidFill>
                  <a:srgbClr val="000000"/>
                </a:solidFill>
                <a:latin typeface="Roboto Condensed"/>
              </a:rPr>
              <a:t> (1 phút) Chia sẻ theo cặp những suy nghĩ và cảm nhận về điều mà bức ảnh mang đến cho em.</a:t>
            </a:r>
          </a:p>
        </p:txBody>
      </p:sp>
      <p:sp>
        <p:nvSpPr>
          <p:cNvPr id="14" name="TextBox 14"/>
          <p:cNvSpPr txBox="1"/>
          <p:nvPr/>
        </p:nvSpPr>
        <p:spPr>
          <a:xfrm>
            <a:off x="4759035" y="290749"/>
            <a:ext cx="9590011" cy="1193800"/>
          </a:xfrm>
          <a:prstGeom prst="rect">
            <a:avLst/>
          </a:prstGeom>
        </p:spPr>
        <p:txBody>
          <a:bodyPr lIns="0" tIns="0" rIns="0" bIns="0" rtlCol="0" anchor="t">
            <a:spAutoFit/>
          </a:bodyPr>
          <a:lstStyle/>
          <a:p>
            <a:pPr algn="ctr">
              <a:lnSpc>
                <a:spcPts val="9799"/>
              </a:lnSpc>
            </a:pPr>
            <a:r>
              <a:rPr lang="en-US" sz="6999">
                <a:solidFill>
                  <a:srgbClr val="4F6D72"/>
                </a:solidFill>
                <a:latin typeface="Fraunces Bold"/>
              </a:rPr>
              <a:t>1. CHUẨN BỊ ĐỌC</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sp>
        <p:nvSpPr>
          <p:cNvPr id="3" name="Freeform 3"/>
          <p:cNvSpPr/>
          <p:nvPr/>
        </p:nvSpPr>
        <p:spPr>
          <a:xfrm rot="238012">
            <a:off x="-2765840" y="4853838"/>
            <a:ext cx="9152128" cy="8808923"/>
          </a:xfrm>
          <a:custGeom>
            <a:avLst/>
            <a:gdLst/>
            <a:ahLst/>
            <a:cxnLst/>
            <a:rect l="l" t="t" r="r" b="b"/>
            <a:pathLst>
              <a:path w="9152128" h="8808923">
                <a:moveTo>
                  <a:pt x="0" y="0"/>
                </a:moveTo>
                <a:lnTo>
                  <a:pt x="9152128" y="0"/>
                </a:lnTo>
                <a:lnTo>
                  <a:pt x="9152128" y="8808924"/>
                </a:lnTo>
                <a:lnTo>
                  <a:pt x="0" y="8808924"/>
                </a:lnTo>
                <a:lnTo>
                  <a:pt x="0" y="0"/>
                </a:lnTo>
                <a:close/>
              </a:path>
            </a:pathLst>
          </a:custGeom>
          <a:blipFill>
            <a:blip r:embed="rId3">
              <a:alphaModFix amt="59000"/>
            </a:blip>
            <a:stretch>
              <a:fillRect/>
            </a:stretch>
          </a:blipFill>
        </p:spPr>
        <p:txBody>
          <a:bodyPr/>
          <a:lstStyle/>
          <a:p>
            <a:endParaRPr lang="en-GB"/>
          </a:p>
        </p:txBody>
      </p:sp>
      <p:sp>
        <p:nvSpPr>
          <p:cNvPr id="4" name="Freeform 4"/>
          <p:cNvSpPr/>
          <p:nvPr/>
        </p:nvSpPr>
        <p:spPr>
          <a:xfrm rot="238012">
            <a:off x="10994951" y="-5278590"/>
            <a:ext cx="9152128" cy="8808923"/>
          </a:xfrm>
          <a:custGeom>
            <a:avLst/>
            <a:gdLst/>
            <a:ahLst/>
            <a:cxnLst/>
            <a:rect l="l" t="t" r="r" b="b"/>
            <a:pathLst>
              <a:path w="9152128" h="8808923">
                <a:moveTo>
                  <a:pt x="0" y="0"/>
                </a:moveTo>
                <a:lnTo>
                  <a:pt x="9152128" y="0"/>
                </a:lnTo>
                <a:lnTo>
                  <a:pt x="9152128" y="8808923"/>
                </a:lnTo>
                <a:lnTo>
                  <a:pt x="0" y="8808923"/>
                </a:lnTo>
                <a:lnTo>
                  <a:pt x="0" y="0"/>
                </a:lnTo>
                <a:close/>
              </a:path>
            </a:pathLst>
          </a:custGeom>
          <a:blipFill>
            <a:blip r:embed="rId3">
              <a:alphaModFix amt="59000"/>
            </a:blip>
            <a:stretch>
              <a:fillRect/>
            </a:stretch>
          </a:blipFill>
        </p:spPr>
        <p:txBody>
          <a:bodyPr/>
          <a:lstStyle/>
          <a:p>
            <a:endParaRPr lang="en-GB"/>
          </a:p>
        </p:txBody>
      </p:sp>
      <p:sp>
        <p:nvSpPr>
          <p:cNvPr id="5" name="Freeform 5"/>
          <p:cNvSpPr/>
          <p:nvPr/>
        </p:nvSpPr>
        <p:spPr>
          <a:xfrm>
            <a:off x="-1383042" y="2970049"/>
            <a:ext cx="5943222" cy="8160055"/>
          </a:xfrm>
          <a:custGeom>
            <a:avLst/>
            <a:gdLst/>
            <a:ahLst/>
            <a:cxnLst/>
            <a:rect l="l" t="t" r="r" b="b"/>
            <a:pathLst>
              <a:path w="5943222" h="8160055">
                <a:moveTo>
                  <a:pt x="0" y="0"/>
                </a:moveTo>
                <a:lnTo>
                  <a:pt x="5943222" y="0"/>
                </a:lnTo>
                <a:lnTo>
                  <a:pt x="5943222" y="8160054"/>
                </a:lnTo>
                <a:lnTo>
                  <a:pt x="0" y="8160054"/>
                </a:lnTo>
                <a:lnTo>
                  <a:pt x="0" y="0"/>
                </a:lnTo>
                <a:close/>
              </a:path>
            </a:pathLst>
          </a:custGeom>
          <a:blipFill>
            <a:blip r:embed="rId4"/>
            <a:stretch>
              <a:fillRect/>
            </a:stretch>
          </a:blipFill>
        </p:spPr>
        <p:txBody>
          <a:bodyPr/>
          <a:lstStyle/>
          <a:p>
            <a:endParaRPr lang="en-GB"/>
          </a:p>
        </p:txBody>
      </p:sp>
      <p:graphicFrame>
        <p:nvGraphicFramePr>
          <p:cNvPr id="6" name="Table 6"/>
          <p:cNvGraphicFramePr>
            <a:graphicFrameLocks noGrp="1"/>
          </p:cNvGraphicFramePr>
          <p:nvPr>
            <p:extLst>
              <p:ext uri="{D42A27DB-BD31-4B8C-83A1-F6EECF244321}">
                <p14:modId xmlns:p14="http://schemas.microsoft.com/office/powerpoint/2010/main" val="2236866690"/>
              </p:ext>
            </p:extLst>
          </p:nvPr>
        </p:nvGraphicFramePr>
        <p:xfrm>
          <a:off x="2720364" y="2220914"/>
          <a:ext cx="14126876" cy="7428724"/>
        </p:xfrm>
        <a:graphic>
          <a:graphicData uri="http://schemas.openxmlformats.org/drawingml/2006/table">
            <a:tbl>
              <a:tblPr/>
              <a:tblGrid>
                <a:gridCol w="4582166">
                  <a:extLst>
                    <a:ext uri="{9D8B030D-6E8A-4147-A177-3AD203B41FA5}">
                      <a16:colId xmlns:a16="http://schemas.microsoft.com/office/drawing/2014/main" val="20000"/>
                    </a:ext>
                  </a:extLst>
                </a:gridCol>
                <a:gridCol w="9544710">
                  <a:extLst>
                    <a:ext uri="{9D8B030D-6E8A-4147-A177-3AD203B41FA5}">
                      <a16:colId xmlns:a16="http://schemas.microsoft.com/office/drawing/2014/main" val="20001"/>
                    </a:ext>
                  </a:extLst>
                </a:gridCol>
              </a:tblGrid>
              <a:tr h="960694">
                <a:tc>
                  <a:txBody>
                    <a:bodyPr/>
                    <a:lstStyle/>
                    <a:p>
                      <a:pPr algn="ctr">
                        <a:lnSpc>
                          <a:spcPts val="5215"/>
                        </a:lnSpc>
                        <a:defRPr/>
                      </a:pPr>
                      <a:r>
                        <a:rPr lang="en-US" sz="3500">
                          <a:solidFill>
                            <a:srgbClr val="0D113E"/>
                          </a:solidFill>
                          <a:latin typeface="Roboto Condensed Bold"/>
                        </a:rPr>
                        <a:t>NHÓM</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C6E6D2"/>
                    </a:solidFill>
                  </a:tcPr>
                </a:tc>
                <a:tc>
                  <a:txBody>
                    <a:bodyPr/>
                    <a:lstStyle/>
                    <a:p>
                      <a:pPr algn="ctr">
                        <a:lnSpc>
                          <a:spcPts val="5215"/>
                        </a:lnSpc>
                        <a:defRPr/>
                      </a:pPr>
                      <a:r>
                        <a:rPr lang="en-US" sz="3500">
                          <a:solidFill>
                            <a:srgbClr val="0D113E"/>
                          </a:solidFill>
                          <a:latin typeface="Roboto Condensed Bold"/>
                        </a:rPr>
                        <a:t>NHIỆM VỤ</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C6E6D2"/>
                    </a:solidFill>
                  </a:tcPr>
                </a:tc>
                <a:extLst>
                  <a:ext uri="{0D108BD9-81ED-4DB2-BD59-A6C34878D82A}">
                    <a16:rowId xmlns:a16="http://schemas.microsoft.com/office/drawing/2014/main" val="10000"/>
                  </a:ext>
                </a:extLst>
              </a:tr>
              <a:tr h="1618738">
                <a:tc>
                  <a:txBody>
                    <a:bodyPr/>
                    <a:lstStyle/>
                    <a:p>
                      <a:pPr algn="just">
                        <a:lnSpc>
                          <a:spcPts val="5215"/>
                        </a:lnSpc>
                        <a:defRPr/>
                      </a:pPr>
                      <a:r>
                        <a:rPr lang="en-US" sz="3500" b="1">
                          <a:solidFill>
                            <a:srgbClr val="0D113E"/>
                          </a:solidFill>
                          <a:latin typeface="Roboto Condensed"/>
                        </a:rPr>
                        <a:t>Nhóm HÀI MIỀN BẮC</a:t>
                      </a:r>
                      <a:endParaRPr lang="en-US" sz="1100" b="1"/>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tc>
                  <a:txBody>
                    <a:bodyPr/>
                    <a:lstStyle/>
                    <a:p>
                      <a:pPr algn="just">
                        <a:lnSpc>
                          <a:spcPts val="5215"/>
                        </a:lnSpc>
                        <a:defRPr/>
                      </a:pPr>
                      <a:r>
                        <a:rPr lang="en-US" sz="3500">
                          <a:solidFill>
                            <a:srgbClr val="0D113E"/>
                          </a:solidFill>
                          <a:latin typeface="Roboto Condensed"/>
                        </a:rPr>
                        <a:t>Tìm hiểu nhân vật trong truyện</a:t>
                      </a:r>
                      <a:r>
                        <a:rPr lang="en-US" sz="3500">
                          <a:solidFill>
                            <a:srgbClr val="0D113E"/>
                          </a:solidFill>
                          <a:latin typeface="Roboto Condensed Bold Italics"/>
                        </a:rPr>
                        <a:t> Lợn cưới áo mới.</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extLst>
                  <a:ext uri="{0D108BD9-81ED-4DB2-BD59-A6C34878D82A}">
                    <a16:rowId xmlns:a16="http://schemas.microsoft.com/office/drawing/2014/main" val="10001"/>
                  </a:ext>
                </a:extLst>
              </a:tr>
              <a:tr h="960694">
                <a:tc>
                  <a:txBody>
                    <a:bodyPr/>
                    <a:lstStyle/>
                    <a:p>
                      <a:pPr algn="just">
                        <a:lnSpc>
                          <a:spcPts val="5215"/>
                        </a:lnSpc>
                        <a:defRPr/>
                      </a:pPr>
                      <a:r>
                        <a:rPr lang="en-US" sz="3500" b="1">
                          <a:solidFill>
                            <a:srgbClr val="0D113E"/>
                          </a:solidFill>
                          <a:latin typeface="Roboto Condensed"/>
                        </a:rPr>
                        <a:t>Nhóm HÀI MIỀN TRUNG</a:t>
                      </a:r>
                      <a:endParaRPr lang="en-US" sz="1100" b="1"/>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tc>
                  <a:txBody>
                    <a:bodyPr/>
                    <a:lstStyle/>
                    <a:p>
                      <a:pPr algn="just">
                        <a:lnSpc>
                          <a:spcPts val="5215"/>
                        </a:lnSpc>
                        <a:defRPr/>
                      </a:pPr>
                      <a:r>
                        <a:rPr lang="en-US" sz="3500">
                          <a:solidFill>
                            <a:srgbClr val="0D113E"/>
                          </a:solidFill>
                          <a:latin typeface="Roboto Condensed"/>
                        </a:rPr>
                        <a:t>Tìm hiểu nhân vật trong truyện </a:t>
                      </a:r>
                      <a:r>
                        <a:rPr lang="en-US" sz="3500">
                          <a:solidFill>
                            <a:srgbClr val="0D113E"/>
                          </a:solidFill>
                          <a:latin typeface="Roboto Condensed Bold Italics"/>
                        </a:rPr>
                        <a:t>Treo biển.</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extLst>
                  <a:ext uri="{0D108BD9-81ED-4DB2-BD59-A6C34878D82A}">
                    <a16:rowId xmlns:a16="http://schemas.microsoft.com/office/drawing/2014/main" val="10002"/>
                  </a:ext>
                </a:extLst>
              </a:tr>
              <a:tr h="1618738">
                <a:tc>
                  <a:txBody>
                    <a:bodyPr/>
                    <a:lstStyle/>
                    <a:p>
                      <a:pPr algn="just">
                        <a:lnSpc>
                          <a:spcPts val="5215"/>
                        </a:lnSpc>
                        <a:defRPr/>
                      </a:pPr>
                      <a:r>
                        <a:rPr lang="en-US" sz="3500" b="1">
                          <a:solidFill>
                            <a:srgbClr val="0D113E"/>
                          </a:solidFill>
                          <a:latin typeface="Roboto Condensed"/>
                        </a:rPr>
                        <a:t>Nhóm HÀI MIỀN NAM</a:t>
                      </a:r>
                      <a:endParaRPr lang="en-US" sz="1100" b="1"/>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tc>
                  <a:txBody>
                    <a:bodyPr/>
                    <a:lstStyle/>
                    <a:p>
                      <a:pPr algn="just">
                        <a:lnSpc>
                          <a:spcPts val="5215"/>
                        </a:lnSpc>
                        <a:defRPr/>
                      </a:pPr>
                      <a:r>
                        <a:rPr lang="en-US" sz="3500">
                          <a:solidFill>
                            <a:srgbClr val="0D113E"/>
                          </a:solidFill>
                          <a:latin typeface="Roboto Condensed"/>
                        </a:rPr>
                        <a:t>Tìm hiểu nhân vật trong truyện </a:t>
                      </a:r>
                      <a:r>
                        <a:rPr lang="en-US" sz="3500">
                          <a:solidFill>
                            <a:srgbClr val="0D113E"/>
                          </a:solidFill>
                          <a:latin typeface="Roboto Condensed Bold Italics"/>
                        </a:rPr>
                        <a:t>Nói dóc gặp nhau.</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extLst>
                  <a:ext uri="{0D108BD9-81ED-4DB2-BD59-A6C34878D82A}">
                    <a16:rowId xmlns:a16="http://schemas.microsoft.com/office/drawing/2014/main" val="10003"/>
                  </a:ext>
                </a:extLst>
              </a:tr>
              <a:tr h="2269860">
                <a:tc>
                  <a:txBody>
                    <a:bodyPr/>
                    <a:lstStyle/>
                    <a:p>
                      <a:pPr algn="just">
                        <a:lnSpc>
                          <a:spcPts val="5215"/>
                        </a:lnSpc>
                        <a:defRPr/>
                      </a:pPr>
                      <a:r>
                        <a:rPr lang="en-US" sz="3500" b="1">
                          <a:solidFill>
                            <a:srgbClr val="0D113E"/>
                          </a:solidFill>
                          <a:latin typeface="Roboto Condensed"/>
                        </a:rPr>
                        <a:t>Nhóm HÀI NHÂN DÂN</a:t>
                      </a:r>
                      <a:endParaRPr lang="en-US" sz="1100" b="1"/>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tc>
                  <a:txBody>
                    <a:bodyPr/>
                    <a:lstStyle/>
                    <a:p>
                      <a:pPr algn="just">
                        <a:lnSpc>
                          <a:spcPts val="5215"/>
                        </a:lnSpc>
                        <a:defRPr/>
                      </a:pPr>
                      <a:r>
                        <a:rPr lang="en-US" sz="3500">
                          <a:solidFill>
                            <a:srgbClr val="0D113E"/>
                          </a:solidFill>
                          <a:latin typeface="Roboto Condensed"/>
                        </a:rPr>
                        <a:t>Bài học cuộc sống rút ra từ 3 câu chuyện? Nêu ý nghĩa của truyện cười trong thời kì đương đại.</a:t>
                      </a:r>
                      <a:endParaRPr lang="en-US" sz="1100"/>
                    </a:p>
                    <a:p>
                      <a:pPr algn="just">
                        <a:lnSpc>
                          <a:spcPts val="5215"/>
                        </a:lnSpc>
                      </a:pP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extLst>
                  <a:ext uri="{0D108BD9-81ED-4DB2-BD59-A6C34878D82A}">
                    <a16:rowId xmlns:a16="http://schemas.microsoft.com/office/drawing/2014/main" val="10004"/>
                  </a:ext>
                </a:extLst>
              </a:tr>
            </a:tbl>
          </a:graphicData>
        </a:graphic>
      </p:graphicFrame>
      <p:sp>
        <p:nvSpPr>
          <p:cNvPr id="7" name="Freeform 7"/>
          <p:cNvSpPr/>
          <p:nvPr/>
        </p:nvSpPr>
        <p:spPr>
          <a:xfrm>
            <a:off x="15459630" y="1028700"/>
            <a:ext cx="2145961" cy="2195357"/>
          </a:xfrm>
          <a:custGeom>
            <a:avLst/>
            <a:gdLst/>
            <a:ahLst/>
            <a:cxnLst/>
            <a:rect l="l" t="t" r="r" b="b"/>
            <a:pathLst>
              <a:path w="2145961" h="2195357">
                <a:moveTo>
                  <a:pt x="0" y="0"/>
                </a:moveTo>
                <a:lnTo>
                  <a:pt x="2145961" y="0"/>
                </a:lnTo>
                <a:lnTo>
                  <a:pt x="2145961" y="2195357"/>
                </a:lnTo>
                <a:lnTo>
                  <a:pt x="0" y="219535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8" name="TextBox 8"/>
          <p:cNvSpPr txBox="1"/>
          <p:nvPr/>
        </p:nvSpPr>
        <p:spPr>
          <a:xfrm>
            <a:off x="1028700" y="-26552"/>
            <a:ext cx="10401300" cy="1526059"/>
          </a:xfrm>
          <a:prstGeom prst="rect">
            <a:avLst/>
          </a:prstGeom>
        </p:spPr>
        <p:txBody>
          <a:bodyPr wrap="square" lIns="0" tIns="0" rIns="0" bIns="0" rtlCol="0" anchor="t">
            <a:spAutoFit/>
          </a:bodyPr>
          <a:lstStyle/>
          <a:p>
            <a:pPr algn="ctr">
              <a:lnSpc>
                <a:spcPts val="14097"/>
              </a:lnSpc>
              <a:spcBef>
                <a:spcPct val="0"/>
              </a:spcBef>
            </a:pPr>
            <a:r>
              <a:rPr lang="en-US" sz="7788" spc="334">
                <a:solidFill>
                  <a:srgbClr val="BA802B"/>
                </a:solidFill>
                <a:latin typeface="#9Slide07 SFU Blackout"/>
              </a:rPr>
              <a:t>CƯỜI XUYÊN VIỆT</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sp>
        <p:nvSpPr>
          <p:cNvPr id="3" name="Freeform 3"/>
          <p:cNvSpPr/>
          <p:nvPr/>
        </p:nvSpPr>
        <p:spPr>
          <a:xfrm rot="3097996">
            <a:off x="-1771270" y="4721130"/>
            <a:ext cx="11173802" cy="10754784"/>
          </a:xfrm>
          <a:custGeom>
            <a:avLst/>
            <a:gdLst/>
            <a:ahLst/>
            <a:cxnLst/>
            <a:rect l="l" t="t" r="r" b="b"/>
            <a:pathLst>
              <a:path w="11173802" h="10754784">
                <a:moveTo>
                  <a:pt x="0" y="0"/>
                </a:moveTo>
                <a:lnTo>
                  <a:pt x="11173802" y="0"/>
                </a:lnTo>
                <a:lnTo>
                  <a:pt x="11173802" y="10754785"/>
                </a:lnTo>
                <a:lnTo>
                  <a:pt x="0" y="10754785"/>
                </a:lnTo>
                <a:lnTo>
                  <a:pt x="0" y="0"/>
                </a:lnTo>
                <a:close/>
              </a:path>
            </a:pathLst>
          </a:custGeom>
          <a:blipFill>
            <a:blip r:embed="rId3">
              <a:alphaModFix amt="59000"/>
            </a:blip>
            <a:stretch>
              <a:fillRect/>
            </a:stretch>
          </a:blipFill>
        </p:spPr>
        <p:txBody>
          <a:bodyPr/>
          <a:lstStyle/>
          <a:p>
            <a:endParaRPr lang="en-GB"/>
          </a:p>
        </p:txBody>
      </p:sp>
      <p:sp>
        <p:nvSpPr>
          <p:cNvPr id="4" name="Freeform 4"/>
          <p:cNvSpPr/>
          <p:nvPr/>
        </p:nvSpPr>
        <p:spPr>
          <a:xfrm>
            <a:off x="13874918" y="-59162"/>
            <a:ext cx="5199866" cy="4760766"/>
          </a:xfrm>
          <a:custGeom>
            <a:avLst/>
            <a:gdLst/>
            <a:ahLst/>
            <a:cxnLst/>
            <a:rect l="l" t="t" r="r" b="b"/>
            <a:pathLst>
              <a:path w="5199866" h="4760766">
                <a:moveTo>
                  <a:pt x="0" y="0"/>
                </a:moveTo>
                <a:lnTo>
                  <a:pt x="5199866" y="0"/>
                </a:lnTo>
                <a:lnTo>
                  <a:pt x="5199866" y="4760766"/>
                </a:lnTo>
                <a:lnTo>
                  <a:pt x="0" y="4760766"/>
                </a:lnTo>
                <a:lnTo>
                  <a:pt x="0" y="0"/>
                </a:lnTo>
                <a:close/>
              </a:path>
            </a:pathLst>
          </a:custGeom>
          <a:blipFill>
            <a:blip r:embed="rId4"/>
            <a:stretch>
              <a:fillRect/>
            </a:stretch>
          </a:blipFill>
        </p:spPr>
        <p:txBody>
          <a:bodyPr/>
          <a:lstStyle/>
          <a:p>
            <a:endParaRPr lang="en-GB"/>
          </a:p>
        </p:txBody>
      </p:sp>
      <p:sp>
        <p:nvSpPr>
          <p:cNvPr id="5" name="Freeform 5"/>
          <p:cNvSpPr/>
          <p:nvPr/>
        </p:nvSpPr>
        <p:spPr>
          <a:xfrm>
            <a:off x="5673438" y="388620"/>
            <a:ext cx="7315200" cy="1280160"/>
          </a:xfrm>
          <a:custGeom>
            <a:avLst/>
            <a:gdLst/>
            <a:ahLst/>
            <a:cxnLst/>
            <a:rect l="l" t="t" r="r" b="b"/>
            <a:pathLst>
              <a:path w="7315200" h="1280160">
                <a:moveTo>
                  <a:pt x="0" y="0"/>
                </a:moveTo>
                <a:lnTo>
                  <a:pt x="7315200" y="0"/>
                </a:lnTo>
                <a:lnTo>
                  <a:pt x="7315200" y="1280160"/>
                </a:lnTo>
                <a:lnTo>
                  <a:pt x="0" y="12801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grpSp>
        <p:nvGrpSpPr>
          <p:cNvPr id="6" name="Group 6"/>
          <p:cNvGrpSpPr>
            <a:grpSpLocks noChangeAspect="1"/>
          </p:cNvGrpSpPr>
          <p:nvPr/>
        </p:nvGrpSpPr>
        <p:grpSpPr>
          <a:xfrm>
            <a:off x="-341414" y="4124613"/>
            <a:ext cx="6686414" cy="6685652"/>
            <a:chOff x="0" y="0"/>
            <a:chExt cx="6350013" cy="6349289"/>
          </a:xfrm>
        </p:grpSpPr>
        <p:sp>
          <p:nvSpPr>
            <p:cNvPr id="7" name="Freeform 7"/>
            <p:cNvSpPr/>
            <p:nvPr/>
          </p:nvSpPr>
          <p:spPr>
            <a:xfrm>
              <a:off x="-95250" y="-95136"/>
              <a:ext cx="6540525" cy="6539573"/>
            </a:xfrm>
            <a:custGeom>
              <a:avLst/>
              <a:gdLst/>
              <a:ahLst/>
              <a:cxnLst/>
              <a:rect l="l" t="t" r="r" b="b"/>
              <a:pathLst>
                <a:path w="6540525" h="6539573">
                  <a:moveTo>
                    <a:pt x="5684545" y="1101865"/>
                  </a:moveTo>
                  <a:cubicBezTo>
                    <a:pt x="5560364" y="886829"/>
                    <a:pt x="5335181" y="766521"/>
                    <a:pt x="5103533" y="766356"/>
                  </a:cubicBezTo>
                  <a:lnTo>
                    <a:pt x="5103571" y="766318"/>
                  </a:lnTo>
                  <a:cubicBezTo>
                    <a:pt x="4871923" y="766115"/>
                    <a:pt x="4646701" y="645821"/>
                    <a:pt x="4522559" y="430810"/>
                  </a:cubicBezTo>
                  <a:cubicBezTo>
                    <a:pt x="4337317" y="109919"/>
                    <a:pt x="3927030" y="0"/>
                    <a:pt x="3606140" y="185281"/>
                  </a:cubicBezTo>
                  <a:lnTo>
                    <a:pt x="3606089" y="185319"/>
                  </a:lnTo>
                  <a:lnTo>
                    <a:pt x="3606089" y="185115"/>
                  </a:lnTo>
                  <a:cubicBezTo>
                    <a:pt x="3406788" y="299936"/>
                    <a:pt x="3153854" y="309029"/>
                    <a:pt x="2939771" y="187630"/>
                  </a:cubicBezTo>
                  <a:cubicBezTo>
                    <a:pt x="2836743" y="126902"/>
                    <a:pt x="2719296" y="94958"/>
                    <a:pt x="2599703" y="95136"/>
                  </a:cubicBezTo>
                  <a:cubicBezTo>
                    <a:pt x="2351405" y="95136"/>
                    <a:pt x="2134641" y="230048"/>
                    <a:pt x="2018614" y="430568"/>
                  </a:cubicBezTo>
                  <a:lnTo>
                    <a:pt x="2018614" y="430530"/>
                  </a:lnTo>
                  <a:cubicBezTo>
                    <a:pt x="1902625" y="631012"/>
                    <a:pt x="1685811" y="765925"/>
                    <a:pt x="1437551" y="765925"/>
                  </a:cubicBezTo>
                  <a:cubicBezTo>
                    <a:pt x="1067029" y="765925"/>
                    <a:pt x="766686" y="1066267"/>
                    <a:pt x="766686" y="1436789"/>
                  </a:cubicBezTo>
                  <a:lnTo>
                    <a:pt x="766686" y="1436866"/>
                  </a:lnTo>
                  <a:lnTo>
                    <a:pt x="766483" y="1436789"/>
                  </a:lnTo>
                  <a:cubicBezTo>
                    <a:pt x="766280" y="1666672"/>
                    <a:pt x="647802" y="1890154"/>
                    <a:pt x="435902" y="2014906"/>
                  </a:cubicBezTo>
                  <a:cubicBezTo>
                    <a:pt x="331646" y="2073744"/>
                    <a:pt x="245134" y="2159541"/>
                    <a:pt x="185433" y="2263305"/>
                  </a:cubicBezTo>
                  <a:cubicBezTo>
                    <a:pt x="61277" y="2478367"/>
                    <a:pt x="69723" y="2733523"/>
                    <a:pt x="185395" y="2934246"/>
                  </a:cubicBezTo>
                  <a:lnTo>
                    <a:pt x="185357" y="2934246"/>
                  </a:lnTo>
                  <a:cubicBezTo>
                    <a:pt x="300939" y="3134932"/>
                    <a:pt x="309385" y="3390113"/>
                    <a:pt x="185230" y="3605149"/>
                  </a:cubicBezTo>
                  <a:cubicBezTo>
                    <a:pt x="0" y="3926002"/>
                    <a:pt x="109906" y="4336288"/>
                    <a:pt x="430797" y="4521569"/>
                  </a:cubicBezTo>
                  <a:lnTo>
                    <a:pt x="430835" y="4521607"/>
                  </a:lnTo>
                  <a:lnTo>
                    <a:pt x="430708" y="4521695"/>
                  </a:lnTo>
                  <a:cubicBezTo>
                    <a:pt x="631228" y="4637634"/>
                    <a:pt x="766077" y="4854448"/>
                    <a:pt x="766077" y="5102746"/>
                  </a:cubicBezTo>
                  <a:cubicBezTo>
                    <a:pt x="766077" y="5473268"/>
                    <a:pt x="1066419" y="5773611"/>
                    <a:pt x="1436929" y="5773611"/>
                  </a:cubicBezTo>
                  <a:cubicBezTo>
                    <a:pt x="1685239" y="5773611"/>
                    <a:pt x="1901965" y="5908497"/>
                    <a:pt x="2018030" y="6109018"/>
                  </a:cubicBezTo>
                  <a:cubicBezTo>
                    <a:pt x="2134019" y="6309449"/>
                    <a:pt x="2350821" y="6444425"/>
                    <a:pt x="2599093" y="6444425"/>
                  </a:cubicBezTo>
                  <a:cubicBezTo>
                    <a:pt x="2718685" y="6444579"/>
                    <a:pt x="2836127" y="6412633"/>
                    <a:pt x="2939161" y="6351918"/>
                  </a:cubicBezTo>
                  <a:cubicBezTo>
                    <a:pt x="3153194" y="6230544"/>
                    <a:pt x="3406191" y="6239637"/>
                    <a:pt x="3605479" y="6354496"/>
                  </a:cubicBezTo>
                  <a:lnTo>
                    <a:pt x="3605479" y="6354255"/>
                  </a:lnTo>
                  <a:lnTo>
                    <a:pt x="3605517" y="6354331"/>
                  </a:lnTo>
                  <a:cubicBezTo>
                    <a:pt x="3926408" y="6539573"/>
                    <a:pt x="4336694" y="6429617"/>
                    <a:pt x="4521987" y="6108764"/>
                  </a:cubicBezTo>
                  <a:cubicBezTo>
                    <a:pt x="4646130" y="5893766"/>
                    <a:pt x="4871314" y="5773446"/>
                    <a:pt x="5102961" y="5773281"/>
                  </a:cubicBezTo>
                  <a:lnTo>
                    <a:pt x="5102911" y="5773192"/>
                  </a:lnTo>
                  <a:cubicBezTo>
                    <a:pt x="5334558" y="5773027"/>
                    <a:pt x="5559780" y="5652707"/>
                    <a:pt x="5683885" y="5437709"/>
                  </a:cubicBezTo>
                  <a:cubicBezTo>
                    <a:pt x="5745010" y="5331855"/>
                    <a:pt x="5774017" y="5216234"/>
                    <a:pt x="5773890" y="5102213"/>
                  </a:cubicBezTo>
                  <a:lnTo>
                    <a:pt x="5773979" y="5102290"/>
                  </a:lnTo>
                  <a:cubicBezTo>
                    <a:pt x="5774182" y="4878846"/>
                    <a:pt x="5886145" y="4661358"/>
                    <a:pt x="6087059" y="4534828"/>
                  </a:cubicBezTo>
                  <a:cubicBezTo>
                    <a:pt x="6195364" y="4477881"/>
                    <a:pt x="6289357" y="4390620"/>
                    <a:pt x="6355029" y="4276866"/>
                  </a:cubicBezTo>
                  <a:cubicBezTo>
                    <a:pt x="6479222" y="4061753"/>
                    <a:pt x="6470777" y="3806572"/>
                    <a:pt x="6355118" y="3605886"/>
                  </a:cubicBezTo>
                  <a:lnTo>
                    <a:pt x="6355156" y="3605886"/>
                  </a:lnTo>
                  <a:cubicBezTo>
                    <a:pt x="6239535" y="3405201"/>
                    <a:pt x="6231077" y="3150020"/>
                    <a:pt x="6355245" y="2934971"/>
                  </a:cubicBezTo>
                  <a:cubicBezTo>
                    <a:pt x="6540525" y="2614080"/>
                    <a:pt x="6430568" y="2203832"/>
                    <a:pt x="6109677" y="2018552"/>
                  </a:cubicBezTo>
                  <a:lnTo>
                    <a:pt x="6109627" y="2018501"/>
                  </a:lnTo>
                  <a:lnTo>
                    <a:pt x="6109754" y="2018463"/>
                  </a:lnTo>
                  <a:cubicBezTo>
                    <a:pt x="5910847" y="1903375"/>
                    <a:pt x="5776557" y="1689088"/>
                    <a:pt x="5774436" y="1443267"/>
                  </a:cubicBezTo>
                  <a:cubicBezTo>
                    <a:pt x="5775604" y="1327265"/>
                    <a:pt x="5746686" y="1209536"/>
                    <a:pt x="5684545" y="1101865"/>
                  </a:cubicBezTo>
                </a:path>
              </a:pathLst>
            </a:custGeom>
            <a:blipFill>
              <a:blip r:embed="rId7"/>
              <a:stretch>
                <a:fillRect l="-26329" r="-37230"/>
              </a:stretch>
            </a:blipFill>
          </p:spPr>
          <p:txBody>
            <a:bodyPr/>
            <a:lstStyle/>
            <a:p>
              <a:endParaRPr lang="en-GB"/>
            </a:p>
          </p:txBody>
        </p:sp>
      </p:grpSp>
      <p:sp>
        <p:nvSpPr>
          <p:cNvPr id="8" name="Freeform 8"/>
          <p:cNvSpPr/>
          <p:nvPr/>
        </p:nvSpPr>
        <p:spPr>
          <a:xfrm>
            <a:off x="5213731" y="3627184"/>
            <a:ext cx="7315200" cy="2148840"/>
          </a:xfrm>
          <a:custGeom>
            <a:avLst/>
            <a:gdLst/>
            <a:ahLst/>
            <a:cxnLst/>
            <a:rect l="l" t="t" r="r" b="b"/>
            <a:pathLst>
              <a:path w="7315200" h="2148840">
                <a:moveTo>
                  <a:pt x="0" y="0"/>
                </a:moveTo>
                <a:lnTo>
                  <a:pt x="7315200" y="0"/>
                </a:lnTo>
                <a:lnTo>
                  <a:pt x="7315200" y="2148840"/>
                </a:lnTo>
                <a:lnTo>
                  <a:pt x="0" y="214884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 name="TextBox 9"/>
          <p:cNvSpPr txBox="1"/>
          <p:nvPr/>
        </p:nvSpPr>
        <p:spPr>
          <a:xfrm>
            <a:off x="14963782" y="4080150"/>
            <a:ext cx="3744135" cy="621454"/>
          </a:xfrm>
          <a:prstGeom prst="rect">
            <a:avLst/>
          </a:prstGeom>
        </p:spPr>
        <p:txBody>
          <a:bodyPr lIns="0" tIns="0" rIns="0" bIns="0" rtlCol="0" anchor="t">
            <a:spAutoFit/>
          </a:bodyPr>
          <a:lstStyle/>
          <a:p>
            <a:pPr algn="ctr">
              <a:lnSpc>
                <a:spcPts val="5113"/>
              </a:lnSpc>
            </a:pPr>
            <a:r>
              <a:rPr lang="en-US" sz="3526" spc="14">
                <a:solidFill>
                  <a:srgbClr val="FFFFFF"/>
                </a:solidFill>
                <a:latin typeface="Cinzel Decorative Bold"/>
              </a:rPr>
              <a:t>BORCELLE</a:t>
            </a:r>
          </a:p>
        </p:txBody>
      </p:sp>
      <p:sp>
        <p:nvSpPr>
          <p:cNvPr id="10" name="TextBox 10"/>
          <p:cNvSpPr txBox="1"/>
          <p:nvPr/>
        </p:nvSpPr>
        <p:spPr>
          <a:xfrm>
            <a:off x="494307" y="638138"/>
            <a:ext cx="6642648" cy="761951"/>
          </a:xfrm>
          <a:prstGeom prst="rect">
            <a:avLst/>
          </a:prstGeom>
        </p:spPr>
        <p:txBody>
          <a:bodyPr lIns="0" tIns="0" rIns="0" bIns="0" rtlCol="0" anchor="t">
            <a:spAutoFit/>
          </a:bodyPr>
          <a:lstStyle/>
          <a:p>
            <a:pPr algn="ctr">
              <a:lnSpc>
                <a:spcPts val="6299"/>
              </a:lnSpc>
              <a:spcBef>
                <a:spcPct val="0"/>
              </a:spcBef>
            </a:pPr>
            <a:r>
              <a:rPr lang="en-US" sz="4499">
                <a:solidFill>
                  <a:srgbClr val="4F6D72"/>
                </a:solidFill>
                <a:latin typeface="#9Slide07 SVNUT Triumph Press"/>
              </a:rPr>
              <a:t>b,  Nhân vật</a:t>
            </a:r>
          </a:p>
        </p:txBody>
      </p:sp>
      <p:sp>
        <p:nvSpPr>
          <p:cNvPr id="11" name="TextBox 11"/>
          <p:cNvSpPr txBox="1"/>
          <p:nvPr/>
        </p:nvSpPr>
        <p:spPr>
          <a:xfrm>
            <a:off x="7214627" y="590513"/>
            <a:ext cx="4232821" cy="769620"/>
          </a:xfrm>
          <a:prstGeom prst="rect">
            <a:avLst/>
          </a:prstGeom>
        </p:spPr>
        <p:txBody>
          <a:bodyPr lIns="0" tIns="0" rIns="0" bIns="0" rtlCol="0" anchor="t">
            <a:spAutoFit/>
          </a:bodyPr>
          <a:lstStyle/>
          <a:p>
            <a:pPr algn="ctr">
              <a:lnSpc>
                <a:spcPts val="5880"/>
              </a:lnSpc>
            </a:pPr>
            <a:r>
              <a:rPr lang="en-US" sz="4200">
                <a:solidFill>
                  <a:srgbClr val="449070"/>
                </a:solidFill>
                <a:latin typeface="#9Slide07 Crocante"/>
              </a:rPr>
              <a:t>LỢN CƯỚI, ÁO MỚI</a:t>
            </a:r>
          </a:p>
        </p:txBody>
      </p:sp>
      <p:sp>
        <p:nvSpPr>
          <p:cNvPr id="12" name="TextBox 12"/>
          <p:cNvSpPr txBox="1"/>
          <p:nvPr/>
        </p:nvSpPr>
        <p:spPr>
          <a:xfrm>
            <a:off x="5878628" y="3971379"/>
            <a:ext cx="6093179" cy="1384250"/>
          </a:xfrm>
          <a:prstGeom prst="rect">
            <a:avLst/>
          </a:prstGeom>
        </p:spPr>
        <p:txBody>
          <a:bodyPr lIns="0" tIns="0" rIns="0" bIns="0" rtlCol="0" anchor="t">
            <a:spAutoFit/>
          </a:bodyPr>
          <a:lstStyle/>
          <a:p>
            <a:pPr algn="just">
              <a:lnSpc>
                <a:spcPts val="5599"/>
              </a:lnSpc>
            </a:pPr>
            <a:r>
              <a:rPr lang="en-US" sz="3999">
                <a:solidFill>
                  <a:srgbClr val="000000"/>
                </a:solidFill>
                <a:latin typeface="Roboto Condensed Italics"/>
              </a:rPr>
              <a:t>Tôi có con lợn cưới, bác có thấy nó chạy qua đây không?</a:t>
            </a:r>
          </a:p>
        </p:txBody>
      </p:sp>
      <p:sp>
        <p:nvSpPr>
          <p:cNvPr id="13" name="Freeform 13"/>
          <p:cNvSpPr/>
          <p:nvPr/>
        </p:nvSpPr>
        <p:spPr>
          <a:xfrm flipH="1">
            <a:off x="9143077" y="5909374"/>
            <a:ext cx="8945759" cy="2627817"/>
          </a:xfrm>
          <a:custGeom>
            <a:avLst/>
            <a:gdLst/>
            <a:ahLst/>
            <a:cxnLst/>
            <a:rect l="l" t="t" r="r" b="b"/>
            <a:pathLst>
              <a:path w="8945759" h="2627817">
                <a:moveTo>
                  <a:pt x="8945758" y="0"/>
                </a:moveTo>
                <a:lnTo>
                  <a:pt x="0" y="0"/>
                </a:lnTo>
                <a:lnTo>
                  <a:pt x="0" y="2627817"/>
                </a:lnTo>
                <a:lnTo>
                  <a:pt x="8945758" y="2627817"/>
                </a:lnTo>
                <a:lnTo>
                  <a:pt x="8945758"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4" name="TextBox 14"/>
          <p:cNvSpPr txBox="1"/>
          <p:nvPr/>
        </p:nvSpPr>
        <p:spPr>
          <a:xfrm>
            <a:off x="9610241" y="6384801"/>
            <a:ext cx="8011430" cy="2089076"/>
          </a:xfrm>
          <a:prstGeom prst="rect">
            <a:avLst/>
          </a:prstGeom>
        </p:spPr>
        <p:txBody>
          <a:bodyPr lIns="0" tIns="0" rIns="0" bIns="0" rtlCol="0" anchor="t">
            <a:spAutoFit/>
          </a:bodyPr>
          <a:lstStyle/>
          <a:p>
            <a:pPr algn="just">
              <a:lnSpc>
                <a:spcPts val="5599"/>
              </a:lnSpc>
            </a:pPr>
            <a:r>
              <a:rPr lang="en-US" sz="3999">
                <a:solidFill>
                  <a:srgbClr val="000000"/>
                </a:solidFill>
                <a:latin typeface="Roboto Condensed Italics"/>
              </a:rPr>
              <a:t>Từ lúc tôi mặc cái áo mới này, tôi chẳng thấy con lợn nào chạy qua đây cả.</a:t>
            </a:r>
          </a:p>
          <a:p>
            <a:pPr algn="just">
              <a:lnSpc>
                <a:spcPts val="5599"/>
              </a:lnSpc>
            </a:pPr>
            <a:endParaRPr lang="en-US" sz="3999">
              <a:solidFill>
                <a:srgbClr val="000000"/>
              </a:solidFill>
              <a:latin typeface="Roboto Condensed Italics"/>
            </a:endParaRPr>
          </a:p>
        </p:txBody>
      </p:sp>
      <p:sp>
        <p:nvSpPr>
          <p:cNvPr id="15" name="TextBox 15"/>
          <p:cNvSpPr txBox="1"/>
          <p:nvPr/>
        </p:nvSpPr>
        <p:spPr>
          <a:xfrm>
            <a:off x="6683946" y="2235496"/>
            <a:ext cx="4046190" cy="721945"/>
          </a:xfrm>
          <a:prstGeom prst="rect">
            <a:avLst/>
          </a:prstGeom>
        </p:spPr>
        <p:txBody>
          <a:bodyPr lIns="0" tIns="0" rIns="0" bIns="0" rtlCol="0" anchor="t">
            <a:spAutoFit/>
          </a:bodyPr>
          <a:lstStyle/>
          <a:p>
            <a:pPr algn="ctr">
              <a:lnSpc>
                <a:spcPts val="5880"/>
              </a:lnSpc>
            </a:pPr>
            <a:r>
              <a:rPr lang="en-US" sz="4200">
                <a:solidFill>
                  <a:srgbClr val="4E9A93"/>
                </a:solidFill>
                <a:latin typeface="Roboto Condensed Bold Italics"/>
              </a:rPr>
              <a:t>*LỜI NÓI</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animBg="1"/>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sp>
        <p:nvSpPr>
          <p:cNvPr id="3" name="Freeform 3"/>
          <p:cNvSpPr/>
          <p:nvPr/>
        </p:nvSpPr>
        <p:spPr>
          <a:xfrm rot="3097996">
            <a:off x="10748079" y="5429766"/>
            <a:ext cx="11173802" cy="10754784"/>
          </a:xfrm>
          <a:custGeom>
            <a:avLst/>
            <a:gdLst/>
            <a:ahLst/>
            <a:cxnLst/>
            <a:rect l="l" t="t" r="r" b="b"/>
            <a:pathLst>
              <a:path w="11173802" h="10754784">
                <a:moveTo>
                  <a:pt x="0" y="0"/>
                </a:moveTo>
                <a:lnTo>
                  <a:pt x="11173802" y="0"/>
                </a:lnTo>
                <a:lnTo>
                  <a:pt x="11173802" y="10754784"/>
                </a:lnTo>
                <a:lnTo>
                  <a:pt x="0" y="10754784"/>
                </a:lnTo>
                <a:lnTo>
                  <a:pt x="0" y="0"/>
                </a:lnTo>
                <a:close/>
              </a:path>
            </a:pathLst>
          </a:custGeom>
          <a:blipFill>
            <a:blip r:embed="rId3">
              <a:alphaModFix amt="59000"/>
            </a:blip>
            <a:stretch>
              <a:fillRect/>
            </a:stretch>
          </a:blipFill>
        </p:spPr>
        <p:txBody>
          <a:bodyPr/>
          <a:lstStyle/>
          <a:p>
            <a:endParaRPr lang="en-GB"/>
          </a:p>
        </p:txBody>
      </p:sp>
      <p:sp>
        <p:nvSpPr>
          <p:cNvPr id="4" name="Freeform 4"/>
          <p:cNvSpPr/>
          <p:nvPr/>
        </p:nvSpPr>
        <p:spPr>
          <a:xfrm>
            <a:off x="15336568" y="-2380383"/>
            <a:ext cx="5199866" cy="4760766"/>
          </a:xfrm>
          <a:custGeom>
            <a:avLst/>
            <a:gdLst/>
            <a:ahLst/>
            <a:cxnLst/>
            <a:rect l="l" t="t" r="r" b="b"/>
            <a:pathLst>
              <a:path w="5199866" h="4760766">
                <a:moveTo>
                  <a:pt x="0" y="0"/>
                </a:moveTo>
                <a:lnTo>
                  <a:pt x="5199866" y="0"/>
                </a:lnTo>
                <a:lnTo>
                  <a:pt x="5199866" y="4760766"/>
                </a:lnTo>
                <a:lnTo>
                  <a:pt x="0" y="4760766"/>
                </a:lnTo>
                <a:lnTo>
                  <a:pt x="0" y="0"/>
                </a:lnTo>
                <a:close/>
              </a:path>
            </a:pathLst>
          </a:custGeom>
          <a:blipFill>
            <a:blip r:embed="rId4"/>
            <a:stretch>
              <a:fillRect/>
            </a:stretch>
          </a:blipFill>
        </p:spPr>
        <p:txBody>
          <a:bodyPr/>
          <a:lstStyle/>
          <a:p>
            <a:endParaRPr lang="en-GB"/>
          </a:p>
        </p:txBody>
      </p:sp>
      <p:sp>
        <p:nvSpPr>
          <p:cNvPr id="5" name="Freeform 5"/>
          <p:cNvSpPr/>
          <p:nvPr/>
        </p:nvSpPr>
        <p:spPr>
          <a:xfrm>
            <a:off x="5673438" y="388620"/>
            <a:ext cx="7315200" cy="1280160"/>
          </a:xfrm>
          <a:custGeom>
            <a:avLst/>
            <a:gdLst/>
            <a:ahLst/>
            <a:cxnLst/>
            <a:rect l="l" t="t" r="r" b="b"/>
            <a:pathLst>
              <a:path w="7315200" h="1280160">
                <a:moveTo>
                  <a:pt x="0" y="0"/>
                </a:moveTo>
                <a:lnTo>
                  <a:pt x="7315200" y="0"/>
                </a:lnTo>
                <a:lnTo>
                  <a:pt x="7315200" y="1280160"/>
                </a:lnTo>
                <a:lnTo>
                  <a:pt x="0" y="12801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6" name="Freeform 6"/>
          <p:cNvSpPr/>
          <p:nvPr/>
        </p:nvSpPr>
        <p:spPr>
          <a:xfrm>
            <a:off x="876161" y="2765168"/>
            <a:ext cx="8454876" cy="2483620"/>
          </a:xfrm>
          <a:custGeom>
            <a:avLst/>
            <a:gdLst/>
            <a:ahLst/>
            <a:cxnLst/>
            <a:rect l="l" t="t" r="r" b="b"/>
            <a:pathLst>
              <a:path w="8454876" h="2483620">
                <a:moveTo>
                  <a:pt x="0" y="0"/>
                </a:moveTo>
                <a:lnTo>
                  <a:pt x="8454877" y="0"/>
                </a:lnTo>
                <a:lnTo>
                  <a:pt x="8454877" y="2483620"/>
                </a:lnTo>
                <a:lnTo>
                  <a:pt x="0" y="248362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7" name="Freeform 7"/>
          <p:cNvSpPr/>
          <p:nvPr/>
        </p:nvSpPr>
        <p:spPr>
          <a:xfrm>
            <a:off x="687489" y="5526109"/>
            <a:ext cx="8832221" cy="2594465"/>
          </a:xfrm>
          <a:custGeom>
            <a:avLst/>
            <a:gdLst/>
            <a:ahLst/>
            <a:cxnLst/>
            <a:rect l="l" t="t" r="r" b="b"/>
            <a:pathLst>
              <a:path w="8832221" h="2594465">
                <a:moveTo>
                  <a:pt x="0" y="0"/>
                </a:moveTo>
                <a:lnTo>
                  <a:pt x="8832221" y="0"/>
                </a:lnTo>
                <a:lnTo>
                  <a:pt x="8832221" y="2594465"/>
                </a:lnTo>
                <a:lnTo>
                  <a:pt x="0" y="259446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grpSp>
        <p:nvGrpSpPr>
          <p:cNvPr id="8" name="Group 8"/>
          <p:cNvGrpSpPr>
            <a:grpSpLocks noChangeAspect="1"/>
          </p:cNvGrpSpPr>
          <p:nvPr/>
        </p:nvGrpSpPr>
        <p:grpSpPr>
          <a:xfrm>
            <a:off x="10303298" y="2380383"/>
            <a:ext cx="7366531" cy="7196027"/>
            <a:chOff x="0" y="0"/>
            <a:chExt cx="4828540" cy="4716780"/>
          </a:xfrm>
        </p:grpSpPr>
        <p:sp>
          <p:nvSpPr>
            <p:cNvPr id="9" name="Freeform 9"/>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9"/>
              <a:stretch>
                <a:fillRect l="-29853" r="-29853"/>
              </a:stretch>
            </a:blipFill>
          </p:spPr>
          <p:txBody>
            <a:bodyPr/>
            <a:lstStyle/>
            <a:p>
              <a:endParaRPr lang="en-GB"/>
            </a:p>
          </p:txBody>
        </p:sp>
      </p:grpSp>
      <p:sp>
        <p:nvSpPr>
          <p:cNvPr id="10" name="TextBox 10"/>
          <p:cNvSpPr txBox="1"/>
          <p:nvPr/>
        </p:nvSpPr>
        <p:spPr>
          <a:xfrm>
            <a:off x="494307" y="638138"/>
            <a:ext cx="6642648" cy="761951"/>
          </a:xfrm>
          <a:prstGeom prst="rect">
            <a:avLst/>
          </a:prstGeom>
        </p:spPr>
        <p:txBody>
          <a:bodyPr lIns="0" tIns="0" rIns="0" bIns="0" rtlCol="0" anchor="t">
            <a:spAutoFit/>
          </a:bodyPr>
          <a:lstStyle/>
          <a:p>
            <a:pPr algn="ctr">
              <a:lnSpc>
                <a:spcPts val="6299"/>
              </a:lnSpc>
              <a:spcBef>
                <a:spcPct val="0"/>
              </a:spcBef>
            </a:pPr>
            <a:r>
              <a:rPr lang="en-US" sz="4499">
                <a:solidFill>
                  <a:srgbClr val="4F6D72"/>
                </a:solidFill>
                <a:latin typeface="#9Slide07 SVNUT Triumph Press"/>
              </a:rPr>
              <a:t>b,  Nhân vật</a:t>
            </a:r>
          </a:p>
        </p:txBody>
      </p:sp>
      <p:sp>
        <p:nvSpPr>
          <p:cNvPr id="11" name="TextBox 11"/>
          <p:cNvSpPr txBox="1"/>
          <p:nvPr/>
        </p:nvSpPr>
        <p:spPr>
          <a:xfrm>
            <a:off x="7403299" y="577215"/>
            <a:ext cx="4232821" cy="769620"/>
          </a:xfrm>
          <a:prstGeom prst="rect">
            <a:avLst/>
          </a:prstGeom>
        </p:spPr>
        <p:txBody>
          <a:bodyPr lIns="0" tIns="0" rIns="0" bIns="0" rtlCol="0" anchor="t">
            <a:spAutoFit/>
          </a:bodyPr>
          <a:lstStyle/>
          <a:p>
            <a:pPr algn="ctr">
              <a:lnSpc>
                <a:spcPts val="5880"/>
              </a:lnSpc>
            </a:pPr>
            <a:r>
              <a:rPr lang="en-US" sz="4200">
                <a:solidFill>
                  <a:srgbClr val="449070"/>
                </a:solidFill>
                <a:latin typeface="#9Slide07 Crocante"/>
              </a:rPr>
              <a:t>LỢN CƯỚI, ÁO MỚI</a:t>
            </a:r>
          </a:p>
        </p:txBody>
      </p:sp>
      <p:sp>
        <p:nvSpPr>
          <p:cNvPr id="12" name="TextBox 12"/>
          <p:cNvSpPr txBox="1"/>
          <p:nvPr/>
        </p:nvSpPr>
        <p:spPr>
          <a:xfrm>
            <a:off x="2711556" y="1813139"/>
            <a:ext cx="4046190" cy="721945"/>
          </a:xfrm>
          <a:prstGeom prst="rect">
            <a:avLst/>
          </a:prstGeom>
        </p:spPr>
        <p:txBody>
          <a:bodyPr lIns="0" tIns="0" rIns="0" bIns="0" rtlCol="0" anchor="t">
            <a:spAutoFit/>
          </a:bodyPr>
          <a:lstStyle/>
          <a:p>
            <a:pPr algn="ctr">
              <a:lnSpc>
                <a:spcPts val="5880"/>
              </a:lnSpc>
            </a:pPr>
            <a:r>
              <a:rPr lang="en-US" sz="4200">
                <a:solidFill>
                  <a:srgbClr val="4E9A93"/>
                </a:solidFill>
                <a:latin typeface="Roboto Condensed Bold Italics"/>
              </a:rPr>
              <a:t>*LỜI NÓI</a:t>
            </a:r>
          </a:p>
        </p:txBody>
      </p:sp>
      <p:sp>
        <p:nvSpPr>
          <p:cNvPr id="13" name="TextBox 13"/>
          <p:cNvSpPr txBox="1"/>
          <p:nvPr/>
        </p:nvSpPr>
        <p:spPr>
          <a:xfrm>
            <a:off x="1028700" y="3052784"/>
            <a:ext cx="7821384" cy="2473325"/>
          </a:xfrm>
          <a:prstGeom prst="rect">
            <a:avLst/>
          </a:prstGeom>
        </p:spPr>
        <p:txBody>
          <a:bodyPr lIns="0" tIns="0" rIns="0" bIns="0" rtlCol="0" anchor="t">
            <a:spAutoFit/>
          </a:bodyPr>
          <a:lstStyle/>
          <a:p>
            <a:pPr marL="755651" lvl="1" indent="-377825" algn="just">
              <a:lnSpc>
                <a:spcPts val="4900"/>
              </a:lnSpc>
              <a:buFont typeface="Arial"/>
              <a:buChar char="•"/>
            </a:pPr>
            <a:r>
              <a:rPr lang="en-US" sz="3500">
                <a:solidFill>
                  <a:srgbClr val="000000"/>
                </a:solidFill>
                <a:latin typeface="Roboto Condensed Italics"/>
              </a:rPr>
              <a:t>Lời thoại dài dòng, tập trung vào chữ “cưới”, “mới” -&gt; trả lời thừa thông tin cần thiết.</a:t>
            </a:r>
          </a:p>
          <a:p>
            <a:pPr algn="just">
              <a:lnSpc>
                <a:spcPts val="4900"/>
              </a:lnSpc>
            </a:pPr>
            <a:endParaRPr lang="en-US" sz="3500">
              <a:solidFill>
                <a:srgbClr val="000000"/>
              </a:solidFill>
              <a:latin typeface="Roboto Condensed Italics"/>
            </a:endParaRPr>
          </a:p>
        </p:txBody>
      </p:sp>
      <p:sp>
        <p:nvSpPr>
          <p:cNvPr id="14" name="TextBox 14"/>
          <p:cNvSpPr txBox="1"/>
          <p:nvPr/>
        </p:nvSpPr>
        <p:spPr>
          <a:xfrm>
            <a:off x="1028700" y="5811859"/>
            <a:ext cx="8115300" cy="1901161"/>
          </a:xfrm>
          <a:prstGeom prst="rect">
            <a:avLst/>
          </a:prstGeom>
        </p:spPr>
        <p:txBody>
          <a:bodyPr lIns="0" tIns="0" rIns="0" bIns="0" rtlCol="0" anchor="t">
            <a:spAutoFit/>
          </a:bodyPr>
          <a:lstStyle/>
          <a:p>
            <a:pPr marL="788520" lvl="1" indent="-394260" algn="just">
              <a:lnSpc>
                <a:spcPts val="5113"/>
              </a:lnSpc>
              <a:buFont typeface="Arial"/>
              <a:buChar char="•"/>
            </a:pPr>
            <a:r>
              <a:rPr lang="vi-VN" sz="3200" i="1" u="none" strike="noStrike">
                <a:solidFill>
                  <a:srgbClr val="000000"/>
                </a:solidFill>
                <a:effectLst/>
                <a:latin typeface="Roboto Condensed" panose="02000000000000000000" pitchFamily="2" charset="0"/>
                <a:ea typeface="Roboto Condensed" panose="02000000000000000000" pitchFamily="2" charset="0"/>
                <a:cs typeface="Roboto Condensed" panose="02000000000000000000" pitchFamily="2" charset="0"/>
              </a:rPr>
              <a:t>“dư” thông tin làm cho đối thoại trở nên đặc biệt bởi mục đích phát ngôn không chỉ hỏi và trả lời mà còn khoe khoang bản thân.</a:t>
            </a:r>
            <a:endParaRPr lang="en-US" sz="3200" i="1">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endParaRPr>
          </a:p>
        </p:txBody>
      </p:sp>
      <p:grpSp>
        <p:nvGrpSpPr>
          <p:cNvPr id="15" name="Group 15"/>
          <p:cNvGrpSpPr/>
          <p:nvPr/>
        </p:nvGrpSpPr>
        <p:grpSpPr>
          <a:xfrm>
            <a:off x="517779" y="8362735"/>
            <a:ext cx="9926331" cy="1597282"/>
            <a:chOff x="0" y="0"/>
            <a:chExt cx="2614342" cy="420683"/>
          </a:xfrm>
        </p:grpSpPr>
        <p:sp>
          <p:nvSpPr>
            <p:cNvPr id="16" name="Freeform 16"/>
            <p:cNvSpPr/>
            <p:nvPr/>
          </p:nvSpPr>
          <p:spPr>
            <a:xfrm>
              <a:off x="0" y="0"/>
              <a:ext cx="2614342" cy="420683"/>
            </a:xfrm>
            <a:custGeom>
              <a:avLst/>
              <a:gdLst/>
              <a:ahLst/>
              <a:cxnLst/>
              <a:rect l="l" t="t" r="r" b="b"/>
              <a:pathLst>
                <a:path w="2614342" h="420683">
                  <a:moveTo>
                    <a:pt x="39777" y="0"/>
                  </a:moveTo>
                  <a:lnTo>
                    <a:pt x="2574566" y="0"/>
                  </a:lnTo>
                  <a:cubicBezTo>
                    <a:pt x="2585115" y="0"/>
                    <a:pt x="2595232" y="4191"/>
                    <a:pt x="2602692" y="11650"/>
                  </a:cubicBezTo>
                  <a:cubicBezTo>
                    <a:pt x="2610152" y="19110"/>
                    <a:pt x="2614342" y="29227"/>
                    <a:pt x="2614342" y="39777"/>
                  </a:cubicBezTo>
                  <a:lnTo>
                    <a:pt x="2614342" y="380906"/>
                  </a:lnTo>
                  <a:cubicBezTo>
                    <a:pt x="2614342" y="402875"/>
                    <a:pt x="2596534" y="420683"/>
                    <a:pt x="2574566" y="420683"/>
                  </a:cubicBezTo>
                  <a:lnTo>
                    <a:pt x="39777" y="420683"/>
                  </a:lnTo>
                  <a:cubicBezTo>
                    <a:pt x="29227" y="420683"/>
                    <a:pt x="19110" y="416493"/>
                    <a:pt x="11650" y="409033"/>
                  </a:cubicBezTo>
                  <a:cubicBezTo>
                    <a:pt x="4191" y="401573"/>
                    <a:pt x="0" y="391456"/>
                    <a:pt x="0" y="380906"/>
                  </a:cubicBezTo>
                  <a:lnTo>
                    <a:pt x="0" y="39777"/>
                  </a:lnTo>
                  <a:cubicBezTo>
                    <a:pt x="0" y="29227"/>
                    <a:pt x="4191" y="19110"/>
                    <a:pt x="11650" y="11650"/>
                  </a:cubicBezTo>
                  <a:cubicBezTo>
                    <a:pt x="19110" y="4191"/>
                    <a:pt x="29227" y="0"/>
                    <a:pt x="39777" y="0"/>
                  </a:cubicBezTo>
                  <a:close/>
                </a:path>
              </a:pathLst>
            </a:custGeom>
            <a:solidFill>
              <a:srgbClr val="F2E6D8"/>
            </a:solidFill>
          </p:spPr>
          <p:txBody>
            <a:bodyPr/>
            <a:lstStyle/>
            <a:p>
              <a:endParaRPr lang="en-GB"/>
            </a:p>
          </p:txBody>
        </p:sp>
        <p:sp>
          <p:nvSpPr>
            <p:cNvPr id="17" name="TextBox 17"/>
            <p:cNvSpPr txBox="1"/>
            <p:nvPr/>
          </p:nvSpPr>
          <p:spPr>
            <a:xfrm>
              <a:off x="0" y="-152400"/>
              <a:ext cx="812800" cy="965200"/>
            </a:xfrm>
            <a:prstGeom prst="rect">
              <a:avLst/>
            </a:prstGeom>
          </p:spPr>
          <p:txBody>
            <a:bodyPr lIns="50800" tIns="50800" rIns="50800" bIns="50800" rtlCol="0" anchor="ctr"/>
            <a:lstStyle/>
            <a:p>
              <a:pPr algn="ctr">
                <a:lnSpc>
                  <a:spcPts val="4707"/>
                </a:lnSpc>
              </a:pPr>
              <a:endParaRPr/>
            </a:p>
          </p:txBody>
        </p:sp>
      </p:grpSp>
      <p:sp>
        <p:nvSpPr>
          <p:cNvPr id="18" name="TextBox 18"/>
          <p:cNvSpPr txBox="1"/>
          <p:nvPr/>
        </p:nvSpPr>
        <p:spPr>
          <a:xfrm>
            <a:off x="494307" y="8648485"/>
            <a:ext cx="9808992" cy="721945"/>
          </a:xfrm>
          <a:prstGeom prst="rect">
            <a:avLst/>
          </a:prstGeom>
        </p:spPr>
        <p:txBody>
          <a:bodyPr lIns="0" tIns="0" rIns="0" bIns="0" rtlCol="0" anchor="t">
            <a:spAutoFit/>
          </a:bodyPr>
          <a:lstStyle/>
          <a:p>
            <a:pPr algn="ctr">
              <a:lnSpc>
                <a:spcPts val="5880"/>
              </a:lnSpc>
            </a:pPr>
            <a:r>
              <a:rPr lang="en-US" sz="4200">
                <a:solidFill>
                  <a:srgbClr val="000000"/>
                </a:solidFill>
                <a:latin typeface="Roboto Condensed Bold Italics"/>
              </a:rPr>
              <a:t>Đối thoại bất thường, trái tự nhiên, gây cười.</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1000"/>
                                        <p:tgtEl>
                                          <p:spTgt spid="18"/>
                                        </p:tgtEl>
                                      </p:cBhvr>
                                    </p:animEffect>
                                    <p:anim calcmode="lin" valueType="num">
                                      <p:cBhvr>
                                        <p:cTn id="37" dur="1000" fill="hold"/>
                                        <p:tgtEl>
                                          <p:spTgt spid="18"/>
                                        </p:tgtEl>
                                        <p:attrNameLst>
                                          <p:attrName>ppt_x</p:attrName>
                                        </p:attrNameLst>
                                      </p:cBhvr>
                                      <p:tavLst>
                                        <p:tav tm="0">
                                          <p:val>
                                            <p:strVal val="#ppt_x"/>
                                          </p:val>
                                        </p:tav>
                                        <p:tav tm="100000">
                                          <p:val>
                                            <p:strVal val="#ppt_x"/>
                                          </p:val>
                                        </p:tav>
                                      </p:tavLst>
                                    </p:anim>
                                    <p:anim calcmode="lin" valueType="num">
                                      <p:cBhvr>
                                        <p:cTn id="38"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3" grpId="0"/>
      <p:bldP spid="14"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sp>
        <p:nvSpPr>
          <p:cNvPr id="3" name="Freeform 3"/>
          <p:cNvSpPr/>
          <p:nvPr/>
        </p:nvSpPr>
        <p:spPr>
          <a:xfrm rot="3097996">
            <a:off x="-2328394" y="4721130"/>
            <a:ext cx="11173802" cy="10754784"/>
          </a:xfrm>
          <a:custGeom>
            <a:avLst/>
            <a:gdLst/>
            <a:ahLst/>
            <a:cxnLst/>
            <a:rect l="l" t="t" r="r" b="b"/>
            <a:pathLst>
              <a:path w="11173802" h="10754784">
                <a:moveTo>
                  <a:pt x="0" y="0"/>
                </a:moveTo>
                <a:lnTo>
                  <a:pt x="11173802" y="0"/>
                </a:lnTo>
                <a:lnTo>
                  <a:pt x="11173802" y="10754785"/>
                </a:lnTo>
                <a:lnTo>
                  <a:pt x="0" y="10754785"/>
                </a:lnTo>
                <a:lnTo>
                  <a:pt x="0" y="0"/>
                </a:lnTo>
                <a:close/>
              </a:path>
            </a:pathLst>
          </a:custGeom>
          <a:blipFill>
            <a:blip r:embed="rId3">
              <a:alphaModFix amt="59000"/>
            </a:blip>
            <a:stretch>
              <a:fillRect/>
            </a:stretch>
          </a:blipFill>
        </p:spPr>
        <p:txBody>
          <a:bodyPr/>
          <a:lstStyle/>
          <a:p>
            <a:endParaRPr lang="en-GB"/>
          </a:p>
        </p:txBody>
      </p:sp>
      <p:sp>
        <p:nvSpPr>
          <p:cNvPr id="4" name="Freeform 4"/>
          <p:cNvSpPr/>
          <p:nvPr/>
        </p:nvSpPr>
        <p:spPr>
          <a:xfrm>
            <a:off x="15336568" y="-2380383"/>
            <a:ext cx="5199866" cy="4760766"/>
          </a:xfrm>
          <a:custGeom>
            <a:avLst/>
            <a:gdLst/>
            <a:ahLst/>
            <a:cxnLst/>
            <a:rect l="l" t="t" r="r" b="b"/>
            <a:pathLst>
              <a:path w="5199866" h="4760766">
                <a:moveTo>
                  <a:pt x="0" y="0"/>
                </a:moveTo>
                <a:lnTo>
                  <a:pt x="5199866" y="0"/>
                </a:lnTo>
                <a:lnTo>
                  <a:pt x="5199866" y="4760766"/>
                </a:lnTo>
                <a:lnTo>
                  <a:pt x="0" y="4760766"/>
                </a:lnTo>
                <a:lnTo>
                  <a:pt x="0" y="0"/>
                </a:lnTo>
                <a:close/>
              </a:path>
            </a:pathLst>
          </a:custGeom>
          <a:blipFill>
            <a:blip r:embed="rId4"/>
            <a:stretch>
              <a:fillRect/>
            </a:stretch>
          </a:blipFill>
        </p:spPr>
        <p:txBody>
          <a:bodyPr/>
          <a:lstStyle/>
          <a:p>
            <a:endParaRPr lang="en-GB"/>
          </a:p>
        </p:txBody>
      </p:sp>
      <p:sp>
        <p:nvSpPr>
          <p:cNvPr id="5" name="Freeform 5"/>
          <p:cNvSpPr/>
          <p:nvPr/>
        </p:nvSpPr>
        <p:spPr>
          <a:xfrm>
            <a:off x="5673438" y="388620"/>
            <a:ext cx="7315200" cy="1280160"/>
          </a:xfrm>
          <a:custGeom>
            <a:avLst/>
            <a:gdLst/>
            <a:ahLst/>
            <a:cxnLst/>
            <a:rect l="l" t="t" r="r" b="b"/>
            <a:pathLst>
              <a:path w="7315200" h="1280160">
                <a:moveTo>
                  <a:pt x="0" y="0"/>
                </a:moveTo>
                <a:lnTo>
                  <a:pt x="7315200" y="0"/>
                </a:lnTo>
                <a:lnTo>
                  <a:pt x="7315200" y="1280160"/>
                </a:lnTo>
                <a:lnTo>
                  <a:pt x="0" y="128016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grpSp>
        <p:nvGrpSpPr>
          <p:cNvPr id="6" name="Group 6"/>
          <p:cNvGrpSpPr>
            <a:grpSpLocks noChangeAspect="1"/>
          </p:cNvGrpSpPr>
          <p:nvPr/>
        </p:nvGrpSpPr>
        <p:grpSpPr>
          <a:xfrm>
            <a:off x="8651066" y="3920162"/>
            <a:ext cx="3220261" cy="3145726"/>
            <a:chOff x="0" y="0"/>
            <a:chExt cx="4828540" cy="4716780"/>
          </a:xfrm>
        </p:grpSpPr>
        <p:sp>
          <p:nvSpPr>
            <p:cNvPr id="7" name="Freeform 7"/>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7"/>
              <a:stretch>
                <a:fillRect l="-29853" r="-29853"/>
              </a:stretch>
            </a:blipFill>
          </p:spPr>
          <p:txBody>
            <a:bodyPr/>
            <a:lstStyle/>
            <a:p>
              <a:endParaRPr lang="en-GB"/>
            </a:p>
          </p:txBody>
        </p:sp>
      </p:grpSp>
      <p:grpSp>
        <p:nvGrpSpPr>
          <p:cNvPr id="8" name="Group 8"/>
          <p:cNvGrpSpPr/>
          <p:nvPr/>
        </p:nvGrpSpPr>
        <p:grpSpPr>
          <a:xfrm>
            <a:off x="865317" y="3329230"/>
            <a:ext cx="7352556" cy="5219631"/>
            <a:chOff x="0" y="0"/>
            <a:chExt cx="1936476" cy="1374718"/>
          </a:xfrm>
        </p:grpSpPr>
        <p:sp>
          <p:nvSpPr>
            <p:cNvPr id="9" name="Freeform 9"/>
            <p:cNvSpPr/>
            <p:nvPr/>
          </p:nvSpPr>
          <p:spPr>
            <a:xfrm>
              <a:off x="0" y="0"/>
              <a:ext cx="1936476" cy="1374718"/>
            </a:xfrm>
            <a:custGeom>
              <a:avLst/>
              <a:gdLst/>
              <a:ahLst/>
              <a:cxnLst/>
              <a:rect l="l" t="t" r="r" b="b"/>
              <a:pathLst>
                <a:path w="1936476" h="1374718">
                  <a:moveTo>
                    <a:pt x="53701" y="0"/>
                  </a:moveTo>
                  <a:lnTo>
                    <a:pt x="1882775" y="0"/>
                  </a:lnTo>
                  <a:cubicBezTo>
                    <a:pt x="1912433" y="0"/>
                    <a:pt x="1936476" y="24043"/>
                    <a:pt x="1936476" y="53701"/>
                  </a:cubicBezTo>
                  <a:lnTo>
                    <a:pt x="1936476" y="1321017"/>
                  </a:lnTo>
                  <a:cubicBezTo>
                    <a:pt x="1936476" y="1335259"/>
                    <a:pt x="1930818" y="1348918"/>
                    <a:pt x="1920747" y="1358989"/>
                  </a:cubicBezTo>
                  <a:cubicBezTo>
                    <a:pt x="1910676" y="1369060"/>
                    <a:pt x="1897017" y="1374718"/>
                    <a:pt x="1882775" y="1374718"/>
                  </a:cubicBezTo>
                  <a:lnTo>
                    <a:pt x="53701" y="1374718"/>
                  </a:lnTo>
                  <a:cubicBezTo>
                    <a:pt x="24043" y="1374718"/>
                    <a:pt x="0" y="1350675"/>
                    <a:pt x="0" y="1321017"/>
                  </a:cubicBezTo>
                  <a:lnTo>
                    <a:pt x="0" y="53701"/>
                  </a:lnTo>
                  <a:cubicBezTo>
                    <a:pt x="0" y="39458"/>
                    <a:pt x="5658" y="25799"/>
                    <a:pt x="15729" y="15729"/>
                  </a:cubicBezTo>
                  <a:cubicBezTo>
                    <a:pt x="25799" y="5658"/>
                    <a:pt x="39458" y="0"/>
                    <a:pt x="53701" y="0"/>
                  </a:cubicBezTo>
                  <a:close/>
                </a:path>
              </a:pathLst>
            </a:custGeom>
            <a:solidFill>
              <a:srgbClr val="F6EF9F"/>
            </a:solidFill>
          </p:spPr>
          <p:txBody>
            <a:bodyPr/>
            <a:lstStyle/>
            <a:p>
              <a:endParaRPr lang="en-GB"/>
            </a:p>
          </p:txBody>
        </p:sp>
        <p:sp>
          <p:nvSpPr>
            <p:cNvPr id="10" name="TextBox 10"/>
            <p:cNvSpPr txBox="1"/>
            <p:nvPr/>
          </p:nvSpPr>
          <p:spPr>
            <a:xfrm>
              <a:off x="0" y="-152400"/>
              <a:ext cx="812800" cy="965200"/>
            </a:xfrm>
            <a:prstGeom prst="rect">
              <a:avLst/>
            </a:prstGeom>
          </p:spPr>
          <p:txBody>
            <a:bodyPr lIns="50800" tIns="50800" rIns="50800" bIns="50800" rtlCol="0" anchor="ctr"/>
            <a:lstStyle/>
            <a:p>
              <a:pPr algn="ctr">
                <a:lnSpc>
                  <a:spcPts val="4707"/>
                </a:lnSpc>
              </a:pPr>
              <a:endParaRPr/>
            </a:p>
          </p:txBody>
        </p:sp>
      </p:grpSp>
      <p:sp>
        <p:nvSpPr>
          <p:cNvPr id="11" name="Freeform 11"/>
          <p:cNvSpPr/>
          <p:nvPr/>
        </p:nvSpPr>
        <p:spPr>
          <a:xfrm flipV="1">
            <a:off x="10023672" y="7622724"/>
            <a:ext cx="3695310" cy="1852274"/>
          </a:xfrm>
          <a:custGeom>
            <a:avLst/>
            <a:gdLst/>
            <a:ahLst/>
            <a:cxnLst/>
            <a:rect l="l" t="t" r="r" b="b"/>
            <a:pathLst>
              <a:path w="3695310" h="1852274">
                <a:moveTo>
                  <a:pt x="0" y="1852274"/>
                </a:moveTo>
                <a:lnTo>
                  <a:pt x="3695310" y="1852274"/>
                </a:lnTo>
                <a:lnTo>
                  <a:pt x="3695310" y="0"/>
                </a:lnTo>
                <a:lnTo>
                  <a:pt x="0" y="0"/>
                </a:lnTo>
                <a:lnTo>
                  <a:pt x="0" y="1852274"/>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2" name="TextBox 12"/>
          <p:cNvSpPr txBox="1"/>
          <p:nvPr/>
        </p:nvSpPr>
        <p:spPr>
          <a:xfrm>
            <a:off x="494307" y="638138"/>
            <a:ext cx="6642648" cy="761951"/>
          </a:xfrm>
          <a:prstGeom prst="rect">
            <a:avLst/>
          </a:prstGeom>
        </p:spPr>
        <p:txBody>
          <a:bodyPr lIns="0" tIns="0" rIns="0" bIns="0" rtlCol="0" anchor="t">
            <a:spAutoFit/>
          </a:bodyPr>
          <a:lstStyle/>
          <a:p>
            <a:pPr algn="ctr">
              <a:lnSpc>
                <a:spcPts val="6299"/>
              </a:lnSpc>
              <a:spcBef>
                <a:spcPct val="0"/>
              </a:spcBef>
            </a:pPr>
            <a:r>
              <a:rPr lang="en-US" sz="4499">
                <a:solidFill>
                  <a:srgbClr val="4F6D72"/>
                </a:solidFill>
                <a:latin typeface="#9Slide07 SVNUT Triumph Press"/>
              </a:rPr>
              <a:t>b,  Nhân vật</a:t>
            </a:r>
          </a:p>
        </p:txBody>
      </p:sp>
      <p:sp>
        <p:nvSpPr>
          <p:cNvPr id="13" name="TextBox 13"/>
          <p:cNvSpPr txBox="1"/>
          <p:nvPr/>
        </p:nvSpPr>
        <p:spPr>
          <a:xfrm>
            <a:off x="1189091" y="2256290"/>
            <a:ext cx="6138528" cy="721945"/>
          </a:xfrm>
          <a:prstGeom prst="rect">
            <a:avLst/>
          </a:prstGeom>
        </p:spPr>
        <p:txBody>
          <a:bodyPr lIns="0" tIns="0" rIns="0" bIns="0" rtlCol="0" anchor="t">
            <a:spAutoFit/>
          </a:bodyPr>
          <a:lstStyle/>
          <a:p>
            <a:pPr algn="ctr">
              <a:lnSpc>
                <a:spcPts val="5880"/>
              </a:lnSpc>
            </a:pPr>
            <a:r>
              <a:rPr lang="en-US" sz="4200">
                <a:solidFill>
                  <a:srgbClr val="4E9A93"/>
                </a:solidFill>
                <a:latin typeface="Roboto Condensed Bold Italics"/>
              </a:rPr>
              <a:t>*HÀNH ĐỘNG, CỬ CHỈ</a:t>
            </a:r>
          </a:p>
        </p:txBody>
      </p:sp>
      <p:sp>
        <p:nvSpPr>
          <p:cNvPr id="14" name="TextBox 14"/>
          <p:cNvSpPr txBox="1"/>
          <p:nvPr/>
        </p:nvSpPr>
        <p:spPr>
          <a:xfrm>
            <a:off x="905852" y="3824912"/>
            <a:ext cx="6705007" cy="4781401"/>
          </a:xfrm>
          <a:prstGeom prst="rect">
            <a:avLst/>
          </a:prstGeom>
        </p:spPr>
        <p:txBody>
          <a:bodyPr lIns="0" tIns="0" rIns="0" bIns="0" rtlCol="0" anchor="t">
            <a:spAutoFit/>
          </a:bodyPr>
          <a:lstStyle/>
          <a:p>
            <a:pPr marL="971550" lvl="1" indent="-485775" algn="just">
              <a:lnSpc>
                <a:spcPts val="6299"/>
              </a:lnSpc>
              <a:buFont typeface="Arial"/>
              <a:buChar char="•"/>
            </a:pPr>
            <a:r>
              <a:rPr lang="en-US" sz="4500">
                <a:solidFill>
                  <a:srgbClr val="000000"/>
                </a:solidFill>
                <a:latin typeface="Roboto Condensed Italics"/>
              </a:rPr>
              <a:t>Mặc áo mới ra cửa đứng mong có ai đi qua người ta khen.</a:t>
            </a:r>
          </a:p>
          <a:p>
            <a:pPr marL="971550" lvl="1" indent="-485775" algn="just">
              <a:lnSpc>
                <a:spcPts val="6299"/>
              </a:lnSpc>
              <a:buFont typeface="Arial"/>
              <a:buChar char="•"/>
            </a:pPr>
            <a:r>
              <a:rPr lang="en-US" sz="4500">
                <a:solidFill>
                  <a:srgbClr val="000000"/>
                </a:solidFill>
                <a:latin typeface="Roboto Condensed Italics"/>
              </a:rPr>
              <a:t>Đứng từ sáng đến chiều.</a:t>
            </a:r>
          </a:p>
          <a:p>
            <a:pPr marL="971550" lvl="1" indent="-485775" algn="just">
              <a:lnSpc>
                <a:spcPts val="6299"/>
              </a:lnSpc>
              <a:buFont typeface="Arial"/>
              <a:buChar char="•"/>
            </a:pPr>
            <a:r>
              <a:rPr lang="en-US" sz="4500">
                <a:solidFill>
                  <a:srgbClr val="000000"/>
                </a:solidFill>
                <a:latin typeface="Roboto Condensed Italics"/>
              </a:rPr>
              <a:t>Phanh vạt áo.</a:t>
            </a:r>
          </a:p>
          <a:p>
            <a:pPr algn="just">
              <a:lnSpc>
                <a:spcPts val="6299"/>
              </a:lnSpc>
            </a:pPr>
            <a:endParaRPr lang="en-US" sz="4500">
              <a:solidFill>
                <a:srgbClr val="000000"/>
              </a:solidFill>
              <a:latin typeface="Roboto Condensed Italics"/>
            </a:endParaRPr>
          </a:p>
        </p:txBody>
      </p:sp>
      <p:grpSp>
        <p:nvGrpSpPr>
          <p:cNvPr id="15" name="Group 15"/>
          <p:cNvGrpSpPr/>
          <p:nvPr/>
        </p:nvGrpSpPr>
        <p:grpSpPr>
          <a:xfrm>
            <a:off x="12909552" y="3655886"/>
            <a:ext cx="4600598" cy="4182679"/>
            <a:chOff x="0" y="0"/>
            <a:chExt cx="1211680" cy="1101611"/>
          </a:xfrm>
        </p:grpSpPr>
        <p:sp>
          <p:nvSpPr>
            <p:cNvPr id="16" name="Freeform 16"/>
            <p:cNvSpPr/>
            <p:nvPr/>
          </p:nvSpPr>
          <p:spPr>
            <a:xfrm>
              <a:off x="0" y="0"/>
              <a:ext cx="1211680" cy="1101611"/>
            </a:xfrm>
            <a:custGeom>
              <a:avLst/>
              <a:gdLst/>
              <a:ahLst/>
              <a:cxnLst/>
              <a:rect l="l" t="t" r="r" b="b"/>
              <a:pathLst>
                <a:path w="1211680" h="1101611">
                  <a:moveTo>
                    <a:pt x="85823" y="0"/>
                  </a:moveTo>
                  <a:lnTo>
                    <a:pt x="1125857" y="0"/>
                  </a:lnTo>
                  <a:cubicBezTo>
                    <a:pt x="1148619" y="0"/>
                    <a:pt x="1170448" y="9042"/>
                    <a:pt x="1186543" y="25137"/>
                  </a:cubicBezTo>
                  <a:cubicBezTo>
                    <a:pt x="1202638" y="41232"/>
                    <a:pt x="1211680" y="63061"/>
                    <a:pt x="1211680" y="85823"/>
                  </a:cubicBezTo>
                  <a:lnTo>
                    <a:pt x="1211680" y="1015788"/>
                  </a:lnTo>
                  <a:cubicBezTo>
                    <a:pt x="1211680" y="1063187"/>
                    <a:pt x="1173256" y="1101611"/>
                    <a:pt x="1125857" y="1101611"/>
                  </a:cubicBezTo>
                  <a:lnTo>
                    <a:pt x="85823" y="1101611"/>
                  </a:lnTo>
                  <a:cubicBezTo>
                    <a:pt x="63061" y="1101611"/>
                    <a:pt x="41232" y="1092569"/>
                    <a:pt x="25137" y="1076474"/>
                  </a:cubicBezTo>
                  <a:cubicBezTo>
                    <a:pt x="9042" y="1060379"/>
                    <a:pt x="0" y="1038549"/>
                    <a:pt x="0" y="1015788"/>
                  </a:cubicBezTo>
                  <a:lnTo>
                    <a:pt x="0" y="85823"/>
                  </a:lnTo>
                  <a:cubicBezTo>
                    <a:pt x="0" y="63061"/>
                    <a:pt x="9042" y="41232"/>
                    <a:pt x="25137" y="25137"/>
                  </a:cubicBezTo>
                  <a:cubicBezTo>
                    <a:pt x="41232" y="9042"/>
                    <a:pt x="63061" y="0"/>
                    <a:pt x="85823" y="0"/>
                  </a:cubicBezTo>
                  <a:close/>
                </a:path>
              </a:pathLst>
            </a:custGeom>
            <a:solidFill>
              <a:srgbClr val="F6EF9F"/>
            </a:solidFill>
          </p:spPr>
          <p:txBody>
            <a:bodyPr/>
            <a:lstStyle/>
            <a:p>
              <a:endParaRPr lang="en-GB"/>
            </a:p>
          </p:txBody>
        </p:sp>
        <p:sp>
          <p:nvSpPr>
            <p:cNvPr id="17" name="TextBox 17"/>
            <p:cNvSpPr txBox="1"/>
            <p:nvPr/>
          </p:nvSpPr>
          <p:spPr>
            <a:xfrm>
              <a:off x="0" y="-152400"/>
              <a:ext cx="812800" cy="965200"/>
            </a:xfrm>
            <a:prstGeom prst="rect">
              <a:avLst/>
            </a:prstGeom>
          </p:spPr>
          <p:txBody>
            <a:bodyPr lIns="50800" tIns="50800" rIns="50800" bIns="50800" rtlCol="0" anchor="ctr"/>
            <a:lstStyle/>
            <a:p>
              <a:pPr algn="ctr">
                <a:lnSpc>
                  <a:spcPts val="4707"/>
                </a:lnSpc>
              </a:pPr>
              <a:endParaRPr/>
            </a:p>
          </p:txBody>
        </p:sp>
      </p:grpSp>
      <p:sp>
        <p:nvSpPr>
          <p:cNvPr id="18" name="TextBox 18"/>
          <p:cNvSpPr txBox="1"/>
          <p:nvPr/>
        </p:nvSpPr>
        <p:spPr>
          <a:xfrm>
            <a:off x="13159842" y="3884637"/>
            <a:ext cx="4099458" cy="3181251"/>
          </a:xfrm>
          <a:prstGeom prst="rect">
            <a:avLst/>
          </a:prstGeom>
        </p:spPr>
        <p:txBody>
          <a:bodyPr lIns="0" tIns="0" rIns="0" bIns="0" rtlCol="0" anchor="t">
            <a:spAutoFit/>
          </a:bodyPr>
          <a:lstStyle/>
          <a:p>
            <a:pPr algn="just">
              <a:lnSpc>
                <a:spcPts val="6299"/>
              </a:lnSpc>
            </a:pPr>
            <a:r>
              <a:rPr lang="en-US" sz="4500">
                <a:solidFill>
                  <a:srgbClr val="000000"/>
                </a:solidFill>
                <a:latin typeface="Roboto Condensed Bold Italics"/>
              </a:rPr>
              <a:t>Tất cả đều bộc lộ tính hay khoe khoang của nhân vật.</a:t>
            </a:r>
          </a:p>
        </p:txBody>
      </p:sp>
      <p:sp>
        <p:nvSpPr>
          <p:cNvPr id="19" name="TextBox 19"/>
          <p:cNvSpPr txBox="1"/>
          <p:nvPr/>
        </p:nvSpPr>
        <p:spPr>
          <a:xfrm>
            <a:off x="7214627" y="590513"/>
            <a:ext cx="4232821" cy="769620"/>
          </a:xfrm>
          <a:prstGeom prst="rect">
            <a:avLst/>
          </a:prstGeom>
        </p:spPr>
        <p:txBody>
          <a:bodyPr lIns="0" tIns="0" rIns="0" bIns="0" rtlCol="0" anchor="t">
            <a:spAutoFit/>
          </a:bodyPr>
          <a:lstStyle/>
          <a:p>
            <a:pPr algn="ctr">
              <a:lnSpc>
                <a:spcPts val="5880"/>
              </a:lnSpc>
            </a:pPr>
            <a:r>
              <a:rPr lang="en-US" sz="4200">
                <a:solidFill>
                  <a:srgbClr val="449070"/>
                </a:solidFill>
                <a:latin typeface="#9Slide07 Crocante"/>
              </a:rPr>
              <a:t>LỢN CƯỚI, ÁO MỚI</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inVertical)">
                                      <p:cBhvr>
                                        <p:cTn id="15" dur="500"/>
                                        <p:tgtEl>
                                          <p:spTgt spid="15"/>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sp>
        <p:nvSpPr>
          <p:cNvPr id="3" name="Freeform 3"/>
          <p:cNvSpPr/>
          <p:nvPr/>
        </p:nvSpPr>
        <p:spPr>
          <a:xfrm rot="238012">
            <a:off x="-6947289" y="-2965513"/>
            <a:ext cx="9152128" cy="8808923"/>
          </a:xfrm>
          <a:custGeom>
            <a:avLst/>
            <a:gdLst/>
            <a:ahLst/>
            <a:cxnLst/>
            <a:rect l="l" t="t" r="r" b="b"/>
            <a:pathLst>
              <a:path w="9152128" h="8808923">
                <a:moveTo>
                  <a:pt x="0" y="0"/>
                </a:moveTo>
                <a:lnTo>
                  <a:pt x="9152128" y="0"/>
                </a:lnTo>
                <a:lnTo>
                  <a:pt x="9152128" y="8808924"/>
                </a:lnTo>
                <a:lnTo>
                  <a:pt x="0" y="8808924"/>
                </a:lnTo>
                <a:lnTo>
                  <a:pt x="0" y="0"/>
                </a:lnTo>
                <a:close/>
              </a:path>
            </a:pathLst>
          </a:custGeom>
          <a:blipFill>
            <a:blip r:embed="rId3">
              <a:alphaModFix amt="59000"/>
            </a:blip>
            <a:stretch>
              <a:fillRect/>
            </a:stretch>
          </a:blipFill>
        </p:spPr>
        <p:txBody>
          <a:bodyPr/>
          <a:lstStyle/>
          <a:p>
            <a:endParaRPr lang="en-GB"/>
          </a:p>
        </p:txBody>
      </p:sp>
      <p:sp>
        <p:nvSpPr>
          <p:cNvPr id="4" name="Freeform 4"/>
          <p:cNvSpPr/>
          <p:nvPr/>
        </p:nvSpPr>
        <p:spPr>
          <a:xfrm rot="238012">
            <a:off x="11725775" y="-5945865"/>
            <a:ext cx="9152128" cy="8808923"/>
          </a:xfrm>
          <a:custGeom>
            <a:avLst/>
            <a:gdLst/>
            <a:ahLst/>
            <a:cxnLst/>
            <a:rect l="l" t="t" r="r" b="b"/>
            <a:pathLst>
              <a:path w="9152128" h="8808923">
                <a:moveTo>
                  <a:pt x="0" y="0"/>
                </a:moveTo>
                <a:lnTo>
                  <a:pt x="9152128" y="0"/>
                </a:lnTo>
                <a:lnTo>
                  <a:pt x="9152128" y="8808923"/>
                </a:lnTo>
                <a:lnTo>
                  <a:pt x="0" y="8808923"/>
                </a:lnTo>
                <a:lnTo>
                  <a:pt x="0" y="0"/>
                </a:lnTo>
                <a:close/>
              </a:path>
            </a:pathLst>
          </a:custGeom>
          <a:blipFill>
            <a:blip r:embed="rId3">
              <a:alphaModFix amt="59000"/>
            </a:blip>
            <a:stretch>
              <a:fillRect/>
            </a:stretch>
          </a:blipFill>
        </p:spPr>
        <p:txBody>
          <a:bodyPr/>
          <a:lstStyle/>
          <a:p>
            <a:endParaRPr lang="en-GB"/>
          </a:p>
        </p:txBody>
      </p:sp>
      <p:sp>
        <p:nvSpPr>
          <p:cNvPr id="5" name="Freeform 5"/>
          <p:cNvSpPr/>
          <p:nvPr/>
        </p:nvSpPr>
        <p:spPr>
          <a:xfrm>
            <a:off x="25400" y="-876300"/>
            <a:ext cx="6908800" cy="3962400"/>
          </a:xfrm>
          <a:custGeom>
            <a:avLst/>
            <a:gdLst/>
            <a:ahLst/>
            <a:cxnLst/>
            <a:rect l="l" t="t" r="r" b="b"/>
            <a:pathLst>
              <a:path w="5901160" h="3739860">
                <a:moveTo>
                  <a:pt x="0" y="0"/>
                </a:moveTo>
                <a:lnTo>
                  <a:pt x="5901160" y="0"/>
                </a:lnTo>
                <a:lnTo>
                  <a:pt x="5901160" y="3739860"/>
                </a:lnTo>
                <a:lnTo>
                  <a:pt x="0" y="3739860"/>
                </a:lnTo>
                <a:lnTo>
                  <a:pt x="0" y="0"/>
                </a:lnTo>
                <a:close/>
              </a:path>
            </a:pathLst>
          </a:custGeom>
          <a:blipFill>
            <a:blip r:embed="rId4"/>
            <a:stretch>
              <a:fillRect/>
            </a:stretch>
          </a:blipFill>
        </p:spPr>
        <p:txBody>
          <a:bodyPr/>
          <a:lstStyle/>
          <a:p>
            <a:endParaRPr lang="en-GB"/>
          </a:p>
        </p:txBody>
      </p:sp>
      <p:sp>
        <p:nvSpPr>
          <p:cNvPr id="6" name="TextBox 6"/>
          <p:cNvSpPr txBox="1"/>
          <p:nvPr/>
        </p:nvSpPr>
        <p:spPr>
          <a:xfrm>
            <a:off x="762000" y="266700"/>
            <a:ext cx="5614866" cy="1231106"/>
          </a:xfrm>
          <a:prstGeom prst="rect">
            <a:avLst/>
          </a:prstGeom>
        </p:spPr>
        <p:txBody>
          <a:bodyPr wrap="square" lIns="0" tIns="0" rIns="0" bIns="0" rtlCol="0" anchor="t">
            <a:spAutoFit/>
          </a:bodyPr>
          <a:lstStyle/>
          <a:p>
            <a:pPr algn="ctr">
              <a:lnSpc>
                <a:spcPts val="9553"/>
              </a:lnSpc>
            </a:pPr>
            <a:r>
              <a:rPr lang="en-US" sz="6823">
                <a:solidFill>
                  <a:srgbClr val="4F6D72"/>
                </a:solidFill>
                <a:latin typeface="#9Slide06 Ong Do Gia"/>
              </a:rPr>
              <a:t>Ở đây có bán cá tươi</a:t>
            </a:r>
          </a:p>
        </p:txBody>
      </p:sp>
      <p:grpSp>
        <p:nvGrpSpPr>
          <p:cNvPr id="7" name="Group 7"/>
          <p:cNvGrpSpPr>
            <a:grpSpLocks noChangeAspect="1"/>
          </p:cNvGrpSpPr>
          <p:nvPr/>
        </p:nvGrpSpPr>
        <p:grpSpPr>
          <a:xfrm>
            <a:off x="-440115" y="6149430"/>
            <a:ext cx="5877383" cy="5877359"/>
            <a:chOff x="0" y="0"/>
            <a:chExt cx="6350000" cy="6349975"/>
          </a:xfrm>
        </p:grpSpPr>
        <p:sp>
          <p:nvSpPr>
            <p:cNvPr id="8" name="Freeform 8"/>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5"/>
              <a:stretch>
                <a:fillRect t="-11613" b="-11613"/>
              </a:stretch>
            </a:blipFill>
          </p:spPr>
          <p:txBody>
            <a:bodyPr/>
            <a:lstStyle/>
            <a:p>
              <a:endParaRPr lang="en-GB"/>
            </a:p>
          </p:txBody>
        </p:sp>
      </p:grpSp>
      <p:sp>
        <p:nvSpPr>
          <p:cNvPr id="9" name="Freeform 9"/>
          <p:cNvSpPr/>
          <p:nvPr/>
        </p:nvSpPr>
        <p:spPr>
          <a:xfrm>
            <a:off x="6811902" y="1221281"/>
            <a:ext cx="7315200" cy="1280160"/>
          </a:xfrm>
          <a:custGeom>
            <a:avLst/>
            <a:gdLst/>
            <a:ahLst/>
            <a:cxnLst/>
            <a:rect l="l" t="t" r="r" b="b"/>
            <a:pathLst>
              <a:path w="7315200" h="1280160">
                <a:moveTo>
                  <a:pt x="0" y="0"/>
                </a:moveTo>
                <a:lnTo>
                  <a:pt x="7315200" y="0"/>
                </a:lnTo>
                <a:lnTo>
                  <a:pt x="7315200" y="1280160"/>
                </a:lnTo>
                <a:lnTo>
                  <a:pt x="0" y="128016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0" name="TextBox 10"/>
          <p:cNvSpPr txBox="1"/>
          <p:nvPr/>
        </p:nvSpPr>
        <p:spPr>
          <a:xfrm>
            <a:off x="6693512" y="459330"/>
            <a:ext cx="6642648" cy="761951"/>
          </a:xfrm>
          <a:prstGeom prst="rect">
            <a:avLst/>
          </a:prstGeom>
        </p:spPr>
        <p:txBody>
          <a:bodyPr lIns="0" tIns="0" rIns="0" bIns="0" rtlCol="0" anchor="t">
            <a:spAutoFit/>
          </a:bodyPr>
          <a:lstStyle/>
          <a:p>
            <a:pPr algn="ctr">
              <a:lnSpc>
                <a:spcPts val="6299"/>
              </a:lnSpc>
              <a:spcBef>
                <a:spcPct val="0"/>
              </a:spcBef>
            </a:pPr>
            <a:r>
              <a:rPr lang="en-US" sz="4499">
                <a:solidFill>
                  <a:srgbClr val="4F6D72"/>
                </a:solidFill>
                <a:latin typeface="#9Slide07 SVNUT Triumph Press"/>
              </a:rPr>
              <a:t>b,  Nhân vật</a:t>
            </a:r>
          </a:p>
        </p:txBody>
      </p:sp>
      <p:sp>
        <p:nvSpPr>
          <p:cNvPr id="11" name="TextBox 11"/>
          <p:cNvSpPr txBox="1"/>
          <p:nvPr/>
        </p:nvSpPr>
        <p:spPr>
          <a:xfrm>
            <a:off x="9242488" y="1409901"/>
            <a:ext cx="2454027" cy="769620"/>
          </a:xfrm>
          <a:prstGeom prst="rect">
            <a:avLst/>
          </a:prstGeom>
        </p:spPr>
        <p:txBody>
          <a:bodyPr lIns="0" tIns="0" rIns="0" bIns="0" rtlCol="0" anchor="t">
            <a:spAutoFit/>
          </a:bodyPr>
          <a:lstStyle/>
          <a:p>
            <a:pPr algn="ctr">
              <a:lnSpc>
                <a:spcPts val="5880"/>
              </a:lnSpc>
            </a:pPr>
            <a:r>
              <a:rPr lang="en-US" sz="4200">
                <a:solidFill>
                  <a:srgbClr val="449070"/>
                </a:solidFill>
                <a:latin typeface="#9Slide07 Crocante"/>
              </a:rPr>
              <a:t>TREO BIỂN</a:t>
            </a:r>
          </a:p>
        </p:txBody>
      </p:sp>
      <p:graphicFrame>
        <p:nvGraphicFramePr>
          <p:cNvPr id="12" name="Table 12"/>
          <p:cNvGraphicFramePr>
            <a:graphicFrameLocks noGrp="1"/>
          </p:cNvGraphicFramePr>
          <p:nvPr>
            <p:extLst>
              <p:ext uri="{D42A27DB-BD31-4B8C-83A1-F6EECF244321}">
                <p14:modId xmlns:p14="http://schemas.microsoft.com/office/powerpoint/2010/main" val="3819694650"/>
              </p:ext>
            </p:extLst>
          </p:nvPr>
        </p:nvGraphicFramePr>
        <p:xfrm>
          <a:off x="4868845" y="3169078"/>
          <a:ext cx="12798921" cy="6173914"/>
        </p:xfrm>
        <a:graphic>
          <a:graphicData uri="http://schemas.openxmlformats.org/drawingml/2006/table">
            <a:tbl>
              <a:tblPr/>
              <a:tblGrid>
                <a:gridCol w="3016993">
                  <a:extLst>
                    <a:ext uri="{9D8B030D-6E8A-4147-A177-3AD203B41FA5}">
                      <a16:colId xmlns:a16="http://schemas.microsoft.com/office/drawing/2014/main" val="20000"/>
                    </a:ext>
                  </a:extLst>
                </a:gridCol>
                <a:gridCol w="9781928">
                  <a:extLst>
                    <a:ext uri="{9D8B030D-6E8A-4147-A177-3AD203B41FA5}">
                      <a16:colId xmlns:a16="http://schemas.microsoft.com/office/drawing/2014/main" val="20001"/>
                    </a:ext>
                  </a:extLst>
                </a:gridCol>
              </a:tblGrid>
              <a:tr h="1619161">
                <a:tc>
                  <a:txBody>
                    <a:bodyPr/>
                    <a:lstStyle/>
                    <a:p>
                      <a:pPr algn="ctr">
                        <a:lnSpc>
                          <a:spcPts val="5215"/>
                        </a:lnSpc>
                        <a:defRPr/>
                      </a:pPr>
                      <a:r>
                        <a:rPr lang="en-US" sz="3500">
                          <a:solidFill>
                            <a:srgbClr val="0D113E"/>
                          </a:solidFill>
                          <a:latin typeface="Roboto Condensed Bold"/>
                        </a:rPr>
                        <a:t>PHƯƠNG DIỆN</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C6E6D2"/>
                    </a:solidFill>
                  </a:tcPr>
                </a:tc>
                <a:tc>
                  <a:txBody>
                    <a:bodyPr/>
                    <a:lstStyle/>
                    <a:p>
                      <a:pPr algn="ctr">
                        <a:lnSpc>
                          <a:spcPts val="5215"/>
                        </a:lnSpc>
                        <a:defRPr/>
                      </a:pPr>
                      <a:r>
                        <a:rPr lang="en-US" sz="3500">
                          <a:solidFill>
                            <a:srgbClr val="0D113E"/>
                          </a:solidFill>
                          <a:latin typeface="Roboto Condensed Bold"/>
                        </a:rPr>
                        <a:t>BIỂU HIỆN CỦA NNHÂN VẬT</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C6E6D2"/>
                    </a:solidFill>
                  </a:tcPr>
                </a:tc>
                <a:extLst>
                  <a:ext uri="{0D108BD9-81ED-4DB2-BD59-A6C34878D82A}">
                    <a16:rowId xmlns:a16="http://schemas.microsoft.com/office/drawing/2014/main" val="10000"/>
                  </a:ext>
                </a:extLst>
              </a:tr>
              <a:tr h="3593808">
                <a:tc>
                  <a:txBody>
                    <a:bodyPr/>
                    <a:lstStyle/>
                    <a:p>
                      <a:pPr algn="ctr">
                        <a:lnSpc>
                          <a:spcPts val="5215"/>
                        </a:lnSpc>
                        <a:defRPr/>
                      </a:pPr>
                      <a:r>
                        <a:rPr lang="en-US" sz="3500">
                          <a:solidFill>
                            <a:srgbClr val="0D113E"/>
                          </a:solidFill>
                          <a:latin typeface="Roboto Condensed"/>
                        </a:rPr>
                        <a:t>Hành động, </a:t>
                      </a:r>
                      <a:endParaRPr lang="en-US" sz="1100"/>
                    </a:p>
                    <a:p>
                      <a:pPr algn="ctr">
                        <a:lnSpc>
                          <a:spcPts val="5215"/>
                        </a:lnSpc>
                      </a:pPr>
                      <a:r>
                        <a:rPr lang="en-US" sz="3500">
                          <a:solidFill>
                            <a:srgbClr val="0D113E"/>
                          </a:solidFill>
                          <a:latin typeface="Roboto Condensed"/>
                        </a:rPr>
                        <a:t>cử chỉ</a:t>
                      </a:r>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tc>
                  <a:txBody>
                    <a:bodyPr/>
                    <a:lstStyle/>
                    <a:p>
                      <a:pPr algn="just">
                        <a:lnSpc>
                          <a:spcPts val="5215"/>
                        </a:lnSpc>
                        <a:defRPr/>
                      </a:pPr>
                      <a:r>
                        <a:rPr lang="en-US" sz="3500">
                          <a:solidFill>
                            <a:srgbClr val="0D113E"/>
                          </a:solidFill>
                          <a:latin typeface="Roboto Condensed"/>
                        </a:rPr>
                        <a:t>Bỏ dần chữ trên biển mỗi khi có người chê.</a:t>
                      </a:r>
                      <a:endParaRPr lang="en-US" sz="1100"/>
                    </a:p>
                    <a:p>
                      <a:pPr algn="just">
                        <a:lnSpc>
                          <a:spcPts val="5215"/>
                        </a:lnSpc>
                      </a:pPr>
                      <a:r>
                        <a:rPr lang="en-US" sz="3500">
                          <a:solidFill>
                            <a:srgbClr val="0D113E"/>
                          </a:solidFill>
                          <a:latin typeface="Roboto Condensed"/>
                        </a:rPr>
                        <a:t>+ Biển ban đầu: đầy đủ thông tin: mặt hàng, địa điểm bán, chất lượng hàng bán -&gt; những thông tin này cần thiết cho khách hàng.</a:t>
                      </a:r>
                    </a:p>
                    <a:p>
                      <a:pPr algn="just">
                        <a:lnSpc>
                          <a:spcPts val="5215"/>
                        </a:lnSpc>
                      </a:pPr>
                      <a:r>
                        <a:rPr lang="en-US" sz="3500">
                          <a:solidFill>
                            <a:srgbClr val="0D113E"/>
                          </a:solidFill>
                          <a:latin typeface="Roboto Condensed"/>
                        </a:rPr>
                        <a:t>+ Bỏ dần -&gt; không còn chữ nào -&gt; cất biển.</a:t>
                      </a:r>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extLst>
                  <a:ext uri="{0D108BD9-81ED-4DB2-BD59-A6C34878D82A}">
                    <a16:rowId xmlns:a16="http://schemas.microsoft.com/office/drawing/2014/main" val="10001"/>
                  </a:ext>
                </a:extLst>
              </a:tr>
              <a:tr h="960945">
                <a:tc>
                  <a:txBody>
                    <a:bodyPr/>
                    <a:lstStyle/>
                    <a:p>
                      <a:pPr algn="ctr">
                        <a:lnSpc>
                          <a:spcPts val="5215"/>
                        </a:lnSpc>
                        <a:defRPr/>
                      </a:pPr>
                      <a:r>
                        <a:rPr lang="en-US" sz="3500">
                          <a:solidFill>
                            <a:srgbClr val="0D113E"/>
                          </a:solidFill>
                          <a:latin typeface="Roboto Condensed"/>
                        </a:rPr>
                        <a:t>Nhận xét</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tc>
                  <a:txBody>
                    <a:bodyPr/>
                    <a:lstStyle/>
                    <a:p>
                      <a:pPr algn="just">
                        <a:lnSpc>
                          <a:spcPts val="5215"/>
                        </a:lnSpc>
                        <a:defRPr/>
                      </a:pPr>
                      <a:r>
                        <a:rPr lang="en-US" sz="3500">
                          <a:solidFill>
                            <a:srgbClr val="0D113E"/>
                          </a:solidFill>
                          <a:latin typeface="Roboto Condensed"/>
                        </a:rPr>
                        <a:t>Chủ nhà hàng là người ba phải, thiếu chủ kiến.</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extLst>
                  <a:ext uri="{0D108BD9-81ED-4DB2-BD59-A6C34878D82A}">
                    <a16:rowId xmlns:a16="http://schemas.microsoft.com/office/drawing/2014/main" val="10002"/>
                  </a:ext>
                </a:extLst>
              </a:tr>
            </a:tbl>
          </a:graphicData>
        </a:graphic>
      </p:graphicFrame>
      <p:sp>
        <p:nvSpPr>
          <p:cNvPr id="13" name="Freeform 13"/>
          <p:cNvSpPr/>
          <p:nvPr/>
        </p:nvSpPr>
        <p:spPr>
          <a:xfrm>
            <a:off x="2971800" y="1485900"/>
            <a:ext cx="1285693" cy="890343"/>
          </a:xfrm>
          <a:custGeom>
            <a:avLst/>
            <a:gdLst/>
            <a:ahLst/>
            <a:cxnLst/>
            <a:rect l="l" t="t" r="r" b="b"/>
            <a:pathLst>
              <a:path w="1285693" h="890343">
                <a:moveTo>
                  <a:pt x="0" y="0"/>
                </a:moveTo>
                <a:lnTo>
                  <a:pt x="1285693" y="0"/>
                </a:lnTo>
                <a:lnTo>
                  <a:pt x="1285693" y="890343"/>
                </a:lnTo>
                <a:lnTo>
                  <a:pt x="0" y="890343"/>
                </a:lnTo>
                <a:lnTo>
                  <a:pt x="0" y="0"/>
                </a:lnTo>
                <a:close/>
              </a:path>
            </a:pathLst>
          </a:custGeom>
          <a:blipFill>
            <a:blip r:embed="rId8"/>
            <a:stretch>
              <a:fillRect/>
            </a:stretch>
          </a:blipFill>
        </p:spPr>
        <p:txBody>
          <a:bodyPr/>
          <a:lstStyle/>
          <a:p>
            <a:endParaRPr lang="en-GB"/>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sp>
        <p:nvSpPr>
          <p:cNvPr id="3" name="Freeform 3"/>
          <p:cNvSpPr/>
          <p:nvPr/>
        </p:nvSpPr>
        <p:spPr>
          <a:xfrm>
            <a:off x="5565805" y="2191840"/>
            <a:ext cx="12264305" cy="6322150"/>
          </a:xfrm>
          <a:custGeom>
            <a:avLst/>
            <a:gdLst/>
            <a:ahLst/>
            <a:cxnLst/>
            <a:rect l="l" t="t" r="r" b="b"/>
            <a:pathLst>
              <a:path w="12264305" h="6322150">
                <a:moveTo>
                  <a:pt x="0" y="0"/>
                </a:moveTo>
                <a:lnTo>
                  <a:pt x="12264305" y="0"/>
                </a:lnTo>
                <a:lnTo>
                  <a:pt x="12264305" y="6322149"/>
                </a:lnTo>
                <a:lnTo>
                  <a:pt x="0" y="632214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 name="Freeform 4"/>
          <p:cNvSpPr/>
          <p:nvPr/>
        </p:nvSpPr>
        <p:spPr>
          <a:xfrm rot="238012">
            <a:off x="11808417" y="5882538"/>
            <a:ext cx="9152128" cy="8808923"/>
          </a:xfrm>
          <a:custGeom>
            <a:avLst/>
            <a:gdLst/>
            <a:ahLst/>
            <a:cxnLst/>
            <a:rect l="l" t="t" r="r" b="b"/>
            <a:pathLst>
              <a:path w="9152128" h="8808923">
                <a:moveTo>
                  <a:pt x="0" y="0"/>
                </a:moveTo>
                <a:lnTo>
                  <a:pt x="9152128" y="0"/>
                </a:lnTo>
                <a:lnTo>
                  <a:pt x="9152128" y="8808924"/>
                </a:lnTo>
                <a:lnTo>
                  <a:pt x="0" y="8808924"/>
                </a:lnTo>
                <a:lnTo>
                  <a:pt x="0" y="0"/>
                </a:lnTo>
                <a:close/>
              </a:path>
            </a:pathLst>
          </a:custGeom>
          <a:blipFill>
            <a:blip r:embed="rId5">
              <a:alphaModFix amt="59000"/>
            </a:blip>
            <a:stretch>
              <a:fillRect/>
            </a:stretch>
          </a:blipFill>
        </p:spPr>
        <p:txBody>
          <a:bodyPr/>
          <a:lstStyle/>
          <a:p>
            <a:endParaRPr lang="en-GB"/>
          </a:p>
        </p:txBody>
      </p:sp>
      <p:sp>
        <p:nvSpPr>
          <p:cNvPr id="5" name="Freeform 5"/>
          <p:cNvSpPr/>
          <p:nvPr/>
        </p:nvSpPr>
        <p:spPr>
          <a:xfrm>
            <a:off x="0" y="2569982"/>
            <a:ext cx="5750185" cy="4641251"/>
          </a:xfrm>
          <a:custGeom>
            <a:avLst/>
            <a:gdLst/>
            <a:ahLst/>
            <a:cxnLst/>
            <a:rect l="l" t="t" r="r" b="b"/>
            <a:pathLst>
              <a:path w="5750185" h="4641251">
                <a:moveTo>
                  <a:pt x="0" y="0"/>
                </a:moveTo>
                <a:lnTo>
                  <a:pt x="5750185" y="0"/>
                </a:lnTo>
                <a:lnTo>
                  <a:pt x="5750185" y="4641251"/>
                </a:lnTo>
                <a:lnTo>
                  <a:pt x="0" y="464125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 name="Freeform 6"/>
          <p:cNvSpPr/>
          <p:nvPr/>
        </p:nvSpPr>
        <p:spPr>
          <a:xfrm>
            <a:off x="7117115" y="388620"/>
            <a:ext cx="7315200" cy="1280160"/>
          </a:xfrm>
          <a:custGeom>
            <a:avLst/>
            <a:gdLst/>
            <a:ahLst/>
            <a:cxnLst/>
            <a:rect l="l" t="t" r="r" b="b"/>
            <a:pathLst>
              <a:path w="7315200" h="1280160">
                <a:moveTo>
                  <a:pt x="0" y="0"/>
                </a:moveTo>
                <a:lnTo>
                  <a:pt x="7315200" y="0"/>
                </a:lnTo>
                <a:lnTo>
                  <a:pt x="7315200" y="1280160"/>
                </a:lnTo>
                <a:lnTo>
                  <a:pt x="0" y="12801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 name="Freeform 7"/>
          <p:cNvSpPr/>
          <p:nvPr/>
        </p:nvSpPr>
        <p:spPr>
          <a:xfrm>
            <a:off x="1028700" y="3163422"/>
            <a:ext cx="3080215" cy="2987809"/>
          </a:xfrm>
          <a:custGeom>
            <a:avLst/>
            <a:gdLst/>
            <a:ahLst/>
            <a:cxnLst/>
            <a:rect l="l" t="t" r="r" b="b"/>
            <a:pathLst>
              <a:path w="3080215" h="2987809">
                <a:moveTo>
                  <a:pt x="0" y="0"/>
                </a:moveTo>
                <a:lnTo>
                  <a:pt x="3080215" y="0"/>
                </a:lnTo>
                <a:lnTo>
                  <a:pt x="3080215" y="2987809"/>
                </a:lnTo>
                <a:lnTo>
                  <a:pt x="0" y="2987809"/>
                </a:lnTo>
                <a:lnTo>
                  <a:pt x="0" y="0"/>
                </a:lnTo>
                <a:close/>
              </a:path>
            </a:pathLst>
          </a:custGeom>
          <a:blipFill>
            <a:blip r:embed="rId10"/>
            <a:stretch>
              <a:fillRect/>
            </a:stretch>
          </a:blipFill>
        </p:spPr>
        <p:txBody>
          <a:bodyPr/>
          <a:lstStyle/>
          <a:p>
            <a:endParaRPr lang="en-GB"/>
          </a:p>
        </p:txBody>
      </p:sp>
      <p:sp>
        <p:nvSpPr>
          <p:cNvPr id="8" name="Freeform 8"/>
          <p:cNvSpPr/>
          <p:nvPr/>
        </p:nvSpPr>
        <p:spPr>
          <a:xfrm>
            <a:off x="11042065" y="6900867"/>
            <a:ext cx="6006710" cy="4249747"/>
          </a:xfrm>
          <a:custGeom>
            <a:avLst/>
            <a:gdLst/>
            <a:ahLst/>
            <a:cxnLst/>
            <a:rect l="l" t="t" r="r" b="b"/>
            <a:pathLst>
              <a:path w="6006710" h="4249747">
                <a:moveTo>
                  <a:pt x="0" y="0"/>
                </a:moveTo>
                <a:lnTo>
                  <a:pt x="6006710" y="0"/>
                </a:lnTo>
                <a:lnTo>
                  <a:pt x="6006710" y="4249747"/>
                </a:lnTo>
                <a:lnTo>
                  <a:pt x="0" y="424974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9" name="TextBox 9"/>
          <p:cNvSpPr txBox="1"/>
          <p:nvPr/>
        </p:nvSpPr>
        <p:spPr>
          <a:xfrm>
            <a:off x="6672068" y="3224367"/>
            <a:ext cx="10148389" cy="4781401"/>
          </a:xfrm>
          <a:prstGeom prst="rect">
            <a:avLst/>
          </a:prstGeom>
        </p:spPr>
        <p:txBody>
          <a:bodyPr lIns="0" tIns="0" rIns="0" bIns="0" rtlCol="0" anchor="t">
            <a:spAutoFit/>
          </a:bodyPr>
          <a:lstStyle/>
          <a:p>
            <a:pPr marL="971550" lvl="1" indent="-485775" algn="just">
              <a:lnSpc>
                <a:spcPts val="6299"/>
              </a:lnSpc>
              <a:buFont typeface="Arial"/>
              <a:buChar char="•"/>
            </a:pPr>
            <a:r>
              <a:rPr lang="en-US" sz="4500">
                <a:solidFill>
                  <a:srgbClr val="000000"/>
                </a:solidFill>
                <a:latin typeface="Roboto Condensed Italics"/>
              </a:rPr>
              <a:t>Có một cái ghe dài không lấy gì đo cho xiết. Một người tuổi hai mươi đứng ở đầu mũi bắt đầu đi ra đằng lái; đi đến giữa cột buồm thì đã già, râu tóc bạc phơ, cứ thế đi, đến chết vẫn chưa tới lái.</a:t>
            </a:r>
          </a:p>
          <a:p>
            <a:pPr algn="just">
              <a:lnSpc>
                <a:spcPts val="6299"/>
              </a:lnSpc>
            </a:pPr>
            <a:endParaRPr lang="en-US" sz="4500">
              <a:solidFill>
                <a:srgbClr val="000000"/>
              </a:solidFill>
              <a:latin typeface="Roboto Condensed Italics"/>
            </a:endParaRPr>
          </a:p>
        </p:txBody>
      </p:sp>
      <p:sp>
        <p:nvSpPr>
          <p:cNvPr id="10" name="TextBox 10"/>
          <p:cNvSpPr txBox="1"/>
          <p:nvPr/>
        </p:nvSpPr>
        <p:spPr>
          <a:xfrm>
            <a:off x="1473550" y="604862"/>
            <a:ext cx="6642648" cy="761951"/>
          </a:xfrm>
          <a:prstGeom prst="rect">
            <a:avLst/>
          </a:prstGeom>
        </p:spPr>
        <p:txBody>
          <a:bodyPr lIns="0" tIns="0" rIns="0" bIns="0" rtlCol="0" anchor="t">
            <a:spAutoFit/>
          </a:bodyPr>
          <a:lstStyle/>
          <a:p>
            <a:pPr algn="ctr">
              <a:lnSpc>
                <a:spcPts val="6299"/>
              </a:lnSpc>
              <a:spcBef>
                <a:spcPct val="0"/>
              </a:spcBef>
            </a:pPr>
            <a:r>
              <a:rPr lang="en-US" sz="4499">
                <a:solidFill>
                  <a:srgbClr val="4F6D72"/>
                </a:solidFill>
                <a:latin typeface="#9Slide07 SVNUT Triumph Press"/>
              </a:rPr>
              <a:t>b,  Nhân vật</a:t>
            </a:r>
          </a:p>
        </p:txBody>
      </p:sp>
      <p:sp>
        <p:nvSpPr>
          <p:cNvPr id="11" name="TextBox 11"/>
          <p:cNvSpPr txBox="1"/>
          <p:nvPr/>
        </p:nvSpPr>
        <p:spPr>
          <a:xfrm>
            <a:off x="8471302" y="577240"/>
            <a:ext cx="4606826" cy="769620"/>
          </a:xfrm>
          <a:prstGeom prst="rect">
            <a:avLst/>
          </a:prstGeom>
        </p:spPr>
        <p:txBody>
          <a:bodyPr lIns="0" tIns="0" rIns="0" bIns="0" rtlCol="0" anchor="t">
            <a:spAutoFit/>
          </a:bodyPr>
          <a:lstStyle/>
          <a:p>
            <a:pPr algn="ctr">
              <a:lnSpc>
                <a:spcPts val="5880"/>
              </a:lnSpc>
            </a:pPr>
            <a:r>
              <a:rPr lang="en-US" sz="4200">
                <a:solidFill>
                  <a:srgbClr val="449070"/>
                </a:solidFill>
                <a:latin typeface="#9Slide07 Crocante"/>
              </a:rPr>
              <a:t>NÓI DÓC GẶP NHAU</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sp>
        <p:nvSpPr>
          <p:cNvPr id="3" name="Freeform 3"/>
          <p:cNvSpPr/>
          <p:nvPr/>
        </p:nvSpPr>
        <p:spPr>
          <a:xfrm rot="238012">
            <a:off x="-4226539" y="6746153"/>
            <a:ext cx="9152128" cy="8808923"/>
          </a:xfrm>
          <a:custGeom>
            <a:avLst/>
            <a:gdLst/>
            <a:ahLst/>
            <a:cxnLst/>
            <a:rect l="l" t="t" r="r" b="b"/>
            <a:pathLst>
              <a:path w="9152128" h="8808923">
                <a:moveTo>
                  <a:pt x="0" y="0"/>
                </a:moveTo>
                <a:lnTo>
                  <a:pt x="9152128" y="0"/>
                </a:lnTo>
                <a:lnTo>
                  <a:pt x="9152128" y="8808923"/>
                </a:lnTo>
                <a:lnTo>
                  <a:pt x="0" y="8808923"/>
                </a:lnTo>
                <a:lnTo>
                  <a:pt x="0" y="0"/>
                </a:lnTo>
                <a:close/>
              </a:path>
            </a:pathLst>
          </a:custGeom>
          <a:blipFill>
            <a:blip r:embed="rId3">
              <a:alphaModFix amt="59000"/>
            </a:blip>
            <a:stretch>
              <a:fillRect/>
            </a:stretch>
          </a:blipFill>
        </p:spPr>
        <p:txBody>
          <a:bodyPr/>
          <a:lstStyle/>
          <a:p>
            <a:endParaRPr lang="en-GB"/>
          </a:p>
        </p:txBody>
      </p:sp>
      <p:sp>
        <p:nvSpPr>
          <p:cNvPr id="4" name="Freeform 4"/>
          <p:cNvSpPr/>
          <p:nvPr/>
        </p:nvSpPr>
        <p:spPr>
          <a:xfrm>
            <a:off x="93605" y="741869"/>
            <a:ext cx="5657185" cy="5157953"/>
          </a:xfrm>
          <a:custGeom>
            <a:avLst/>
            <a:gdLst/>
            <a:ahLst/>
            <a:cxnLst/>
            <a:rect l="l" t="t" r="r" b="b"/>
            <a:pathLst>
              <a:path w="5657185" h="5157953">
                <a:moveTo>
                  <a:pt x="0" y="0"/>
                </a:moveTo>
                <a:lnTo>
                  <a:pt x="5657185" y="0"/>
                </a:lnTo>
                <a:lnTo>
                  <a:pt x="5657185" y="5157953"/>
                </a:lnTo>
                <a:lnTo>
                  <a:pt x="0" y="51579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 name="Freeform 5"/>
          <p:cNvSpPr/>
          <p:nvPr/>
        </p:nvSpPr>
        <p:spPr>
          <a:xfrm>
            <a:off x="7689065" y="1221281"/>
            <a:ext cx="7315200" cy="1280160"/>
          </a:xfrm>
          <a:custGeom>
            <a:avLst/>
            <a:gdLst/>
            <a:ahLst/>
            <a:cxnLst/>
            <a:rect l="l" t="t" r="r" b="b"/>
            <a:pathLst>
              <a:path w="7315200" h="1280160">
                <a:moveTo>
                  <a:pt x="0" y="0"/>
                </a:moveTo>
                <a:lnTo>
                  <a:pt x="7315200" y="0"/>
                </a:lnTo>
                <a:lnTo>
                  <a:pt x="7315200" y="1280160"/>
                </a:lnTo>
                <a:lnTo>
                  <a:pt x="0" y="128016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 name="Freeform 6"/>
          <p:cNvSpPr/>
          <p:nvPr/>
        </p:nvSpPr>
        <p:spPr>
          <a:xfrm>
            <a:off x="1620720" y="883168"/>
            <a:ext cx="3303920" cy="4814455"/>
          </a:xfrm>
          <a:custGeom>
            <a:avLst/>
            <a:gdLst/>
            <a:ahLst/>
            <a:cxnLst/>
            <a:rect l="l" t="t" r="r" b="b"/>
            <a:pathLst>
              <a:path w="3303920" h="4814455">
                <a:moveTo>
                  <a:pt x="0" y="0"/>
                </a:moveTo>
                <a:lnTo>
                  <a:pt x="3303920" y="0"/>
                </a:lnTo>
                <a:lnTo>
                  <a:pt x="3303920" y="4814455"/>
                </a:lnTo>
                <a:lnTo>
                  <a:pt x="0" y="4814455"/>
                </a:lnTo>
                <a:lnTo>
                  <a:pt x="0" y="0"/>
                </a:lnTo>
                <a:close/>
              </a:path>
            </a:pathLst>
          </a:custGeom>
          <a:blipFill>
            <a:blip r:embed="rId8"/>
            <a:stretch>
              <a:fillRect/>
            </a:stretch>
          </a:blipFill>
        </p:spPr>
        <p:txBody>
          <a:bodyPr/>
          <a:lstStyle/>
          <a:p>
            <a:endParaRPr lang="en-GB"/>
          </a:p>
        </p:txBody>
      </p:sp>
      <p:sp>
        <p:nvSpPr>
          <p:cNvPr id="7" name="Freeform 7"/>
          <p:cNvSpPr/>
          <p:nvPr/>
        </p:nvSpPr>
        <p:spPr>
          <a:xfrm>
            <a:off x="0" y="6440133"/>
            <a:ext cx="6006710" cy="4249747"/>
          </a:xfrm>
          <a:custGeom>
            <a:avLst/>
            <a:gdLst/>
            <a:ahLst/>
            <a:cxnLst/>
            <a:rect l="l" t="t" r="r" b="b"/>
            <a:pathLst>
              <a:path w="6006710" h="4249747">
                <a:moveTo>
                  <a:pt x="0" y="0"/>
                </a:moveTo>
                <a:lnTo>
                  <a:pt x="6006710" y="0"/>
                </a:lnTo>
                <a:lnTo>
                  <a:pt x="6006710" y="4249748"/>
                </a:lnTo>
                <a:lnTo>
                  <a:pt x="0" y="424974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grpSp>
        <p:nvGrpSpPr>
          <p:cNvPr id="8" name="Group 8"/>
          <p:cNvGrpSpPr/>
          <p:nvPr/>
        </p:nvGrpSpPr>
        <p:grpSpPr>
          <a:xfrm>
            <a:off x="6006710" y="2825291"/>
            <a:ext cx="12087031" cy="6747419"/>
            <a:chOff x="0" y="0"/>
            <a:chExt cx="3183415" cy="1777098"/>
          </a:xfrm>
        </p:grpSpPr>
        <p:sp>
          <p:nvSpPr>
            <p:cNvPr id="9" name="Freeform 9"/>
            <p:cNvSpPr/>
            <p:nvPr/>
          </p:nvSpPr>
          <p:spPr>
            <a:xfrm>
              <a:off x="0" y="0"/>
              <a:ext cx="3183415" cy="1777098"/>
            </a:xfrm>
            <a:custGeom>
              <a:avLst/>
              <a:gdLst/>
              <a:ahLst/>
              <a:cxnLst/>
              <a:rect l="l" t="t" r="r" b="b"/>
              <a:pathLst>
                <a:path w="3183415" h="1777098">
                  <a:moveTo>
                    <a:pt x="32666" y="0"/>
                  </a:moveTo>
                  <a:lnTo>
                    <a:pt x="3150749" y="0"/>
                  </a:lnTo>
                  <a:cubicBezTo>
                    <a:pt x="3159413" y="0"/>
                    <a:pt x="3167722" y="3442"/>
                    <a:pt x="3173848" y="9568"/>
                  </a:cubicBezTo>
                  <a:cubicBezTo>
                    <a:pt x="3179974" y="15694"/>
                    <a:pt x="3183415" y="24003"/>
                    <a:pt x="3183415" y="32666"/>
                  </a:cubicBezTo>
                  <a:lnTo>
                    <a:pt x="3183415" y="1744432"/>
                  </a:lnTo>
                  <a:cubicBezTo>
                    <a:pt x="3183415" y="1753095"/>
                    <a:pt x="3179974" y="1761404"/>
                    <a:pt x="3173848" y="1767530"/>
                  </a:cubicBezTo>
                  <a:cubicBezTo>
                    <a:pt x="3167722" y="1773656"/>
                    <a:pt x="3159413" y="1777098"/>
                    <a:pt x="3150749" y="1777098"/>
                  </a:cubicBezTo>
                  <a:lnTo>
                    <a:pt x="32666" y="1777098"/>
                  </a:lnTo>
                  <a:cubicBezTo>
                    <a:pt x="24003" y="1777098"/>
                    <a:pt x="15694" y="1773656"/>
                    <a:pt x="9568" y="1767530"/>
                  </a:cubicBezTo>
                  <a:cubicBezTo>
                    <a:pt x="3442" y="1761404"/>
                    <a:pt x="0" y="1753095"/>
                    <a:pt x="0" y="1744432"/>
                  </a:cubicBezTo>
                  <a:lnTo>
                    <a:pt x="0" y="32666"/>
                  </a:lnTo>
                  <a:cubicBezTo>
                    <a:pt x="0" y="24003"/>
                    <a:pt x="3442" y="15694"/>
                    <a:pt x="9568" y="9568"/>
                  </a:cubicBezTo>
                  <a:cubicBezTo>
                    <a:pt x="15694" y="3442"/>
                    <a:pt x="24003" y="0"/>
                    <a:pt x="32666" y="0"/>
                  </a:cubicBezTo>
                  <a:close/>
                </a:path>
              </a:pathLst>
            </a:custGeom>
            <a:solidFill>
              <a:srgbClr val="EDF8F1"/>
            </a:solidFill>
          </p:spPr>
          <p:txBody>
            <a:bodyPr/>
            <a:lstStyle/>
            <a:p>
              <a:endParaRPr lang="en-GB"/>
            </a:p>
          </p:txBody>
        </p:sp>
        <p:sp>
          <p:nvSpPr>
            <p:cNvPr id="10" name="TextBox 10"/>
            <p:cNvSpPr txBox="1"/>
            <p:nvPr/>
          </p:nvSpPr>
          <p:spPr>
            <a:xfrm>
              <a:off x="0" y="-152400"/>
              <a:ext cx="812800" cy="965200"/>
            </a:xfrm>
            <a:prstGeom prst="rect">
              <a:avLst/>
            </a:prstGeom>
          </p:spPr>
          <p:txBody>
            <a:bodyPr lIns="50800" tIns="50800" rIns="50800" bIns="50800" rtlCol="0" anchor="ctr"/>
            <a:lstStyle/>
            <a:p>
              <a:pPr algn="ctr">
                <a:lnSpc>
                  <a:spcPts val="4707"/>
                </a:lnSpc>
              </a:pPr>
              <a:endParaRPr/>
            </a:p>
          </p:txBody>
        </p:sp>
      </p:grpSp>
      <p:sp>
        <p:nvSpPr>
          <p:cNvPr id="11" name="Freeform 11"/>
          <p:cNvSpPr/>
          <p:nvPr/>
        </p:nvSpPr>
        <p:spPr>
          <a:xfrm rot="-684033">
            <a:off x="4726892" y="4279950"/>
            <a:ext cx="2047796" cy="2209355"/>
          </a:xfrm>
          <a:custGeom>
            <a:avLst/>
            <a:gdLst/>
            <a:ahLst/>
            <a:cxnLst/>
            <a:rect l="l" t="t" r="r" b="b"/>
            <a:pathLst>
              <a:path w="2047796" h="2209355">
                <a:moveTo>
                  <a:pt x="0" y="0"/>
                </a:moveTo>
                <a:lnTo>
                  <a:pt x="2047796" y="0"/>
                </a:lnTo>
                <a:lnTo>
                  <a:pt x="2047796" y="2209355"/>
                </a:lnTo>
                <a:lnTo>
                  <a:pt x="0" y="220935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2" name="TextBox 12"/>
          <p:cNvSpPr txBox="1"/>
          <p:nvPr/>
        </p:nvSpPr>
        <p:spPr>
          <a:xfrm>
            <a:off x="5632401" y="459330"/>
            <a:ext cx="6642648" cy="761951"/>
          </a:xfrm>
          <a:prstGeom prst="rect">
            <a:avLst/>
          </a:prstGeom>
        </p:spPr>
        <p:txBody>
          <a:bodyPr lIns="0" tIns="0" rIns="0" bIns="0" rtlCol="0" anchor="t">
            <a:spAutoFit/>
          </a:bodyPr>
          <a:lstStyle/>
          <a:p>
            <a:pPr algn="ctr">
              <a:lnSpc>
                <a:spcPts val="6299"/>
              </a:lnSpc>
              <a:spcBef>
                <a:spcPct val="0"/>
              </a:spcBef>
            </a:pPr>
            <a:r>
              <a:rPr lang="en-US" sz="4499">
                <a:solidFill>
                  <a:srgbClr val="4F6D72"/>
                </a:solidFill>
                <a:latin typeface="#9Slide07 SVNUT Triumph Press"/>
              </a:rPr>
              <a:t>b,  Nhân vật</a:t>
            </a:r>
          </a:p>
        </p:txBody>
      </p:sp>
      <p:sp>
        <p:nvSpPr>
          <p:cNvPr id="13" name="TextBox 13"/>
          <p:cNvSpPr txBox="1"/>
          <p:nvPr/>
        </p:nvSpPr>
        <p:spPr>
          <a:xfrm>
            <a:off x="9043252" y="1409901"/>
            <a:ext cx="4606826" cy="769620"/>
          </a:xfrm>
          <a:prstGeom prst="rect">
            <a:avLst/>
          </a:prstGeom>
        </p:spPr>
        <p:txBody>
          <a:bodyPr lIns="0" tIns="0" rIns="0" bIns="0" rtlCol="0" anchor="t">
            <a:spAutoFit/>
          </a:bodyPr>
          <a:lstStyle/>
          <a:p>
            <a:pPr algn="ctr">
              <a:lnSpc>
                <a:spcPts val="5880"/>
              </a:lnSpc>
            </a:pPr>
            <a:r>
              <a:rPr lang="en-US" sz="4200">
                <a:solidFill>
                  <a:srgbClr val="449070"/>
                </a:solidFill>
                <a:latin typeface="#9Slide07 Crocante"/>
              </a:rPr>
              <a:t>NÓI DÓC GẶP NHAU</a:t>
            </a:r>
          </a:p>
        </p:txBody>
      </p:sp>
      <p:sp>
        <p:nvSpPr>
          <p:cNvPr id="14" name="TextBox 14"/>
          <p:cNvSpPr txBox="1"/>
          <p:nvPr/>
        </p:nvSpPr>
        <p:spPr>
          <a:xfrm>
            <a:off x="6006710" y="3214196"/>
            <a:ext cx="11594657" cy="5462944"/>
          </a:xfrm>
          <a:prstGeom prst="rect">
            <a:avLst/>
          </a:prstGeom>
        </p:spPr>
        <p:txBody>
          <a:bodyPr lIns="0" tIns="0" rIns="0" bIns="0" rtlCol="0" anchor="t">
            <a:spAutoFit/>
          </a:bodyPr>
          <a:lstStyle/>
          <a:p>
            <a:pPr marL="842013" lvl="1" indent="-421007" algn="just">
              <a:lnSpc>
                <a:spcPts val="5460"/>
              </a:lnSpc>
              <a:buFont typeface="Arial"/>
              <a:buChar char="•"/>
            </a:pPr>
            <a:r>
              <a:rPr lang="en-US" sz="3900">
                <a:solidFill>
                  <a:srgbClr val="000000"/>
                </a:solidFill>
                <a:latin typeface="Roboto Condensed Italics"/>
              </a:rPr>
              <a:t>Tôi đi rừng thấy một </a:t>
            </a:r>
            <a:r>
              <a:rPr lang="en-US" sz="3900">
                <a:solidFill>
                  <a:srgbClr val="000000"/>
                </a:solidFill>
                <a:latin typeface="Roboto Condensed Bold Italics"/>
              </a:rPr>
              <a:t>cây cao ghê gớm</a:t>
            </a:r>
            <a:r>
              <a:rPr lang="en-US" sz="3900">
                <a:solidFill>
                  <a:srgbClr val="000000"/>
                </a:solidFill>
                <a:latin typeface="Roboto Condensed Italics"/>
              </a:rPr>
              <a:t>. Có một con chim đậu trên cành cây ấy,</a:t>
            </a:r>
            <a:r>
              <a:rPr lang="en-US" sz="3900">
                <a:solidFill>
                  <a:srgbClr val="000000"/>
                </a:solidFill>
                <a:latin typeface="Roboto Condensed Bold Italics"/>
              </a:rPr>
              <a:t> đánh rơi một hột đa</a:t>
            </a:r>
            <a:r>
              <a:rPr lang="en-US" sz="3900">
                <a:solidFill>
                  <a:srgbClr val="000000"/>
                </a:solidFill>
                <a:latin typeface="Roboto Condensed Italics"/>
              </a:rPr>
              <a:t>. Hột đa rơi xuống lưng chừng gặp mưa, gặp bụi rồi nảy mầm, đâm rễ thành cây đa. Cây đa lớn lên, sinh hoa, kết quả, hột đa ở cây đa đó lại rơi vãi ra, đâm chồi nảy lộc thành nhiều cây đa con. Đa con lớn lên, sinh hoa kết quả lại nảy ra đàn cây đa cháu, cứ thế mãi cho đến khi rơi </a:t>
            </a:r>
            <a:r>
              <a:rPr lang="en-US" sz="3900">
                <a:solidFill>
                  <a:srgbClr val="000000"/>
                </a:solidFill>
                <a:latin typeface="Roboto Condensed Bold Italics"/>
              </a:rPr>
              <a:t>xuống đất thì đã bảy đời tất cả.</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sp>
        <p:nvSpPr>
          <p:cNvPr id="3" name="Freeform 3"/>
          <p:cNvSpPr/>
          <p:nvPr/>
        </p:nvSpPr>
        <p:spPr>
          <a:xfrm rot="238012">
            <a:off x="-2633963" y="5882538"/>
            <a:ext cx="9152128" cy="8808923"/>
          </a:xfrm>
          <a:custGeom>
            <a:avLst/>
            <a:gdLst/>
            <a:ahLst/>
            <a:cxnLst/>
            <a:rect l="l" t="t" r="r" b="b"/>
            <a:pathLst>
              <a:path w="9152128" h="8808923">
                <a:moveTo>
                  <a:pt x="0" y="0"/>
                </a:moveTo>
                <a:lnTo>
                  <a:pt x="9152128" y="0"/>
                </a:lnTo>
                <a:lnTo>
                  <a:pt x="9152128" y="8808924"/>
                </a:lnTo>
                <a:lnTo>
                  <a:pt x="0" y="8808924"/>
                </a:lnTo>
                <a:lnTo>
                  <a:pt x="0" y="0"/>
                </a:lnTo>
                <a:close/>
              </a:path>
            </a:pathLst>
          </a:custGeom>
          <a:blipFill>
            <a:blip r:embed="rId3">
              <a:alphaModFix amt="59000"/>
            </a:blip>
            <a:stretch>
              <a:fillRect/>
            </a:stretch>
          </a:blipFill>
        </p:spPr>
        <p:txBody>
          <a:bodyPr/>
          <a:lstStyle/>
          <a:p>
            <a:endParaRPr lang="en-GB"/>
          </a:p>
        </p:txBody>
      </p:sp>
      <p:sp>
        <p:nvSpPr>
          <p:cNvPr id="4" name="Freeform 4"/>
          <p:cNvSpPr/>
          <p:nvPr/>
        </p:nvSpPr>
        <p:spPr>
          <a:xfrm>
            <a:off x="6811902" y="1221281"/>
            <a:ext cx="7315200" cy="1280160"/>
          </a:xfrm>
          <a:custGeom>
            <a:avLst/>
            <a:gdLst/>
            <a:ahLst/>
            <a:cxnLst/>
            <a:rect l="l" t="t" r="r" b="b"/>
            <a:pathLst>
              <a:path w="7315200" h="1280160">
                <a:moveTo>
                  <a:pt x="0" y="0"/>
                </a:moveTo>
                <a:lnTo>
                  <a:pt x="7315200" y="0"/>
                </a:lnTo>
                <a:lnTo>
                  <a:pt x="7315200" y="1280160"/>
                </a:lnTo>
                <a:lnTo>
                  <a:pt x="0" y="128016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graphicFrame>
        <p:nvGraphicFramePr>
          <p:cNvPr id="5" name="Table 5"/>
          <p:cNvGraphicFramePr>
            <a:graphicFrameLocks noGrp="1"/>
          </p:cNvGraphicFramePr>
          <p:nvPr/>
        </p:nvGraphicFramePr>
        <p:xfrm>
          <a:off x="1518723" y="3148070"/>
          <a:ext cx="15042228" cy="5555843"/>
        </p:xfrm>
        <a:graphic>
          <a:graphicData uri="http://schemas.openxmlformats.org/drawingml/2006/table">
            <a:tbl>
              <a:tblPr/>
              <a:tblGrid>
                <a:gridCol w="2404381">
                  <a:extLst>
                    <a:ext uri="{9D8B030D-6E8A-4147-A177-3AD203B41FA5}">
                      <a16:colId xmlns:a16="http://schemas.microsoft.com/office/drawing/2014/main" val="20000"/>
                    </a:ext>
                  </a:extLst>
                </a:gridCol>
                <a:gridCol w="12637847">
                  <a:extLst>
                    <a:ext uri="{9D8B030D-6E8A-4147-A177-3AD203B41FA5}">
                      <a16:colId xmlns:a16="http://schemas.microsoft.com/office/drawing/2014/main" val="20001"/>
                    </a:ext>
                  </a:extLst>
                </a:gridCol>
              </a:tblGrid>
              <a:tr h="1619439">
                <a:tc>
                  <a:txBody>
                    <a:bodyPr/>
                    <a:lstStyle/>
                    <a:p>
                      <a:pPr algn="ctr">
                        <a:lnSpc>
                          <a:spcPts val="5215"/>
                        </a:lnSpc>
                        <a:defRPr/>
                      </a:pPr>
                      <a:r>
                        <a:rPr lang="en-US" sz="3500">
                          <a:solidFill>
                            <a:srgbClr val="0D113E"/>
                          </a:solidFill>
                          <a:latin typeface="Roboto Condensed Bold"/>
                        </a:rPr>
                        <a:t>PHƯƠNG DIỆN</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C6E6D2"/>
                    </a:solidFill>
                  </a:tcPr>
                </a:tc>
                <a:tc>
                  <a:txBody>
                    <a:bodyPr/>
                    <a:lstStyle/>
                    <a:p>
                      <a:pPr algn="ctr">
                        <a:lnSpc>
                          <a:spcPts val="5215"/>
                        </a:lnSpc>
                        <a:defRPr/>
                      </a:pPr>
                      <a:r>
                        <a:rPr lang="en-US" sz="3500">
                          <a:solidFill>
                            <a:srgbClr val="0D113E"/>
                          </a:solidFill>
                          <a:latin typeface="Roboto Condensed Bold"/>
                        </a:rPr>
                        <a:t>BIỂU HIỆN CỦA NNHÂN VẬT</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C6E6D2"/>
                    </a:solidFill>
                  </a:tcPr>
                </a:tc>
                <a:extLst>
                  <a:ext uri="{0D108BD9-81ED-4DB2-BD59-A6C34878D82A}">
                    <a16:rowId xmlns:a16="http://schemas.microsoft.com/office/drawing/2014/main" val="10000"/>
                  </a:ext>
                </a:extLst>
              </a:tr>
              <a:tr h="961110">
                <a:tc>
                  <a:txBody>
                    <a:bodyPr/>
                    <a:lstStyle/>
                    <a:p>
                      <a:pPr algn="ctr">
                        <a:lnSpc>
                          <a:spcPts val="5215"/>
                        </a:lnSpc>
                        <a:defRPr/>
                      </a:pPr>
                      <a:r>
                        <a:rPr lang="en-US" sz="3500">
                          <a:solidFill>
                            <a:srgbClr val="0D113E"/>
                          </a:solidFill>
                          <a:latin typeface="Roboto Condensed"/>
                        </a:rPr>
                        <a:t>Lời nói</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tc>
                  <a:txBody>
                    <a:bodyPr/>
                    <a:lstStyle/>
                    <a:p>
                      <a:pPr algn="just">
                        <a:lnSpc>
                          <a:spcPts val="5215"/>
                        </a:lnSpc>
                        <a:defRPr/>
                      </a:pPr>
                      <a:r>
                        <a:rPr lang="en-US" sz="3500">
                          <a:solidFill>
                            <a:srgbClr val="0D113E"/>
                          </a:solidFill>
                          <a:latin typeface="Roboto Condensed"/>
                        </a:rPr>
                        <a:t>Anh nào cũng sức khoác lác để chứng tỏ mình giỏi hơn người kia.</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extLst>
                  <a:ext uri="{0D108BD9-81ED-4DB2-BD59-A6C34878D82A}">
                    <a16:rowId xmlns:a16="http://schemas.microsoft.com/office/drawing/2014/main" val="10001"/>
                  </a:ext>
                </a:extLst>
              </a:tr>
              <a:tr h="2975294">
                <a:tc>
                  <a:txBody>
                    <a:bodyPr/>
                    <a:lstStyle/>
                    <a:p>
                      <a:pPr algn="ctr">
                        <a:lnSpc>
                          <a:spcPts val="5215"/>
                        </a:lnSpc>
                        <a:defRPr/>
                      </a:pPr>
                      <a:r>
                        <a:rPr lang="en-US" sz="3500">
                          <a:solidFill>
                            <a:srgbClr val="0D113E"/>
                          </a:solidFill>
                          <a:latin typeface="Roboto Condensed"/>
                        </a:rPr>
                        <a:t>Chi tiết </a:t>
                      </a:r>
                      <a:endParaRPr lang="en-US" sz="1100"/>
                    </a:p>
                    <a:p>
                      <a:pPr algn="ctr">
                        <a:lnSpc>
                          <a:spcPts val="5215"/>
                        </a:lnSpc>
                      </a:pPr>
                      <a:r>
                        <a:rPr lang="en-US" sz="3500">
                          <a:solidFill>
                            <a:srgbClr val="0D113E"/>
                          </a:solidFill>
                          <a:latin typeface="Roboto Condensed"/>
                        </a:rPr>
                        <a:t>cuối truyện</a:t>
                      </a:r>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tc>
                  <a:txBody>
                    <a:bodyPr/>
                    <a:lstStyle/>
                    <a:p>
                      <a:pPr algn="just">
                        <a:lnSpc>
                          <a:spcPts val="5215"/>
                        </a:lnSpc>
                        <a:defRPr/>
                      </a:pPr>
                      <a:r>
                        <a:rPr lang="en-US" sz="3500">
                          <a:solidFill>
                            <a:srgbClr val="0D113E"/>
                          </a:solidFill>
                          <a:latin typeface="Roboto Condensed"/>
                        </a:rPr>
                        <a:t>Chi tiết bất ngờ</a:t>
                      </a:r>
                      <a:endParaRPr lang="en-US" sz="1100"/>
                    </a:p>
                    <a:p>
                      <a:pPr algn="just">
                        <a:lnSpc>
                          <a:spcPts val="5215"/>
                        </a:lnSpc>
                      </a:pPr>
                      <a:r>
                        <a:rPr lang="en-US" sz="3500">
                          <a:solidFill>
                            <a:srgbClr val="0D113E"/>
                          </a:solidFill>
                          <a:latin typeface="Roboto Condensed"/>
                        </a:rPr>
                        <a:t>+ Anh chàng đi xa về cãi lại lời nói dối của anh chàng ở làng.</a:t>
                      </a:r>
                    </a:p>
                    <a:p>
                      <a:pPr algn="just">
                        <a:lnSpc>
                          <a:spcPts val="5215"/>
                        </a:lnSpc>
                      </a:pPr>
                      <a:r>
                        <a:rPr lang="en-US" sz="3500">
                          <a:solidFill>
                            <a:srgbClr val="0D113E"/>
                          </a:solidFill>
                          <a:latin typeface="Roboto Condensed"/>
                        </a:rPr>
                        <a:t>-&gt; anh ta tự thừa nhận cái ghe mình kể là chuyện “Không thể tin được”</a:t>
                      </a:r>
                    </a:p>
                    <a:p>
                      <a:pPr algn="just">
                        <a:lnSpc>
                          <a:spcPts val="5215"/>
                        </a:lnSpc>
                      </a:pPr>
                      <a:r>
                        <a:rPr lang="en-US" sz="3500">
                          <a:solidFill>
                            <a:srgbClr val="0D113E"/>
                          </a:solidFill>
                          <a:latin typeface="Roboto Condensed"/>
                        </a:rPr>
                        <a:t>-&gt; Anh chàng nói dóc trong làng dùng chiêu “Gậy ông đập lưng ông”.</a:t>
                      </a:r>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extLst>
                  <a:ext uri="{0D108BD9-81ED-4DB2-BD59-A6C34878D82A}">
                    <a16:rowId xmlns:a16="http://schemas.microsoft.com/office/drawing/2014/main" val="10002"/>
                  </a:ext>
                </a:extLst>
              </a:tr>
            </a:tbl>
          </a:graphicData>
        </a:graphic>
      </p:graphicFrame>
      <p:sp>
        <p:nvSpPr>
          <p:cNvPr id="6" name="Freeform 6"/>
          <p:cNvSpPr/>
          <p:nvPr/>
        </p:nvSpPr>
        <p:spPr>
          <a:xfrm>
            <a:off x="0" y="8284058"/>
            <a:ext cx="2008747" cy="1948485"/>
          </a:xfrm>
          <a:custGeom>
            <a:avLst/>
            <a:gdLst/>
            <a:ahLst/>
            <a:cxnLst/>
            <a:rect l="l" t="t" r="r" b="b"/>
            <a:pathLst>
              <a:path w="2008747" h="1948485">
                <a:moveTo>
                  <a:pt x="0" y="0"/>
                </a:moveTo>
                <a:lnTo>
                  <a:pt x="2008747" y="0"/>
                </a:lnTo>
                <a:lnTo>
                  <a:pt x="2008747" y="1948484"/>
                </a:lnTo>
                <a:lnTo>
                  <a:pt x="0" y="1948484"/>
                </a:lnTo>
                <a:lnTo>
                  <a:pt x="0" y="0"/>
                </a:lnTo>
                <a:close/>
              </a:path>
            </a:pathLst>
          </a:custGeom>
          <a:blipFill>
            <a:blip r:embed="rId6"/>
            <a:stretch>
              <a:fillRect/>
            </a:stretch>
          </a:blipFill>
        </p:spPr>
        <p:txBody>
          <a:bodyPr/>
          <a:lstStyle/>
          <a:p>
            <a:endParaRPr lang="en-GB"/>
          </a:p>
        </p:txBody>
      </p:sp>
      <p:sp>
        <p:nvSpPr>
          <p:cNvPr id="7" name="Freeform 7"/>
          <p:cNvSpPr/>
          <p:nvPr/>
        </p:nvSpPr>
        <p:spPr>
          <a:xfrm>
            <a:off x="14468093" y="-422849"/>
            <a:ext cx="7639814" cy="11132698"/>
          </a:xfrm>
          <a:custGeom>
            <a:avLst/>
            <a:gdLst/>
            <a:ahLst/>
            <a:cxnLst/>
            <a:rect l="l" t="t" r="r" b="b"/>
            <a:pathLst>
              <a:path w="7639814" h="11132698">
                <a:moveTo>
                  <a:pt x="0" y="0"/>
                </a:moveTo>
                <a:lnTo>
                  <a:pt x="7639814" y="0"/>
                </a:lnTo>
                <a:lnTo>
                  <a:pt x="7639814" y="11132698"/>
                </a:lnTo>
                <a:lnTo>
                  <a:pt x="0" y="11132698"/>
                </a:lnTo>
                <a:lnTo>
                  <a:pt x="0" y="0"/>
                </a:lnTo>
                <a:close/>
              </a:path>
            </a:pathLst>
          </a:custGeom>
          <a:blipFill>
            <a:blip r:embed="rId7"/>
            <a:stretch>
              <a:fillRect/>
            </a:stretch>
          </a:blipFill>
        </p:spPr>
        <p:txBody>
          <a:bodyPr/>
          <a:lstStyle/>
          <a:p>
            <a:endParaRPr lang="en-GB"/>
          </a:p>
        </p:txBody>
      </p:sp>
      <p:sp>
        <p:nvSpPr>
          <p:cNvPr id="8" name="TextBox 8"/>
          <p:cNvSpPr txBox="1"/>
          <p:nvPr/>
        </p:nvSpPr>
        <p:spPr>
          <a:xfrm>
            <a:off x="6693512" y="459330"/>
            <a:ext cx="6642648" cy="761951"/>
          </a:xfrm>
          <a:prstGeom prst="rect">
            <a:avLst/>
          </a:prstGeom>
        </p:spPr>
        <p:txBody>
          <a:bodyPr lIns="0" tIns="0" rIns="0" bIns="0" rtlCol="0" anchor="t">
            <a:spAutoFit/>
          </a:bodyPr>
          <a:lstStyle/>
          <a:p>
            <a:pPr algn="ctr">
              <a:lnSpc>
                <a:spcPts val="6299"/>
              </a:lnSpc>
              <a:spcBef>
                <a:spcPct val="0"/>
              </a:spcBef>
            </a:pPr>
            <a:r>
              <a:rPr lang="en-US" sz="4499">
                <a:solidFill>
                  <a:srgbClr val="4F6D72"/>
                </a:solidFill>
                <a:latin typeface="#9Slide07 SVNUT Triumph Press"/>
              </a:rPr>
              <a:t>b,  Nhân vật</a:t>
            </a:r>
          </a:p>
        </p:txBody>
      </p:sp>
      <p:sp>
        <p:nvSpPr>
          <p:cNvPr id="9" name="TextBox 9"/>
          <p:cNvSpPr txBox="1"/>
          <p:nvPr/>
        </p:nvSpPr>
        <p:spPr>
          <a:xfrm>
            <a:off x="8348412" y="1409876"/>
            <a:ext cx="4606826" cy="769620"/>
          </a:xfrm>
          <a:prstGeom prst="rect">
            <a:avLst/>
          </a:prstGeom>
        </p:spPr>
        <p:txBody>
          <a:bodyPr lIns="0" tIns="0" rIns="0" bIns="0" rtlCol="0" anchor="t">
            <a:spAutoFit/>
          </a:bodyPr>
          <a:lstStyle/>
          <a:p>
            <a:pPr algn="ctr">
              <a:lnSpc>
                <a:spcPts val="5880"/>
              </a:lnSpc>
            </a:pPr>
            <a:r>
              <a:rPr lang="en-US" sz="4200">
                <a:solidFill>
                  <a:srgbClr val="449070"/>
                </a:solidFill>
                <a:latin typeface="#9Slide07 Crocante"/>
              </a:rPr>
              <a:t>NÓI DÓC GẶP NHAU</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sp>
        <p:nvSpPr>
          <p:cNvPr id="3" name="Freeform 3"/>
          <p:cNvSpPr/>
          <p:nvPr/>
        </p:nvSpPr>
        <p:spPr>
          <a:xfrm rot="238012">
            <a:off x="-2633963" y="5882538"/>
            <a:ext cx="9152128" cy="8808923"/>
          </a:xfrm>
          <a:custGeom>
            <a:avLst/>
            <a:gdLst/>
            <a:ahLst/>
            <a:cxnLst/>
            <a:rect l="l" t="t" r="r" b="b"/>
            <a:pathLst>
              <a:path w="9152128" h="8808923">
                <a:moveTo>
                  <a:pt x="0" y="0"/>
                </a:moveTo>
                <a:lnTo>
                  <a:pt x="9152128" y="0"/>
                </a:lnTo>
                <a:lnTo>
                  <a:pt x="9152128" y="8808924"/>
                </a:lnTo>
                <a:lnTo>
                  <a:pt x="0" y="8808924"/>
                </a:lnTo>
                <a:lnTo>
                  <a:pt x="0" y="0"/>
                </a:lnTo>
                <a:close/>
              </a:path>
            </a:pathLst>
          </a:custGeom>
          <a:blipFill>
            <a:blip r:embed="rId3">
              <a:alphaModFix amt="59000"/>
            </a:blip>
            <a:stretch>
              <a:fillRect/>
            </a:stretch>
          </a:blipFill>
        </p:spPr>
        <p:txBody>
          <a:bodyPr/>
          <a:lstStyle/>
          <a:p>
            <a:endParaRPr lang="en-GB"/>
          </a:p>
        </p:txBody>
      </p:sp>
      <p:sp>
        <p:nvSpPr>
          <p:cNvPr id="4" name="Freeform 4"/>
          <p:cNvSpPr/>
          <p:nvPr/>
        </p:nvSpPr>
        <p:spPr>
          <a:xfrm>
            <a:off x="1387088" y="565058"/>
            <a:ext cx="7315200" cy="1280160"/>
          </a:xfrm>
          <a:custGeom>
            <a:avLst/>
            <a:gdLst/>
            <a:ahLst/>
            <a:cxnLst/>
            <a:rect l="l" t="t" r="r" b="b"/>
            <a:pathLst>
              <a:path w="7315200" h="1280160">
                <a:moveTo>
                  <a:pt x="0" y="0"/>
                </a:moveTo>
                <a:lnTo>
                  <a:pt x="7315200" y="0"/>
                </a:lnTo>
                <a:lnTo>
                  <a:pt x="7315200" y="1280160"/>
                </a:lnTo>
                <a:lnTo>
                  <a:pt x="0" y="128016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 name="Freeform 5"/>
          <p:cNvSpPr/>
          <p:nvPr/>
        </p:nvSpPr>
        <p:spPr>
          <a:xfrm>
            <a:off x="-1584523" y="2970049"/>
            <a:ext cx="5943222" cy="8160055"/>
          </a:xfrm>
          <a:custGeom>
            <a:avLst/>
            <a:gdLst/>
            <a:ahLst/>
            <a:cxnLst/>
            <a:rect l="l" t="t" r="r" b="b"/>
            <a:pathLst>
              <a:path w="5943222" h="8160055">
                <a:moveTo>
                  <a:pt x="0" y="0"/>
                </a:moveTo>
                <a:lnTo>
                  <a:pt x="5943222" y="0"/>
                </a:lnTo>
                <a:lnTo>
                  <a:pt x="5943222" y="8160054"/>
                </a:lnTo>
                <a:lnTo>
                  <a:pt x="0" y="8160054"/>
                </a:lnTo>
                <a:lnTo>
                  <a:pt x="0" y="0"/>
                </a:lnTo>
                <a:close/>
              </a:path>
            </a:pathLst>
          </a:custGeom>
          <a:blipFill>
            <a:blip r:embed="rId6"/>
            <a:stretch>
              <a:fillRect/>
            </a:stretch>
          </a:blipFill>
        </p:spPr>
        <p:txBody>
          <a:bodyPr/>
          <a:lstStyle/>
          <a:p>
            <a:endParaRPr lang="en-GB"/>
          </a:p>
        </p:txBody>
      </p:sp>
      <p:graphicFrame>
        <p:nvGraphicFramePr>
          <p:cNvPr id="6" name="Table 6"/>
          <p:cNvGraphicFramePr>
            <a:graphicFrameLocks noGrp="1"/>
          </p:cNvGraphicFramePr>
          <p:nvPr/>
        </p:nvGraphicFramePr>
        <p:xfrm>
          <a:off x="2473154" y="2330645"/>
          <a:ext cx="15167922" cy="6434599"/>
        </p:xfrm>
        <a:graphic>
          <a:graphicData uri="http://schemas.openxmlformats.org/drawingml/2006/table">
            <a:tbl>
              <a:tblPr/>
              <a:tblGrid>
                <a:gridCol w="3897523">
                  <a:extLst>
                    <a:ext uri="{9D8B030D-6E8A-4147-A177-3AD203B41FA5}">
                      <a16:colId xmlns:a16="http://schemas.microsoft.com/office/drawing/2014/main" val="20000"/>
                    </a:ext>
                  </a:extLst>
                </a:gridCol>
                <a:gridCol w="5635200">
                  <a:extLst>
                    <a:ext uri="{9D8B030D-6E8A-4147-A177-3AD203B41FA5}">
                      <a16:colId xmlns:a16="http://schemas.microsoft.com/office/drawing/2014/main" val="20001"/>
                    </a:ext>
                  </a:extLst>
                </a:gridCol>
                <a:gridCol w="5635200">
                  <a:extLst>
                    <a:ext uri="{9D8B030D-6E8A-4147-A177-3AD203B41FA5}">
                      <a16:colId xmlns:a16="http://schemas.microsoft.com/office/drawing/2014/main" val="20002"/>
                    </a:ext>
                  </a:extLst>
                </a:gridCol>
              </a:tblGrid>
              <a:tr h="1531491">
                <a:tc>
                  <a:txBody>
                    <a:bodyPr/>
                    <a:lstStyle/>
                    <a:p>
                      <a:pPr algn="ctr">
                        <a:lnSpc>
                          <a:spcPts val="5215"/>
                        </a:lnSpc>
                        <a:defRPr/>
                      </a:pPr>
                      <a:r>
                        <a:rPr lang="en-US" sz="3500">
                          <a:solidFill>
                            <a:srgbClr val="0D113E"/>
                          </a:solidFill>
                          <a:latin typeface="Roboto Condensed Bold"/>
                        </a:rPr>
                        <a:t>LỢN CƯỚI ÁO MỚI</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EDFCFF"/>
                    </a:solidFill>
                  </a:tcPr>
                </a:tc>
                <a:tc>
                  <a:txBody>
                    <a:bodyPr/>
                    <a:lstStyle/>
                    <a:p>
                      <a:pPr algn="ctr">
                        <a:lnSpc>
                          <a:spcPts val="5215"/>
                        </a:lnSpc>
                        <a:defRPr/>
                      </a:pPr>
                      <a:r>
                        <a:rPr lang="en-US" sz="3500">
                          <a:solidFill>
                            <a:srgbClr val="0D113E"/>
                          </a:solidFill>
                          <a:latin typeface="Roboto Condensed Bold"/>
                        </a:rPr>
                        <a:t>TREO BIỂN</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EDFCFF"/>
                    </a:solidFill>
                  </a:tcPr>
                </a:tc>
                <a:tc>
                  <a:txBody>
                    <a:bodyPr/>
                    <a:lstStyle/>
                    <a:p>
                      <a:pPr algn="ctr">
                        <a:lnSpc>
                          <a:spcPts val="5215"/>
                        </a:lnSpc>
                        <a:defRPr/>
                      </a:pPr>
                      <a:r>
                        <a:rPr lang="en-US" sz="3500">
                          <a:solidFill>
                            <a:srgbClr val="0D113E"/>
                          </a:solidFill>
                          <a:latin typeface="Roboto Condensed Bold"/>
                        </a:rPr>
                        <a:t>NÓI DÓC GẶP NHAU</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EDFCFF"/>
                    </a:solidFill>
                  </a:tcPr>
                </a:tc>
                <a:extLst>
                  <a:ext uri="{0D108BD9-81ED-4DB2-BD59-A6C34878D82A}">
                    <a16:rowId xmlns:a16="http://schemas.microsoft.com/office/drawing/2014/main" val="10000"/>
                  </a:ext>
                </a:extLst>
              </a:tr>
              <a:tr h="4903108">
                <a:tc>
                  <a:txBody>
                    <a:bodyPr/>
                    <a:lstStyle/>
                    <a:p>
                      <a:pPr algn="just">
                        <a:lnSpc>
                          <a:spcPts val="5215"/>
                        </a:lnSpc>
                        <a:defRPr/>
                      </a:pPr>
                      <a:r>
                        <a:rPr lang="en-US" sz="3500">
                          <a:solidFill>
                            <a:srgbClr val="0D113E"/>
                          </a:solidFill>
                          <a:latin typeface="Roboto Condensed"/>
                        </a:rPr>
                        <a:t>Phê phán, châm biếm thói khoe khoang của con người</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FEFFFE"/>
                    </a:solidFill>
                  </a:tcPr>
                </a:tc>
                <a:tc>
                  <a:txBody>
                    <a:bodyPr/>
                    <a:lstStyle/>
                    <a:p>
                      <a:pPr algn="just">
                        <a:lnSpc>
                          <a:spcPts val="5215"/>
                        </a:lnSpc>
                        <a:defRPr/>
                      </a:pPr>
                      <a:r>
                        <a:rPr lang="en-US" sz="3500">
                          <a:solidFill>
                            <a:srgbClr val="0D113E"/>
                          </a:solidFill>
                          <a:latin typeface="Roboto Condensed"/>
                        </a:rPr>
                        <a:t>Phê phán, châm biếm những người thiếu chính kiến.-&gt; Cuộc sống mỗi người mỗi ý, không thể theo ý tất cả mọi người rồi đánh mất chủ đích hành động của mình.</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FFFFFF"/>
                    </a:solidFill>
                  </a:tcPr>
                </a:tc>
                <a:tc>
                  <a:txBody>
                    <a:bodyPr/>
                    <a:lstStyle/>
                    <a:p>
                      <a:pPr algn="just">
                        <a:lnSpc>
                          <a:spcPts val="5215"/>
                        </a:lnSpc>
                        <a:defRPr/>
                      </a:pPr>
                      <a:r>
                        <a:rPr lang="en-US" sz="3500">
                          <a:solidFill>
                            <a:srgbClr val="0D113E"/>
                          </a:solidFill>
                          <a:latin typeface="Roboto Condensed"/>
                        </a:rPr>
                        <a:t>Phê phán, châm biếm thói khoác lác của con người.-&gt; Lời cảnh tỉnh rằng nói dối trước sau gì cũng bị phát hiện; trong thiên hạ còn có nhiều người giỏi hơn mình, có thể “bắt thóp” được mình.</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
        <p:nvSpPr>
          <p:cNvPr id="7" name="Freeform 7"/>
          <p:cNvSpPr/>
          <p:nvPr/>
        </p:nvSpPr>
        <p:spPr>
          <a:xfrm>
            <a:off x="14246292" y="-2182752"/>
            <a:ext cx="5199866" cy="4760766"/>
          </a:xfrm>
          <a:custGeom>
            <a:avLst/>
            <a:gdLst/>
            <a:ahLst/>
            <a:cxnLst/>
            <a:rect l="l" t="t" r="r" b="b"/>
            <a:pathLst>
              <a:path w="5199866" h="4760766">
                <a:moveTo>
                  <a:pt x="0" y="0"/>
                </a:moveTo>
                <a:lnTo>
                  <a:pt x="5199866" y="0"/>
                </a:lnTo>
                <a:lnTo>
                  <a:pt x="5199866" y="4760766"/>
                </a:lnTo>
                <a:lnTo>
                  <a:pt x="0" y="4760766"/>
                </a:lnTo>
                <a:lnTo>
                  <a:pt x="0" y="0"/>
                </a:lnTo>
                <a:close/>
              </a:path>
            </a:pathLst>
          </a:custGeom>
          <a:blipFill>
            <a:blip r:embed="rId7"/>
            <a:stretch>
              <a:fillRect/>
            </a:stretch>
          </a:blipFill>
        </p:spPr>
        <p:txBody>
          <a:bodyPr/>
          <a:lstStyle/>
          <a:p>
            <a:endParaRPr lang="en-GB"/>
          </a:p>
        </p:txBody>
      </p:sp>
      <p:sp>
        <p:nvSpPr>
          <p:cNvPr id="8" name="Freeform 8"/>
          <p:cNvSpPr/>
          <p:nvPr/>
        </p:nvSpPr>
        <p:spPr>
          <a:xfrm>
            <a:off x="9499419" y="8519680"/>
            <a:ext cx="2484808" cy="1767320"/>
          </a:xfrm>
          <a:custGeom>
            <a:avLst/>
            <a:gdLst/>
            <a:ahLst/>
            <a:cxnLst/>
            <a:rect l="l" t="t" r="r" b="b"/>
            <a:pathLst>
              <a:path w="2484808" h="1767320">
                <a:moveTo>
                  <a:pt x="0" y="0"/>
                </a:moveTo>
                <a:lnTo>
                  <a:pt x="2484808" y="0"/>
                </a:lnTo>
                <a:lnTo>
                  <a:pt x="2484808" y="1767320"/>
                </a:lnTo>
                <a:lnTo>
                  <a:pt x="0" y="176732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 name="TextBox 9"/>
          <p:cNvSpPr txBox="1"/>
          <p:nvPr/>
        </p:nvSpPr>
        <p:spPr>
          <a:xfrm>
            <a:off x="1387088" y="781300"/>
            <a:ext cx="6642648" cy="761951"/>
          </a:xfrm>
          <a:prstGeom prst="rect">
            <a:avLst/>
          </a:prstGeom>
        </p:spPr>
        <p:txBody>
          <a:bodyPr lIns="0" tIns="0" rIns="0" bIns="0" rtlCol="0" anchor="t">
            <a:spAutoFit/>
          </a:bodyPr>
          <a:lstStyle/>
          <a:p>
            <a:pPr algn="ctr">
              <a:lnSpc>
                <a:spcPts val="6299"/>
              </a:lnSpc>
              <a:spcBef>
                <a:spcPct val="0"/>
              </a:spcBef>
            </a:pPr>
            <a:r>
              <a:rPr lang="en-US" sz="4499">
                <a:solidFill>
                  <a:srgbClr val="4F6D72"/>
                </a:solidFill>
                <a:latin typeface="#9Slide07 SVNUT Triumph Press"/>
              </a:rPr>
              <a:t>c. Bài học</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sp>
        <p:nvSpPr>
          <p:cNvPr id="3" name="Freeform 3"/>
          <p:cNvSpPr/>
          <p:nvPr/>
        </p:nvSpPr>
        <p:spPr>
          <a:xfrm rot="238012">
            <a:off x="-2633963" y="5882538"/>
            <a:ext cx="9152128" cy="8808923"/>
          </a:xfrm>
          <a:custGeom>
            <a:avLst/>
            <a:gdLst/>
            <a:ahLst/>
            <a:cxnLst/>
            <a:rect l="l" t="t" r="r" b="b"/>
            <a:pathLst>
              <a:path w="9152128" h="8808923">
                <a:moveTo>
                  <a:pt x="0" y="0"/>
                </a:moveTo>
                <a:lnTo>
                  <a:pt x="9152128" y="0"/>
                </a:lnTo>
                <a:lnTo>
                  <a:pt x="9152128" y="8808924"/>
                </a:lnTo>
                <a:lnTo>
                  <a:pt x="0" y="8808924"/>
                </a:lnTo>
                <a:lnTo>
                  <a:pt x="0" y="0"/>
                </a:lnTo>
                <a:close/>
              </a:path>
            </a:pathLst>
          </a:custGeom>
          <a:blipFill>
            <a:blip r:embed="rId3">
              <a:alphaModFix amt="59000"/>
            </a:blip>
            <a:stretch>
              <a:fillRect/>
            </a:stretch>
          </a:blipFill>
        </p:spPr>
        <p:txBody>
          <a:bodyPr/>
          <a:lstStyle/>
          <a:p>
            <a:endParaRPr lang="en-GB"/>
          </a:p>
        </p:txBody>
      </p:sp>
      <p:sp>
        <p:nvSpPr>
          <p:cNvPr id="4" name="Freeform 4"/>
          <p:cNvSpPr/>
          <p:nvPr/>
        </p:nvSpPr>
        <p:spPr>
          <a:xfrm>
            <a:off x="1387088" y="565058"/>
            <a:ext cx="7315200" cy="1280160"/>
          </a:xfrm>
          <a:custGeom>
            <a:avLst/>
            <a:gdLst/>
            <a:ahLst/>
            <a:cxnLst/>
            <a:rect l="l" t="t" r="r" b="b"/>
            <a:pathLst>
              <a:path w="7315200" h="1280160">
                <a:moveTo>
                  <a:pt x="0" y="0"/>
                </a:moveTo>
                <a:lnTo>
                  <a:pt x="7315200" y="0"/>
                </a:lnTo>
                <a:lnTo>
                  <a:pt x="7315200" y="1280160"/>
                </a:lnTo>
                <a:lnTo>
                  <a:pt x="0" y="128016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 name="Freeform 5"/>
          <p:cNvSpPr/>
          <p:nvPr/>
        </p:nvSpPr>
        <p:spPr>
          <a:xfrm>
            <a:off x="-1584523" y="2970049"/>
            <a:ext cx="5943222" cy="8160055"/>
          </a:xfrm>
          <a:custGeom>
            <a:avLst/>
            <a:gdLst/>
            <a:ahLst/>
            <a:cxnLst/>
            <a:rect l="l" t="t" r="r" b="b"/>
            <a:pathLst>
              <a:path w="5943222" h="8160055">
                <a:moveTo>
                  <a:pt x="0" y="0"/>
                </a:moveTo>
                <a:lnTo>
                  <a:pt x="5943222" y="0"/>
                </a:lnTo>
                <a:lnTo>
                  <a:pt x="5943222" y="8160054"/>
                </a:lnTo>
                <a:lnTo>
                  <a:pt x="0" y="8160054"/>
                </a:lnTo>
                <a:lnTo>
                  <a:pt x="0" y="0"/>
                </a:lnTo>
                <a:close/>
              </a:path>
            </a:pathLst>
          </a:custGeom>
          <a:blipFill>
            <a:blip r:embed="rId6"/>
            <a:stretch>
              <a:fillRect/>
            </a:stretch>
          </a:blipFill>
        </p:spPr>
        <p:txBody>
          <a:bodyPr/>
          <a:lstStyle/>
          <a:p>
            <a:endParaRPr lang="en-GB"/>
          </a:p>
        </p:txBody>
      </p:sp>
      <p:graphicFrame>
        <p:nvGraphicFramePr>
          <p:cNvPr id="6" name="Table 6"/>
          <p:cNvGraphicFramePr>
            <a:graphicFrameLocks noGrp="1"/>
          </p:cNvGraphicFramePr>
          <p:nvPr/>
        </p:nvGraphicFramePr>
        <p:xfrm>
          <a:off x="2473154" y="2330645"/>
          <a:ext cx="15167923" cy="6434599"/>
        </p:xfrm>
        <a:graphic>
          <a:graphicData uri="http://schemas.openxmlformats.org/drawingml/2006/table">
            <a:tbl>
              <a:tblPr/>
              <a:tblGrid>
                <a:gridCol w="3897523">
                  <a:extLst>
                    <a:ext uri="{9D8B030D-6E8A-4147-A177-3AD203B41FA5}">
                      <a16:colId xmlns:a16="http://schemas.microsoft.com/office/drawing/2014/main" val="20000"/>
                    </a:ext>
                  </a:extLst>
                </a:gridCol>
                <a:gridCol w="5635200">
                  <a:extLst>
                    <a:ext uri="{9D8B030D-6E8A-4147-A177-3AD203B41FA5}">
                      <a16:colId xmlns:a16="http://schemas.microsoft.com/office/drawing/2014/main" val="20001"/>
                    </a:ext>
                  </a:extLst>
                </a:gridCol>
                <a:gridCol w="5635200">
                  <a:extLst>
                    <a:ext uri="{9D8B030D-6E8A-4147-A177-3AD203B41FA5}">
                      <a16:colId xmlns:a16="http://schemas.microsoft.com/office/drawing/2014/main" val="20002"/>
                    </a:ext>
                  </a:extLst>
                </a:gridCol>
              </a:tblGrid>
              <a:tr h="1531491">
                <a:tc>
                  <a:txBody>
                    <a:bodyPr/>
                    <a:lstStyle/>
                    <a:p>
                      <a:pPr algn="ctr">
                        <a:lnSpc>
                          <a:spcPts val="5215"/>
                        </a:lnSpc>
                        <a:defRPr/>
                      </a:pPr>
                      <a:r>
                        <a:rPr lang="en-US" sz="3500">
                          <a:solidFill>
                            <a:srgbClr val="0D113E"/>
                          </a:solidFill>
                          <a:latin typeface="Roboto Condensed Bold"/>
                        </a:rPr>
                        <a:t>LỢN CƯỚI ÁO MỚI</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EDFCFF"/>
                    </a:solidFill>
                  </a:tcPr>
                </a:tc>
                <a:tc>
                  <a:txBody>
                    <a:bodyPr/>
                    <a:lstStyle/>
                    <a:p>
                      <a:pPr algn="ctr">
                        <a:lnSpc>
                          <a:spcPts val="5215"/>
                        </a:lnSpc>
                        <a:defRPr/>
                      </a:pPr>
                      <a:r>
                        <a:rPr lang="en-US" sz="3500">
                          <a:solidFill>
                            <a:srgbClr val="0D113E"/>
                          </a:solidFill>
                          <a:latin typeface="Roboto Condensed Bold"/>
                        </a:rPr>
                        <a:t>TREO BIỂN</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EDFCFF"/>
                    </a:solidFill>
                  </a:tcPr>
                </a:tc>
                <a:tc>
                  <a:txBody>
                    <a:bodyPr/>
                    <a:lstStyle/>
                    <a:p>
                      <a:pPr algn="ctr">
                        <a:lnSpc>
                          <a:spcPts val="5215"/>
                        </a:lnSpc>
                        <a:defRPr/>
                      </a:pPr>
                      <a:r>
                        <a:rPr lang="en-US" sz="3500">
                          <a:solidFill>
                            <a:srgbClr val="0D113E"/>
                          </a:solidFill>
                          <a:latin typeface="Roboto Condensed Bold"/>
                        </a:rPr>
                        <a:t>NÓI DÓC GẶP NHAU</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EDFCFF"/>
                    </a:solidFill>
                  </a:tcPr>
                </a:tc>
                <a:extLst>
                  <a:ext uri="{0D108BD9-81ED-4DB2-BD59-A6C34878D82A}">
                    <a16:rowId xmlns:a16="http://schemas.microsoft.com/office/drawing/2014/main" val="10000"/>
                  </a:ext>
                </a:extLst>
              </a:tr>
              <a:tr h="4903108">
                <a:tc>
                  <a:txBody>
                    <a:bodyPr/>
                    <a:lstStyle/>
                    <a:p>
                      <a:pPr algn="just">
                        <a:lnSpc>
                          <a:spcPts val="5215"/>
                        </a:lnSpc>
                        <a:defRPr/>
                      </a:pPr>
                      <a:r>
                        <a:rPr lang="en-US" sz="3500">
                          <a:solidFill>
                            <a:srgbClr val="0D113E"/>
                          </a:solidFill>
                          <a:latin typeface="Roboto Condensed"/>
                        </a:rPr>
                        <a:t>Phê phán, châm biếm thói khoe khoang của con người</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tc>
                  <a:txBody>
                    <a:bodyPr/>
                    <a:lstStyle/>
                    <a:p>
                      <a:pPr algn="just">
                        <a:lnSpc>
                          <a:spcPts val="5215"/>
                        </a:lnSpc>
                        <a:defRPr/>
                      </a:pPr>
                      <a:r>
                        <a:rPr lang="en-US" sz="3500">
                          <a:solidFill>
                            <a:srgbClr val="0D113E"/>
                          </a:solidFill>
                          <a:latin typeface="Roboto Condensed"/>
                        </a:rPr>
                        <a:t>Phê phán, châm biếm những người thiếu chính kiến.-&gt; Cuộc sống mỗi người mỗi ý, không thể theo ý tất cả mọi người rồi đánh mất chủ đích hành động của mình.</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FFFFF"/>
                    </a:solidFill>
                  </a:tcPr>
                </a:tc>
                <a:tc>
                  <a:txBody>
                    <a:bodyPr/>
                    <a:lstStyle/>
                    <a:p>
                      <a:pPr algn="just">
                        <a:lnSpc>
                          <a:spcPts val="5215"/>
                        </a:lnSpc>
                        <a:defRPr/>
                      </a:pPr>
                      <a:r>
                        <a:rPr lang="en-US" sz="3500">
                          <a:solidFill>
                            <a:srgbClr val="0D113E"/>
                          </a:solidFill>
                          <a:latin typeface="Roboto Condensed"/>
                        </a:rPr>
                        <a:t>Phê phán, châm biếm thói khoác lác của con người.-&gt; Lời cảnh tỉnh rằng nói dối trước sau gì cũng bị phát hiện; trong thiên hạ còn có nhiều người giỏi hơn mình, có thể “bắt thóp” được mình.</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bl>
          </a:graphicData>
        </a:graphic>
      </p:graphicFrame>
      <p:sp>
        <p:nvSpPr>
          <p:cNvPr id="7" name="Freeform 7"/>
          <p:cNvSpPr/>
          <p:nvPr/>
        </p:nvSpPr>
        <p:spPr>
          <a:xfrm>
            <a:off x="14246292" y="-2182752"/>
            <a:ext cx="5199866" cy="4760766"/>
          </a:xfrm>
          <a:custGeom>
            <a:avLst/>
            <a:gdLst/>
            <a:ahLst/>
            <a:cxnLst/>
            <a:rect l="l" t="t" r="r" b="b"/>
            <a:pathLst>
              <a:path w="5199866" h="4760766">
                <a:moveTo>
                  <a:pt x="0" y="0"/>
                </a:moveTo>
                <a:lnTo>
                  <a:pt x="5199866" y="0"/>
                </a:lnTo>
                <a:lnTo>
                  <a:pt x="5199866" y="4760766"/>
                </a:lnTo>
                <a:lnTo>
                  <a:pt x="0" y="4760766"/>
                </a:lnTo>
                <a:lnTo>
                  <a:pt x="0" y="0"/>
                </a:lnTo>
                <a:close/>
              </a:path>
            </a:pathLst>
          </a:custGeom>
          <a:blipFill>
            <a:blip r:embed="rId7"/>
            <a:stretch>
              <a:fillRect/>
            </a:stretch>
          </a:blipFill>
        </p:spPr>
        <p:txBody>
          <a:bodyPr/>
          <a:lstStyle/>
          <a:p>
            <a:endParaRPr lang="en-GB"/>
          </a:p>
        </p:txBody>
      </p:sp>
      <p:sp>
        <p:nvSpPr>
          <p:cNvPr id="8" name="Freeform 8"/>
          <p:cNvSpPr/>
          <p:nvPr/>
        </p:nvSpPr>
        <p:spPr>
          <a:xfrm>
            <a:off x="9499419" y="8519680"/>
            <a:ext cx="2484808" cy="1767320"/>
          </a:xfrm>
          <a:custGeom>
            <a:avLst/>
            <a:gdLst/>
            <a:ahLst/>
            <a:cxnLst/>
            <a:rect l="l" t="t" r="r" b="b"/>
            <a:pathLst>
              <a:path w="2484808" h="1767320">
                <a:moveTo>
                  <a:pt x="0" y="0"/>
                </a:moveTo>
                <a:lnTo>
                  <a:pt x="2484808" y="0"/>
                </a:lnTo>
                <a:lnTo>
                  <a:pt x="2484808" y="1767320"/>
                </a:lnTo>
                <a:lnTo>
                  <a:pt x="0" y="176732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 name="TextBox 9"/>
          <p:cNvSpPr txBox="1"/>
          <p:nvPr/>
        </p:nvSpPr>
        <p:spPr>
          <a:xfrm>
            <a:off x="1387088" y="781300"/>
            <a:ext cx="6642648" cy="761951"/>
          </a:xfrm>
          <a:prstGeom prst="rect">
            <a:avLst/>
          </a:prstGeom>
        </p:spPr>
        <p:txBody>
          <a:bodyPr lIns="0" tIns="0" rIns="0" bIns="0" rtlCol="0" anchor="t">
            <a:spAutoFit/>
          </a:bodyPr>
          <a:lstStyle/>
          <a:p>
            <a:pPr algn="ctr">
              <a:lnSpc>
                <a:spcPts val="6299"/>
              </a:lnSpc>
              <a:spcBef>
                <a:spcPct val="0"/>
              </a:spcBef>
            </a:pPr>
            <a:r>
              <a:rPr lang="en-US" sz="4499">
                <a:solidFill>
                  <a:srgbClr val="4F6D72"/>
                </a:solidFill>
                <a:latin typeface="#9Slide07 SVNUT Triumph Press"/>
              </a:rPr>
              <a:t>c. Bài học</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sp>
        <p:nvSpPr>
          <p:cNvPr id="3" name="Freeform 3"/>
          <p:cNvSpPr/>
          <p:nvPr/>
        </p:nvSpPr>
        <p:spPr>
          <a:xfrm>
            <a:off x="14349046" y="5784029"/>
            <a:ext cx="8550234" cy="8229600"/>
          </a:xfrm>
          <a:custGeom>
            <a:avLst/>
            <a:gdLst/>
            <a:ahLst/>
            <a:cxnLst/>
            <a:rect l="l" t="t" r="r" b="b"/>
            <a:pathLst>
              <a:path w="8550234" h="8229600">
                <a:moveTo>
                  <a:pt x="0" y="0"/>
                </a:moveTo>
                <a:lnTo>
                  <a:pt x="8550234" y="0"/>
                </a:lnTo>
                <a:lnTo>
                  <a:pt x="8550234" y="8229600"/>
                </a:lnTo>
                <a:lnTo>
                  <a:pt x="0" y="8229600"/>
                </a:lnTo>
                <a:lnTo>
                  <a:pt x="0" y="0"/>
                </a:lnTo>
                <a:close/>
              </a:path>
            </a:pathLst>
          </a:custGeom>
          <a:blipFill>
            <a:blip r:embed="rId3">
              <a:alphaModFix amt="59000"/>
            </a:blip>
            <a:stretch>
              <a:fillRect/>
            </a:stretch>
          </a:blipFill>
        </p:spPr>
        <p:txBody>
          <a:bodyPr/>
          <a:lstStyle/>
          <a:p>
            <a:endParaRPr lang="en-GB"/>
          </a:p>
        </p:txBody>
      </p:sp>
      <p:sp>
        <p:nvSpPr>
          <p:cNvPr id="4" name="Freeform 4"/>
          <p:cNvSpPr/>
          <p:nvPr/>
        </p:nvSpPr>
        <p:spPr>
          <a:xfrm rot="-1270707">
            <a:off x="-2597501" y="-5340408"/>
            <a:ext cx="8550234" cy="8229600"/>
          </a:xfrm>
          <a:custGeom>
            <a:avLst/>
            <a:gdLst/>
            <a:ahLst/>
            <a:cxnLst/>
            <a:rect l="l" t="t" r="r" b="b"/>
            <a:pathLst>
              <a:path w="8550234" h="8229600">
                <a:moveTo>
                  <a:pt x="0" y="0"/>
                </a:moveTo>
                <a:lnTo>
                  <a:pt x="8550234" y="0"/>
                </a:lnTo>
                <a:lnTo>
                  <a:pt x="8550234" y="8229600"/>
                </a:lnTo>
                <a:lnTo>
                  <a:pt x="0" y="8229600"/>
                </a:lnTo>
                <a:lnTo>
                  <a:pt x="0" y="0"/>
                </a:lnTo>
                <a:close/>
              </a:path>
            </a:pathLst>
          </a:custGeom>
          <a:blipFill>
            <a:blip r:embed="rId3">
              <a:alphaModFix amt="59000"/>
            </a:blip>
            <a:stretch>
              <a:fillRect/>
            </a:stretch>
          </a:blipFill>
        </p:spPr>
        <p:txBody>
          <a:bodyPr/>
          <a:lstStyle/>
          <a:p>
            <a:endParaRPr lang="en-GB"/>
          </a:p>
        </p:txBody>
      </p:sp>
      <p:sp>
        <p:nvSpPr>
          <p:cNvPr id="5" name="Freeform 5"/>
          <p:cNvSpPr/>
          <p:nvPr/>
        </p:nvSpPr>
        <p:spPr>
          <a:xfrm rot="-4853457">
            <a:off x="16179137" y="-597585"/>
            <a:ext cx="2160326" cy="3206421"/>
          </a:xfrm>
          <a:custGeom>
            <a:avLst/>
            <a:gdLst/>
            <a:ahLst/>
            <a:cxnLst/>
            <a:rect l="l" t="t" r="r" b="b"/>
            <a:pathLst>
              <a:path w="2160326" h="3206421">
                <a:moveTo>
                  <a:pt x="0" y="0"/>
                </a:moveTo>
                <a:lnTo>
                  <a:pt x="2160326" y="0"/>
                </a:lnTo>
                <a:lnTo>
                  <a:pt x="2160326" y="3206421"/>
                </a:lnTo>
                <a:lnTo>
                  <a:pt x="0" y="3206421"/>
                </a:lnTo>
                <a:lnTo>
                  <a:pt x="0" y="0"/>
                </a:lnTo>
                <a:close/>
              </a:path>
            </a:pathLst>
          </a:custGeom>
          <a:blipFill>
            <a:blip r:embed="rId4"/>
            <a:stretch>
              <a:fillRect/>
            </a:stretch>
          </a:blipFill>
        </p:spPr>
        <p:txBody>
          <a:bodyPr/>
          <a:lstStyle/>
          <a:p>
            <a:endParaRPr lang="en-GB"/>
          </a:p>
        </p:txBody>
      </p:sp>
      <p:sp>
        <p:nvSpPr>
          <p:cNvPr id="6" name="Freeform 6"/>
          <p:cNvSpPr/>
          <p:nvPr/>
        </p:nvSpPr>
        <p:spPr>
          <a:xfrm rot="-9178034">
            <a:off x="16410746" y="1861124"/>
            <a:ext cx="2302520" cy="1873750"/>
          </a:xfrm>
          <a:custGeom>
            <a:avLst/>
            <a:gdLst/>
            <a:ahLst/>
            <a:cxnLst/>
            <a:rect l="l" t="t" r="r" b="b"/>
            <a:pathLst>
              <a:path w="2302520" h="1873750">
                <a:moveTo>
                  <a:pt x="0" y="0"/>
                </a:moveTo>
                <a:lnTo>
                  <a:pt x="2302520" y="0"/>
                </a:lnTo>
                <a:lnTo>
                  <a:pt x="2302520" y="1873751"/>
                </a:lnTo>
                <a:lnTo>
                  <a:pt x="0" y="1873751"/>
                </a:lnTo>
                <a:lnTo>
                  <a:pt x="0" y="0"/>
                </a:lnTo>
                <a:close/>
              </a:path>
            </a:pathLst>
          </a:custGeom>
          <a:blipFill>
            <a:blip r:embed="rId5"/>
            <a:stretch>
              <a:fillRect l="-165478" b="-196459"/>
            </a:stretch>
          </a:blipFill>
        </p:spPr>
        <p:txBody>
          <a:bodyPr/>
          <a:lstStyle/>
          <a:p>
            <a:endParaRPr lang="en-GB"/>
          </a:p>
        </p:txBody>
      </p:sp>
      <p:grpSp>
        <p:nvGrpSpPr>
          <p:cNvPr id="7" name="Group 7"/>
          <p:cNvGrpSpPr/>
          <p:nvPr/>
        </p:nvGrpSpPr>
        <p:grpSpPr>
          <a:xfrm rot="10670961">
            <a:off x="547157" y="8041666"/>
            <a:ext cx="8535633" cy="3422400"/>
            <a:chOff x="0" y="0"/>
            <a:chExt cx="11380844" cy="4563201"/>
          </a:xfrm>
        </p:grpSpPr>
        <p:sp>
          <p:nvSpPr>
            <p:cNvPr id="8" name="Freeform 8"/>
            <p:cNvSpPr/>
            <p:nvPr/>
          </p:nvSpPr>
          <p:spPr>
            <a:xfrm rot="6502784">
              <a:off x="6671388" y="-772384"/>
              <a:ext cx="2727055" cy="6145476"/>
            </a:xfrm>
            <a:custGeom>
              <a:avLst/>
              <a:gdLst/>
              <a:ahLst/>
              <a:cxnLst/>
              <a:rect l="l" t="t" r="r" b="b"/>
              <a:pathLst>
                <a:path w="2727055" h="6145476">
                  <a:moveTo>
                    <a:pt x="0" y="0"/>
                  </a:moveTo>
                  <a:lnTo>
                    <a:pt x="2727055" y="0"/>
                  </a:lnTo>
                  <a:lnTo>
                    <a:pt x="2727055" y="6145476"/>
                  </a:lnTo>
                  <a:lnTo>
                    <a:pt x="0" y="6145476"/>
                  </a:lnTo>
                  <a:lnTo>
                    <a:pt x="0" y="0"/>
                  </a:lnTo>
                  <a:close/>
                </a:path>
              </a:pathLst>
            </a:custGeom>
            <a:blipFill>
              <a:blip r:embed="rId6"/>
              <a:stretch>
                <a:fillRect/>
              </a:stretch>
            </a:blipFill>
          </p:spPr>
          <p:txBody>
            <a:bodyPr/>
            <a:lstStyle/>
            <a:p>
              <a:endParaRPr lang="en-GB"/>
            </a:p>
          </p:txBody>
        </p:sp>
        <p:sp>
          <p:nvSpPr>
            <p:cNvPr id="9" name="Freeform 9"/>
            <p:cNvSpPr/>
            <p:nvPr/>
          </p:nvSpPr>
          <p:spPr>
            <a:xfrm rot="-6399746" flipH="1">
              <a:off x="1971156" y="-885410"/>
              <a:ext cx="2727055" cy="6145476"/>
            </a:xfrm>
            <a:custGeom>
              <a:avLst/>
              <a:gdLst/>
              <a:ahLst/>
              <a:cxnLst/>
              <a:rect l="l" t="t" r="r" b="b"/>
              <a:pathLst>
                <a:path w="2727055" h="6145476">
                  <a:moveTo>
                    <a:pt x="2727055" y="0"/>
                  </a:moveTo>
                  <a:lnTo>
                    <a:pt x="0" y="0"/>
                  </a:lnTo>
                  <a:lnTo>
                    <a:pt x="0" y="6145476"/>
                  </a:lnTo>
                  <a:lnTo>
                    <a:pt x="2727055" y="6145476"/>
                  </a:lnTo>
                  <a:lnTo>
                    <a:pt x="2727055" y="0"/>
                  </a:lnTo>
                  <a:close/>
                </a:path>
              </a:pathLst>
            </a:custGeom>
            <a:blipFill>
              <a:blip r:embed="rId6"/>
              <a:stretch>
                <a:fillRect/>
              </a:stretch>
            </a:blipFill>
          </p:spPr>
          <p:txBody>
            <a:bodyPr/>
            <a:lstStyle/>
            <a:p>
              <a:endParaRPr lang="en-GB"/>
            </a:p>
          </p:txBody>
        </p:sp>
      </p:grpSp>
      <p:grpSp>
        <p:nvGrpSpPr>
          <p:cNvPr id="10" name="Group 10"/>
          <p:cNvGrpSpPr>
            <a:grpSpLocks noChangeAspect="1"/>
          </p:cNvGrpSpPr>
          <p:nvPr/>
        </p:nvGrpSpPr>
        <p:grpSpPr>
          <a:xfrm>
            <a:off x="5456245" y="537738"/>
            <a:ext cx="6838413" cy="6263043"/>
            <a:chOff x="0" y="0"/>
            <a:chExt cx="7366000" cy="6746240"/>
          </a:xfrm>
        </p:grpSpPr>
        <p:sp>
          <p:nvSpPr>
            <p:cNvPr id="11" name="Freeform 11"/>
            <p:cNvSpPr/>
            <p:nvPr/>
          </p:nvSpPr>
          <p:spPr>
            <a:xfrm>
              <a:off x="0" y="0"/>
              <a:ext cx="7366000" cy="6746240"/>
            </a:xfrm>
            <a:custGeom>
              <a:avLst/>
              <a:gdLst/>
              <a:ahLst/>
              <a:cxnLst/>
              <a:rect l="l" t="t" r="r" b="b"/>
              <a:pathLst>
                <a:path w="7366000" h="6746240">
                  <a:moveTo>
                    <a:pt x="5201920" y="0"/>
                  </a:moveTo>
                  <a:cubicBezTo>
                    <a:pt x="4610100" y="0"/>
                    <a:pt x="4074160" y="237490"/>
                    <a:pt x="3683000" y="622300"/>
                  </a:cubicBezTo>
                  <a:cubicBezTo>
                    <a:pt x="3291840" y="237490"/>
                    <a:pt x="2755900" y="0"/>
                    <a:pt x="2164080" y="0"/>
                  </a:cubicBezTo>
                  <a:cubicBezTo>
                    <a:pt x="969010" y="0"/>
                    <a:pt x="0" y="969010"/>
                    <a:pt x="0" y="2164080"/>
                  </a:cubicBezTo>
                  <a:cubicBezTo>
                    <a:pt x="0" y="2771140"/>
                    <a:pt x="248920" y="3318510"/>
                    <a:pt x="650240" y="3710940"/>
                  </a:cubicBezTo>
                  <a:lnTo>
                    <a:pt x="648970" y="3712210"/>
                  </a:lnTo>
                  <a:lnTo>
                    <a:pt x="3683000" y="6746240"/>
                  </a:lnTo>
                  <a:lnTo>
                    <a:pt x="6717030" y="3712210"/>
                  </a:lnTo>
                  <a:cubicBezTo>
                    <a:pt x="7117080" y="3317240"/>
                    <a:pt x="7366000" y="2769870"/>
                    <a:pt x="7366000" y="2164080"/>
                  </a:cubicBezTo>
                  <a:cubicBezTo>
                    <a:pt x="7366000" y="969010"/>
                    <a:pt x="6396990" y="0"/>
                    <a:pt x="5201920" y="0"/>
                  </a:cubicBezTo>
                  <a:close/>
                </a:path>
              </a:pathLst>
            </a:custGeom>
            <a:blipFill>
              <a:blip r:embed="rId7"/>
              <a:stretch>
                <a:fillRect l="-7394" r="-7394"/>
              </a:stretch>
            </a:blipFill>
          </p:spPr>
          <p:txBody>
            <a:bodyPr/>
            <a:lstStyle/>
            <a:p>
              <a:endParaRPr lang="en-GB"/>
            </a:p>
          </p:txBody>
        </p:sp>
        <p:sp>
          <p:nvSpPr>
            <p:cNvPr id="12" name="Freeform 12"/>
            <p:cNvSpPr/>
            <p:nvPr/>
          </p:nvSpPr>
          <p:spPr>
            <a:xfrm>
              <a:off x="0" y="0"/>
              <a:ext cx="7366000" cy="6746240"/>
            </a:xfrm>
            <a:custGeom>
              <a:avLst/>
              <a:gdLst/>
              <a:ahLst/>
              <a:cxnLst/>
              <a:rect l="l" t="t" r="r" b="b"/>
              <a:pathLst>
                <a:path w="7366000" h="6746240">
                  <a:moveTo>
                    <a:pt x="5201920" y="0"/>
                  </a:moveTo>
                  <a:cubicBezTo>
                    <a:pt x="4610100" y="0"/>
                    <a:pt x="4074160" y="237490"/>
                    <a:pt x="3683000" y="622300"/>
                  </a:cubicBezTo>
                  <a:cubicBezTo>
                    <a:pt x="3291840" y="237490"/>
                    <a:pt x="2755900" y="0"/>
                    <a:pt x="2164080" y="0"/>
                  </a:cubicBezTo>
                  <a:cubicBezTo>
                    <a:pt x="969010" y="0"/>
                    <a:pt x="0" y="969010"/>
                    <a:pt x="0" y="2164080"/>
                  </a:cubicBezTo>
                  <a:cubicBezTo>
                    <a:pt x="0" y="2771140"/>
                    <a:pt x="248920" y="3318510"/>
                    <a:pt x="650240" y="3710940"/>
                  </a:cubicBezTo>
                  <a:lnTo>
                    <a:pt x="648970" y="3712210"/>
                  </a:lnTo>
                  <a:lnTo>
                    <a:pt x="3683000" y="6746240"/>
                  </a:lnTo>
                  <a:lnTo>
                    <a:pt x="6717030" y="3712210"/>
                  </a:lnTo>
                  <a:cubicBezTo>
                    <a:pt x="7117080" y="3317240"/>
                    <a:pt x="7366000" y="2769870"/>
                    <a:pt x="7366000" y="2164080"/>
                  </a:cubicBezTo>
                  <a:cubicBezTo>
                    <a:pt x="7366000" y="969010"/>
                    <a:pt x="6396990" y="0"/>
                    <a:pt x="5201920" y="0"/>
                  </a:cubicBezTo>
                  <a:close/>
                  <a:moveTo>
                    <a:pt x="6219190" y="3712210"/>
                  </a:moveTo>
                  <a:lnTo>
                    <a:pt x="3679190" y="6252210"/>
                  </a:lnTo>
                  <a:lnTo>
                    <a:pt x="1139190" y="3712210"/>
                  </a:lnTo>
                  <a:lnTo>
                    <a:pt x="1140460" y="3710940"/>
                  </a:lnTo>
                  <a:cubicBezTo>
                    <a:pt x="805180" y="3382010"/>
                    <a:pt x="596900" y="2923540"/>
                    <a:pt x="596900" y="2416810"/>
                  </a:cubicBezTo>
                  <a:cubicBezTo>
                    <a:pt x="596900" y="1416050"/>
                    <a:pt x="1408430" y="604520"/>
                    <a:pt x="2409190" y="604520"/>
                  </a:cubicBezTo>
                  <a:cubicBezTo>
                    <a:pt x="2904490" y="604520"/>
                    <a:pt x="3352800" y="802640"/>
                    <a:pt x="3680460" y="1125220"/>
                  </a:cubicBezTo>
                  <a:cubicBezTo>
                    <a:pt x="4008120" y="803910"/>
                    <a:pt x="4456430" y="604520"/>
                    <a:pt x="4951730" y="604520"/>
                  </a:cubicBezTo>
                  <a:cubicBezTo>
                    <a:pt x="5952490" y="604520"/>
                    <a:pt x="6764020" y="1416050"/>
                    <a:pt x="6764020" y="2416810"/>
                  </a:cubicBezTo>
                  <a:cubicBezTo>
                    <a:pt x="6762750" y="2923540"/>
                    <a:pt x="6554470" y="3382010"/>
                    <a:pt x="6219190" y="3712210"/>
                  </a:cubicBezTo>
                  <a:close/>
                </a:path>
              </a:pathLst>
            </a:custGeom>
            <a:blipFill>
              <a:blip r:embed="rId8"/>
              <a:stretch>
                <a:fillRect l="-28871" t="-37755" r="-29010" b="-34558"/>
              </a:stretch>
            </a:blipFill>
          </p:spPr>
          <p:txBody>
            <a:bodyPr/>
            <a:lstStyle/>
            <a:p>
              <a:endParaRPr lang="en-GB"/>
            </a:p>
          </p:txBody>
        </p:sp>
      </p:grpSp>
      <p:grpSp>
        <p:nvGrpSpPr>
          <p:cNvPr id="13" name="Group 13"/>
          <p:cNvGrpSpPr>
            <a:grpSpLocks noChangeAspect="1"/>
          </p:cNvGrpSpPr>
          <p:nvPr/>
        </p:nvGrpSpPr>
        <p:grpSpPr>
          <a:xfrm>
            <a:off x="11215236" y="3848697"/>
            <a:ext cx="6044064" cy="5904170"/>
            <a:chOff x="0" y="0"/>
            <a:chExt cx="4828540" cy="4716780"/>
          </a:xfrm>
        </p:grpSpPr>
        <p:sp>
          <p:nvSpPr>
            <p:cNvPr id="14" name="Freeform 14"/>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9"/>
              <a:stretch>
                <a:fillRect l="-8744" r="-8744"/>
              </a:stretch>
            </a:blipFill>
          </p:spPr>
          <p:txBody>
            <a:bodyPr/>
            <a:lstStyle/>
            <a:p>
              <a:endParaRPr lang="en-GB"/>
            </a:p>
          </p:txBody>
        </p:sp>
      </p:grpSp>
      <p:grpSp>
        <p:nvGrpSpPr>
          <p:cNvPr id="15" name="Group 15"/>
          <p:cNvGrpSpPr>
            <a:grpSpLocks noChangeAspect="1"/>
          </p:cNvGrpSpPr>
          <p:nvPr/>
        </p:nvGrpSpPr>
        <p:grpSpPr>
          <a:xfrm>
            <a:off x="7048267" y="4506497"/>
            <a:ext cx="5246391" cy="5246370"/>
            <a:chOff x="0" y="0"/>
            <a:chExt cx="6350000" cy="6349975"/>
          </a:xfrm>
        </p:grpSpPr>
        <p:sp>
          <p:nvSpPr>
            <p:cNvPr id="16" name="Freeform 16"/>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10"/>
              <a:stretch>
                <a:fillRect t="-13016" b="-13016"/>
              </a:stretch>
            </a:blipFill>
          </p:spPr>
          <p:txBody>
            <a:bodyPr/>
            <a:lstStyle/>
            <a:p>
              <a:endParaRPr lang="en-GB"/>
            </a:p>
          </p:txBody>
        </p:sp>
      </p:grpSp>
      <p:sp>
        <p:nvSpPr>
          <p:cNvPr id="17" name="TextBox 17"/>
          <p:cNvSpPr txBox="1"/>
          <p:nvPr/>
        </p:nvSpPr>
        <p:spPr>
          <a:xfrm>
            <a:off x="1198158" y="2216975"/>
            <a:ext cx="2963912" cy="5270728"/>
          </a:xfrm>
          <a:prstGeom prst="rect">
            <a:avLst/>
          </a:prstGeom>
        </p:spPr>
        <p:txBody>
          <a:bodyPr lIns="0" tIns="0" rIns="0" bIns="0" rtlCol="0" anchor="t">
            <a:spAutoFit/>
          </a:bodyPr>
          <a:lstStyle/>
          <a:p>
            <a:pPr algn="ctr">
              <a:lnSpc>
                <a:spcPts val="13940"/>
              </a:lnSpc>
              <a:spcBef>
                <a:spcPct val="0"/>
              </a:spcBef>
            </a:pPr>
            <a:r>
              <a:rPr lang="en-US" sz="7701" spc="331">
                <a:solidFill>
                  <a:srgbClr val="000000"/>
                </a:solidFill>
                <a:latin typeface="#9Slide05 HLT AphroditeSlimStyl"/>
              </a:rPr>
              <a:t>Phút </a:t>
            </a:r>
          </a:p>
          <a:p>
            <a:pPr algn="ctr">
              <a:lnSpc>
                <a:spcPts val="13940"/>
              </a:lnSpc>
              <a:spcBef>
                <a:spcPct val="0"/>
              </a:spcBef>
            </a:pPr>
            <a:r>
              <a:rPr lang="en-US" sz="7701" spc="331">
                <a:solidFill>
                  <a:srgbClr val="000000"/>
                </a:solidFill>
                <a:latin typeface="#9Slide05 HLT AphroditeSlimStyl"/>
              </a:rPr>
              <a:t>suy </a:t>
            </a:r>
          </a:p>
          <a:p>
            <a:pPr algn="ctr">
              <a:lnSpc>
                <a:spcPts val="13940"/>
              </a:lnSpc>
              <a:spcBef>
                <a:spcPct val="0"/>
              </a:spcBef>
            </a:pPr>
            <a:r>
              <a:rPr lang="en-US" sz="7701" spc="331">
                <a:solidFill>
                  <a:srgbClr val="000000"/>
                </a:solidFill>
                <a:latin typeface="#9Slide05 HLT AphroditeSlimStyl"/>
              </a:rPr>
              <a:t>ngẫm</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sp>
        <p:nvSpPr>
          <p:cNvPr id="3" name="Freeform 3"/>
          <p:cNvSpPr/>
          <p:nvPr/>
        </p:nvSpPr>
        <p:spPr>
          <a:xfrm flipH="1">
            <a:off x="9144000" y="2718677"/>
            <a:ext cx="7776904" cy="6707579"/>
          </a:xfrm>
          <a:custGeom>
            <a:avLst/>
            <a:gdLst/>
            <a:ahLst/>
            <a:cxnLst/>
            <a:rect l="l" t="t" r="r" b="b"/>
            <a:pathLst>
              <a:path w="7776904" h="6707579">
                <a:moveTo>
                  <a:pt x="7776904" y="0"/>
                </a:moveTo>
                <a:lnTo>
                  <a:pt x="0" y="0"/>
                </a:lnTo>
                <a:lnTo>
                  <a:pt x="0" y="6707580"/>
                </a:lnTo>
                <a:lnTo>
                  <a:pt x="7776904" y="6707580"/>
                </a:lnTo>
                <a:lnTo>
                  <a:pt x="7776904"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4" name="Freeform 4"/>
          <p:cNvSpPr/>
          <p:nvPr/>
        </p:nvSpPr>
        <p:spPr>
          <a:xfrm rot="238012">
            <a:off x="-2538638" y="4186563"/>
            <a:ext cx="9152128" cy="8808923"/>
          </a:xfrm>
          <a:custGeom>
            <a:avLst/>
            <a:gdLst/>
            <a:ahLst/>
            <a:cxnLst/>
            <a:rect l="l" t="t" r="r" b="b"/>
            <a:pathLst>
              <a:path w="9152128" h="8808923">
                <a:moveTo>
                  <a:pt x="0" y="0"/>
                </a:moveTo>
                <a:lnTo>
                  <a:pt x="9152128" y="0"/>
                </a:lnTo>
                <a:lnTo>
                  <a:pt x="9152128" y="8808924"/>
                </a:lnTo>
                <a:lnTo>
                  <a:pt x="0" y="8808924"/>
                </a:lnTo>
                <a:lnTo>
                  <a:pt x="0" y="0"/>
                </a:lnTo>
                <a:close/>
              </a:path>
            </a:pathLst>
          </a:custGeom>
          <a:blipFill>
            <a:blip r:embed="rId5">
              <a:alphaModFix amt="59000"/>
            </a:blip>
            <a:stretch>
              <a:fillRect/>
            </a:stretch>
          </a:blipFill>
        </p:spPr>
        <p:txBody>
          <a:bodyPr/>
          <a:lstStyle/>
          <a:p>
            <a:endParaRPr lang="en-GB"/>
          </a:p>
        </p:txBody>
      </p:sp>
      <p:sp>
        <p:nvSpPr>
          <p:cNvPr id="5" name="Freeform 5"/>
          <p:cNvSpPr/>
          <p:nvPr/>
        </p:nvSpPr>
        <p:spPr>
          <a:xfrm>
            <a:off x="-1584523" y="2970049"/>
            <a:ext cx="5943222" cy="8160055"/>
          </a:xfrm>
          <a:custGeom>
            <a:avLst/>
            <a:gdLst/>
            <a:ahLst/>
            <a:cxnLst/>
            <a:rect l="l" t="t" r="r" b="b"/>
            <a:pathLst>
              <a:path w="5943222" h="8160055">
                <a:moveTo>
                  <a:pt x="0" y="0"/>
                </a:moveTo>
                <a:lnTo>
                  <a:pt x="5943222" y="0"/>
                </a:lnTo>
                <a:lnTo>
                  <a:pt x="5943222" y="8160054"/>
                </a:lnTo>
                <a:lnTo>
                  <a:pt x="0" y="8160054"/>
                </a:lnTo>
                <a:lnTo>
                  <a:pt x="0" y="0"/>
                </a:lnTo>
                <a:close/>
              </a:path>
            </a:pathLst>
          </a:custGeom>
          <a:blipFill>
            <a:blip r:embed="rId6"/>
            <a:stretch>
              <a:fillRect/>
            </a:stretch>
          </a:blipFill>
        </p:spPr>
        <p:txBody>
          <a:bodyPr/>
          <a:lstStyle/>
          <a:p>
            <a:endParaRPr lang="en-GB"/>
          </a:p>
        </p:txBody>
      </p:sp>
      <p:sp>
        <p:nvSpPr>
          <p:cNvPr id="6" name="Freeform 6"/>
          <p:cNvSpPr/>
          <p:nvPr/>
        </p:nvSpPr>
        <p:spPr>
          <a:xfrm>
            <a:off x="1346450" y="3427943"/>
            <a:ext cx="7024526" cy="5830357"/>
          </a:xfrm>
          <a:custGeom>
            <a:avLst/>
            <a:gdLst/>
            <a:ahLst/>
            <a:cxnLst/>
            <a:rect l="l" t="t" r="r" b="b"/>
            <a:pathLst>
              <a:path w="7024526" h="5830357">
                <a:moveTo>
                  <a:pt x="0" y="0"/>
                </a:moveTo>
                <a:lnTo>
                  <a:pt x="7024526" y="0"/>
                </a:lnTo>
                <a:lnTo>
                  <a:pt x="7024526" y="5830357"/>
                </a:lnTo>
                <a:lnTo>
                  <a:pt x="0" y="58303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7" name="TextBox 7"/>
          <p:cNvSpPr txBox="1"/>
          <p:nvPr/>
        </p:nvSpPr>
        <p:spPr>
          <a:xfrm>
            <a:off x="9920120" y="4016046"/>
            <a:ext cx="6258830" cy="3034030"/>
          </a:xfrm>
          <a:prstGeom prst="rect">
            <a:avLst/>
          </a:prstGeom>
        </p:spPr>
        <p:txBody>
          <a:bodyPr lIns="0" tIns="0" rIns="0" bIns="0" rtlCol="0" anchor="t">
            <a:spAutoFit/>
          </a:bodyPr>
          <a:lstStyle/>
          <a:p>
            <a:pPr algn="ctr">
              <a:lnSpc>
                <a:spcPts val="6019"/>
              </a:lnSpc>
              <a:spcBef>
                <a:spcPct val="0"/>
              </a:spcBef>
            </a:pPr>
            <a:r>
              <a:rPr lang="en-US" sz="4299">
                <a:solidFill>
                  <a:srgbClr val="000000"/>
                </a:solidFill>
                <a:latin typeface="Roboto Condensed"/>
              </a:rPr>
              <a:t>GV đưa ra câu hỏi / yêu cầu:</a:t>
            </a:r>
          </a:p>
          <a:p>
            <a:pPr algn="ctr">
              <a:lnSpc>
                <a:spcPts val="6019"/>
              </a:lnSpc>
              <a:spcBef>
                <a:spcPct val="0"/>
              </a:spcBef>
            </a:pPr>
            <a:r>
              <a:rPr lang="en-US" sz="4299">
                <a:solidFill>
                  <a:srgbClr val="000000"/>
                </a:solidFill>
                <a:latin typeface="Roboto Condensed"/>
              </a:rPr>
              <a:t>HS xây dựng sơ đồ tư duy chiến thuật đọc-hiểu thể loại truyện cười.</a:t>
            </a:r>
          </a:p>
        </p:txBody>
      </p:sp>
      <p:sp>
        <p:nvSpPr>
          <p:cNvPr id="8" name="TextBox 8"/>
          <p:cNvSpPr txBox="1"/>
          <p:nvPr/>
        </p:nvSpPr>
        <p:spPr>
          <a:xfrm>
            <a:off x="3175884" y="993575"/>
            <a:ext cx="11381314" cy="691416"/>
          </a:xfrm>
          <a:prstGeom prst="rect">
            <a:avLst/>
          </a:prstGeom>
        </p:spPr>
        <p:txBody>
          <a:bodyPr lIns="0" tIns="0" rIns="0" bIns="0" rtlCol="0" anchor="t">
            <a:spAutoFit/>
          </a:bodyPr>
          <a:lstStyle/>
          <a:p>
            <a:pPr algn="ctr">
              <a:lnSpc>
                <a:spcPts val="4980"/>
              </a:lnSpc>
            </a:pPr>
            <a:r>
              <a:rPr lang="en-US" sz="6000">
                <a:solidFill>
                  <a:srgbClr val="4F6D72"/>
                </a:solidFill>
                <a:latin typeface="Fraunces Bold"/>
              </a:rPr>
              <a:t>4. LUYỆN TẬP</a:t>
            </a:r>
          </a:p>
        </p:txBody>
      </p:sp>
      <p:sp>
        <p:nvSpPr>
          <p:cNvPr id="9" name="TextBox 9"/>
          <p:cNvSpPr txBox="1"/>
          <p:nvPr/>
        </p:nvSpPr>
        <p:spPr>
          <a:xfrm>
            <a:off x="2463615" y="5048250"/>
            <a:ext cx="5227251" cy="1562001"/>
          </a:xfrm>
          <a:prstGeom prst="rect">
            <a:avLst/>
          </a:prstGeom>
        </p:spPr>
        <p:txBody>
          <a:bodyPr lIns="0" tIns="0" rIns="0" bIns="0" rtlCol="0" anchor="t">
            <a:spAutoFit/>
          </a:bodyPr>
          <a:lstStyle/>
          <a:p>
            <a:pPr marL="971547" lvl="1" indent="-485773" algn="ctr">
              <a:lnSpc>
                <a:spcPts val="6299"/>
              </a:lnSpc>
              <a:buFont typeface="Arial"/>
              <a:buChar char="•"/>
            </a:pPr>
            <a:r>
              <a:rPr lang="en-US" sz="4499">
                <a:solidFill>
                  <a:srgbClr val="000000"/>
                </a:solidFill>
                <a:latin typeface="Roboto Condensed"/>
              </a:rPr>
              <a:t>Thực hiện cá nhân</a:t>
            </a:r>
          </a:p>
          <a:p>
            <a:pPr marL="971547" lvl="1" indent="-485773" algn="ctr">
              <a:lnSpc>
                <a:spcPts val="6299"/>
              </a:lnSpc>
              <a:buFont typeface="Arial"/>
              <a:buChar char="•"/>
            </a:pPr>
            <a:r>
              <a:rPr lang="en-US" sz="4499">
                <a:solidFill>
                  <a:srgbClr val="000000"/>
                </a:solidFill>
                <a:latin typeface="Roboto Condensed"/>
              </a:rPr>
              <a:t>Thời gian: 5 phút</a:t>
            </a:r>
          </a:p>
        </p:txBody>
      </p:sp>
      <p:sp>
        <p:nvSpPr>
          <p:cNvPr id="10" name="Freeform 10"/>
          <p:cNvSpPr/>
          <p:nvPr/>
        </p:nvSpPr>
        <p:spPr>
          <a:xfrm>
            <a:off x="13579017" y="-1351683"/>
            <a:ext cx="5199866" cy="4760766"/>
          </a:xfrm>
          <a:custGeom>
            <a:avLst/>
            <a:gdLst/>
            <a:ahLst/>
            <a:cxnLst/>
            <a:rect l="l" t="t" r="r" b="b"/>
            <a:pathLst>
              <a:path w="5199866" h="4760766">
                <a:moveTo>
                  <a:pt x="0" y="0"/>
                </a:moveTo>
                <a:lnTo>
                  <a:pt x="5199866" y="0"/>
                </a:lnTo>
                <a:lnTo>
                  <a:pt x="5199866" y="4760766"/>
                </a:lnTo>
                <a:lnTo>
                  <a:pt x="0" y="4760766"/>
                </a:lnTo>
                <a:lnTo>
                  <a:pt x="0" y="0"/>
                </a:lnTo>
                <a:close/>
              </a:path>
            </a:pathLst>
          </a:custGeom>
          <a:blipFill>
            <a:blip r:embed="rId9"/>
            <a:stretch>
              <a:fillRect/>
            </a:stretch>
          </a:blipFill>
        </p:spPr>
        <p:txBody>
          <a:bodyPr/>
          <a:lstStyle/>
          <a:p>
            <a:endParaRPr lang="en-GB"/>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grpSp>
        <p:nvGrpSpPr>
          <p:cNvPr id="3" name="Group 3"/>
          <p:cNvGrpSpPr/>
          <p:nvPr/>
        </p:nvGrpSpPr>
        <p:grpSpPr>
          <a:xfrm rot="-1780562">
            <a:off x="-9097633" y="616805"/>
            <a:ext cx="13502336" cy="17282990"/>
            <a:chOff x="0" y="0"/>
            <a:chExt cx="635000" cy="812800"/>
          </a:xfrm>
        </p:grpSpPr>
        <p:sp>
          <p:nvSpPr>
            <p:cNvPr id="4" name="Freeform 4"/>
            <p:cNvSpPr/>
            <p:nvPr/>
          </p:nvSpPr>
          <p:spPr>
            <a:xfrm>
              <a:off x="0" y="0"/>
              <a:ext cx="635000" cy="812800"/>
            </a:xfrm>
            <a:custGeom>
              <a:avLst/>
              <a:gdLst/>
              <a:ahLst/>
              <a:cxnLst/>
              <a:rect l="l" t="t" r="r" b="b"/>
              <a:pathLst>
                <a:path w="635000" h="812800">
                  <a:moveTo>
                    <a:pt x="635000" y="0"/>
                  </a:moveTo>
                  <a:lnTo>
                    <a:pt x="635000" y="698500"/>
                  </a:lnTo>
                  <a:lnTo>
                    <a:pt x="317500" y="812800"/>
                  </a:lnTo>
                  <a:lnTo>
                    <a:pt x="0" y="698500"/>
                  </a:lnTo>
                  <a:lnTo>
                    <a:pt x="0" y="0"/>
                  </a:lnTo>
                  <a:lnTo>
                    <a:pt x="635000" y="0"/>
                  </a:lnTo>
                  <a:close/>
                </a:path>
              </a:pathLst>
            </a:custGeom>
            <a:solidFill>
              <a:srgbClr val="C6E6D2"/>
            </a:solidFill>
          </p:spPr>
          <p:txBody>
            <a:bodyPr/>
            <a:lstStyle/>
            <a:p>
              <a:endParaRPr lang="en-GB"/>
            </a:p>
          </p:txBody>
        </p:sp>
        <p:sp>
          <p:nvSpPr>
            <p:cNvPr id="5" name="TextBox 5"/>
            <p:cNvSpPr txBox="1"/>
            <p:nvPr/>
          </p:nvSpPr>
          <p:spPr>
            <a:xfrm>
              <a:off x="0" y="-152400"/>
              <a:ext cx="635000" cy="850900"/>
            </a:xfrm>
            <a:prstGeom prst="rect">
              <a:avLst/>
            </a:prstGeom>
          </p:spPr>
          <p:txBody>
            <a:bodyPr lIns="50800" tIns="50800" rIns="50800" bIns="50800" rtlCol="0" anchor="ctr"/>
            <a:lstStyle/>
            <a:p>
              <a:pPr algn="ctr">
                <a:lnSpc>
                  <a:spcPts val="4707"/>
                </a:lnSpc>
              </a:pPr>
              <a:endParaRPr/>
            </a:p>
          </p:txBody>
        </p:sp>
      </p:grpSp>
      <p:sp>
        <p:nvSpPr>
          <p:cNvPr id="6" name="Freeform 6"/>
          <p:cNvSpPr/>
          <p:nvPr/>
        </p:nvSpPr>
        <p:spPr>
          <a:xfrm flipH="1">
            <a:off x="-43008" y="5780949"/>
            <a:ext cx="4935450" cy="5789384"/>
          </a:xfrm>
          <a:custGeom>
            <a:avLst/>
            <a:gdLst/>
            <a:ahLst/>
            <a:cxnLst/>
            <a:rect l="l" t="t" r="r" b="b"/>
            <a:pathLst>
              <a:path w="4935450" h="5789384">
                <a:moveTo>
                  <a:pt x="4935450" y="0"/>
                </a:moveTo>
                <a:lnTo>
                  <a:pt x="0" y="0"/>
                </a:lnTo>
                <a:lnTo>
                  <a:pt x="0" y="5789385"/>
                </a:lnTo>
                <a:lnTo>
                  <a:pt x="4935450" y="5789385"/>
                </a:lnTo>
                <a:lnTo>
                  <a:pt x="493545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grpSp>
        <p:nvGrpSpPr>
          <p:cNvPr id="7" name="Group 7"/>
          <p:cNvGrpSpPr>
            <a:grpSpLocks noChangeAspect="1"/>
          </p:cNvGrpSpPr>
          <p:nvPr/>
        </p:nvGrpSpPr>
        <p:grpSpPr>
          <a:xfrm>
            <a:off x="2024104" y="4925566"/>
            <a:ext cx="2868338" cy="2868326"/>
            <a:chOff x="0" y="0"/>
            <a:chExt cx="6350000" cy="6349975"/>
          </a:xfrm>
        </p:grpSpPr>
        <p:sp>
          <p:nvSpPr>
            <p:cNvPr id="8" name="Freeform 8"/>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5"/>
              <a:stretch>
                <a:fillRect l="-38800" r="-38800"/>
              </a:stretch>
            </a:blipFill>
          </p:spPr>
          <p:txBody>
            <a:bodyPr/>
            <a:lstStyle/>
            <a:p>
              <a:endParaRPr lang="en-GB"/>
            </a:p>
          </p:txBody>
        </p:sp>
      </p:grpSp>
      <p:grpSp>
        <p:nvGrpSpPr>
          <p:cNvPr id="9" name="Group 9"/>
          <p:cNvGrpSpPr>
            <a:grpSpLocks noChangeAspect="1"/>
          </p:cNvGrpSpPr>
          <p:nvPr/>
        </p:nvGrpSpPr>
        <p:grpSpPr>
          <a:xfrm>
            <a:off x="4892442" y="7686237"/>
            <a:ext cx="2905133" cy="2837892"/>
            <a:chOff x="0" y="0"/>
            <a:chExt cx="4828540" cy="4716780"/>
          </a:xfrm>
        </p:grpSpPr>
        <p:sp>
          <p:nvSpPr>
            <p:cNvPr id="10" name="Freeform 10"/>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6"/>
              <a:stretch>
                <a:fillRect l="-38191" r="-35208"/>
              </a:stretch>
            </a:blipFill>
          </p:spPr>
          <p:txBody>
            <a:bodyPr/>
            <a:lstStyle/>
            <a:p>
              <a:endParaRPr lang="en-GB"/>
            </a:p>
          </p:txBody>
        </p:sp>
      </p:grpSp>
      <p:grpSp>
        <p:nvGrpSpPr>
          <p:cNvPr id="11" name="Group 11"/>
          <p:cNvGrpSpPr>
            <a:grpSpLocks noChangeAspect="1"/>
          </p:cNvGrpSpPr>
          <p:nvPr/>
        </p:nvGrpSpPr>
        <p:grpSpPr>
          <a:xfrm>
            <a:off x="-741200" y="210778"/>
            <a:ext cx="4565038" cy="4565020"/>
            <a:chOff x="0" y="0"/>
            <a:chExt cx="6350000" cy="6349975"/>
          </a:xfrm>
        </p:grpSpPr>
        <p:sp>
          <p:nvSpPr>
            <p:cNvPr id="12" name="Freeform 12"/>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7"/>
              <a:stretch>
                <a:fillRect l="-38800" r="-38800"/>
              </a:stretch>
            </a:blipFill>
          </p:spPr>
          <p:txBody>
            <a:bodyPr/>
            <a:lstStyle/>
            <a:p>
              <a:endParaRPr lang="en-GB"/>
            </a:p>
          </p:txBody>
        </p:sp>
      </p:grpSp>
      <p:sp>
        <p:nvSpPr>
          <p:cNvPr id="13" name="Freeform 13"/>
          <p:cNvSpPr/>
          <p:nvPr/>
        </p:nvSpPr>
        <p:spPr>
          <a:xfrm>
            <a:off x="4146272" y="2184079"/>
            <a:ext cx="4487157" cy="3567290"/>
          </a:xfrm>
          <a:custGeom>
            <a:avLst/>
            <a:gdLst/>
            <a:ahLst/>
            <a:cxnLst/>
            <a:rect l="l" t="t" r="r" b="b"/>
            <a:pathLst>
              <a:path w="4487157" h="3567290">
                <a:moveTo>
                  <a:pt x="0" y="0"/>
                </a:moveTo>
                <a:lnTo>
                  <a:pt x="4487157" y="0"/>
                </a:lnTo>
                <a:lnTo>
                  <a:pt x="4487157" y="3567290"/>
                </a:lnTo>
                <a:lnTo>
                  <a:pt x="0" y="35672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4" name="TextBox 14"/>
          <p:cNvSpPr txBox="1"/>
          <p:nvPr/>
        </p:nvSpPr>
        <p:spPr>
          <a:xfrm>
            <a:off x="9041211" y="2846316"/>
            <a:ext cx="3264555" cy="2536292"/>
          </a:xfrm>
          <a:prstGeom prst="rect">
            <a:avLst/>
          </a:prstGeom>
        </p:spPr>
        <p:txBody>
          <a:bodyPr lIns="0" tIns="0" rIns="0" bIns="0" rtlCol="0" anchor="t">
            <a:spAutoFit/>
          </a:bodyPr>
          <a:lstStyle/>
          <a:p>
            <a:pPr algn="ctr">
              <a:lnSpc>
                <a:spcPts val="5087"/>
              </a:lnSpc>
              <a:spcBef>
                <a:spcPct val="0"/>
              </a:spcBef>
            </a:pPr>
            <a:r>
              <a:rPr lang="en-US" sz="3634">
                <a:solidFill>
                  <a:srgbClr val="000000"/>
                </a:solidFill>
                <a:latin typeface="Roboto Condensed"/>
              </a:rPr>
              <a:t>Nhận diện nhân vật (lời nói, hành động, cử chỉ qua biến cố)</a:t>
            </a:r>
          </a:p>
        </p:txBody>
      </p:sp>
      <p:sp>
        <p:nvSpPr>
          <p:cNvPr id="15" name="TextBox 15"/>
          <p:cNvSpPr txBox="1"/>
          <p:nvPr/>
        </p:nvSpPr>
        <p:spPr>
          <a:xfrm>
            <a:off x="14412144" y="3509438"/>
            <a:ext cx="3264555" cy="1260090"/>
          </a:xfrm>
          <a:prstGeom prst="rect">
            <a:avLst/>
          </a:prstGeom>
        </p:spPr>
        <p:txBody>
          <a:bodyPr lIns="0" tIns="0" rIns="0" bIns="0" rtlCol="0" anchor="t">
            <a:spAutoFit/>
          </a:bodyPr>
          <a:lstStyle/>
          <a:p>
            <a:pPr algn="ctr">
              <a:lnSpc>
                <a:spcPts val="5087"/>
              </a:lnSpc>
            </a:pPr>
            <a:r>
              <a:rPr lang="en-US" sz="3634">
                <a:solidFill>
                  <a:srgbClr val="000000"/>
                </a:solidFill>
                <a:latin typeface="Roboto Condensed"/>
              </a:rPr>
              <a:t>Thủ pháp</a:t>
            </a:r>
          </a:p>
          <a:p>
            <a:pPr algn="ctr">
              <a:lnSpc>
                <a:spcPts val="5087"/>
              </a:lnSpc>
              <a:spcBef>
                <a:spcPct val="0"/>
              </a:spcBef>
            </a:pPr>
            <a:r>
              <a:rPr lang="en-US" sz="3634">
                <a:solidFill>
                  <a:srgbClr val="000000"/>
                </a:solidFill>
                <a:latin typeface="Roboto Condensed"/>
              </a:rPr>
              <a:t> trào phúng</a:t>
            </a:r>
          </a:p>
        </p:txBody>
      </p:sp>
      <p:sp>
        <p:nvSpPr>
          <p:cNvPr id="16" name="Freeform 16"/>
          <p:cNvSpPr/>
          <p:nvPr/>
        </p:nvSpPr>
        <p:spPr>
          <a:xfrm>
            <a:off x="8458200" y="2247900"/>
            <a:ext cx="5167130" cy="4107869"/>
          </a:xfrm>
          <a:custGeom>
            <a:avLst/>
            <a:gdLst/>
            <a:ahLst/>
            <a:cxnLst/>
            <a:rect l="l" t="t" r="r" b="b"/>
            <a:pathLst>
              <a:path w="5167130" h="4107869">
                <a:moveTo>
                  <a:pt x="0" y="0"/>
                </a:moveTo>
                <a:lnTo>
                  <a:pt x="5167130" y="0"/>
                </a:lnTo>
                <a:lnTo>
                  <a:pt x="5167130" y="4107868"/>
                </a:lnTo>
                <a:lnTo>
                  <a:pt x="0" y="410786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7" name="Freeform 17"/>
          <p:cNvSpPr/>
          <p:nvPr/>
        </p:nvSpPr>
        <p:spPr>
          <a:xfrm>
            <a:off x="13800843" y="2552700"/>
            <a:ext cx="4487157" cy="3567290"/>
          </a:xfrm>
          <a:custGeom>
            <a:avLst/>
            <a:gdLst/>
            <a:ahLst/>
            <a:cxnLst/>
            <a:rect l="l" t="t" r="r" b="b"/>
            <a:pathLst>
              <a:path w="4487157" h="3567290">
                <a:moveTo>
                  <a:pt x="0" y="0"/>
                </a:moveTo>
                <a:lnTo>
                  <a:pt x="4487157" y="0"/>
                </a:lnTo>
                <a:lnTo>
                  <a:pt x="4487157" y="3567290"/>
                </a:lnTo>
                <a:lnTo>
                  <a:pt x="0" y="35672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8" name="TextBox 18"/>
          <p:cNvSpPr txBox="1"/>
          <p:nvPr/>
        </p:nvSpPr>
        <p:spPr>
          <a:xfrm>
            <a:off x="3476104" y="1006718"/>
            <a:ext cx="14811896" cy="684530"/>
          </a:xfrm>
          <a:prstGeom prst="rect">
            <a:avLst/>
          </a:prstGeom>
        </p:spPr>
        <p:txBody>
          <a:bodyPr lIns="0" tIns="0" rIns="0" bIns="0" rtlCol="0" anchor="t">
            <a:spAutoFit/>
          </a:bodyPr>
          <a:lstStyle/>
          <a:p>
            <a:pPr algn="ctr">
              <a:lnSpc>
                <a:spcPts val="5320"/>
              </a:lnSpc>
              <a:spcBef>
                <a:spcPct val="0"/>
              </a:spcBef>
            </a:pPr>
            <a:r>
              <a:rPr lang="en-US" sz="3800">
                <a:solidFill>
                  <a:srgbClr val="859234"/>
                </a:solidFill>
                <a:latin typeface="#9Slide07 SVNRevolution"/>
              </a:rPr>
              <a:t> CHIẾN THUẬT ĐỌC-HIỂU THỂ LOẠI TRUYỆN CƯỜI.</a:t>
            </a:r>
          </a:p>
        </p:txBody>
      </p:sp>
      <p:sp>
        <p:nvSpPr>
          <p:cNvPr id="19" name="TextBox 19"/>
          <p:cNvSpPr txBox="1"/>
          <p:nvPr/>
        </p:nvSpPr>
        <p:spPr>
          <a:xfrm>
            <a:off x="4757573" y="3188986"/>
            <a:ext cx="3264555" cy="1260090"/>
          </a:xfrm>
          <a:prstGeom prst="rect">
            <a:avLst/>
          </a:prstGeom>
        </p:spPr>
        <p:txBody>
          <a:bodyPr lIns="0" tIns="0" rIns="0" bIns="0" rtlCol="0" anchor="t">
            <a:spAutoFit/>
          </a:bodyPr>
          <a:lstStyle/>
          <a:p>
            <a:pPr algn="ctr">
              <a:lnSpc>
                <a:spcPts val="5087"/>
              </a:lnSpc>
            </a:pPr>
            <a:r>
              <a:rPr lang="en-US" sz="3634">
                <a:solidFill>
                  <a:srgbClr val="000000"/>
                </a:solidFill>
                <a:latin typeface="Roboto Condensed"/>
              </a:rPr>
              <a:t>Nhận diện </a:t>
            </a:r>
          </a:p>
          <a:p>
            <a:pPr algn="ctr">
              <a:lnSpc>
                <a:spcPts val="5087"/>
              </a:lnSpc>
              <a:spcBef>
                <a:spcPct val="0"/>
              </a:spcBef>
            </a:pPr>
            <a:r>
              <a:rPr lang="en-US" sz="3634">
                <a:solidFill>
                  <a:srgbClr val="000000"/>
                </a:solidFill>
                <a:latin typeface="Roboto Condensed"/>
              </a:rPr>
              <a:t>tình huống</a:t>
            </a:r>
          </a:p>
        </p:txBody>
      </p:sp>
      <p:sp>
        <p:nvSpPr>
          <p:cNvPr id="20" name="TextBox 20"/>
          <p:cNvSpPr txBox="1"/>
          <p:nvPr/>
        </p:nvSpPr>
        <p:spPr>
          <a:xfrm>
            <a:off x="9666693" y="6962488"/>
            <a:ext cx="2828949" cy="1234947"/>
          </a:xfrm>
          <a:prstGeom prst="rect">
            <a:avLst/>
          </a:prstGeom>
        </p:spPr>
        <p:txBody>
          <a:bodyPr lIns="0" tIns="0" rIns="0" bIns="0" rtlCol="0" anchor="t">
            <a:spAutoFit/>
          </a:bodyPr>
          <a:lstStyle/>
          <a:p>
            <a:pPr algn="ctr">
              <a:lnSpc>
                <a:spcPts val="4907"/>
              </a:lnSpc>
            </a:pPr>
            <a:r>
              <a:rPr lang="en-US" sz="3505">
                <a:solidFill>
                  <a:srgbClr val="000000"/>
                </a:solidFill>
                <a:latin typeface="Roboto Condensed"/>
              </a:rPr>
              <a:t>Đối tượng </a:t>
            </a:r>
          </a:p>
          <a:p>
            <a:pPr algn="ctr">
              <a:lnSpc>
                <a:spcPts val="4907"/>
              </a:lnSpc>
              <a:spcBef>
                <a:spcPct val="0"/>
              </a:spcBef>
            </a:pPr>
            <a:r>
              <a:rPr lang="en-US" sz="3505">
                <a:solidFill>
                  <a:srgbClr val="000000"/>
                </a:solidFill>
                <a:latin typeface="Roboto Condensed"/>
              </a:rPr>
              <a:t>tiếng cười</a:t>
            </a:r>
          </a:p>
        </p:txBody>
      </p:sp>
      <p:sp>
        <p:nvSpPr>
          <p:cNvPr id="21" name="TextBox 21"/>
          <p:cNvSpPr txBox="1"/>
          <p:nvPr/>
        </p:nvSpPr>
        <p:spPr>
          <a:xfrm>
            <a:off x="13459356" y="7226024"/>
            <a:ext cx="2828949" cy="622733"/>
          </a:xfrm>
          <a:prstGeom prst="rect">
            <a:avLst/>
          </a:prstGeom>
        </p:spPr>
        <p:txBody>
          <a:bodyPr lIns="0" tIns="0" rIns="0" bIns="0" rtlCol="0" anchor="t">
            <a:spAutoFit/>
          </a:bodyPr>
          <a:lstStyle/>
          <a:p>
            <a:pPr algn="ctr">
              <a:lnSpc>
                <a:spcPts val="5047"/>
              </a:lnSpc>
              <a:spcBef>
                <a:spcPct val="0"/>
              </a:spcBef>
            </a:pPr>
            <a:r>
              <a:rPr lang="en-US" sz="3605">
                <a:solidFill>
                  <a:srgbClr val="000000"/>
                </a:solidFill>
                <a:latin typeface="Roboto Condensed Bold"/>
              </a:rPr>
              <a:t>Rút ra bài học</a:t>
            </a:r>
          </a:p>
        </p:txBody>
      </p:sp>
      <p:sp>
        <p:nvSpPr>
          <p:cNvPr id="22" name="Freeform 22"/>
          <p:cNvSpPr/>
          <p:nvPr/>
        </p:nvSpPr>
        <p:spPr>
          <a:xfrm>
            <a:off x="12954000" y="6210300"/>
            <a:ext cx="3888413" cy="3091289"/>
          </a:xfrm>
          <a:custGeom>
            <a:avLst/>
            <a:gdLst/>
            <a:ahLst/>
            <a:cxnLst/>
            <a:rect l="l" t="t" r="r" b="b"/>
            <a:pathLst>
              <a:path w="3888413" h="3091289">
                <a:moveTo>
                  <a:pt x="0" y="0"/>
                </a:moveTo>
                <a:lnTo>
                  <a:pt x="3888413" y="0"/>
                </a:lnTo>
                <a:lnTo>
                  <a:pt x="3888413" y="3091289"/>
                </a:lnTo>
                <a:lnTo>
                  <a:pt x="0" y="309128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3" name="Freeform 23"/>
          <p:cNvSpPr/>
          <p:nvPr/>
        </p:nvSpPr>
        <p:spPr>
          <a:xfrm>
            <a:off x="9067800" y="6515100"/>
            <a:ext cx="3888413" cy="3091289"/>
          </a:xfrm>
          <a:custGeom>
            <a:avLst/>
            <a:gdLst/>
            <a:ahLst/>
            <a:cxnLst/>
            <a:rect l="l" t="t" r="r" b="b"/>
            <a:pathLst>
              <a:path w="3888413" h="3091289">
                <a:moveTo>
                  <a:pt x="0" y="0"/>
                </a:moveTo>
                <a:lnTo>
                  <a:pt x="3888413" y="0"/>
                </a:lnTo>
                <a:lnTo>
                  <a:pt x="3888413" y="3091289"/>
                </a:lnTo>
                <a:lnTo>
                  <a:pt x="0" y="309128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inVertic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inVertical)">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inVertical)">
                                      <p:cBhvr>
                                        <p:cTn id="31" dur="500"/>
                                        <p:tgtEl>
                                          <p:spTgt spid="20"/>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barn(inVertical)">
                                      <p:cBhvr>
                                        <p:cTn id="34" dur="500"/>
                                        <p:tgtEl>
                                          <p:spTgt spid="23"/>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barn(inVertical)">
                                      <p:cBhvr>
                                        <p:cTn id="39" dur="500"/>
                                        <p:tgtEl>
                                          <p:spTgt spid="21"/>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barn(inVertical)">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animBg="1"/>
      <p:bldP spid="17" grpId="0" animBg="1"/>
      <p:bldP spid="19" grpId="0"/>
      <p:bldP spid="20" grpId="0"/>
      <p:bldP spid="21" grpId="0"/>
      <p:bldP spid="22" grpId="0" animBg="1"/>
      <p:bldP spid="2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grpSp>
        <p:nvGrpSpPr>
          <p:cNvPr id="3" name="Group 3"/>
          <p:cNvGrpSpPr/>
          <p:nvPr/>
        </p:nvGrpSpPr>
        <p:grpSpPr>
          <a:xfrm rot="-1780562">
            <a:off x="-9097633" y="616805"/>
            <a:ext cx="13502336" cy="17282990"/>
            <a:chOff x="0" y="0"/>
            <a:chExt cx="635000" cy="812800"/>
          </a:xfrm>
        </p:grpSpPr>
        <p:sp>
          <p:nvSpPr>
            <p:cNvPr id="4" name="Freeform 4"/>
            <p:cNvSpPr/>
            <p:nvPr/>
          </p:nvSpPr>
          <p:spPr>
            <a:xfrm>
              <a:off x="0" y="0"/>
              <a:ext cx="635000" cy="812800"/>
            </a:xfrm>
            <a:custGeom>
              <a:avLst/>
              <a:gdLst/>
              <a:ahLst/>
              <a:cxnLst/>
              <a:rect l="l" t="t" r="r" b="b"/>
              <a:pathLst>
                <a:path w="635000" h="812800">
                  <a:moveTo>
                    <a:pt x="635000" y="0"/>
                  </a:moveTo>
                  <a:lnTo>
                    <a:pt x="635000" y="698500"/>
                  </a:lnTo>
                  <a:lnTo>
                    <a:pt x="317500" y="812800"/>
                  </a:lnTo>
                  <a:lnTo>
                    <a:pt x="0" y="698500"/>
                  </a:lnTo>
                  <a:lnTo>
                    <a:pt x="0" y="0"/>
                  </a:lnTo>
                  <a:lnTo>
                    <a:pt x="635000" y="0"/>
                  </a:lnTo>
                  <a:close/>
                </a:path>
              </a:pathLst>
            </a:custGeom>
            <a:solidFill>
              <a:srgbClr val="C6E6D2"/>
            </a:solidFill>
          </p:spPr>
          <p:txBody>
            <a:bodyPr/>
            <a:lstStyle/>
            <a:p>
              <a:endParaRPr lang="en-GB"/>
            </a:p>
          </p:txBody>
        </p:sp>
        <p:sp>
          <p:nvSpPr>
            <p:cNvPr id="5" name="TextBox 5"/>
            <p:cNvSpPr txBox="1"/>
            <p:nvPr/>
          </p:nvSpPr>
          <p:spPr>
            <a:xfrm>
              <a:off x="0" y="-152400"/>
              <a:ext cx="635000" cy="850900"/>
            </a:xfrm>
            <a:prstGeom prst="rect">
              <a:avLst/>
            </a:prstGeom>
          </p:spPr>
          <p:txBody>
            <a:bodyPr lIns="50800" tIns="50800" rIns="50800" bIns="50800" rtlCol="0" anchor="ctr"/>
            <a:lstStyle/>
            <a:p>
              <a:pPr algn="ctr">
                <a:lnSpc>
                  <a:spcPts val="4707"/>
                </a:lnSpc>
              </a:pPr>
              <a:endParaRPr/>
            </a:p>
          </p:txBody>
        </p:sp>
      </p:grpSp>
      <p:sp>
        <p:nvSpPr>
          <p:cNvPr id="6" name="Freeform 6"/>
          <p:cNvSpPr/>
          <p:nvPr/>
        </p:nvSpPr>
        <p:spPr>
          <a:xfrm flipH="1">
            <a:off x="-43008" y="5780949"/>
            <a:ext cx="4935450" cy="5789384"/>
          </a:xfrm>
          <a:custGeom>
            <a:avLst/>
            <a:gdLst/>
            <a:ahLst/>
            <a:cxnLst/>
            <a:rect l="l" t="t" r="r" b="b"/>
            <a:pathLst>
              <a:path w="4935450" h="5789384">
                <a:moveTo>
                  <a:pt x="4935450" y="0"/>
                </a:moveTo>
                <a:lnTo>
                  <a:pt x="0" y="0"/>
                </a:lnTo>
                <a:lnTo>
                  <a:pt x="0" y="5789385"/>
                </a:lnTo>
                <a:lnTo>
                  <a:pt x="4935450" y="5789385"/>
                </a:lnTo>
                <a:lnTo>
                  <a:pt x="493545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grpSp>
        <p:nvGrpSpPr>
          <p:cNvPr id="7" name="Group 7"/>
          <p:cNvGrpSpPr>
            <a:grpSpLocks noChangeAspect="1"/>
          </p:cNvGrpSpPr>
          <p:nvPr/>
        </p:nvGrpSpPr>
        <p:grpSpPr>
          <a:xfrm>
            <a:off x="2024104" y="4925566"/>
            <a:ext cx="2868338" cy="2868326"/>
            <a:chOff x="0" y="0"/>
            <a:chExt cx="6350000" cy="6349975"/>
          </a:xfrm>
        </p:grpSpPr>
        <p:sp>
          <p:nvSpPr>
            <p:cNvPr id="8" name="Freeform 8"/>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5"/>
              <a:stretch>
                <a:fillRect l="-38800" r="-38800"/>
              </a:stretch>
            </a:blipFill>
          </p:spPr>
          <p:txBody>
            <a:bodyPr/>
            <a:lstStyle/>
            <a:p>
              <a:endParaRPr lang="en-GB"/>
            </a:p>
          </p:txBody>
        </p:sp>
      </p:grpSp>
      <p:grpSp>
        <p:nvGrpSpPr>
          <p:cNvPr id="9" name="Group 9"/>
          <p:cNvGrpSpPr/>
          <p:nvPr/>
        </p:nvGrpSpPr>
        <p:grpSpPr>
          <a:xfrm>
            <a:off x="6933675" y="2901400"/>
            <a:ext cx="10325625" cy="5774241"/>
            <a:chOff x="0" y="0"/>
            <a:chExt cx="2719506" cy="1520788"/>
          </a:xfrm>
        </p:grpSpPr>
        <p:sp>
          <p:nvSpPr>
            <p:cNvPr id="10" name="Freeform 10"/>
            <p:cNvSpPr/>
            <p:nvPr/>
          </p:nvSpPr>
          <p:spPr>
            <a:xfrm>
              <a:off x="0" y="0"/>
              <a:ext cx="2719506" cy="1520788"/>
            </a:xfrm>
            <a:custGeom>
              <a:avLst/>
              <a:gdLst/>
              <a:ahLst/>
              <a:cxnLst/>
              <a:rect l="l" t="t" r="r" b="b"/>
              <a:pathLst>
                <a:path w="2719506" h="1520788">
                  <a:moveTo>
                    <a:pt x="38239" y="0"/>
                  </a:moveTo>
                  <a:lnTo>
                    <a:pt x="2681268" y="0"/>
                  </a:lnTo>
                  <a:cubicBezTo>
                    <a:pt x="2702386" y="0"/>
                    <a:pt x="2719506" y="17120"/>
                    <a:pt x="2719506" y="38239"/>
                  </a:cubicBezTo>
                  <a:lnTo>
                    <a:pt x="2719506" y="1482549"/>
                  </a:lnTo>
                  <a:cubicBezTo>
                    <a:pt x="2719506" y="1503668"/>
                    <a:pt x="2702386" y="1520788"/>
                    <a:pt x="2681268" y="1520788"/>
                  </a:cubicBezTo>
                  <a:lnTo>
                    <a:pt x="38239" y="1520788"/>
                  </a:lnTo>
                  <a:cubicBezTo>
                    <a:pt x="17120" y="1520788"/>
                    <a:pt x="0" y="1503668"/>
                    <a:pt x="0" y="1482549"/>
                  </a:cubicBezTo>
                  <a:lnTo>
                    <a:pt x="0" y="38239"/>
                  </a:lnTo>
                  <a:cubicBezTo>
                    <a:pt x="0" y="17120"/>
                    <a:pt x="17120" y="0"/>
                    <a:pt x="38239" y="0"/>
                  </a:cubicBezTo>
                  <a:close/>
                </a:path>
              </a:pathLst>
            </a:custGeom>
            <a:solidFill>
              <a:srgbClr val="D5E9B7"/>
            </a:solidFill>
          </p:spPr>
          <p:txBody>
            <a:bodyPr/>
            <a:lstStyle/>
            <a:p>
              <a:endParaRPr lang="en-GB"/>
            </a:p>
          </p:txBody>
        </p:sp>
        <p:sp>
          <p:nvSpPr>
            <p:cNvPr id="11" name="TextBox 11"/>
            <p:cNvSpPr txBox="1"/>
            <p:nvPr/>
          </p:nvSpPr>
          <p:spPr>
            <a:xfrm>
              <a:off x="0" y="-152400"/>
              <a:ext cx="812800" cy="965200"/>
            </a:xfrm>
            <a:prstGeom prst="rect">
              <a:avLst/>
            </a:prstGeom>
          </p:spPr>
          <p:txBody>
            <a:bodyPr lIns="50800" tIns="50800" rIns="50800" bIns="50800" rtlCol="0" anchor="ctr"/>
            <a:lstStyle/>
            <a:p>
              <a:pPr algn="ctr">
                <a:lnSpc>
                  <a:spcPts val="4707"/>
                </a:lnSpc>
              </a:pPr>
              <a:endParaRPr/>
            </a:p>
          </p:txBody>
        </p:sp>
      </p:grpSp>
      <p:grpSp>
        <p:nvGrpSpPr>
          <p:cNvPr id="12" name="Group 12"/>
          <p:cNvGrpSpPr>
            <a:grpSpLocks noChangeAspect="1"/>
          </p:cNvGrpSpPr>
          <p:nvPr/>
        </p:nvGrpSpPr>
        <p:grpSpPr>
          <a:xfrm>
            <a:off x="4892442" y="7686237"/>
            <a:ext cx="2905133" cy="2837892"/>
            <a:chOff x="0" y="0"/>
            <a:chExt cx="4828540" cy="4716780"/>
          </a:xfrm>
        </p:grpSpPr>
        <p:sp>
          <p:nvSpPr>
            <p:cNvPr id="13" name="Freeform 13"/>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6"/>
              <a:stretch>
                <a:fillRect l="-38191" r="-35208"/>
              </a:stretch>
            </a:blipFill>
          </p:spPr>
          <p:txBody>
            <a:bodyPr/>
            <a:lstStyle/>
            <a:p>
              <a:endParaRPr lang="en-GB"/>
            </a:p>
          </p:txBody>
        </p:sp>
      </p:grpSp>
      <p:grpSp>
        <p:nvGrpSpPr>
          <p:cNvPr id="14" name="Group 14"/>
          <p:cNvGrpSpPr>
            <a:grpSpLocks noChangeAspect="1"/>
          </p:cNvGrpSpPr>
          <p:nvPr/>
        </p:nvGrpSpPr>
        <p:grpSpPr>
          <a:xfrm>
            <a:off x="-741200" y="210778"/>
            <a:ext cx="4565038" cy="4565020"/>
            <a:chOff x="0" y="0"/>
            <a:chExt cx="6350000" cy="6349975"/>
          </a:xfrm>
        </p:grpSpPr>
        <p:sp>
          <p:nvSpPr>
            <p:cNvPr id="15" name="Freeform 15"/>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7"/>
              <a:stretch>
                <a:fillRect l="-38800" r="-38800"/>
              </a:stretch>
            </a:blipFill>
          </p:spPr>
          <p:txBody>
            <a:bodyPr/>
            <a:lstStyle/>
            <a:p>
              <a:endParaRPr lang="en-GB"/>
            </a:p>
          </p:txBody>
        </p:sp>
      </p:grpSp>
      <p:sp>
        <p:nvSpPr>
          <p:cNvPr id="16" name="TextBox 16"/>
          <p:cNvSpPr txBox="1"/>
          <p:nvPr/>
        </p:nvSpPr>
        <p:spPr>
          <a:xfrm>
            <a:off x="7797575" y="3073279"/>
            <a:ext cx="9001943" cy="5581476"/>
          </a:xfrm>
          <a:prstGeom prst="rect">
            <a:avLst/>
          </a:prstGeom>
        </p:spPr>
        <p:txBody>
          <a:bodyPr lIns="0" tIns="0" rIns="0" bIns="0" rtlCol="0" anchor="t">
            <a:spAutoFit/>
          </a:bodyPr>
          <a:lstStyle/>
          <a:p>
            <a:pPr algn="just">
              <a:lnSpc>
                <a:spcPts val="6299"/>
              </a:lnSpc>
            </a:pPr>
            <a:r>
              <a:rPr lang="en-US" sz="4500">
                <a:solidFill>
                  <a:srgbClr val="000000"/>
                </a:solidFill>
                <a:latin typeface="Roboto Condensed"/>
              </a:rPr>
              <a:t>GV đưa ra câu hỏi / yêu cầu:</a:t>
            </a:r>
          </a:p>
          <a:p>
            <a:pPr marL="971550" lvl="1" indent="-485775" algn="just">
              <a:lnSpc>
                <a:spcPts val="6299"/>
              </a:lnSpc>
              <a:buFont typeface="Arial"/>
              <a:buChar char="•"/>
            </a:pPr>
            <a:r>
              <a:rPr lang="en-US" sz="4500">
                <a:solidFill>
                  <a:srgbClr val="000000"/>
                </a:solidFill>
                <a:latin typeface="Roboto Condensed"/>
              </a:rPr>
              <a:t>HS đọc mở rộng văn bản ở nhà: đọc + khám phá văn bản cùng thể loại </a:t>
            </a:r>
            <a:r>
              <a:rPr lang="en-US" sz="4500">
                <a:solidFill>
                  <a:srgbClr val="000000"/>
                </a:solidFill>
                <a:latin typeface="Roboto Condensed Bold Italics"/>
              </a:rPr>
              <a:t>Giá không có ruồi </a:t>
            </a:r>
          </a:p>
          <a:p>
            <a:pPr marL="971550" lvl="1" indent="-485775" algn="just">
              <a:lnSpc>
                <a:spcPts val="6299"/>
              </a:lnSpc>
              <a:buFont typeface="Arial"/>
              <a:buChar char="•"/>
            </a:pPr>
            <a:r>
              <a:rPr lang="en-US" sz="4500">
                <a:solidFill>
                  <a:srgbClr val="000000"/>
                </a:solidFill>
                <a:latin typeface="Roboto Condensed"/>
              </a:rPr>
              <a:t>Chuẩn bị bài theo phiếu gợi dẫn ở nhà, trình bày sản phẩm trên lớp</a:t>
            </a:r>
          </a:p>
          <a:p>
            <a:pPr algn="just">
              <a:lnSpc>
                <a:spcPts val="6299"/>
              </a:lnSpc>
              <a:spcBef>
                <a:spcPct val="0"/>
              </a:spcBef>
            </a:pPr>
            <a:endParaRPr lang="en-US" sz="4500">
              <a:solidFill>
                <a:srgbClr val="000000"/>
              </a:solidFill>
              <a:latin typeface="Roboto Condensed"/>
            </a:endParaRPr>
          </a:p>
        </p:txBody>
      </p:sp>
      <p:sp>
        <p:nvSpPr>
          <p:cNvPr id="17" name="Freeform 17"/>
          <p:cNvSpPr/>
          <p:nvPr/>
        </p:nvSpPr>
        <p:spPr>
          <a:xfrm>
            <a:off x="15072442" y="-1592237"/>
            <a:ext cx="5199866" cy="4760766"/>
          </a:xfrm>
          <a:custGeom>
            <a:avLst/>
            <a:gdLst/>
            <a:ahLst/>
            <a:cxnLst/>
            <a:rect l="l" t="t" r="r" b="b"/>
            <a:pathLst>
              <a:path w="5199866" h="4760766">
                <a:moveTo>
                  <a:pt x="0" y="0"/>
                </a:moveTo>
                <a:lnTo>
                  <a:pt x="5199866" y="0"/>
                </a:lnTo>
                <a:lnTo>
                  <a:pt x="5199866" y="4760766"/>
                </a:lnTo>
                <a:lnTo>
                  <a:pt x="0" y="4760766"/>
                </a:lnTo>
                <a:lnTo>
                  <a:pt x="0" y="0"/>
                </a:lnTo>
                <a:close/>
              </a:path>
            </a:pathLst>
          </a:custGeom>
          <a:blipFill>
            <a:blip r:embed="rId8"/>
            <a:stretch>
              <a:fillRect/>
            </a:stretch>
          </a:blipFill>
        </p:spPr>
        <p:txBody>
          <a:bodyPr/>
          <a:lstStyle/>
          <a:p>
            <a:endParaRPr lang="en-GB"/>
          </a:p>
        </p:txBody>
      </p:sp>
      <p:sp>
        <p:nvSpPr>
          <p:cNvPr id="18" name="TextBox 18"/>
          <p:cNvSpPr txBox="1"/>
          <p:nvPr/>
        </p:nvSpPr>
        <p:spPr>
          <a:xfrm>
            <a:off x="4567509" y="1293577"/>
            <a:ext cx="11381314" cy="928322"/>
          </a:xfrm>
          <a:prstGeom prst="rect">
            <a:avLst/>
          </a:prstGeom>
        </p:spPr>
        <p:txBody>
          <a:bodyPr lIns="0" tIns="0" rIns="0" bIns="0" rtlCol="0" anchor="t">
            <a:spAutoFit/>
          </a:bodyPr>
          <a:lstStyle/>
          <a:p>
            <a:pPr algn="ctr">
              <a:lnSpc>
                <a:spcPts val="6640"/>
              </a:lnSpc>
            </a:pPr>
            <a:r>
              <a:rPr lang="en-US" sz="8000">
                <a:solidFill>
                  <a:srgbClr val="4F6D72"/>
                </a:solidFill>
                <a:latin typeface="Fraunces Bold"/>
              </a:rPr>
              <a:t>5. VẬN DỤNG</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grpSp>
        <p:nvGrpSpPr>
          <p:cNvPr id="3" name="Group 3"/>
          <p:cNvGrpSpPr/>
          <p:nvPr/>
        </p:nvGrpSpPr>
        <p:grpSpPr>
          <a:xfrm rot="-1780562">
            <a:off x="-9097633" y="616805"/>
            <a:ext cx="13502336" cy="17282990"/>
            <a:chOff x="0" y="0"/>
            <a:chExt cx="635000" cy="812800"/>
          </a:xfrm>
        </p:grpSpPr>
        <p:sp>
          <p:nvSpPr>
            <p:cNvPr id="4" name="Freeform 4"/>
            <p:cNvSpPr/>
            <p:nvPr/>
          </p:nvSpPr>
          <p:spPr>
            <a:xfrm>
              <a:off x="0" y="0"/>
              <a:ext cx="635000" cy="812800"/>
            </a:xfrm>
            <a:custGeom>
              <a:avLst/>
              <a:gdLst/>
              <a:ahLst/>
              <a:cxnLst/>
              <a:rect l="l" t="t" r="r" b="b"/>
              <a:pathLst>
                <a:path w="635000" h="812800">
                  <a:moveTo>
                    <a:pt x="635000" y="0"/>
                  </a:moveTo>
                  <a:lnTo>
                    <a:pt x="635000" y="698500"/>
                  </a:lnTo>
                  <a:lnTo>
                    <a:pt x="317500" y="812800"/>
                  </a:lnTo>
                  <a:lnTo>
                    <a:pt x="0" y="698500"/>
                  </a:lnTo>
                  <a:lnTo>
                    <a:pt x="0" y="0"/>
                  </a:lnTo>
                  <a:lnTo>
                    <a:pt x="635000" y="0"/>
                  </a:lnTo>
                  <a:close/>
                </a:path>
              </a:pathLst>
            </a:custGeom>
            <a:solidFill>
              <a:srgbClr val="C6E6D2"/>
            </a:solidFill>
          </p:spPr>
          <p:txBody>
            <a:bodyPr/>
            <a:lstStyle/>
            <a:p>
              <a:endParaRPr lang="en-GB"/>
            </a:p>
          </p:txBody>
        </p:sp>
        <p:sp>
          <p:nvSpPr>
            <p:cNvPr id="5" name="TextBox 5"/>
            <p:cNvSpPr txBox="1"/>
            <p:nvPr/>
          </p:nvSpPr>
          <p:spPr>
            <a:xfrm>
              <a:off x="0" y="-152400"/>
              <a:ext cx="635000" cy="850900"/>
            </a:xfrm>
            <a:prstGeom prst="rect">
              <a:avLst/>
            </a:prstGeom>
          </p:spPr>
          <p:txBody>
            <a:bodyPr lIns="50800" tIns="50800" rIns="50800" bIns="50800" rtlCol="0" anchor="ctr"/>
            <a:lstStyle/>
            <a:p>
              <a:pPr algn="ctr">
                <a:lnSpc>
                  <a:spcPts val="4707"/>
                </a:lnSpc>
              </a:pPr>
              <a:endParaRPr/>
            </a:p>
          </p:txBody>
        </p:sp>
      </p:grpSp>
      <p:sp>
        <p:nvSpPr>
          <p:cNvPr id="6" name="Freeform 6"/>
          <p:cNvSpPr/>
          <p:nvPr/>
        </p:nvSpPr>
        <p:spPr>
          <a:xfrm flipH="1">
            <a:off x="-43008" y="5780949"/>
            <a:ext cx="4935450" cy="5789384"/>
          </a:xfrm>
          <a:custGeom>
            <a:avLst/>
            <a:gdLst/>
            <a:ahLst/>
            <a:cxnLst/>
            <a:rect l="l" t="t" r="r" b="b"/>
            <a:pathLst>
              <a:path w="4935450" h="5789384">
                <a:moveTo>
                  <a:pt x="4935450" y="0"/>
                </a:moveTo>
                <a:lnTo>
                  <a:pt x="0" y="0"/>
                </a:lnTo>
                <a:lnTo>
                  <a:pt x="0" y="5789385"/>
                </a:lnTo>
                <a:lnTo>
                  <a:pt x="4935450" y="5789385"/>
                </a:lnTo>
                <a:lnTo>
                  <a:pt x="493545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grpSp>
        <p:nvGrpSpPr>
          <p:cNvPr id="7" name="Group 7"/>
          <p:cNvGrpSpPr>
            <a:grpSpLocks noChangeAspect="1"/>
          </p:cNvGrpSpPr>
          <p:nvPr/>
        </p:nvGrpSpPr>
        <p:grpSpPr>
          <a:xfrm>
            <a:off x="2024104" y="4925566"/>
            <a:ext cx="2868338" cy="2868326"/>
            <a:chOff x="0" y="0"/>
            <a:chExt cx="6350000" cy="6349975"/>
          </a:xfrm>
        </p:grpSpPr>
        <p:sp>
          <p:nvSpPr>
            <p:cNvPr id="8" name="Freeform 8"/>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5"/>
              <a:stretch>
                <a:fillRect l="-38800" r="-38800"/>
              </a:stretch>
            </a:blipFill>
          </p:spPr>
          <p:txBody>
            <a:bodyPr/>
            <a:lstStyle/>
            <a:p>
              <a:endParaRPr lang="en-GB"/>
            </a:p>
          </p:txBody>
        </p:sp>
      </p:grpSp>
      <p:grpSp>
        <p:nvGrpSpPr>
          <p:cNvPr id="9" name="Group 9"/>
          <p:cNvGrpSpPr>
            <a:grpSpLocks noChangeAspect="1"/>
          </p:cNvGrpSpPr>
          <p:nvPr/>
        </p:nvGrpSpPr>
        <p:grpSpPr>
          <a:xfrm>
            <a:off x="4892442" y="7686237"/>
            <a:ext cx="2905133" cy="2837892"/>
            <a:chOff x="0" y="0"/>
            <a:chExt cx="4828540" cy="4716780"/>
          </a:xfrm>
        </p:grpSpPr>
        <p:sp>
          <p:nvSpPr>
            <p:cNvPr id="10" name="Freeform 10"/>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6"/>
              <a:stretch>
                <a:fillRect l="-38191" r="-35208"/>
              </a:stretch>
            </a:blipFill>
          </p:spPr>
          <p:txBody>
            <a:bodyPr/>
            <a:lstStyle/>
            <a:p>
              <a:endParaRPr lang="en-GB"/>
            </a:p>
          </p:txBody>
        </p:sp>
      </p:grpSp>
      <p:grpSp>
        <p:nvGrpSpPr>
          <p:cNvPr id="11" name="Group 11"/>
          <p:cNvGrpSpPr>
            <a:grpSpLocks noChangeAspect="1"/>
          </p:cNvGrpSpPr>
          <p:nvPr/>
        </p:nvGrpSpPr>
        <p:grpSpPr>
          <a:xfrm>
            <a:off x="-741200" y="210778"/>
            <a:ext cx="4565038" cy="4565020"/>
            <a:chOff x="0" y="0"/>
            <a:chExt cx="6350000" cy="6349975"/>
          </a:xfrm>
        </p:grpSpPr>
        <p:sp>
          <p:nvSpPr>
            <p:cNvPr id="12" name="Freeform 12"/>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7"/>
              <a:stretch>
                <a:fillRect l="-38800" r="-38800"/>
              </a:stretch>
            </a:blipFill>
          </p:spPr>
          <p:txBody>
            <a:bodyPr/>
            <a:lstStyle/>
            <a:p>
              <a:endParaRPr lang="en-GB"/>
            </a:p>
          </p:txBody>
        </p:sp>
      </p:grpSp>
      <p:sp>
        <p:nvSpPr>
          <p:cNvPr id="13" name="Freeform 13"/>
          <p:cNvSpPr/>
          <p:nvPr/>
        </p:nvSpPr>
        <p:spPr>
          <a:xfrm>
            <a:off x="15072442" y="-1592237"/>
            <a:ext cx="5199866" cy="4760766"/>
          </a:xfrm>
          <a:custGeom>
            <a:avLst/>
            <a:gdLst/>
            <a:ahLst/>
            <a:cxnLst/>
            <a:rect l="l" t="t" r="r" b="b"/>
            <a:pathLst>
              <a:path w="5199866" h="4760766">
                <a:moveTo>
                  <a:pt x="0" y="0"/>
                </a:moveTo>
                <a:lnTo>
                  <a:pt x="5199866" y="0"/>
                </a:lnTo>
                <a:lnTo>
                  <a:pt x="5199866" y="4760766"/>
                </a:lnTo>
                <a:lnTo>
                  <a:pt x="0" y="4760766"/>
                </a:lnTo>
                <a:lnTo>
                  <a:pt x="0" y="0"/>
                </a:lnTo>
                <a:close/>
              </a:path>
            </a:pathLst>
          </a:custGeom>
          <a:blipFill>
            <a:blip r:embed="rId8"/>
            <a:stretch>
              <a:fillRect/>
            </a:stretch>
          </a:blipFill>
        </p:spPr>
        <p:txBody>
          <a:bodyPr/>
          <a:lstStyle/>
          <a:p>
            <a:endParaRPr lang="en-GB"/>
          </a:p>
        </p:txBody>
      </p:sp>
      <p:sp>
        <p:nvSpPr>
          <p:cNvPr id="14" name="TextBox 14"/>
          <p:cNvSpPr txBox="1"/>
          <p:nvPr/>
        </p:nvSpPr>
        <p:spPr>
          <a:xfrm>
            <a:off x="5393659" y="3320929"/>
            <a:ext cx="11381314" cy="1061721"/>
          </a:xfrm>
          <a:prstGeom prst="rect">
            <a:avLst/>
          </a:prstGeom>
        </p:spPr>
        <p:txBody>
          <a:bodyPr lIns="0" tIns="0" rIns="0" bIns="0" rtlCol="0" anchor="t">
            <a:spAutoFit/>
          </a:bodyPr>
          <a:lstStyle/>
          <a:p>
            <a:pPr algn="ctr">
              <a:lnSpc>
                <a:spcPts val="6640"/>
              </a:lnSpc>
            </a:pPr>
            <a:r>
              <a:rPr lang="en-US" sz="8000">
                <a:solidFill>
                  <a:srgbClr val="4F6D72"/>
                </a:solidFill>
                <a:latin typeface="#9Slide05 HLT AphroditeSlimStyl"/>
              </a:rPr>
              <a:t>Cảm ơn các em!</a:t>
            </a:r>
          </a:p>
        </p:txBody>
      </p:sp>
      <p:sp>
        <p:nvSpPr>
          <p:cNvPr id="15" name="Freeform 15"/>
          <p:cNvSpPr/>
          <p:nvPr/>
        </p:nvSpPr>
        <p:spPr>
          <a:xfrm>
            <a:off x="9476401" y="4520216"/>
            <a:ext cx="4123317" cy="3679028"/>
          </a:xfrm>
          <a:custGeom>
            <a:avLst/>
            <a:gdLst/>
            <a:ahLst/>
            <a:cxnLst/>
            <a:rect l="l" t="t" r="r" b="b"/>
            <a:pathLst>
              <a:path w="4123317" h="3679028">
                <a:moveTo>
                  <a:pt x="0" y="0"/>
                </a:moveTo>
                <a:lnTo>
                  <a:pt x="4123317" y="0"/>
                </a:lnTo>
                <a:lnTo>
                  <a:pt x="4123317" y="3679027"/>
                </a:lnTo>
                <a:lnTo>
                  <a:pt x="0" y="3679027"/>
                </a:lnTo>
                <a:lnTo>
                  <a:pt x="0" y="0"/>
                </a:lnTo>
                <a:close/>
              </a:path>
            </a:pathLst>
          </a:custGeom>
          <a:blipFill>
            <a:blip r:embed="rId9">
              <a:alphaModFix amt="99000"/>
            </a:blip>
            <a:stretch>
              <a:fillRect/>
            </a:stretch>
          </a:blipFill>
        </p:spPr>
        <p:txBody>
          <a:bodyPr/>
          <a:lstStyle/>
          <a:p>
            <a:endParaRPr lang="en-GB"/>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sp>
        <p:nvSpPr>
          <p:cNvPr id="3" name="Freeform 3"/>
          <p:cNvSpPr/>
          <p:nvPr/>
        </p:nvSpPr>
        <p:spPr>
          <a:xfrm rot="238012">
            <a:off x="10790419" y="1446370"/>
            <a:ext cx="12491263" cy="12022841"/>
          </a:xfrm>
          <a:custGeom>
            <a:avLst/>
            <a:gdLst/>
            <a:ahLst/>
            <a:cxnLst/>
            <a:rect l="l" t="t" r="r" b="b"/>
            <a:pathLst>
              <a:path w="12491263" h="12022841">
                <a:moveTo>
                  <a:pt x="0" y="0"/>
                </a:moveTo>
                <a:lnTo>
                  <a:pt x="12491263" y="0"/>
                </a:lnTo>
                <a:lnTo>
                  <a:pt x="12491263" y="12022841"/>
                </a:lnTo>
                <a:lnTo>
                  <a:pt x="0" y="12022841"/>
                </a:lnTo>
                <a:lnTo>
                  <a:pt x="0" y="0"/>
                </a:lnTo>
                <a:close/>
              </a:path>
            </a:pathLst>
          </a:custGeom>
          <a:blipFill>
            <a:blip r:embed="rId3">
              <a:alphaModFix amt="59000"/>
            </a:blip>
            <a:stretch>
              <a:fillRect/>
            </a:stretch>
          </a:blipFill>
        </p:spPr>
        <p:txBody>
          <a:bodyPr/>
          <a:lstStyle/>
          <a:p>
            <a:endParaRPr lang="en-GB"/>
          </a:p>
        </p:txBody>
      </p:sp>
      <p:sp>
        <p:nvSpPr>
          <p:cNvPr id="4" name="Freeform 4"/>
          <p:cNvSpPr/>
          <p:nvPr/>
        </p:nvSpPr>
        <p:spPr>
          <a:xfrm rot="-10129898">
            <a:off x="11672399" y="-7403509"/>
            <a:ext cx="11173802" cy="10754784"/>
          </a:xfrm>
          <a:custGeom>
            <a:avLst/>
            <a:gdLst/>
            <a:ahLst/>
            <a:cxnLst/>
            <a:rect l="l" t="t" r="r" b="b"/>
            <a:pathLst>
              <a:path w="11173802" h="10754784">
                <a:moveTo>
                  <a:pt x="0" y="0"/>
                </a:moveTo>
                <a:lnTo>
                  <a:pt x="11173802" y="0"/>
                </a:lnTo>
                <a:lnTo>
                  <a:pt x="11173802" y="10754785"/>
                </a:lnTo>
                <a:lnTo>
                  <a:pt x="0" y="10754785"/>
                </a:lnTo>
                <a:lnTo>
                  <a:pt x="0" y="0"/>
                </a:lnTo>
                <a:close/>
              </a:path>
            </a:pathLst>
          </a:custGeom>
          <a:blipFill>
            <a:blip r:embed="rId3">
              <a:alphaModFix amt="59000"/>
            </a:blip>
            <a:stretch>
              <a:fillRect/>
            </a:stretch>
          </a:blipFill>
        </p:spPr>
        <p:txBody>
          <a:bodyPr/>
          <a:lstStyle/>
          <a:p>
            <a:endParaRPr lang="en-GB"/>
          </a:p>
        </p:txBody>
      </p:sp>
      <p:sp>
        <p:nvSpPr>
          <p:cNvPr id="5" name="Freeform 5"/>
          <p:cNvSpPr/>
          <p:nvPr/>
        </p:nvSpPr>
        <p:spPr>
          <a:xfrm rot="5912759" flipH="1" flipV="1">
            <a:off x="15520202" y="-2502337"/>
            <a:ext cx="2343600" cy="6048000"/>
          </a:xfrm>
          <a:custGeom>
            <a:avLst/>
            <a:gdLst/>
            <a:ahLst/>
            <a:cxnLst/>
            <a:rect l="l" t="t" r="r" b="b"/>
            <a:pathLst>
              <a:path w="2343600" h="6048000">
                <a:moveTo>
                  <a:pt x="2343600" y="6048000"/>
                </a:moveTo>
                <a:lnTo>
                  <a:pt x="0" y="6048000"/>
                </a:lnTo>
                <a:lnTo>
                  <a:pt x="0" y="0"/>
                </a:lnTo>
                <a:lnTo>
                  <a:pt x="2343600" y="0"/>
                </a:lnTo>
                <a:lnTo>
                  <a:pt x="2343600" y="6048000"/>
                </a:lnTo>
                <a:close/>
              </a:path>
            </a:pathLst>
          </a:custGeom>
          <a:blipFill>
            <a:blip r:embed="rId4"/>
            <a:stretch>
              <a:fillRect/>
            </a:stretch>
          </a:blipFill>
        </p:spPr>
        <p:txBody>
          <a:bodyPr/>
          <a:lstStyle/>
          <a:p>
            <a:endParaRPr lang="en-GB"/>
          </a:p>
        </p:txBody>
      </p:sp>
      <p:grpSp>
        <p:nvGrpSpPr>
          <p:cNvPr id="6" name="Group 6"/>
          <p:cNvGrpSpPr/>
          <p:nvPr/>
        </p:nvGrpSpPr>
        <p:grpSpPr>
          <a:xfrm rot="-1780562">
            <a:off x="-9097633" y="616805"/>
            <a:ext cx="13502336" cy="17282990"/>
            <a:chOff x="0" y="0"/>
            <a:chExt cx="635000" cy="812800"/>
          </a:xfrm>
        </p:grpSpPr>
        <p:sp>
          <p:nvSpPr>
            <p:cNvPr id="7" name="Freeform 7"/>
            <p:cNvSpPr/>
            <p:nvPr/>
          </p:nvSpPr>
          <p:spPr>
            <a:xfrm>
              <a:off x="0" y="0"/>
              <a:ext cx="635000" cy="812800"/>
            </a:xfrm>
            <a:custGeom>
              <a:avLst/>
              <a:gdLst/>
              <a:ahLst/>
              <a:cxnLst/>
              <a:rect l="l" t="t" r="r" b="b"/>
              <a:pathLst>
                <a:path w="635000" h="812800">
                  <a:moveTo>
                    <a:pt x="635000" y="0"/>
                  </a:moveTo>
                  <a:lnTo>
                    <a:pt x="635000" y="698500"/>
                  </a:lnTo>
                  <a:lnTo>
                    <a:pt x="317500" y="812800"/>
                  </a:lnTo>
                  <a:lnTo>
                    <a:pt x="0" y="698500"/>
                  </a:lnTo>
                  <a:lnTo>
                    <a:pt x="0" y="0"/>
                  </a:lnTo>
                  <a:lnTo>
                    <a:pt x="635000" y="0"/>
                  </a:lnTo>
                  <a:close/>
                </a:path>
              </a:pathLst>
            </a:custGeom>
            <a:solidFill>
              <a:srgbClr val="C6E6D2"/>
            </a:solidFill>
          </p:spPr>
          <p:txBody>
            <a:bodyPr/>
            <a:lstStyle/>
            <a:p>
              <a:endParaRPr lang="en-GB"/>
            </a:p>
          </p:txBody>
        </p:sp>
        <p:sp>
          <p:nvSpPr>
            <p:cNvPr id="8" name="TextBox 8"/>
            <p:cNvSpPr txBox="1"/>
            <p:nvPr/>
          </p:nvSpPr>
          <p:spPr>
            <a:xfrm>
              <a:off x="0" y="-152400"/>
              <a:ext cx="635000" cy="850900"/>
            </a:xfrm>
            <a:prstGeom prst="rect">
              <a:avLst/>
            </a:prstGeom>
          </p:spPr>
          <p:txBody>
            <a:bodyPr lIns="50800" tIns="50800" rIns="50800" bIns="50800" rtlCol="0" anchor="ctr"/>
            <a:lstStyle/>
            <a:p>
              <a:pPr algn="ctr">
                <a:lnSpc>
                  <a:spcPts val="4707"/>
                </a:lnSpc>
              </a:pPr>
              <a:endParaRPr/>
            </a:p>
          </p:txBody>
        </p:sp>
      </p:grpSp>
      <p:sp>
        <p:nvSpPr>
          <p:cNvPr id="9" name="TextBox 9"/>
          <p:cNvSpPr txBox="1"/>
          <p:nvPr/>
        </p:nvSpPr>
        <p:spPr>
          <a:xfrm>
            <a:off x="1749507" y="3476880"/>
            <a:ext cx="15286543" cy="2882899"/>
          </a:xfrm>
          <a:prstGeom prst="rect">
            <a:avLst/>
          </a:prstGeom>
        </p:spPr>
        <p:txBody>
          <a:bodyPr lIns="0" tIns="0" rIns="0" bIns="0" rtlCol="0" anchor="t">
            <a:spAutoFit/>
          </a:bodyPr>
          <a:lstStyle/>
          <a:p>
            <a:pPr algn="ctr">
              <a:lnSpc>
                <a:spcPts val="11200"/>
              </a:lnSpc>
            </a:pPr>
            <a:r>
              <a:rPr lang="en-US" sz="8000">
                <a:solidFill>
                  <a:srgbClr val="C0533F"/>
                </a:solidFill>
                <a:latin typeface="#9Slide07 Crocante"/>
              </a:rPr>
              <a:t>Chùm </a:t>
            </a:r>
            <a:r>
              <a:rPr lang="en-US" sz="8000">
                <a:solidFill>
                  <a:srgbClr val="E1448F"/>
                </a:solidFill>
                <a:latin typeface="#9Slide07 Crocante"/>
              </a:rPr>
              <a:t>t</a:t>
            </a:r>
            <a:r>
              <a:rPr lang="en-US" sz="8000">
                <a:solidFill>
                  <a:srgbClr val="01A6C5"/>
                </a:solidFill>
                <a:latin typeface="#9Slide07 Crocante"/>
              </a:rPr>
              <a:t>r</a:t>
            </a:r>
            <a:r>
              <a:rPr lang="en-US" sz="8000">
                <a:solidFill>
                  <a:srgbClr val="CFE281"/>
                </a:solidFill>
                <a:latin typeface="#9Slide07 Crocante"/>
              </a:rPr>
              <a:t>u</a:t>
            </a:r>
            <a:r>
              <a:rPr lang="en-US" sz="8000">
                <a:solidFill>
                  <a:srgbClr val="449070"/>
                </a:solidFill>
                <a:latin typeface="#9Slide07 Crocante"/>
              </a:rPr>
              <a:t>y</a:t>
            </a:r>
            <a:r>
              <a:rPr lang="en-US" sz="8000">
                <a:solidFill>
                  <a:srgbClr val="BD9406"/>
                </a:solidFill>
                <a:latin typeface="#9Slide07 Crocante"/>
              </a:rPr>
              <a:t>ệ</a:t>
            </a:r>
            <a:r>
              <a:rPr lang="en-US" sz="8000">
                <a:solidFill>
                  <a:srgbClr val="4E9A93"/>
                </a:solidFill>
                <a:latin typeface="#9Slide07 Crocante"/>
              </a:rPr>
              <a:t>n</a:t>
            </a:r>
            <a:r>
              <a:rPr lang="en-US" sz="8000">
                <a:solidFill>
                  <a:srgbClr val="C0533F"/>
                </a:solidFill>
                <a:latin typeface="#9Slide07 Crocante"/>
              </a:rPr>
              <a:t> </a:t>
            </a:r>
            <a:r>
              <a:rPr lang="en-US" sz="8000">
                <a:solidFill>
                  <a:srgbClr val="CD5441"/>
                </a:solidFill>
                <a:latin typeface="#9Slide07 Crocante"/>
              </a:rPr>
              <a:t>c</a:t>
            </a:r>
            <a:r>
              <a:rPr lang="en-US" sz="8000">
                <a:solidFill>
                  <a:srgbClr val="87C768"/>
                </a:solidFill>
                <a:latin typeface="#9Slide07 Crocante"/>
              </a:rPr>
              <a:t>ư</a:t>
            </a:r>
            <a:r>
              <a:rPr lang="en-US" sz="8000">
                <a:solidFill>
                  <a:srgbClr val="E1448F"/>
                </a:solidFill>
                <a:latin typeface="#9Slide07 Crocante"/>
              </a:rPr>
              <a:t>ờ</a:t>
            </a:r>
            <a:r>
              <a:rPr lang="en-US" sz="8000">
                <a:solidFill>
                  <a:srgbClr val="EBB230"/>
                </a:solidFill>
                <a:latin typeface="#9Slide07 Crocante"/>
              </a:rPr>
              <a:t>i</a:t>
            </a:r>
            <a:r>
              <a:rPr lang="en-US" sz="8000">
                <a:solidFill>
                  <a:srgbClr val="C0533F"/>
                </a:solidFill>
                <a:latin typeface="#9Slide07 Crocante"/>
              </a:rPr>
              <a:t> </a:t>
            </a:r>
          </a:p>
          <a:p>
            <a:pPr algn="ctr">
              <a:lnSpc>
                <a:spcPts val="11200"/>
              </a:lnSpc>
            </a:pPr>
            <a:r>
              <a:rPr lang="en-US" sz="8000">
                <a:solidFill>
                  <a:srgbClr val="C0533F"/>
                </a:solidFill>
                <a:latin typeface="#9Slide07 Crocante"/>
              </a:rPr>
              <a:t>dân gian Việt Nam</a:t>
            </a:r>
          </a:p>
        </p:txBody>
      </p:sp>
      <p:grpSp>
        <p:nvGrpSpPr>
          <p:cNvPr id="10" name="Group 10"/>
          <p:cNvGrpSpPr/>
          <p:nvPr/>
        </p:nvGrpSpPr>
        <p:grpSpPr>
          <a:xfrm rot="-1780562">
            <a:off x="14701658" y="-6725424"/>
            <a:ext cx="13502336" cy="17282990"/>
            <a:chOff x="0" y="0"/>
            <a:chExt cx="635000" cy="812800"/>
          </a:xfrm>
        </p:grpSpPr>
        <p:sp>
          <p:nvSpPr>
            <p:cNvPr id="11" name="Freeform 11"/>
            <p:cNvSpPr/>
            <p:nvPr/>
          </p:nvSpPr>
          <p:spPr>
            <a:xfrm>
              <a:off x="0" y="0"/>
              <a:ext cx="635000" cy="812800"/>
            </a:xfrm>
            <a:custGeom>
              <a:avLst/>
              <a:gdLst/>
              <a:ahLst/>
              <a:cxnLst/>
              <a:rect l="l" t="t" r="r" b="b"/>
              <a:pathLst>
                <a:path w="635000" h="812800">
                  <a:moveTo>
                    <a:pt x="635000" y="0"/>
                  </a:moveTo>
                  <a:lnTo>
                    <a:pt x="635000" y="698500"/>
                  </a:lnTo>
                  <a:lnTo>
                    <a:pt x="317500" y="812800"/>
                  </a:lnTo>
                  <a:lnTo>
                    <a:pt x="0" y="698500"/>
                  </a:lnTo>
                  <a:lnTo>
                    <a:pt x="0" y="0"/>
                  </a:lnTo>
                  <a:lnTo>
                    <a:pt x="635000" y="0"/>
                  </a:lnTo>
                  <a:close/>
                </a:path>
              </a:pathLst>
            </a:custGeom>
            <a:solidFill>
              <a:srgbClr val="C6E6D2"/>
            </a:solidFill>
          </p:spPr>
          <p:txBody>
            <a:bodyPr/>
            <a:lstStyle/>
            <a:p>
              <a:endParaRPr lang="en-GB"/>
            </a:p>
          </p:txBody>
        </p:sp>
        <p:sp>
          <p:nvSpPr>
            <p:cNvPr id="12" name="TextBox 12"/>
            <p:cNvSpPr txBox="1"/>
            <p:nvPr/>
          </p:nvSpPr>
          <p:spPr>
            <a:xfrm>
              <a:off x="0" y="-152400"/>
              <a:ext cx="635000" cy="850900"/>
            </a:xfrm>
            <a:prstGeom prst="rect">
              <a:avLst/>
            </a:prstGeom>
          </p:spPr>
          <p:txBody>
            <a:bodyPr lIns="50800" tIns="50800" rIns="50800" bIns="50800" rtlCol="0" anchor="ctr"/>
            <a:lstStyle/>
            <a:p>
              <a:pPr algn="ctr">
                <a:lnSpc>
                  <a:spcPts val="4707"/>
                </a:lnSpc>
              </a:pPr>
              <a:endParaRPr/>
            </a:p>
          </p:txBody>
        </p:sp>
      </p:grpSp>
      <p:sp>
        <p:nvSpPr>
          <p:cNvPr id="13" name="Freeform 13"/>
          <p:cNvSpPr/>
          <p:nvPr/>
        </p:nvSpPr>
        <p:spPr>
          <a:xfrm>
            <a:off x="14423999" y="3754091"/>
            <a:ext cx="3551449" cy="6770037"/>
          </a:xfrm>
          <a:custGeom>
            <a:avLst/>
            <a:gdLst/>
            <a:ahLst/>
            <a:cxnLst/>
            <a:rect l="l" t="t" r="r" b="b"/>
            <a:pathLst>
              <a:path w="3551449" h="6770037">
                <a:moveTo>
                  <a:pt x="0" y="0"/>
                </a:moveTo>
                <a:lnTo>
                  <a:pt x="3551449" y="0"/>
                </a:lnTo>
                <a:lnTo>
                  <a:pt x="3551449" y="6770037"/>
                </a:lnTo>
                <a:lnTo>
                  <a:pt x="0" y="677003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4" name="Freeform 14"/>
          <p:cNvSpPr/>
          <p:nvPr/>
        </p:nvSpPr>
        <p:spPr>
          <a:xfrm flipH="1">
            <a:off x="-43008" y="5780949"/>
            <a:ext cx="4935450" cy="5789384"/>
          </a:xfrm>
          <a:custGeom>
            <a:avLst/>
            <a:gdLst/>
            <a:ahLst/>
            <a:cxnLst/>
            <a:rect l="l" t="t" r="r" b="b"/>
            <a:pathLst>
              <a:path w="4935450" h="5789384">
                <a:moveTo>
                  <a:pt x="4935450" y="0"/>
                </a:moveTo>
                <a:lnTo>
                  <a:pt x="0" y="0"/>
                </a:lnTo>
                <a:lnTo>
                  <a:pt x="0" y="5789385"/>
                </a:lnTo>
                <a:lnTo>
                  <a:pt x="4935450" y="5789385"/>
                </a:lnTo>
                <a:lnTo>
                  <a:pt x="493545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grpSp>
        <p:nvGrpSpPr>
          <p:cNvPr id="15" name="Group 15"/>
          <p:cNvGrpSpPr>
            <a:grpSpLocks noChangeAspect="1"/>
          </p:cNvGrpSpPr>
          <p:nvPr/>
        </p:nvGrpSpPr>
        <p:grpSpPr>
          <a:xfrm>
            <a:off x="2024104" y="4925566"/>
            <a:ext cx="2868338" cy="2868326"/>
            <a:chOff x="0" y="0"/>
            <a:chExt cx="6350000" cy="6349975"/>
          </a:xfrm>
        </p:grpSpPr>
        <p:sp>
          <p:nvSpPr>
            <p:cNvPr id="16" name="Freeform 16"/>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9"/>
              <a:stretch>
                <a:fillRect l="-38800" r="-38800"/>
              </a:stretch>
            </a:blipFill>
          </p:spPr>
          <p:txBody>
            <a:bodyPr/>
            <a:lstStyle/>
            <a:p>
              <a:endParaRPr lang="en-GB"/>
            </a:p>
          </p:txBody>
        </p:sp>
      </p:grpSp>
      <p:grpSp>
        <p:nvGrpSpPr>
          <p:cNvPr id="17" name="Group 17"/>
          <p:cNvGrpSpPr>
            <a:grpSpLocks noChangeAspect="1"/>
          </p:cNvGrpSpPr>
          <p:nvPr/>
        </p:nvGrpSpPr>
        <p:grpSpPr>
          <a:xfrm>
            <a:off x="4892442" y="7686237"/>
            <a:ext cx="2905133" cy="2837892"/>
            <a:chOff x="0" y="0"/>
            <a:chExt cx="4828540" cy="4716780"/>
          </a:xfrm>
        </p:grpSpPr>
        <p:sp>
          <p:nvSpPr>
            <p:cNvPr id="18" name="Freeform 18"/>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10"/>
              <a:stretch>
                <a:fillRect l="-38191" r="-35208"/>
              </a:stretch>
            </a:blipFill>
          </p:spPr>
          <p:txBody>
            <a:bodyPr/>
            <a:lstStyle/>
            <a:p>
              <a:endParaRPr lang="en-GB"/>
            </a:p>
          </p:txBody>
        </p:sp>
      </p:grpSp>
      <p:grpSp>
        <p:nvGrpSpPr>
          <p:cNvPr id="19" name="Group 19"/>
          <p:cNvGrpSpPr>
            <a:grpSpLocks noChangeAspect="1"/>
          </p:cNvGrpSpPr>
          <p:nvPr/>
        </p:nvGrpSpPr>
        <p:grpSpPr>
          <a:xfrm>
            <a:off x="-741200" y="210778"/>
            <a:ext cx="4565038" cy="4565020"/>
            <a:chOff x="0" y="0"/>
            <a:chExt cx="6350000" cy="6349975"/>
          </a:xfrm>
        </p:grpSpPr>
        <p:sp>
          <p:nvSpPr>
            <p:cNvPr id="20" name="Freeform 20"/>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11"/>
              <a:stretch>
                <a:fillRect l="-38800" r="-38800"/>
              </a:stretch>
            </a:blipFill>
          </p:spPr>
          <p:txBody>
            <a:bodyPr/>
            <a:lstStyle/>
            <a:p>
              <a:endParaRPr lang="en-GB"/>
            </a:p>
          </p:txBody>
        </p:sp>
      </p:grpSp>
      <p:sp>
        <p:nvSpPr>
          <p:cNvPr id="21" name="Freeform 21"/>
          <p:cNvSpPr/>
          <p:nvPr/>
        </p:nvSpPr>
        <p:spPr>
          <a:xfrm>
            <a:off x="13599791" y="-1351683"/>
            <a:ext cx="5199866" cy="4760766"/>
          </a:xfrm>
          <a:custGeom>
            <a:avLst/>
            <a:gdLst/>
            <a:ahLst/>
            <a:cxnLst/>
            <a:rect l="l" t="t" r="r" b="b"/>
            <a:pathLst>
              <a:path w="5199866" h="4760766">
                <a:moveTo>
                  <a:pt x="0" y="0"/>
                </a:moveTo>
                <a:lnTo>
                  <a:pt x="5199866" y="0"/>
                </a:lnTo>
                <a:lnTo>
                  <a:pt x="5199866" y="4760766"/>
                </a:lnTo>
                <a:lnTo>
                  <a:pt x="0" y="4760766"/>
                </a:lnTo>
                <a:lnTo>
                  <a:pt x="0" y="0"/>
                </a:lnTo>
                <a:close/>
              </a:path>
            </a:pathLst>
          </a:custGeom>
          <a:blipFill>
            <a:blip r:embed="rId12"/>
            <a:stretch>
              <a:fillRect/>
            </a:stretch>
          </a:blipFill>
        </p:spPr>
        <p:txBody>
          <a:bodyPr/>
          <a:lstStyle/>
          <a:p>
            <a:endParaRPr lang="en-GB"/>
          </a:p>
        </p:txBody>
      </p:sp>
      <p:sp>
        <p:nvSpPr>
          <p:cNvPr id="22" name="TextBox 22"/>
          <p:cNvSpPr txBox="1"/>
          <p:nvPr/>
        </p:nvSpPr>
        <p:spPr>
          <a:xfrm>
            <a:off x="4298137" y="1703736"/>
            <a:ext cx="9691725" cy="1512430"/>
          </a:xfrm>
          <a:prstGeom prst="rect">
            <a:avLst/>
          </a:prstGeom>
        </p:spPr>
        <p:txBody>
          <a:bodyPr lIns="0" tIns="0" rIns="0" bIns="0" rtlCol="0" anchor="t">
            <a:spAutoFit/>
          </a:bodyPr>
          <a:lstStyle/>
          <a:p>
            <a:pPr algn="ctr">
              <a:lnSpc>
                <a:spcPts val="4997"/>
              </a:lnSpc>
            </a:pPr>
            <a:r>
              <a:rPr lang="en-US" sz="3569">
                <a:solidFill>
                  <a:srgbClr val="BA802B"/>
                </a:solidFill>
                <a:latin typeface="Fraunces Bold"/>
              </a:rPr>
              <a:t>BÀI 5: </a:t>
            </a:r>
          </a:p>
          <a:p>
            <a:pPr algn="ctr">
              <a:lnSpc>
                <a:spcPts val="7321"/>
              </a:lnSpc>
            </a:pPr>
            <a:r>
              <a:rPr lang="en-US" sz="5229">
                <a:solidFill>
                  <a:srgbClr val="BA802B"/>
                </a:solidFill>
                <a:latin typeface="Fraunces Bold"/>
              </a:rPr>
              <a:t>NHỮNG CÂU CHUYỆN HÀI</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sp>
        <p:nvSpPr>
          <p:cNvPr id="3" name="Freeform 3"/>
          <p:cNvSpPr/>
          <p:nvPr/>
        </p:nvSpPr>
        <p:spPr>
          <a:xfrm rot="3097996">
            <a:off x="-1949865" y="6970609"/>
            <a:ext cx="11173802" cy="10754784"/>
          </a:xfrm>
          <a:custGeom>
            <a:avLst/>
            <a:gdLst/>
            <a:ahLst/>
            <a:cxnLst/>
            <a:rect l="l" t="t" r="r" b="b"/>
            <a:pathLst>
              <a:path w="11173802" h="10754784">
                <a:moveTo>
                  <a:pt x="0" y="0"/>
                </a:moveTo>
                <a:lnTo>
                  <a:pt x="11173802" y="0"/>
                </a:lnTo>
                <a:lnTo>
                  <a:pt x="11173802" y="10754785"/>
                </a:lnTo>
                <a:lnTo>
                  <a:pt x="0" y="10754785"/>
                </a:lnTo>
                <a:lnTo>
                  <a:pt x="0" y="0"/>
                </a:lnTo>
                <a:close/>
              </a:path>
            </a:pathLst>
          </a:custGeom>
          <a:blipFill>
            <a:blip r:embed="rId3">
              <a:alphaModFix amt="59000"/>
            </a:blip>
            <a:stretch>
              <a:fillRect/>
            </a:stretch>
          </a:blipFill>
        </p:spPr>
        <p:txBody>
          <a:bodyPr/>
          <a:lstStyle/>
          <a:p>
            <a:endParaRPr lang="en-GB"/>
          </a:p>
        </p:txBody>
      </p:sp>
      <p:sp>
        <p:nvSpPr>
          <p:cNvPr id="4" name="TextBox 4"/>
          <p:cNvSpPr txBox="1"/>
          <p:nvPr/>
        </p:nvSpPr>
        <p:spPr>
          <a:xfrm>
            <a:off x="13934396" y="2428739"/>
            <a:ext cx="3744135" cy="621454"/>
          </a:xfrm>
          <a:prstGeom prst="rect">
            <a:avLst/>
          </a:prstGeom>
        </p:spPr>
        <p:txBody>
          <a:bodyPr lIns="0" tIns="0" rIns="0" bIns="0" rtlCol="0" anchor="t">
            <a:spAutoFit/>
          </a:bodyPr>
          <a:lstStyle/>
          <a:p>
            <a:pPr algn="ctr">
              <a:lnSpc>
                <a:spcPts val="5113"/>
              </a:lnSpc>
            </a:pPr>
            <a:r>
              <a:rPr lang="en-US" sz="3526" spc="14">
                <a:solidFill>
                  <a:srgbClr val="FFFFFF"/>
                </a:solidFill>
                <a:latin typeface="Cinzel Decorative Bold"/>
              </a:rPr>
              <a:t>BORCELLE</a:t>
            </a:r>
          </a:p>
        </p:txBody>
      </p:sp>
      <p:sp>
        <p:nvSpPr>
          <p:cNvPr id="5" name="Freeform 5"/>
          <p:cNvSpPr/>
          <p:nvPr/>
        </p:nvSpPr>
        <p:spPr>
          <a:xfrm>
            <a:off x="14659367" y="-2246302"/>
            <a:ext cx="5199866" cy="4760766"/>
          </a:xfrm>
          <a:custGeom>
            <a:avLst/>
            <a:gdLst/>
            <a:ahLst/>
            <a:cxnLst/>
            <a:rect l="l" t="t" r="r" b="b"/>
            <a:pathLst>
              <a:path w="5199866" h="4760766">
                <a:moveTo>
                  <a:pt x="0" y="0"/>
                </a:moveTo>
                <a:lnTo>
                  <a:pt x="5199866" y="0"/>
                </a:lnTo>
                <a:lnTo>
                  <a:pt x="5199866" y="4760766"/>
                </a:lnTo>
                <a:lnTo>
                  <a:pt x="0" y="4760766"/>
                </a:lnTo>
                <a:lnTo>
                  <a:pt x="0" y="0"/>
                </a:lnTo>
                <a:close/>
              </a:path>
            </a:pathLst>
          </a:custGeom>
          <a:blipFill>
            <a:blip r:embed="rId4"/>
            <a:stretch>
              <a:fillRect/>
            </a:stretch>
          </a:blipFill>
        </p:spPr>
        <p:txBody>
          <a:bodyPr/>
          <a:lstStyle/>
          <a:p>
            <a:endParaRPr lang="en-GB"/>
          </a:p>
        </p:txBody>
      </p:sp>
      <p:sp>
        <p:nvSpPr>
          <p:cNvPr id="6" name="Freeform 6"/>
          <p:cNvSpPr/>
          <p:nvPr/>
        </p:nvSpPr>
        <p:spPr>
          <a:xfrm>
            <a:off x="-27214" y="-571500"/>
            <a:ext cx="7675403" cy="4864287"/>
          </a:xfrm>
          <a:custGeom>
            <a:avLst/>
            <a:gdLst/>
            <a:ahLst/>
            <a:cxnLst/>
            <a:rect l="l" t="t" r="r" b="b"/>
            <a:pathLst>
              <a:path w="7675403" h="4864287">
                <a:moveTo>
                  <a:pt x="0" y="0"/>
                </a:moveTo>
                <a:lnTo>
                  <a:pt x="7675403" y="0"/>
                </a:lnTo>
                <a:lnTo>
                  <a:pt x="7675403" y="4864287"/>
                </a:lnTo>
                <a:lnTo>
                  <a:pt x="0" y="4864287"/>
                </a:lnTo>
                <a:lnTo>
                  <a:pt x="0" y="0"/>
                </a:lnTo>
                <a:close/>
              </a:path>
            </a:pathLst>
          </a:custGeom>
          <a:blipFill>
            <a:blip r:embed="rId5"/>
            <a:stretch>
              <a:fillRect/>
            </a:stretch>
          </a:blipFill>
        </p:spPr>
        <p:txBody>
          <a:bodyPr/>
          <a:lstStyle/>
          <a:p>
            <a:endParaRPr lang="en-GB"/>
          </a:p>
        </p:txBody>
      </p:sp>
      <p:sp>
        <p:nvSpPr>
          <p:cNvPr id="7" name="Freeform 7"/>
          <p:cNvSpPr/>
          <p:nvPr/>
        </p:nvSpPr>
        <p:spPr>
          <a:xfrm>
            <a:off x="3124200" y="2476500"/>
            <a:ext cx="1418644" cy="1503853"/>
          </a:xfrm>
          <a:custGeom>
            <a:avLst/>
            <a:gdLst/>
            <a:ahLst/>
            <a:cxnLst/>
            <a:rect l="l" t="t" r="r" b="b"/>
            <a:pathLst>
              <a:path w="2130691" h="2021493">
                <a:moveTo>
                  <a:pt x="0" y="0"/>
                </a:moveTo>
                <a:lnTo>
                  <a:pt x="2130691" y="0"/>
                </a:lnTo>
                <a:lnTo>
                  <a:pt x="2130691" y="2021493"/>
                </a:lnTo>
                <a:lnTo>
                  <a:pt x="0" y="2021493"/>
                </a:lnTo>
                <a:lnTo>
                  <a:pt x="0" y="0"/>
                </a:lnTo>
                <a:close/>
              </a:path>
            </a:pathLst>
          </a:custGeom>
          <a:blipFill>
            <a:blip r:embed="rId6"/>
            <a:stretch>
              <a:fillRect/>
            </a:stretch>
          </a:blipFill>
        </p:spPr>
        <p:txBody>
          <a:bodyPr/>
          <a:lstStyle/>
          <a:p>
            <a:endParaRPr lang="en-GB"/>
          </a:p>
        </p:txBody>
      </p:sp>
      <p:grpSp>
        <p:nvGrpSpPr>
          <p:cNvPr id="8" name="Group 8"/>
          <p:cNvGrpSpPr/>
          <p:nvPr/>
        </p:nvGrpSpPr>
        <p:grpSpPr>
          <a:xfrm>
            <a:off x="8088520" y="1507143"/>
            <a:ext cx="9926331" cy="6239019"/>
            <a:chOff x="0" y="0"/>
            <a:chExt cx="2614342" cy="1643198"/>
          </a:xfrm>
        </p:grpSpPr>
        <p:sp>
          <p:nvSpPr>
            <p:cNvPr id="9" name="Freeform 9"/>
            <p:cNvSpPr/>
            <p:nvPr/>
          </p:nvSpPr>
          <p:spPr>
            <a:xfrm>
              <a:off x="0" y="0"/>
              <a:ext cx="2614342" cy="1643198"/>
            </a:xfrm>
            <a:custGeom>
              <a:avLst/>
              <a:gdLst/>
              <a:ahLst/>
              <a:cxnLst/>
              <a:rect l="l" t="t" r="r" b="b"/>
              <a:pathLst>
                <a:path w="2614342" h="1643198">
                  <a:moveTo>
                    <a:pt x="39777" y="0"/>
                  </a:moveTo>
                  <a:lnTo>
                    <a:pt x="2574566" y="0"/>
                  </a:lnTo>
                  <a:cubicBezTo>
                    <a:pt x="2585115" y="0"/>
                    <a:pt x="2595232" y="4191"/>
                    <a:pt x="2602692" y="11650"/>
                  </a:cubicBezTo>
                  <a:cubicBezTo>
                    <a:pt x="2610152" y="19110"/>
                    <a:pt x="2614342" y="29227"/>
                    <a:pt x="2614342" y="39777"/>
                  </a:cubicBezTo>
                  <a:lnTo>
                    <a:pt x="2614342" y="1603422"/>
                  </a:lnTo>
                  <a:cubicBezTo>
                    <a:pt x="2614342" y="1625390"/>
                    <a:pt x="2596534" y="1643198"/>
                    <a:pt x="2574566" y="1643198"/>
                  </a:cubicBezTo>
                  <a:lnTo>
                    <a:pt x="39777" y="1643198"/>
                  </a:lnTo>
                  <a:cubicBezTo>
                    <a:pt x="29227" y="1643198"/>
                    <a:pt x="19110" y="1639008"/>
                    <a:pt x="11650" y="1631548"/>
                  </a:cubicBezTo>
                  <a:cubicBezTo>
                    <a:pt x="4191" y="1624088"/>
                    <a:pt x="0" y="1613971"/>
                    <a:pt x="0" y="1603422"/>
                  </a:cubicBezTo>
                  <a:lnTo>
                    <a:pt x="0" y="39777"/>
                  </a:lnTo>
                  <a:cubicBezTo>
                    <a:pt x="0" y="29227"/>
                    <a:pt x="4191" y="19110"/>
                    <a:pt x="11650" y="11650"/>
                  </a:cubicBezTo>
                  <a:cubicBezTo>
                    <a:pt x="19110" y="4191"/>
                    <a:pt x="29227" y="0"/>
                    <a:pt x="39777" y="0"/>
                  </a:cubicBezTo>
                  <a:close/>
                </a:path>
              </a:pathLst>
            </a:custGeom>
            <a:solidFill>
              <a:srgbClr val="C6E6D2"/>
            </a:solidFill>
          </p:spPr>
          <p:txBody>
            <a:bodyPr/>
            <a:lstStyle/>
            <a:p>
              <a:endParaRPr lang="en-GB"/>
            </a:p>
          </p:txBody>
        </p:sp>
        <p:sp>
          <p:nvSpPr>
            <p:cNvPr id="10" name="TextBox 10"/>
            <p:cNvSpPr txBox="1"/>
            <p:nvPr/>
          </p:nvSpPr>
          <p:spPr>
            <a:xfrm>
              <a:off x="0" y="-152400"/>
              <a:ext cx="812800" cy="965200"/>
            </a:xfrm>
            <a:prstGeom prst="rect">
              <a:avLst/>
            </a:prstGeom>
          </p:spPr>
          <p:txBody>
            <a:bodyPr lIns="50800" tIns="50800" rIns="50800" bIns="50800" rtlCol="0" anchor="ctr"/>
            <a:lstStyle/>
            <a:p>
              <a:pPr algn="ctr">
                <a:lnSpc>
                  <a:spcPts val="4707"/>
                </a:lnSpc>
              </a:pPr>
              <a:endParaRPr/>
            </a:p>
          </p:txBody>
        </p:sp>
      </p:grpSp>
      <p:sp>
        <p:nvSpPr>
          <p:cNvPr id="11" name="TextBox 11"/>
          <p:cNvSpPr txBox="1"/>
          <p:nvPr/>
        </p:nvSpPr>
        <p:spPr>
          <a:xfrm>
            <a:off x="8113499" y="1785161"/>
            <a:ext cx="9145801" cy="5613201"/>
          </a:xfrm>
          <a:prstGeom prst="rect">
            <a:avLst/>
          </a:prstGeom>
        </p:spPr>
        <p:txBody>
          <a:bodyPr lIns="0" tIns="0" rIns="0" bIns="0" rtlCol="0" anchor="t">
            <a:spAutoFit/>
          </a:bodyPr>
          <a:lstStyle/>
          <a:p>
            <a:pPr marL="863599" lvl="1" indent="-431800" algn="just">
              <a:lnSpc>
                <a:spcPts val="5599"/>
              </a:lnSpc>
              <a:buFont typeface="Arial"/>
              <a:buChar char="•"/>
            </a:pPr>
            <a:r>
              <a:rPr lang="en-US" sz="3999">
                <a:solidFill>
                  <a:srgbClr val="000000"/>
                </a:solidFill>
                <a:latin typeface="Roboto Condensed Bold Italics"/>
              </a:rPr>
              <a:t>Gợi ý giọng đọc: </a:t>
            </a:r>
            <a:r>
              <a:rPr lang="en-US" sz="3999">
                <a:solidFill>
                  <a:srgbClr val="000000"/>
                </a:solidFill>
                <a:latin typeface="Roboto Condensed"/>
              </a:rPr>
              <a:t>Đọc rõ ràng, rành mạch, thể hiện được sự hài hước, chế giễu nhẹ nhàng ở những đoạn sự việc chính.</a:t>
            </a:r>
          </a:p>
          <a:p>
            <a:pPr marL="863599" lvl="1" indent="-431800" algn="just">
              <a:lnSpc>
                <a:spcPts val="5599"/>
              </a:lnSpc>
              <a:buFont typeface="Arial"/>
              <a:buChar char="•"/>
            </a:pPr>
            <a:r>
              <a:rPr lang="en-US" sz="3999">
                <a:solidFill>
                  <a:srgbClr val="000000"/>
                </a:solidFill>
                <a:latin typeface="Roboto Condensed"/>
              </a:rPr>
              <a:t>HS sẽ đọc trước văn bản ở nhà. </a:t>
            </a:r>
          </a:p>
          <a:p>
            <a:pPr marL="863599" lvl="1" indent="-431800" algn="just">
              <a:lnSpc>
                <a:spcPts val="5599"/>
              </a:lnSpc>
              <a:buFont typeface="Arial"/>
              <a:buChar char="•"/>
            </a:pPr>
            <a:r>
              <a:rPr lang="en-US" sz="3999">
                <a:solidFill>
                  <a:srgbClr val="000000"/>
                </a:solidFill>
                <a:latin typeface="Roboto Condensed"/>
              </a:rPr>
              <a:t>Đến lớp, GV tổ chức </a:t>
            </a:r>
            <a:r>
              <a:rPr lang="en-US" sz="3999">
                <a:solidFill>
                  <a:srgbClr val="000000"/>
                </a:solidFill>
                <a:latin typeface="Roboto Condensed Bold Italics"/>
              </a:rPr>
              <a:t>thi kể truyện cười.</a:t>
            </a:r>
          </a:p>
          <a:p>
            <a:pPr marL="863599" lvl="1" indent="-431800" algn="just">
              <a:lnSpc>
                <a:spcPts val="5599"/>
              </a:lnSpc>
              <a:buFont typeface="Arial"/>
              <a:buChar char="•"/>
            </a:pPr>
            <a:r>
              <a:rPr lang="en-US" sz="3999">
                <a:solidFill>
                  <a:srgbClr val="000000"/>
                </a:solidFill>
                <a:latin typeface="Roboto Condensed"/>
              </a:rPr>
              <a:t>Mời xung phong 3 HS thi kể, mỗi HS kể một câu chuyện sao cho lớp cười được là chiến thắng và được cộng điểm tích cực.</a:t>
            </a:r>
          </a:p>
        </p:txBody>
      </p:sp>
      <p:sp>
        <p:nvSpPr>
          <p:cNvPr id="12" name="TextBox 12"/>
          <p:cNvSpPr txBox="1"/>
          <p:nvPr/>
        </p:nvSpPr>
        <p:spPr>
          <a:xfrm>
            <a:off x="7891394" y="8338553"/>
            <a:ext cx="9590011" cy="1193800"/>
          </a:xfrm>
          <a:prstGeom prst="rect">
            <a:avLst/>
          </a:prstGeom>
        </p:spPr>
        <p:txBody>
          <a:bodyPr lIns="0" tIns="0" rIns="0" bIns="0" rtlCol="0" anchor="t">
            <a:spAutoFit/>
          </a:bodyPr>
          <a:lstStyle/>
          <a:p>
            <a:pPr algn="ctr">
              <a:lnSpc>
                <a:spcPts val="9799"/>
              </a:lnSpc>
            </a:pPr>
            <a:r>
              <a:rPr lang="en-US" sz="6999">
                <a:solidFill>
                  <a:srgbClr val="4F6D72"/>
                </a:solidFill>
                <a:latin typeface="Fraunces Bold"/>
              </a:rPr>
              <a:t>2. ĐỌC VĂN BẢN</a:t>
            </a:r>
          </a:p>
        </p:txBody>
      </p:sp>
      <p:sp>
        <p:nvSpPr>
          <p:cNvPr id="13" name="TextBox 13"/>
          <p:cNvSpPr txBox="1"/>
          <p:nvPr/>
        </p:nvSpPr>
        <p:spPr>
          <a:xfrm>
            <a:off x="685800" y="1333500"/>
            <a:ext cx="6705600" cy="1577355"/>
          </a:xfrm>
          <a:prstGeom prst="rect">
            <a:avLst/>
          </a:prstGeom>
        </p:spPr>
        <p:txBody>
          <a:bodyPr wrap="square" lIns="0" tIns="0" rIns="0" bIns="0" rtlCol="0" anchor="t">
            <a:spAutoFit/>
          </a:bodyPr>
          <a:lstStyle/>
          <a:p>
            <a:pPr algn="ctr">
              <a:lnSpc>
                <a:spcPts val="12315"/>
              </a:lnSpc>
            </a:pPr>
            <a:r>
              <a:rPr lang="en-US" sz="8796">
                <a:solidFill>
                  <a:srgbClr val="4F6D72"/>
                </a:solidFill>
                <a:latin typeface="#9Slide06 Ong Do Gia"/>
              </a:rPr>
              <a:t>Cao thủ truyện cười</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arn(inVertical)">
                                      <p:cBhvr>
                                        <p:cTn id="7" dur="500"/>
                                        <p:tgtEl>
                                          <p:spTgt spid="11">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barn(inVertical)">
                                      <p:cBhvr>
                                        <p:cTn id="10" dur="500"/>
                                        <p:tgtEl>
                                          <p:spTgt spid="1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barn(inVertical)">
                                      <p:cBhvr>
                                        <p:cTn id="15" dur="500"/>
                                        <p:tgtEl>
                                          <p:spTgt spid="11">
                                            <p:txEl>
                                              <p:pRg st="2" end="2"/>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11">
                                            <p:txEl>
                                              <p:pRg st="3" end="3"/>
                                            </p:txEl>
                                          </p:spTgt>
                                        </p:tgtEl>
                                        <p:attrNameLst>
                                          <p:attrName>style.visibility</p:attrName>
                                        </p:attrNameLst>
                                      </p:cBhvr>
                                      <p:to>
                                        <p:strVal val="visible"/>
                                      </p:to>
                                    </p:set>
                                    <p:animEffect transition="in" filter="barn(inVertical)">
                                      <p:cBhvr>
                                        <p:cTn id="18"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sp>
        <p:nvSpPr>
          <p:cNvPr id="3" name="Freeform 3"/>
          <p:cNvSpPr/>
          <p:nvPr/>
        </p:nvSpPr>
        <p:spPr>
          <a:xfrm rot="3097996">
            <a:off x="-1949865" y="6970609"/>
            <a:ext cx="11173802" cy="10754784"/>
          </a:xfrm>
          <a:custGeom>
            <a:avLst/>
            <a:gdLst/>
            <a:ahLst/>
            <a:cxnLst/>
            <a:rect l="l" t="t" r="r" b="b"/>
            <a:pathLst>
              <a:path w="11173802" h="10754784">
                <a:moveTo>
                  <a:pt x="0" y="0"/>
                </a:moveTo>
                <a:lnTo>
                  <a:pt x="11173802" y="0"/>
                </a:lnTo>
                <a:lnTo>
                  <a:pt x="11173802" y="10754785"/>
                </a:lnTo>
                <a:lnTo>
                  <a:pt x="0" y="10754785"/>
                </a:lnTo>
                <a:lnTo>
                  <a:pt x="0" y="0"/>
                </a:lnTo>
                <a:close/>
              </a:path>
            </a:pathLst>
          </a:custGeom>
          <a:blipFill>
            <a:blip r:embed="rId3">
              <a:alphaModFix amt="59000"/>
            </a:blip>
            <a:stretch>
              <a:fillRect/>
            </a:stretch>
          </a:blipFill>
        </p:spPr>
        <p:txBody>
          <a:bodyPr/>
          <a:lstStyle/>
          <a:p>
            <a:endParaRPr lang="en-GB"/>
          </a:p>
        </p:txBody>
      </p:sp>
      <p:sp>
        <p:nvSpPr>
          <p:cNvPr id="4" name="TextBox 4"/>
          <p:cNvSpPr txBox="1"/>
          <p:nvPr/>
        </p:nvSpPr>
        <p:spPr>
          <a:xfrm>
            <a:off x="13934396" y="2428739"/>
            <a:ext cx="3744135" cy="621454"/>
          </a:xfrm>
          <a:prstGeom prst="rect">
            <a:avLst/>
          </a:prstGeom>
        </p:spPr>
        <p:txBody>
          <a:bodyPr lIns="0" tIns="0" rIns="0" bIns="0" rtlCol="0" anchor="t">
            <a:spAutoFit/>
          </a:bodyPr>
          <a:lstStyle/>
          <a:p>
            <a:pPr algn="ctr">
              <a:lnSpc>
                <a:spcPts val="5113"/>
              </a:lnSpc>
            </a:pPr>
            <a:r>
              <a:rPr lang="en-US" sz="3526" spc="14">
                <a:solidFill>
                  <a:srgbClr val="FFFFFF"/>
                </a:solidFill>
                <a:latin typeface="Cinzel Decorative Bold"/>
              </a:rPr>
              <a:t>BORCELLE</a:t>
            </a:r>
          </a:p>
        </p:txBody>
      </p:sp>
      <p:sp>
        <p:nvSpPr>
          <p:cNvPr id="5" name="Freeform 5"/>
          <p:cNvSpPr/>
          <p:nvPr/>
        </p:nvSpPr>
        <p:spPr>
          <a:xfrm>
            <a:off x="13760109" y="-130904"/>
            <a:ext cx="5199866" cy="4760766"/>
          </a:xfrm>
          <a:custGeom>
            <a:avLst/>
            <a:gdLst/>
            <a:ahLst/>
            <a:cxnLst/>
            <a:rect l="l" t="t" r="r" b="b"/>
            <a:pathLst>
              <a:path w="5199866" h="4760766">
                <a:moveTo>
                  <a:pt x="0" y="0"/>
                </a:moveTo>
                <a:lnTo>
                  <a:pt x="5199865" y="0"/>
                </a:lnTo>
                <a:lnTo>
                  <a:pt x="5199865" y="4760766"/>
                </a:lnTo>
                <a:lnTo>
                  <a:pt x="0" y="4760766"/>
                </a:lnTo>
                <a:lnTo>
                  <a:pt x="0" y="0"/>
                </a:lnTo>
                <a:close/>
              </a:path>
            </a:pathLst>
          </a:custGeom>
          <a:blipFill>
            <a:blip r:embed="rId4"/>
            <a:stretch>
              <a:fillRect/>
            </a:stretch>
          </a:blipFill>
        </p:spPr>
        <p:txBody>
          <a:bodyPr/>
          <a:lstStyle/>
          <a:p>
            <a:endParaRPr lang="en-GB"/>
          </a:p>
        </p:txBody>
      </p:sp>
      <p:graphicFrame>
        <p:nvGraphicFramePr>
          <p:cNvPr id="6" name="Table 6"/>
          <p:cNvGraphicFramePr>
            <a:graphicFrameLocks noGrp="1"/>
          </p:cNvGraphicFramePr>
          <p:nvPr/>
        </p:nvGraphicFramePr>
        <p:xfrm>
          <a:off x="1028700" y="3050193"/>
          <a:ext cx="16028358" cy="6340472"/>
        </p:xfrm>
        <a:graphic>
          <a:graphicData uri="http://schemas.openxmlformats.org/drawingml/2006/table">
            <a:tbl>
              <a:tblPr/>
              <a:tblGrid>
                <a:gridCol w="12564663">
                  <a:extLst>
                    <a:ext uri="{9D8B030D-6E8A-4147-A177-3AD203B41FA5}">
                      <a16:colId xmlns:a16="http://schemas.microsoft.com/office/drawing/2014/main" val="20000"/>
                    </a:ext>
                  </a:extLst>
                </a:gridCol>
                <a:gridCol w="1706887">
                  <a:extLst>
                    <a:ext uri="{9D8B030D-6E8A-4147-A177-3AD203B41FA5}">
                      <a16:colId xmlns:a16="http://schemas.microsoft.com/office/drawing/2014/main" val="20001"/>
                    </a:ext>
                  </a:extLst>
                </a:gridCol>
                <a:gridCol w="1756808">
                  <a:extLst>
                    <a:ext uri="{9D8B030D-6E8A-4147-A177-3AD203B41FA5}">
                      <a16:colId xmlns:a16="http://schemas.microsoft.com/office/drawing/2014/main" val="20002"/>
                    </a:ext>
                  </a:extLst>
                </a:gridCol>
              </a:tblGrid>
              <a:tr h="971121">
                <a:tc>
                  <a:txBody>
                    <a:bodyPr/>
                    <a:lstStyle/>
                    <a:p>
                      <a:pPr algn="ctr">
                        <a:lnSpc>
                          <a:spcPts val="4900"/>
                        </a:lnSpc>
                        <a:defRPr/>
                      </a:pPr>
                      <a:r>
                        <a:rPr lang="en-US" sz="3500">
                          <a:solidFill>
                            <a:srgbClr val="000000">
                              <a:alpha val="90980"/>
                            </a:srgbClr>
                          </a:solidFill>
                          <a:latin typeface="Roboto Condensed Bold"/>
                        </a:rPr>
                        <a:t>Tiêu chí bảng kiểm kĩ năng đọc</a:t>
                      </a:r>
                      <a:endParaRPr lang="en-US" sz="1100"/>
                    </a:p>
                  </a:txBody>
                  <a:tcPr marL="95250" marR="95250" marT="95250" marB="95250" anchor="ctr">
                    <a:lnL w="28575" cap="flat" cmpd="sng" algn="ctr">
                      <a:solidFill>
                        <a:srgbClr val="04737F"/>
                      </a:solidFill>
                      <a:prstDash val="solid"/>
                      <a:round/>
                      <a:headEnd type="none" w="med" len="med"/>
                      <a:tailEnd type="none" w="med" len="med"/>
                    </a:lnL>
                    <a:lnR w="28575" cap="flat" cmpd="sng" algn="ctr">
                      <a:solidFill>
                        <a:srgbClr val="04737F"/>
                      </a:solidFill>
                      <a:prstDash val="solid"/>
                      <a:round/>
                      <a:headEnd type="none" w="med" len="med"/>
                      <a:tailEnd type="none" w="med" len="med"/>
                    </a:lnR>
                    <a:lnT w="28575" cap="flat" cmpd="sng" algn="ctr">
                      <a:solidFill>
                        <a:srgbClr val="04737F"/>
                      </a:solidFill>
                      <a:prstDash val="solid"/>
                      <a:round/>
                      <a:headEnd type="none" w="med" len="med"/>
                      <a:tailEnd type="none" w="med" len="med"/>
                    </a:lnT>
                    <a:lnB w="28575" cap="flat" cmpd="sng" algn="ctr">
                      <a:solidFill>
                        <a:srgbClr val="04737F"/>
                      </a:solidFill>
                      <a:prstDash val="solid"/>
                      <a:round/>
                      <a:headEnd type="none" w="med" len="med"/>
                      <a:tailEnd type="none" w="med" len="med"/>
                    </a:lnB>
                    <a:solidFill>
                      <a:srgbClr val="EBB230">
                        <a:alpha val="90980"/>
                      </a:srgbClr>
                    </a:solidFill>
                  </a:tcPr>
                </a:tc>
                <a:tc>
                  <a:txBody>
                    <a:bodyPr/>
                    <a:lstStyle/>
                    <a:p>
                      <a:pPr algn="ctr">
                        <a:lnSpc>
                          <a:spcPts val="4900"/>
                        </a:lnSpc>
                        <a:defRPr/>
                      </a:pPr>
                      <a:r>
                        <a:rPr lang="en-US" sz="3500">
                          <a:solidFill>
                            <a:srgbClr val="000000">
                              <a:alpha val="90980"/>
                            </a:srgbClr>
                          </a:solidFill>
                          <a:latin typeface="Roboto Condensed Bold"/>
                        </a:rPr>
                        <a:t>Có </a:t>
                      </a:r>
                      <a:endParaRPr lang="en-US" sz="1100"/>
                    </a:p>
                  </a:txBody>
                  <a:tcPr marL="95250" marR="95250" marT="95250" marB="95250" anchor="ctr">
                    <a:lnL w="28575" cap="flat" cmpd="sng" algn="ctr">
                      <a:solidFill>
                        <a:srgbClr val="04737F"/>
                      </a:solidFill>
                      <a:prstDash val="solid"/>
                      <a:round/>
                      <a:headEnd type="none" w="med" len="med"/>
                      <a:tailEnd type="none" w="med" len="med"/>
                    </a:lnL>
                    <a:lnR w="28575" cap="flat" cmpd="sng" algn="ctr">
                      <a:solidFill>
                        <a:srgbClr val="04737F"/>
                      </a:solidFill>
                      <a:prstDash val="solid"/>
                      <a:round/>
                      <a:headEnd type="none" w="med" len="med"/>
                      <a:tailEnd type="none" w="med" len="med"/>
                    </a:lnR>
                    <a:lnT w="28575" cap="flat" cmpd="sng" algn="ctr">
                      <a:solidFill>
                        <a:srgbClr val="04737F"/>
                      </a:solidFill>
                      <a:prstDash val="solid"/>
                      <a:round/>
                      <a:headEnd type="none" w="med" len="med"/>
                      <a:tailEnd type="none" w="med" len="med"/>
                    </a:lnT>
                    <a:lnB w="28575" cap="flat" cmpd="sng" algn="ctr">
                      <a:solidFill>
                        <a:srgbClr val="04737F"/>
                      </a:solidFill>
                      <a:prstDash val="solid"/>
                      <a:round/>
                      <a:headEnd type="none" w="med" len="med"/>
                      <a:tailEnd type="none" w="med" len="med"/>
                    </a:lnB>
                    <a:solidFill>
                      <a:srgbClr val="EBB230">
                        <a:alpha val="90980"/>
                      </a:srgbClr>
                    </a:solidFill>
                  </a:tcPr>
                </a:tc>
                <a:tc>
                  <a:txBody>
                    <a:bodyPr/>
                    <a:lstStyle/>
                    <a:p>
                      <a:pPr algn="ctr">
                        <a:lnSpc>
                          <a:spcPts val="4900"/>
                        </a:lnSpc>
                        <a:defRPr/>
                      </a:pPr>
                      <a:r>
                        <a:rPr lang="en-US" sz="3500">
                          <a:solidFill>
                            <a:srgbClr val="000000">
                              <a:alpha val="90980"/>
                            </a:srgbClr>
                          </a:solidFill>
                          <a:latin typeface="Roboto Condensed Bold"/>
                        </a:rPr>
                        <a:t>Không</a:t>
                      </a:r>
                      <a:endParaRPr lang="en-US" sz="1100"/>
                    </a:p>
                  </a:txBody>
                  <a:tcPr marL="95250" marR="95250" marT="95250" marB="95250" anchor="ctr">
                    <a:lnL w="28575" cap="flat" cmpd="sng" algn="ctr">
                      <a:solidFill>
                        <a:srgbClr val="04737F"/>
                      </a:solidFill>
                      <a:prstDash val="solid"/>
                      <a:round/>
                      <a:headEnd type="none" w="med" len="med"/>
                      <a:tailEnd type="none" w="med" len="med"/>
                    </a:lnL>
                    <a:lnR w="28575" cap="flat" cmpd="sng" algn="ctr">
                      <a:solidFill>
                        <a:srgbClr val="04737F"/>
                      </a:solidFill>
                      <a:prstDash val="solid"/>
                      <a:round/>
                      <a:headEnd type="none" w="med" len="med"/>
                      <a:tailEnd type="none" w="med" len="med"/>
                    </a:lnR>
                    <a:lnT w="28575" cap="flat" cmpd="sng" algn="ctr">
                      <a:solidFill>
                        <a:srgbClr val="04737F"/>
                      </a:solidFill>
                      <a:prstDash val="solid"/>
                      <a:round/>
                      <a:headEnd type="none" w="med" len="med"/>
                      <a:tailEnd type="none" w="med" len="med"/>
                    </a:lnT>
                    <a:lnB w="28575" cap="flat" cmpd="sng" algn="ctr">
                      <a:solidFill>
                        <a:srgbClr val="04737F"/>
                      </a:solidFill>
                      <a:prstDash val="solid"/>
                      <a:round/>
                      <a:headEnd type="none" w="med" len="med"/>
                      <a:tailEnd type="none" w="med" len="med"/>
                    </a:lnB>
                    <a:solidFill>
                      <a:srgbClr val="EBB230">
                        <a:alpha val="90980"/>
                      </a:srgbClr>
                    </a:solidFill>
                  </a:tcPr>
                </a:tc>
                <a:extLst>
                  <a:ext uri="{0D108BD9-81ED-4DB2-BD59-A6C34878D82A}">
                    <a16:rowId xmlns:a16="http://schemas.microsoft.com/office/drawing/2014/main" val="10000"/>
                  </a:ext>
                </a:extLst>
              </a:tr>
              <a:tr h="899403">
                <a:tc>
                  <a:txBody>
                    <a:bodyPr/>
                    <a:lstStyle/>
                    <a:p>
                      <a:pPr algn="l">
                        <a:lnSpc>
                          <a:spcPts val="4900"/>
                        </a:lnSpc>
                        <a:defRPr/>
                      </a:pPr>
                      <a:r>
                        <a:rPr lang="en-US" sz="3500">
                          <a:solidFill>
                            <a:srgbClr val="000000">
                              <a:alpha val="90980"/>
                            </a:srgbClr>
                          </a:solidFill>
                          <a:latin typeface="Roboto Condensed"/>
                        </a:rPr>
                        <a:t>Đọc trôi chảy, không bỏ từ, thêm từ.</a:t>
                      </a:r>
                      <a:endParaRPr lang="en-US" sz="1100"/>
                    </a:p>
                  </a:txBody>
                  <a:tcPr marL="95250" marR="95250" marT="95250" marB="95250" anchor="ctr">
                    <a:lnL w="28575" cap="flat" cmpd="sng" algn="ctr">
                      <a:solidFill>
                        <a:srgbClr val="04737F"/>
                      </a:solidFill>
                      <a:prstDash val="solid"/>
                      <a:round/>
                      <a:headEnd type="none" w="med" len="med"/>
                      <a:tailEnd type="none" w="med" len="med"/>
                    </a:lnL>
                    <a:lnR w="28575" cap="flat" cmpd="sng" algn="ctr">
                      <a:solidFill>
                        <a:srgbClr val="04737F"/>
                      </a:solidFill>
                      <a:prstDash val="solid"/>
                      <a:round/>
                      <a:headEnd type="none" w="med" len="med"/>
                      <a:tailEnd type="none" w="med" len="med"/>
                    </a:lnR>
                    <a:lnT w="28575" cap="flat" cmpd="sng" algn="ctr">
                      <a:solidFill>
                        <a:srgbClr val="04737F"/>
                      </a:solidFill>
                      <a:prstDash val="solid"/>
                      <a:round/>
                      <a:headEnd type="none" w="med" len="med"/>
                      <a:tailEnd type="none" w="med" len="med"/>
                    </a:lnT>
                    <a:lnB w="28575" cap="flat" cmpd="sng" algn="ctr">
                      <a:solidFill>
                        <a:srgbClr val="04737F"/>
                      </a:solidFill>
                      <a:prstDash val="solid"/>
                      <a:round/>
                      <a:headEnd type="none" w="med" len="med"/>
                      <a:tailEnd type="none" w="med" len="med"/>
                    </a:lnB>
                    <a:solidFill>
                      <a:srgbClr val="FFFFFF">
                        <a:alpha val="90980"/>
                      </a:srgbClr>
                    </a:solidFill>
                  </a:tcPr>
                </a:tc>
                <a:tc>
                  <a:txBody>
                    <a:bodyPr/>
                    <a:lstStyle/>
                    <a:p>
                      <a:pPr algn="l">
                        <a:lnSpc>
                          <a:spcPts val="4900"/>
                        </a:lnSpc>
                        <a:defRPr/>
                      </a:pPr>
                      <a:endParaRPr lang="en-US" sz="1100"/>
                    </a:p>
                  </a:txBody>
                  <a:tcPr marL="95250" marR="95250" marT="95250" marB="95250" anchor="ctr">
                    <a:lnL w="28575" cap="flat" cmpd="sng" algn="ctr">
                      <a:solidFill>
                        <a:srgbClr val="04737F"/>
                      </a:solidFill>
                      <a:prstDash val="solid"/>
                      <a:round/>
                      <a:headEnd type="none" w="med" len="med"/>
                      <a:tailEnd type="none" w="med" len="med"/>
                    </a:lnL>
                    <a:lnR w="28575" cap="flat" cmpd="sng" algn="ctr">
                      <a:solidFill>
                        <a:srgbClr val="04737F"/>
                      </a:solidFill>
                      <a:prstDash val="solid"/>
                      <a:round/>
                      <a:headEnd type="none" w="med" len="med"/>
                      <a:tailEnd type="none" w="med" len="med"/>
                    </a:lnR>
                    <a:lnT w="28575" cap="flat" cmpd="sng" algn="ctr">
                      <a:solidFill>
                        <a:srgbClr val="04737F"/>
                      </a:solidFill>
                      <a:prstDash val="solid"/>
                      <a:round/>
                      <a:headEnd type="none" w="med" len="med"/>
                      <a:tailEnd type="none" w="med" len="med"/>
                    </a:lnT>
                    <a:lnB w="28575" cap="flat" cmpd="sng" algn="ctr">
                      <a:solidFill>
                        <a:srgbClr val="04737F"/>
                      </a:solidFill>
                      <a:prstDash val="solid"/>
                      <a:round/>
                      <a:headEnd type="none" w="med" len="med"/>
                      <a:tailEnd type="none" w="med" len="med"/>
                    </a:lnB>
                    <a:solidFill>
                      <a:srgbClr val="FFFFFF">
                        <a:alpha val="90980"/>
                      </a:srgbClr>
                    </a:solidFill>
                  </a:tcPr>
                </a:tc>
                <a:tc>
                  <a:txBody>
                    <a:bodyPr/>
                    <a:lstStyle/>
                    <a:p>
                      <a:pPr algn="l">
                        <a:lnSpc>
                          <a:spcPts val="4900"/>
                        </a:lnSpc>
                        <a:defRPr/>
                      </a:pPr>
                      <a:endParaRPr lang="en-US" sz="1100"/>
                    </a:p>
                  </a:txBody>
                  <a:tcPr marL="95250" marR="95250" marT="95250" marB="95250" anchor="ctr">
                    <a:lnL w="28575" cap="flat" cmpd="sng" algn="ctr">
                      <a:solidFill>
                        <a:srgbClr val="04737F"/>
                      </a:solidFill>
                      <a:prstDash val="solid"/>
                      <a:round/>
                      <a:headEnd type="none" w="med" len="med"/>
                      <a:tailEnd type="none" w="med" len="med"/>
                    </a:lnL>
                    <a:lnR w="28575" cap="flat" cmpd="sng" algn="ctr">
                      <a:solidFill>
                        <a:srgbClr val="04737F"/>
                      </a:solidFill>
                      <a:prstDash val="solid"/>
                      <a:round/>
                      <a:headEnd type="none" w="med" len="med"/>
                      <a:tailEnd type="none" w="med" len="med"/>
                    </a:lnR>
                    <a:lnT w="28575" cap="flat" cmpd="sng" algn="ctr">
                      <a:solidFill>
                        <a:srgbClr val="04737F"/>
                      </a:solidFill>
                      <a:prstDash val="solid"/>
                      <a:round/>
                      <a:headEnd type="none" w="med" len="med"/>
                      <a:tailEnd type="none" w="med" len="med"/>
                    </a:lnT>
                    <a:lnB w="28575" cap="flat" cmpd="sng" algn="ctr">
                      <a:solidFill>
                        <a:srgbClr val="04737F"/>
                      </a:solidFill>
                      <a:prstDash val="solid"/>
                      <a:round/>
                      <a:headEnd type="none" w="med" len="med"/>
                      <a:tailEnd type="none" w="med" len="med"/>
                    </a:lnB>
                    <a:solidFill>
                      <a:srgbClr val="FFFFFF">
                        <a:alpha val="90980"/>
                      </a:srgbClr>
                    </a:solidFill>
                  </a:tcPr>
                </a:tc>
                <a:extLst>
                  <a:ext uri="{0D108BD9-81ED-4DB2-BD59-A6C34878D82A}">
                    <a16:rowId xmlns:a16="http://schemas.microsoft.com/office/drawing/2014/main" val="10001"/>
                  </a:ext>
                </a:extLst>
              </a:tr>
              <a:tr h="1447567">
                <a:tc>
                  <a:txBody>
                    <a:bodyPr/>
                    <a:lstStyle/>
                    <a:p>
                      <a:pPr algn="l">
                        <a:lnSpc>
                          <a:spcPts val="4900"/>
                        </a:lnSpc>
                        <a:defRPr/>
                      </a:pPr>
                      <a:r>
                        <a:rPr lang="en-US" sz="3500">
                          <a:solidFill>
                            <a:srgbClr val="000000">
                              <a:alpha val="90980"/>
                            </a:srgbClr>
                          </a:solidFill>
                          <a:latin typeface="Roboto Condensed"/>
                        </a:rPr>
                        <a:t>Đọc to, rõ bảo đảm trong không gian lớp học, cả lớp cùng nghe được.</a:t>
                      </a:r>
                      <a:endParaRPr lang="en-US" sz="1100"/>
                    </a:p>
                  </a:txBody>
                  <a:tcPr marL="95250" marR="95250" marT="95250" marB="95250" anchor="ctr">
                    <a:lnL w="28575" cap="flat" cmpd="sng" algn="ctr">
                      <a:solidFill>
                        <a:srgbClr val="04737F"/>
                      </a:solidFill>
                      <a:prstDash val="solid"/>
                      <a:round/>
                      <a:headEnd type="none" w="med" len="med"/>
                      <a:tailEnd type="none" w="med" len="med"/>
                    </a:lnL>
                    <a:lnR w="28575" cap="flat" cmpd="sng" algn="ctr">
                      <a:solidFill>
                        <a:srgbClr val="04737F"/>
                      </a:solidFill>
                      <a:prstDash val="solid"/>
                      <a:round/>
                      <a:headEnd type="none" w="med" len="med"/>
                      <a:tailEnd type="none" w="med" len="med"/>
                    </a:lnR>
                    <a:lnT w="28575" cap="flat" cmpd="sng" algn="ctr">
                      <a:solidFill>
                        <a:srgbClr val="04737F"/>
                      </a:solidFill>
                      <a:prstDash val="solid"/>
                      <a:round/>
                      <a:headEnd type="none" w="med" len="med"/>
                      <a:tailEnd type="none" w="med" len="med"/>
                    </a:lnT>
                    <a:lnB w="28575" cap="flat" cmpd="sng" algn="ctr">
                      <a:solidFill>
                        <a:srgbClr val="04737F"/>
                      </a:solidFill>
                      <a:prstDash val="solid"/>
                      <a:round/>
                      <a:headEnd type="none" w="med" len="med"/>
                      <a:tailEnd type="none" w="med" len="med"/>
                    </a:lnB>
                    <a:solidFill>
                      <a:srgbClr val="FFFFFF">
                        <a:alpha val="90980"/>
                      </a:srgbClr>
                    </a:solidFill>
                  </a:tcPr>
                </a:tc>
                <a:tc>
                  <a:txBody>
                    <a:bodyPr/>
                    <a:lstStyle/>
                    <a:p>
                      <a:pPr algn="l">
                        <a:lnSpc>
                          <a:spcPts val="4900"/>
                        </a:lnSpc>
                        <a:defRPr/>
                      </a:pPr>
                      <a:endParaRPr lang="en-US" sz="1100"/>
                    </a:p>
                  </a:txBody>
                  <a:tcPr marL="95250" marR="95250" marT="95250" marB="95250" anchor="ctr">
                    <a:lnL w="28575" cap="flat" cmpd="sng" algn="ctr">
                      <a:solidFill>
                        <a:srgbClr val="04737F"/>
                      </a:solidFill>
                      <a:prstDash val="solid"/>
                      <a:round/>
                      <a:headEnd type="none" w="med" len="med"/>
                      <a:tailEnd type="none" w="med" len="med"/>
                    </a:lnL>
                    <a:lnR w="28575" cap="flat" cmpd="sng" algn="ctr">
                      <a:solidFill>
                        <a:srgbClr val="04737F"/>
                      </a:solidFill>
                      <a:prstDash val="solid"/>
                      <a:round/>
                      <a:headEnd type="none" w="med" len="med"/>
                      <a:tailEnd type="none" w="med" len="med"/>
                    </a:lnR>
                    <a:lnT w="28575" cap="flat" cmpd="sng" algn="ctr">
                      <a:solidFill>
                        <a:srgbClr val="04737F"/>
                      </a:solidFill>
                      <a:prstDash val="solid"/>
                      <a:round/>
                      <a:headEnd type="none" w="med" len="med"/>
                      <a:tailEnd type="none" w="med" len="med"/>
                    </a:lnT>
                    <a:lnB w="28575" cap="flat" cmpd="sng" algn="ctr">
                      <a:solidFill>
                        <a:srgbClr val="04737F"/>
                      </a:solidFill>
                      <a:prstDash val="solid"/>
                      <a:round/>
                      <a:headEnd type="none" w="med" len="med"/>
                      <a:tailEnd type="none" w="med" len="med"/>
                    </a:lnB>
                    <a:solidFill>
                      <a:srgbClr val="FFFFFF">
                        <a:alpha val="90980"/>
                      </a:srgbClr>
                    </a:solidFill>
                  </a:tcPr>
                </a:tc>
                <a:tc>
                  <a:txBody>
                    <a:bodyPr/>
                    <a:lstStyle/>
                    <a:p>
                      <a:pPr algn="l">
                        <a:lnSpc>
                          <a:spcPts val="4900"/>
                        </a:lnSpc>
                        <a:defRPr/>
                      </a:pPr>
                      <a:endParaRPr lang="en-US" sz="1100"/>
                    </a:p>
                  </a:txBody>
                  <a:tcPr marL="95250" marR="95250" marT="95250" marB="95250" anchor="ctr">
                    <a:lnL w="28575" cap="flat" cmpd="sng" algn="ctr">
                      <a:solidFill>
                        <a:srgbClr val="04737F"/>
                      </a:solidFill>
                      <a:prstDash val="solid"/>
                      <a:round/>
                      <a:headEnd type="none" w="med" len="med"/>
                      <a:tailEnd type="none" w="med" len="med"/>
                    </a:lnL>
                    <a:lnR w="28575" cap="flat" cmpd="sng" algn="ctr">
                      <a:solidFill>
                        <a:srgbClr val="04737F"/>
                      </a:solidFill>
                      <a:prstDash val="solid"/>
                      <a:round/>
                      <a:headEnd type="none" w="med" len="med"/>
                      <a:tailEnd type="none" w="med" len="med"/>
                    </a:lnR>
                    <a:lnT w="28575" cap="flat" cmpd="sng" algn="ctr">
                      <a:solidFill>
                        <a:srgbClr val="04737F"/>
                      </a:solidFill>
                      <a:prstDash val="solid"/>
                      <a:round/>
                      <a:headEnd type="none" w="med" len="med"/>
                      <a:tailEnd type="none" w="med" len="med"/>
                    </a:lnT>
                    <a:lnB w="28575" cap="flat" cmpd="sng" algn="ctr">
                      <a:solidFill>
                        <a:srgbClr val="04737F"/>
                      </a:solidFill>
                      <a:prstDash val="solid"/>
                      <a:round/>
                      <a:headEnd type="none" w="med" len="med"/>
                      <a:tailEnd type="none" w="med" len="med"/>
                    </a:lnB>
                    <a:solidFill>
                      <a:srgbClr val="FFFFFF">
                        <a:alpha val="90980"/>
                      </a:srgbClr>
                    </a:solidFill>
                  </a:tcPr>
                </a:tc>
                <a:extLst>
                  <a:ext uri="{0D108BD9-81ED-4DB2-BD59-A6C34878D82A}">
                    <a16:rowId xmlns:a16="http://schemas.microsoft.com/office/drawing/2014/main" val="10002"/>
                  </a:ext>
                </a:extLst>
              </a:tr>
              <a:tr h="1379740">
                <a:tc>
                  <a:txBody>
                    <a:bodyPr/>
                    <a:lstStyle/>
                    <a:p>
                      <a:pPr algn="l">
                        <a:lnSpc>
                          <a:spcPts val="4900"/>
                        </a:lnSpc>
                        <a:defRPr/>
                      </a:pPr>
                      <a:r>
                        <a:rPr lang="en-US" sz="3500">
                          <a:solidFill>
                            <a:srgbClr val="000000">
                              <a:alpha val="90980"/>
                            </a:srgbClr>
                          </a:solidFill>
                          <a:latin typeface="Roboto Condensed"/>
                        </a:rPr>
                        <a:t>Tốc độ đọc phù hợp.</a:t>
                      </a:r>
                      <a:endParaRPr lang="en-US" sz="1100"/>
                    </a:p>
                  </a:txBody>
                  <a:tcPr marL="95250" marR="95250" marT="95250" marB="95250" anchor="ctr">
                    <a:lnL w="28575" cap="flat" cmpd="sng" algn="ctr">
                      <a:solidFill>
                        <a:srgbClr val="04737F"/>
                      </a:solidFill>
                      <a:prstDash val="solid"/>
                      <a:round/>
                      <a:headEnd type="none" w="med" len="med"/>
                      <a:tailEnd type="none" w="med" len="med"/>
                    </a:lnL>
                    <a:lnR w="28575" cap="flat" cmpd="sng" algn="ctr">
                      <a:solidFill>
                        <a:srgbClr val="04737F"/>
                      </a:solidFill>
                      <a:prstDash val="solid"/>
                      <a:round/>
                      <a:headEnd type="none" w="med" len="med"/>
                      <a:tailEnd type="none" w="med" len="med"/>
                    </a:lnR>
                    <a:lnT w="28575" cap="flat" cmpd="sng" algn="ctr">
                      <a:solidFill>
                        <a:srgbClr val="04737F"/>
                      </a:solidFill>
                      <a:prstDash val="solid"/>
                      <a:round/>
                      <a:headEnd type="none" w="med" len="med"/>
                      <a:tailEnd type="none" w="med" len="med"/>
                    </a:lnT>
                    <a:lnB w="28575" cap="flat" cmpd="sng" algn="ctr">
                      <a:solidFill>
                        <a:srgbClr val="04737F"/>
                      </a:solidFill>
                      <a:prstDash val="solid"/>
                      <a:round/>
                      <a:headEnd type="none" w="med" len="med"/>
                      <a:tailEnd type="none" w="med" len="med"/>
                    </a:lnB>
                    <a:solidFill>
                      <a:srgbClr val="FFFFFF">
                        <a:alpha val="90980"/>
                      </a:srgbClr>
                    </a:solidFill>
                  </a:tcPr>
                </a:tc>
                <a:tc>
                  <a:txBody>
                    <a:bodyPr/>
                    <a:lstStyle/>
                    <a:p>
                      <a:pPr algn="l">
                        <a:lnSpc>
                          <a:spcPts val="4900"/>
                        </a:lnSpc>
                        <a:defRPr/>
                      </a:pPr>
                      <a:endParaRPr lang="en-US" sz="1100"/>
                    </a:p>
                  </a:txBody>
                  <a:tcPr marL="95250" marR="95250" marT="95250" marB="95250" anchor="ctr">
                    <a:lnL w="28575" cap="flat" cmpd="sng" algn="ctr">
                      <a:solidFill>
                        <a:srgbClr val="04737F"/>
                      </a:solidFill>
                      <a:prstDash val="solid"/>
                      <a:round/>
                      <a:headEnd type="none" w="med" len="med"/>
                      <a:tailEnd type="none" w="med" len="med"/>
                    </a:lnL>
                    <a:lnR w="28575" cap="flat" cmpd="sng" algn="ctr">
                      <a:solidFill>
                        <a:srgbClr val="04737F"/>
                      </a:solidFill>
                      <a:prstDash val="solid"/>
                      <a:round/>
                      <a:headEnd type="none" w="med" len="med"/>
                      <a:tailEnd type="none" w="med" len="med"/>
                    </a:lnR>
                    <a:lnT w="28575" cap="flat" cmpd="sng" algn="ctr">
                      <a:solidFill>
                        <a:srgbClr val="04737F"/>
                      </a:solidFill>
                      <a:prstDash val="solid"/>
                      <a:round/>
                      <a:headEnd type="none" w="med" len="med"/>
                      <a:tailEnd type="none" w="med" len="med"/>
                    </a:lnT>
                    <a:lnB w="28575" cap="flat" cmpd="sng" algn="ctr">
                      <a:solidFill>
                        <a:srgbClr val="04737F"/>
                      </a:solidFill>
                      <a:prstDash val="solid"/>
                      <a:round/>
                      <a:headEnd type="none" w="med" len="med"/>
                      <a:tailEnd type="none" w="med" len="med"/>
                    </a:lnB>
                    <a:solidFill>
                      <a:srgbClr val="FFFFFF">
                        <a:alpha val="90980"/>
                      </a:srgbClr>
                    </a:solidFill>
                  </a:tcPr>
                </a:tc>
                <a:tc>
                  <a:txBody>
                    <a:bodyPr/>
                    <a:lstStyle/>
                    <a:p>
                      <a:pPr algn="l">
                        <a:lnSpc>
                          <a:spcPts val="4900"/>
                        </a:lnSpc>
                        <a:defRPr/>
                      </a:pPr>
                      <a:endParaRPr lang="en-US" sz="1100"/>
                    </a:p>
                  </a:txBody>
                  <a:tcPr marL="95250" marR="95250" marT="95250" marB="95250" anchor="ctr">
                    <a:lnL w="28575" cap="flat" cmpd="sng" algn="ctr">
                      <a:solidFill>
                        <a:srgbClr val="04737F"/>
                      </a:solidFill>
                      <a:prstDash val="solid"/>
                      <a:round/>
                      <a:headEnd type="none" w="med" len="med"/>
                      <a:tailEnd type="none" w="med" len="med"/>
                    </a:lnL>
                    <a:lnR w="28575" cap="flat" cmpd="sng" algn="ctr">
                      <a:solidFill>
                        <a:srgbClr val="04737F"/>
                      </a:solidFill>
                      <a:prstDash val="solid"/>
                      <a:round/>
                      <a:headEnd type="none" w="med" len="med"/>
                      <a:tailEnd type="none" w="med" len="med"/>
                    </a:lnR>
                    <a:lnT w="28575" cap="flat" cmpd="sng" algn="ctr">
                      <a:solidFill>
                        <a:srgbClr val="04737F"/>
                      </a:solidFill>
                      <a:prstDash val="solid"/>
                      <a:round/>
                      <a:headEnd type="none" w="med" len="med"/>
                      <a:tailEnd type="none" w="med" len="med"/>
                    </a:lnT>
                    <a:lnB w="28575" cap="flat" cmpd="sng" algn="ctr">
                      <a:solidFill>
                        <a:srgbClr val="04737F"/>
                      </a:solidFill>
                      <a:prstDash val="solid"/>
                      <a:round/>
                      <a:headEnd type="none" w="med" len="med"/>
                      <a:tailEnd type="none" w="med" len="med"/>
                    </a:lnB>
                    <a:solidFill>
                      <a:srgbClr val="FFFFFF">
                        <a:alpha val="90980"/>
                      </a:srgbClr>
                    </a:solidFill>
                  </a:tcPr>
                </a:tc>
                <a:extLst>
                  <a:ext uri="{0D108BD9-81ED-4DB2-BD59-A6C34878D82A}">
                    <a16:rowId xmlns:a16="http://schemas.microsoft.com/office/drawing/2014/main" val="10003"/>
                  </a:ext>
                </a:extLst>
              </a:tr>
              <a:tr h="1642641">
                <a:tc>
                  <a:txBody>
                    <a:bodyPr/>
                    <a:lstStyle/>
                    <a:p>
                      <a:pPr algn="just">
                        <a:lnSpc>
                          <a:spcPts val="4900"/>
                        </a:lnSpc>
                        <a:defRPr/>
                      </a:pPr>
                      <a:r>
                        <a:rPr lang="en-US" sz="3500">
                          <a:solidFill>
                            <a:srgbClr val="000000">
                              <a:alpha val="90980"/>
                            </a:srgbClr>
                          </a:solidFill>
                          <a:latin typeface="Roboto Condensed"/>
                        </a:rPr>
                        <a:t>Ngắt nghỉ hợp lí, sử dụng giọng điệu khác nhau để nhấn mạnh được tính cách nhân vật, sự việc, bộc lộ được tình huống gây cười.</a:t>
                      </a:r>
                      <a:endParaRPr lang="en-US" sz="1100"/>
                    </a:p>
                  </a:txBody>
                  <a:tcPr marL="95250" marR="95250" marT="95250" marB="95250" anchor="ctr">
                    <a:lnL w="28575" cap="flat" cmpd="sng" algn="ctr">
                      <a:solidFill>
                        <a:srgbClr val="04737F"/>
                      </a:solidFill>
                      <a:prstDash val="solid"/>
                      <a:round/>
                      <a:headEnd type="none" w="med" len="med"/>
                      <a:tailEnd type="none" w="med" len="med"/>
                    </a:lnL>
                    <a:lnR w="28575" cap="flat" cmpd="sng" algn="ctr">
                      <a:solidFill>
                        <a:srgbClr val="04737F"/>
                      </a:solidFill>
                      <a:prstDash val="solid"/>
                      <a:round/>
                      <a:headEnd type="none" w="med" len="med"/>
                      <a:tailEnd type="none" w="med" len="med"/>
                    </a:lnR>
                    <a:lnT w="28575" cap="flat" cmpd="sng" algn="ctr">
                      <a:solidFill>
                        <a:srgbClr val="04737F"/>
                      </a:solidFill>
                      <a:prstDash val="solid"/>
                      <a:round/>
                      <a:headEnd type="none" w="med" len="med"/>
                      <a:tailEnd type="none" w="med" len="med"/>
                    </a:lnT>
                    <a:lnB w="28575" cap="flat" cmpd="sng" algn="ctr">
                      <a:solidFill>
                        <a:srgbClr val="04737F"/>
                      </a:solidFill>
                      <a:prstDash val="solid"/>
                      <a:round/>
                      <a:headEnd type="none" w="med" len="med"/>
                      <a:tailEnd type="none" w="med" len="med"/>
                    </a:lnB>
                    <a:solidFill>
                      <a:srgbClr val="FFFFFF">
                        <a:alpha val="90980"/>
                      </a:srgbClr>
                    </a:solidFill>
                  </a:tcPr>
                </a:tc>
                <a:tc>
                  <a:txBody>
                    <a:bodyPr/>
                    <a:lstStyle/>
                    <a:p>
                      <a:pPr algn="l">
                        <a:lnSpc>
                          <a:spcPts val="4900"/>
                        </a:lnSpc>
                        <a:defRPr/>
                      </a:pPr>
                      <a:endParaRPr lang="en-US" sz="1100"/>
                    </a:p>
                  </a:txBody>
                  <a:tcPr marL="95250" marR="95250" marT="95250" marB="95250" anchor="ctr">
                    <a:lnL w="28575" cap="flat" cmpd="sng" algn="ctr">
                      <a:solidFill>
                        <a:srgbClr val="04737F"/>
                      </a:solidFill>
                      <a:prstDash val="solid"/>
                      <a:round/>
                      <a:headEnd type="none" w="med" len="med"/>
                      <a:tailEnd type="none" w="med" len="med"/>
                    </a:lnL>
                    <a:lnR w="28575" cap="flat" cmpd="sng" algn="ctr">
                      <a:solidFill>
                        <a:srgbClr val="04737F"/>
                      </a:solidFill>
                      <a:prstDash val="solid"/>
                      <a:round/>
                      <a:headEnd type="none" w="med" len="med"/>
                      <a:tailEnd type="none" w="med" len="med"/>
                    </a:lnR>
                    <a:lnT w="28575" cap="flat" cmpd="sng" algn="ctr">
                      <a:solidFill>
                        <a:srgbClr val="04737F"/>
                      </a:solidFill>
                      <a:prstDash val="solid"/>
                      <a:round/>
                      <a:headEnd type="none" w="med" len="med"/>
                      <a:tailEnd type="none" w="med" len="med"/>
                    </a:lnT>
                    <a:lnB w="28575" cap="flat" cmpd="sng" algn="ctr">
                      <a:solidFill>
                        <a:srgbClr val="04737F"/>
                      </a:solidFill>
                      <a:prstDash val="solid"/>
                      <a:round/>
                      <a:headEnd type="none" w="med" len="med"/>
                      <a:tailEnd type="none" w="med" len="med"/>
                    </a:lnB>
                    <a:solidFill>
                      <a:srgbClr val="FFFFFF">
                        <a:alpha val="90980"/>
                      </a:srgbClr>
                    </a:solidFill>
                  </a:tcPr>
                </a:tc>
                <a:tc>
                  <a:txBody>
                    <a:bodyPr/>
                    <a:lstStyle/>
                    <a:p>
                      <a:pPr algn="l">
                        <a:lnSpc>
                          <a:spcPts val="4900"/>
                        </a:lnSpc>
                        <a:defRPr/>
                      </a:pPr>
                      <a:endParaRPr lang="en-US" sz="1100"/>
                    </a:p>
                  </a:txBody>
                  <a:tcPr marL="95250" marR="95250" marT="95250" marB="95250" anchor="ctr">
                    <a:lnL w="28575" cap="flat" cmpd="sng" algn="ctr">
                      <a:solidFill>
                        <a:srgbClr val="04737F"/>
                      </a:solidFill>
                      <a:prstDash val="solid"/>
                      <a:round/>
                      <a:headEnd type="none" w="med" len="med"/>
                      <a:tailEnd type="none" w="med" len="med"/>
                    </a:lnL>
                    <a:lnR w="28575" cap="flat" cmpd="sng" algn="ctr">
                      <a:solidFill>
                        <a:srgbClr val="04737F"/>
                      </a:solidFill>
                      <a:prstDash val="solid"/>
                      <a:round/>
                      <a:headEnd type="none" w="med" len="med"/>
                      <a:tailEnd type="none" w="med" len="med"/>
                    </a:lnR>
                    <a:lnT w="28575" cap="flat" cmpd="sng" algn="ctr">
                      <a:solidFill>
                        <a:srgbClr val="04737F"/>
                      </a:solidFill>
                      <a:prstDash val="solid"/>
                      <a:round/>
                      <a:headEnd type="none" w="med" len="med"/>
                      <a:tailEnd type="none" w="med" len="med"/>
                    </a:lnT>
                    <a:lnB w="28575" cap="flat" cmpd="sng" algn="ctr">
                      <a:solidFill>
                        <a:srgbClr val="04737F"/>
                      </a:solidFill>
                      <a:prstDash val="solid"/>
                      <a:round/>
                      <a:headEnd type="none" w="med" len="med"/>
                      <a:tailEnd type="none" w="med" len="med"/>
                    </a:lnB>
                    <a:solidFill>
                      <a:srgbClr val="FFFFFF">
                        <a:alpha val="90980"/>
                      </a:srgbClr>
                    </a:solidFill>
                  </a:tcPr>
                </a:tc>
                <a:extLst>
                  <a:ext uri="{0D108BD9-81ED-4DB2-BD59-A6C34878D82A}">
                    <a16:rowId xmlns:a16="http://schemas.microsoft.com/office/drawing/2014/main" val="10004"/>
                  </a:ext>
                </a:extLst>
              </a:tr>
            </a:tbl>
          </a:graphicData>
        </a:graphic>
      </p:graphicFrame>
      <p:sp>
        <p:nvSpPr>
          <p:cNvPr id="7" name="Freeform 7"/>
          <p:cNvSpPr/>
          <p:nvPr/>
        </p:nvSpPr>
        <p:spPr>
          <a:xfrm>
            <a:off x="15134489" y="6220429"/>
            <a:ext cx="3153511" cy="4985789"/>
          </a:xfrm>
          <a:custGeom>
            <a:avLst/>
            <a:gdLst/>
            <a:ahLst/>
            <a:cxnLst/>
            <a:rect l="l" t="t" r="r" b="b"/>
            <a:pathLst>
              <a:path w="3153511" h="4985789">
                <a:moveTo>
                  <a:pt x="0" y="0"/>
                </a:moveTo>
                <a:lnTo>
                  <a:pt x="3153511" y="0"/>
                </a:lnTo>
                <a:lnTo>
                  <a:pt x="3153511" y="4985789"/>
                </a:lnTo>
                <a:lnTo>
                  <a:pt x="0" y="4985789"/>
                </a:lnTo>
                <a:lnTo>
                  <a:pt x="0" y="0"/>
                </a:lnTo>
                <a:close/>
              </a:path>
            </a:pathLst>
          </a:custGeom>
          <a:blipFill>
            <a:blip r:embed="rId5"/>
            <a:stretch>
              <a:fillRect/>
            </a:stretch>
          </a:blipFill>
        </p:spPr>
        <p:txBody>
          <a:bodyPr/>
          <a:lstStyle/>
          <a:p>
            <a:endParaRPr lang="en-GB"/>
          </a:p>
        </p:txBody>
      </p:sp>
      <p:sp>
        <p:nvSpPr>
          <p:cNvPr id="8" name="TextBox 8"/>
          <p:cNvSpPr txBox="1"/>
          <p:nvPr/>
        </p:nvSpPr>
        <p:spPr>
          <a:xfrm>
            <a:off x="3637036" y="365125"/>
            <a:ext cx="9590011" cy="1193800"/>
          </a:xfrm>
          <a:prstGeom prst="rect">
            <a:avLst/>
          </a:prstGeom>
        </p:spPr>
        <p:txBody>
          <a:bodyPr lIns="0" tIns="0" rIns="0" bIns="0" rtlCol="0" anchor="t">
            <a:spAutoFit/>
          </a:bodyPr>
          <a:lstStyle/>
          <a:p>
            <a:pPr algn="ctr">
              <a:lnSpc>
                <a:spcPts val="9799"/>
              </a:lnSpc>
            </a:pPr>
            <a:r>
              <a:rPr lang="en-US" sz="6999">
                <a:solidFill>
                  <a:srgbClr val="4F6D72"/>
                </a:solidFill>
                <a:latin typeface="Fraunces Bold"/>
              </a:rPr>
              <a:t>2. ĐỌC VĂN BẢN</a:t>
            </a:r>
          </a:p>
        </p:txBody>
      </p:sp>
      <p:sp>
        <p:nvSpPr>
          <p:cNvPr id="9" name="TextBox 9"/>
          <p:cNvSpPr txBox="1"/>
          <p:nvPr/>
        </p:nvSpPr>
        <p:spPr>
          <a:xfrm>
            <a:off x="3102503" y="1892565"/>
            <a:ext cx="10124544" cy="679425"/>
          </a:xfrm>
          <a:prstGeom prst="rect">
            <a:avLst/>
          </a:prstGeom>
        </p:spPr>
        <p:txBody>
          <a:bodyPr lIns="0" tIns="0" rIns="0" bIns="0" rtlCol="0" anchor="t">
            <a:spAutoFit/>
          </a:bodyPr>
          <a:lstStyle/>
          <a:p>
            <a:pPr marL="863599" lvl="1" indent="-431800" algn="just">
              <a:lnSpc>
                <a:spcPts val="5599"/>
              </a:lnSpc>
              <a:buFont typeface="Arial"/>
              <a:buChar char="•"/>
            </a:pPr>
            <a:r>
              <a:rPr lang="en-US" sz="3999">
                <a:solidFill>
                  <a:srgbClr val="000000"/>
                </a:solidFill>
                <a:latin typeface="Roboto Condensed Bold Italics"/>
              </a:rPr>
              <a:t>Bảng kiểm kĩ năng đọc diễn cảm truyện cười</a:t>
            </a: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4">
              <a:alphaModFix amt="59000"/>
            </a:blip>
            <a:stretch>
              <a:fillRect t="-9222" b="-9222"/>
            </a:stretch>
          </a:blipFill>
        </p:spPr>
        <p:txBody>
          <a:bodyPr/>
          <a:lstStyle/>
          <a:p>
            <a:endParaRPr lang="en-GB"/>
          </a:p>
        </p:txBody>
      </p:sp>
      <p:sp>
        <p:nvSpPr>
          <p:cNvPr id="3" name="Freeform 3"/>
          <p:cNvSpPr/>
          <p:nvPr/>
        </p:nvSpPr>
        <p:spPr>
          <a:xfrm rot="3097996">
            <a:off x="-2644576" y="5714785"/>
            <a:ext cx="11173802" cy="10754784"/>
          </a:xfrm>
          <a:custGeom>
            <a:avLst/>
            <a:gdLst/>
            <a:ahLst/>
            <a:cxnLst/>
            <a:rect l="l" t="t" r="r" b="b"/>
            <a:pathLst>
              <a:path w="11173802" h="10754784">
                <a:moveTo>
                  <a:pt x="0" y="0"/>
                </a:moveTo>
                <a:lnTo>
                  <a:pt x="11173802" y="0"/>
                </a:lnTo>
                <a:lnTo>
                  <a:pt x="11173802" y="10754785"/>
                </a:lnTo>
                <a:lnTo>
                  <a:pt x="0" y="10754785"/>
                </a:lnTo>
                <a:lnTo>
                  <a:pt x="0" y="0"/>
                </a:lnTo>
                <a:close/>
              </a:path>
            </a:pathLst>
          </a:custGeom>
          <a:blipFill>
            <a:blip r:embed="rId5">
              <a:alphaModFix amt="59000"/>
            </a:blip>
            <a:stretch>
              <a:fillRect/>
            </a:stretch>
          </a:blipFill>
        </p:spPr>
        <p:txBody>
          <a:bodyPr/>
          <a:lstStyle/>
          <a:p>
            <a:endParaRPr lang="en-GB"/>
          </a:p>
        </p:txBody>
      </p:sp>
      <p:sp>
        <p:nvSpPr>
          <p:cNvPr id="4" name="Freeform 4"/>
          <p:cNvSpPr/>
          <p:nvPr/>
        </p:nvSpPr>
        <p:spPr>
          <a:xfrm>
            <a:off x="15336568" y="-2380383"/>
            <a:ext cx="5199866" cy="4760766"/>
          </a:xfrm>
          <a:custGeom>
            <a:avLst/>
            <a:gdLst/>
            <a:ahLst/>
            <a:cxnLst/>
            <a:rect l="l" t="t" r="r" b="b"/>
            <a:pathLst>
              <a:path w="5199866" h="4760766">
                <a:moveTo>
                  <a:pt x="0" y="0"/>
                </a:moveTo>
                <a:lnTo>
                  <a:pt x="5199866" y="0"/>
                </a:lnTo>
                <a:lnTo>
                  <a:pt x="5199866" y="4760766"/>
                </a:lnTo>
                <a:lnTo>
                  <a:pt x="0" y="4760766"/>
                </a:lnTo>
                <a:lnTo>
                  <a:pt x="0" y="0"/>
                </a:lnTo>
                <a:close/>
              </a:path>
            </a:pathLst>
          </a:custGeom>
          <a:blipFill>
            <a:blip r:embed="rId6"/>
            <a:stretch>
              <a:fillRect/>
            </a:stretch>
          </a:blipFill>
        </p:spPr>
        <p:txBody>
          <a:bodyPr/>
          <a:lstStyle/>
          <a:p>
            <a:endParaRPr lang="en-GB"/>
          </a:p>
        </p:txBody>
      </p:sp>
      <p:sp>
        <p:nvSpPr>
          <p:cNvPr id="5" name="Freeform 5"/>
          <p:cNvSpPr/>
          <p:nvPr/>
        </p:nvSpPr>
        <p:spPr>
          <a:xfrm flipH="1">
            <a:off x="0" y="4453364"/>
            <a:ext cx="4169209" cy="6457006"/>
          </a:xfrm>
          <a:custGeom>
            <a:avLst/>
            <a:gdLst/>
            <a:ahLst/>
            <a:cxnLst/>
            <a:rect l="l" t="t" r="r" b="b"/>
            <a:pathLst>
              <a:path w="4169209" h="6457006">
                <a:moveTo>
                  <a:pt x="4169209" y="0"/>
                </a:moveTo>
                <a:lnTo>
                  <a:pt x="0" y="0"/>
                </a:lnTo>
                <a:lnTo>
                  <a:pt x="0" y="6457006"/>
                </a:lnTo>
                <a:lnTo>
                  <a:pt x="4169209" y="6457006"/>
                </a:lnTo>
                <a:lnTo>
                  <a:pt x="4169209" y="0"/>
                </a:lnTo>
                <a:close/>
              </a:path>
            </a:pathLst>
          </a:custGeom>
          <a:blipFill>
            <a:blip r:embed="rId7"/>
            <a:stretch>
              <a:fillRect/>
            </a:stretch>
          </a:blipFill>
        </p:spPr>
        <p:txBody>
          <a:bodyPr/>
          <a:lstStyle/>
          <a:p>
            <a:endParaRPr lang="en-GB"/>
          </a:p>
        </p:txBody>
      </p:sp>
      <p:sp>
        <p:nvSpPr>
          <p:cNvPr id="6" name="Freeform 6"/>
          <p:cNvSpPr/>
          <p:nvPr/>
        </p:nvSpPr>
        <p:spPr>
          <a:xfrm>
            <a:off x="3744816" y="3374038"/>
            <a:ext cx="6225468" cy="6501795"/>
          </a:xfrm>
          <a:custGeom>
            <a:avLst/>
            <a:gdLst/>
            <a:ahLst/>
            <a:cxnLst/>
            <a:rect l="l" t="t" r="r" b="b"/>
            <a:pathLst>
              <a:path w="6225468" h="6501795">
                <a:moveTo>
                  <a:pt x="0" y="0"/>
                </a:moveTo>
                <a:lnTo>
                  <a:pt x="6225468" y="0"/>
                </a:lnTo>
                <a:lnTo>
                  <a:pt x="6225468" y="6501795"/>
                </a:lnTo>
                <a:lnTo>
                  <a:pt x="0" y="650179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 name="TextBox 7"/>
          <p:cNvSpPr txBox="1"/>
          <p:nvPr/>
        </p:nvSpPr>
        <p:spPr>
          <a:xfrm>
            <a:off x="13934396" y="2428739"/>
            <a:ext cx="3744135" cy="621454"/>
          </a:xfrm>
          <a:prstGeom prst="rect">
            <a:avLst/>
          </a:prstGeom>
        </p:spPr>
        <p:txBody>
          <a:bodyPr lIns="0" tIns="0" rIns="0" bIns="0" rtlCol="0" anchor="t">
            <a:spAutoFit/>
          </a:bodyPr>
          <a:lstStyle/>
          <a:p>
            <a:pPr algn="ctr">
              <a:lnSpc>
                <a:spcPts val="5113"/>
              </a:lnSpc>
            </a:pPr>
            <a:r>
              <a:rPr lang="en-US" sz="3526" spc="14">
                <a:solidFill>
                  <a:srgbClr val="FFFFFF"/>
                </a:solidFill>
                <a:latin typeface="Cinzel Decorative Bold"/>
              </a:rPr>
              <a:t>BORCELLE</a:t>
            </a:r>
          </a:p>
        </p:txBody>
      </p:sp>
      <p:sp>
        <p:nvSpPr>
          <p:cNvPr id="8" name="TextBox 8"/>
          <p:cNvSpPr txBox="1"/>
          <p:nvPr/>
        </p:nvSpPr>
        <p:spPr>
          <a:xfrm>
            <a:off x="3245082" y="365125"/>
            <a:ext cx="10817784" cy="1193800"/>
          </a:xfrm>
          <a:prstGeom prst="rect">
            <a:avLst/>
          </a:prstGeom>
        </p:spPr>
        <p:txBody>
          <a:bodyPr lIns="0" tIns="0" rIns="0" bIns="0" rtlCol="0" anchor="t">
            <a:spAutoFit/>
          </a:bodyPr>
          <a:lstStyle/>
          <a:p>
            <a:pPr algn="ctr">
              <a:lnSpc>
                <a:spcPts val="9799"/>
              </a:lnSpc>
            </a:pPr>
            <a:r>
              <a:rPr lang="en-US" sz="6999">
                <a:solidFill>
                  <a:srgbClr val="4F6D72"/>
                </a:solidFill>
                <a:latin typeface="Fraunces Bold"/>
              </a:rPr>
              <a:t>3. KHÁM PHÁ VĂN BẢN</a:t>
            </a:r>
          </a:p>
        </p:txBody>
      </p:sp>
      <p:sp>
        <p:nvSpPr>
          <p:cNvPr id="9" name="TextBox 9"/>
          <p:cNvSpPr txBox="1"/>
          <p:nvPr/>
        </p:nvSpPr>
        <p:spPr>
          <a:xfrm>
            <a:off x="1028700" y="1561283"/>
            <a:ext cx="15647171" cy="1552575"/>
          </a:xfrm>
          <a:prstGeom prst="rect">
            <a:avLst/>
          </a:prstGeom>
        </p:spPr>
        <p:txBody>
          <a:bodyPr lIns="0" tIns="0" rIns="0" bIns="0" rtlCol="0" anchor="t">
            <a:spAutoFit/>
          </a:bodyPr>
          <a:lstStyle/>
          <a:p>
            <a:pPr algn="ctr">
              <a:lnSpc>
                <a:spcPts val="6299"/>
              </a:lnSpc>
            </a:pPr>
            <a:r>
              <a:rPr lang="en-US" sz="4499">
                <a:solidFill>
                  <a:srgbClr val="4F6D72"/>
                </a:solidFill>
                <a:latin typeface="#9Slide07 SVNUT Triumph Press"/>
              </a:rPr>
              <a:t>a. Đặc trưng thể loại truyện cười trong </a:t>
            </a:r>
          </a:p>
          <a:p>
            <a:pPr algn="ctr">
              <a:lnSpc>
                <a:spcPts val="6299"/>
              </a:lnSpc>
              <a:spcBef>
                <a:spcPct val="0"/>
              </a:spcBef>
            </a:pPr>
            <a:r>
              <a:rPr lang="en-US" sz="4499">
                <a:solidFill>
                  <a:srgbClr val="4F6D72"/>
                </a:solidFill>
                <a:latin typeface="#9Slide07 SVNUT Triumph Press"/>
              </a:rPr>
              <a:t>Chùm truyện cười dân gian Việt Nam</a:t>
            </a:r>
          </a:p>
        </p:txBody>
      </p:sp>
      <p:sp>
        <p:nvSpPr>
          <p:cNvPr id="10" name="TextBox 10"/>
          <p:cNvSpPr txBox="1"/>
          <p:nvPr/>
        </p:nvSpPr>
        <p:spPr>
          <a:xfrm>
            <a:off x="4680003" y="4231293"/>
            <a:ext cx="4649939" cy="4908376"/>
          </a:xfrm>
          <a:prstGeom prst="rect">
            <a:avLst/>
          </a:prstGeom>
        </p:spPr>
        <p:txBody>
          <a:bodyPr lIns="0" tIns="0" rIns="0" bIns="0" rtlCol="0" anchor="t">
            <a:spAutoFit/>
          </a:bodyPr>
          <a:lstStyle/>
          <a:p>
            <a:pPr marL="863599" lvl="1" indent="-431800" algn="just">
              <a:lnSpc>
                <a:spcPts val="5599"/>
              </a:lnSpc>
              <a:buFont typeface="Arial"/>
              <a:buChar char="•"/>
            </a:pPr>
            <a:r>
              <a:rPr lang="en-US" sz="3999">
                <a:solidFill>
                  <a:srgbClr val="000000"/>
                </a:solidFill>
                <a:latin typeface="Roboto Condensed Bold Italics"/>
              </a:rPr>
              <a:t>Nhiệm vụ 1: </a:t>
            </a:r>
          </a:p>
          <a:p>
            <a:pPr algn="just">
              <a:lnSpc>
                <a:spcPts val="5599"/>
              </a:lnSpc>
            </a:pPr>
            <a:r>
              <a:rPr lang="en-US" sz="3999">
                <a:solidFill>
                  <a:srgbClr val="000000"/>
                </a:solidFill>
                <a:latin typeface="Roboto Condensed"/>
              </a:rPr>
              <a:t>HS thực hiện theo nhóm đôi PHT01 Đặc trưng thể loại truyện cười trong </a:t>
            </a:r>
            <a:r>
              <a:rPr lang="en-US" sz="3999">
                <a:solidFill>
                  <a:srgbClr val="000000"/>
                </a:solidFill>
                <a:latin typeface="Roboto Condensed Italics"/>
              </a:rPr>
              <a:t>Chùm truyện cười dân gian Việt Nam</a:t>
            </a:r>
          </a:p>
          <a:p>
            <a:pPr algn="just">
              <a:lnSpc>
                <a:spcPts val="5599"/>
              </a:lnSpc>
            </a:pPr>
            <a:endParaRPr lang="en-US" sz="3999">
              <a:solidFill>
                <a:srgbClr val="000000"/>
              </a:solidFill>
              <a:latin typeface="Roboto Condensed Italics"/>
            </a:endParaRPr>
          </a:p>
        </p:txBody>
      </p:sp>
      <p:sp>
        <p:nvSpPr>
          <p:cNvPr id="11" name="Freeform 11"/>
          <p:cNvSpPr/>
          <p:nvPr/>
        </p:nvSpPr>
        <p:spPr>
          <a:xfrm>
            <a:off x="11277600" y="4076700"/>
            <a:ext cx="4213973" cy="4401016"/>
          </a:xfrm>
          <a:custGeom>
            <a:avLst/>
            <a:gdLst/>
            <a:ahLst/>
            <a:cxnLst/>
            <a:rect l="l" t="t" r="r" b="b"/>
            <a:pathLst>
              <a:path w="4213973" h="4401016">
                <a:moveTo>
                  <a:pt x="0" y="0"/>
                </a:moveTo>
                <a:lnTo>
                  <a:pt x="4213973" y="0"/>
                </a:lnTo>
                <a:lnTo>
                  <a:pt x="4213973" y="4401016"/>
                </a:lnTo>
                <a:lnTo>
                  <a:pt x="0" y="440101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2" name="TextBox 12"/>
          <p:cNvSpPr txBox="1"/>
          <p:nvPr/>
        </p:nvSpPr>
        <p:spPr>
          <a:xfrm>
            <a:off x="11201400" y="4991100"/>
            <a:ext cx="3685366" cy="2089076"/>
          </a:xfrm>
          <a:prstGeom prst="rect">
            <a:avLst/>
          </a:prstGeom>
        </p:spPr>
        <p:txBody>
          <a:bodyPr lIns="0" tIns="0" rIns="0" bIns="0" rtlCol="0" anchor="t">
            <a:spAutoFit/>
          </a:bodyPr>
          <a:lstStyle/>
          <a:p>
            <a:pPr marL="863599" lvl="1" indent="-431800" algn="ctr">
              <a:lnSpc>
                <a:spcPts val="5599"/>
              </a:lnSpc>
              <a:buFont typeface="Arial"/>
              <a:buChar char="•"/>
            </a:pPr>
            <a:r>
              <a:rPr lang="en-US" sz="3999">
                <a:solidFill>
                  <a:srgbClr val="000000"/>
                </a:solidFill>
                <a:latin typeface="Roboto Condensed Bold Italics"/>
              </a:rPr>
              <a:t>Thời gian:</a:t>
            </a:r>
          </a:p>
          <a:p>
            <a:pPr algn="ctr">
              <a:lnSpc>
                <a:spcPts val="5599"/>
              </a:lnSpc>
            </a:pPr>
            <a:r>
              <a:rPr lang="en-US" sz="3999">
                <a:solidFill>
                  <a:srgbClr val="000000"/>
                </a:solidFill>
                <a:latin typeface="Roboto Condensed Italics"/>
              </a:rPr>
              <a:t>5 phút</a:t>
            </a:r>
          </a:p>
          <a:p>
            <a:pPr marL="863599" lvl="1" indent="-431800" algn="ctr">
              <a:lnSpc>
                <a:spcPts val="5599"/>
              </a:lnSpc>
              <a:buFont typeface="Arial"/>
              <a:buChar char="•"/>
            </a:pPr>
            <a:r>
              <a:rPr lang="en-US" sz="3999">
                <a:solidFill>
                  <a:srgbClr val="000000"/>
                </a:solidFill>
                <a:latin typeface="Roboto Condensed Bold Italics"/>
              </a:rPr>
              <a:t>Làm cá nhân</a:t>
            </a:r>
          </a:p>
        </p:txBody>
      </p:sp>
      <p:pic>
        <p:nvPicPr>
          <p:cNvPr id="13" name="Electric - 5 Minute Countdown">
            <a:hlinkClick r:id="" action="ppaction://media"/>
            <a:extLst>
              <a:ext uri="{FF2B5EF4-FFF2-40B4-BE49-F238E27FC236}">
                <a16:creationId xmlns:a16="http://schemas.microsoft.com/office/drawing/2014/main" id="{39699774-5233-DAB0-6F8C-35677FBD83FC}"/>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14630400" y="8496300"/>
            <a:ext cx="2743200" cy="1541846"/>
          </a:xfrm>
          <a:prstGeom prst="ellipse">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10057"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3"/>
                </p:tgtEl>
              </p:cMediaNode>
            </p:video>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3"/>
                                        </p:tgtEl>
                                      </p:cBhvr>
                                    </p:cmd>
                                  </p:childTnLst>
                                </p:cTn>
                              </p:par>
                            </p:childTnLst>
                          </p:cTn>
                        </p:par>
                      </p:childTnLst>
                    </p:cTn>
                  </p:par>
                </p:childTnLst>
              </p:cTn>
              <p:nextCondLst>
                <p:cond evt="onClick" delay="0">
                  <p:tgtEl>
                    <p:spTgt spid="1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sp>
        <p:nvSpPr>
          <p:cNvPr id="3" name="Freeform 3"/>
          <p:cNvSpPr/>
          <p:nvPr/>
        </p:nvSpPr>
        <p:spPr>
          <a:xfrm rot="3097996">
            <a:off x="-2644576" y="5714785"/>
            <a:ext cx="11173802" cy="10754784"/>
          </a:xfrm>
          <a:custGeom>
            <a:avLst/>
            <a:gdLst/>
            <a:ahLst/>
            <a:cxnLst/>
            <a:rect l="l" t="t" r="r" b="b"/>
            <a:pathLst>
              <a:path w="11173802" h="10754784">
                <a:moveTo>
                  <a:pt x="0" y="0"/>
                </a:moveTo>
                <a:lnTo>
                  <a:pt x="11173802" y="0"/>
                </a:lnTo>
                <a:lnTo>
                  <a:pt x="11173802" y="10754785"/>
                </a:lnTo>
                <a:lnTo>
                  <a:pt x="0" y="10754785"/>
                </a:lnTo>
                <a:lnTo>
                  <a:pt x="0" y="0"/>
                </a:lnTo>
                <a:close/>
              </a:path>
            </a:pathLst>
          </a:custGeom>
          <a:blipFill>
            <a:blip r:embed="rId3">
              <a:alphaModFix amt="59000"/>
            </a:blip>
            <a:stretch>
              <a:fillRect/>
            </a:stretch>
          </a:blipFill>
        </p:spPr>
        <p:txBody>
          <a:bodyPr/>
          <a:lstStyle/>
          <a:p>
            <a:endParaRPr lang="en-GB"/>
          </a:p>
        </p:txBody>
      </p:sp>
      <p:sp>
        <p:nvSpPr>
          <p:cNvPr id="4" name="Freeform 4"/>
          <p:cNvSpPr/>
          <p:nvPr/>
        </p:nvSpPr>
        <p:spPr>
          <a:xfrm>
            <a:off x="15336568" y="-2380383"/>
            <a:ext cx="5199866" cy="4760766"/>
          </a:xfrm>
          <a:custGeom>
            <a:avLst/>
            <a:gdLst/>
            <a:ahLst/>
            <a:cxnLst/>
            <a:rect l="l" t="t" r="r" b="b"/>
            <a:pathLst>
              <a:path w="5199866" h="4760766">
                <a:moveTo>
                  <a:pt x="0" y="0"/>
                </a:moveTo>
                <a:lnTo>
                  <a:pt x="5199866" y="0"/>
                </a:lnTo>
                <a:lnTo>
                  <a:pt x="5199866" y="4760766"/>
                </a:lnTo>
                <a:lnTo>
                  <a:pt x="0" y="4760766"/>
                </a:lnTo>
                <a:lnTo>
                  <a:pt x="0" y="0"/>
                </a:lnTo>
                <a:close/>
              </a:path>
            </a:pathLst>
          </a:custGeom>
          <a:blipFill>
            <a:blip r:embed="rId4"/>
            <a:stretch>
              <a:fillRect/>
            </a:stretch>
          </a:blipFill>
        </p:spPr>
        <p:txBody>
          <a:bodyPr/>
          <a:lstStyle/>
          <a:p>
            <a:endParaRPr lang="en-GB"/>
          </a:p>
        </p:txBody>
      </p:sp>
      <p:sp>
        <p:nvSpPr>
          <p:cNvPr id="5" name="Freeform 5"/>
          <p:cNvSpPr/>
          <p:nvPr/>
        </p:nvSpPr>
        <p:spPr>
          <a:xfrm flipH="1">
            <a:off x="0" y="4453364"/>
            <a:ext cx="4169209" cy="6457006"/>
          </a:xfrm>
          <a:custGeom>
            <a:avLst/>
            <a:gdLst/>
            <a:ahLst/>
            <a:cxnLst/>
            <a:rect l="l" t="t" r="r" b="b"/>
            <a:pathLst>
              <a:path w="4169209" h="6457006">
                <a:moveTo>
                  <a:pt x="4169209" y="0"/>
                </a:moveTo>
                <a:lnTo>
                  <a:pt x="0" y="0"/>
                </a:lnTo>
                <a:lnTo>
                  <a:pt x="0" y="6457006"/>
                </a:lnTo>
                <a:lnTo>
                  <a:pt x="4169209" y="6457006"/>
                </a:lnTo>
                <a:lnTo>
                  <a:pt x="4169209" y="0"/>
                </a:lnTo>
                <a:close/>
              </a:path>
            </a:pathLst>
          </a:custGeom>
          <a:blipFill>
            <a:blip r:embed="rId5"/>
            <a:stretch>
              <a:fillRect/>
            </a:stretch>
          </a:blipFill>
        </p:spPr>
        <p:txBody>
          <a:bodyPr/>
          <a:lstStyle/>
          <a:p>
            <a:endParaRPr lang="en-GB"/>
          </a:p>
        </p:txBody>
      </p:sp>
      <p:sp>
        <p:nvSpPr>
          <p:cNvPr id="6" name="TextBox 6"/>
          <p:cNvSpPr txBox="1"/>
          <p:nvPr/>
        </p:nvSpPr>
        <p:spPr>
          <a:xfrm>
            <a:off x="13934396" y="2428739"/>
            <a:ext cx="3744135" cy="621454"/>
          </a:xfrm>
          <a:prstGeom prst="rect">
            <a:avLst/>
          </a:prstGeom>
        </p:spPr>
        <p:txBody>
          <a:bodyPr lIns="0" tIns="0" rIns="0" bIns="0" rtlCol="0" anchor="t">
            <a:spAutoFit/>
          </a:bodyPr>
          <a:lstStyle/>
          <a:p>
            <a:pPr algn="ctr">
              <a:lnSpc>
                <a:spcPts val="5113"/>
              </a:lnSpc>
            </a:pPr>
            <a:r>
              <a:rPr lang="en-US" sz="3526" spc="14">
                <a:solidFill>
                  <a:srgbClr val="FFFFFF"/>
                </a:solidFill>
                <a:latin typeface="Cinzel Decorative Bold"/>
              </a:rPr>
              <a:t>BORCELLE</a:t>
            </a:r>
          </a:p>
        </p:txBody>
      </p:sp>
      <p:sp>
        <p:nvSpPr>
          <p:cNvPr id="7" name="TextBox 7"/>
          <p:cNvSpPr txBox="1"/>
          <p:nvPr/>
        </p:nvSpPr>
        <p:spPr>
          <a:xfrm>
            <a:off x="3116612" y="389637"/>
            <a:ext cx="10817784" cy="1193800"/>
          </a:xfrm>
          <a:prstGeom prst="rect">
            <a:avLst/>
          </a:prstGeom>
        </p:spPr>
        <p:txBody>
          <a:bodyPr lIns="0" tIns="0" rIns="0" bIns="0" rtlCol="0" anchor="t">
            <a:spAutoFit/>
          </a:bodyPr>
          <a:lstStyle/>
          <a:p>
            <a:pPr algn="ctr">
              <a:lnSpc>
                <a:spcPts val="9799"/>
              </a:lnSpc>
            </a:pPr>
            <a:r>
              <a:rPr lang="en-US" sz="6999">
                <a:solidFill>
                  <a:srgbClr val="4F6D72"/>
                </a:solidFill>
                <a:latin typeface="Fraunces Bold"/>
              </a:rPr>
              <a:t>3. KHÁM PHÁ VĂN BẢN</a:t>
            </a:r>
          </a:p>
        </p:txBody>
      </p:sp>
      <p:sp>
        <p:nvSpPr>
          <p:cNvPr id="8" name="TextBox 8"/>
          <p:cNvSpPr txBox="1"/>
          <p:nvPr/>
        </p:nvSpPr>
        <p:spPr>
          <a:xfrm>
            <a:off x="1028700" y="1821562"/>
            <a:ext cx="15647171" cy="1552476"/>
          </a:xfrm>
          <a:prstGeom prst="rect">
            <a:avLst/>
          </a:prstGeom>
        </p:spPr>
        <p:txBody>
          <a:bodyPr lIns="0" tIns="0" rIns="0" bIns="0" rtlCol="0" anchor="t">
            <a:spAutoFit/>
          </a:bodyPr>
          <a:lstStyle/>
          <a:p>
            <a:pPr algn="ctr">
              <a:lnSpc>
                <a:spcPts val="6299"/>
              </a:lnSpc>
              <a:spcBef>
                <a:spcPct val="0"/>
              </a:spcBef>
            </a:pPr>
            <a:r>
              <a:rPr lang="en-US" sz="4499">
                <a:solidFill>
                  <a:srgbClr val="4F6D72"/>
                </a:solidFill>
                <a:latin typeface="#9Slide07 SVNUT Triumph Press"/>
              </a:rPr>
              <a:t>a. Đặc trưng thể loại truyện cười trong Chùm truyện cười dân gian Việt Nam</a:t>
            </a:r>
          </a:p>
        </p:txBody>
      </p:sp>
      <p:graphicFrame>
        <p:nvGraphicFramePr>
          <p:cNvPr id="9" name="Table 9"/>
          <p:cNvGraphicFramePr>
            <a:graphicFrameLocks noGrp="1"/>
          </p:cNvGraphicFramePr>
          <p:nvPr/>
        </p:nvGraphicFramePr>
        <p:xfrm>
          <a:off x="2084605" y="3771375"/>
          <a:ext cx="15110771" cy="4772770"/>
        </p:xfrm>
        <a:graphic>
          <a:graphicData uri="http://schemas.openxmlformats.org/drawingml/2006/table">
            <a:tbl>
              <a:tblPr/>
              <a:tblGrid>
                <a:gridCol w="2875943">
                  <a:extLst>
                    <a:ext uri="{9D8B030D-6E8A-4147-A177-3AD203B41FA5}">
                      <a16:colId xmlns:a16="http://schemas.microsoft.com/office/drawing/2014/main" val="20000"/>
                    </a:ext>
                  </a:extLst>
                </a:gridCol>
                <a:gridCol w="3564253">
                  <a:extLst>
                    <a:ext uri="{9D8B030D-6E8A-4147-A177-3AD203B41FA5}">
                      <a16:colId xmlns:a16="http://schemas.microsoft.com/office/drawing/2014/main" val="20001"/>
                    </a:ext>
                  </a:extLst>
                </a:gridCol>
                <a:gridCol w="4125081">
                  <a:extLst>
                    <a:ext uri="{9D8B030D-6E8A-4147-A177-3AD203B41FA5}">
                      <a16:colId xmlns:a16="http://schemas.microsoft.com/office/drawing/2014/main" val="20002"/>
                    </a:ext>
                  </a:extLst>
                </a:gridCol>
                <a:gridCol w="4545494">
                  <a:extLst>
                    <a:ext uri="{9D8B030D-6E8A-4147-A177-3AD203B41FA5}">
                      <a16:colId xmlns:a16="http://schemas.microsoft.com/office/drawing/2014/main" val="20003"/>
                    </a:ext>
                  </a:extLst>
                </a:gridCol>
              </a:tblGrid>
              <a:tr h="1532282">
                <a:tc>
                  <a:txBody>
                    <a:bodyPr/>
                    <a:lstStyle/>
                    <a:p>
                      <a:pPr algn="ctr">
                        <a:lnSpc>
                          <a:spcPts val="5215"/>
                        </a:lnSpc>
                        <a:defRPr/>
                      </a:pPr>
                      <a:r>
                        <a:rPr lang="en-US" sz="3500">
                          <a:solidFill>
                            <a:srgbClr val="0D113E"/>
                          </a:solidFill>
                          <a:latin typeface="Roboto Condensed Bold"/>
                        </a:rPr>
                        <a:t>ĐẶC TRƯNG</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EDFCFF"/>
                    </a:solidFill>
                  </a:tcPr>
                </a:tc>
                <a:tc>
                  <a:txBody>
                    <a:bodyPr/>
                    <a:lstStyle/>
                    <a:p>
                      <a:pPr algn="ctr">
                        <a:lnSpc>
                          <a:spcPts val="5215"/>
                        </a:lnSpc>
                        <a:defRPr/>
                      </a:pPr>
                      <a:r>
                        <a:rPr lang="en-US" sz="3500">
                          <a:solidFill>
                            <a:srgbClr val="0D113E"/>
                          </a:solidFill>
                          <a:latin typeface="Roboto Condensed Bold"/>
                        </a:rPr>
                        <a:t>LỢN CƯỚI ÁO MỚI</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EDFCFF"/>
                    </a:solidFill>
                  </a:tcPr>
                </a:tc>
                <a:tc>
                  <a:txBody>
                    <a:bodyPr/>
                    <a:lstStyle/>
                    <a:p>
                      <a:pPr algn="ctr">
                        <a:lnSpc>
                          <a:spcPts val="5215"/>
                        </a:lnSpc>
                        <a:defRPr/>
                      </a:pPr>
                      <a:r>
                        <a:rPr lang="en-US" sz="3500">
                          <a:solidFill>
                            <a:srgbClr val="0D113E"/>
                          </a:solidFill>
                          <a:latin typeface="Roboto Condensed Bold"/>
                        </a:rPr>
                        <a:t>TREO BIỂN</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EDFCFF"/>
                    </a:solidFill>
                  </a:tcPr>
                </a:tc>
                <a:tc>
                  <a:txBody>
                    <a:bodyPr/>
                    <a:lstStyle/>
                    <a:p>
                      <a:pPr algn="ctr">
                        <a:lnSpc>
                          <a:spcPts val="5215"/>
                        </a:lnSpc>
                        <a:defRPr/>
                      </a:pPr>
                      <a:r>
                        <a:rPr lang="en-US" sz="3500">
                          <a:solidFill>
                            <a:srgbClr val="0D113E"/>
                          </a:solidFill>
                          <a:latin typeface="Roboto Condensed Bold"/>
                        </a:rPr>
                        <a:t>NÓI DÓC GẶP NHAU</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EDFCFF"/>
                    </a:solidFill>
                  </a:tcPr>
                </a:tc>
                <a:extLst>
                  <a:ext uri="{0D108BD9-81ED-4DB2-BD59-A6C34878D82A}">
                    <a16:rowId xmlns:a16="http://schemas.microsoft.com/office/drawing/2014/main" val="10000"/>
                  </a:ext>
                </a:extLst>
              </a:tr>
              <a:tr h="969005">
                <a:tc>
                  <a:txBody>
                    <a:bodyPr/>
                    <a:lstStyle/>
                    <a:p>
                      <a:pPr algn="ctr">
                        <a:lnSpc>
                          <a:spcPts val="5215"/>
                        </a:lnSpc>
                        <a:defRPr/>
                      </a:pPr>
                      <a:r>
                        <a:rPr lang="en-US" sz="3500">
                          <a:solidFill>
                            <a:srgbClr val="0D113E"/>
                          </a:solidFill>
                          <a:latin typeface="Roboto Condensed"/>
                        </a:rPr>
                        <a:t>Cốt truyện</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tc gridSpan="3">
                  <a:txBody>
                    <a:bodyPr/>
                    <a:lstStyle/>
                    <a:p>
                      <a:pPr algn="ctr">
                        <a:lnSpc>
                          <a:spcPts val="5215"/>
                        </a:lnSpc>
                        <a:defRPr/>
                      </a:pPr>
                      <a:r>
                        <a:rPr lang="en-US" sz="3500">
                          <a:solidFill>
                            <a:srgbClr val="0D113E"/>
                          </a:solidFill>
                          <a:latin typeface="Roboto Condensed"/>
                        </a:rPr>
                        <a:t>Đơn giản</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tc hMerge="1">
                  <a:txBody>
                    <a:bodyPr/>
                    <a:lstStyle/>
                    <a:p>
                      <a:pPr algn="ctr">
                        <a:lnSpc>
                          <a:spcPts val="5215"/>
                        </a:lnSpc>
                        <a:defRPr/>
                      </a:pPr>
                      <a:r>
                        <a:rPr lang="en-US" sz="3500">
                          <a:solidFill>
                            <a:srgbClr val="0D113E"/>
                          </a:solidFill>
                          <a:latin typeface="Roboto Condensed"/>
                        </a:rPr>
                        <a:t>Đơn giản</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tc hMerge="1">
                  <a:txBody>
                    <a:bodyPr/>
                    <a:lstStyle/>
                    <a:p>
                      <a:pPr algn="ctr">
                        <a:lnSpc>
                          <a:spcPts val="5215"/>
                        </a:lnSpc>
                        <a:defRPr/>
                      </a:pPr>
                      <a:r>
                        <a:rPr lang="en-US" sz="3500">
                          <a:solidFill>
                            <a:srgbClr val="0D113E"/>
                          </a:solidFill>
                          <a:latin typeface="Roboto Condensed"/>
                        </a:rPr>
                        <a:t>Đơn giản</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extLst>
                  <a:ext uri="{0D108BD9-81ED-4DB2-BD59-A6C34878D82A}">
                    <a16:rowId xmlns:a16="http://schemas.microsoft.com/office/drawing/2014/main" val="10001"/>
                  </a:ext>
                </a:extLst>
              </a:tr>
              <a:tr h="2271483">
                <a:tc>
                  <a:txBody>
                    <a:bodyPr/>
                    <a:lstStyle/>
                    <a:p>
                      <a:pPr algn="ctr">
                        <a:lnSpc>
                          <a:spcPts val="5215"/>
                        </a:lnSpc>
                        <a:defRPr/>
                      </a:pPr>
                      <a:r>
                        <a:rPr lang="en-US" sz="3500">
                          <a:solidFill>
                            <a:srgbClr val="0D113E"/>
                          </a:solidFill>
                          <a:latin typeface="Roboto Condensed"/>
                        </a:rPr>
                        <a:t>Nhân vật</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tc>
                  <a:txBody>
                    <a:bodyPr/>
                    <a:lstStyle/>
                    <a:p>
                      <a:pPr algn="just">
                        <a:lnSpc>
                          <a:spcPts val="5215"/>
                        </a:lnSpc>
                        <a:defRPr/>
                      </a:pPr>
                      <a:r>
                        <a:rPr lang="en-US" sz="3500">
                          <a:solidFill>
                            <a:srgbClr val="0D113E"/>
                          </a:solidFill>
                          <a:latin typeface="Roboto Condensed"/>
                        </a:rPr>
                        <a:t>2 anh nọ</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EFFFE"/>
                    </a:solidFill>
                  </a:tcPr>
                </a:tc>
                <a:tc>
                  <a:txBody>
                    <a:bodyPr/>
                    <a:lstStyle/>
                    <a:p>
                      <a:pPr algn="l">
                        <a:lnSpc>
                          <a:spcPts val="5215"/>
                        </a:lnSpc>
                        <a:defRPr/>
                      </a:pPr>
                      <a:r>
                        <a:rPr lang="en-US" sz="3500">
                          <a:solidFill>
                            <a:srgbClr val="0D113E"/>
                          </a:solidFill>
                          <a:latin typeface="Roboto Condensed"/>
                        </a:rPr>
                        <a:t>1 chủ hàng cá và 4 khách</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FFFFF"/>
                    </a:solidFill>
                  </a:tcPr>
                </a:tc>
                <a:tc>
                  <a:txBody>
                    <a:bodyPr/>
                    <a:lstStyle/>
                    <a:p>
                      <a:pPr algn="l">
                        <a:lnSpc>
                          <a:spcPts val="5215"/>
                        </a:lnSpc>
                        <a:defRPr/>
                      </a:pPr>
                      <a:r>
                        <a:rPr lang="en-US" sz="3500">
                          <a:solidFill>
                            <a:srgbClr val="0D113E"/>
                          </a:solidFill>
                          <a:latin typeface="Roboto Condensed"/>
                        </a:rPr>
                        <a:t>1 anh nói dóc ở xa mới về và 1 anh nói dóc ở làng</a:t>
                      </a:r>
                      <a:endParaRPr lang="en-US" sz="1100"/>
                    </a:p>
                  </a:txBody>
                  <a:tcPr marL="133350" marR="133350" marT="133350" marB="133350" anchor="ctr">
                    <a:lnL w="9525" cap="flat" cmpd="sng" algn="ctr">
                      <a:solidFill>
                        <a:srgbClr val="449070"/>
                      </a:solidFill>
                      <a:prstDash val="solid"/>
                      <a:round/>
                      <a:headEnd type="none" w="med" len="med"/>
                      <a:tailEnd type="none" w="med" len="med"/>
                    </a:lnL>
                    <a:lnR w="9525" cap="flat" cmpd="sng" algn="ctr">
                      <a:solidFill>
                        <a:srgbClr val="449070"/>
                      </a:solidFill>
                      <a:prstDash val="solid"/>
                      <a:round/>
                      <a:headEnd type="none" w="med" len="med"/>
                      <a:tailEnd type="none" w="med" len="med"/>
                    </a:lnR>
                    <a:lnT w="9525" cap="flat" cmpd="sng" algn="ctr">
                      <a:solidFill>
                        <a:srgbClr val="449070"/>
                      </a:solidFill>
                      <a:prstDash val="solid"/>
                      <a:round/>
                      <a:headEnd type="none" w="med" len="med"/>
                      <a:tailEnd type="none" w="med" len="med"/>
                    </a:lnT>
                    <a:lnB w="9525" cap="flat" cmpd="sng" algn="ctr">
                      <a:solidFill>
                        <a:srgbClr val="44907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sp>
        <p:nvSpPr>
          <p:cNvPr id="3" name="Freeform 3"/>
          <p:cNvSpPr/>
          <p:nvPr/>
        </p:nvSpPr>
        <p:spPr>
          <a:xfrm rot="3097996">
            <a:off x="-2644576" y="5714785"/>
            <a:ext cx="11173802" cy="10754784"/>
          </a:xfrm>
          <a:custGeom>
            <a:avLst/>
            <a:gdLst/>
            <a:ahLst/>
            <a:cxnLst/>
            <a:rect l="l" t="t" r="r" b="b"/>
            <a:pathLst>
              <a:path w="11173802" h="10754784">
                <a:moveTo>
                  <a:pt x="0" y="0"/>
                </a:moveTo>
                <a:lnTo>
                  <a:pt x="11173802" y="0"/>
                </a:lnTo>
                <a:lnTo>
                  <a:pt x="11173802" y="10754785"/>
                </a:lnTo>
                <a:lnTo>
                  <a:pt x="0" y="10754785"/>
                </a:lnTo>
                <a:lnTo>
                  <a:pt x="0" y="0"/>
                </a:lnTo>
                <a:close/>
              </a:path>
            </a:pathLst>
          </a:custGeom>
          <a:blipFill>
            <a:blip r:embed="rId3">
              <a:alphaModFix amt="59000"/>
            </a:blip>
            <a:stretch>
              <a:fillRect/>
            </a:stretch>
          </a:blipFill>
        </p:spPr>
        <p:txBody>
          <a:bodyPr/>
          <a:lstStyle/>
          <a:p>
            <a:endParaRPr lang="en-GB"/>
          </a:p>
        </p:txBody>
      </p:sp>
      <p:sp>
        <p:nvSpPr>
          <p:cNvPr id="4" name="Freeform 4"/>
          <p:cNvSpPr/>
          <p:nvPr/>
        </p:nvSpPr>
        <p:spPr>
          <a:xfrm>
            <a:off x="15336568" y="-2380383"/>
            <a:ext cx="5199866" cy="4760766"/>
          </a:xfrm>
          <a:custGeom>
            <a:avLst/>
            <a:gdLst/>
            <a:ahLst/>
            <a:cxnLst/>
            <a:rect l="l" t="t" r="r" b="b"/>
            <a:pathLst>
              <a:path w="5199866" h="4760766">
                <a:moveTo>
                  <a:pt x="0" y="0"/>
                </a:moveTo>
                <a:lnTo>
                  <a:pt x="5199866" y="0"/>
                </a:lnTo>
                <a:lnTo>
                  <a:pt x="5199866" y="4760766"/>
                </a:lnTo>
                <a:lnTo>
                  <a:pt x="0" y="4760766"/>
                </a:lnTo>
                <a:lnTo>
                  <a:pt x="0" y="0"/>
                </a:lnTo>
                <a:close/>
              </a:path>
            </a:pathLst>
          </a:custGeom>
          <a:blipFill>
            <a:blip r:embed="rId4"/>
            <a:stretch>
              <a:fillRect/>
            </a:stretch>
          </a:blipFill>
        </p:spPr>
        <p:txBody>
          <a:bodyPr/>
          <a:lstStyle/>
          <a:p>
            <a:endParaRPr lang="en-GB"/>
          </a:p>
        </p:txBody>
      </p:sp>
      <p:sp>
        <p:nvSpPr>
          <p:cNvPr id="5" name="Freeform 5"/>
          <p:cNvSpPr/>
          <p:nvPr/>
        </p:nvSpPr>
        <p:spPr>
          <a:xfrm flipH="1">
            <a:off x="0" y="4453364"/>
            <a:ext cx="4169209" cy="6457006"/>
          </a:xfrm>
          <a:custGeom>
            <a:avLst/>
            <a:gdLst/>
            <a:ahLst/>
            <a:cxnLst/>
            <a:rect l="l" t="t" r="r" b="b"/>
            <a:pathLst>
              <a:path w="4169209" h="6457006">
                <a:moveTo>
                  <a:pt x="4169209" y="0"/>
                </a:moveTo>
                <a:lnTo>
                  <a:pt x="0" y="0"/>
                </a:lnTo>
                <a:lnTo>
                  <a:pt x="0" y="6457006"/>
                </a:lnTo>
                <a:lnTo>
                  <a:pt x="4169209" y="6457006"/>
                </a:lnTo>
                <a:lnTo>
                  <a:pt x="4169209" y="0"/>
                </a:lnTo>
                <a:close/>
              </a:path>
            </a:pathLst>
          </a:custGeom>
          <a:blipFill>
            <a:blip r:embed="rId5"/>
            <a:stretch>
              <a:fillRect/>
            </a:stretch>
          </a:blipFill>
        </p:spPr>
        <p:txBody>
          <a:bodyPr/>
          <a:lstStyle/>
          <a:p>
            <a:endParaRPr lang="en-GB"/>
          </a:p>
        </p:txBody>
      </p:sp>
      <p:sp>
        <p:nvSpPr>
          <p:cNvPr id="6" name="TextBox 6"/>
          <p:cNvSpPr txBox="1"/>
          <p:nvPr/>
        </p:nvSpPr>
        <p:spPr>
          <a:xfrm>
            <a:off x="13934396" y="2428739"/>
            <a:ext cx="3744135" cy="621454"/>
          </a:xfrm>
          <a:prstGeom prst="rect">
            <a:avLst/>
          </a:prstGeom>
        </p:spPr>
        <p:txBody>
          <a:bodyPr lIns="0" tIns="0" rIns="0" bIns="0" rtlCol="0" anchor="t">
            <a:spAutoFit/>
          </a:bodyPr>
          <a:lstStyle/>
          <a:p>
            <a:pPr algn="ctr">
              <a:lnSpc>
                <a:spcPts val="5113"/>
              </a:lnSpc>
            </a:pPr>
            <a:r>
              <a:rPr lang="en-US" sz="3526" spc="14">
                <a:solidFill>
                  <a:srgbClr val="FFFFFF"/>
                </a:solidFill>
                <a:latin typeface="Cinzel Decorative Bold"/>
              </a:rPr>
              <a:t>BORCELLE</a:t>
            </a:r>
          </a:p>
        </p:txBody>
      </p:sp>
      <p:sp>
        <p:nvSpPr>
          <p:cNvPr id="7" name="TextBox 7"/>
          <p:cNvSpPr txBox="1"/>
          <p:nvPr/>
        </p:nvSpPr>
        <p:spPr>
          <a:xfrm>
            <a:off x="1028700" y="468664"/>
            <a:ext cx="15647171" cy="1552575"/>
          </a:xfrm>
          <a:prstGeom prst="rect">
            <a:avLst/>
          </a:prstGeom>
        </p:spPr>
        <p:txBody>
          <a:bodyPr lIns="0" tIns="0" rIns="0" bIns="0" rtlCol="0" anchor="t">
            <a:spAutoFit/>
          </a:bodyPr>
          <a:lstStyle/>
          <a:p>
            <a:pPr algn="ctr">
              <a:lnSpc>
                <a:spcPts val="6299"/>
              </a:lnSpc>
            </a:pPr>
            <a:r>
              <a:rPr lang="en-US" sz="4499">
                <a:solidFill>
                  <a:srgbClr val="4F6D72"/>
                </a:solidFill>
                <a:latin typeface="#9Slide07 SVNUT Triumph Press"/>
              </a:rPr>
              <a:t>a. Đặc trưng thể loại truyện cười trong </a:t>
            </a:r>
          </a:p>
          <a:p>
            <a:pPr algn="ctr">
              <a:lnSpc>
                <a:spcPts val="6299"/>
              </a:lnSpc>
              <a:spcBef>
                <a:spcPct val="0"/>
              </a:spcBef>
            </a:pPr>
            <a:r>
              <a:rPr lang="en-US" sz="4499">
                <a:solidFill>
                  <a:srgbClr val="4F6D72"/>
                </a:solidFill>
                <a:latin typeface="#9Slide07 SVNUT Triumph Press"/>
              </a:rPr>
              <a:t>Chùm truyện cười dân gian Việt Nam</a:t>
            </a:r>
          </a:p>
        </p:txBody>
      </p:sp>
      <p:graphicFrame>
        <p:nvGraphicFramePr>
          <p:cNvPr id="8" name="Table 8"/>
          <p:cNvGraphicFramePr>
            <a:graphicFrameLocks noGrp="1"/>
          </p:cNvGraphicFramePr>
          <p:nvPr/>
        </p:nvGraphicFramePr>
        <p:xfrm>
          <a:off x="2663804" y="2514464"/>
          <a:ext cx="15110771" cy="7049245"/>
        </p:xfrm>
        <a:graphic>
          <a:graphicData uri="http://schemas.openxmlformats.org/drawingml/2006/table">
            <a:tbl>
              <a:tblPr/>
              <a:tblGrid>
                <a:gridCol w="2875943">
                  <a:extLst>
                    <a:ext uri="{9D8B030D-6E8A-4147-A177-3AD203B41FA5}">
                      <a16:colId xmlns:a16="http://schemas.microsoft.com/office/drawing/2014/main" val="20000"/>
                    </a:ext>
                  </a:extLst>
                </a:gridCol>
                <a:gridCol w="3143840">
                  <a:extLst>
                    <a:ext uri="{9D8B030D-6E8A-4147-A177-3AD203B41FA5}">
                      <a16:colId xmlns:a16="http://schemas.microsoft.com/office/drawing/2014/main" val="20001"/>
                    </a:ext>
                  </a:extLst>
                </a:gridCol>
                <a:gridCol w="4545494">
                  <a:extLst>
                    <a:ext uri="{9D8B030D-6E8A-4147-A177-3AD203B41FA5}">
                      <a16:colId xmlns:a16="http://schemas.microsoft.com/office/drawing/2014/main" val="20002"/>
                    </a:ext>
                  </a:extLst>
                </a:gridCol>
                <a:gridCol w="4545494">
                  <a:extLst>
                    <a:ext uri="{9D8B030D-6E8A-4147-A177-3AD203B41FA5}">
                      <a16:colId xmlns:a16="http://schemas.microsoft.com/office/drawing/2014/main" val="20003"/>
                    </a:ext>
                  </a:extLst>
                </a:gridCol>
              </a:tblGrid>
              <a:tr h="1611903">
                <a:tc>
                  <a:txBody>
                    <a:bodyPr/>
                    <a:lstStyle/>
                    <a:p>
                      <a:pPr algn="ctr">
                        <a:lnSpc>
                          <a:spcPts val="5215"/>
                        </a:lnSpc>
                        <a:defRPr/>
                      </a:pPr>
                      <a:r>
                        <a:rPr lang="en-US" sz="3500">
                          <a:solidFill>
                            <a:srgbClr val="0D113E"/>
                          </a:solidFill>
                          <a:latin typeface="Roboto Condensed Bold"/>
                        </a:rPr>
                        <a:t>ĐẶC TRƯNG</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EDFCFF"/>
                    </a:solidFill>
                  </a:tcPr>
                </a:tc>
                <a:tc>
                  <a:txBody>
                    <a:bodyPr/>
                    <a:lstStyle/>
                    <a:p>
                      <a:pPr algn="ctr">
                        <a:lnSpc>
                          <a:spcPts val="5215"/>
                        </a:lnSpc>
                        <a:defRPr/>
                      </a:pPr>
                      <a:r>
                        <a:rPr lang="en-US" sz="3500">
                          <a:solidFill>
                            <a:srgbClr val="0D113E"/>
                          </a:solidFill>
                          <a:latin typeface="Roboto Condensed Bold"/>
                        </a:rPr>
                        <a:t>LỢN CƯỚI ÁO MỚI</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EDFCFF"/>
                    </a:solidFill>
                  </a:tcPr>
                </a:tc>
                <a:tc>
                  <a:txBody>
                    <a:bodyPr/>
                    <a:lstStyle/>
                    <a:p>
                      <a:pPr algn="ctr">
                        <a:lnSpc>
                          <a:spcPts val="5215"/>
                        </a:lnSpc>
                        <a:defRPr/>
                      </a:pPr>
                      <a:r>
                        <a:rPr lang="en-US" sz="3500">
                          <a:solidFill>
                            <a:srgbClr val="0D113E"/>
                          </a:solidFill>
                          <a:latin typeface="Roboto Condensed Bold"/>
                        </a:rPr>
                        <a:t>TREO BIỂN</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EDFCFF"/>
                    </a:solidFill>
                  </a:tcPr>
                </a:tc>
                <a:tc>
                  <a:txBody>
                    <a:bodyPr/>
                    <a:lstStyle/>
                    <a:p>
                      <a:pPr algn="ctr">
                        <a:lnSpc>
                          <a:spcPts val="5215"/>
                        </a:lnSpc>
                        <a:defRPr/>
                      </a:pPr>
                      <a:r>
                        <a:rPr lang="en-US" sz="3500">
                          <a:solidFill>
                            <a:srgbClr val="0D113E"/>
                          </a:solidFill>
                          <a:latin typeface="Roboto Condensed Bold"/>
                        </a:rPr>
                        <a:t>NÓI DÓC GẶP NHAU</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EDFCFF"/>
                    </a:solidFill>
                  </a:tcPr>
                </a:tc>
                <a:extLst>
                  <a:ext uri="{0D108BD9-81ED-4DB2-BD59-A6C34878D82A}">
                    <a16:rowId xmlns:a16="http://schemas.microsoft.com/office/drawing/2014/main" val="10000"/>
                  </a:ext>
                </a:extLst>
              </a:tr>
              <a:tr h="968379">
                <a:tc>
                  <a:txBody>
                    <a:bodyPr/>
                    <a:lstStyle/>
                    <a:p>
                      <a:pPr algn="just">
                        <a:lnSpc>
                          <a:spcPts val="5215"/>
                        </a:lnSpc>
                        <a:defRPr/>
                      </a:pPr>
                      <a:r>
                        <a:rPr lang="en-US" sz="3500">
                          <a:solidFill>
                            <a:srgbClr val="0D113E"/>
                          </a:solidFill>
                          <a:latin typeface="Roboto Condensed Bold"/>
                        </a:rPr>
                        <a:t>Kết cấu </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FEFFFE"/>
                    </a:solidFill>
                  </a:tcPr>
                </a:tc>
                <a:tc gridSpan="3">
                  <a:txBody>
                    <a:bodyPr/>
                    <a:lstStyle/>
                    <a:p>
                      <a:pPr algn="ctr">
                        <a:lnSpc>
                          <a:spcPts val="5215"/>
                        </a:lnSpc>
                        <a:defRPr/>
                      </a:pPr>
                      <a:r>
                        <a:rPr lang="en-US" sz="3500">
                          <a:solidFill>
                            <a:srgbClr val="0D113E"/>
                          </a:solidFill>
                          <a:latin typeface="Roboto Condensed"/>
                        </a:rPr>
                        <a:t>bất ngờ</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FEFFFE"/>
                    </a:solidFill>
                  </a:tcPr>
                </a:tc>
                <a:tc hMerge="1">
                  <a:txBody>
                    <a:bodyPr/>
                    <a:lstStyle/>
                    <a:p>
                      <a:pPr algn="ctr">
                        <a:lnSpc>
                          <a:spcPts val="5215"/>
                        </a:lnSpc>
                        <a:defRPr/>
                      </a:pPr>
                      <a:r>
                        <a:rPr lang="en-US" sz="3500">
                          <a:solidFill>
                            <a:srgbClr val="0D113E"/>
                          </a:solidFill>
                          <a:latin typeface="Roboto Condensed"/>
                        </a:rPr>
                        <a:t>bất ngờ</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FEFFFE"/>
                    </a:solidFill>
                  </a:tcPr>
                </a:tc>
                <a:tc hMerge="1">
                  <a:txBody>
                    <a:bodyPr/>
                    <a:lstStyle/>
                    <a:p>
                      <a:pPr algn="ctr">
                        <a:lnSpc>
                          <a:spcPts val="5215"/>
                        </a:lnSpc>
                        <a:defRPr/>
                      </a:pPr>
                      <a:r>
                        <a:rPr lang="en-US" sz="3500">
                          <a:solidFill>
                            <a:srgbClr val="0D113E"/>
                          </a:solidFill>
                          <a:latin typeface="Roboto Condensed"/>
                        </a:rPr>
                        <a:t>bất ngờ</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FEFFFE"/>
                    </a:solidFill>
                  </a:tcPr>
                </a:tc>
                <a:extLst>
                  <a:ext uri="{0D108BD9-81ED-4DB2-BD59-A6C34878D82A}">
                    <a16:rowId xmlns:a16="http://schemas.microsoft.com/office/drawing/2014/main" val="10001"/>
                  </a:ext>
                </a:extLst>
              </a:tr>
              <a:tr h="960761">
                <a:tc>
                  <a:txBody>
                    <a:bodyPr/>
                    <a:lstStyle/>
                    <a:p>
                      <a:pPr algn="just">
                        <a:lnSpc>
                          <a:spcPts val="5215"/>
                        </a:lnSpc>
                        <a:defRPr/>
                      </a:pPr>
                      <a:r>
                        <a:rPr lang="en-US" sz="3500">
                          <a:solidFill>
                            <a:srgbClr val="0D113E"/>
                          </a:solidFill>
                          <a:latin typeface="Roboto Condensed Bold"/>
                        </a:rPr>
                        <a:t>Ngôn ngữ</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FEFFFE"/>
                    </a:solidFill>
                  </a:tcPr>
                </a:tc>
                <a:tc gridSpan="3">
                  <a:txBody>
                    <a:bodyPr/>
                    <a:lstStyle/>
                    <a:p>
                      <a:pPr algn="ctr">
                        <a:lnSpc>
                          <a:spcPts val="5215"/>
                        </a:lnSpc>
                        <a:defRPr/>
                      </a:pPr>
                      <a:r>
                        <a:rPr lang="en-US" sz="3500">
                          <a:solidFill>
                            <a:srgbClr val="0D113E"/>
                          </a:solidFill>
                          <a:latin typeface="Roboto Condensed"/>
                        </a:rPr>
                        <a:t>trào phúng gây tiếng cười</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FEFFFE"/>
                    </a:solidFill>
                  </a:tcPr>
                </a:tc>
                <a:tc hMerge="1">
                  <a:txBody>
                    <a:bodyPr/>
                    <a:lstStyle/>
                    <a:p>
                      <a:pPr algn="ctr">
                        <a:lnSpc>
                          <a:spcPts val="5215"/>
                        </a:lnSpc>
                        <a:defRPr/>
                      </a:pPr>
                      <a:r>
                        <a:rPr lang="en-US" sz="3500">
                          <a:solidFill>
                            <a:srgbClr val="0D113E"/>
                          </a:solidFill>
                          <a:latin typeface="Roboto Condensed"/>
                        </a:rPr>
                        <a:t>trào phúng gây tiếng cười</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FEFFFE"/>
                    </a:solidFill>
                  </a:tcPr>
                </a:tc>
                <a:tc hMerge="1">
                  <a:txBody>
                    <a:bodyPr/>
                    <a:lstStyle/>
                    <a:p>
                      <a:pPr algn="ctr">
                        <a:lnSpc>
                          <a:spcPts val="5215"/>
                        </a:lnSpc>
                        <a:defRPr/>
                      </a:pPr>
                      <a:r>
                        <a:rPr lang="en-US" sz="3500">
                          <a:solidFill>
                            <a:srgbClr val="0D113E"/>
                          </a:solidFill>
                          <a:latin typeface="Roboto Condensed"/>
                        </a:rPr>
                        <a:t>trào phúng gây tiếng cười</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FEFFFE"/>
                    </a:solidFill>
                  </a:tcPr>
                </a:tc>
                <a:extLst>
                  <a:ext uri="{0D108BD9-81ED-4DB2-BD59-A6C34878D82A}">
                    <a16:rowId xmlns:a16="http://schemas.microsoft.com/office/drawing/2014/main" val="10002"/>
                  </a:ext>
                </a:extLst>
              </a:tr>
              <a:tr h="3508202">
                <a:tc>
                  <a:txBody>
                    <a:bodyPr/>
                    <a:lstStyle/>
                    <a:p>
                      <a:pPr algn="just">
                        <a:lnSpc>
                          <a:spcPts val="5215"/>
                        </a:lnSpc>
                        <a:defRPr/>
                      </a:pPr>
                      <a:r>
                        <a:rPr lang="en-US" sz="3500">
                          <a:solidFill>
                            <a:srgbClr val="0D113E"/>
                          </a:solidFill>
                          <a:latin typeface="Roboto Condensed Bold"/>
                        </a:rPr>
                        <a:t>Ý nghĩa / bài học (giải trí/phê phán/đả kích)</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FEFFFE"/>
                    </a:solidFill>
                  </a:tcPr>
                </a:tc>
                <a:tc>
                  <a:txBody>
                    <a:bodyPr/>
                    <a:lstStyle/>
                    <a:p>
                      <a:pPr algn="just">
                        <a:lnSpc>
                          <a:spcPts val="5215"/>
                        </a:lnSpc>
                        <a:defRPr/>
                      </a:pPr>
                      <a:r>
                        <a:rPr lang="en-US" sz="3500">
                          <a:solidFill>
                            <a:srgbClr val="0D113E"/>
                          </a:solidFill>
                          <a:latin typeface="Roboto Condensed"/>
                        </a:rPr>
                        <a:t>Phê phán, châm biếm thói khoe khoang của con người</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FEFFFE"/>
                    </a:solidFill>
                  </a:tcPr>
                </a:tc>
                <a:tc>
                  <a:txBody>
                    <a:bodyPr/>
                    <a:lstStyle/>
                    <a:p>
                      <a:pPr algn="l">
                        <a:lnSpc>
                          <a:spcPts val="5215"/>
                        </a:lnSpc>
                        <a:defRPr/>
                      </a:pPr>
                      <a:r>
                        <a:rPr lang="en-US" sz="3500">
                          <a:solidFill>
                            <a:srgbClr val="0D113E"/>
                          </a:solidFill>
                          <a:latin typeface="Roboto Condensed"/>
                        </a:rPr>
                        <a:t>Phê phán, châm biếm những người thiếu chính kiến.</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FFFFFF"/>
                    </a:solidFill>
                  </a:tcPr>
                </a:tc>
                <a:tc>
                  <a:txBody>
                    <a:bodyPr/>
                    <a:lstStyle/>
                    <a:p>
                      <a:pPr algn="l">
                        <a:lnSpc>
                          <a:spcPts val="5215"/>
                        </a:lnSpc>
                        <a:defRPr/>
                      </a:pPr>
                      <a:r>
                        <a:rPr lang="en-US" sz="3500">
                          <a:solidFill>
                            <a:srgbClr val="0D113E"/>
                          </a:solidFill>
                          <a:latin typeface="Roboto Condensed"/>
                        </a:rPr>
                        <a:t>Phê phán, châm biếm thói khoác lác của con người</a:t>
                      </a:r>
                      <a:endParaRPr lang="en-US" sz="1100"/>
                    </a:p>
                  </a:txBody>
                  <a:tcPr marL="133350" marR="133350" marT="133350" marB="133350" anchor="ctr">
                    <a:lnL w="9525" cap="flat" cmpd="sng" algn="ctr">
                      <a:solidFill>
                        <a:srgbClr val="4E9A93"/>
                      </a:solidFill>
                      <a:prstDash val="solid"/>
                      <a:round/>
                      <a:headEnd type="none" w="med" len="med"/>
                      <a:tailEnd type="none" w="med" len="med"/>
                    </a:lnL>
                    <a:lnR w="9525" cap="flat" cmpd="sng" algn="ctr">
                      <a:solidFill>
                        <a:srgbClr val="4E9A93"/>
                      </a:solidFill>
                      <a:prstDash val="solid"/>
                      <a:round/>
                      <a:headEnd type="none" w="med" len="med"/>
                      <a:tailEnd type="none" w="med" len="med"/>
                    </a:lnR>
                    <a:lnT w="9525" cap="flat" cmpd="sng" algn="ctr">
                      <a:solidFill>
                        <a:srgbClr val="4E9A93"/>
                      </a:solidFill>
                      <a:prstDash val="solid"/>
                      <a:round/>
                      <a:headEnd type="none" w="med" len="med"/>
                      <a:tailEnd type="none" w="med" len="med"/>
                    </a:lnT>
                    <a:lnB w="9525" cap="flat" cmpd="sng" algn="ctr">
                      <a:solidFill>
                        <a:srgbClr val="4E9A93"/>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alphaModFix amt="59000"/>
            </a:blip>
            <a:stretch>
              <a:fillRect t="-9222" b="-9222"/>
            </a:stretch>
          </a:blipFill>
        </p:spPr>
        <p:txBody>
          <a:bodyPr/>
          <a:lstStyle/>
          <a:p>
            <a:endParaRPr lang="en-GB"/>
          </a:p>
        </p:txBody>
      </p:sp>
      <p:sp>
        <p:nvSpPr>
          <p:cNvPr id="3" name="Freeform 3"/>
          <p:cNvSpPr/>
          <p:nvPr/>
        </p:nvSpPr>
        <p:spPr>
          <a:xfrm rot="238012">
            <a:off x="-2765840" y="4853838"/>
            <a:ext cx="9152128" cy="8808923"/>
          </a:xfrm>
          <a:custGeom>
            <a:avLst/>
            <a:gdLst/>
            <a:ahLst/>
            <a:cxnLst/>
            <a:rect l="l" t="t" r="r" b="b"/>
            <a:pathLst>
              <a:path w="9152128" h="8808923">
                <a:moveTo>
                  <a:pt x="0" y="0"/>
                </a:moveTo>
                <a:lnTo>
                  <a:pt x="9152128" y="0"/>
                </a:lnTo>
                <a:lnTo>
                  <a:pt x="9152128" y="8808924"/>
                </a:lnTo>
                <a:lnTo>
                  <a:pt x="0" y="8808924"/>
                </a:lnTo>
                <a:lnTo>
                  <a:pt x="0" y="0"/>
                </a:lnTo>
                <a:close/>
              </a:path>
            </a:pathLst>
          </a:custGeom>
          <a:blipFill>
            <a:blip r:embed="rId3">
              <a:alphaModFix amt="59000"/>
            </a:blip>
            <a:stretch>
              <a:fillRect/>
            </a:stretch>
          </a:blipFill>
        </p:spPr>
        <p:txBody>
          <a:bodyPr/>
          <a:lstStyle/>
          <a:p>
            <a:endParaRPr lang="en-GB"/>
          </a:p>
        </p:txBody>
      </p:sp>
      <p:sp>
        <p:nvSpPr>
          <p:cNvPr id="4" name="Freeform 4"/>
          <p:cNvSpPr/>
          <p:nvPr/>
        </p:nvSpPr>
        <p:spPr>
          <a:xfrm rot="238012">
            <a:off x="10994951" y="-5278590"/>
            <a:ext cx="9152128" cy="8808923"/>
          </a:xfrm>
          <a:custGeom>
            <a:avLst/>
            <a:gdLst/>
            <a:ahLst/>
            <a:cxnLst/>
            <a:rect l="l" t="t" r="r" b="b"/>
            <a:pathLst>
              <a:path w="9152128" h="8808923">
                <a:moveTo>
                  <a:pt x="0" y="0"/>
                </a:moveTo>
                <a:lnTo>
                  <a:pt x="9152128" y="0"/>
                </a:lnTo>
                <a:lnTo>
                  <a:pt x="9152128" y="8808923"/>
                </a:lnTo>
                <a:lnTo>
                  <a:pt x="0" y="8808923"/>
                </a:lnTo>
                <a:lnTo>
                  <a:pt x="0" y="0"/>
                </a:lnTo>
                <a:close/>
              </a:path>
            </a:pathLst>
          </a:custGeom>
          <a:blipFill>
            <a:blip r:embed="rId3">
              <a:alphaModFix amt="59000"/>
            </a:blip>
            <a:stretch>
              <a:fillRect/>
            </a:stretch>
          </a:blipFill>
        </p:spPr>
        <p:txBody>
          <a:bodyPr/>
          <a:lstStyle/>
          <a:p>
            <a:endParaRPr lang="en-GB"/>
          </a:p>
        </p:txBody>
      </p:sp>
      <p:sp>
        <p:nvSpPr>
          <p:cNvPr id="5" name="Freeform 5"/>
          <p:cNvSpPr/>
          <p:nvPr/>
        </p:nvSpPr>
        <p:spPr>
          <a:xfrm>
            <a:off x="-394415" y="2916609"/>
            <a:ext cx="5943222" cy="8160055"/>
          </a:xfrm>
          <a:custGeom>
            <a:avLst/>
            <a:gdLst/>
            <a:ahLst/>
            <a:cxnLst/>
            <a:rect l="l" t="t" r="r" b="b"/>
            <a:pathLst>
              <a:path w="5943222" h="8160055">
                <a:moveTo>
                  <a:pt x="0" y="0"/>
                </a:moveTo>
                <a:lnTo>
                  <a:pt x="5943222" y="0"/>
                </a:lnTo>
                <a:lnTo>
                  <a:pt x="5943222" y="8160055"/>
                </a:lnTo>
                <a:lnTo>
                  <a:pt x="0" y="8160055"/>
                </a:lnTo>
                <a:lnTo>
                  <a:pt x="0" y="0"/>
                </a:lnTo>
                <a:close/>
              </a:path>
            </a:pathLst>
          </a:custGeom>
          <a:blipFill>
            <a:blip r:embed="rId4"/>
            <a:stretch>
              <a:fillRect/>
            </a:stretch>
          </a:blipFill>
        </p:spPr>
        <p:txBody>
          <a:bodyPr/>
          <a:lstStyle/>
          <a:p>
            <a:endParaRPr lang="en-GB"/>
          </a:p>
        </p:txBody>
      </p:sp>
      <p:sp>
        <p:nvSpPr>
          <p:cNvPr id="6" name="Freeform 6"/>
          <p:cNvSpPr/>
          <p:nvPr/>
        </p:nvSpPr>
        <p:spPr>
          <a:xfrm>
            <a:off x="4222175" y="3717215"/>
            <a:ext cx="6690732" cy="4114800"/>
          </a:xfrm>
          <a:custGeom>
            <a:avLst/>
            <a:gdLst/>
            <a:ahLst/>
            <a:cxnLst/>
            <a:rect l="l" t="t" r="r" b="b"/>
            <a:pathLst>
              <a:path w="6690732" h="4114800">
                <a:moveTo>
                  <a:pt x="0" y="0"/>
                </a:moveTo>
                <a:lnTo>
                  <a:pt x="6690731" y="0"/>
                </a:lnTo>
                <a:lnTo>
                  <a:pt x="6690731"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7" name="TextBox 7"/>
          <p:cNvSpPr txBox="1"/>
          <p:nvPr/>
        </p:nvSpPr>
        <p:spPr>
          <a:xfrm>
            <a:off x="455884" y="631114"/>
            <a:ext cx="10817784" cy="1193800"/>
          </a:xfrm>
          <a:prstGeom prst="rect">
            <a:avLst/>
          </a:prstGeom>
        </p:spPr>
        <p:txBody>
          <a:bodyPr lIns="0" tIns="0" rIns="0" bIns="0" rtlCol="0" anchor="t">
            <a:spAutoFit/>
          </a:bodyPr>
          <a:lstStyle/>
          <a:p>
            <a:pPr algn="ctr">
              <a:lnSpc>
                <a:spcPts val="9799"/>
              </a:lnSpc>
            </a:pPr>
            <a:r>
              <a:rPr lang="en-US" sz="6999">
                <a:solidFill>
                  <a:srgbClr val="4F6D72"/>
                </a:solidFill>
                <a:latin typeface="Fraunces Bold"/>
              </a:rPr>
              <a:t>3. KHÁM PHÁ VĂN BẢN</a:t>
            </a:r>
          </a:p>
        </p:txBody>
      </p:sp>
      <p:sp>
        <p:nvSpPr>
          <p:cNvPr id="8" name="TextBox 8"/>
          <p:cNvSpPr txBox="1"/>
          <p:nvPr/>
        </p:nvSpPr>
        <p:spPr>
          <a:xfrm>
            <a:off x="3124200" y="1715813"/>
            <a:ext cx="10489739" cy="1526059"/>
          </a:xfrm>
          <a:prstGeom prst="rect">
            <a:avLst/>
          </a:prstGeom>
        </p:spPr>
        <p:txBody>
          <a:bodyPr wrap="square" lIns="0" tIns="0" rIns="0" bIns="0" rtlCol="0" anchor="t">
            <a:spAutoFit/>
          </a:bodyPr>
          <a:lstStyle/>
          <a:p>
            <a:pPr algn="ctr">
              <a:lnSpc>
                <a:spcPts val="14097"/>
              </a:lnSpc>
              <a:spcBef>
                <a:spcPct val="0"/>
              </a:spcBef>
            </a:pPr>
            <a:r>
              <a:rPr lang="en-US" sz="7788" spc="334">
                <a:solidFill>
                  <a:srgbClr val="BA802B"/>
                </a:solidFill>
                <a:latin typeface="#9Slide07 SFU Blackout"/>
              </a:rPr>
              <a:t>CƯỜI XUYÊN VIỆT</a:t>
            </a:r>
          </a:p>
        </p:txBody>
      </p:sp>
      <p:sp>
        <p:nvSpPr>
          <p:cNvPr id="9" name="TextBox 9"/>
          <p:cNvSpPr txBox="1"/>
          <p:nvPr/>
        </p:nvSpPr>
        <p:spPr>
          <a:xfrm>
            <a:off x="5100024" y="4384528"/>
            <a:ext cx="4820145" cy="2793901"/>
          </a:xfrm>
          <a:prstGeom prst="rect">
            <a:avLst/>
          </a:prstGeom>
        </p:spPr>
        <p:txBody>
          <a:bodyPr lIns="0" tIns="0" rIns="0" bIns="0" rtlCol="0" anchor="t">
            <a:spAutoFit/>
          </a:bodyPr>
          <a:lstStyle/>
          <a:p>
            <a:pPr algn="just">
              <a:lnSpc>
                <a:spcPts val="5599"/>
              </a:lnSpc>
            </a:pPr>
            <a:r>
              <a:rPr lang="en-US" sz="3999">
                <a:solidFill>
                  <a:srgbClr val="000000"/>
                </a:solidFill>
                <a:latin typeface="Roboto Condensed Italics"/>
              </a:rPr>
              <a:t>GV chia lớp thành 4 nhóm thực hiện nhiệm vụ; các nhóm chuẩn bị nhiệm vụ ở nhà.</a:t>
            </a:r>
          </a:p>
        </p:txBody>
      </p:sp>
      <p:sp>
        <p:nvSpPr>
          <p:cNvPr id="10" name="Freeform 10"/>
          <p:cNvSpPr/>
          <p:nvPr/>
        </p:nvSpPr>
        <p:spPr>
          <a:xfrm>
            <a:off x="11401843" y="5143500"/>
            <a:ext cx="6690732" cy="4114800"/>
          </a:xfrm>
          <a:custGeom>
            <a:avLst/>
            <a:gdLst/>
            <a:ahLst/>
            <a:cxnLst/>
            <a:rect l="l" t="t" r="r" b="b"/>
            <a:pathLst>
              <a:path w="6690732" h="4114800">
                <a:moveTo>
                  <a:pt x="0" y="0"/>
                </a:moveTo>
                <a:lnTo>
                  <a:pt x="6690732" y="0"/>
                </a:lnTo>
                <a:lnTo>
                  <a:pt x="6690732"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11" name="TextBox 11"/>
          <p:cNvSpPr txBox="1"/>
          <p:nvPr/>
        </p:nvSpPr>
        <p:spPr>
          <a:xfrm>
            <a:off x="11852178" y="5810814"/>
            <a:ext cx="5407122" cy="2793901"/>
          </a:xfrm>
          <a:prstGeom prst="rect">
            <a:avLst/>
          </a:prstGeom>
        </p:spPr>
        <p:txBody>
          <a:bodyPr lIns="0" tIns="0" rIns="0" bIns="0" rtlCol="0" anchor="t">
            <a:spAutoFit/>
          </a:bodyPr>
          <a:lstStyle/>
          <a:p>
            <a:pPr algn="just">
              <a:lnSpc>
                <a:spcPts val="5599"/>
              </a:lnSpc>
            </a:pPr>
            <a:r>
              <a:rPr lang="en-US" sz="3999">
                <a:solidFill>
                  <a:srgbClr val="000000"/>
                </a:solidFill>
                <a:latin typeface="Roboto Condensed Italics"/>
              </a:rPr>
              <a:t>Lên lớp, các nhóm có thời gian 5 phút để chuẩn bị và tối đa 5 phút để trình bày sản phẩm thảo luận nhóm.</a:t>
            </a:r>
          </a:p>
        </p:txBody>
      </p:sp>
      <p:sp>
        <p:nvSpPr>
          <p:cNvPr id="12" name="Freeform 12"/>
          <p:cNvSpPr/>
          <p:nvPr/>
        </p:nvSpPr>
        <p:spPr>
          <a:xfrm>
            <a:off x="15110921" y="199810"/>
            <a:ext cx="3177079" cy="3250208"/>
          </a:xfrm>
          <a:custGeom>
            <a:avLst/>
            <a:gdLst/>
            <a:ahLst/>
            <a:cxnLst/>
            <a:rect l="l" t="t" r="r" b="b"/>
            <a:pathLst>
              <a:path w="3177079" h="3250208">
                <a:moveTo>
                  <a:pt x="0" y="0"/>
                </a:moveTo>
                <a:lnTo>
                  <a:pt x="3177079" y="0"/>
                </a:lnTo>
                <a:lnTo>
                  <a:pt x="3177079" y="3250208"/>
                </a:lnTo>
                <a:lnTo>
                  <a:pt x="0" y="325020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10" grpId="0" animBg="1"/>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1463</Words>
  <Application>Microsoft Office PowerPoint</Application>
  <PresentationFormat>Custom</PresentationFormat>
  <Paragraphs>160</Paragraphs>
  <Slides>23</Slides>
  <Notes>0</Notes>
  <HiddenSlides>0</HiddenSlides>
  <MMClips>1</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23</vt:i4>
      </vt:variant>
    </vt:vector>
  </HeadingPairs>
  <TitlesOfParts>
    <vt:vector size="38" baseType="lpstr">
      <vt:lpstr>#9Slide07 SFU Blackout</vt:lpstr>
      <vt:lpstr>#9Slide05 HLT AphroditeSlimStyl</vt:lpstr>
      <vt:lpstr>#9Slide07 SVNUT Triumph Press</vt:lpstr>
      <vt:lpstr>Calibri</vt:lpstr>
      <vt:lpstr>#9Slide07 Crocante</vt:lpstr>
      <vt:lpstr>Roboto Condensed Bold Italics</vt:lpstr>
      <vt:lpstr>#9Slide07 SVNRevolution</vt:lpstr>
      <vt:lpstr>Roboto Condensed</vt:lpstr>
      <vt:lpstr>Roboto Condensed Bold</vt:lpstr>
      <vt:lpstr>Arial</vt:lpstr>
      <vt:lpstr>Roboto Condensed Italics</vt:lpstr>
      <vt:lpstr>#9Slide06 Ong Do Gia</vt:lpstr>
      <vt:lpstr>Fraunces Bold</vt:lpstr>
      <vt:lpstr>Cinzel Decorative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8KN_B5_Doc2</dc:title>
  <cp:lastModifiedBy>Nguyen Lam Kim Ngoc</cp:lastModifiedBy>
  <cp:revision>2</cp:revision>
  <dcterms:created xsi:type="dcterms:W3CDTF">2006-08-16T00:00:00Z</dcterms:created>
  <dcterms:modified xsi:type="dcterms:W3CDTF">2023-10-01T12:43:57Z</dcterms:modified>
  <dc:identifier>DAFv-QXGzo8</dc:identifier>
</cp:coreProperties>
</file>