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55" r:id="rId3"/>
    <p:sldId id="356" r:id="rId4"/>
    <p:sldId id="394" r:id="rId5"/>
    <p:sldId id="393" r:id="rId6"/>
    <p:sldId id="359" r:id="rId7"/>
    <p:sldId id="396" r:id="rId8"/>
    <p:sldId id="360" r:id="rId9"/>
    <p:sldId id="397" r:id="rId10"/>
    <p:sldId id="399" r:id="rId11"/>
    <p:sldId id="395" r:id="rId12"/>
    <p:sldId id="398" r:id="rId13"/>
    <p:sldId id="400" r:id="rId14"/>
    <p:sldId id="404" r:id="rId15"/>
    <p:sldId id="405" r:id="rId16"/>
    <p:sldId id="406" r:id="rId17"/>
    <p:sldId id="408" r:id="rId18"/>
    <p:sldId id="401" r:id="rId19"/>
    <p:sldId id="407" r:id="rId20"/>
    <p:sldId id="409" r:id="rId21"/>
    <p:sldId id="410" r:id="rId22"/>
    <p:sldId id="402" r:id="rId23"/>
    <p:sldId id="411" r:id="rId24"/>
    <p:sldId id="412" r:id="rId25"/>
    <p:sldId id="413" r:id="rId26"/>
    <p:sldId id="414" r:id="rId27"/>
    <p:sldId id="415" r:id="rId28"/>
    <p:sldId id="403" r:id="rId29"/>
    <p:sldId id="416" r:id="rId30"/>
    <p:sldId id="417" r:id="rId31"/>
    <p:sldId id="418" r:id="rId32"/>
    <p:sldId id="419" r:id="rId33"/>
    <p:sldId id="421" r:id="rId34"/>
    <p:sldId id="420" r:id="rId35"/>
    <p:sldId id="385" r:id="rId36"/>
    <p:sldId id="422" r:id="rId37"/>
    <p:sldId id="423" r:id="rId38"/>
    <p:sldId id="388" r:id="rId39"/>
    <p:sldId id="424" r:id="rId40"/>
    <p:sldId id="425" r:id="rId41"/>
    <p:sldId id="392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D1"/>
    <a:srgbClr val="FFFF99"/>
    <a:srgbClr val="009999"/>
    <a:srgbClr val="00CCFF"/>
    <a:srgbClr val="00CC99"/>
    <a:srgbClr val="33CCCC"/>
    <a:srgbClr val="00CC66"/>
    <a:srgbClr val="FFCC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48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14CAC05-7F9B-6203-416F-3379E09EB0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DA53FE88-E31F-553A-8BEB-8D9332FE7B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E31C401-772C-4EC1-03C3-8DA3A5FCA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B06E94B-3316-9EC6-5C4D-539225360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A2B49C1-051F-14C8-663F-D0AF237F8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99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F81F25E-E17E-25B3-0FDA-384FF31DD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010D1041-B485-6E8B-6661-996C8BB05B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D96F21A-1BCE-80E0-52DE-D057CF047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64CAD84-7B5A-9765-3FC8-9C7A68CF0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ABDF7BC-A43F-D954-3A31-F73332901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1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03CB77E6-E06B-6464-9E12-369BBD2846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A81A1CDA-4A46-CFCC-D3AE-44E469E68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A8B14B3-3025-B895-A64A-415FD356E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3C5F8C2-CF56-DF2E-B803-C85734B5C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AF49B89-3B1F-43D0-04B4-6525D469E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0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B30D6B3-1031-7ABF-B379-3A632C8C1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4E4C206-B4E3-B1C5-49CC-29DBC365B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8FF6D35-22D9-4F0B-4CC3-FEAACB7CC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8A25B46-E319-84EA-A84C-B155BC0A4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0E77EB2-0ED6-8CA2-5862-B938ADBAA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67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7892003-5582-7F31-3132-8A6FE0304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C5C9FA5D-8C1E-956E-3B6F-DD46E7380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FBFFDC9-B7E9-27E5-C764-AFB8BF043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9BE8FEA-2081-4282-1641-E520DAF08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DA66151-6C93-5D6D-1783-2B23BC78F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49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018353E-A08F-3C02-43F2-0FBCCC45C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D3BBB163-9BA7-C9DA-C2F9-ECDA90C867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46DF148A-36F6-1769-9B77-5529166AD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4F8A203-8AB7-1D66-F7D8-41A26A4B9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34ECAEBA-22F1-EFC8-802C-01823D9E6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3BB77F4-9BEA-7118-A7C7-62A0BAA8D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6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D5C6FEA-D7A9-C60A-0F4C-5ED6C00DE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93EA3189-C4AC-6B59-B357-BA25AAB89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6D64BEAF-8437-0BBD-7390-404B5C4416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08B00D93-9BAF-2E27-784C-4029392ECC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2750AA15-8F22-AEEF-1671-C2CB4B0C67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EB9D7DD2-7BDD-79FF-155D-08CCB35A0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21CE630C-9DE6-A15D-7520-21AEF4244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277492EB-9C5A-AFC6-8AF4-7988502A6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1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5743E52-2697-971C-C3B1-BDF6B8523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6EC30AA8-FFB6-5AE0-51B1-835C39782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B8700474-0320-7589-AFF9-7722B7518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05776C6F-C313-9FAD-FD71-8F19A30F8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71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2B835E5B-28AA-5A50-40AA-D041ACE43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5D0BCEEA-ECD8-4839-618F-B37BA7235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8ABD9A68-46D1-A779-A6EA-812D1B080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7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DB61441-E6C5-2370-52F1-AC9EF2B3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7F04C81A-195A-0D31-8B75-E3A0F2924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9076A32-79EE-A3E6-3AC9-D26EE4DBE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E4A4DECE-3C7D-5DB0-17AC-730EE4158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F9C3CB4E-2C3B-06DF-DFC7-542439C17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657DB4F-B9CF-2954-BFF9-C5F8B1D4E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768F298-C54D-9CAA-35F2-A01CE7ADC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CBE16C41-4FB8-F777-7886-7895BB41F9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7AFABD23-BB34-1D65-087C-72C3A4FA3D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3308E0F-2A8B-48A6-08C3-8CE84A561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04D3337-3B8F-5D15-4C84-EDA22857D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CA797B6-4D04-E0D8-5285-2D4893AAC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55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442A9710-B364-74E8-FF42-B1B5A2BC2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519CAFA-6305-EB37-21B1-0ADE4CCD9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707449-9406-657F-E980-C7BB9F6588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D7342-3479-4595-83EF-B9F8D8BE7770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5CEC84B-F97D-D02F-4DDE-784C889DAF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2B6EA0A-6E0C-3874-242C-C363DA293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05001-CA1E-42A4-B9B4-5595B95FE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43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ộ hình nền &quot;Hoạt hình siêu dễ thương 2&quot; chất lượng cao cho Powerpoint">
            <a:extLst>
              <a:ext uri="{FF2B5EF4-FFF2-40B4-BE49-F238E27FC236}">
                <a16:creationId xmlns:a16="http://schemas.microsoft.com/office/drawing/2014/main" id="{327FF3E4-6BD0-E1E8-74AE-9FA3FA465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749D2CE-D9B4-F555-A866-047368E0874B}"/>
              </a:ext>
            </a:extLst>
          </p:cNvPr>
          <p:cNvSpPr txBox="1"/>
          <p:nvPr/>
        </p:nvSpPr>
        <p:spPr>
          <a:xfrm>
            <a:off x="1170817" y="2016160"/>
            <a:ext cx="99298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40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 BẢN 2: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CHUYỆN CƠM HẾN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40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40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Phủ</a:t>
            </a:r>
            <a:r>
              <a:rPr lang="en-US" sz="40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Ngọc</a:t>
            </a:r>
            <a:r>
              <a:rPr lang="en-US" sz="40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40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29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56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49418" y="150784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I.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Khám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phá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chung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407137" y="960454"/>
            <a:ext cx="64930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“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Chuyện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cơm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hến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”</a:t>
            </a:r>
            <a:endParaRPr lang="en-US" sz="28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6AFB50DC-2AAB-8743-F0A8-BB0BF5450DD3}"/>
              </a:ext>
            </a:extLst>
          </p:cNvPr>
          <p:cNvSpPr txBox="1"/>
          <p:nvPr/>
        </p:nvSpPr>
        <p:spPr>
          <a:xfrm>
            <a:off x="1563316" y="2835180"/>
            <a:ext cx="10095931" cy="2246769"/>
          </a:xfrm>
          <a:prstGeom prst="rect">
            <a:avLst/>
          </a:prstGeom>
          <a:noFill/>
          <a:ln w="38100">
            <a:solidFill>
              <a:srgbClr val="00CC99"/>
            </a:solidFill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44831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hiểu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chung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VB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cách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điền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thông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tin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vào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Phiếu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HT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6: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1)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Nêu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xuất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xứ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văn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bản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“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Chuyện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cơm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hến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”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thuộc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thể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loại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gì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Dựa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vào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đâu em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nhận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ra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điều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đó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2)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Xác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định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p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hương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thức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biểu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đạt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VB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3)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Tìm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bố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cục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nội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dung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từng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VB.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5EC0E53B-62BA-EAB4-65B0-988908D15627}"/>
              </a:ext>
            </a:extLst>
          </p:cNvPr>
          <p:cNvSpPr txBox="1"/>
          <p:nvPr/>
        </p:nvSpPr>
        <p:spPr>
          <a:xfrm>
            <a:off x="1407137" y="1594230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a.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Đọc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tìm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hiểu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chú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thích</a:t>
            </a:r>
            <a:endParaRPr lang="en-US" sz="2800" dirty="0">
              <a:solidFill>
                <a:srgbClr val="0099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92DEE4BE-FD83-F4E9-725F-3FC74DEB2F21}"/>
              </a:ext>
            </a:extLst>
          </p:cNvPr>
          <p:cNvSpPr txBox="1"/>
          <p:nvPr/>
        </p:nvSpPr>
        <p:spPr>
          <a:xfrm>
            <a:off x="1407137" y="2185404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1386840" algn="l"/>
              </a:tabLst>
            </a:pP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b.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Tìm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hiểu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chung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endParaRPr lang="en-US" sz="2400" dirty="0">
              <a:solidFill>
                <a:srgbClr val="0099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07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 animBg="1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9CD51310-F531-8E4C-0DED-445B7DA15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6010" y="153888"/>
            <a:ext cx="45977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SỐ 6</a:t>
            </a:r>
            <a:endParaRPr kumimoji="0" lang="pt-BR" altLang="en-US" sz="32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Bảng 6">
            <a:extLst>
              <a:ext uri="{FF2B5EF4-FFF2-40B4-BE49-F238E27FC236}">
                <a16:creationId xmlns:a16="http://schemas.microsoft.com/office/drawing/2014/main" id="{49894910-B6AB-2880-E2E8-9896D3E861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65989"/>
              </p:ext>
            </p:extLst>
          </p:nvPr>
        </p:nvGraphicFramePr>
        <p:xfrm>
          <a:off x="1107038" y="1330856"/>
          <a:ext cx="9977924" cy="2362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88962">
                  <a:extLst>
                    <a:ext uri="{9D8B030D-6E8A-4147-A177-3AD203B41FA5}">
                      <a16:colId xmlns:a16="http://schemas.microsoft.com/office/drawing/2014/main" val="2404572271"/>
                    </a:ext>
                  </a:extLst>
                </a:gridCol>
                <a:gridCol w="4988962">
                  <a:extLst>
                    <a:ext uri="{9D8B030D-6E8A-4147-A177-3AD203B41FA5}">
                      <a16:colId xmlns:a16="http://schemas.microsoft.com/office/drawing/2014/main" val="281500931"/>
                    </a:ext>
                  </a:extLst>
                </a:gridCol>
              </a:tblGrid>
              <a:tr h="4292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 hiểu chung văn bản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 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835471"/>
                  </a:ext>
                </a:extLst>
              </a:tr>
              <a:tr h="4292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 xứ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120797"/>
                  </a:ext>
                </a:extLst>
              </a:tr>
              <a:tr h="4292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 loại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5941465"/>
                  </a:ext>
                </a:extLst>
              </a:tr>
              <a:tr h="4292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 thức biểu đạt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7814964"/>
                  </a:ext>
                </a:extLst>
              </a:tr>
              <a:tr h="6453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Bố cục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0691870"/>
                  </a:ext>
                </a:extLst>
              </a:tr>
            </a:tbl>
          </a:graphicData>
        </a:graphic>
      </p:graphicFrame>
      <p:pic>
        <p:nvPicPr>
          <p:cNvPr id="9" name="Hình ảnh 8">
            <a:extLst>
              <a:ext uri="{FF2B5EF4-FFF2-40B4-BE49-F238E27FC236}">
                <a16:creationId xmlns:a16="http://schemas.microsoft.com/office/drawing/2014/main" id="{599EC097-9D29-71A3-93BF-0803FCF1D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398" y="2768911"/>
            <a:ext cx="5067300" cy="44672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1DB848-8DD4-453F-A584-739CEAF2551D}"/>
              </a:ext>
            </a:extLst>
          </p:cNvPr>
          <p:cNvSpPr txBox="1"/>
          <p:nvPr/>
        </p:nvSpPr>
        <p:spPr>
          <a:xfrm>
            <a:off x="3048740" y="1084635"/>
            <a:ext cx="60945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000" dirty="0">
                <a:solidFill>
                  <a:schemeClr val="bg1"/>
                </a:solidFill>
              </a:rPr>
              <a:t>T Kim Anh - Trường THCS Ngô Gia Tự- Long Biên - Hà Nội- đt 0972.993.568 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9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56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49418" y="150784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I.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Khám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phá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chung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407137" y="960454"/>
            <a:ext cx="64930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“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Chuyện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cơm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hến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”</a:t>
            </a:r>
            <a:endParaRPr lang="en-US" sz="28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AE69CB69-C914-0005-E5C3-E6FA3724D547}"/>
              </a:ext>
            </a:extLst>
          </p:cNvPr>
          <p:cNvSpPr txBox="1"/>
          <p:nvPr/>
        </p:nvSpPr>
        <p:spPr>
          <a:xfrm>
            <a:off x="2038435" y="7405395"/>
            <a:ext cx="609372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1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*Phương </a:t>
            </a:r>
            <a:r>
              <a:rPr lang="vi-VN" sz="1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thức</a:t>
            </a:r>
            <a:r>
              <a:rPr lang="vi-VN" sz="1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biểu</a:t>
            </a:r>
            <a:r>
              <a:rPr lang="vi-VN" sz="1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đạt</a:t>
            </a:r>
            <a:r>
              <a:rPr lang="vi-VN" sz="1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Thuyết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minh,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biểu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cảm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1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*</a:t>
            </a:r>
            <a:r>
              <a:rPr lang="vi-VN" sz="1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Bố</a:t>
            </a:r>
            <a:r>
              <a:rPr lang="vi-VN" sz="1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cục</a:t>
            </a:r>
            <a:r>
              <a:rPr lang="en-US" sz="1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gồm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1: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Từ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đầu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đến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“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ngọt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lịm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trước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khi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ngủ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”: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Nét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riêng trong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khẩu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vị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2: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Còn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lại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Đặc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điểm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cơm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hến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ý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nghĩa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1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nó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dirty="0"/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046A05E-CC8F-B070-2BFF-F6803CDDD6B0}"/>
              </a:ext>
            </a:extLst>
          </p:cNvPr>
          <p:cNvSpPr txBox="1"/>
          <p:nvPr/>
        </p:nvSpPr>
        <p:spPr>
          <a:xfrm>
            <a:off x="1407137" y="1708568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1386840" algn="l"/>
              </a:tabLst>
            </a:pP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b.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Tìm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hiểu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chung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endParaRPr lang="en-US" sz="2400" dirty="0">
              <a:solidFill>
                <a:srgbClr val="0099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3B3BA1-3343-595B-C035-C8173BCB2B79}"/>
              </a:ext>
            </a:extLst>
          </p:cNvPr>
          <p:cNvSpPr txBox="1"/>
          <p:nvPr/>
        </p:nvSpPr>
        <p:spPr>
          <a:xfrm>
            <a:off x="1591749" y="2432422"/>
            <a:ext cx="8466652" cy="578882"/>
          </a:xfrm>
          <a:prstGeom prst="roundRect">
            <a:avLst/>
          </a:prstGeom>
          <a:solidFill>
            <a:srgbClr val="33CCCC"/>
          </a:solidFill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*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Xuất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xứ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: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Trích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trong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Di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tích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con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(2001)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123904B5-183B-E938-F329-B5FAA0EA9995}"/>
              </a:ext>
            </a:extLst>
          </p:cNvPr>
          <p:cNvSpPr txBox="1"/>
          <p:nvPr/>
        </p:nvSpPr>
        <p:spPr>
          <a:xfrm>
            <a:off x="1591749" y="3211938"/>
            <a:ext cx="3921947" cy="578882"/>
          </a:xfrm>
          <a:prstGeom prst="roundRect">
            <a:avLst/>
          </a:prstGeom>
          <a:solidFill>
            <a:srgbClr val="33CCCC"/>
          </a:solidFill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r>
              <a:rPr lang="vi-VN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*</a:t>
            </a:r>
            <a:r>
              <a:rPr lang="vi-VN" sz="2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Thể</a:t>
            </a:r>
            <a:r>
              <a:rPr lang="vi-VN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loại</a:t>
            </a:r>
            <a:r>
              <a:rPr lang="en-US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tản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văn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vì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12FF0E2B-FB14-EEA2-D722-71E55EA0BA52}"/>
              </a:ext>
            </a:extLst>
          </p:cNvPr>
          <p:cNvSpPr txBox="1"/>
          <p:nvPr/>
        </p:nvSpPr>
        <p:spPr>
          <a:xfrm>
            <a:off x="1591749" y="4019223"/>
            <a:ext cx="9807822" cy="578882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Có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lối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viết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tạt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ngang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tạt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dọc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(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giống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như đang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nói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chuyện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phiếm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4934137F-9788-23E1-A385-81E9F12D4D33}"/>
              </a:ext>
            </a:extLst>
          </p:cNvPr>
          <p:cNvSpPr txBox="1"/>
          <p:nvPr/>
        </p:nvSpPr>
        <p:spPr>
          <a:xfrm>
            <a:off x="1591749" y="4794096"/>
            <a:ext cx="9807822" cy="1532334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Trong văn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bản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nói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về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món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cơm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hến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trong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cuộc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sống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đời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thường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từ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đó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nhà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văn liên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tưởng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đến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nhiều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chuyện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khác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qua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đó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bộc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lộ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những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suy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nghĩ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cảm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xúc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cá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nhân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mình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2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56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49418" y="150784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I.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Khám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phá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chung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407137" y="960454"/>
            <a:ext cx="64930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“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Chuyện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cơm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i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hến</a:t>
            </a:r>
            <a:r>
              <a:rPr lang="en-US" sz="3200" b="1" i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”</a:t>
            </a:r>
            <a:endParaRPr lang="en-US" sz="28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046A05E-CC8F-B070-2BFF-F6803CDDD6B0}"/>
              </a:ext>
            </a:extLst>
          </p:cNvPr>
          <p:cNvSpPr txBox="1"/>
          <p:nvPr/>
        </p:nvSpPr>
        <p:spPr>
          <a:xfrm>
            <a:off x="1407137" y="1708568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1386840" algn="l"/>
              </a:tabLst>
            </a:pP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b.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Tìm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hiểu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chung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endParaRPr lang="en-US" sz="2400" dirty="0">
              <a:solidFill>
                <a:srgbClr val="0099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3B3BA1-3343-595B-C035-C8173BCB2B79}"/>
              </a:ext>
            </a:extLst>
          </p:cNvPr>
          <p:cNvSpPr txBox="1"/>
          <p:nvPr/>
        </p:nvSpPr>
        <p:spPr>
          <a:xfrm>
            <a:off x="1591749" y="2432422"/>
            <a:ext cx="7374830" cy="578882"/>
          </a:xfrm>
          <a:prstGeom prst="roundRect">
            <a:avLst/>
          </a:prstGeom>
          <a:solidFill>
            <a:srgbClr val="33CCCC"/>
          </a:solidFill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vi-VN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*Phương </a:t>
            </a:r>
            <a:r>
              <a:rPr lang="vi-VN" sz="2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thức</a:t>
            </a:r>
            <a:r>
              <a:rPr lang="vi-VN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biểu</a:t>
            </a:r>
            <a:r>
              <a:rPr lang="vi-VN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đạt</a:t>
            </a:r>
            <a:r>
              <a:rPr lang="vi-VN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Thuyết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minh,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biểu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cảm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123904B5-183B-E938-F329-B5FAA0EA9995}"/>
              </a:ext>
            </a:extLst>
          </p:cNvPr>
          <p:cNvSpPr txBox="1"/>
          <p:nvPr/>
        </p:nvSpPr>
        <p:spPr>
          <a:xfrm>
            <a:off x="1591749" y="3211938"/>
            <a:ext cx="3553457" cy="578882"/>
          </a:xfrm>
          <a:prstGeom prst="roundRect">
            <a:avLst/>
          </a:prstGeom>
          <a:solidFill>
            <a:srgbClr val="33CCCC"/>
          </a:solidFill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r>
              <a:rPr lang="vi-VN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*</a:t>
            </a:r>
            <a:r>
              <a:rPr lang="vi-VN" sz="2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Bố</a:t>
            </a:r>
            <a:r>
              <a:rPr lang="vi-VN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cục</a:t>
            </a:r>
            <a:r>
              <a:rPr lang="en-US" sz="28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gồm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12FF0E2B-FB14-EEA2-D722-71E55EA0BA52}"/>
              </a:ext>
            </a:extLst>
          </p:cNvPr>
          <p:cNvSpPr txBox="1"/>
          <p:nvPr/>
        </p:nvSpPr>
        <p:spPr>
          <a:xfrm>
            <a:off x="1591749" y="4019223"/>
            <a:ext cx="9807822" cy="1055608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1: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Từ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đầu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đến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“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ngọt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lịm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trước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khi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ngủ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”: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Nét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riêng trong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khẩu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vị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4934137F-9788-23E1-A385-81E9F12D4D33}"/>
              </a:ext>
            </a:extLst>
          </p:cNvPr>
          <p:cNvSpPr txBox="1"/>
          <p:nvPr/>
        </p:nvSpPr>
        <p:spPr>
          <a:xfrm>
            <a:off x="1593082" y="5216845"/>
            <a:ext cx="9039857" cy="578882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Phần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2: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Còn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lại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Đặc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điểm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cơm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hến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ý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nghĩa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nó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6365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63066" y="953975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Nét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riêng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trong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khẩu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vị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người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Huế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12FF0E2B-FB14-EEA2-D722-71E55EA0BA52}"/>
              </a:ext>
            </a:extLst>
          </p:cNvPr>
          <p:cNvSpPr txBox="1"/>
          <p:nvPr/>
        </p:nvSpPr>
        <p:spPr>
          <a:xfrm>
            <a:off x="1605396" y="2186106"/>
            <a:ext cx="9807822" cy="2485787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Huế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24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EC78255F-5070-EC03-05CD-114F5BB04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581495"/>
              </p:ext>
            </p:extLst>
          </p:nvPr>
        </p:nvGraphicFramePr>
        <p:xfrm>
          <a:off x="1387034" y="1485986"/>
          <a:ext cx="9109106" cy="2223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3922">
                  <a:extLst>
                    <a:ext uri="{9D8B030D-6E8A-4147-A177-3AD203B41FA5}">
                      <a16:colId xmlns:a16="http://schemas.microsoft.com/office/drawing/2014/main" val="972728393"/>
                    </a:ext>
                  </a:extLst>
                </a:gridCol>
                <a:gridCol w="2355184">
                  <a:extLst>
                    <a:ext uri="{9D8B030D-6E8A-4147-A177-3AD203B41FA5}">
                      <a16:colId xmlns:a16="http://schemas.microsoft.com/office/drawing/2014/main" val="418378085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 dirty="0" err="1">
                          <a:effectLst/>
                          <a:latin typeface="+mj-lt"/>
                        </a:rPr>
                        <a:t>Nét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riêng trong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khẩu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vị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của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người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Huế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 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628526"/>
                  </a:ext>
                </a:extLst>
              </a:tr>
              <a:tr h="65939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 dirty="0">
                          <a:effectLst/>
                          <a:latin typeface="+mj-lt"/>
                        </a:rPr>
                        <a:t>1)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Tìm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những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chi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tiết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thể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hiện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đặc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điểm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khẩu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vị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của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người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Huế</a:t>
                      </a:r>
                      <a:r>
                        <a:rPr lang="en-US" sz="2800" kern="100" dirty="0">
                          <a:effectLst/>
                          <a:latin typeface="+mj-lt"/>
                        </a:rPr>
                        <a:t>.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948262"/>
                  </a:ext>
                </a:extLst>
              </a:tr>
              <a:tr h="43959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>
                          <a:effectLst/>
                          <a:latin typeface="+mj-lt"/>
                        </a:rPr>
                        <a:t>2) Tác giả là người vùng nào? </a:t>
                      </a:r>
                      <a:endParaRPr lang="en-US" sz="2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9053966"/>
                  </a:ext>
                </a:extLst>
              </a:tr>
              <a:tr h="50385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j-lt"/>
                        </a:rPr>
                        <a:t>3) 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Chi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tiết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nào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cho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thấy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điều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đó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? 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187931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5F44AE40-F4C7-F16B-7F41-8E57596F2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0205" y="89500"/>
            <a:ext cx="48156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07</a:t>
            </a:r>
            <a:endParaRPr kumimoji="0" lang="pt-BR" altLang="en-US" sz="32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BA1306D7-BE93-A2DF-90F5-36FB1F443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49" y="3942004"/>
            <a:ext cx="4378372" cy="291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0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63066" y="953975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Nét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riêng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trong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khẩu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vị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người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Huế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12FF0E2B-FB14-EEA2-D722-71E55EA0BA52}"/>
              </a:ext>
            </a:extLst>
          </p:cNvPr>
          <p:cNvSpPr txBox="1"/>
          <p:nvPr/>
        </p:nvSpPr>
        <p:spPr>
          <a:xfrm>
            <a:off x="1605396" y="1773388"/>
            <a:ext cx="8521243" cy="578882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Thích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thú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với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vị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mà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thiên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hạ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đều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sợ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đó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đắng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cay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B22766F-82C1-6E3E-E624-9AE4D152D131}"/>
              </a:ext>
            </a:extLst>
          </p:cNvPr>
          <p:cNvSpPr txBox="1"/>
          <p:nvPr/>
        </p:nvSpPr>
        <p:spPr>
          <a:xfrm>
            <a:off x="1605396" y="2426559"/>
            <a:ext cx="8521243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Thích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dùng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mướp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đắng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đắng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cách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tuyệt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vời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2DD0631D-356A-F0BC-C3AA-9ACA0678C278}"/>
              </a:ext>
            </a:extLst>
          </p:cNvPr>
          <p:cNvSpPr txBox="1"/>
          <p:nvPr/>
        </p:nvSpPr>
        <p:spPr>
          <a:xfrm>
            <a:off x="1605396" y="2986667"/>
            <a:ext cx="9804132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Thích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ăn cay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có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đủ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cung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bậc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ngôn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ngữ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để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diễn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tả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vị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cay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cay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phỏng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miệng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cay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xè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lưỡi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cay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điếc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mũi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cay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toát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mồ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hôi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,...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605396" y="4220589"/>
            <a:ext cx="9804132" cy="1055608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Tác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giả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vì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thích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ăn cay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“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chính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tôi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cũng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không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hiểu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vì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sao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mình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lại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ăn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cay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tài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đến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như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vậy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”.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94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73" y="0"/>
            <a:ext cx="12355773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“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12FF0E2B-FB14-EEA2-D722-71E55EA0BA52}"/>
              </a:ext>
            </a:extLst>
          </p:cNvPr>
          <p:cNvSpPr txBox="1"/>
          <p:nvPr/>
        </p:nvSpPr>
        <p:spPr>
          <a:xfrm>
            <a:off x="1263066" y="2074809"/>
            <a:ext cx="10326648" cy="4392692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“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263066" y="1467495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99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Bảng 7">
            <a:extLst>
              <a:ext uri="{FF2B5EF4-FFF2-40B4-BE49-F238E27FC236}">
                <a16:creationId xmlns:a16="http://schemas.microsoft.com/office/drawing/2014/main" id="{52F30413-F415-3CE5-AB65-A16AA1E45D9C}"/>
              </a:ext>
            </a:extLst>
          </p:cNvPr>
          <p:cNvGraphicFramePr>
            <a:graphicFrameLocks noGrp="1"/>
          </p:cNvGraphicFramePr>
          <p:nvPr/>
        </p:nvGraphicFramePr>
        <p:xfrm>
          <a:off x="1481338" y="1705234"/>
          <a:ext cx="9253035" cy="3413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91973">
                  <a:extLst>
                    <a:ext uri="{9D8B030D-6E8A-4147-A177-3AD203B41FA5}">
                      <a16:colId xmlns:a16="http://schemas.microsoft.com/office/drawing/2014/main" val="692505331"/>
                    </a:ext>
                  </a:extLst>
                </a:gridCol>
                <a:gridCol w="2361062">
                  <a:extLst>
                    <a:ext uri="{9D8B030D-6E8A-4147-A177-3AD203B41FA5}">
                      <a16:colId xmlns:a16="http://schemas.microsoft.com/office/drawing/2014/main" val="3973047811"/>
                    </a:ext>
                  </a:extLst>
                </a:gridCol>
              </a:tblGrid>
              <a:tr h="35802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 dirty="0" err="1">
                          <a:effectLst/>
                          <a:latin typeface="+mj-lt"/>
                        </a:rPr>
                        <a:t>Tìm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những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chi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tiết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giới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thiệu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món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cơm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hến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 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742471"/>
                  </a:ext>
                </a:extLst>
              </a:tr>
              <a:tr h="17901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 dirty="0">
                          <a:effectLst/>
                          <a:latin typeface="+mj-lt"/>
                        </a:rPr>
                        <a:t>1) Nguyên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liệu</a:t>
                      </a:r>
                      <a:r>
                        <a:rPr lang="en-US" sz="2800" kern="100" dirty="0">
                          <a:effectLst/>
                          <a:latin typeface="+mj-lt"/>
                        </a:rPr>
                        <a:t>: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3777646"/>
                  </a:ext>
                </a:extLst>
              </a:tr>
              <a:tr h="17901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Gia vị: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645073"/>
                  </a:ext>
                </a:extLst>
              </a:tr>
              <a:tr h="17901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4858818"/>
                  </a:ext>
                </a:extLst>
              </a:tr>
              <a:tr h="17901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Người thưởng thức: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1407408"/>
                  </a:ext>
                </a:extLst>
              </a:tr>
              <a:tr h="17901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5) Giá thành: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414540"/>
                  </a:ext>
                </a:extLst>
              </a:tr>
              <a:tr h="17901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6) Người bán, người ăn: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0923760"/>
                  </a:ext>
                </a:extLst>
              </a:tr>
              <a:tr h="17901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7)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5867149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A3790F65-E114-3954-7C4C-0E2EEEF69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709" y="710836"/>
            <a:ext cx="44185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en-US" sz="3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08</a:t>
            </a:r>
            <a:endParaRPr kumimoji="0" lang="pt-BR" altLang="en-US" sz="32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F8720812-9DCE-BB4A-99C1-7DE27868F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07" y="-314772"/>
            <a:ext cx="2175062" cy="191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8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“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12FF0E2B-FB14-EEA2-D722-71E55EA0BA52}"/>
              </a:ext>
            </a:extLst>
          </p:cNvPr>
          <p:cNvSpPr txBox="1"/>
          <p:nvPr/>
        </p:nvSpPr>
        <p:spPr>
          <a:xfrm>
            <a:off x="1591749" y="2051618"/>
            <a:ext cx="9954257" cy="1532334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82880" algn="l"/>
              </a:tabLs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bún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măng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da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tóp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591749" y="3816341"/>
            <a:ext cx="9804132" cy="2009061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Gia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tóp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ớt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ớt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dầm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mắm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ớt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mẻ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đậu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phộng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ruốc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bánh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,…-&gt;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rẻ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chế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hằng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263066" y="1467495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99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82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rgbClr val="FFFF99"/>
            </a:gs>
            <a:gs pos="71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Nhóm 109">
            <a:extLst>
              <a:ext uri="{FF2B5EF4-FFF2-40B4-BE49-F238E27FC236}">
                <a16:creationId xmlns:a16="http://schemas.microsoft.com/office/drawing/2014/main" id="{10272C8B-420F-8379-390C-BC919B2FFBC3}"/>
              </a:ext>
            </a:extLst>
          </p:cNvPr>
          <p:cNvGrpSpPr/>
          <p:nvPr/>
        </p:nvGrpSpPr>
        <p:grpSpPr>
          <a:xfrm>
            <a:off x="2853588" y="1758576"/>
            <a:ext cx="2380843" cy="3998232"/>
            <a:chOff x="2853588" y="1758576"/>
            <a:chExt cx="2380843" cy="3998232"/>
          </a:xfrm>
        </p:grpSpPr>
        <p:sp>
          <p:nvSpPr>
            <p:cNvPr id="78" name="Hình tự do: Hình 77">
              <a:extLst>
                <a:ext uri="{FF2B5EF4-FFF2-40B4-BE49-F238E27FC236}">
                  <a16:creationId xmlns:a16="http://schemas.microsoft.com/office/drawing/2014/main" id="{3AD1CEE2-163F-6216-5538-F17DA735DCCF}"/>
                </a:ext>
              </a:extLst>
            </p:cNvPr>
            <p:cNvSpPr/>
            <p:nvPr/>
          </p:nvSpPr>
          <p:spPr>
            <a:xfrm>
              <a:off x="2853588" y="1758576"/>
              <a:ext cx="2115808" cy="3998232"/>
            </a:xfrm>
            <a:custGeom>
              <a:avLst/>
              <a:gdLst>
                <a:gd name="connsiteX0" fmla="*/ 1240772 w 2115808"/>
                <a:gd name="connsiteY0" fmla="*/ 0 h 3998232"/>
                <a:gd name="connsiteX1" fmla="*/ 1783039 w 2115808"/>
                <a:gd name="connsiteY1" fmla="*/ 1324651 h 3998232"/>
                <a:gd name="connsiteX2" fmla="*/ 1492071 w 2115808"/>
                <a:gd name="connsiteY2" fmla="*/ 1224937 h 3998232"/>
                <a:gd name="connsiteX3" fmla="*/ 1465436 w 2115808"/>
                <a:gd name="connsiteY3" fmla="*/ 1323303 h 3998232"/>
                <a:gd name="connsiteX4" fmla="*/ 1428585 w 2115808"/>
                <a:gd name="connsiteY4" fmla="*/ 1670424 h 3998232"/>
                <a:gd name="connsiteX5" fmla="*/ 2088650 w 2115808"/>
                <a:gd name="connsiteY5" fmla="*/ 2999502 h 3998232"/>
                <a:gd name="connsiteX6" fmla="*/ 2115808 w 2115808"/>
                <a:gd name="connsiteY6" fmla="*/ 3018786 h 3998232"/>
                <a:gd name="connsiteX7" fmla="*/ 1315723 w 2115808"/>
                <a:gd name="connsiteY7" fmla="*/ 3998232 h 3998232"/>
                <a:gd name="connsiteX8" fmla="*/ 1284213 w 2115808"/>
                <a:gd name="connsiteY8" fmla="*/ 3975369 h 3998232"/>
                <a:gd name="connsiteX9" fmla="*/ 163932 w 2115808"/>
                <a:gd name="connsiteY9" fmla="*/ 1670424 h 3998232"/>
                <a:gd name="connsiteX10" fmla="*/ 226476 w 2115808"/>
                <a:gd name="connsiteY10" fmla="*/ 1068431 h 3998232"/>
                <a:gd name="connsiteX11" fmla="*/ 293820 w 2115808"/>
                <a:gd name="connsiteY11" fmla="*/ 814302 h 3998232"/>
                <a:gd name="connsiteX12" fmla="*/ 0 w 2115808"/>
                <a:gd name="connsiteY12" fmla="*/ 713611 h 399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15808" h="3998232">
                  <a:moveTo>
                    <a:pt x="1240772" y="0"/>
                  </a:moveTo>
                  <a:lnTo>
                    <a:pt x="1783039" y="1324651"/>
                  </a:lnTo>
                  <a:lnTo>
                    <a:pt x="1492071" y="1224937"/>
                  </a:lnTo>
                  <a:lnTo>
                    <a:pt x="1465436" y="1323303"/>
                  </a:lnTo>
                  <a:cubicBezTo>
                    <a:pt x="1441274" y="1435426"/>
                    <a:pt x="1428585" y="1551518"/>
                    <a:pt x="1428585" y="1670424"/>
                  </a:cubicBezTo>
                  <a:cubicBezTo>
                    <a:pt x="1428585" y="2205501"/>
                    <a:pt x="1685532" y="2683591"/>
                    <a:pt x="2088650" y="2999502"/>
                  </a:cubicBezTo>
                  <a:lnTo>
                    <a:pt x="2115808" y="3018786"/>
                  </a:lnTo>
                  <a:lnTo>
                    <a:pt x="1315723" y="3998232"/>
                  </a:lnTo>
                  <a:lnTo>
                    <a:pt x="1284213" y="3975369"/>
                  </a:lnTo>
                  <a:cubicBezTo>
                    <a:pt x="600029" y="3427503"/>
                    <a:pt x="163932" y="2598379"/>
                    <a:pt x="163932" y="1670424"/>
                  </a:cubicBezTo>
                  <a:cubicBezTo>
                    <a:pt x="163932" y="1464212"/>
                    <a:pt x="185468" y="1262880"/>
                    <a:pt x="226476" y="1068431"/>
                  </a:cubicBezTo>
                  <a:lnTo>
                    <a:pt x="293820" y="814302"/>
                  </a:lnTo>
                  <a:lnTo>
                    <a:pt x="0" y="71361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6" name="Hộp Văn bản 105">
              <a:extLst>
                <a:ext uri="{FF2B5EF4-FFF2-40B4-BE49-F238E27FC236}">
                  <a16:creationId xmlns:a16="http://schemas.microsoft.com/office/drawing/2014/main" id="{0010FAFD-0F43-4608-65DB-C63D634C0494}"/>
                </a:ext>
              </a:extLst>
            </p:cNvPr>
            <p:cNvSpPr txBox="1"/>
            <p:nvPr/>
          </p:nvSpPr>
          <p:spPr>
            <a:xfrm rot="15925249">
              <a:off x="2926034" y="2588811"/>
              <a:ext cx="3012618" cy="160417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819619"/>
                </a:avLst>
              </a:prstTxWarp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Forte" panose="03060902040502070203" pitchFamily="66" charset="0"/>
                  <a:cs typeface="Times New Roman" panose="02020603050405020304" pitchFamily="18" charset="0"/>
                </a:rPr>
                <a:t>VẬN DỤNG</a:t>
              </a:r>
            </a:p>
          </p:txBody>
        </p:sp>
      </p:grpSp>
      <p:grpSp>
        <p:nvGrpSpPr>
          <p:cNvPr id="109" name="Nhóm 108">
            <a:extLst>
              <a:ext uri="{FF2B5EF4-FFF2-40B4-BE49-F238E27FC236}">
                <a16:creationId xmlns:a16="http://schemas.microsoft.com/office/drawing/2014/main" id="{A9B4E785-A1A1-05BC-E99B-5C484B4BC923}"/>
              </a:ext>
            </a:extLst>
          </p:cNvPr>
          <p:cNvGrpSpPr/>
          <p:nvPr/>
        </p:nvGrpSpPr>
        <p:grpSpPr>
          <a:xfrm>
            <a:off x="3655547" y="4121372"/>
            <a:ext cx="4255906" cy="2294669"/>
            <a:chOff x="3655547" y="4121372"/>
            <a:chExt cx="4255906" cy="2294669"/>
          </a:xfrm>
        </p:grpSpPr>
        <p:sp>
          <p:nvSpPr>
            <p:cNvPr id="77" name="Hình tự do: Hình 76">
              <a:extLst>
                <a:ext uri="{FF2B5EF4-FFF2-40B4-BE49-F238E27FC236}">
                  <a16:creationId xmlns:a16="http://schemas.microsoft.com/office/drawing/2014/main" id="{29008DAE-461C-B8AD-5528-A302A1542D71}"/>
                </a:ext>
              </a:extLst>
            </p:cNvPr>
            <p:cNvSpPr/>
            <p:nvPr/>
          </p:nvSpPr>
          <p:spPr>
            <a:xfrm>
              <a:off x="3848743" y="4618846"/>
              <a:ext cx="4062710" cy="1797195"/>
            </a:xfrm>
            <a:custGeom>
              <a:avLst/>
              <a:gdLst>
                <a:gd name="connsiteX0" fmla="*/ 1430180 w 4062710"/>
                <a:gd name="connsiteY0" fmla="*/ 0 h 1797195"/>
                <a:gd name="connsiteX1" fmla="*/ 1236471 w 4062710"/>
                <a:gd name="connsiteY1" fmla="*/ 240366 h 1797195"/>
                <a:gd name="connsiteX2" fmla="*/ 1344412 w 4062710"/>
                <a:gd name="connsiteY2" fmla="*/ 304346 h 1797195"/>
                <a:gd name="connsiteX3" fmla="*/ 2247257 w 4062710"/>
                <a:gd name="connsiteY3" fmla="*/ 532542 h 1797195"/>
                <a:gd name="connsiteX4" fmla="*/ 3261385 w 4062710"/>
                <a:gd name="connsiteY4" fmla="*/ 238385 h 1797195"/>
                <a:gd name="connsiteX5" fmla="*/ 3276145 w 4062710"/>
                <a:gd name="connsiteY5" fmla="*/ 227904 h 1797195"/>
                <a:gd name="connsiteX6" fmla="*/ 4062710 w 4062710"/>
                <a:gd name="connsiteY6" fmla="*/ 1218674 h 1797195"/>
                <a:gd name="connsiteX7" fmla="*/ 3968465 w 4062710"/>
                <a:gd name="connsiteY7" fmla="*/ 1287056 h 1797195"/>
                <a:gd name="connsiteX8" fmla="*/ 2247257 w 4062710"/>
                <a:gd name="connsiteY8" fmla="*/ 1797195 h 1797195"/>
                <a:gd name="connsiteX9" fmla="*/ 526049 w 4062710"/>
                <a:gd name="connsiteY9" fmla="*/ 1287056 h 1797195"/>
                <a:gd name="connsiteX10" fmla="*/ 442061 w 4062710"/>
                <a:gd name="connsiteY10" fmla="*/ 1226116 h 1797195"/>
                <a:gd name="connsiteX11" fmla="*/ 247468 w 4062710"/>
                <a:gd name="connsiteY11" fmla="*/ 1467579 h 1797195"/>
                <a:gd name="connsiteX12" fmla="*/ 0 w 4062710"/>
                <a:gd name="connsiteY12" fmla="*/ 57786 h 179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62710" h="1797195">
                  <a:moveTo>
                    <a:pt x="1430180" y="0"/>
                  </a:moveTo>
                  <a:lnTo>
                    <a:pt x="1236471" y="240366"/>
                  </a:lnTo>
                  <a:lnTo>
                    <a:pt x="1344412" y="304346"/>
                  </a:lnTo>
                  <a:cubicBezTo>
                    <a:pt x="1610281" y="449517"/>
                    <a:pt x="1918558" y="532542"/>
                    <a:pt x="2247257" y="532542"/>
                  </a:cubicBezTo>
                  <a:cubicBezTo>
                    <a:pt x="2622913" y="532542"/>
                    <a:pt x="2971897" y="424101"/>
                    <a:pt x="3261385" y="238385"/>
                  </a:cubicBezTo>
                  <a:lnTo>
                    <a:pt x="3276145" y="227904"/>
                  </a:lnTo>
                  <a:lnTo>
                    <a:pt x="4062710" y="1218674"/>
                  </a:lnTo>
                  <a:lnTo>
                    <a:pt x="3968465" y="1287056"/>
                  </a:lnTo>
                  <a:cubicBezTo>
                    <a:pt x="3477136" y="1609131"/>
                    <a:pt x="2884831" y="1797195"/>
                    <a:pt x="2247257" y="1797195"/>
                  </a:cubicBezTo>
                  <a:cubicBezTo>
                    <a:pt x="1609683" y="1797195"/>
                    <a:pt x="1017378" y="1609131"/>
                    <a:pt x="526049" y="1287056"/>
                  </a:cubicBezTo>
                  <a:lnTo>
                    <a:pt x="442061" y="1226116"/>
                  </a:lnTo>
                  <a:lnTo>
                    <a:pt x="247468" y="1467579"/>
                  </a:lnTo>
                  <a:lnTo>
                    <a:pt x="0" y="5778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5" name="Hộp Văn bản 104">
              <a:extLst>
                <a:ext uri="{FF2B5EF4-FFF2-40B4-BE49-F238E27FC236}">
                  <a16:creationId xmlns:a16="http://schemas.microsoft.com/office/drawing/2014/main" id="{A64D945B-DC15-F6ED-C90A-F3FF94D21CC2}"/>
                </a:ext>
              </a:extLst>
            </p:cNvPr>
            <p:cNvSpPr txBox="1"/>
            <p:nvPr/>
          </p:nvSpPr>
          <p:spPr>
            <a:xfrm rot="11576211">
              <a:off x="3655547" y="4121372"/>
              <a:ext cx="3915013" cy="160417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1306240"/>
                </a:avLst>
              </a:prstTxWarp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Forte" panose="03060902040502070203" pitchFamily="66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grpSp>
        <p:nvGrpSpPr>
          <p:cNvPr id="108" name="Nhóm 107">
            <a:extLst>
              <a:ext uri="{FF2B5EF4-FFF2-40B4-BE49-F238E27FC236}">
                <a16:creationId xmlns:a16="http://schemas.microsoft.com/office/drawing/2014/main" id="{1F45C6B0-E8BE-632A-D0D1-DBB7363DE57A}"/>
              </a:ext>
            </a:extLst>
          </p:cNvPr>
          <p:cNvGrpSpPr/>
          <p:nvPr/>
        </p:nvGrpSpPr>
        <p:grpSpPr>
          <a:xfrm>
            <a:off x="6641921" y="2615213"/>
            <a:ext cx="2532559" cy="3428674"/>
            <a:chOff x="6641921" y="2615213"/>
            <a:chExt cx="2532559" cy="3428674"/>
          </a:xfrm>
        </p:grpSpPr>
        <p:sp>
          <p:nvSpPr>
            <p:cNvPr id="76" name="Hình tự do: Hình 75">
              <a:extLst>
                <a:ext uri="{FF2B5EF4-FFF2-40B4-BE49-F238E27FC236}">
                  <a16:creationId xmlns:a16="http://schemas.microsoft.com/office/drawing/2014/main" id="{18A7DB01-5B7F-9685-8F15-4EE93BF902DB}"/>
                </a:ext>
              </a:extLst>
            </p:cNvPr>
            <p:cNvSpPr/>
            <p:nvPr/>
          </p:nvSpPr>
          <p:spPr>
            <a:xfrm>
              <a:off x="6799136" y="2615213"/>
              <a:ext cx="2375344" cy="3428674"/>
            </a:xfrm>
            <a:custGeom>
              <a:avLst/>
              <a:gdLst>
                <a:gd name="connsiteX0" fmla="*/ 2256675 w 2375344"/>
                <a:gd name="connsiteY0" fmla="*/ 0 h 3428674"/>
                <a:gd name="connsiteX1" fmla="*/ 2312800 w 2375344"/>
                <a:gd name="connsiteY1" fmla="*/ 211794 h 3428674"/>
                <a:gd name="connsiteX2" fmla="*/ 2375344 w 2375344"/>
                <a:gd name="connsiteY2" fmla="*/ 813787 h 3428674"/>
                <a:gd name="connsiteX3" fmla="*/ 1255063 w 2375344"/>
                <a:gd name="connsiteY3" fmla="*/ 3118732 h 3428674"/>
                <a:gd name="connsiteX4" fmla="*/ 1211969 w 2375344"/>
                <a:gd name="connsiteY4" fmla="*/ 3150002 h 3428674"/>
                <a:gd name="connsiteX5" fmla="*/ 1429027 w 2375344"/>
                <a:gd name="connsiteY5" fmla="*/ 3428674 h 3428674"/>
                <a:gd name="connsiteX6" fmla="*/ 0 w 2375344"/>
                <a:gd name="connsiteY6" fmla="*/ 3347182 h 3428674"/>
                <a:gd name="connsiteX7" fmla="*/ 270810 w 2375344"/>
                <a:gd name="connsiteY7" fmla="*/ 1941687 h 3428674"/>
                <a:gd name="connsiteX8" fmla="*/ 435741 w 2375344"/>
                <a:gd name="connsiteY8" fmla="*/ 2153435 h 3428674"/>
                <a:gd name="connsiteX9" fmla="*/ 450626 w 2375344"/>
                <a:gd name="connsiteY9" fmla="*/ 2142865 h 3428674"/>
                <a:gd name="connsiteX10" fmla="*/ 1110691 w 2375344"/>
                <a:gd name="connsiteY10" fmla="*/ 813787 h 3428674"/>
                <a:gd name="connsiteX11" fmla="*/ 1073840 w 2375344"/>
                <a:gd name="connsiteY11" fmla="*/ 466666 h 3428674"/>
                <a:gd name="connsiteX12" fmla="*/ 1050888 w 2375344"/>
                <a:gd name="connsiteY12" fmla="*/ 381899 h 342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5344" h="3428674">
                  <a:moveTo>
                    <a:pt x="2256675" y="0"/>
                  </a:moveTo>
                  <a:lnTo>
                    <a:pt x="2312800" y="211794"/>
                  </a:lnTo>
                  <a:cubicBezTo>
                    <a:pt x="2353808" y="406243"/>
                    <a:pt x="2375344" y="607575"/>
                    <a:pt x="2375344" y="813787"/>
                  </a:cubicBezTo>
                  <a:cubicBezTo>
                    <a:pt x="2375344" y="1741742"/>
                    <a:pt x="1939247" y="2570866"/>
                    <a:pt x="1255063" y="3118732"/>
                  </a:cubicBezTo>
                  <a:lnTo>
                    <a:pt x="1211969" y="3150002"/>
                  </a:lnTo>
                  <a:lnTo>
                    <a:pt x="1429027" y="3428674"/>
                  </a:lnTo>
                  <a:lnTo>
                    <a:pt x="0" y="3347182"/>
                  </a:lnTo>
                  <a:lnTo>
                    <a:pt x="270810" y="1941687"/>
                  </a:lnTo>
                  <a:lnTo>
                    <a:pt x="435741" y="2153435"/>
                  </a:lnTo>
                  <a:lnTo>
                    <a:pt x="450626" y="2142865"/>
                  </a:lnTo>
                  <a:cubicBezTo>
                    <a:pt x="853745" y="1826954"/>
                    <a:pt x="1110691" y="1348864"/>
                    <a:pt x="1110691" y="813787"/>
                  </a:cubicBezTo>
                  <a:cubicBezTo>
                    <a:pt x="1110691" y="694881"/>
                    <a:pt x="1098003" y="578789"/>
                    <a:pt x="1073840" y="466666"/>
                  </a:cubicBezTo>
                  <a:lnTo>
                    <a:pt x="1050888" y="381899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4" name="Hộp Văn bản 103">
              <a:extLst>
                <a:ext uri="{FF2B5EF4-FFF2-40B4-BE49-F238E27FC236}">
                  <a16:creationId xmlns:a16="http://schemas.microsoft.com/office/drawing/2014/main" id="{F3227D6C-4CC1-4B9B-A9E8-F7E7574E9285}"/>
                </a:ext>
              </a:extLst>
            </p:cNvPr>
            <p:cNvSpPr txBox="1"/>
            <p:nvPr/>
          </p:nvSpPr>
          <p:spPr>
            <a:xfrm rot="7893161">
              <a:off x="6078123" y="3428800"/>
              <a:ext cx="2601734" cy="147413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1852615"/>
                </a:avLst>
              </a:prstTxWarp>
              <a:spAutoFit/>
            </a:bodyPr>
            <a:lstStyle/>
            <a:p>
              <a:pPr algn="ctr"/>
              <a:endParaRPr lang="en-US" sz="23900" b="1" dirty="0">
                <a:solidFill>
                  <a:schemeClr val="bg1"/>
                </a:solidFill>
                <a:latin typeface="Forte" panose="03060902040502070203" pitchFamily="66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23900" b="1" dirty="0">
                  <a:solidFill>
                    <a:schemeClr val="bg1"/>
                  </a:solidFill>
                  <a:latin typeface="Forte" panose="03060902040502070203" pitchFamily="66" charset="0"/>
                  <a:cs typeface="Times New Roman" panose="02020603050405020304" pitchFamily="18" charset="0"/>
                </a:rPr>
                <a:t>HÌNH THÀNH</a:t>
              </a:r>
            </a:p>
            <a:p>
              <a:pPr algn="ctr"/>
              <a:r>
                <a:rPr lang="en-US" sz="23900" b="1" dirty="0">
                  <a:solidFill>
                    <a:schemeClr val="bg1"/>
                  </a:solidFill>
                  <a:latin typeface="Forte" panose="03060902040502070203" pitchFamily="66" charset="0"/>
                  <a:cs typeface="Times New Roman" panose="02020603050405020304" pitchFamily="18" charset="0"/>
                </a:rPr>
                <a:t> KIẾN THỨC</a:t>
              </a:r>
            </a:p>
          </p:txBody>
        </p:sp>
      </p:grpSp>
      <p:grpSp>
        <p:nvGrpSpPr>
          <p:cNvPr id="107" name="Nhóm 106">
            <a:extLst>
              <a:ext uri="{FF2B5EF4-FFF2-40B4-BE49-F238E27FC236}">
                <a16:creationId xmlns:a16="http://schemas.microsoft.com/office/drawing/2014/main" id="{60EE6059-25C2-AD5A-9013-259A9C123F40}"/>
              </a:ext>
            </a:extLst>
          </p:cNvPr>
          <p:cNvGrpSpPr/>
          <p:nvPr/>
        </p:nvGrpSpPr>
        <p:grpSpPr>
          <a:xfrm>
            <a:off x="6024206" y="315426"/>
            <a:ext cx="3219065" cy="3663294"/>
            <a:chOff x="6172201" y="443830"/>
            <a:chExt cx="3219065" cy="3663294"/>
          </a:xfrm>
        </p:grpSpPr>
        <p:sp>
          <p:nvSpPr>
            <p:cNvPr id="75" name="Hình tự do: Hình 74">
              <a:extLst>
                <a:ext uri="{FF2B5EF4-FFF2-40B4-BE49-F238E27FC236}">
                  <a16:creationId xmlns:a16="http://schemas.microsoft.com/office/drawing/2014/main" id="{D96886B8-B778-5A65-E850-4EA5AAF4B199}"/>
                </a:ext>
              </a:extLst>
            </p:cNvPr>
            <p:cNvSpPr/>
            <p:nvPr/>
          </p:nvSpPr>
          <p:spPr>
            <a:xfrm>
              <a:off x="6172201" y="443830"/>
              <a:ext cx="3219065" cy="3246271"/>
            </a:xfrm>
            <a:custGeom>
              <a:avLst/>
              <a:gdLst>
                <a:gd name="connsiteX0" fmla="*/ 0 w 3219065"/>
                <a:gd name="connsiteY0" fmla="*/ 0 h 3246271"/>
                <a:gd name="connsiteX1" fmla="*/ 82218 w 3219065"/>
                <a:gd name="connsiteY1" fmla="*/ 2017 h 3246271"/>
                <a:gd name="connsiteX2" fmla="*/ 2760358 w 3219065"/>
                <a:gd name="connsiteY2" fmla="*/ 1822479 h 3246271"/>
                <a:gd name="connsiteX3" fmla="*/ 2846950 w 3219065"/>
                <a:gd name="connsiteY3" fmla="*/ 2052038 h 3246271"/>
                <a:gd name="connsiteX4" fmla="*/ 3219065 w 3219065"/>
                <a:gd name="connsiteY4" fmla="*/ 1932899 h 3246271"/>
                <a:gd name="connsiteX5" fmla="*/ 2650022 w 3219065"/>
                <a:gd name="connsiteY5" fmla="*/ 3246271 h 3246271"/>
                <a:gd name="connsiteX6" fmla="*/ 1423992 w 3219065"/>
                <a:gd name="connsiteY6" fmla="*/ 2507623 h 3246271"/>
                <a:gd name="connsiteX7" fmla="*/ 1956673 w 3219065"/>
                <a:gd name="connsiteY7" fmla="*/ 2337076 h 3246271"/>
                <a:gd name="connsiteX8" fmla="*/ 1642099 w 3219065"/>
                <a:gd name="connsiteY8" fmla="*/ 2436708 h 3246271"/>
                <a:gd name="connsiteX9" fmla="*/ 1595087 w 3219065"/>
                <a:gd name="connsiteY9" fmla="*/ 2314739 h 3246271"/>
                <a:gd name="connsiteX10" fmla="*/ 109253 w 3219065"/>
                <a:gd name="connsiteY10" fmla="*/ 1271675 h 3246271"/>
                <a:gd name="connsiteX11" fmla="*/ 0 w 3219065"/>
                <a:gd name="connsiteY11" fmla="*/ 1266437 h 324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19065" h="3246271">
                  <a:moveTo>
                    <a:pt x="0" y="0"/>
                  </a:moveTo>
                  <a:lnTo>
                    <a:pt x="82218" y="2017"/>
                  </a:lnTo>
                  <a:cubicBezTo>
                    <a:pt x="1289033" y="61373"/>
                    <a:pt x="2312492" y="795056"/>
                    <a:pt x="2760358" y="1822479"/>
                  </a:cubicBezTo>
                  <a:lnTo>
                    <a:pt x="2846950" y="2052038"/>
                  </a:lnTo>
                  <a:lnTo>
                    <a:pt x="3219065" y="1932899"/>
                  </a:lnTo>
                  <a:lnTo>
                    <a:pt x="2650022" y="3246271"/>
                  </a:lnTo>
                  <a:lnTo>
                    <a:pt x="1423992" y="2507623"/>
                  </a:lnTo>
                  <a:lnTo>
                    <a:pt x="1956673" y="2337076"/>
                  </a:lnTo>
                  <a:lnTo>
                    <a:pt x="1642099" y="2436708"/>
                  </a:lnTo>
                  <a:lnTo>
                    <a:pt x="1595087" y="2314739"/>
                  </a:lnTo>
                  <a:cubicBezTo>
                    <a:pt x="1342680" y="1748065"/>
                    <a:pt x="779985" y="1336358"/>
                    <a:pt x="109253" y="1271675"/>
                  </a:cubicBezTo>
                  <a:lnTo>
                    <a:pt x="0" y="1266437"/>
                  </a:lnTo>
                  <a:close/>
                </a:path>
              </a:pathLst>
            </a:cu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1" name="Hộp Văn bản 100">
              <a:extLst>
                <a:ext uri="{FF2B5EF4-FFF2-40B4-BE49-F238E27FC236}">
                  <a16:creationId xmlns:a16="http://schemas.microsoft.com/office/drawing/2014/main" id="{A017EE7B-DA2D-DD67-91C8-A61BCD26CED0}"/>
                </a:ext>
              </a:extLst>
            </p:cNvPr>
            <p:cNvSpPr txBox="1"/>
            <p:nvPr/>
          </p:nvSpPr>
          <p:spPr>
            <a:xfrm rot="3016973">
              <a:off x="5606149" y="1576851"/>
              <a:ext cx="3456371" cy="160417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1362459"/>
                </a:avLst>
              </a:prstTxWarp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Forte" panose="03060902040502070203" pitchFamily="66" charset="0"/>
                  <a:cs typeface="Times New Roman" panose="02020603050405020304" pitchFamily="18" charset="0"/>
                </a:rPr>
                <a:t>KHỞI ĐỘNG</a:t>
              </a:r>
            </a:p>
          </p:txBody>
        </p:sp>
      </p:grpSp>
      <p:sp>
        <p:nvSpPr>
          <p:cNvPr id="79" name="Lưu đồ: Đường kết nối 78">
            <a:extLst>
              <a:ext uri="{FF2B5EF4-FFF2-40B4-BE49-F238E27FC236}">
                <a16:creationId xmlns:a16="http://schemas.microsoft.com/office/drawing/2014/main" id="{98A1A95C-1B27-D25A-7697-CE30984EE6A6}"/>
              </a:ext>
            </a:extLst>
          </p:cNvPr>
          <p:cNvSpPr/>
          <p:nvPr/>
        </p:nvSpPr>
        <p:spPr>
          <a:xfrm>
            <a:off x="4280598" y="1668026"/>
            <a:ext cx="3667648" cy="3506875"/>
          </a:xfrm>
          <a:prstGeom prst="flowChartConnector">
            <a:avLst/>
          </a:prstGeom>
          <a:gradFill flip="none" rotWithShape="1">
            <a:gsLst>
              <a:gs pos="59000">
                <a:schemeClr val="bg1">
                  <a:lumMod val="95000"/>
                </a:schemeClr>
              </a:gs>
              <a:gs pos="8000">
                <a:schemeClr val="bg1"/>
              </a:gs>
              <a:gs pos="93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Hình tự do: Hình 81">
            <a:extLst>
              <a:ext uri="{FF2B5EF4-FFF2-40B4-BE49-F238E27FC236}">
                <a16:creationId xmlns:a16="http://schemas.microsoft.com/office/drawing/2014/main" id="{078172CB-B53A-E311-288B-EA451645053C}"/>
              </a:ext>
            </a:extLst>
          </p:cNvPr>
          <p:cNvSpPr/>
          <p:nvPr/>
        </p:nvSpPr>
        <p:spPr>
          <a:xfrm>
            <a:off x="4262176" y="1693147"/>
            <a:ext cx="3667648" cy="3471707"/>
          </a:xfrm>
          <a:custGeom>
            <a:avLst/>
            <a:gdLst>
              <a:gd name="connsiteX0" fmla="*/ 1822639 w 3667648"/>
              <a:gd name="connsiteY0" fmla="*/ 3136389 h 3471707"/>
              <a:gd name="connsiteX1" fmla="*/ 1833825 w 3667648"/>
              <a:gd name="connsiteY1" fmla="*/ 3136944 h 3471707"/>
              <a:gd name="connsiteX2" fmla="*/ 1845010 w 3667648"/>
              <a:gd name="connsiteY2" fmla="*/ 3136389 h 3471707"/>
              <a:gd name="connsiteX3" fmla="*/ 1833824 w 3667648"/>
              <a:gd name="connsiteY3" fmla="*/ 3471707 h 3471707"/>
              <a:gd name="connsiteX4" fmla="*/ 2576033 w 3667648"/>
              <a:gd name="connsiteY4" fmla="*/ 2930623 h 3471707"/>
              <a:gd name="connsiteX5" fmla="*/ 2750736 w 3667648"/>
              <a:gd name="connsiteY5" fmla="*/ 3239147 h 3471707"/>
              <a:gd name="connsiteX6" fmla="*/ 2556297 w 3667648"/>
              <a:gd name="connsiteY6" fmla="*/ 2942401 h 3471707"/>
              <a:gd name="connsiteX7" fmla="*/ 1091616 w 3667648"/>
              <a:gd name="connsiteY7" fmla="*/ 2930622 h 3471707"/>
              <a:gd name="connsiteX8" fmla="*/ 1111353 w 3667648"/>
              <a:gd name="connsiteY8" fmla="*/ 2942400 h 3471707"/>
              <a:gd name="connsiteX9" fmla="*/ 916912 w 3667648"/>
              <a:gd name="connsiteY9" fmla="*/ 3239147 h 3471707"/>
              <a:gd name="connsiteX10" fmla="*/ 3086143 w 3667648"/>
              <a:gd name="connsiteY10" fmla="*/ 2406621 h 3471707"/>
              <a:gd name="connsiteX11" fmla="*/ 3421962 w 3667648"/>
              <a:gd name="connsiteY11" fmla="*/ 2603780 h 3471707"/>
              <a:gd name="connsiteX12" fmla="*/ 3073539 w 3667648"/>
              <a:gd name="connsiteY12" fmla="*/ 2427002 h 3471707"/>
              <a:gd name="connsiteX13" fmla="*/ 581507 w 3667648"/>
              <a:gd name="connsiteY13" fmla="*/ 2406620 h 3471707"/>
              <a:gd name="connsiteX14" fmla="*/ 594111 w 3667648"/>
              <a:gd name="connsiteY14" fmla="*/ 2427001 h 3471707"/>
              <a:gd name="connsiteX15" fmla="*/ 245686 w 3667648"/>
              <a:gd name="connsiteY15" fmla="*/ 2603780 h 3471707"/>
              <a:gd name="connsiteX16" fmla="*/ 3259468 w 3667648"/>
              <a:gd name="connsiteY16" fmla="*/ 1723654 h 3471707"/>
              <a:gd name="connsiteX17" fmla="*/ 3667648 w 3667648"/>
              <a:gd name="connsiteY17" fmla="*/ 1735854 h 3471707"/>
              <a:gd name="connsiteX18" fmla="*/ 3259468 w 3667648"/>
              <a:gd name="connsiteY18" fmla="*/ 1748054 h 3471707"/>
              <a:gd name="connsiteX19" fmla="*/ 3260095 w 3667648"/>
              <a:gd name="connsiteY19" fmla="*/ 1735853 h 3471707"/>
              <a:gd name="connsiteX20" fmla="*/ 408182 w 3667648"/>
              <a:gd name="connsiteY20" fmla="*/ 1723654 h 3471707"/>
              <a:gd name="connsiteX21" fmla="*/ 407555 w 3667648"/>
              <a:gd name="connsiteY21" fmla="*/ 1735853 h 3471707"/>
              <a:gd name="connsiteX22" fmla="*/ 408182 w 3667648"/>
              <a:gd name="connsiteY22" fmla="*/ 1748054 h 3471707"/>
              <a:gd name="connsiteX23" fmla="*/ 0 w 3667648"/>
              <a:gd name="connsiteY23" fmla="*/ 1735854 h 3471707"/>
              <a:gd name="connsiteX24" fmla="*/ 3421962 w 3667648"/>
              <a:gd name="connsiteY24" fmla="*/ 867927 h 3471707"/>
              <a:gd name="connsiteX25" fmla="*/ 3086144 w 3667648"/>
              <a:gd name="connsiteY25" fmla="*/ 1065086 h 3471707"/>
              <a:gd name="connsiteX26" fmla="*/ 3073540 w 3667648"/>
              <a:gd name="connsiteY26" fmla="*/ 1044705 h 3471707"/>
              <a:gd name="connsiteX27" fmla="*/ 245686 w 3667648"/>
              <a:gd name="connsiteY27" fmla="*/ 867927 h 3471707"/>
              <a:gd name="connsiteX28" fmla="*/ 594110 w 3667648"/>
              <a:gd name="connsiteY28" fmla="*/ 1044706 h 3471707"/>
              <a:gd name="connsiteX29" fmla="*/ 581506 w 3667648"/>
              <a:gd name="connsiteY29" fmla="*/ 1065087 h 3471707"/>
              <a:gd name="connsiteX30" fmla="*/ 2750736 w 3667648"/>
              <a:gd name="connsiteY30" fmla="*/ 232560 h 3471707"/>
              <a:gd name="connsiteX31" fmla="*/ 2576033 w 3667648"/>
              <a:gd name="connsiteY31" fmla="*/ 541084 h 3471707"/>
              <a:gd name="connsiteX32" fmla="*/ 2556297 w 3667648"/>
              <a:gd name="connsiteY32" fmla="*/ 529306 h 3471707"/>
              <a:gd name="connsiteX33" fmla="*/ 916912 w 3667648"/>
              <a:gd name="connsiteY33" fmla="*/ 232560 h 3471707"/>
              <a:gd name="connsiteX34" fmla="*/ 1111352 w 3667648"/>
              <a:gd name="connsiteY34" fmla="*/ 529306 h 3471707"/>
              <a:gd name="connsiteX35" fmla="*/ 1091616 w 3667648"/>
              <a:gd name="connsiteY35" fmla="*/ 541085 h 3471707"/>
              <a:gd name="connsiteX36" fmla="*/ 1833824 w 3667648"/>
              <a:gd name="connsiteY36" fmla="*/ 0 h 3471707"/>
              <a:gd name="connsiteX37" fmla="*/ 1845010 w 3667648"/>
              <a:gd name="connsiteY37" fmla="*/ 335317 h 3471707"/>
              <a:gd name="connsiteX38" fmla="*/ 1833825 w 3667648"/>
              <a:gd name="connsiteY38" fmla="*/ 334762 h 3471707"/>
              <a:gd name="connsiteX39" fmla="*/ 1822639 w 3667648"/>
              <a:gd name="connsiteY39" fmla="*/ 335317 h 347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667648" h="3471707">
                <a:moveTo>
                  <a:pt x="1822639" y="3136389"/>
                </a:moveTo>
                <a:lnTo>
                  <a:pt x="1833825" y="3136944"/>
                </a:lnTo>
                <a:lnTo>
                  <a:pt x="1845010" y="3136389"/>
                </a:lnTo>
                <a:lnTo>
                  <a:pt x="1833824" y="3471707"/>
                </a:lnTo>
                <a:close/>
                <a:moveTo>
                  <a:pt x="2576033" y="2930623"/>
                </a:moveTo>
                <a:lnTo>
                  <a:pt x="2750736" y="3239147"/>
                </a:lnTo>
                <a:lnTo>
                  <a:pt x="2556297" y="2942401"/>
                </a:lnTo>
                <a:close/>
                <a:moveTo>
                  <a:pt x="1091616" y="2930622"/>
                </a:moveTo>
                <a:lnTo>
                  <a:pt x="1111353" y="2942400"/>
                </a:lnTo>
                <a:lnTo>
                  <a:pt x="916912" y="3239147"/>
                </a:lnTo>
                <a:close/>
                <a:moveTo>
                  <a:pt x="3086143" y="2406621"/>
                </a:moveTo>
                <a:lnTo>
                  <a:pt x="3421962" y="2603780"/>
                </a:lnTo>
                <a:lnTo>
                  <a:pt x="3073539" y="2427002"/>
                </a:lnTo>
                <a:close/>
                <a:moveTo>
                  <a:pt x="581507" y="2406620"/>
                </a:moveTo>
                <a:lnTo>
                  <a:pt x="594111" y="2427001"/>
                </a:lnTo>
                <a:lnTo>
                  <a:pt x="245686" y="2603780"/>
                </a:lnTo>
                <a:close/>
                <a:moveTo>
                  <a:pt x="3259468" y="1723654"/>
                </a:moveTo>
                <a:lnTo>
                  <a:pt x="3667648" y="1735854"/>
                </a:lnTo>
                <a:lnTo>
                  <a:pt x="3259468" y="1748054"/>
                </a:lnTo>
                <a:lnTo>
                  <a:pt x="3260095" y="1735853"/>
                </a:lnTo>
                <a:close/>
                <a:moveTo>
                  <a:pt x="408182" y="1723654"/>
                </a:moveTo>
                <a:lnTo>
                  <a:pt x="407555" y="1735853"/>
                </a:lnTo>
                <a:lnTo>
                  <a:pt x="408182" y="1748054"/>
                </a:lnTo>
                <a:lnTo>
                  <a:pt x="0" y="1735854"/>
                </a:lnTo>
                <a:close/>
                <a:moveTo>
                  <a:pt x="3421962" y="867927"/>
                </a:moveTo>
                <a:lnTo>
                  <a:pt x="3086144" y="1065086"/>
                </a:lnTo>
                <a:lnTo>
                  <a:pt x="3073540" y="1044705"/>
                </a:lnTo>
                <a:close/>
                <a:moveTo>
                  <a:pt x="245686" y="867927"/>
                </a:moveTo>
                <a:lnTo>
                  <a:pt x="594110" y="1044706"/>
                </a:lnTo>
                <a:lnTo>
                  <a:pt x="581506" y="1065087"/>
                </a:lnTo>
                <a:close/>
                <a:moveTo>
                  <a:pt x="2750736" y="232560"/>
                </a:moveTo>
                <a:lnTo>
                  <a:pt x="2576033" y="541084"/>
                </a:lnTo>
                <a:lnTo>
                  <a:pt x="2556297" y="529306"/>
                </a:lnTo>
                <a:close/>
                <a:moveTo>
                  <a:pt x="916912" y="232560"/>
                </a:moveTo>
                <a:lnTo>
                  <a:pt x="1111352" y="529306"/>
                </a:lnTo>
                <a:lnTo>
                  <a:pt x="1091616" y="541085"/>
                </a:lnTo>
                <a:close/>
                <a:moveTo>
                  <a:pt x="1833824" y="0"/>
                </a:moveTo>
                <a:lnTo>
                  <a:pt x="1845010" y="335317"/>
                </a:lnTo>
                <a:lnTo>
                  <a:pt x="1833825" y="334762"/>
                </a:lnTo>
                <a:lnTo>
                  <a:pt x="1822639" y="3353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4" name="Hộp Văn bản 83">
            <a:extLst>
              <a:ext uri="{FF2B5EF4-FFF2-40B4-BE49-F238E27FC236}">
                <a16:creationId xmlns:a16="http://schemas.microsoft.com/office/drawing/2014/main" id="{4D6676F0-C91A-0F3C-B3AD-ED66618E0FD4}"/>
              </a:ext>
            </a:extLst>
          </p:cNvPr>
          <p:cNvSpPr txBox="1"/>
          <p:nvPr/>
        </p:nvSpPr>
        <p:spPr>
          <a:xfrm>
            <a:off x="5879960" y="1920063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85" name="Hộp Văn bản 84">
            <a:extLst>
              <a:ext uri="{FF2B5EF4-FFF2-40B4-BE49-F238E27FC236}">
                <a16:creationId xmlns:a16="http://schemas.microsoft.com/office/drawing/2014/main" id="{C10EDD27-33DB-1F9C-74D0-5047AE996716}"/>
              </a:ext>
            </a:extLst>
          </p:cNvPr>
          <p:cNvSpPr txBox="1"/>
          <p:nvPr/>
        </p:nvSpPr>
        <p:spPr>
          <a:xfrm>
            <a:off x="6553451" y="2129260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6" name="Hộp Văn bản 85">
            <a:extLst>
              <a:ext uri="{FF2B5EF4-FFF2-40B4-BE49-F238E27FC236}">
                <a16:creationId xmlns:a16="http://schemas.microsoft.com/office/drawing/2014/main" id="{1CC85756-ED8E-C09C-397E-427473D1DCF9}"/>
              </a:ext>
            </a:extLst>
          </p:cNvPr>
          <p:cNvSpPr txBox="1"/>
          <p:nvPr/>
        </p:nvSpPr>
        <p:spPr>
          <a:xfrm>
            <a:off x="7053706" y="2601999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7" name="Hộp Văn bản 86">
            <a:extLst>
              <a:ext uri="{FF2B5EF4-FFF2-40B4-BE49-F238E27FC236}">
                <a16:creationId xmlns:a16="http://schemas.microsoft.com/office/drawing/2014/main" id="{1501AF4C-9A17-E21A-B04E-7C6C9196E8A4}"/>
              </a:ext>
            </a:extLst>
          </p:cNvPr>
          <p:cNvSpPr txBox="1"/>
          <p:nvPr/>
        </p:nvSpPr>
        <p:spPr>
          <a:xfrm>
            <a:off x="7201570" y="3218623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8" name="Hộp Văn bản 87">
            <a:extLst>
              <a:ext uri="{FF2B5EF4-FFF2-40B4-BE49-F238E27FC236}">
                <a16:creationId xmlns:a16="http://schemas.microsoft.com/office/drawing/2014/main" id="{2195DA70-FCED-D8EC-5B63-7865AD83F229}"/>
              </a:ext>
            </a:extLst>
          </p:cNvPr>
          <p:cNvSpPr txBox="1"/>
          <p:nvPr/>
        </p:nvSpPr>
        <p:spPr>
          <a:xfrm>
            <a:off x="7040560" y="3875393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89" name="Hộp Văn bản 88">
            <a:extLst>
              <a:ext uri="{FF2B5EF4-FFF2-40B4-BE49-F238E27FC236}">
                <a16:creationId xmlns:a16="http://schemas.microsoft.com/office/drawing/2014/main" id="{3592A917-A41F-666C-2CC5-1B2286EA9F6C}"/>
              </a:ext>
            </a:extLst>
          </p:cNvPr>
          <p:cNvSpPr txBox="1"/>
          <p:nvPr/>
        </p:nvSpPr>
        <p:spPr>
          <a:xfrm>
            <a:off x="6618433" y="4350874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90" name="Hộp Văn bản 89">
            <a:extLst>
              <a:ext uri="{FF2B5EF4-FFF2-40B4-BE49-F238E27FC236}">
                <a16:creationId xmlns:a16="http://schemas.microsoft.com/office/drawing/2014/main" id="{BCF9E004-6BB7-2E25-E8B7-09211068A2AD}"/>
              </a:ext>
            </a:extLst>
          </p:cNvPr>
          <p:cNvSpPr txBox="1"/>
          <p:nvPr/>
        </p:nvSpPr>
        <p:spPr>
          <a:xfrm>
            <a:off x="5946181" y="4514216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91" name="Hộp Văn bản 90">
            <a:extLst>
              <a:ext uri="{FF2B5EF4-FFF2-40B4-BE49-F238E27FC236}">
                <a16:creationId xmlns:a16="http://schemas.microsoft.com/office/drawing/2014/main" id="{C7F27AB8-EBF7-BFD4-0D16-90C98E2565F1}"/>
              </a:ext>
            </a:extLst>
          </p:cNvPr>
          <p:cNvSpPr txBox="1"/>
          <p:nvPr/>
        </p:nvSpPr>
        <p:spPr>
          <a:xfrm>
            <a:off x="5254149" y="4331567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2" name="Hộp Văn bản 91">
            <a:extLst>
              <a:ext uri="{FF2B5EF4-FFF2-40B4-BE49-F238E27FC236}">
                <a16:creationId xmlns:a16="http://schemas.microsoft.com/office/drawing/2014/main" id="{7FF113FB-CB7E-16AE-876F-485B547C893E}"/>
              </a:ext>
            </a:extLst>
          </p:cNvPr>
          <p:cNvSpPr txBox="1"/>
          <p:nvPr/>
        </p:nvSpPr>
        <p:spPr>
          <a:xfrm>
            <a:off x="4816470" y="3876026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3" name="Hộp Văn bản 92">
            <a:extLst>
              <a:ext uri="{FF2B5EF4-FFF2-40B4-BE49-F238E27FC236}">
                <a16:creationId xmlns:a16="http://schemas.microsoft.com/office/drawing/2014/main" id="{668F39AF-2685-49AA-D09B-A60187C7BD0D}"/>
              </a:ext>
            </a:extLst>
          </p:cNvPr>
          <p:cNvSpPr txBox="1"/>
          <p:nvPr/>
        </p:nvSpPr>
        <p:spPr>
          <a:xfrm>
            <a:off x="4662961" y="3226988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4" name="Hộp Văn bản 93">
            <a:extLst>
              <a:ext uri="{FF2B5EF4-FFF2-40B4-BE49-F238E27FC236}">
                <a16:creationId xmlns:a16="http://schemas.microsoft.com/office/drawing/2014/main" id="{7F8EEDAF-EE60-D8BE-AE1C-5A37DFB66FE3}"/>
              </a:ext>
            </a:extLst>
          </p:cNvPr>
          <p:cNvSpPr txBox="1"/>
          <p:nvPr/>
        </p:nvSpPr>
        <p:spPr>
          <a:xfrm>
            <a:off x="4771778" y="2620675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95" name="Hộp Văn bản 94">
            <a:extLst>
              <a:ext uri="{FF2B5EF4-FFF2-40B4-BE49-F238E27FC236}">
                <a16:creationId xmlns:a16="http://schemas.microsoft.com/office/drawing/2014/main" id="{A70C4089-6F09-7A53-DD06-ABC821FF4CCD}"/>
              </a:ext>
            </a:extLst>
          </p:cNvPr>
          <p:cNvSpPr txBox="1"/>
          <p:nvPr/>
        </p:nvSpPr>
        <p:spPr>
          <a:xfrm>
            <a:off x="5261902" y="2157101"/>
            <a:ext cx="432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11" name="Hình chữ nhật 110">
            <a:extLst>
              <a:ext uri="{FF2B5EF4-FFF2-40B4-BE49-F238E27FC236}">
                <a16:creationId xmlns:a16="http://schemas.microsoft.com/office/drawing/2014/main" id="{B102656B-AA73-4289-B417-9D390773DB80}"/>
              </a:ext>
            </a:extLst>
          </p:cNvPr>
          <p:cNvSpPr/>
          <p:nvPr/>
        </p:nvSpPr>
        <p:spPr>
          <a:xfrm>
            <a:off x="5922244" y="988490"/>
            <a:ext cx="347509" cy="574590"/>
          </a:xfrm>
          <a:prstGeom prst="rect">
            <a:avLst/>
          </a:prstGeom>
          <a:gradFill flip="none" rotWithShape="1">
            <a:gsLst>
              <a:gs pos="63000">
                <a:schemeClr val="bg1">
                  <a:lumMod val="95000"/>
                </a:schemeClr>
              </a:gs>
              <a:gs pos="8000">
                <a:schemeClr val="tx1"/>
              </a:gs>
              <a:gs pos="38000">
                <a:srgbClr val="CCCCCC"/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Nhóm 98">
            <a:extLst>
              <a:ext uri="{FF2B5EF4-FFF2-40B4-BE49-F238E27FC236}">
                <a16:creationId xmlns:a16="http://schemas.microsoft.com/office/drawing/2014/main" id="{62AC6F8B-8986-AC8F-B5BF-7C5ED94D8587}"/>
              </a:ext>
            </a:extLst>
          </p:cNvPr>
          <p:cNvGrpSpPr/>
          <p:nvPr/>
        </p:nvGrpSpPr>
        <p:grpSpPr>
          <a:xfrm>
            <a:off x="5963381" y="2426416"/>
            <a:ext cx="125644" cy="2075240"/>
            <a:chOff x="6063384" y="2361958"/>
            <a:chExt cx="125644" cy="2075240"/>
          </a:xfrm>
        </p:grpSpPr>
        <p:sp>
          <p:nvSpPr>
            <p:cNvPr id="96" name="Tam giác Cân 95">
              <a:extLst>
                <a:ext uri="{FF2B5EF4-FFF2-40B4-BE49-F238E27FC236}">
                  <a16:creationId xmlns:a16="http://schemas.microsoft.com/office/drawing/2014/main" id="{FFF904DF-B111-92E0-B10E-B2743C195AC7}"/>
                </a:ext>
              </a:extLst>
            </p:cNvPr>
            <p:cNvSpPr/>
            <p:nvPr/>
          </p:nvSpPr>
          <p:spPr>
            <a:xfrm>
              <a:off x="6063384" y="2361958"/>
              <a:ext cx="125644" cy="1049456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Tam giác Cân 96">
              <a:extLst>
                <a:ext uri="{FF2B5EF4-FFF2-40B4-BE49-F238E27FC236}">
                  <a16:creationId xmlns:a16="http://schemas.microsoft.com/office/drawing/2014/main" id="{9BDA2BB9-07B7-03FA-D5D0-0167EC661996}"/>
                </a:ext>
              </a:extLst>
            </p:cNvPr>
            <p:cNvSpPr/>
            <p:nvPr/>
          </p:nvSpPr>
          <p:spPr>
            <a:xfrm flipV="1">
              <a:off x="6063384" y="3387742"/>
              <a:ext cx="125644" cy="104945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0" name="Hình tròn: Rỗng 79">
            <a:extLst>
              <a:ext uri="{FF2B5EF4-FFF2-40B4-BE49-F238E27FC236}">
                <a16:creationId xmlns:a16="http://schemas.microsoft.com/office/drawing/2014/main" id="{9EA6210F-B54C-F537-30ED-3FCC184E3616}"/>
              </a:ext>
            </a:extLst>
          </p:cNvPr>
          <p:cNvSpPr/>
          <p:nvPr/>
        </p:nvSpPr>
        <p:spPr>
          <a:xfrm>
            <a:off x="4152005" y="1517300"/>
            <a:ext cx="3946966" cy="3788229"/>
          </a:xfrm>
          <a:prstGeom prst="donut">
            <a:avLst>
              <a:gd name="adj" fmla="val 4614"/>
            </a:avLst>
          </a:prstGeom>
          <a:gradFill flip="none" rotWithShape="1">
            <a:gsLst>
              <a:gs pos="4000">
                <a:schemeClr val="bg1"/>
              </a:gs>
              <a:gs pos="63000">
                <a:srgbClr val="808080"/>
              </a:gs>
              <a:gs pos="90000">
                <a:schemeClr val="bg1"/>
              </a:gs>
              <a:gs pos="32000">
                <a:schemeClr val="bg1">
                  <a:lumMod val="5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Hình chữ nhật 111">
            <a:extLst>
              <a:ext uri="{FF2B5EF4-FFF2-40B4-BE49-F238E27FC236}">
                <a16:creationId xmlns:a16="http://schemas.microsoft.com/office/drawing/2014/main" id="{7ED9594E-CFCD-994F-4973-8610A7E95A15}"/>
              </a:ext>
            </a:extLst>
          </p:cNvPr>
          <p:cNvSpPr/>
          <p:nvPr/>
        </p:nvSpPr>
        <p:spPr>
          <a:xfrm>
            <a:off x="5856905" y="855187"/>
            <a:ext cx="498371" cy="280557"/>
          </a:xfrm>
          <a:prstGeom prst="rect">
            <a:avLst/>
          </a:prstGeom>
          <a:gradFill flip="none" rotWithShape="1">
            <a:gsLst>
              <a:gs pos="63000">
                <a:schemeClr val="bg1">
                  <a:lumMod val="95000"/>
                </a:schemeClr>
              </a:gs>
              <a:gs pos="8000">
                <a:schemeClr val="tx1"/>
              </a:gs>
              <a:gs pos="38000">
                <a:srgbClr val="CCCCCC"/>
              </a:gs>
              <a:gs pos="83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Hình tự do: Hình 115">
            <a:extLst>
              <a:ext uri="{FF2B5EF4-FFF2-40B4-BE49-F238E27FC236}">
                <a16:creationId xmlns:a16="http://schemas.microsoft.com/office/drawing/2014/main" id="{0046595D-AA7E-C636-96BA-00A30980E3CA}"/>
              </a:ext>
            </a:extLst>
          </p:cNvPr>
          <p:cNvSpPr/>
          <p:nvPr/>
        </p:nvSpPr>
        <p:spPr>
          <a:xfrm>
            <a:off x="5483961" y="315426"/>
            <a:ext cx="1140630" cy="1039682"/>
          </a:xfrm>
          <a:custGeom>
            <a:avLst/>
            <a:gdLst>
              <a:gd name="connsiteX0" fmla="*/ 570315 w 1140630"/>
              <a:gd name="connsiteY0" fmla="*/ 0 h 1158724"/>
              <a:gd name="connsiteX1" fmla="*/ 1140630 w 1140630"/>
              <a:gd name="connsiteY1" fmla="*/ 590550 h 1158724"/>
              <a:gd name="connsiteX2" fmla="*/ 792307 w 1140630"/>
              <a:gd name="connsiteY2" fmla="*/ 1134692 h 1158724"/>
              <a:gd name="connsiteX3" fmla="*/ 770598 w 1140630"/>
              <a:gd name="connsiteY3" fmla="*/ 1141670 h 1158724"/>
              <a:gd name="connsiteX4" fmla="*/ 770598 w 1140630"/>
              <a:gd name="connsiteY4" fmla="*/ 1086593 h 1158724"/>
              <a:gd name="connsiteX5" fmla="*/ 771822 w 1140630"/>
              <a:gd name="connsiteY5" fmla="*/ 1086199 h 1158724"/>
              <a:gd name="connsiteX6" fmla="*/ 1088001 w 1140630"/>
              <a:gd name="connsiteY6" fmla="*/ 590550 h 1158724"/>
              <a:gd name="connsiteX7" fmla="*/ 570315 w 1140630"/>
              <a:gd name="connsiteY7" fmla="*/ 52629 h 1158724"/>
              <a:gd name="connsiteX8" fmla="*/ 52629 w 1140630"/>
              <a:gd name="connsiteY8" fmla="*/ 590550 h 1158724"/>
              <a:gd name="connsiteX9" fmla="*/ 368808 w 1140630"/>
              <a:gd name="connsiteY9" fmla="*/ 1086199 h 1158724"/>
              <a:gd name="connsiteX10" fmla="*/ 423089 w 1140630"/>
              <a:gd name="connsiteY10" fmla="*/ 1103707 h 1158724"/>
              <a:gd name="connsiteX11" fmla="*/ 423089 w 1140630"/>
              <a:gd name="connsiteY11" fmla="*/ 1158724 h 1158724"/>
              <a:gd name="connsiteX12" fmla="*/ 348323 w 1140630"/>
              <a:gd name="connsiteY12" fmla="*/ 1134692 h 1158724"/>
              <a:gd name="connsiteX13" fmla="*/ 0 w 1140630"/>
              <a:gd name="connsiteY13" fmla="*/ 590550 h 1158724"/>
              <a:gd name="connsiteX14" fmla="*/ 570315 w 1140630"/>
              <a:gd name="connsiteY14" fmla="*/ 0 h 115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0630" h="1158724">
                <a:moveTo>
                  <a:pt x="570315" y="0"/>
                </a:moveTo>
                <a:cubicBezTo>
                  <a:pt x="885291" y="0"/>
                  <a:pt x="1140630" y="264398"/>
                  <a:pt x="1140630" y="590550"/>
                </a:cubicBezTo>
                <a:cubicBezTo>
                  <a:pt x="1140630" y="835164"/>
                  <a:pt x="997002" y="1045042"/>
                  <a:pt x="792307" y="1134692"/>
                </a:cubicBezTo>
                <a:lnTo>
                  <a:pt x="770598" y="1141670"/>
                </a:lnTo>
                <a:lnTo>
                  <a:pt x="770598" y="1086593"/>
                </a:lnTo>
                <a:lnTo>
                  <a:pt x="771822" y="1086199"/>
                </a:lnTo>
                <a:cubicBezTo>
                  <a:pt x="957627" y="1004538"/>
                  <a:pt x="1088001" y="813365"/>
                  <a:pt x="1088001" y="590550"/>
                </a:cubicBezTo>
                <a:cubicBezTo>
                  <a:pt x="1088001" y="293464"/>
                  <a:pt x="856225" y="52629"/>
                  <a:pt x="570315" y="52629"/>
                </a:cubicBezTo>
                <a:cubicBezTo>
                  <a:pt x="284405" y="52629"/>
                  <a:pt x="52629" y="293464"/>
                  <a:pt x="52629" y="590550"/>
                </a:cubicBezTo>
                <a:cubicBezTo>
                  <a:pt x="52629" y="813365"/>
                  <a:pt x="183003" y="1004538"/>
                  <a:pt x="368808" y="1086199"/>
                </a:cubicBezTo>
                <a:lnTo>
                  <a:pt x="423089" y="1103707"/>
                </a:lnTo>
                <a:lnTo>
                  <a:pt x="423089" y="1158724"/>
                </a:lnTo>
                <a:lnTo>
                  <a:pt x="348323" y="1134692"/>
                </a:lnTo>
                <a:cubicBezTo>
                  <a:pt x="143628" y="1045042"/>
                  <a:pt x="0" y="835164"/>
                  <a:pt x="0" y="590550"/>
                </a:cubicBezTo>
                <a:cubicBezTo>
                  <a:pt x="0" y="264398"/>
                  <a:pt x="255339" y="0"/>
                  <a:pt x="570315" y="0"/>
                </a:cubicBezTo>
                <a:close/>
              </a:path>
            </a:pathLst>
          </a:custGeom>
          <a:gradFill flip="none" rotWithShape="1">
            <a:gsLst>
              <a:gs pos="4000">
                <a:schemeClr val="bg1"/>
              </a:gs>
              <a:gs pos="63000">
                <a:srgbClr val="808080"/>
              </a:gs>
              <a:gs pos="90000">
                <a:schemeClr val="bg1"/>
              </a:gs>
              <a:gs pos="32000">
                <a:schemeClr val="bg1">
                  <a:lumMod val="5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8" name="Lưu đồ: Đường kết nối 117">
            <a:extLst>
              <a:ext uri="{FF2B5EF4-FFF2-40B4-BE49-F238E27FC236}">
                <a16:creationId xmlns:a16="http://schemas.microsoft.com/office/drawing/2014/main" id="{0E8D7155-DD63-1F54-35FC-22AB6DC86AB0}"/>
              </a:ext>
            </a:extLst>
          </p:cNvPr>
          <p:cNvSpPr/>
          <p:nvPr/>
        </p:nvSpPr>
        <p:spPr>
          <a:xfrm>
            <a:off x="5879958" y="3245409"/>
            <a:ext cx="300646" cy="308636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2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">
                                      <p:cBhvr>
                                        <p:cTn id="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00000">
                                      <p:cBhvr>
                                        <p:cTn id="2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“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12FF0E2B-FB14-EEA2-D722-71E55EA0BA52}"/>
              </a:ext>
            </a:extLst>
          </p:cNvPr>
          <p:cNvSpPr txBox="1"/>
          <p:nvPr/>
        </p:nvSpPr>
        <p:spPr>
          <a:xfrm>
            <a:off x="1530251" y="2149332"/>
            <a:ext cx="5653339" cy="578882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60020" algn="l"/>
              </a:tabLs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phố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530251" y="2937277"/>
            <a:ext cx="9804132" cy="578882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60020" algn="l"/>
              </a:tabLs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thưởng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nghèo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263066" y="1467495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99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0075590B-D44D-A34C-471E-70BEA53C5553}"/>
              </a:ext>
            </a:extLst>
          </p:cNvPr>
          <p:cNvSpPr txBox="1"/>
          <p:nvPr/>
        </p:nvSpPr>
        <p:spPr>
          <a:xfrm>
            <a:off x="1519932" y="4913451"/>
            <a:ext cx="102584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=&gt;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từ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nguyên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liệu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đến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cách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ăn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), </a:t>
            </a:r>
            <a:r>
              <a:rPr lang="en-US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vì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phù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hợp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với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túi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tiền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tất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cả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mọi</a:t>
            </a:r>
            <a:r>
              <a:rPr lang="vi-VN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en-US" sz="2800" b="1" kern="100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2800" b="1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E93898-6D82-36EC-0BCE-792F9EB38E07}"/>
              </a:ext>
            </a:extLst>
          </p:cNvPr>
          <p:cNvSpPr txBox="1"/>
          <p:nvPr/>
        </p:nvSpPr>
        <p:spPr>
          <a:xfrm>
            <a:off x="1530251" y="3845148"/>
            <a:ext cx="2605021" cy="578882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60020" algn="l"/>
              </a:tabLs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rẻ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0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3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“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263065" y="1467495"/>
            <a:ext cx="10515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uống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102D1BE0-23B2-4A91-2D84-C55F4500AFF0}"/>
              </a:ext>
            </a:extLst>
          </p:cNvPr>
          <p:cNvSpPr txBox="1"/>
          <p:nvPr/>
        </p:nvSpPr>
        <p:spPr>
          <a:xfrm>
            <a:off x="1527707" y="2493436"/>
            <a:ext cx="10117446" cy="3970318"/>
          </a:xfrm>
          <a:prstGeom prst="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9:</a:t>
            </a:r>
            <a:endParaRPr lang="en-US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1)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Món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cơm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hến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cho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thấy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đặc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điểm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trong phong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cách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ăn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uống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Huế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2)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Chuyện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cơm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hến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phải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chỉ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đơn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giản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văn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bản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giới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thiệu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món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ăn không?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Tác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giả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tới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những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điều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xung quang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món</a:t>
            </a:r>
            <a:r>
              <a:rPr lang="vi-VN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cơm </a:t>
            </a:r>
            <a:r>
              <a:rPr lang="vi-VN" sz="2800" i="1" kern="1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hến</a:t>
            </a:r>
            <a:r>
              <a:rPr lang="en-US" sz="2800" i="1" kern="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</a:p>
          <a:p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3) Theo em</a:t>
            </a:r>
            <a:r>
              <a:rPr lang="en-US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tại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sao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tác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giả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lại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cho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rằng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món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ăn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đặc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sản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cũng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giống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như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di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tích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văn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hóa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</a:t>
            </a:r>
            <a:r>
              <a:rPr lang="en-US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 </a:t>
            </a:r>
            <a:endParaRPr lang="en-US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4)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Hình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ảnh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chị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hàng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cùng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gánh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cơm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hến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bếp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lửa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gợi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cho em suy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nghĩ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vi-VN" sz="28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26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5F44AE40-F4C7-F16B-7F41-8E57596F2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3993" y="618418"/>
            <a:ext cx="48156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en-US" sz="3200" b="1" i="0" u="none" strike="noStrike" cap="none" normalizeH="0" baseline="0" dirty="0">
                <a:ln>
                  <a:noFill/>
                </a:ln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09</a:t>
            </a:r>
            <a:endParaRPr kumimoji="0" lang="pt-BR" altLang="en-US" sz="3200" b="0" i="0" u="none" strike="noStrike" cap="none" normalizeH="0" baseline="0" dirty="0">
              <a:ln>
                <a:noFill/>
              </a:ln>
              <a:solidFill>
                <a:srgbClr val="00CC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Bảng 2">
            <a:extLst>
              <a:ext uri="{FF2B5EF4-FFF2-40B4-BE49-F238E27FC236}">
                <a16:creationId xmlns:a16="http://schemas.microsoft.com/office/drawing/2014/main" id="{4B61E0AC-D279-C78F-35F7-7012D8FD12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255704"/>
              </p:ext>
            </p:extLst>
          </p:nvPr>
        </p:nvGraphicFramePr>
        <p:xfrm>
          <a:off x="958319" y="1627684"/>
          <a:ext cx="10275361" cy="469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5371">
                  <a:extLst>
                    <a:ext uri="{9D8B030D-6E8A-4147-A177-3AD203B41FA5}">
                      <a16:colId xmlns:a16="http://schemas.microsoft.com/office/drawing/2014/main" val="1592753156"/>
                    </a:ext>
                  </a:extLst>
                </a:gridCol>
                <a:gridCol w="2959990">
                  <a:extLst>
                    <a:ext uri="{9D8B030D-6E8A-4147-A177-3AD203B41FA5}">
                      <a16:colId xmlns:a16="http://schemas.microsoft.com/office/drawing/2014/main" val="36157854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 dirty="0" err="1">
                          <a:effectLst/>
                          <a:latin typeface="+mj-lt"/>
                        </a:rPr>
                        <a:t>Đặc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điểm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cơm </a:t>
                      </a:r>
                      <a:r>
                        <a:rPr lang="vi-VN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hến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 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170071"/>
                  </a:ext>
                </a:extLst>
              </a:tr>
              <a:tr h="59599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 dirty="0">
                          <a:effectLst/>
                          <a:latin typeface="+mj-lt"/>
                        </a:rPr>
                        <a:t>1)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Món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cơm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hến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cho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thấy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đặc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điểm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gì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trong phong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cách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ăn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uống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của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người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Huế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?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0336541"/>
                  </a:ext>
                </a:extLst>
              </a:tr>
              <a:tr h="8939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+mj-lt"/>
                        </a:rPr>
                        <a:t>2)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Chuyện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cơm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hến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có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phải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chỉ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đơn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giản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là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văn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bản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giới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thiệu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món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ăn không?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Tác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giả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bàn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tới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những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điều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gì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xung quang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món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cơm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hến</a:t>
                      </a:r>
                      <a:r>
                        <a:rPr lang="en-US" sz="2800" kern="100" dirty="0">
                          <a:effectLst/>
                          <a:latin typeface="+mj-lt"/>
                        </a:rPr>
                        <a:t>? 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464185"/>
                  </a:ext>
                </a:extLst>
              </a:tr>
              <a:tr h="59599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>
                          <a:effectLst/>
                          <a:latin typeface="+mj-lt"/>
                        </a:rPr>
                        <a:t>3) Theo em</a:t>
                      </a:r>
                      <a:r>
                        <a:rPr lang="en-US" sz="2800" kern="100">
                          <a:effectLst/>
                          <a:latin typeface="+mj-lt"/>
                        </a:rPr>
                        <a:t>,</a:t>
                      </a:r>
                      <a:r>
                        <a:rPr lang="vi-VN" sz="2800" kern="100">
                          <a:effectLst/>
                          <a:latin typeface="+mj-lt"/>
                        </a:rPr>
                        <a:t> tại sao tác giả lại cho rằng (một món ăn đặc sản cũng giống như một di tích văn hóa)</a:t>
                      </a:r>
                      <a:r>
                        <a:rPr lang="en-US" sz="2800" kern="100">
                          <a:effectLst/>
                          <a:latin typeface="+mj-lt"/>
                        </a:rPr>
                        <a:t>? </a:t>
                      </a:r>
                      <a:endParaRPr lang="en-US" sz="2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4441441"/>
                  </a:ext>
                </a:extLst>
              </a:tr>
              <a:tr h="59599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kern="100" dirty="0">
                          <a:effectLst/>
                          <a:latin typeface="+mj-lt"/>
                        </a:rPr>
                        <a:t>4)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Hình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ảnh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chị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bán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hàng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cùng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gánh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cơm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hến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và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bếp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lửa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gợi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cho em suy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nghĩ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kern="100" dirty="0" err="1">
                          <a:effectLst/>
                          <a:latin typeface="+mj-lt"/>
                        </a:rPr>
                        <a:t>gì</a:t>
                      </a:r>
                      <a:r>
                        <a:rPr lang="vi-VN" sz="2800" kern="100" dirty="0">
                          <a:effectLst/>
                          <a:latin typeface="+mj-lt"/>
                        </a:rPr>
                        <a:t>?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9304395"/>
                  </a:ext>
                </a:extLst>
              </a:tr>
            </a:tbl>
          </a:graphicData>
        </a:graphic>
      </p:graphicFrame>
      <p:pic>
        <p:nvPicPr>
          <p:cNvPr id="2" name="Hình ảnh 1">
            <a:extLst>
              <a:ext uri="{FF2B5EF4-FFF2-40B4-BE49-F238E27FC236}">
                <a16:creationId xmlns:a16="http://schemas.microsoft.com/office/drawing/2014/main" id="{0AD685E6-5CB1-B907-6E7E-8D553F77D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2" y="-422349"/>
            <a:ext cx="2175062" cy="191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3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“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530250" y="2640818"/>
            <a:ext cx="9804132" cy="2009061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1) Phong </a:t>
            </a:r>
            <a:r>
              <a:rPr lang="vi-VN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cách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ăn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“ăn cay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dễ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sợ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”, “cay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chảy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nước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mắt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”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vi-VN" sz="2400" dirty="0">
                <a:solidFill>
                  <a:srgbClr val="000000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Món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cơm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hến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có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đến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3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loại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ớt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ớt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tương,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ớt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màu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ớt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dầm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mắm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). 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-&gt;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đã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nâng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món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ăn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bình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dân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làm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thành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nghệ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thuật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ẩm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thực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263065" y="1467495"/>
            <a:ext cx="10515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uống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21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“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530250" y="2640818"/>
            <a:ext cx="9804132" cy="2009061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2) </a:t>
            </a:r>
            <a:r>
              <a:rPr lang="vi-VN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Điểm</a:t>
            </a:r>
            <a:r>
              <a:rPr lang="vi-VN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tựa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món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ăn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bình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dân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bài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tản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văn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bàn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về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vấn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đề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nhân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sinh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phong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tục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tập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quán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sự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giữ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gìn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văn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hóa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truyền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thống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về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đặc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điểm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nhân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học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về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tình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yêu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sự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gắn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bó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với</a:t>
            </a:r>
            <a:r>
              <a:rPr lang="vi-VN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quê hương...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263065" y="1467495"/>
            <a:ext cx="10515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uống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28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“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530250" y="2640818"/>
            <a:ext cx="9804132" cy="2485787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534670" algn="l"/>
              </a:tabLst>
            </a:pP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3) Theo </a:t>
            </a:r>
            <a:r>
              <a:rPr lang="en-US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tác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giả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“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vi-VN" sz="2800" b="1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món</a:t>
            </a:r>
            <a:r>
              <a:rPr lang="vi-VN" sz="2800" b="1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ăn 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đặc</a:t>
            </a:r>
            <a:r>
              <a:rPr lang="vi-VN" sz="2800" b="1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sản</a:t>
            </a:r>
            <a:r>
              <a:rPr lang="vi-VN" sz="2800" b="1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cũng</a:t>
            </a:r>
            <a:r>
              <a:rPr lang="vi-VN" sz="2800" b="1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giống</a:t>
            </a:r>
            <a:r>
              <a:rPr lang="vi-VN" sz="2800" b="1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như 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vi-VN" sz="2800" b="1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di 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tích</a:t>
            </a:r>
            <a:r>
              <a:rPr lang="vi-VN" sz="2800" b="1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văn </a:t>
            </a:r>
            <a:r>
              <a:rPr lang="vi-VN" sz="2800" b="1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hóa</a:t>
            </a:r>
            <a:r>
              <a:rPr lang="en-US" sz="2800" b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”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vì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nó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cần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được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bảo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tồn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nguyên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trạng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những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nét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xưa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(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về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nguyên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liệu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cách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chế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biến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),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khi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bị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pha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tạp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thì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sẽ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mất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đi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hồn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cốt</a:t>
            </a:r>
            <a:r>
              <a:rPr lang="en-US" sz="28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  <a:r>
              <a:rPr lang="vi-VN" sz="2400" dirty="0">
                <a:solidFill>
                  <a:srgbClr val="000000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</a:rPr>
              <a:t>(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“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tính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bảo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thủ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là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yếu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tố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văn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hoá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hết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sức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quan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trọng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để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bảo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toàn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di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sản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”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)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263065" y="1467495"/>
            <a:ext cx="10515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uống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83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3893"/>
            <a:ext cx="1341990" cy="954107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404743" y="1157226"/>
            <a:ext cx="10222480" cy="2485787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71450" algn="l"/>
              </a:tabLs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4)</a:t>
            </a:r>
            <a:r>
              <a:rPr lang="en-US" sz="2800" dirty="0">
                <a:solidFill>
                  <a:srgbClr val="000000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Hình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ảnh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chị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bán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hàng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: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gầy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mỏng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manh,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áo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đài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đen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cũ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kĩ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ó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cời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rao lanh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lảnh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gánh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rẻ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đủ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tỉ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mỉ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-&gt;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nghèo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nhưng không lam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lũ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sở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tươm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tất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cốt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ề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nã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đô; mưu sinh đi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ền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niềm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vui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nối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195592" y="203119"/>
            <a:ext cx="10515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uống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2F2A0CF1-8EE1-430D-C84C-CB2C95F13CC6}"/>
              </a:ext>
            </a:extLst>
          </p:cNvPr>
          <p:cNvSpPr txBox="1"/>
          <p:nvPr/>
        </p:nvSpPr>
        <p:spPr>
          <a:xfrm>
            <a:off x="1341990" y="3689742"/>
            <a:ext cx="10347986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- </a:t>
            </a:r>
            <a:r>
              <a:rPr lang="en-US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</a:t>
            </a:r>
            <a:r>
              <a:rPr lang="vi-V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hi </a:t>
            </a:r>
            <a:r>
              <a:rPr lang="vi-VN" sz="27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tiết</a:t>
            </a:r>
            <a:r>
              <a:rPr lang="vi-V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đặc</a:t>
            </a:r>
            <a:r>
              <a:rPr lang="vi-V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biệt</a:t>
            </a:r>
            <a:r>
              <a:rPr lang="vi-V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bếp</a:t>
            </a:r>
            <a:r>
              <a:rPr lang="vi-V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lửa</a:t>
            </a:r>
            <a:r>
              <a:rPr lang="vi-V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: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vừa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thực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vừa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mang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tính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tượng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trưng,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được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dùng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để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kết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thúc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tác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phẩm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,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gợi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ra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những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hàm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nghĩa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sâu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sắc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: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một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bếp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lửa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chắt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chiu,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ấp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ủ đi trong mưa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suốt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mùa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đông,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bền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bỉ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theo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bước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chân </a:t>
            </a:r>
            <a:r>
              <a:rPr lang="vi-VN" sz="27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người</a:t>
            </a:r>
            <a:r>
              <a:rPr lang="vi-VN" sz="27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.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Bếp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lửa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cũng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tượng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trưng cho ý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thức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gìn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giữ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nét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văn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hoá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cổ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truyền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ở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những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người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bình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dân như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chị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bán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hàng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.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Họ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mưu sinh nhưng không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chạy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theo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lợi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nhuận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, “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làm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giả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”,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làm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biến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đổi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những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nét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truyền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thống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; thu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nhập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ít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ỏi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nhưng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họ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không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bỏ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nghề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,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vẫn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chăm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chút</a:t>
            </a:r>
            <a:r>
              <a:rPr lang="vi-VN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 cho </a:t>
            </a:r>
            <a:r>
              <a:rPr lang="vi-VN" sz="2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nghề</a:t>
            </a:r>
            <a:r>
              <a:rPr lang="en-US" sz="2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Sans Serif" panose="020B0604020202020204" pitchFamily="34" charset="0"/>
              </a:rPr>
              <a:t>…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74144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Lời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396657" y="2473226"/>
            <a:ext cx="10248090" cy="3970318"/>
          </a:xfrm>
          <a:prstGeom prst="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ìm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Huế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câu mang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C2C26E4-5479-F88A-524A-894B3EF2E80C}"/>
              </a:ext>
            </a:extLst>
          </p:cNvPr>
          <p:cNvSpPr txBox="1"/>
          <p:nvPr/>
        </p:nvSpPr>
        <p:spPr>
          <a:xfrm>
            <a:off x="1263065" y="1467495"/>
            <a:ext cx="105152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uống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endParaRPr lang="en-US" sz="2800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71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5F44AE40-F4C7-F16B-7F41-8E57596F2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3287" y="958744"/>
            <a:ext cx="48156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en-US" sz="3200" b="1" i="0" u="none" strike="noStrike" cap="none" normalizeH="0" baseline="0" dirty="0">
                <a:ln>
                  <a:noFill/>
                </a:ln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</a:t>
            </a:r>
            <a:r>
              <a:rPr lang="pt-BR" alt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pt-BR" altLang="en-US" sz="3200" b="0" i="0" u="none" strike="noStrike" cap="none" normalizeH="0" baseline="0" dirty="0">
              <a:ln>
                <a:noFill/>
              </a:ln>
              <a:solidFill>
                <a:srgbClr val="00CC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Bảng 3">
            <a:extLst>
              <a:ext uri="{FF2B5EF4-FFF2-40B4-BE49-F238E27FC236}">
                <a16:creationId xmlns:a16="http://schemas.microsoft.com/office/drawing/2014/main" id="{5FB91604-72A0-45DB-8055-39128477F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68550"/>
              </p:ext>
            </p:extLst>
          </p:nvPr>
        </p:nvGraphicFramePr>
        <p:xfrm>
          <a:off x="597402" y="2195163"/>
          <a:ext cx="11247533" cy="34590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8831">
                  <a:extLst>
                    <a:ext uri="{9D8B030D-6E8A-4147-A177-3AD203B41FA5}">
                      <a16:colId xmlns:a16="http://schemas.microsoft.com/office/drawing/2014/main" val="1156671780"/>
                    </a:ext>
                  </a:extLst>
                </a:gridCol>
                <a:gridCol w="1948702">
                  <a:extLst>
                    <a:ext uri="{9D8B030D-6E8A-4147-A177-3AD203B41FA5}">
                      <a16:colId xmlns:a16="http://schemas.microsoft.com/office/drawing/2014/main" val="3482896900"/>
                    </a:ext>
                  </a:extLst>
                </a:gridCol>
              </a:tblGrid>
              <a:tr h="34092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12155"/>
                  </a:ext>
                </a:extLst>
              </a:tr>
              <a:tr h="68184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T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ìm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cụm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khẩu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khẩu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Huế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337467"/>
                  </a:ext>
                </a:extLst>
              </a:tr>
              <a:tr h="68184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câu mang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màu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thoại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khi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chuyện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trực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06351"/>
                  </a:ext>
                </a:extLst>
              </a:tr>
              <a:tr h="472055">
                <a:tc>
                  <a:txBody>
                    <a:bodyPr/>
                    <a:lstStyle/>
                    <a:p>
                      <a:pPr marL="0" marR="304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Tìm câu văn thể hiện ý kiến của tác giả về món cơm hến.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2007812"/>
                  </a:ext>
                </a:extLst>
              </a:tr>
              <a:tr h="68184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riêng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,…)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7615811"/>
                  </a:ext>
                </a:extLst>
              </a:tr>
            </a:tbl>
          </a:graphicData>
        </a:graphic>
      </p:graphicFrame>
      <p:pic>
        <p:nvPicPr>
          <p:cNvPr id="2" name="Hình ảnh 1">
            <a:extLst>
              <a:ext uri="{FF2B5EF4-FFF2-40B4-BE49-F238E27FC236}">
                <a16:creationId xmlns:a16="http://schemas.microsoft.com/office/drawing/2014/main" id="{CEBBAB45-544F-BAA4-EBD3-B661041F6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44" y="0"/>
            <a:ext cx="2175062" cy="191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23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Lời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947" y="-29772"/>
            <a:ext cx="1853137" cy="1195572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434353" y="1344195"/>
            <a:ext cx="10248090" cy="5262979"/>
          </a:xfrm>
          <a:prstGeom prst="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1)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Cách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diễn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đạt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mang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tính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khẩu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ngữ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người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Huế</a:t>
            </a:r>
            <a:r>
              <a:rPr 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: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Người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Huế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thích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dùng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mướp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đắng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lúc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còn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xanh;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nấu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canh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phải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duống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nồi</a:t>
            </a:r>
            <a:r>
              <a:rPr lang="vi-VN" sz="2800" i="1" dirty="0">
                <a:solidFill>
                  <a:srgbClr val="6C2426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nước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sôi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xuống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để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thả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mướp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vào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mới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đảm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bảo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là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đắng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lại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còn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bóp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mướp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sống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làm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món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nộm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đắng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một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cách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tuyệt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vời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!;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còn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bạn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nhậu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người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Quảng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đều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né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hết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vì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đắng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không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chịu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nổi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;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Người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Huế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có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đủ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cung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bậc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ngôn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ngữ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đề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diễn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tả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vị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cay, bao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gồm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hết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mọi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giác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quan,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càng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nói</a:t>
            </a:r>
            <a:r>
              <a:rPr lang="vi-VN" sz="2800" i="1" dirty="0">
                <a:solidFill>
                  <a:srgbClr val="6C2426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càng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“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sướng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miệng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”: cay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phỏng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miệng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cay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xé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lưỡi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cay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điếc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mũi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cay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chảy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nước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mắt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cay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toát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mồ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hôi, cay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điếc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tai, cay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điếc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óc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,...; 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Tôi xin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giới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thiệu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ngày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“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Hạnh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phúc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trời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hà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nh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”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của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dân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Huế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tui;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Người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“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máu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” 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cơm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hến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vẫn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chưa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vừa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lòng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với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vị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cay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sẵn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có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còn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đòi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thêm</a:t>
            </a:r>
            <a:r>
              <a:rPr lang="vi-VN" sz="2800" i="1" dirty="0">
                <a:solidFill>
                  <a:srgbClr val="6C2426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trái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ớt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tươi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để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cắn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kêu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cái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rốp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!; 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nghe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tiếng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rao cơm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hến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tôi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thấy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Sans Serif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xúc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động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vi-V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tận</a:t>
            </a:r>
            <a:r>
              <a:rPr lang="vi-V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chân răng;...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69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51327E61-457F-89F5-4A7C-68C155675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6686FDA-D016-C4AE-740D-AB8B6519B699}"/>
              </a:ext>
            </a:extLst>
          </p:cNvPr>
          <p:cNvSpPr txBox="1"/>
          <p:nvPr/>
        </p:nvSpPr>
        <p:spPr>
          <a:xfrm flipH="1">
            <a:off x="4852366" y="453115"/>
            <a:ext cx="3750859" cy="908864"/>
          </a:xfrm>
          <a:prstGeom prst="round2DiagRect">
            <a:avLst>
              <a:gd name="adj1" fmla="val 16667"/>
              <a:gd name="adj2" fmla="val 50000"/>
            </a:avLst>
          </a:prstGeom>
          <a:gradFill>
            <a:gsLst>
              <a:gs pos="62000">
                <a:srgbClr val="00CC99"/>
              </a:gs>
              <a:gs pos="77000">
                <a:srgbClr val="33CCCC"/>
              </a:gs>
            </a:gsLst>
            <a:path path="circle">
              <a:fillToRect l="50000" t="130000" r="50000" b="-30000"/>
            </a:path>
          </a:gra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KHỞI ĐỘNG</a:t>
            </a:r>
          </a:p>
        </p:txBody>
      </p:sp>
      <p:sp>
        <p:nvSpPr>
          <p:cNvPr id="2" name="Hình chữ nhật: Góc Tròn 1">
            <a:extLst>
              <a:ext uri="{FF2B5EF4-FFF2-40B4-BE49-F238E27FC236}">
                <a16:creationId xmlns:a16="http://schemas.microsoft.com/office/drawing/2014/main" id="{20E8775C-955E-AFF1-40BE-57F21C80189B}"/>
              </a:ext>
            </a:extLst>
          </p:cNvPr>
          <p:cNvSpPr/>
          <p:nvPr/>
        </p:nvSpPr>
        <p:spPr>
          <a:xfrm>
            <a:off x="4279870" y="2196286"/>
            <a:ext cx="4895850" cy="781050"/>
          </a:xfrm>
          <a:prstGeom prst="roundRect">
            <a:avLst/>
          </a:prstGeom>
          <a:noFill/>
          <a:ln w="38100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CC9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QUAN SÁT VIDEO SAU</a:t>
            </a: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70CCD909-53D3-147F-498D-5E16543F65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337" y="3962400"/>
            <a:ext cx="2489367" cy="213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2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Lời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947" y="-29772"/>
            <a:ext cx="1853137" cy="1195572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416424" y="1891043"/>
            <a:ext cx="10248090" cy="2677656"/>
          </a:xfrm>
          <a:prstGeom prst="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2)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câu mang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thán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khi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Vâng, mê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đùng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đục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ấy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ăn cơm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chê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đục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...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!; Vâng,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bếp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lửa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chắt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chiu,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ấp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ủ 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 trong mưa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suốt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đông,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bền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bỉ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theo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chân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...; đi xa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thèm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đứt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sợi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tóc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ở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ngoài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bay ra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ăn cho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tô cơm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hả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hê,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đấy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chao ôi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47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Lời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947" y="-29772"/>
            <a:ext cx="1853137" cy="1195572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452283" y="1684737"/>
            <a:ext cx="10248090" cy="3970318"/>
          </a:xfrm>
          <a:prstGeom prst="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30480" algn="just"/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28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" marR="28575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rất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ghét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lối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tạp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nham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vậy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Bún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bún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bò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ai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sơn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ấy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cướp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quyền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chế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.”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" marR="28575" algn="just">
              <a:spcBef>
                <a:spcPts val="0"/>
              </a:spcBef>
              <a:spcAft>
                <a:spcPts val="0"/>
              </a:spcAft>
            </a:pP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“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rằng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vấn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khẩu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yếu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hóa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.”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" marR="28575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“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di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hóa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cứ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xưa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mọi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cải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phách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i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!”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35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III. Tổng kết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947" y="-29772"/>
            <a:ext cx="1853137" cy="1195572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00170F32-2558-1C50-35FB-01A8DAAA3F22}"/>
              </a:ext>
            </a:extLst>
          </p:cNvPr>
          <p:cNvSpPr txBox="1"/>
          <p:nvPr/>
        </p:nvSpPr>
        <p:spPr>
          <a:xfrm>
            <a:off x="1542388" y="1319182"/>
            <a:ext cx="8106464" cy="2962513"/>
          </a:xfrm>
          <a:prstGeom prst="wedgeRoundRectCallout">
            <a:avLst>
              <a:gd name="adj1" fmla="val 53813"/>
              <a:gd name="adj2" fmla="val 34286"/>
              <a:gd name="adj3" fmla="val 16667"/>
            </a:avLst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VB.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VB.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Vb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VB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6B2B338B-F09A-7BF4-2747-7C3C4CFA32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588" y="3474040"/>
            <a:ext cx="2960084" cy="279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5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63066" y="250826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III. Tổng kết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810886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Nghệ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thuật</a:t>
            </a: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947" y="-29772"/>
            <a:ext cx="1853137" cy="1195572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452283" y="1599171"/>
            <a:ext cx="10248090" cy="1055608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đậm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gần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khẩu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DF8C630-3B31-B154-70F3-6B9C8CDB94B1}"/>
              </a:ext>
            </a:extLst>
          </p:cNvPr>
          <p:cNvSpPr txBox="1"/>
          <p:nvPr/>
        </p:nvSpPr>
        <p:spPr>
          <a:xfrm>
            <a:off x="1470371" y="2798709"/>
            <a:ext cx="8489576" cy="578882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Giọng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điệu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hóm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hỉnh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trữ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DE8E5D7-0A34-ED09-D257-27654FCDDA2C}"/>
              </a:ext>
            </a:extLst>
          </p:cNvPr>
          <p:cNvSpPr txBox="1"/>
          <p:nvPr/>
        </p:nvSpPr>
        <p:spPr>
          <a:xfrm>
            <a:off x="1452283" y="3531181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Nội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dung – Ý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nghĩa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D5D69C7-2360-B1B9-3E43-FEAF221C2FB6}"/>
              </a:ext>
            </a:extLst>
          </p:cNvPr>
          <p:cNvSpPr txBox="1"/>
          <p:nvPr/>
        </p:nvSpPr>
        <p:spPr>
          <a:xfrm>
            <a:off x="1371760" y="4121387"/>
            <a:ext cx="10248090" cy="2485787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đậm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xứ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Huế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trân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gắn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trân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nâng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niu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giữ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nuôi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dưỡng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nét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hoá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82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7" grpId="0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219358" y="105325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III. Tổng kết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219358" y="623817"/>
            <a:ext cx="74864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33CCCC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Cách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đọc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tản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endParaRPr lang="en-US" sz="3200" dirty="0">
              <a:solidFill>
                <a:srgbClr val="33CC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947" y="-29772"/>
            <a:ext cx="1853137" cy="1195572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C0DB319-93BD-780E-AD01-3582D420100B}"/>
              </a:ext>
            </a:extLst>
          </p:cNvPr>
          <p:cNvSpPr txBox="1"/>
          <p:nvPr/>
        </p:nvSpPr>
        <p:spPr>
          <a:xfrm>
            <a:off x="1371760" y="1258116"/>
            <a:ext cx="9762405" cy="578882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Đọc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cảm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nhận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vận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dụng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tri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thức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đọc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hiểu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để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nhận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diện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thể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loại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DF8C630-3B31-B154-70F3-6B9C8CDB94B1}"/>
              </a:ext>
            </a:extLst>
          </p:cNvPr>
          <p:cNvSpPr txBox="1"/>
          <p:nvPr/>
        </p:nvSpPr>
        <p:spPr>
          <a:xfrm>
            <a:off x="1371760" y="1927917"/>
            <a:ext cx="9941700" cy="1532334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Tìm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ra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những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tín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hiệu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thẩm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mĩ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có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vai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trò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trung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tâm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được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sử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dụng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để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triển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khai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cấu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tứ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phẩm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;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quan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tâm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đến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chi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tiết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khơi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gợi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cảm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xúc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dấu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ấn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cá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nhân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D5D69C7-2360-B1B9-3E43-FEAF221C2FB6}"/>
              </a:ext>
            </a:extLst>
          </p:cNvPr>
          <p:cNvSpPr txBox="1"/>
          <p:nvPr/>
        </p:nvSpPr>
        <p:spPr>
          <a:xfrm>
            <a:off x="1371760" y="3595685"/>
            <a:ext cx="10248090" cy="1055608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Chú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ý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các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chi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tiết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sự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kiện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chủ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đề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tư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tưởng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thông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điệp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mà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Vb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gửi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gắm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thông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qua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hình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thức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nghệ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thuật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E7813535-CA14-05C7-B38D-DD1759564D7F}"/>
              </a:ext>
            </a:extLst>
          </p:cNvPr>
          <p:cNvSpPr txBox="1"/>
          <p:nvPr/>
        </p:nvSpPr>
        <p:spPr>
          <a:xfrm>
            <a:off x="1392247" y="4758487"/>
            <a:ext cx="6599613" cy="578882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Rút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ra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được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thông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điệp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bài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học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nhân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C9C90990-77C8-02DE-E579-5B1F795ADCF7}"/>
              </a:ext>
            </a:extLst>
          </p:cNvPr>
          <p:cNvSpPr txBox="1"/>
          <p:nvPr/>
        </p:nvSpPr>
        <p:spPr>
          <a:xfrm>
            <a:off x="1371760" y="5418169"/>
            <a:ext cx="9647613" cy="578882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Suy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nghĩ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để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cảm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nhận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tư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tưởng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quan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niệm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luận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bàn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D1574C8F-9734-87E1-7555-CDA390E6F330}"/>
              </a:ext>
            </a:extLst>
          </p:cNvPr>
          <p:cNvSpPr txBox="1"/>
          <p:nvPr/>
        </p:nvSpPr>
        <p:spPr>
          <a:xfrm>
            <a:off x="1410177" y="6104245"/>
            <a:ext cx="6581683" cy="578882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Liên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hệ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với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thân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cuộc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sống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thực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tại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4177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9" grpId="0" animBg="1"/>
      <p:bldP spid="12" grpId="0" animBg="1"/>
      <p:bldP spid="13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0C9954C-A2D9-70F1-8E8D-3915C5375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6686FDA-D016-C4AE-740D-AB8B6519B699}"/>
              </a:ext>
            </a:extLst>
          </p:cNvPr>
          <p:cNvSpPr txBox="1"/>
          <p:nvPr/>
        </p:nvSpPr>
        <p:spPr>
          <a:xfrm flipH="1">
            <a:off x="4428045" y="410508"/>
            <a:ext cx="3335910" cy="908864"/>
          </a:xfrm>
          <a:prstGeom prst="round2DiagRect">
            <a:avLst>
              <a:gd name="adj1" fmla="val 16667"/>
              <a:gd name="adj2" fmla="val 50000"/>
            </a:avLst>
          </a:prstGeom>
          <a:gradFill>
            <a:gsLst>
              <a:gs pos="62000">
                <a:srgbClr val="00CC99"/>
              </a:gs>
              <a:gs pos="77000">
                <a:srgbClr val="33CCCC"/>
              </a:gs>
            </a:gsLst>
            <a:path path="circle">
              <a:fillToRect l="50000" t="130000" r="50000" b="-30000"/>
            </a:path>
          </a:gra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LUYỆN TẬP</a:t>
            </a:r>
          </a:p>
        </p:txBody>
      </p:sp>
      <p:sp>
        <p:nvSpPr>
          <p:cNvPr id="12" name="Bong bóng Lời nói: Hình chữ nhật với Góc Tròn 11">
            <a:extLst>
              <a:ext uri="{FF2B5EF4-FFF2-40B4-BE49-F238E27FC236}">
                <a16:creationId xmlns:a16="http://schemas.microsoft.com/office/drawing/2014/main" id="{CBDE31BB-F53E-0439-E016-A87A6A6BEE07}"/>
              </a:ext>
            </a:extLst>
          </p:cNvPr>
          <p:cNvSpPr/>
          <p:nvPr/>
        </p:nvSpPr>
        <p:spPr>
          <a:xfrm>
            <a:off x="1977797" y="1476350"/>
            <a:ext cx="8302418" cy="1517694"/>
          </a:xfrm>
          <a:prstGeom prst="wedgeRoundRectCallout">
            <a:avLst>
              <a:gd name="adj1" fmla="val -52793"/>
              <a:gd name="adj2" fmla="val 44980"/>
              <a:gd name="adj3" fmla="val 16667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25B72F10-08BA-CB6C-4FF5-38C6D55843B4}"/>
              </a:ext>
            </a:extLst>
          </p:cNvPr>
          <p:cNvSpPr txBox="1"/>
          <p:nvPr/>
        </p:nvSpPr>
        <p:spPr>
          <a:xfrm>
            <a:off x="2285632" y="1542700"/>
            <a:ext cx="76207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TẬP: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tản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VB “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hến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5F21EA77-2F25-07C7-88BA-BE4424D6E4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2514" y="3364556"/>
            <a:ext cx="3955594" cy="3429000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F14CD03B-1920-C5B1-DB69-010E5B6954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243" y="229631"/>
            <a:ext cx="1429657" cy="1429657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5330968C-9F40-7F5C-4646-42BDBDF11C69}"/>
              </a:ext>
            </a:extLst>
          </p:cNvPr>
          <p:cNvSpPr txBox="1"/>
          <p:nvPr/>
        </p:nvSpPr>
        <p:spPr>
          <a:xfrm>
            <a:off x="2567040" y="3117450"/>
            <a:ext cx="88478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ý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phù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b="1" dirty="0"/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DE944360-7451-FD8D-1326-4C58CBCB54E5}"/>
              </a:ext>
            </a:extLst>
          </p:cNvPr>
          <p:cNvSpPr txBox="1"/>
          <p:nvPr/>
        </p:nvSpPr>
        <p:spPr>
          <a:xfrm>
            <a:off x="2662187" y="4173717"/>
            <a:ext cx="2727567" cy="578882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30480" algn="just"/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1)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trữ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62B0CBF6-B5AF-2ECC-47CD-CB89EB335BF1}"/>
              </a:ext>
            </a:extLst>
          </p:cNvPr>
          <p:cNvSpPr txBox="1"/>
          <p:nvPr/>
        </p:nvSpPr>
        <p:spPr>
          <a:xfrm>
            <a:off x="6000120" y="4068129"/>
            <a:ext cx="2852543" cy="578882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30480" algn="just"/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2)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E41B41ED-1868-BBE7-C7C4-445104274CCF}"/>
              </a:ext>
            </a:extLst>
          </p:cNvPr>
          <p:cNvSpPr txBox="1"/>
          <p:nvPr/>
        </p:nvSpPr>
        <p:spPr>
          <a:xfrm>
            <a:off x="2662187" y="5003688"/>
            <a:ext cx="2727567" cy="578882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30480" algn="just"/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Ngôn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69D36DE0-D5B4-085B-ADA7-2629D9BCD317}"/>
              </a:ext>
            </a:extLst>
          </p:cNvPr>
          <p:cNvSpPr txBox="1"/>
          <p:nvPr/>
        </p:nvSpPr>
        <p:spPr>
          <a:xfrm>
            <a:off x="6000120" y="4896327"/>
            <a:ext cx="5244051" cy="1055608"/>
          </a:xfrm>
          <a:prstGeom prst="roundRect">
            <a:avLst/>
          </a:prstGeom>
          <a:ln w="38100">
            <a:solidFill>
              <a:srgbClr val="00CC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fr-FR" sz="2800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4) </a:t>
            </a:r>
            <a:r>
              <a:rPr lang="fr-FR" sz="2800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Chủ</a:t>
            </a:r>
            <a:r>
              <a:rPr lang="fr-FR" sz="2800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fr-FR" sz="2800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đề</a:t>
            </a:r>
            <a:r>
              <a:rPr lang="fr-FR" sz="2800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fr-FR" sz="2800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thông</a:t>
            </a:r>
            <a:r>
              <a:rPr lang="fr-FR" sz="2800" i="1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fr-FR" sz="2800" i="1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điệp</a:t>
            </a:r>
            <a:r>
              <a:rPr lang="fr-FR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tản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5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/>
      <p:bldP spid="11" grpId="0" animBg="1"/>
      <p:bldP spid="14" grpId="0" animBg="1"/>
      <p:bldP spid="15" grpId="0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Connector 21">
            <a:extLst>
              <a:ext uri="{FF2B5EF4-FFF2-40B4-BE49-F238E27FC236}">
                <a16:creationId xmlns:a16="http://schemas.microsoft.com/office/drawing/2014/main" id="{DC440690-62D8-A46E-925D-F41825C19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572" y="766671"/>
            <a:ext cx="4740483" cy="1861163"/>
          </a:xfrm>
          <a:prstGeom prst="flowChartConnector">
            <a:avLst/>
          </a:prstGeom>
          <a:solidFill>
            <a:srgbClr val="FFFFFF"/>
          </a:solidFill>
          <a:ln w="38100">
            <a:solidFill>
              <a:srgbClr val="00CC99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trữ</a:t>
            </a:r>
            <a:r>
              <a:rPr lang="en-US" sz="2800" b="1" dirty="0">
                <a:solidFill>
                  <a:srgbClr val="00CC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endParaRPr lang="en-US" sz="2800" b="1" dirty="0">
              <a:solidFill>
                <a:srgbClr val="00CC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</a:t>
            </a:r>
          </a:p>
        </p:txBody>
      </p:sp>
      <p:sp>
        <p:nvSpPr>
          <p:cNvPr id="11" name="Freeform 20">
            <a:extLst>
              <a:ext uri="{FF2B5EF4-FFF2-40B4-BE49-F238E27FC236}">
                <a16:creationId xmlns:a16="http://schemas.microsoft.com/office/drawing/2014/main" id="{C8570CFA-77AA-CA20-EC3F-DB82663A2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4908" y="1337041"/>
            <a:ext cx="4926078" cy="4663342"/>
          </a:xfrm>
          <a:custGeom>
            <a:avLst/>
            <a:gdLst>
              <a:gd name="G0" fmla="+- 5602 0 0"/>
              <a:gd name="G1" fmla="+- 6988 0 0"/>
              <a:gd name="G2" fmla="+- 3999 0 0"/>
              <a:gd name="G3" fmla="+- 8894 0 0"/>
              <a:gd name="G4" fmla="+- 21600 0 6988"/>
              <a:gd name="G5" fmla="+- 21600 0 8894"/>
              <a:gd name="G6" fmla="+- 5602 21600 0"/>
              <a:gd name="G7" fmla="*/ G6 1 2"/>
              <a:gd name="G8" fmla="+- 21600 0 5602"/>
              <a:gd name="G9" fmla="+- 21600 0 3999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602" y="5602"/>
                </a:moveTo>
                <a:lnTo>
                  <a:pt x="8894" y="5602"/>
                </a:lnTo>
                <a:lnTo>
                  <a:pt x="8894" y="3999"/>
                </a:lnTo>
                <a:lnTo>
                  <a:pt x="6988" y="3999"/>
                </a:lnTo>
                <a:lnTo>
                  <a:pt x="10800" y="0"/>
                </a:lnTo>
                <a:lnTo>
                  <a:pt x="14612" y="3999"/>
                </a:lnTo>
                <a:lnTo>
                  <a:pt x="12706" y="3999"/>
                </a:lnTo>
                <a:lnTo>
                  <a:pt x="12706" y="5602"/>
                </a:lnTo>
                <a:lnTo>
                  <a:pt x="15998" y="5602"/>
                </a:lnTo>
                <a:lnTo>
                  <a:pt x="15998" y="8894"/>
                </a:lnTo>
                <a:lnTo>
                  <a:pt x="17601" y="8894"/>
                </a:lnTo>
                <a:lnTo>
                  <a:pt x="17601" y="6988"/>
                </a:lnTo>
                <a:lnTo>
                  <a:pt x="21600" y="10800"/>
                </a:lnTo>
                <a:lnTo>
                  <a:pt x="17601" y="14612"/>
                </a:lnTo>
                <a:lnTo>
                  <a:pt x="17601" y="12706"/>
                </a:lnTo>
                <a:lnTo>
                  <a:pt x="15998" y="12706"/>
                </a:lnTo>
                <a:lnTo>
                  <a:pt x="15998" y="15998"/>
                </a:lnTo>
                <a:lnTo>
                  <a:pt x="12706" y="15998"/>
                </a:lnTo>
                <a:lnTo>
                  <a:pt x="12706" y="17601"/>
                </a:lnTo>
                <a:lnTo>
                  <a:pt x="14612" y="17601"/>
                </a:lnTo>
                <a:lnTo>
                  <a:pt x="10800" y="21600"/>
                </a:lnTo>
                <a:lnTo>
                  <a:pt x="6988" y="17601"/>
                </a:lnTo>
                <a:lnTo>
                  <a:pt x="8894" y="17601"/>
                </a:lnTo>
                <a:lnTo>
                  <a:pt x="8894" y="15998"/>
                </a:lnTo>
                <a:lnTo>
                  <a:pt x="5602" y="15998"/>
                </a:lnTo>
                <a:lnTo>
                  <a:pt x="5602" y="12706"/>
                </a:lnTo>
                <a:lnTo>
                  <a:pt x="3999" y="12706"/>
                </a:lnTo>
                <a:lnTo>
                  <a:pt x="3999" y="14612"/>
                </a:lnTo>
                <a:lnTo>
                  <a:pt x="0" y="10800"/>
                </a:lnTo>
                <a:lnTo>
                  <a:pt x="3999" y="6988"/>
                </a:lnTo>
                <a:lnTo>
                  <a:pt x="3999" y="8894"/>
                </a:lnTo>
                <a:lnTo>
                  <a:pt x="5602" y="8894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00CC99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 điểm thể loại tản văn qua VB “Chuyện cơm hến”</a:t>
            </a:r>
          </a:p>
        </p:txBody>
      </p:sp>
      <p:sp>
        <p:nvSpPr>
          <p:cNvPr id="15" name="Flowchart: Connector 22">
            <a:extLst>
              <a:ext uri="{FF2B5EF4-FFF2-40B4-BE49-F238E27FC236}">
                <a16:creationId xmlns:a16="http://schemas.microsoft.com/office/drawing/2014/main" id="{ABC649B7-55F9-C5EF-2ADD-9C309E3C5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5149" y="727028"/>
            <a:ext cx="3980147" cy="1861163"/>
          </a:xfrm>
          <a:prstGeom prst="flowChartConnector">
            <a:avLst/>
          </a:prstGeom>
          <a:solidFill>
            <a:srgbClr val="FFFFFF"/>
          </a:solidFill>
          <a:ln w="38100">
            <a:solidFill>
              <a:srgbClr val="00CC99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................................</a:t>
            </a:r>
            <a:r>
              <a:rPr lang="en-US" sz="2800" b="1" dirty="0">
                <a:solidFill>
                  <a:srgbClr val="00CC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..........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17" name="Flowchart: Connector 18">
            <a:extLst>
              <a:ext uri="{FF2B5EF4-FFF2-40B4-BE49-F238E27FC236}">
                <a16:creationId xmlns:a16="http://schemas.microsoft.com/office/drawing/2014/main" id="{F5E9D935-D0F6-BB82-E039-F359C4A99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9507" y="4210960"/>
            <a:ext cx="3431660" cy="1631315"/>
          </a:xfrm>
          <a:prstGeom prst="flowChartConnector">
            <a:avLst/>
          </a:prstGeom>
          <a:solidFill>
            <a:srgbClr val="FFFFFF"/>
          </a:solidFill>
          <a:ln w="38100">
            <a:solidFill>
              <a:srgbClr val="00CC99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Ngôn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.........................</a:t>
            </a:r>
          </a:p>
        </p:txBody>
      </p:sp>
      <p:sp>
        <p:nvSpPr>
          <p:cNvPr id="18" name="Flowchart: Connector 19">
            <a:extLst>
              <a:ext uri="{FF2B5EF4-FFF2-40B4-BE49-F238E27FC236}">
                <a16:creationId xmlns:a16="http://schemas.microsoft.com/office/drawing/2014/main" id="{D150CAB0-9D5D-57FF-4222-4A4B5D975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7951" y="4125474"/>
            <a:ext cx="3284145" cy="1861163"/>
          </a:xfrm>
          <a:prstGeom prst="flowChartConnector">
            <a:avLst/>
          </a:prstGeom>
          <a:solidFill>
            <a:srgbClr val="FFFFFF"/>
          </a:solidFill>
          <a:ln w="38100">
            <a:solidFill>
              <a:srgbClr val="00CC99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Chủ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đề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điệp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.....................</a:t>
            </a:r>
          </a:p>
        </p:txBody>
      </p:sp>
    </p:spTree>
    <p:extLst>
      <p:ext uri="{BB962C8B-B14F-4D97-AF65-F5344CB8AC3E}">
        <p14:creationId xmlns:p14="http://schemas.microsoft.com/office/powerpoint/2010/main" val="229762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Connector 21">
            <a:extLst>
              <a:ext uri="{FF2B5EF4-FFF2-40B4-BE49-F238E27FC236}">
                <a16:creationId xmlns:a16="http://schemas.microsoft.com/office/drawing/2014/main" id="{DC440690-62D8-A46E-925D-F41825C19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764" y="834809"/>
            <a:ext cx="4926078" cy="217622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99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trữ</a:t>
            </a:r>
            <a:r>
              <a:rPr lang="en-US" sz="2800" b="1" dirty="0">
                <a:solidFill>
                  <a:srgbClr val="00CC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endParaRPr lang="en-US" sz="2800" b="1" dirty="0">
              <a:solidFill>
                <a:srgbClr val="00CC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dã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hào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15" name="Flowchart: Connector 22">
            <a:extLst>
              <a:ext uri="{FF2B5EF4-FFF2-40B4-BE49-F238E27FC236}">
                <a16:creationId xmlns:a16="http://schemas.microsoft.com/office/drawing/2014/main" id="{ABC649B7-55F9-C5EF-2ADD-9C309E3C5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0653" y="490666"/>
            <a:ext cx="4841650" cy="25993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99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/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dấu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riêng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bè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endParaRPr lang="en-US" sz="2800" b="1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Flowchart: Connector 18">
            <a:extLst>
              <a:ext uri="{FF2B5EF4-FFF2-40B4-BE49-F238E27FC236}">
                <a16:creationId xmlns:a16="http://schemas.microsoft.com/office/drawing/2014/main" id="{F5E9D935-D0F6-BB82-E039-F359C4A99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41" y="4790694"/>
            <a:ext cx="5001001" cy="1496157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99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Ngôn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đậm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miền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Flowchart: Connector 19">
            <a:extLst>
              <a:ext uri="{FF2B5EF4-FFF2-40B4-BE49-F238E27FC236}">
                <a16:creationId xmlns:a16="http://schemas.microsoft.com/office/drawing/2014/main" id="{D150CAB0-9D5D-57FF-4222-4A4B5D975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2957" y="4104453"/>
            <a:ext cx="4633774" cy="25993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99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/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Chủ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đề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điệp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Lấy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tựa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món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Huế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giữ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sắc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thống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tộc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Freeform 20">
            <a:extLst>
              <a:ext uri="{FF2B5EF4-FFF2-40B4-BE49-F238E27FC236}">
                <a16:creationId xmlns:a16="http://schemas.microsoft.com/office/drawing/2014/main" id="{C8570CFA-77AA-CA20-EC3F-DB82663A2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7108" y="1021168"/>
            <a:ext cx="3724279" cy="5475890"/>
          </a:xfrm>
          <a:custGeom>
            <a:avLst/>
            <a:gdLst>
              <a:gd name="G0" fmla="+- 5602 0 0"/>
              <a:gd name="G1" fmla="+- 6988 0 0"/>
              <a:gd name="G2" fmla="+- 3999 0 0"/>
              <a:gd name="G3" fmla="+- 8894 0 0"/>
              <a:gd name="G4" fmla="+- 21600 0 6988"/>
              <a:gd name="G5" fmla="+- 21600 0 8894"/>
              <a:gd name="G6" fmla="+- 5602 21600 0"/>
              <a:gd name="G7" fmla="*/ G6 1 2"/>
              <a:gd name="G8" fmla="+- 21600 0 5602"/>
              <a:gd name="G9" fmla="+- 21600 0 3999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602" y="5602"/>
                </a:moveTo>
                <a:lnTo>
                  <a:pt x="8894" y="5602"/>
                </a:lnTo>
                <a:lnTo>
                  <a:pt x="8894" y="3999"/>
                </a:lnTo>
                <a:lnTo>
                  <a:pt x="6988" y="3999"/>
                </a:lnTo>
                <a:lnTo>
                  <a:pt x="10800" y="0"/>
                </a:lnTo>
                <a:lnTo>
                  <a:pt x="14612" y="3999"/>
                </a:lnTo>
                <a:lnTo>
                  <a:pt x="12706" y="3999"/>
                </a:lnTo>
                <a:lnTo>
                  <a:pt x="12706" y="5602"/>
                </a:lnTo>
                <a:lnTo>
                  <a:pt x="15998" y="5602"/>
                </a:lnTo>
                <a:lnTo>
                  <a:pt x="15998" y="8894"/>
                </a:lnTo>
                <a:lnTo>
                  <a:pt x="17601" y="8894"/>
                </a:lnTo>
                <a:lnTo>
                  <a:pt x="17601" y="6988"/>
                </a:lnTo>
                <a:lnTo>
                  <a:pt x="21600" y="10800"/>
                </a:lnTo>
                <a:lnTo>
                  <a:pt x="17601" y="14612"/>
                </a:lnTo>
                <a:lnTo>
                  <a:pt x="17601" y="12706"/>
                </a:lnTo>
                <a:lnTo>
                  <a:pt x="15998" y="12706"/>
                </a:lnTo>
                <a:lnTo>
                  <a:pt x="15998" y="15998"/>
                </a:lnTo>
                <a:lnTo>
                  <a:pt x="12706" y="15998"/>
                </a:lnTo>
                <a:lnTo>
                  <a:pt x="12706" y="17601"/>
                </a:lnTo>
                <a:lnTo>
                  <a:pt x="14612" y="17601"/>
                </a:lnTo>
                <a:lnTo>
                  <a:pt x="10800" y="21600"/>
                </a:lnTo>
                <a:lnTo>
                  <a:pt x="6988" y="17601"/>
                </a:lnTo>
                <a:lnTo>
                  <a:pt x="8894" y="17601"/>
                </a:lnTo>
                <a:lnTo>
                  <a:pt x="8894" y="15998"/>
                </a:lnTo>
                <a:lnTo>
                  <a:pt x="5602" y="15998"/>
                </a:lnTo>
                <a:lnTo>
                  <a:pt x="5602" y="12706"/>
                </a:lnTo>
                <a:lnTo>
                  <a:pt x="3999" y="12706"/>
                </a:lnTo>
                <a:lnTo>
                  <a:pt x="3999" y="14612"/>
                </a:lnTo>
                <a:lnTo>
                  <a:pt x="0" y="10800"/>
                </a:lnTo>
                <a:lnTo>
                  <a:pt x="3999" y="6988"/>
                </a:lnTo>
                <a:lnTo>
                  <a:pt x="3999" y="8894"/>
                </a:lnTo>
                <a:lnTo>
                  <a:pt x="5602" y="8894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00CC99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VB “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cơm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hến</a:t>
            </a: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520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7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016FA314-5498-A717-E06F-3B69F6CC4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6686FDA-D016-C4AE-740D-AB8B6519B699}"/>
              </a:ext>
            </a:extLst>
          </p:cNvPr>
          <p:cNvSpPr txBox="1"/>
          <p:nvPr/>
        </p:nvSpPr>
        <p:spPr>
          <a:xfrm flipH="1">
            <a:off x="4428045" y="309470"/>
            <a:ext cx="3335910" cy="908864"/>
          </a:xfrm>
          <a:prstGeom prst="round2DiagRect">
            <a:avLst>
              <a:gd name="adj1" fmla="val 16667"/>
              <a:gd name="adj2" fmla="val 50000"/>
            </a:avLst>
          </a:prstGeom>
          <a:gradFill>
            <a:gsLst>
              <a:gs pos="62000">
                <a:srgbClr val="00CC99"/>
              </a:gs>
              <a:gs pos="77000">
                <a:srgbClr val="33CCCC"/>
              </a:gs>
            </a:gsLst>
            <a:path path="circle">
              <a:fillToRect l="50000" t="130000" r="50000" b="-30000"/>
            </a:path>
          </a:gra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VẬN DỤNG</a:t>
            </a:r>
          </a:p>
        </p:txBody>
      </p:sp>
      <p:sp>
        <p:nvSpPr>
          <p:cNvPr id="12" name="Hình chữ nhật: Góc Tròn 11">
            <a:extLst>
              <a:ext uri="{FF2B5EF4-FFF2-40B4-BE49-F238E27FC236}">
                <a16:creationId xmlns:a16="http://schemas.microsoft.com/office/drawing/2014/main" id="{CBDE31BB-F53E-0439-E016-A87A6A6BEE07}"/>
              </a:ext>
            </a:extLst>
          </p:cNvPr>
          <p:cNvSpPr/>
          <p:nvPr/>
        </p:nvSpPr>
        <p:spPr>
          <a:xfrm>
            <a:off x="1901661" y="1763366"/>
            <a:ext cx="9451291" cy="1703733"/>
          </a:xfrm>
          <a:prstGeom prst="round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25B72F10-08BA-CB6C-4FF5-38C6D55843B4}"/>
              </a:ext>
            </a:extLst>
          </p:cNvPr>
          <p:cNvSpPr txBox="1"/>
          <p:nvPr/>
        </p:nvSpPr>
        <p:spPr>
          <a:xfrm>
            <a:off x="1653744" y="1240146"/>
            <a:ext cx="4217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800" b="1" u="sng" dirty="0">
                <a:solidFill>
                  <a:srgbClr val="33CC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</a:t>
            </a:r>
            <a:r>
              <a:rPr lang="pt-BR" sz="2800" b="1" dirty="0">
                <a:solidFill>
                  <a:srgbClr val="33CC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t-BR" sz="2800" dirty="0">
                <a:solidFill>
                  <a:srgbClr val="33CC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800" b="1" dirty="0">
                <a:solidFill>
                  <a:srgbClr val="33CC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Thảo luận nhóm:</a:t>
            </a:r>
            <a:endParaRPr lang="en-US" sz="2800" dirty="0">
              <a:solidFill>
                <a:srgbClr val="33CC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35FCEDE-1CA0-9BD7-574F-0FC81C1C05F7}"/>
              </a:ext>
            </a:extLst>
          </p:cNvPr>
          <p:cNvSpPr txBox="1"/>
          <p:nvPr/>
        </p:nvSpPr>
        <p:spPr>
          <a:xfrm>
            <a:off x="2203238" y="1926001"/>
            <a:ext cx="898057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5 - 7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CD822687-A627-FA5C-C9AE-6FD998AF2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574" y="4244150"/>
            <a:ext cx="4666851" cy="246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94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9EAFC1B2-AE4A-5BAE-9221-8CFDC062C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8E3EDDE4-0026-D079-FB96-0BE4F0C94D94}"/>
              </a:ext>
            </a:extLst>
          </p:cNvPr>
          <p:cNvSpPr txBox="1"/>
          <p:nvPr/>
        </p:nvSpPr>
        <p:spPr>
          <a:xfrm>
            <a:off x="1303282" y="241738"/>
            <a:ext cx="10457793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CC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 VĂN THAM KHẢO</a:t>
            </a:r>
            <a:endParaRPr lang="en-US" sz="2800" dirty="0">
              <a:solidFill>
                <a:srgbClr val="00CC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45720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Hằng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6/2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nữ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tề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long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rộn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ngay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sớm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bô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quét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dọn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khấn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xin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Đêm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đêm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vẻ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bởi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góp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6/2,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đảo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mâm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do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nghề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luôn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thật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biệt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90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Cháo gàChicken Congee Gỏi gà bắp chuối thơm ngon đậm vị Món ngon miền Tây Vị Ngon Của Mẹ_480p">
            <a:hlinkClick r:id="" action="ppaction://media"/>
            <a:extLst>
              <a:ext uri="{FF2B5EF4-FFF2-40B4-BE49-F238E27FC236}">
                <a16:creationId xmlns:a16="http://schemas.microsoft.com/office/drawing/2014/main" id="{F7DF8F1B-EB2C-DEA0-9B98-316847B193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3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784A0E73-82CF-31BF-A930-971C325E81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371999"/>
              </p:ext>
            </p:extLst>
          </p:nvPr>
        </p:nvGraphicFramePr>
        <p:xfrm>
          <a:off x="524526" y="1324304"/>
          <a:ext cx="11458258" cy="4878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0926">
                  <a:extLst>
                    <a:ext uri="{9D8B030D-6E8A-4147-A177-3AD203B41FA5}">
                      <a16:colId xmlns:a16="http://schemas.microsoft.com/office/drawing/2014/main" val="824916648"/>
                    </a:ext>
                  </a:extLst>
                </a:gridCol>
                <a:gridCol w="8108749">
                  <a:extLst>
                    <a:ext uri="{9D8B030D-6E8A-4147-A177-3AD203B41FA5}">
                      <a16:colId xmlns:a16="http://schemas.microsoft.com/office/drawing/2014/main" val="1627559426"/>
                    </a:ext>
                  </a:extLst>
                </a:gridCol>
                <a:gridCol w="880926">
                  <a:extLst>
                    <a:ext uri="{9D8B030D-6E8A-4147-A177-3AD203B41FA5}">
                      <a16:colId xmlns:a16="http://schemas.microsoft.com/office/drawing/2014/main" val="2424212713"/>
                    </a:ext>
                  </a:extLst>
                </a:gridCol>
                <a:gridCol w="1587657">
                  <a:extLst>
                    <a:ext uri="{9D8B030D-6E8A-4147-A177-3AD203B41FA5}">
                      <a16:colId xmlns:a16="http://schemas.microsoft.com/office/drawing/2014/main" val="1161345427"/>
                    </a:ext>
                  </a:extLst>
                </a:gridCol>
              </a:tblGrid>
              <a:tr h="2627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253822"/>
                  </a:ext>
                </a:extLst>
              </a:tr>
              <a:tr h="869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5 - 7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9072045"/>
                  </a:ext>
                </a:extLst>
              </a:tr>
              <a:tr h="5797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272988"/>
                  </a:ext>
                </a:extLst>
              </a:tr>
              <a:tr h="12632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vẻ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quê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hương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3153577"/>
                  </a:ext>
                </a:extLst>
              </a:tr>
              <a:tr h="869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6529732"/>
                  </a:ext>
                </a:extLst>
              </a:tr>
              <a:tr h="869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3511026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C4E81FCC-80BC-8715-86D3-AF7C8095B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5804"/>
            <a:ext cx="10867697" cy="64633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 err="1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cap="none" normalizeH="0" baseline="0" dirty="0" err="1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en-US" sz="3600" dirty="0">
                <a:solidFill>
                  <a:srgbClr val="0099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cap="none" normalizeH="0" baseline="0" dirty="0" err="1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cap="none" normalizeH="0" baseline="0" dirty="0" err="1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cap="none" normalizeH="0" baseline="0" dirty="0" err="1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cap="none" normalizeH="0" baseline="0" dirty="0" err="1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600" b="1" i="0" u="none" strike="noStrike" cap="none" normalizeH="0" baseline="0" dirty="0" err="1">
                <a:ln>
                  <a:noFill/>
                </a:ln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rgbClr val="0099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F937FCAA-73FF-D36F-4AD1-2BDDDB805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235" y="175804"/>
            <a:ext cx="2879765" cy="148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1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A465C525-2F2A-D408-0647-465BD4693563}"/>
              </a:ext>
            </a:extLst>
          </p:cNvPr>
          <p:cNvSpPr txBox="1"/>
          <p:nvPr/>
        </p:nvSpPr>
        <p:spPr>
          <a:xfrm>
            <a:off x="3656924" y="1872284"/>
            <a:ext cx="7113810" cy="2412980"/>
          </a:xfrm>
          <a:prstGeom prst="horizontalScroll">
            <a:avLst/>
          </a:prstGeom>
          <a:noFill/>
          <a:ln w="57150">
            <a:solidFill>
              <a:srgbClr val="00CC99"/>
            </a:solidFill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99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HƯỚNG DẪN TỰ HỌC</a:t>
            </a:r>
            <a:endParaRPr lang="en-US" sz="2800" dirty="0">
              <a:solidFill>
                <a:srgbClr val="0099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Hoàn thiện các nội dung đã học trong bài;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Chuẩn bị soạn bài: Thực hành tiếng Việt: Từ ngữ địa phương.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444B85A0-2FBA-02BC-3C0B-79BD851A0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70" y="1227118"/>
            <a:ext cx="2949675" cy="440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96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349FCD7D-B7B0-FAC8-36B8-46CC423C8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6686FDA-D016-C4AE-740D-AB8B6519B699}"/>
              </a:ext>
            </a:extLst>
          </p:cNvPr>
          <p:cNvSpPr txBox="1"/>
          <p:nvPr/>
        </p:nvSpPr>
        <p:spPr>
          <a:xfrm flipH="1">
            <a:off x="4852366" y="453115"/>
            <a:ext cx="3750859" cy="908864"/>
          </a:xfrm>
          <a:prstGeom prst="round2DiagRect">
            <a:avLst>
              <a:gd name="adj1" fmla="val 16667"/>
              <a:gd name="adj2" fmla="val 50000"/>
            </a:avLst>
          </a:prstGeom>
          <a:gradFill>
            <a:gsLst>
              <a:gs pos="62000">
                <a:srgbClr val="00CC99"/>
              </a:gs>
              <a:gs pos="77000">
                <a:srgbClr val="33CCCC"/>
              </a:gs>
            </a:gsLst>
            <a:path path="circle">
              <a:fillToRect l="50000" t="130000" r="50000" b="-30000"/>
            </a:path>
          </a:gra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KHỞI ĐỘNG</a:t>
            </a:r>
          </a:p>
        </p:txBody>
      </p:sp>
      <p:sp>
        <p:nvSpPr>
          <p:cNvPr id="12" name="Bong bóng Lời nói: Hình chữ nhật với Góc Tròn 11">
            <a:extLst>
              <a:ext uri="{FF2B5EF4-FFF2-40B4-BE49-F238E27FC236}">
                <a16:creationId xmlns:a16="http://schemas.microsoft.com/office/drawing/2014/main" id="{CBDE31BB-F53E-0439-E016-A87A6A6BEE07}"/>
              </a:ext>
            </a:extLst>
          </p:cNvPr>
          <p:cNvSpPr/>
          <p:nvPr/>
        </p:nvSpPr>
        <p:spPr>
          <a:xfrm>
            <a:off x="1630937" y="2348753"/>
            <a:ext cx="8302418" cy="1767374"/>
          </a:xfrm>
          <a:prstGeom prst="wedgeRoundRectCallout">
            <a:avLst>
              <a:gd name="adj1" fmla="val 43564"/>
              <a:gd name="adj2" fmla="val 67047"/>
              <a:gd name="adj3" fmla="val 16667"/>
            </a:avLst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25B72F10-08BA-CB6C-4FF5-38C6D55843B4}"/>
              </a:ext>
            </a:extLst>
          </p:cNvPr>
          <p:cNvSpPr txBox="1"/>
          <p:nvPr/>
        </p:nvSpPr>
        <p:spPr>
          <a:xfrm>
            <a:off x="1728914" y="2539942"/>
            <a:ext cx="81064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1" i="1" dirty="0">
                <a:solidFill>
                  <a:schemeClr val="bg1"/>
                </a:solidFill>
                <a:latin typeface="+mj-lt"/>
              </a:rPr>
              <a:t>Nêu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hiểu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biết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vi-VN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vi-VN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riêng trong phong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cách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ẩm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thực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ở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những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nơi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mà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em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biết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; Chia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sẻ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về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một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món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ăn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đặc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sz="2800" b="1" i="1" dirty="0" err="1">
                <a:solidFill>
                  <a:schemeClr val="bg1"/>
                </a:solidFill>
                <a:latin typeface="+mj-lt"/>
              </a:rPr>
              <a:t>sản</a:t>
            </a:r>
            <a:r>
              <a:rPr lang="vi-VN" sz="2800" b="1" i="1" dirty="0">
                <a:solidFill>
                  <a:schemeClr val="bg1"/>
                </a:solidFill>
                <a:latin typeface="+mj-lt"/>
              </a:rPr>
              <a:t> ở quê em.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95134E15-117D-E62F-E0D3-12BCC0B166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857" y="4064501"/>
            <a:ext cx="2960084" cy="279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6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01527FF1-B347-BA71-08A5-47C386A71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6686FDA-D016-C4AE-740D-AB8B6519B699}"/>
              </a:ext>
            </a:extLst>
          </p:cNvPr>
          <p:cNvSpPr txBox="1"/>
          <p:nvPr/>
        </p:nvSpPr>
        <p:spPr>
          <a:xfrm flipH="1">
            <a:off x="3040034" y="377167"/>
            <a:ext cx="6893321" cy="908864"/>
          </a:xfrm>
          <a:prstGeom prst="round2DiagRect">
            <a:avLst>
              <a:gd name="adj1" fmla="val 16667"/>
              <a:gd name="adj2" fmla="val 50000"/>
            </a:avLst>
          </a:prstGeom>
          <a:gradFill>
            <a:gsLst>
              <a:gs pos="62000">
                <a:srgbClr val="00CC99"/>
              </a:gs>
              <a:gs pos="77000">
                <a:srgbClr val="33CCCC"/>
              </a:gs>
            </a:gsLst>
            <a:path path="circle">
              <a:fillToRect l="50000" t="130000" r="50000" b="-30000"/>
            </a:path>
          </a:gra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HÌNH THÀNH KIẾN THỨC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3715E167-6DCC-5C45-A147-234A8660A7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868" y="1478056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153884" y="314123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I.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Khám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phá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chung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153884" y="925819"/>
            <a:ext cx="64930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endParaRPr lang="en-US" sz="3200" dirty="0">
              <a:solidFill>
                <a:srgbClr val="33CC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C6CC9CC4-DEA2-9785-8EE4-7A7ED449156C}"/>
              </a:ext>
            </a:extLst>
          </p:cNvPr>
          <p:cNvSpPr txBox="1"/>
          <p:nvPr/>
        </p:nvSpPr>
        <p:spPr>
          <a:xfrm>
            <a:off x="1900975" y="2520049"/>
            <a:ext cx="8106464" cy="1055608"/>
          </a:xfrm>
          <a:prstGeom prst="wedgeRoundRectCallout">
            <a:avLst>
              <a:gd name="adj1" fmla="val 40211"/>
              <a:gd name="adj2" fmla="val 105095"/>
              <a:gd name="adj3" fmla="val 16667"/>
            </a:avLst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 tìm hiểu ở nhà, nêu những hiểu biết của em về tác giả (tiểu sử cuộc đời, phong cách, sự nghiệp)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CA44D980-2BA2-0378-B60D-38009D4519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588" y="3474040"/>
            <a:ext cx="2960084" cy="279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3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7A251DE2-954C-81A8-001B-13CA05EFA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E7356"/>
              </a:clrFrom>
              <a:clrTo>
                <a:srgbClr val="8E7356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48080"/>
          </a:xfrm>
          <a:prstGeom prst="rect">
            <a:avLst/>
          </a:prstGeom>
          <a:blipFill>
            <a:blip r:embed="rId4">
              <a:clrChange>
                <a:clrFrom>
                  <a:srgbClr val="8E7356"/>
                </a:clrFrom>
                <a:clrTo>
                  <a:srgbClr val="8E7356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6EF0964C-54A0-9BE9-2013-44ADD0C0F196}"/>
              </a:ext>
            </a:extLst>
          </p:cNvPr>
          <p:cNvSpPr txBox="1"/>
          <p:nvPr/>
        </p:nvSpPr>
        <p:spPr>
          <a:xfrm>
            <a:off x="1153884" y="314123"/>
            <a:ext cx="59820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800"/>
              </a:spcAft>
            </a:pP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I.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Khám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phá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chung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văn</a:t>
            </a:r>
            <a:r>
              <a:rPr lang="en-US" sz="3600" b="1" dirty="0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/>
                <a:highlight>
                  <a:srgbClr val="33CCCC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bản</a:t>
            </a:r>
            <a:endParaRPr lang="en-US" sz="3600" dirty="0">
              <a:solidFill>
                <a:schemeClr val="bg1"/>
              </a:solidFill>
              <a:effectLst/>
              <a:highlight>
                <a:srgbClr val="33CCCC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0C3EA99-36C7-09DB-3F84-B11191F4FDF9}"/>
              </a:ext>
            </a:extLst>
          </p:cNvPr>
          <p:cNvSpPr txBox="1"/>
          <p:nvPr/>
        </p:nvSpPr>
        <p:spPr>
          <a:xfrm>
            <a:off x="1153884" y="925819"/>
            <a:ext cx="64930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3200" b="1" dirty="0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CC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Tường</a:t>
            </a:r>
            <a:endParaRPr lang="en-US" sz="3200" dirty="0">
              <a:solidFill>
                <a:srgbClr val="33CC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39D78243-442A-65D9-F361-2EBF3DA6C571}"/>
              </a:ext>
            </a:extLst>
          </p:cNvPr>
          <p:cNvSpPr txBox="1"/>
          <p:nvPr/>
        </p:nvSpPr>
        <p:spPr>
          <a:xfrm>
            <a:off x="4572001" y="3045711"/>
            <a:ext cx="7018082" cy="1384995"/>
          </a:xfrm>
          <a:prstGeom prst="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Sáng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tác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ông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toát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lên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cảm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hứng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ngợi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ca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vẻ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đẹp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đất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nước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con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trên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khắp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mọi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miền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tổ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quốc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đặc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biệt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7F7121E7-B519-0F29-A72B-2D95267E243C}"/>
              </a:ext>
            </a:extLst>
          </p:cNvPr>
          <p:cNvSpPr txBox="1"/>
          <p:nvPr/>
        </p:nvSpPr>
        <p:spPr>
          <a:xfrm>
            <a:off x="4572001" y="1747239"/>
            <a:ext cx="6956611" cy="954107"/>
          </a:xfrm>
          <a:prstGeom prst="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Hoàng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Phủ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Ngọc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Tường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sinh năm 1937 quê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Quảng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Trị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sống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làm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việc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nhiều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năm ở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632F995D-65D3-66C9-3D55-5470FDF35F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84" y="0"/>
            <a:ext cx="2471057" cy="1594230"/>
          </a:xfrm>
          <a:prstGeom prst="rect">
            <a:avLst/>
          </a:prstGeom>
        </p:spPr>
      </p:pic>
      <p:pic>
        <p:nvPicPr>
          <p:cNvPr id="5" name="Picture 15" descr="Hoang-Phu-Ngoc-Tuong">
            <a:extLst>
              <a:ext uri="{FF2B5EF4-FFF2-40B4-BE49-F238E27FC236}">
                <a16:creationId xmlns:a16="http://schemas.microsoft.com/office/drawing/2014/main" id="{7DA80F06-46B3-28EF-76BD-100B7F96846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9489"/>
          <a:stretch/>
        </p:blipFill>
        <p:spPr>
          <a:xfrm>
            <a:off x="1412980" y="2314011"/>
            <a:ext cx="2933621" cy="3137647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58802C59-E861-36C9-9440-A12E3EC5A902}"/>
              </a:ext>
            </a:extLst>
          </p:cNvPr>
          <p:cNvSpPr txBox="1"/>
          <p:nvPr/>
        </p:nvSpPr>
        <p:spPr>
          <a:xfrm>
            <a:off x="4572001" y="4727995"/>
            <a:ext cx="7018082" cy="1815882"/>
          </a:xfrm>
          <a:prstGeom prst="rect">
            <a:avLst/>
          </a:prstGeom>
          <a:noFill/>
          <a:ln w="38100">
            <a:solidFill>
              <a:srgbClr val="33CCC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số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tác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phẩm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chính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Rất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nhiều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ánh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lửa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(1979), 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Ai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đã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đặt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tên cho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dòng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sông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 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(1984)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Huế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Di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tích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con </a:t>
            </a:r>
            <a:r>
              <a:rPr lang="vi-VN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vi-VN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(2001)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Miền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cỏ</a:t>
            </a:r>
            <a:r>
              <a:rPr lang="en-US" sz="2800" i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thơm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(2007),</a:t>
            </a:r>
            <a:r>
              <a:rPr lang="vi-VN" sz="28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...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75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1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rgbClr val="FFC000"/>
            </a:gs>
            <a:gs pos="71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hận Định Hay Về Hoàng Phủ Ngọc Tường, Ai Đã Đặt Tên Cho Dòng Sông">
            <a:extLst>
              <a:ext uri="{FF2B5EF4-FFF2-40B4-BE49-F238E27FC236}">
                <a16:creationId xmlns:a16="http://schemas.microsoft.com/office/drawing/2014/main" id="{EC422B8B-BC4F-CB70-4DFB-1D37FA107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4" y="1683090"/>
            <a:ext cx="3297783" cy="479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.E - Emprunt Empreinte - Mượn Dấu Thời Gian: Hoàng Phủ Ngọc Tường">
            <a:extLst>
              <a:ext uri="{FF2B5EF4-FFF2-40B4-BE49-F238E27FC236}">
                <a16:creationId xmlns:a16="http://schemas.microsoft.com/office/drawing/2014/main" id="{F1253F6E-E993-4683-8CB2-C457080B9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785" y="142751"/>
            <a:ext cx="3406369" cy="459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ruyện Ngắn] Ai đã đặt tên cho dòng sông - Hoàng Phủ Ngọc Tường">
            <a:extLst>
              <a:ext uri="{FF2B5EF4-FFF2-40B4-BE49-F238E27FC236}">
                <a16:creationId xmlns:a16="http://schemas.microsoft.com/office/drawing/2014/main" id="{ED6803C4-30C1-9A32-C896-056F8EBF0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9" y="1285875"/>
            <a:ext cx="3009527" cy="451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90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3797</Words>
  <Application>Microsoft Office PowerPoint</Application>
  <PresentationFormat>Widescreen</PresentationFormat>
  <Paragraphs>266</Paragraphs>
  <Slides>41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Arial</vt:lpstr>
      <vt:lpstr>Arial Black</vt:lpstr>
      <vt:lpstr>Calibri</vt:lpstr>
      <vt:lpstr>Calibri Light</vt:lpstr>
      <vt:lpstr>Forte</vt:lpstr>
      <vt:lpstr>Microsoft Sans Serif</vt:lpstr>
      <vt:lpstr>Times New Roman</vt:lpstr>
      <vt:lpstr>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Thúy Mai</dc:creator>
  <cp:lastModifiedBy>TBC</cp:lastModifiedBy>
  <cp:revision>198</cp:revision>
  <dcterms:created xsi:type="dcterms:W3CDTF">2022-10-28T02:19:03Z</dcterms:created>
  <dcterms:modified xsi:type="dcterms:W3CDTF">2022-11-15T12:27:18Z</dcterms:modified>
</cp:coreProperties>
</file>