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26"/>
  </p:notesMasterIdLst>
  <p:sldIdLst>
    <p:sldId id="298" r:id="rId2"/>
    <p:sldId id="256" r:id="rId3"/>
    <p:sldId id="297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16" r:id="rId15"/>
    <p:sldId id="318" r:id="rId16"/>
    <p:sldId id="319" r:id="rId17"/>
    <p:sldId id="320" r:id="rId18"/>
    <p:sldId id="310" r:id="rId19"/>
    <p:sldId id="311" r:id="rId20"/>
    <p:sldId id="312" r:id="rId21"/>
    <p:sldId id="313" r:id="rId22"/>
    <p:sldId id="317" r:id="rId23"/>
    <p:sldId id="314" r:id="rId24"/>
    <p:sldId id="315" r:id="rId25"/>
  </p:sldIdLst>
  <p:sldSz cx="9144000" cy="5143500" type="screen16x9"/>
  <p:notesSz cx="6858000" cy="9144000"/>
  <p:embeddedFontLst>
    <p:embeddedFont>
      <p:font typeface="Arvo" panose="020B0604020202020204" charset="0"/>
      <p:regular r:id="rId27"/>
      <p:bold r:id="rId28"/>
      <p:italic r:id="rId29"/>
      <p:boldItalic r:id="rId30"/>
    </p:embeddedFont>
    <p:embeddedFont>
      <p:font typeface="Cambria Math" panose="02040503050406030204" pitchFamily="18" charset="0"/>
      <p:regular r:id="rId31"/>
    </p:embeddedFont>
    <p:embeddedFont>
      <p:font typeface="Roboto Condensed" panose="02000000000000000000" pitchFamily="2" charset="0"/>
      <p:regular r:id="rId32"/>
      <p:bold r:id="rId33"/>
      <p:italic r:id="rId34"/>
      <p:boldItalic r:id="rId35"/>
    </p:embeddedFont>
    <p:embeddedFont>
      <p:font typeface="Roboto Condensed Light" panose="02000000000000000000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6D40F7-F1BE-46A1-BFD0-875512BF32A4}" v="395" dt="2021-08-03T03:50:07.043"/>
  </p1510:revLst>
</p1510:revInfo>
</file>

<file path=ppt/tableStyles.xml><?xml version="1.0" encoding="utf-8"?>
<a:tblStyleLst xmlns:a="http://schemas.openxmlformats.org/drawingml/2006/main" def="{E27665BA-8202-44FC-AD62-C9F0E3EA811A}">
  <a:tblStyle styleId="{E27665BA-8202-44FC-AD62-C9F0E3EA811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15DE48A-E3B5-44D0-98CB-AE0B3FDC037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912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5704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13262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8553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2462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1964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228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7747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028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6717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815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246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724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714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Google Shape;12;p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Google Shape;15;p2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Google Shape;18;p2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19;p2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/>
        </p:nvSpPr>
        <p:spPr>
          <a:xfrm>
            <a:off x="5697214" y="2635519"/>
            <a:ext cx="889200" cy="2964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25" name="Google Shape;25;p3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26" name="Google Shape;26;p3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28" name="Google Shape;28;p3"/>
          <p:cNvGrpSpPr/>
          <p:nvPr/>
        </p:nvGrpSpPr>
        <p:grpSpPr>
          <a:xfrm rot="10800000" flipH="1">
            <a:off x="-2" y="2924826"/>
            <a:ext cx="6589087" cy="2027268"/>
            <a:chOff x="-9894852" y="-4493254"/>
            <a:chExt cx="21200407" cy="6522740"/>
          </a:xfrm>
        </p:grpSpPr>
        <p:sp>
          <p:nvSpPr>
            <p:cNvPr id="29" name="Google Shape;29;p3"/>
            <p:cNvSpPr/>
            <p:nvPr/>
          </p:nvSpPr>
          <p:spPr>
            <a:xfrm>
              <a:off x="-9894852" y="-4493114"/>
              <a:ext cx="146853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32" name="Google Shape;32;p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" name="Google Shape;33;p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9" name="Google Shape;39;p3"/>
          <p:cNvSpPr txBox="1">
            <a:spLocks noGrp="1"/>
          </p:cNvSpPr>
          <p:nvPr>
            <p:ph type="ctrTitle"/>
          </p:nvPr>
        </p:nvSpPr>
        <p:spPr>
          <a:xfrm>
            <a:off x="463525" y="2871148"/>
            <a:ext cx="4094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ubTitle" idx="1"/>
          </p:nvPr>
        </p:nvSpPr>
        <p:spPr>
          <a:xfrm>
            <a:off x="463525" y="3975449"/>
            <a:ext cx="4094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5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63" name="Google Shape;63;p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64;p5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65" name="Google Shape;65;p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68" name="Google Shape;68;p5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" name="Google Shape;70;p5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71" name="Google Shape;71;p5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72" name="Google Shape;72;p5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73" name="Google Shape;73;p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74" name="Google Shape;74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75" name="Google Shape;75;p5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76" name="Google Shape;76;p5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sp>
        <p:nvSpPr>
          <p:cNvPr id="78" name="Google Shape;78;p5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492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▰"/>
              <a:defRPr/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SzPts val="2400"/>
              <a:buChar char="▻"/>
              <a:defRPr/>
            </a:lvl9pPr>
          </a:lstStyle>
          <a:p>
            <a:endParaRPr/>
          </a:p>
        </p:txBody>
      </p:sp>
      <p:sp>
        <p:nvSpPr>
          <p:cNvPr id="80" name="Google Shape;80;p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0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64" name="Google Shape;164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" name="Google Shape;165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6" name="Google Shape;166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8" name="Google Shape;168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69" name="Google Shape;169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1" name="Google Shape;171;p1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72" name="Google Shape;172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3" name="Google Shape;173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4" name="Google Shape;174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6" name="Google Shape;176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7" name="Google Shape;177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9" name="Google Shape;179;p1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0" y="631064"/>
            <a:ext cx="524914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Trong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giờ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học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Lịch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sử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cô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Hạnh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nêu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một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năm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của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thế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kỉ</a:t>
            </a:r>
            <a:r>
              <a:rPr lang="en-US" sz="2000" dirty="0">
                <a:solidFill>
                  <a:schemeClr val="tx1"/>
                </a:solidFill>
              </a:rPr>
              <a:t> XX </a:t>
            </a:r>
            <a:r>
              <a:rPr lang="en-US" sz="2000" dirty="0" err="1">
                <a:solidFill>
                  <a:schemeClr val="tx1"/>
                </a:solidFill>
              </a:rPr>
              <a:t>đánh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dấu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một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mốc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quan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trọng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trong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lịch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sử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đất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nước</a:t>
            </a:r>
            <a:r>
              <a:rPr lang="en-US" sz="2000" dirty="0">
                <a:solidFill>
                  <a:schemeClr val="tx1"/>
                </a:solidFill>
              </a:rPr>
              <a:t> ta. </a:t>
            </a:r>
            <a:r>
              <a:rPr lang="en-US" sz="2000" dirty="0" err="1">
                <a:solidFill>
                  <a:schemeClr val="tx1"/>
                </a:solidFill>
              </a:rPr>
              <a:t>Năm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là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số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được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viết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từ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các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chữ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số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lẻ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khác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nhau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  <a:r>
              <a:rPr lang="en-US" sz="2000" dirty="0" err="1">
                <a:solidFill>
                  <a:schemeClr val="tx1"/>
                </a:solidFill>
              </a:rPr>
              <a:t>Số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còn</a:t>
            </a:r>
            <a:r>
              <a:rPr lang="en-US" sz="2000" dirty="0">
                <a:solidFill>
                  <a:schemeClr val="tx1"/>
                </a:solidFill>
              </a:rPr>
              <a:t> chia </a:t>
            </a:r>
            <a:r>
              <a:rPr lang="en-US" sz="2000" dirty="0" err="1">
                <a:solidFill>
                  <a:schemeClr val="tx1"/>
                </a:solidFill>
              </a:rPr>
              <a:t>hết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cho</a:t>
            </a:r>
            <a:r>
              <a:rPr lang="en-US" sz="2000" dirty="0">
                <a:solidFill>
                  <a:schemeClr val="tx1"/>
                </a:solidFill>
              </a:rPr>
              <a:t> 5 </a:t>
            </a:r>
            <a:r>
              <a:rPr lang="en-US" sz="2000" dirty="0" err="1">
                <a:solidFill>
                  <a:schemeClr val="tx1"/>
                </a:solidFill>
              </a:rPr>
              <a:t>và</a:t>
            </a:r>
            <a:r>
              <a:rPr lang="en-US" sz="2000" dirty="0">
                <a:solidFill>
                  <a:schemeClr val="tx1"/>
                </a:solidFill>
              </a:rPr>
              <a:t> chia </a:t>
            </a:r>
            <a:r>
              <a:rPr lang="en-US" sz="2000" dirty="0" err="1">
                <a:solidFill>
                  <a:schemeClr val="tx1"/>
                </a:solidFill>
              </a:rPr>
              <a:t>cho</a:t>
            </a:r>
            <a:r>
              <a:rPr lang="en-US" sz="2000" dirty="0">
                <a:solidFill>
                  <a:schemeClr val="tx1"/>
                </a:solidFill>
              </a:rPr>
              <a:t> 9 </a:t>
            </a:r>
            <a:r>
              <a:rPr lang="en-US" sz="2000" dirty="0" err="1">
                <a:solidFill>
                  <a:schemeClr val="tx1"/>
                </a:solidFill>
              </a:rPr>
              <a:t>dư</a:t>
            </a:r>
            <a:r>
              <a:rPr lang="en-US" sz="2000" dirty="0">
                <a:solidFill>
                  <a:schemeClr val="tx1"/>
                </a:solidFill>
              </a:rPr>
              <a:t> 4.</a:t>
            </a:r>
            <a:endParaRPr lang="vi-VN" sz="2000" dirty="0">
              <a:solidFill>
                <a:schemeClr val="tx1"/>
              </a:solidFill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3517033" y="3205908"/>
            <a:ext cx="4778668" cy="1283192"/>
          </a:xfrm>
          <a:prstGeom prst="cloudCallout">
            <a:avLst>
              <a:gd name="adj1" fmla="val -80793"/>
              <a:gd name="adj2" fmla="val 5439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i="1" dirty="0" err="1">
                <a:solidFill>
                  <a:srgbClr val="002060"/>
                </a:solidFill>
              </a:rPr>
              <a:t>Hỏi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i="1" dirty="0" err="1">
                <a:solidFill>
                  <a:srgbClr val="002060"/>
                </a:solidFill>
              </a:rPr>
              <a:t>năm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i="1" dirty="0" err="1">
                <a:solidFill>
                  <a:srgbClr val="002060"/>
                </a:solidFill>
              </a:rPr>
              <a:t>đó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i="1" dirty="0" err="1">
                <a:solidFill>
                  <a:srgbClr val="002060"/>
                </a:solidFill>
              </a:rPr>
              <a:t>là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i="1" dirty="0" err="1">
                <a:solidFill>
                  <a:srgbClr val="002060"/>
                </a:solidFill>
              </a:rPr>
              <a:t>năm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i="1" dirty="0" err="1">
                <a:solidFill>
                  <a:srgbClr val="002060"/>
                </a:solidFill>
              </a:rPr>
              <a:t>nào</a:t>
            </a:r>
            <a:r>
              <a:rPr lang="en-US" sz="2000" i="1" dirty="0">
                <a:solidFill>
                  <a:srgbClr val="002060"/>
                </a:solidFill>
              </a:rPr>
              <a:t>?</a:t>
            </a:r>
            <a:endParaRPr lang="vi-VN" sz="2000" i="1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321" y="3925977"/>
            <a:ext cx="890521" cy="11262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5861" y="457901"/>
            <a:ext cx="3749539" cy="233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7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847" y="192953"/>
            <a:ext cx="2062305" cy="19868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9460" y="1063485"/>
            <a:ext cx="361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u="sng" dirty="0" err="1"/>
              <a:t>Trả</a:t>
            </a:r>
            <a:r>
              <a:rPr lang="en-US" sz="2800" b="1" i="1" u="sng" dirty="0"/>
              <a:t> </a:t>
            </a:r>
            <a:r>
              <a:rPr lang="en-US" sz="2800" b="1" i="1" u="sng" dirty="0" err="1"/>
              <a:t>lời</a:t>
            </a:r>
            <a:r>
              <a:rPr lang="en-US" sz="2800" b="1" i="1" u="sng" dirty="0"/>
              <a:t>:</a:t>
            </a:r>
            <a:endParaRPr lang="vi-VN" sz="2800" b="1" i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462672" y="2337427"/>
            <a:ext cx="7754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a) 135 : 9 = 15 =&gt; 135 chia hết cho 9.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62672" y="3488250"/>
            <a:ext cx="8491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b) S = 1 + 3 + 5 = 9 =&gt; S chia hết cho 9.</a:t>
            </a:r>
            <a:endParaRPr lang="en-US" sz="28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72" y="1106764"/>
            <a:ext cx="1131289" cy="47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8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3" name="Right Arrow 2"/>
          <p:cNvSpPr/>
          <p:nvPr/>
        </p:nvSpPr>
        <p:spPr>
          <a:xfrm>
            <a:off x="140677" y="2321169"/>
            <a:ext cx="527539" cy="474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4" name="Group 3"/>
          <p:cNvGrpSpPr/>
          <p:nvPr/>
        </p:nvGrpSpPr>
        <p:grpSpPr>
          <a:xfrm>
            <a:off x="936433" y="1645260"/>
            <a:ext cx="7970280" cy="2301387"/>
            <a:chOff x="861645" y="819883"/>
            <a:chExt cx="8018585" cy="2193680"/>
          </a:xfrm>
        </p:grpSpPr>
        <p:sp>
          <p:nvSpPr>
            <p:cNvPr id="5" name="Rounded Rectangle 4"/>
            <p:cNvSpPr/>
            <p:nvPr/>
          </p:nvSpPr>
          <p:spPr>
            <a:xfrm>
              <a:off x="861645" y="819883"/>
              <a:ext cx="8018585" cy="2193680"/>
            </a:xfrm>
            <a:prstGeom prst="roundRect">
              <a:avLst/>
            </a:prstGeom>
            <a:solidFill>
              <a:srgbClr val="BFFE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2800" dirty="0">
                  <a:solidFill>
                    <a:schemeClr val="tx1"/>
                  </a:solidFill>
                </a:rPr>
                <a:t>	</a:t>
              </a:r>
              <a:r>
                <a:rPr lang="vi-VN" sz="2800" b="1" dirty="0">
                  <a:solidFill>
                    <a:schemeClr val="tx1"/>
                  </a:solidFill>
                </a:rPr>
                <a:t>Các số có tổng các chữ số chia hết cho 9 thì chia hết cho 9 và chỉ những số đó mới chia hết cho </a:t>
              </a:r>
              <a:r>
                <a:rPr lang="vi-VN" sz="2800" b="1">
                  <a:solidFill>
                    <a:schemeClr val="tx1"/>
                  </a:solidFill>
                </a:rPr>
                <a:t>9.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565" y="1014038"/>
              <a:ext cx="630401" cy="597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163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3" name="Horizontal Scroll 2"/>
          <p:cNvSpPr/>
          <p:nvPr/>
        </p:nvSpPr>
        <p:spPr>
          <a:xfrm>
            <a:off x="1449590" y="191938"/>
            <a:ext cx="7330854" cy="2545862"/>
          </a:xfrm>
          <a:prstGeom prst="horizontalScroll">
            <a:avLst>
              <a:gd name="adj" fmla="val 1460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Luyện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tập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2: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Viết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một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hai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sao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: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đó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9;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đó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cả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ba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2, 5, 9.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7055" y="2531274"/>
            <a:ext cx="1951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u="sng" dirty="0" err="1">
                <a:solidFill>
                  <a:srgbClr val="FF0000"/>
                </a:solidFill>
              </a:rPr>
              <a:t>Trả</a:t>
            </a:r>
            <a:r>
              <a:rPr lang="en-US" sz="2800" b="1" i="1" u="sng" dirty="0">
                <a:solidFill>
                  <a:srgbClr val="FF0000"/>
                </a:solidFill>
              </a:rPr>
              <a:t> </a:t>
            </a:r>
            <a:r>
              <a:rPr lang="en-US" sz="2800" b="1" i="1" u="sng" dirty="0" err="1">
                <a:solidFill>
                  <a:srgbClr val="FF0000"/>
                </a:solidFill>
              </a:rPr>
              <a:t>lời</a:t>
            </a:r>
            <a:r>
              <a:rPr lang="en-US" sz="2800" b="1" i="1" u="sng" dirty="0">
                <a:solidFill>
                  <a:srgbClr val="FF0000"/>
                </a:solidFill>
              </a:rPr>
              <a:t>:</a:t>
            </a:r>
            <a:endParaRPr lang="vi-VN" sz="2800" b="1" i="1" u="sng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920" y="3271020"/>
            <a:ext cx="871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a) Số có hai chữ số chia hết cho 2 và 9 là: </a:t>
            </a:r>
            <a:r>
              <a:rPr lang="vi-VN" sz="2800" b="1"/>
              <a:t>36</a:t>
            </a:r>
            <a:r>
              <a:rPr lang="vi-VN" sz="2800"/>
              <a:t>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9920" y="3888738"/>
            <a:ext cx="8965480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/>
              <a:t>b) Số có hai chữ số chia hết cho cả ba số 2, 5, 9 là: </a:t>
            </a:r>
            <a:r>
              <a:rPr lang="vi-VN" sz="2800" b="1" dirty="0"/>
              <a:t>90.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7240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97354" y="537509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026" y="2293615"/>
            <a:ext cx="8935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1: </a:t>
            </a:r>
            <a:r>
              <a:rPr lang="en-US" sz="2000" dirty="0"/>
              <a:t>Cho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err="1"/>
              <a:t>số</a:t>
            </a:r>
            <a:r>
              <a:rPr lang="en-US" sz="2000"/>
              <a:t> 104; 627; 3 114; 5 123; </a:t>
            </a:r>
            <a:r>
              <a:rPr lang="en-US" sz="2000" dirty="0"/>
              <a:t>6 831 </a:t>
            </a:r>
            <a:r>
              <a:rPr lang="en-US" sz="2000" dirty="0" err="1"/>
              <a:t>và</a:t>
            </a:r>
            <a:r>
              <a:rPr lang="en-US" sz="2000" dirty="0"/>
              <a:t> 72 102.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:   </a:t>
            </a:r>
            <a:endParaRPr lang="vi-VN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94026" y="2889721"/>
            <a:ext cx="7696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a)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3?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sao</a:t>
            </a:r>
            <a:r>
              <a:rPr lang="en-US" sz="2000" dirty="0"/>
              <a:t>? </a:t>
            </a:r>
            <a:endParaRPr lang="vi-VN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4026" y="3433533"/>
            <a:ext cx="8572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b)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3?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sao</a:t>
            </a:r>
            <a:r>
              <a:rPr lang="en-US" sz="2000" dirty="0"/>
              <a:t>? </a:t>
            </a:r>
            <a:endParaRPr lang="vi-VN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75860" y="3999286"/>
            <a:ext cx="8572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c)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9?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sao</a:t>
            </a:r>
            <a:r>
              <a:rPr lang="en-US" sz="2000" dirty="0"/>
              <a:t>? </a:t>
            </a:r>
            <a:endParaRPr lang="vi-VN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2305318" y="1338331"/>
            <a:ext cx="3850783" cy="656107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 ĐỘNG NHÓM</a:t>
            </a:r>
            <a:endParaRPr lang="vi-V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026" y="4525646"/>
            <a:ext cx="8572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/>
              <a:t>d)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3, </a:t>
            </a:r>
            <a:r>
              <a:rPr lang="en-US" sz="2000" dirty="0" err="1"/>
              <a:t>nhưng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9?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sao</a:t>
            </a:r>
            <a:r>
              <a:rPr lang="en-US" sz="2000" dirty="0"/>
              <a:t>? </a:t>
            </a:r>
            <a:endParaRPr lang="vi-VN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683" y="331074"/>
            <a:ext cx="2423496" cy="145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8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  <p:bldP spid="12" grpId="0"/>
      <p:bldP spid="3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340042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40318" y="1416137"/>
            <a:ext cx="8121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</a:t>
            </a:r>
            <a:r>
              <a:rPr lang="en-US" sz="2000" b="1"/>
              <a:t>: </a:t>
            </a:r>
            <a:r>
              <a:rPr lang="en-US" sz="2000"/>
              <a:t>104; 627; 3 114; 5 123; </a:t>
            </a:r>
            <a:r>
              <a:rPr lang="en-US" sz="2000" dirty="0"/>
              <a:t>6 831 </a:t>
            </a:r>
            <a:r>
              <a:rPr lang="en-US" sz="2000" dirty="0" err="1"/>
              <a:t>và</a:t>
            </a:r>
            <a:r>
              <a:rPr lang="en-US" sz="2000" dirty="0"/>
              <a:t> 72 102. </a:t>
            </a:r>
            <a:endParaRPr lang="vi-VN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998313" y="342937"/>
            <a:ext cx="2295731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Trả</a:t>
            </a:r>
            <a:r>
              <a:rPr lang="en-US" sz="2800" b="1" i="1" u="sng" dirty="0">
                <a:solidFill>
                  <a:schemeClr val="bg1"/>
                </a:solidFill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</a:rPr>
              <a:t>lời</a:t>
            </a:r>
            <a:r>
              <a:rPr lang="en-US" sz="2800" b="1" i="1" u="sng" dirty="0">
                <a:solidFill>
                  <a:schemeClr val="bg1"/>
                </a:solidFill>
              </a:rPr>
              <a:t>:</a:t>
            </a:r>
            <a:endParaRPr lang="vi-VN" sz="2800" i="1" u="sng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15522" y="2134326"/>
                <a:ext cx="8888198" cy="240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i="1" dirty="0" err="1"/>
                  <a:t>Các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số</a:t>
                </a:r>
                <a:r>
                  <a:rPr lang="en-US" sz="2000" i="1" dirty="0"/>
                  <a:t> chia </a:t>
                </a:r>
                <a:r>
                  <a:rPr lang="en-US" sz="2000" i="1" dirty="0" err="1"/>
                  <a:t>hết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cho</a:t>
                </a:r>
                <a:r>
                  <a:rPr lang="en-US" sz="2000" i="1" dirty="0"/>
                  <a:t> 3 </a:t>
                </a:r>
                <a:r>
                  <a:rPr lang="en-US" sz="2000" i="1" dirty="0" err="1"/>
                  <a:t>là</a:t>
                </a:r>
                <a:r>
                  <a:rPr lang="en-US" sz="2000" i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+ </a:t>
                </a:r>
                <a:r>
                  <a:rPr lang="vi-VN" sz="2000"/>
                  <a:t>Số 627</a:t>
                </a:r>
                <a:r>
                  <a:rPr lang="en-GB" sz="200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/>
                  <a:t> </a:t>
                </a:r>
                <a:r>
                  <a:rPr lang="vi-VN" sz="2000" dirty="0"/>
                  <a:t>3 vì tổng các chữ số 6 + 2 + 7 = 15 chia hết cho 3.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+ </a:t>
                </a:r>
                <a:r>
                  <a:rPr lang="vi-VN" sz="2000" dirty="0"/>
                  <a:t>Số 3 </a:t>
                </a:r>
                <a:r>
                  <a:rPr lang="vi-VN" sz="2000"/>
                  <a:t>114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GB" sz="2000"/>
                  <a:t> </a:t>
                </a:r>
                <a:r>
                  <a:rPr lang="vi-VN" sz="2000"/>
                  <a:t>3 </a:t>
                </a:r>
                <a:r>
                  <a:rPr lang="vi-VN" sz="2000" dirty="0"/>
                  <a:t>vì tổng các chữ số 3 + 1 + 1 + 4 = 9 chia hết cho 3.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+ </a:t>
                </a:r>
                <a:r>
                  <a:rPr lang="vi-VN" sz="2000" dirty="0"/>
                  <a:t>Số 6 831 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/>
                  <a:t> 3 vì tổng các chữ số 6 + 8 + 3 + 1 = 18 chia hết cho 3.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+ </a:t>
                </a:r>
                <a:r>
                  <a:rPr lang="vi-VN" sz="2000" dirty="0"/>
                  <a:t>Số 72 102 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 </m:t>
                    </m:r>
                  </m:oMath>
                </a14:m>
                <a:r>
                  <a:rPr lang="vi-VN" sz="2000" dirty="0"/>
                  <a:t>3 vì tổng các chữ số 7 + 2 + 1 + 0 + 2 = 12 chia hết cho </a:t>
                </a:r>
                <a:r>
                  <a:rPr lang="vi-VN" sz="2000"/>
                  <a:t>3.</a:t>
                </a:r>
                <a:endParaRPr lang="en-US" sz="2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22" y="2134326"/>
                <a:ext cx="8888198" cy="2400657"/>
              </a:xfrm>
              <a:prstGeom prst="rect">
                <a:avLst/>
              </a:prstGeom>
              <a:blipFill>
                <a:blip r:embed="rId3"/>
                <a:stretch>
                  <a:fillRect l="-754" b="-12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804" y="883640"/>
            <a:ext cx="2366006" cy="161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1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340042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2216" y="1342638"/>
            <a:ext cx="8121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</a:t>
            </a:r>
            <a:r>
              <a:rPr lang="en-US" sz="2000" b="1"/>
              <a:t>: </a:t>
            </a:r>
            <a:r>
              <a:rPr lang="en-US" sz="2000"/>
              <a:t>104; 627; 3 114; 5 123; </a:t>
            </a:r>
            <a:r>
              <a:rPr lang="en-US" sz="2000" dirty="0"/>
              <a:t>6 831 </a:t>
            </a:r>
            <a:r>
              <a:rPr lang="en-US" sz="2000" dirty="0" err="1"/>
              <a:t>và</a:t>
            </a:r>
            <a:r>
              <a:rPr lang="en-US" sz="2000" dirty="0"/>
              <a:t> 72 102. </a:t>
            </a:r>
            <a:endParaRPr lang="vi-VN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976278" y="383954"/>
            <a:ext cx="2207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Trả</a:t>
            </a:r>
            <a:r>
              <a:rPr lang="en-US" sz="2800" b="1" i="1" u="sng" dirty="0">
                <a:solidFill>
                  <a:schemeClr val="bg1"/>
                </a:solidFill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</a:rPr>
              <a:t>lời</a:t>
            </a:r>
            <a:r>
              <a:rPr lang="en-US" sz="2800" b="1" i="1" u="sng" dirty="0">
                <a:solidFill>
                  <a:schemeClr val="bg1"/>
                </a:solidFill>
              </a:rPr>
              <a:t>:</a:t>
            </a:r>
            <a:endParaRPr lang="vi-VN" sz="2800" i="1" u="sng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6866" y="233729"/>
            <a:ext cx="2366006" cy="16155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2216" y="2221849"/>
            <a:ext cx="86479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b) </a:t>
            </a:r>
            <a:r>
              <a:rPr lang="en-US" sz="2000" i="1" dirty="0" err="1"/>
              <a:t>Các</a:t>
            </a:r>
            <a:r>
              <a:rPr lang="en-US" sz="2000" i="1" dirty="0"/>
              <a:t> </a:t>
            </a:r>
            <a:r>
              <a:rPr lang="en-US" sz="2000" i="1" dirty="0" err="1"/>
              <a:t>số</a:t>
            </a:r>
            <a:r>
              <a:rPr lang="en-US" sz="2000" i="1" dirty="0"/>
              <a:t> </a:t>
            </a:r>
            <a:r>
              <a:rPr lang="en-US" sz="2000" i="1" dirty="0" err="1"/>
              <a:t>không</a:t>
            </a:r>
            <a:r>
              <a:rPr lang="en-US" sz="2000" i="1" dirty="0"/>
              <a:t> chia </a:t>
            </a:r>
            <a:r>
              <a:rPr lang="en-US" sz="2000" i="1" dirty="0" err="1"/>
              <a:t>hết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3 </a:t>
            </a:r>
            <a:r>
              <a:rPr lang="en-US" sz="2000" i="1" dirty="0" err="1"/>
              <a:t>là</a:t>
            </a:r>
            <a:r>
              <a:rPr lang="en-US" sz="2000" i="1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+ Số 104 không chia hết cho 3 vì tổng các chữ số 1 + 0 + 4 = 5 không chia hết cho 3.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dirty="0"/>
              <a:t>+ Số 5 123 không chia hết cho 3 vì tổng các chữ số 5 + 1 + 2 + 3 = 11 không chia hết cho </a:t>
            </a:r>
            <a:r>
              <a:rPr lang="vi-VN" sz="2000"/>
              <a:t>3.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764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340042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40042" y="1657622"/>
            <a:ext cx="8121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</a:t>
            </a:r>
            <a:r>
              <a:rPr lang="en-US" sz="2000" b="1"/>
              <a:t>: </a:t>
            </a:r>
            <a:r>
              <a:rPr lang="en-US" sz="2000"/>
              <a:t>104; 627; 3 114; 5 123; </a:t>
            </a:r>
            <a:r>
              <a:rPr lang="en-US" sz="2000" dirty="0"/>
              <a:t>6 831 </a:t>
            </a:r>
            <a:r>
              <a:rPr lang="en-US" sz="2000" dirty="0" err="1"/>
              <a:t>và</a:t>
            </a:r>
            <a:r>
              <a:rPr lang="en-US" sz="2000" dirty="0"/>
              <a:t> 72 102. </a:t>
            </a:r>
            <a:endParaRPr lang="vi-VN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1086447" y="371382"/>
            <a:ext cx="199827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Trả</a:t>
            </a:r>
            <a:r>
              <a:rPr lang="en-US" sz="2800" b="1" i="1" u="sng" dirty="0">
                <a:solidFill>
                  <a:schemeClr val="bg1"/>
                </a:solidFill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</a:rPr>
              <a:t>lời</a:t>
            </a:r>
            <a:r>
              <a:rPr lang="en-US" sz="2800" b="1" i="1" u="sng" dirty="0">
                <a:solidFill>
                  <a:schemeClr val="bg1"/>
                </a:solidFill>
              </a:rPr>
              <a:t>:</a:t>
            </a:r>
            <a:endParaRPr lang="vi-VN" sz="2800" i="1" u="sng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3662" y="804570"/>
            <a:ext cx="2366006" cy="1615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0042" y="2393643"/>
            <a:ext cx="7687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c)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9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+ Số 3 114 chia hết cho 9 vì tổng các chữa số 3 + 1 + 1 + 4 = 9 chia hết </a:t>
            </a:r>
            <a:r>
              <a:rPr lang="vi-VN" sz="2000"/>
              <a:t>cho 9</a:t>
            </a:r>
            <a:r>
              <a:rPr lang="en-GB" sz="2000"/>
              <a:t>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dirty="0"/>
              <a:t>+ Số 6 831 chia hết cho 9 vì tổng các chữ số 6 + 8 + 3 + 1 = 18 chia hết </a:t>
            </a:r>
            <a:r>
              <a:rPr lang="vi-VN" sz="2000"/>
              <a:t>cho 9</a:t>
            </a:r>
            <a:r>
              <a:rPr lang="en-GB" sz="200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170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340042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2216" y="1342638"/>
            <a:ext cx="8121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1</a:t>
            </a:r>
            <a:r>
              <a:rPr lang="en-US" sz="2000" b="1"/>
              <a:t>: </a:t>
            </a:r>
            <a:r>
              <a:rPr lang="en-US" sz="2000"/>
              <a:t>104; 627; 3 114; 5 123; </a:t>
            </a:r>
            <a:r>
              <a:rPr lang="en-US" sz="2000" dirty="0"/>
              <a:t>6 831 </a:t>
            </a:r>
            <a:r>
              <a:rPr lang="en-US" sz="2000" dirty="0" err="1"/>
              <a:t>và</a:t>
            </a:r>
            <a:r>
              <a:rPr lang="en-US" sz="2000" dirty="0"/>
              <a:t> 72 102. </a:t>
            </a:r>
            <a:endParaRPr lang="vi-VN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5836" y="426989"/>
            <a:ext cx="2366006" cy="16155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2216" y="2042583"/>
            <a:ext cx="791433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d) </a:t>
            </a:r>
            <a:r>
              <a:rPr lang="en-US" sz="2000" i="1" dirty="0" err="1"/>
              <a:t>Các</a:t>
            </a:r>
            <a:r>
              <a:rPr lang="en-US" sz="2000" i="1" dirty="0"/>
              <a:t> </a:t>
            </a:r>
            <a:r>
              <a:rPr lang="en-US" sz="2000" i="1" dirty="0" err="1"/>
              <a:t>số</a:t>
            </a:r>
            <a:r>
              <a:rPr lang="en-US" sz="2000" i="1" dirty="0"/>
              <a:t> chia </a:t>
            </a:r>
            <a:r>
              <a:rPr lang="en-US" sz="2000" i="1" dirty="0" err="1"/>
              <a:t>hết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3 </a:t>
            </a:r>
            <a:r>
              <a:rPr lang="en-US" sz="2000" i="1" dirty="0" err="1"/>
              <a:t>nhưng</a:t>
            </a:r>
            <a:r>
              <a:rPr lang="en-US" sz="2000" i="1" dirty="0"/>
              <a:t> </a:t>
            </a:r>
            <a:r>
              <a:rPr lang="en-US" sz="2000" i="1" dirty="0" err="1"/>
              <a:t>không</a:t>
            </a:r>
            <a:r>
              <a:rPr lang="en-US" sz="2000" i="1" dirty="0"/>
              <a:t> chia </a:t>
            </a:r>
            <a:r>
              <a:rPr lang="en-US" sz="2000" i="1" dirty="0" err="1"/>
              <a:t>hết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9 </a:t>
            </a:r>
            <a:r>
              <a:rPr lang="en-US" sz="2000" i="1" dirty="0" err="1"/>
              <a:t>là</a:t>
            </a:r>
            <a:r>
              <a:rPr lang="en-US" sz="2000" i="1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+ Số 627 chia hết cho 3 và không chia hết cho 9 vì tổng các chữ số 6 + 2 + 7 = 15 chia hết cho 3 nhưng không chia hết cho 9.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dirty="0"/>
              <a:t>+ Số 72 102 chia hết cho 3 và không chia hết cho 9 vì tổng các chữ số 7 + 2 + 1 + 0 + 2 = 12 chia hết cho 3 nhưng không chia hết cho </a:t>
            </a:r>
            <a:r>
              <a:rPr lang="vi-VN" sz="2000"/>
              <a:t>9.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1086447" y="371382"/>
            <a:ext cx="199827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Trả</a:t>
            </a:r>
            <a:r>
              <a:rPr lang="en-US" sz="2800" b="1" i="1" u="sng" dirty="0">
                <a:solidFill>
                  <a:schemeClr val="bg1"/>
                </a:solidFill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</a:rPr>
              <a:t>lời</a:t>
            </a:r>
            <a:r>
              <a:rPr lang="en-US" sz="2800" b="1" i="1" u="sng" dirty="0">
                <a:solidFill>
                  <a:schemeClr val="bg1"/>
                </a:solidFill>
              </a:rPr>
              <a:t>:</a:t>
            </a:r>
            <a:endParaRPr lang="vi-VN" sz="2800" i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82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16" y="1512328"/>
            <a:ext cx="8121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Bài 2: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2, 3, 5</a:t>
            </a:r>
            <a:r>
              <a:rPr lang="en-US" sz="2400"/>
              <a:t>, 9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ước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/>
              <a:t>n với: </a:t>
            </a:r>
            <a:endParaRPr lang="vi-VN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92070" y="2436716"/>
            <a:ext cx="2852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a) </a:t>
            </a:r>
            <a:r>
              <a:rPr lang="en-US" sz="2400" dirty="0"/>
              <a:t>n = 4 536</a:t>
            </a:r>
            <a:endParaRPr lang="vi-VN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76466" y="3353468"/>
            <a:ext cx="2759923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b) </a:t>
            </a:r>
            <a:r>
              <a:rPr lang="en-US" sz="2400" dirty="0"/>
              <a:t>n = 3 240</a:t>
            </a:r>
            <a:endParaRPr lang="vi-VN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76466" y="4192683"/>
            <a:ext cx="418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c) </a:t>
            </a:r>
            <a:r>
              <a:rPr lang="en-US" sz="2400" dirty="0"/>
              <a:t>n = 9 850.</a:t>
            </a:r>
            <a:endParaRPr lang="vi-VN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938610" y="2563942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vi-VN" sz="2400" dirty="0">
                <a:solidFill>
                  <a:srgbClr val="FF0000"/>
                </a:solidFill>
              </a:rPr>
              <a:t>Các số là ước của n </a:t>
            </a:r>
            <a:r>
              <a:rPr lang="vi-VN" sz="2400">
                <a:solidFill>
                  <a:srgbClr val="FF0000"/>
                </a:solidFill>
              </a:rPr>
              <a:t>là 2</a:t>
            </a:r>
            <a:r>
              <a:rPr lang="en-GB" sz="2400">
                <a:solidFill>
                  <a:srgbClr val="FF0000"/>
                </a:solidFill>
              </a:rPr>
              <a:t>;</a:t>
            </a:r>
            <a:r>
              <a:rPr lang="vi-VN" sz="2400">
                <a:solidFill>
                  <a:srgbClr val="FF0000"/>
                </a:solidFill>
              </a:rPr>
              <a:t> 3</a:t>
            </a:r>
            <a:r>
              <a:rPr lang="en-GB" sz="2400">
                <a:solidFill>
                  <a:srgbClr val="FF0000"/>
                </a:solidFill>
              </a:rPr>
              <a:t>;</a:t>
            </a:r>
            <a:r>
              <a:rPr lang="vi-VN" sz="2400">
                <a:solidFill>
                  <a:srgbClr val="FF0000"/>
                </a:solidFill>
              </a:rPr>
              <a:t> 9</a:t>
            </a:r>
            <a:r>
              <a:rPr lang="en-GB" sz="240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1175" y="3483600"/>
            <a:ext cx="546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vi-VN" sz="2400" dirty="0">
                <a:solidFill>
                  <a:srgbClr val="FF0000"/>
                </a:solidFill>
              </a:rPr>
              <a:t>Các số là ước của n </a:t>
            </a:r>
            <a:r>
              <a:rPr lang="vi-VN" sz="2400">
                <a:solidFill>
                  <a:srgbClr val="FF0000"/>
                </a:solidFill>
              </a:rPr>
              <a:t>là 2</a:t>
            </a:r>
            <a:r>
              <a:rPr lang="en-GB" sz="2400">
                <a:solidFill>
                  <a:srgbClr val="FF0000"/>
                </a:solidFill>
              </a:rPr>
              <a:t>;</a:t>
            </a:r>
            <a:r>
              <a:rPr lang="vi-VN" sz="2400">
                <a:solidFill>
                  <a:srgbClr val="FF0000"/>
                </a:solidFill>
              </a:rPr>
              <a:t> 5</a:t>
            </a:r>
            <a:r>
              <a:rPr lang="en-GB" sz="2400">
                <a:solidFill>
                  <a:srgbClr val="FF0000"/>
                </a:solidFill>
              </a:rPr>
              <a:t>;</a:t>
            </a:r>
            <a:r>
              <a:rPr lang="vi-VN" sz="2400">
                <a:solidFill>
                  <a:srgbClr val="FF0000"/>
                </a:solidFill>
              </a:rPr>
              <a:t> 3</a:t>
            </a:r>
            <a:r>
              <a:rPr lang="en-GB" sz="2400">
                <a:solidFill>
                  <a:srgbClr val="FF0000"/>
                </a:solidFill>
              </a:rPr>
              <a:t>;</a:t>
            </a:r>
            <a:r>
              <a:rPr lang="vi-VN" sz="2400">
                <a:solidFill>
                  <a:srgbClr val="FF0000"/>
                </a:solidFill>
              </a:rPr>
              <a:t> 9</a:t>
            </a:r>
            <a:r>
              <a:rPr lang="en-GB" sz="240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38610" y="4296259"/>
            <a:ext cx="4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sym typeface="Wingdings" panose="05000000000000000000" pitchFamily="2" charset="2"/>
              </a:rPr>
              <a:t>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vi-VN" sz="2400" dirty="0">
                <a:solidFill>
                  <a:srgbClr val="FF0000"/>
                </a:solidFill>
              </a:rPr>
              <a:t>Các số là ước của n </a:t>
            </a:r>
            <a:r>
              <a:rPr lang="vi-VN" sz="2400">
                <a:solidFill>
                  <a:srgbClr val="FF0000"/>
                </a:solidFill>
              </a:rPr>
              <a:t>là </a:t>
            </a:r>
            <a:r>
              <a:rPr lang="en-GB" sz="2400">
                <a:solidFill>
                  <a:srgbClr val="FF0000"/>
                </a:solidFill>
              </a:rPr>
              <a:t>2; </a:t>
            </a:r>
            <a:r>
              <a:rPr lang="vi-VN" sz="2400">
                <a:solidFill>
                  <a:srgbClr val="FF0000"/>
                </a:solidFill>
              </a:rPr>
              <a:t>5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r>
              <a:rPr lang="vi-VN" sz="2400" dirty="0">
                <a:solidFill>
                  <a:srgbClr val="FF0000"/>
                </a:solidFill>
              </a:rPr>
              <a:t> 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  <p:bldP spid="12" grpId="0"/>
      <p:bldP spid="2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Google Shape;240;p16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LUYỆN TẬP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16" y="1389832"/>
            <a:ext cx="8121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/>
              <a:t>Bài</a:t>
            </a:r>
            <a:r>
              <a:rPr lang="en-US" sz="2400" b="1" dirty="0"/>
              <a:t> 3: </a:t>
            </a:r>
            <a:r>
              <a:rPr lang="en-US" sz="2400" dirty="0" err="1"/>
              <a:t>Tìm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thích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ở </a:t>
            </a:r>
            <a:r>
              <a:rPr lang="en-US" sz="2400" dirty="0" err="1"/>
              <a:t>dấu</a:t>
            </a:r>
            <a:r>
              <a:rPr lang="en-US" sz="2400" dirty="0"/>
              <a:t> *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: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82216" y="2036163"/>
                <a:ext cx="4312439" cy="578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/>
                  <a:t>a)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acc>
                  </m:oMath>
                </a14:m>
                <a:r>
                  <a:rPr lang="en-US" sz="2400" dirty="0"/>
                  <a:t> chia </a:t>
                </a:r>
                <a:r>
                  <a:rPr lang="en-US" sz="2400" dirty="0" err="1"/>
                  <a:t>hết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cho</a:t>
                </a:r>
                <a:r>
                  <a:rPr lang="en-US" sz="2400" dirty="0"/>
                  <a:t> 3;</a:t>
                </a:r>
                <a:endParaRPr lang="vi-VN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16" y="2036163"/>
                <a:ext cx="4312439" cy="578428"/>
              </a:xfrm>
              <a:prstGeom prst="rect">
                <a:avLst/>
              </a:prstGeom>
              <a:blipFill>
                <a:blip r:embed="rId3"/>
                <a:stretch>
                  <a:fillRect l="-2119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25988" y="3364410"/>
                <a:ext cx="4153684" cy="578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/>
                  <a:t>b)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𝟐𝟕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∗</m:t>
                        </m:r>
                      </m:e>
                    </m:acc>
                  </m:oMath>
                </a14:m>
                <a:r>
                  <a:rPr lang="en-US" sz="2400" dirty="0"/>
                  <a:t> chia </a:t>
                </a:r>
                <a:r>
                  <a:rPr lang="en-US" sz="2400" dirty="0" err="1"/>
                  <a:t>hết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cho</a:t>
                </a:r>
                <a:r>
                  <a:rPr lang="en-US" sz="2400" dirty="0"/>
                  <a:t> 9.</a:t>
                </a:r>
                <a:endParaRPr lang="vi-VN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88" y="3364410"/>
                <a:ext cx="4153684" cy="578428"/>
              </a:xfrm>
              <a:prstGeom prst="rect">
                <a:avLst/>
              </a:prstGeom>
              <a:blipFill>
                <a:blip r:embed="rId4"/>
                <a:stretch>
                  <a:fillRect l="-2203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28762" y="2797901"/>
            <a:ext cx="7476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</a:rPr>
              <a:t>Tổng (3 + * + 7) chia hết cho 3</a:t>
            </a: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lang="vi-VN" sz="2400" b="1" dirty="0">
                <a:solidFill>
                  <a:srgbClr val="FF0000"/>
                </a:solidFill>
              </a:rPr>
              <a:t>=&gt; * = {2; 5; 8}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7539" y="4170700"/>
            <a:ext cx="7980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</a:rPr>
              <a:t>Tổng các chữ </a:t>
            </a:r>
            <a:r>
              <a:rPr lang="vi-VN" sz="2400">
                <a:solidFill>
                  <a:schemeClr val="tx1"/>
                </a:solidFill>
              </a:rPr>
              <a:t>số (</a:t>
            </a:r>
            <a:r>
              <a:rPr lang="en-GB" sz="2400">
                <a:solidFill>
                  <a:schemeClr val="tx1"/>
                </a:solidFill>
              </a:rPr>
              <a:t>2</a:t>
            </a:r>
            <a:r>
              <a:rPr lang="vi-VN" sz="2400">
                <a:solidFill>
                  <a:schemeClr val="tx1"/>
                </a:solidFill>
              </a:rPr>
              <a:t> </a:t>
            </a:r>
            <a:r>
              <a:rPr lang="vi-VN" sz="2400" dirty="0">
                <a:solidFill>
                  <a:schemeClr val="tx1"/>
                </a:solidFill>
              </a:rPr>
              <a:t>+ 7 + *) chia hết cho </a:t>
            </a:r>
            <a:r>
              <a:rPr lang="vi-VN" sz="2400">
                <a:solidFill>
                  <a:schemeClr val="tx1"/>
                </a:solidFill>
              </a:rPr>
              <a:t>9</a:t>
            </a:r>
            <a:r>
              <a:rPr lang="en-US" sz="2400">
                <a:solidFill>
                  <a:schemeClr val="tx1"/>
                </a:solidFill>
              </a:rPr>
              <a:t>  </a:t>
            </a:r>
            <a:r>
              <a:rPr lang="vi-VN" sz="2400" b="1">
                <a:solidFill>
                  <a:srgbClr val="FF0000"/>
                </a:solidFill>
              </a:rPr>
              <a:t>=&gt; </a:t>
            </a:r>
            <a:r>
              <a:rPr lang="vi-VN" sz="2400" b="1" dirty="0">
                <a:solidFill>
                  <a:srgbClr val="FF0000"/>
                </a:solidFill>
              </a:rPr>
              <a:t>* </a:t>
            </a:r>
            <a:r>
              <a:rPr lang="vi-VN" sz="2400" b="1">
                <a:solidFill>
                  <a:srgbClr val="FF0000"/>
                </a:solidFill>
              </a:rPr>
              <a:t>= </a:t>
            </a:r>
            <a:r>
              <a:rPr lang="en-GB" sz="2400" b="1">
                <a:solidFill>
                  <a:srgbClr val="FF0000"/>
                </a:solidFill>
              </a:rPr>
              <a:t>{0; 9}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66294" y="2831723"/>
            <a:ext cx="384881" cy="3643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318265" y="4230187"/>
            <a:ext cx="459274" cy="40217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6160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  <p:bldP spid="2" grpId="0"/>
      <p:bldP spid="16" grpId="0"/>
      <p:bldP spid="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68192"/>
            <a:ext cx="686444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</a:rPr>
              <a:t>BÀI 9: DẤU HIỆU CHIA HẾT CHO 3 VÀ 9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grpSp>
        <p:nvGrpSpPr>
          <p:cNvPr id="304" name="Google Shape;304;p20"/>
          <p:cNvGrpSpPr/>
          <p:nvPr/>
        </p:nvGrpSpPr>
        <p:grpSpPr>
          <a:xfrm>
            <a:off x="299071" y="635918"/>
            <a:ext cx="335800" cy="279517"/>
            <a:chOff x="1247825" y="322750"/>
            <a:chExt cx="443300" cy="369000"/>
          </a:xfrm>
        </p:grpSpPr>
        <p:sp>
          <p:nvSpPr>
            <p:cNvPr id="305" name="Google Shape;305;p2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81825" y="49368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VẬN DỤNG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780" y="1274890"/>
            <a:ext cx="8546123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b="1" dirty="0" err="1"/>
              <a:t>Bài</a:t>
            </a:r>
            <a:r>
              <a:rPr lang="en-US" sz="1800" b="1" dirty="0"/>
              <a:t> 5: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lớp</a:t>
            </a:r>
            <a:r>
              <a:rPr lang="en-US" sz="1800" dirty="0"/>
              <a:t> 6A, 6B, 6C, 6D, 6E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</a:t>
            </a:r>
            <a:r>
              <a:rPr lang="en-US" sz="1800" dirty="0" err="1"/>
              <a:t>tương</a:t>
            </a:r>
            <a:r>
              <a:rPr lang="en-US" sz="1800" dirty="0"/>
              <a:t> </a:t>
            </a:r>
            <a:r>
              <a:rPr lang="en-US" sz="1800" dirty="0" err="1"/>
              <a:t>ứng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40, 45, 39, 44, 42. </a:t>
            </a:r>
            <a:r>
              <a:rPr lang="en-US" sz="1800" dirty="0" err="1"/>
              <a:t>Hỏi</a:t>
            </a:r>
            <a:r>
              <a:rPr lang="en-US" sz="1800" dirty="0"/>
              <a:t> : </a:t>
            </a:r>
          </a:p>
        </p:txBody>
      </p:sp>
      <p:sp>
        <p:nvSpPr>
          <p:cNvPr id="2" name="Rectangle 1"/>
          <p:cNvSpPr/>
          <p:nvPr/>
        </p:nvSpPr>
        <p:spPr>
          <a:xfrm>
            <a:off x="96780" y="2176643"/>
            <a:ext cx="8141545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/>
              <a:t>a) </a:t>
            </a:r>
            <a:r>
              <a:rPr lang="en-US" sz="1800" dirty="0" err="1"/>
              <a:t>Lớp</a:t>
            </a:r>
            <a:r>
              <a:rPr lang="en-US" sz="1800" dirty="0"/>
              <a:t> </a:t>
            </a:r>
            <a:r>
              <a:rPr lang="en-US" sz="1800" dirty="0" err="1"/>
              <a:t>nào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xếp</a:t>
            </a:r>
            <a:r>
              <a:rPr lang="en-US" sz="1800" dirty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3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với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ở </a:t>
            </a:r>
            <a:r>
              <a:rPr lang="en-US" sz="1800" dirty="0" err="1"/>
              <a:t>mỗi</a:t>
            </a:r>
            <a:r>
              <a:rPr lang="en-US" sz="1800" dirty="0"/>
              <a:t>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như</a:t>
            </a:r>
            <a:r>
              <a:rPr lang="en-US" sz="1800" dirty="0"/>
              <a:t> </a:t>
            </a:r>
            <a:r>
              <a:rPr lang="en-US" sz="1800" dirty="0" err="1"/>
              <a:t>nhau</a:t>
            </a:r>
            <a:r>
              <a:rPr lang="en-US" sz="1800" dirty="0"/>
              <a:t>?</a:t>
            </a:r>
            <a:endParaRPr lang="vi-VN" sz="1800" dirty="0"/>
          </a:p>
        </p:txBody>
      </p:sp>
      <p:sp>
        <p:nvSpPr>
          <p:cNvPr id="15" name="Rectangle 14"/>
          <p:cNvSpPr/>
          <p:nvPr/>
        </p:nvSpPr>
        <p:spPr>
          <a:xfrm>
            <a:off x="96780" y="2662897"/>
            <a:ext cx="8299806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/>
              <a:t>b) </a:t>
            </a:r>
            <a:r>
              <a:rPr lang="en-US" sz="1800" dirty="0" err="1"/>
              <a:t>Lớp</a:t>
            </a:r>
            <a:r>
              <a:rPr lang="en-US" sz="1800" dirty="0"/>
              <a:t> </a:t>
            </a:r>
            <a:r>
              <a:rPr lang="en-US" sz="1800" dirty="0" err="1"/>
              <a:t>nào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xếp</a:t>
            </a:r>
            <a:r>
              <a:rPr lang="en-US" sz="1800" dirty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9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với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ở </a:t>
            </a:r>
            <a:r>
              <a:rPr lang="en-US" sz="1800" dirty="0" err="1"/>
              <a:t>mỗi</a:t>
            </a:r>
            <a:r>
              <a:rPr lang="en-US" sz="1800" dirty="0"/>
              <a:t>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như</a:t>
            </a:r>
            <a:r>
              <a:rPr lang="en-US" sz="1800" dirty="0"/>
              <a:t> </a:t>
            </a:r>
            <a:r>
              <a:rPr lang="en-US" sz="1800" dirty="0" err="1"/>
              <a:t>nhau</a:t>
            </a:r>
            <a:r>
              <a:rPr lang="en-US" sz="1800" dirty="0"/>
              <a:t>?</a:t>
            </a:r>
            <a:endParaRPr lang="vi-VN" sz="1800" dirty="0"/>
          </a:p>
        </p:txBody>
      </p:sp>
      <p:sp>
        <p:nvSpPr>
          <p:cNvPr id="16" name="Rectangle 15"/>
          <p:cNvSpPr/>
          <p:nvPr/>
        </p:nvSpPr>
        <p:spPr>
          <a:xfrm>
            <a:off x="96780" y="3182635"/>
            <a:ext cx="8299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/>
              <a:t>c)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xếp</a:t>
            </a:r>
            <a:r>
              <a:rPr lang="en-US" sz="1800" dirty="0"/>
              <a:t> </a:t>
            </a:r>
            <a:r>
              <a:rPr lang="en-US" sz="1800" dirty="0" err="1"/>
              <a:t>tất</a:t>
            </a:r>
            <a:r>
              <a:rPr lang="en-US" sz="1800" dirty="0"/>
              <a:t> </a:t>
            </a:r>
            <a:r>
              <a:rPr lang="en-US" sz="1800" dirty="0" err="1"/>
              <a:t>cả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năm</a:t>
            </a:r>
            <a:r>
              <a:rPr lang="en-US" sz="1800" dirty="0"/>
              <a:t> </a:t>
            </a:r>
            <a:r>
              <a:rPr lang="en-US" sz="1800" dirty="0" err="1"/>
              <a:t>lớp</a:t>
            </a:r>
            <a:r>
              <a:rPr lang="en-US" sz="1800" dirty="0"/>
              <a:t> </a:t>
            </a:r>
            <a:r>
              <a:rPr lang="en-US" sz="1800" dirty="0" err="1"/>
              <a:t>đó</a:t>
            </a:r>
            <a:r>
              <a:rPr lang="en-US" sz="1800" dirty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3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với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ở </a:t>
            </a:r>
            <a:r>
              <a:rPr lang="en-US" sz="1800" dirty="0" err="1"/>
              <a:t>mỗi</a:t>
            </a:r>
            <a:r>
              <a:rPr lang="en-US" sz="1800" dirty="0"/>
              <a:t>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như</a:t>
            </a:r>
            <a:r>
              <a:rPr lang="en-US" sz="1800" dirty="0"/>
              <a:t> </a:t>
            </a:r>
            <a:r>
              <a:rPr lang="en-US" sz="1800" dirty="0" err="1"/>
              <a:t>nhau</a:t>
            </a:r>
            <a:r>
              <a:rPr lang="en-US" sz="1800" dirty="0"/>
              <a:t> </a:t>
            </a:r>
            <a:r>
              <a:rPr lang="en-US" sz="1800" dirty="0" err="1"/>
              <a:t>được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?</a:t>
            </a:r>
            <a:endParaRPr lang="vi-VN" sz="1800" dirty="0"/>
          </a:p>
        </p:txBody>
      </p:sp>
      <p:sp>
        <p:nvSpPr>
          <p:cNvPr id="17" name="Rectangle 16"/>
          <p:cNvSpPr/>
          <p:nvPr/>
        </p:nvSpPr>
        <p:spPr>
          <a:xfrm>
            <a:off x="96780" y="4105965"/>
            <a:ext cx="8299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/>
              <a:t>d)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xếp</a:t>
            </a:r>
            <a:r>
              <a:rPr lang="en-US" sz="1800" dirty="0"/>
              <a:t> </a:t>
            </a:r>
            <a:r>
              <a:rPr lang="en-US" sz="1800" dirty="0" err="1"/>
              <a:t>tất</a:t>
            </a:r>
            <a:r>
              <a:rPr lang="en-US" sz="1800" dirty="0"/>
              <a:t> </a:t>
            </a:r>
            <a:r>
              <a:rPr lang="en-US" sz="1800" dirty="0" err="1"/>
              <a:t>cả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năm</a:t>
            </a:r>
            <a:r>
              <a:rPr lang="en-US" sz="1800" dirty="0"/>
              <a:t> </a:t>
            </a:r>
            <a:r>
              <a:rPr lang="en-US" sz="1800" dirty="0" err="1"/>
              <a:t>lớp</a:t>
            </a:r>
            <a:r>
              <a:rPr lang="en-US" sz="1800" dirty="0"/>
              <a:t> </a:t>
            </a:r>
            <a:r>
              <a:rPr lang="en-US" sz="1800" dirty="0" err="1"/>
              <a:t>đó</a:t>
            </a:r>
            <a:r>
              <a:rPr lang="en-US" sz="1800" dirty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9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với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ở </a:t>
            </a:r>
            <a:r>
              <a:rPr lang="en-US" sz="1800" dirty="0" err="1"/>
              <a:t>mỗi</a:t>
            </a:r>
            <a:r>
              <a:rPr lang="en-US" sz="1800" dirty="0"/>
              <a:t>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như</a:t>
            </a:r>
            <a:r>
              <a:rPr lang="en-US" sz="1800" dirty="0"/>
              <a:t> </a:t>
            </a:r>
            <a:r>
              <a:rPr lang="en-US" sz="1800" dirty="0" err="1"/>
              <a:t>nhau</a:t>
            </a:r>
            <a:r>
              <a:rPr lang="en-US" sz="1800" dirty="0"/>
              <a:t> </a:t>
            </a:r>
            <a:r>
              <a:rPr lang="en-US" sz="1800" dirty="0" err="1"/>
              <a:t>được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?</a:t>
            </a:r>
            <a:endParaRPr lang="vi-VN" sz="1800" dirty="0"/>
          </a:p>
        </p:txBody>
      </p:sp>
    </p:spTree>
    <p:extLst>
      <p:ext uri="{BB962C8B-B14F-4D97-AF65-F5344CB8AC3E}">
        <p14:creationId xmlns:p14="http://schemas.microsoft.com/office/powerpoint/2010/main" val="236913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grpSp>
        <p:nvGrpSpPr>
          <p:cNvPr id="304" name="Google Shape;304;p20"/>
          <p:cNvGrpSpPr/>
          <p:nvPr/>
        </p:nvGrpSpPr>
        <p:grpSpPr>
          <a:xfrm>
            <a:off x="299071" y="635918"/>
            <a:ext cx="335800" cy="279517"/>
            <a:chOff x="1247825" y="322750"/>
            <a:chExt cx="443300" cy="369000"/>
          </a:xfrm>
        </p:grpSpPr>
        <p:sp>
          <p:nvSpPr>
            <p:cNvPr id="305" name="Google Shape;305;p2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07658" y="391832"/>
            <a:ext cx="168808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Giải</a:t>
            </a:r>
            <a:endParaRPr lang="vi-VN" sz="2800" b="1" i="1" u="sng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56490" y="1276948"/>
                <a:ext cx="3577258" cy="2805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b="1" dirty="0">
                    <a:latin typeface="+mn-lt"/>
                  </a:rPr>
                  <a:t>a) </a:t>
                </a:r>
                <a:endParaRPr lang="en-US" sz="2000" b="1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latin typeface="+mn-lt"/>
                  </a:rPr>
                  <a:t>Có : 4 + 0 = 4 ⋮̸ 3 =&gt; 40 ⋮̸ 3</a:t>
                </a:r>
                <a:endParaRPr lang="en-US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>
                    <a:latin typeface="+mn-lt"/>
                  </a:rPr>
                  <a:t>4 </a:t>
                </a:r>
                <a:r>
                  <a:rPr lang="vi-VN" sz="2000" dirty="0">
                    <a:latin typeface="+mn-lt"/>
                  </a:rPr>
                  <a:t>+ 5 = 9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 =&gt; 45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3.</a:t>
                </a:r>
                <a:endParaRPr lang="en-US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>
                    <a:latin typeface="+mn-lt"/>
                  </a:rPr>
                  <a:t>3 </a:t>
                </a:r>
                <a:r>
                  <a:rPr lang="vi-VN" sz="2000" dirty="0">
                    <a:latin typeface="+mn-lt"/>
                  </a:rPr>
                  <a:t>+ 9 =  12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 =&gt; 39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</a:t>
                </a:r>
                <a:endParaRPr lang="en-US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>
                    <a:latin typeface="+mn-lt"/>
                  </a:rPr>
                  <a:t>4 </a:t>
                </a:r>
                <a:r>
                  <a:rPr lang="vi-VN" sz="2000" dirty="0">
                    <a:latin typeface="+mn-lt"/>
                  </a:rPr>
                  <a:t>+ 4 = 8 ⋮̸ 3  =&gt; 44 ⋮̸ 3</a:t>
                </a:r>
                <a:endParaRPr lang="en-US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>
                    <a:latin typeface="+mn-lt"/>
                  </a:rPr>
                  <a:t>4 </a:t>
                </a:r>
                <a:r>
                  <a:rPr lang="vi-VN" sz="2000" dirty="0">
                    <a:latin typeface="+mn-lt"/>
                  </a:rPr>
                  <a:t>+ 2 = 6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 =&gt; 42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3</a:t>
                </a:r>
                <a:endParaRPr lang="en-US" sz="2000" dirty="0">
                  <a:latin typeface="+mn-lt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90" y="1276948"/>
                <a:ext cx="3577258" cy="2805320"/>
              </a:xfrm>
              <a:prstGeom prst="rect">
                <a:avLst/>
              </a:prstGeom>
              <a:blipFill>
                <a:blip r:embed="rId3"/>
                <a:stretch>
                  <a:fillRect l="-1877" b="-2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4118085" y="1986437"/>
            <a:ext cx="4771199" cy="1477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b="1" i="1" dirty="0"/>
              <a:t>Lớp 6B; Lớp 6C; Lớp 6E có thể xếp thành 3 hàng với số học sinh ở mỗi hàng như nhau</a:t>
            </a:r>
            <a:r>
              <a:rPr lang="vi-VN" sz="2000" dirty="0"/>
              <a:t>.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-17407" y="4250716"/>
                <a:ext cx="4360807" cy="496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b="1" dirty="0">
                    <a:latin typeface="+mn-lt"/>
                  </a:rPr>
                  <a:t>b) </a:t>
                </a:r>
                <a:r>
                  <a:rPr lang="en-US" sz="2000" b="1" dirty="0">
                    <a:latin typeface="+mn-lt"/>
                  </a:rPr>
                  <a:t> </a:t>
                </a:r>
                <a:r>
                  <a:rPr lang="vi-VN" sz="2000" dirty="0">
                    <a:latin typeface="+mn-lt"/>
                  </a:rPr>
                  <a:t>Có: 4 + 5 = 9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9 =&gt; 45 </a:t>
                </a:r>
                <a14:m>
                  <m:oMath xmlns:m="http://schemas.openxmlformats.org/officeDocument/2006/math">
                    <m:r>
                      <a:rPr lang="vi-VN" sz="20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2000" dirty="0">
                    <a:latin typeface="+mn-lt"/>
                  </a:rPr>
                  <a:t> 9.</a:t>
                </a:r>
                <a:endParaRPr lang="en-US" sz="20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7407" y="4250716"/>
                <a:ext cx="4360807" cy="496996"/>
              </a:xfrm>
              <a:prstGeom prst="rect">
                <a:avLst/>
              </a:prstGeom>
              <a:blipFill>
                <a:blip r:embed="rId4"/>
                <a:stretch>
                  <a:fillRect l="-1397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Arrow 5"/>
          <p:cNvSpPr/>
          <p:nvPr/>
        </p:nvSpPr>
        <p:spPr>
          <a:xfrm>
            <a:off x="3463290" y="2637249"/>
            <a:ext cx="407128" cy="32578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0" name="Right Arrow 19"/>
          <p:cNvSpPr/>
          <p:nvPr/>
        </p:nvSpPr>
        <p:spPr>
          <a:xfrm>
            <a:off x="3608226" y="4367931"/>
            <a:ext cx="386862" cy="27764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Rectangle 6"/>
          <p:cNvSpPr/>
          <p:nvPr/>
        </p:nvSpPr>
        <p:spPr>
          <a:xfrm>
            <a:off x="4118085" y="3936437"/>
            <a:ext cx="4851729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000" b="1" i="1" dirty="0">
                <a:latin typeface="+mn-lt"/>
                <a:ea typeface="Calibri" panose="020F0502020204030204" pitchFamily="34" charset="0"/>
              </a:rPr>
              <a:t>Lớp 6B có thể xếp thành 9 hàng với số học sinh ở mỗi hàng như nhau.</a:t>
            </a:r>
            <a:endParaRPr lang="vi-VN" sz="20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509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5" grpId="0"/>
      <p:bldP spid="6" grpId="0" animBg="1"/>
      <p:bldP spid="20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grpSp>
        <p:nvGrpSpPr>
          <p:cNvPr id="304" name="Google Shape;304;p20"/>
          <p:cNvGrpSpPr/>
          <p:nvPr/>
        </p:nvGrpSpPr>
        <p:grpSpPr>
          <a:xfrm>
            <a:off x="299071" y="635918"/>
            <a:ext cx="335800" cy="279517"/>
            <a:chOff x="1247825" y="322750"/>
            <a:chExt cx="443300" cy="369000"/>
          </a:xfrm>
        </p:grpSpPr>
        <p:sp>
          <p:nvSpPr>
            <p:cNvPr id="305" name="Google Shape;305;p2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11784" y="1417700"/>
                <a:ext cx="7104185" cy="1338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1800" dirty="0"/>
                  <a:t>c</a:t>
                </a:r>
                <a:r>
                  <a:rPr lang="vi-VN" sz="1800"/>
                  <a:t>) Tất </a:t>
                </a:r>
                <a:r>
                  <a:rPr lang="vi-VN" sz="1800" dirty="0"/>
                  <a:t>cả số học sinh của năm lớp đó là:</a:t>
                </a:r>
                <a:endParaRPr lang="en-US" sz="1800" dirty="0"/>
              </a:p>
              <a:p>
                <a:pPr algn="ctr">
                  <a:lnSpc>
                    <a:spcPct val="150000"/>
                  </a:lnSpc>
                </a:pPr>
                <a:r>
                  <a:rPr lang="vi-VN" sz="1800" dirty="0"/>
                  <a:t>40 + 45 + 39 + 44 + 42 = </a:t>
                </a:r>
                <a:r>
                  <a:rPr lang="vi-VN" sz="1800"/>
                  <a:t>210 (học </a:t>
                </a:r>
                <a:r>
                  <a:rPr lang="vi-VN" sz="1800" dirty="0"/>
                  <a:t>sinh)</a:t>
                </a:r>
                <a:endParaRPr lang="en-US" sz="1800" dirty="0"/>
              </a:p>
              <a:p>
                <a:pPr algn="ctr">
                  <a:lnSpc>
                    <a:spcPct val="150000"/>
                  </a:lnSpc>
                </a:pPr>
                <a:r>
                  <a:rPr lang="vi-VN" sz="1800" dirty="0"/>
                  <a:t>210 = 2 + 1 + 0 = 3 </a:t>
                </a:r>
                <a14:m>
                  <m:oMath xmlns:m="http://schemas.openxmlformats.org/officeDocument/2006/math">
                    <m:r>
                      <a:rPr lang="vi-VN" sz="18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1800" dirty="0"/>
                  <a:t> 3 =&gt; 210 </a:t>
                </a:r>
                <a14:m>
                  <m:oMath xmlns:m="http://schemas.openxmlformats.org/officeDocument/2006/math">
                    <m:r>
                      <a:rPr lang="vi-VN" sz="1800" i="1">
                        <a:latin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vi-VN" sz="1800" dirty="0"/>
                  <a:t> 3</a:t>
                </a:r>
                <a:endParaRPr lang="en-US" sz="1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84" y="1417700"/>
                <a:ext cx="7104185" cy="1338828"/>
              </a:xfrm>
              <a:prstGeom prst="rect">
                <a:avLst/>
              </a:prstGeom>
              <a:blipFill>
                <a:blip r:embed="rId3"/>
                <a:stretch>
                  <a:fillRect l="-686" b="-31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38314" y="2596231"/>
            <a:ext cx="86594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1800" b="1"/>
              <a:t>Vậy </a:t>
            </a:r>
            <a:r>
              <a:rPr lang="en-GB" sz="1800" b="1"/>
              <a:t>c</a:t>
            </a:r>
            <a:r>
              <a:rPr lang="vi-VN" sz="1800" b="1"/>
              <a:t>ó </a:t>
            </a:r>
            <a:r>
              <a:rPr lang="vi-VN" sz="1800" b="1" dirty="0"/>
              <a:t>thể xếp tất học sinh của lớp đó thành 3 hàng với số </a:t>
            </a:r>
            <a:r>
              <a:rPr lang="vi-VN" sz="1800" b="1"/>
              <a:t>học </a:t>
            </a:r>
            <a:r>
              <a:rPr lang="en-US" sz="1800" b="1"/>
              <a:t>s</a:t>
            </a:r>
            <a:r>
              <a:rPr lang="en-GB" sz="1800" b="1" dirty="0"/>
              <a:t>i</a:t>
            </a:r>
            <a:r>
              <a:rPr lang="vi-VN" sz="1800" b="1"/>
              <a:t>nh </a:t>
            </a:r>
            <a:r>
              <a:rPr lang="vi-VN" sz="1800" b="1" dirty="0"/>
              <a:t>ở mỗi hàng là như nhau.</a:t>
            </a:r>
            <a:endParaRPr lang="en-US" sz="1800" b="1" dirty="0"/>
          </a:p>
        </p:txBody>
      </p:sp>
      <p:sp>
        <p:nvSpPr>
          <p:cNvPr id="8" name="Rectangle 7"/>
          <p:cNvSpPr/>
          <p:nvPr/>
        </p:nvSpPr>
        <p:spPr>
          <a:xfrm>
            <a:off x="111784" y="3613272"/>
            <a:ext cx="825001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1800" dirty="0">
                <a:latin typeface="+mn-lt"/>
                <a:ea typeface="Calibri" panose="020F0502020204030204" pitchFamily="34" charset="0"/>
              </a:rPr>
              <a:t>d) Có 210 = 2 + 1 + 0 = 3 </a:t>
            </a:r>
            <a:r>
              <a:rPr lang="vi-VN" sz="1800" dirty="0">
                <a:latin typeface="+mn-lt"/>
                <a:ea typeface="Calibri" panose="020F0502020204030204" pitchFamily="34" charset="0"/>
                <a:cs typeface="Cambria Math" panose="02040503050406030204" pitchFamily="18" charset="0"/>
              </a:rPr>
              <a:t>⋮̸</a:t>
            </a:r>
            <a:r>
              <a:rPr lang="vi-VN" sz="1800" dirty="0">
                <a:latin typeface="+mn-lt"/>
                <a:ea typeface="Calibri" panose="020F0502020204030204" pitchFamily="34" charset="0"/>
              </a:rPr>
              <a:t> </a:t>
            </a:r>
            <a:r>
              <a:rPr lang="vi-VN" sz="1800">
                <a:latin typeface="+mn-lt"/>
                <a:ea typeface="Calibri" panose="020F0502020204030204" pitchFamily="34" charset="0"/>
              </a:rPr>
              <a:t>9 =&gt;</a:t>
            </a:r>
            <a:r>
              <a:rPr lang="en-GB" sz="1800">
                <a:latin typeface="+mn-lt"/>
                <a:ea typeface="Calibri" panose="020F0502020204030204" pitchFamily="34" charset="0"/>
              </a:rPr>
              <a:t> </a:t>
            </a:r>
            <a:r>
              <a:rPr lang="vi-VN" sz="1800">
                <a:latin typeface="+mn-lt"/>
                <a:ea typeface="Calibri" panose="020F0502020204030204" pitchFamily="34" charset="0"/>
              </a:rPr>
              <a:t>210 </a:t>
            </a:r>
            <a:r>
              <a:rPr lang="vi-VN" sz="1800" dirty="0">
                <a:latin typeface="+mn-lt"/>
                <a:ea typeface="Calibri" panose="020F0502020204030204" pitchFamily="34" charset="0"/>
                <a:cs typeface="Cambria Math" panose="02040503050406030204" pitchFamily="18" charset="0"/>
              </a:rPr>
              <a:t>⋮̸</a:t>
            </a:r>
            <a:r>
              <a:rPr lang="vi-VN" sz="1800" dirty="0">
                <a:latin typeface="+mn-lt"/>
                <a:ea typeface="Calibri" panose="020F0502020204030204" pitchFamily="34" charset="0"/>
              </a:rPr>
              <a:t> 9.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vi-VN" sz="1800" b="1" dirty="0">
                <a:latin typeface="+mn-lt"/>
                <a:ea typeface="Calibri" panose="020F0502020204030204" pitchFamily="34" charset="0"/>
              </a:rPr>
              <a:t>Vậy Không thể xếp tất học sinh của lớp đó thành 9 hàng với số học sinh ở mỗi hàng là như nhau.</a:t>
            </a:r>
            <a:endParaRPr lang="en-US" sz="1800" b="1" dirty="0"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658" y="391832"/>
            <a:ext cx="168808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i="1" u="sng" dirty="0" err="1">
                <a:solidFill>
                  <a:schemeClr val="bg1"/>
                </a:solidFill>
              </a:rPr>
              <a:t>Giải</a:t>
            </a:r>
            <a:endParaRPr lang="vi-VN" sz="2800" b="1" i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6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35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grpSp>
        <p:nvGrpSpPr>
          <p:cNvPr id="545" name="Google Shape;545;p35"/>
          <p:cNvGrpSpPr/>
          <p:nvPr/>
        </p:nvGrpSpPr>
        <p:grpSpPr>
          <a:xfrm>
            <a:off x="283552" y="610550"/>
            <a:ext cx="330270" cy="330251"/>
            <a:chOff x="1923675" y="1633650"/>
            <a:chExt cx="436000" cy="435975"/>
          </a:xfrm>
        </p:grpSpPr>
        <p:sp>
          <p:nvSpPr>
            <p:cNvPr id="546" name="Google Shape;546;p35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5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5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5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5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30145" y="507143"/>
            <a:ext cx="4803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HƯỚNG DẪN VỀ NHÀ</a:t>
            </a:r>
            <a:endParaRPr lang="vi-VN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98268"/>
            <a:ext cx="7778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dấu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3, </a:t>
            </a:r>
            <a:r>
              <a:rPr lang="en-US" sz="2400" dirty="0" err="1"/>
              <a:t>cho</a:t>
            </a:r>
            <a:r>
              <a:rPr lang="en-US" sz="2400" dirty="0"/>
              <a:t> 9.</a:t>
            </a:r>
            <a:endParaRPr lang="vi-VN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3346434"/>
            <a:ext cx="9456871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/>
              <a:t>Hoàn </a:t>
            </a:r>
            <a:r>
              <a:rPr lang="vi-VN" sz="2400"/>
              <a:t>thành </a:t>
            </a:r>
            <a:r>
              <a:rPr lang="en-GB" sz="2400"/>
              <a:t>tiếp</a:t>
            </a:r>
            <a:r>
              <a:rPr lang="vi-VN" sz="2400"/>
              <a:t> </a:t>
            </a:r>
            <a:r>
              <a:rPr lang="vi-VN" sz="2400" dirty="0"/>
              <a:t>các bài tập và làm thêm bài tập </a:t>
            </a:r>
            <a:r>
              <a:rPr lang="vi-VN" sz="2400"/>
              <a:t>4 (SGK </a:t>
            </a:r>
            <a:r>
              <a:rPr lang="vi-VN" sz="2400" dirty="0"/>
              <a:t>– </a:t>
            </a:r>
            <a:r>
              <a:rPr lang="vi-VN" sz="2400"/>
              <a:t>tr39).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-1" y="4228326"/>
            <a:ext cx="8265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vi-VN" sz="2400" dirty="0"/>
              <a:t>Chuẩn bị và xem trước bài  “</a:t>
            </a:r>
            <a:r>
              <a:rPr lang="vi-VN" sz="2400" b="1" dirty="0"/>
              <a:t>Số nguyên tố - Hợp số</a:t>
            </a:r>
            <a:r>
              <a:rPr lang="vi-VN" sz="2400" dirty="0"/>
              <a:t>”.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688767"/>
            <a:ext cx="8265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err="1"/>
              <a:t>Tự</a:t>
            </a:r>
            <a:r>
              <a:rPr lang="en-US" sz="2400" dirty="0"/>
              <a:t> đ</a:t>
            </a:r>
            <a:r>
              <a:rPr lang="vi-VN" sz="2400" dirty="0"/>
              <a:t>ọc</a:t>
            </a:r>
            <a:r>
              <a:rPr lang="vi-VN" sz="2400" i="1" dirty="0"/>
              <a:t>, </a:t>
            </a:r>
            <a:r>
              <a:rPr lang="vi-VN" sz="2400" dirty="0"/>
              <a:t>tìm hiểu</a:t>
            </a:r>
            <a:r>
              <a:rPr lang="en-US" sz="2400" dirty="0"/>
              <a:t> </a:t>
            </a:r>
            <a:r>
              <a:rPr lang="en-US" sz="2400" dirty="0" err="1"/>
              <a:t>thêm</a:t>
            </a:r>
            <a:r>
              <a:rPr lang="en-US" sz="2400" dirty="0"/>
              <a:t> </a:t>
            </a:r>
            <a:r>
              <a:rPr lang="vi-VN" sz="2400" dirty="0"/>
              <a:t>mục </a:t>
            </a:r>
            <a:r>
              <a:rPr lang="vi-VN" sz="2400" i="1" dirty="0"/>
              <a:t>“</a:t>
            </a:r>
            <a:r>
              <a:rPr lang="vi-VN" sz="2400" b="1" i="1" dirty="0"/>
              <a:t>TÌM TÒI – MỞ RỘNG</a:t>
            </a:r>
            <a:r>
              <a:rPr lang="vi-VN" sz="2400" i="1" dirty="0"/>
              <a:t>”</a:t>
            </a:r>
            <a:endParaRPr lang="en-US" sz="2400" dirty="0"/>
          </a:p>
          <a:p>
            <a:pPr algn="just"/>
            <a:endParaRPr lang="vi-VN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1832" y="336412"/>
            <a:ext cx="1806227" cy="212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" grpId="0"/>
      <p:bldP spid="4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8070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224" name="Google Shape;224;p14"/>
          <p:cNvSpPr txBox="1"/>
          <p:nvPr/>
        </p:nvSpPr>
        <p:spPr>
          <a:xfrm>
            <a:off x="463525" y="0"/>
            <a:ext cx="2181600" cy="313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rgbClr val="3F5378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</a:t>
            </a:r>
            <a:endParaRPr sz="3000" b="1" dirty="0">
              <a:solidFill>
                <a:srgbClr val="3F5378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093" y="3136200"/>
            <a:ext cx="4997003" cy="1651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DẤU HIỆU CHIA HẾT CHO 3</a:t>
            </a:r>
            <a:endParaRPr lang="vi-V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9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93" y="801382"/>
            <a:ext cx="1033561" cy="6107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2192" y="1768225"/>
            <a:ext cx="8789684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/>
              <a:t>a) Thực </a:t>
            </a:r>
            <a:r>
              <a:rPr lang="en-US" sz="2400" err="1"/>
              <a:t>hiện</a:t>
            </a:r>
            <a:r>
              <a:rPr lang="en-US" sz="2400"/>
              <a:t> phép tính </a:t>
            </a:r>
            <a:r>
              <a:rPr lang="en-US" sz="2400" b="1" dirty="0"/>
              <a:t>123 : 3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123 </a:t>
            </a:r>
            <a:r>
              <a:rPr lang="en-US" sz="2400" dirty="0" err="1"/>
              <a:t>với</a:t>
            </a:r>
            <a:r>
              <a:rPr lang="en-US" sz="2400" dirty="0"/>
              <a:t> 3.</a:t>
            </a:r>
            <a:endParaRPr lang="vi-VN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5753" y="3225189"/>
            <a:ext cx="8736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/>
              <a:t>b) </a:t>
            </a:r>
            <a:r>
              <a:rPr lang="en-US" sz="2400" dirty="0" err="1"/>
              <a:t>Tìm</a:t>
            </a:r>
            <a:r>
              <a:rPr lang="en-US" sz="2400" dirty="0"/>
              <a:t> </a:t>
            </a:r>
            <a:r>
              <a:rPr lang="en-US" sz="2400" dirty="0" err="1"/>
              <a:t>tổng</a:t>
            </a:r>
            <a:r>
              <a:rPr lang="en-US" sz="2400" dirty="0"/>
              <a:t> S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123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S </a:t>
            </a:r>
            <a:r>
              <a:rPr lang="en-US" sz="2400" dirty="0" err="1"/>
              <a:t>với</a:t>
            </a:r>
            <a:r>
              <a:rPr lang="en-US" sz="2400" dirty="0"/>
              <a:t> 3.</a:t>
            </a:r>
            <a:endParaRPr lang="vi-VN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915" r="7273"/>
          <a:stretch/>
        </p:blipFill>
        <p:spPr>
          <a:xfrm>
            <a:off x="6169446" y="228612"/>
            <a:ext cx="2595527" cy="153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56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11" y="1008292"/>
            <a:ext cx="989625" cy="58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3132" y="1039071"/>
            <a:ext cx="361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u="sng" dirty="0" err="1"/>
              <a:t>Trả</a:t>
            </a:r>
            <a:r>
              <a:rPr lang="en-US" sz="2800" b="1" i="1" u="sng" dirty="0"/>
              <a:t> </a:t>
            </a:r>
            <a:r>
              <a:rPr lang="en-US" sz="2800" b="1" i="1" u="sng" dirty="0" err="1"/>
              <a:t>lời</a:t>
            </a:r>
            <a:r>
              <a:rPr lang="en-US" sz="2800" b="1" i="1" u="sng" dirty="0"/>
              <a:t>:</a:t>
            </a:r>
            <a:endParaRPr lang="vi-VN" sz="2800" b="1" i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500742" y="2052946"/>
            <a:ext cx="8443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a) 123 : 3 = 41 =&gt; Số 123 chia hết cho 3.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511759" y="2825451"/>
            <a:ext cx="87960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/>
              <a:t>b) Tổng các chữ số của số 123</a:t>
            </a:r>
            <a:r>
              <a:rPr lang="vi-VN" sz="2800"/>
              <a:t>: </a:t>
            </a:r>
            <a:endParaRPr lang="en-GB" sz="2800"/>
          </a:p>
          <a:p>
            <a:pPr>
              <a:lnSpc>
                <a:spcPct val="150000"/>
              </a:lnSpc>
            </a:pPr>
            <a:r>
              <a:rPr lang="vi-VN" sz="2800"/>
              <a:t>S </a:t>
            </a:r>
            <a:r>
              <a:rPr lang="vi-VN" sz="2800" dirty="0"/>
              <a:t>= 1 + 2 + 3 = 6 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vi-VN" sz="2800" dirty="0"/>
              <a:t>=&gt; S chia hết </a:t>
            </a:r>
            <a:r>
              <a:rPr lang="vi-VN" sz="2800"/>
              <a:t>cho 3</a:t>
            </a:r>
            <a:r>
              <a:rPr lang="en-GB" sz="2800"/>
              <a:t>.</a:t>
            </a:r>
            <a:r>
              <a:rPr lang="vi-VN" sz="2800" dirty="0"/>
              <a:t> 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74" b="-1"/>
          <a:stretch/>
        </p:blipFill>
        <p:spPr>
          <a:xfrm>
            <a:off x="6389275" y="158934"/>
            <a:ext cx="2457450" cy="176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3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3" name="Right Arrow 2"/>
          <p:cNvSpPr/>
          <p:nvPr/>
        </p:nvSpPr>
        <p:spPr>
          <a:xfrm>
            <a:off x="140677" y="2321169"/>
            <a:ext cx="527539" cy="474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4" name="Group 3"/>
          <p:cNvGrpSpPr/>
          <p:nvPr/>
        </p:nvGrpSpPr>
        <p:grpSpPr>
          <a:xfrm>
            <a:off x="1255922" y="1461720"/>
            <a:ext cx="7606723" cy="2301387"/>
            <a:chOff x="861645" y="819883"/>
            <a:chExt cx="8018585" cy="2193680"/>
          </a:xfrm>
        </p:grpSpPr>
        <p:sp>
          <p:nvSpPr>
            <p:cNvPr id="5" name="Rounded Rectangle 4"/>
            <p:cNvSpPr/>
            <p:nvPr/>
          </p:nvSpPr>
          <p:spPr>
            <a:xfrm>
              <a:off x="861645" y="819883"/>
              <a:ext cx="8018585" cy="2193680"/>
            </a:xfrm>
            <a:prstGeom prst="roundRect">
              <a:avLst/>
            </a:prstGeom>
            <a:solidFill>
              <a:srgbClr val="BFFE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	</a:t>
              </a:r>
              <a:r>
                <a:rPr lang="vi-VN" sz="2800" b="1" dirty="0">
                  <a:solidFill>
                    <a:schemeClr val="tx1"/>
                  </a:solidFill>
                </a:rPr>
                <a:t>Các số có tổng các chữ số chia hết cho 3 thì chia hết cho 3 và chỉ những số đó mới chia hết cho </a:t>
              </a:r>
              <a:r>
                <a:rPr lang="vi-VN" sz="2800" b="1">
                  <a:solidFill>
                    <a:schemeClr val="tx1"/>
                  </a:solidFill>
                </a:rPr>
                <a:t>3.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9502" y="932020"/>
              <a:ext cx="746372" cy="707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691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3" name="Horizontal Scroll 2"/>
          <p:cNvSpPr/>
          <p:nvPr/>
        </p:nvSpPr>
        <p:spPr>
          <a:xfrm>
            <a:off x="1298217" y="175847"/>
            <a:ext cx="7625445" cy="2497016"/>
          </a:xfrm>
          <a:prstGeom prst="horizontalScroll">
            <a:avLst>
              <a:gd name="adj" fmla="val 1460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Luyện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b="1" i="1" u="sng" dirty="0" err="1">
                <a:solidFill>
                  <a:schemeClr val="tx1">
                    <a:lumMod val="50000"/>
                  </a:schemeClr>
                </a:solidFill>
              </a:rPr>
              <a:t>tập</a:t>
            </a:r>
            <a:r>
              <a:rPr lang="en-US" sz="2400" b="1" i="1" u="sng" dirty="0">
                <a:solidFill>
                  <a:schemeClr val="tx1">
                    <a:lumMod val="50000"/>
                  </a:schemeClr>
                </a:solidFill>
              </a:rPr>
              <a:t> 1: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Viết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một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hai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sao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: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</a:t>
            </a:r>
            <a:r>
              <a:rPr lang="en-US" sz="2400">
                <a:solidFill>
                  <a:schemeClr val="tx1">
                    <a:lumMod val="50000"/>
                  </a:schemeClr>
                </a:solidFill>
              </a:rPr>
              <a:t>ố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đó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3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5;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đó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chia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cho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cả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ba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2, 3, 5.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1327" y="2585051"/>
            <a:ext cx="1951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u="sng" dirty="0" err="1">
                <a:solidFill>
                  <a:srgbClr val="FF0000"/>
                </a:solidFill>
              </a:rPr>
              <a:t>Trả</a:t>
            </a:r>
            <a:r>
              <a:rPr lang="en-US" sz="2800" b="1" i="1" u="sng" dirty="0">
                <a:solidFill>
                  <a:srgbClr val="FF0000"/>
                </a:solidFill>
              </a:rPr>
              <a:t> </a:t>
            </a:r>
            <a:r>
              <a:rPr lang="en-US" sz="2800" b="1" i="1" u="sng" dirty="0" err="1">
                <a:solidFill>
                  <a:srgbClr val="FF0000"/>
                </a:solidFill>
              </a:rPr>
              <a:t>lời</a:t>
            </a:r>
            <a:r>
              <a:rPr lang="en-US" sz="2800" b="1" i="1" u="sng" dirty="0">
                <a:solidFill>
                  <a:srgbClr val="FF0000"/>
                </a:solidFill>
              </a:rPr>
              <a:t>:</a:t>
            </a:r>
            <a:endParaRPr lang="vi-VN" sz="2800" b="1" i="1" u="sng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732" y="3375487"/>
            <a:ext cx="807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a) Số có hai chữ số chia hết cho 3 và </a:t>
            </a:r>
            <a:r>
              <a:rPr lang="vi-VN" sz="2800"/>
              <a:t>5 là </a:t>
            </a:r>
            <a:r>
              <a:rPr lang="vi-VN" sz="2800" b="1"/>
              <a:t>15</a:t>
            </a:r>
            <a:r>
              <a:rPr lang="en-GB" sz="2800" b="1"/>
              <a:t>.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8732" y="4165924"/>
            <a:ext cx="6621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b) Số chia hết cho cả ba số 2, 3, 5 là </a:t>
            </a:r>
            <a:r>
              <a:rPr lang="vi-VN" sz="2800" b="1" dirty="0"/>
              <a:t>60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540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224" name="Google Shape;224;p14"/>
          <p:cNvSpPr txBox="1"/>
          <p:nvPr/>
        </p:nvSpPr>
        <p:spPr>
          <a:xfrm>
            <a:off x="463525" y="0"/>
            <a:ext cx="2181600" cy="313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rgbClr val="3F5378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II</a:t>
            </a:r>
            <a:endParaRPr sz="3000" b="1" dirty="0">
              <a:solidFill>
                <a:srgbClr val="3F5378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093" y="3136200"/>
            <a:ext cx="4997003" cy="1651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DẤU HIỆU CHIA HẾT CHO 9</a:t>
            </a:r>
            <a:endParaRPr lang="vi-V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563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02" y="1179637"/>
            <a:ext cx="961318" cy="4078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315" y="1995930"/>
            <a:ext cx="7263685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/>
              <a:t>a) Thực hiện </a:t>
            </a:r>
            <a:r>
              <a:rPr lang="en-US" sz="2400" err="1"/>
              <a:t>phép</a:t>
            </a:r>
            <a:r>
              <a:rPr lang="en-US" sz="2400"/>
              <a:t> tính </a:t>
            </a:r>
            <a:r>
              <a:rPr lang="en-US" sz="2400" b="1"/>
              <a:t>135 </a:t>
            </a:r>
            <a:r>
              <a:rPr lang="en-US" sz="2400" b="1" dirty="0"/>
              <a:t>: 9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135 </a:t>
            </a:r>
            <a:r>
              <a:rPr lang="en-US" sz="2400" dirty="0" err="1"/>
              <a:t>với</a:t>
            </a:r>
            <a:r>
              <a:rPr lang="en-US" sz="2400" dirty="0"/>
              <a:t> 9.</a:t>
            </a:r>
            <a:endParaRPr lang="vi-V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4315" y="3176385"/>
            <a:ext cx="7418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/>
              <a:t>b) </a:t>
            </a:r>
            <a:r>
              <a:rPr lang="en-US" sz="2400" dirty="0" err="1"/>
              <a:t>Tìm</a:t>
            </a:r>
            <a:r>
              <a:rPr lang="en-US" sz="2400" dirty="0"/>
              <a:t> </a:t>
            </a:r>
            <a:r>
              <a:rPr lang="en-US" sz="2400" dirty="0" err="1"/>
              <a:t>tổng</a:t>
            </a:r>
            <a:r>
              <a:rPr lang="en-US" sz="2400" dirty="0"/>
              <a:t> S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135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chia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S </a:t>
            </a:r>
            <a:r>
              <a:rPr lang="en-US" sz="2400" dirty="0" err="1"/>
              <a:t>với</a:t>
            </a:r>
            <a:r>
              <a:rPr lang="en-US" sz="2400" dirty="0"/>
              <a:t> 9.</a:t>
            </a:r>
            <a:endParaRPr lang="vi-VN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2414" y="218686"/>
            <a:ext cx="1679972" cy="164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52195"/>
      </p:ext>
    </p:extLst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3F5378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9800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1578</Words>
  <Application>Microsoft Office PowerPoint</Application>
  <PresentationFormat>On-screen Show (16:9)</PresentationFormat>
  <Paragraphs>127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Roboto Condensed</vt:lpstr>
      <vt:lpstr>Arvo</vt:lpstr>
      <vt:lpstr>Arial</vt:lpstr>
      <vt:lpstr>Cambria Math</vt:lpstr>
      <vt:lpstr>Wingdings</vt:lpstr>
      <vt:lpstr>Roboto Condensed Light</vt:lpstr>
      <vt:lpstr>Salerio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TRÌNH LƯỢNG GIÁC CƠ BẢN</dc:title>
  <dc:creator>LaptopAZ.vn</dc:creator>
  <cp:lastModifiedBy>Admin</cp:lastModifiedBy>
  <cp:revision>28</cp:revision>
  <dcterms:modified xsi:type="dcterms:W3CDTF">2023-10-04T23:11:53Z</dcterms:modified>
</cp:coreProperties>
</file>