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7" r:id="rId1"/>
  </p:sldMasterIdLst>
  <p:notesMasterIdLst>
    <p:notesMasterId r:id="rId22"/>
  </p:notesMasterIdLst>
  <p:sldIdLst>
    <p:sldId id="270" r:id="rId2"/>
    <p:sldId id="256" r:id="rId3"/>
    <p:sldId id="259" r:id="rId4"/>
    <p:sldId id="295" r:id="rId5"/>
    <p:sldId id="310" r:id="rId6"/>
    <p:sldId id="296" r:id="rId7"/>
    <p:sldId id="297" r:id="rId8"/>
    <p:sldId id="298" r:id="rId9"/>
    <p:sldId id="299" r:id="rId10"/>
    <p:sldId id="300" r:id="rId11"/>
    <p:sldId id="311" r:id="rId12"/>
    <p:sldId id="301" r:id="rId13"/>
    <p:sldId id="302" r:id="rId14"/>
    <p:sldId id="261" r:id="rId15"/>
    <p:sldId id="305" r:id="rId16"/>
    <p:sldId id="306" r:id="rId17"/>
    <p:sldId id="265" r:id="rId18"/>
    <p:sldId id="308" r:id="rId19"/>
    <p:sldId id="280" r:id="rId20"/>
    <p:sldId id="309" r:id="rId21"/>
  </p:sldIdLst>
  <p:sldSz cx="9144000" cy="5143500" type="screen16x9"/>
  <p:notesSz cx="6858000" cy="9144000"/>
  <p:embeddedFontLst>
    <p:embeddedFont>
      <p:font typeface="Arvo" panose="020B0604020202020204" charset="0"/>
      <p:regular r:id="rId23"/>
      <p:bold r:id="rId24"/>
      <p:italic r:id="rId25"/>
      <p:boldItalic r:id="rId26"/>
    </p:embeddedFont>
    <p:embeddedFont>
      <p:font typeface="Cambria Math" panose="02040503050406030204" pitchFamily="18" charset="0"/>
      <p:regular r:id="rId27"/>
    </p:embeddedFont>
    <p:embeddedFont>
      <p:font typeface="Roboto Condensed" panose="02000000000000000000" pitchFamily="2" charset="0"/>
      <p:regular r:id="rId28"/>
      <p:bold r:id="rId29"/>
      <p:italic r:id="rId30"/>
      <p:boldItalic r:id="rId31"/>
    </p:embeddedFont>
    <p:embeddedFont>
      <p:font typeface="Roboto Condensed Light" panose="02000000000000000000" pitchFamily="2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9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27665BA-8202-44FC-AD62-C9F0E3EA811A}">
  <a:tblStyle styleId="{E27665BA-8202-44FC-AD62-C9F0E3EA811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15DE48A-E3B5-44D0-98CB-AE0B3FDC0379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0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35ed75ccf_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g35ed75ccf_0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9" name="Google Shape;539;g35ed75ccf_0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96680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242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34926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1461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7544483" y="657775"/>
            <a:ext cx="1299300" cy="432900"/>
          </a:xfrm>
          <a:prstGeom prst="triangle">
            <a:avLst>
              <a:gd name="adj" fmla="val 32425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vo"/>
              <a:ea typeface="Arvo"/>
              <a:cs typeface="Arvo"/>
              <a:sym typeface="Arvo"/>
            </a:endParaRPr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-7088"/>
            <a:ext cx="8661398" cy="5150588"/>
            <a:chOff x="0" y="-7088"/>
            <a:chExt cx="8661398" cy="5150588"/>
          </a:xfrm>
        </p:grpSpPr>
        <p:sp>
          <p:nvSpPr>
            <p:cNvPr id="12" name="Google Shape;12;p2"/>
            <p:cNvSpPr/>
            <p:nvPr/>
          </p:nvSpPr>
          <p:spPr>
            <a:xfrm>
              <a:off x="0" y="0"/>
              <a:ext cx="3525000" cy="5143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10800000" flipH="1">
              <a:off x="3517898" y="-7088"/>
              <a:ext cx="5143500" cy="51435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4" name="Google Shape;14;p2"/>
          <p:cNvGrpSpPr/>
          <p:nvPr/>
        </p:nvGrpSpPr>
        <p:grpSpPr>
          <a:xfrm rot="10800000" flipH="1">
            <a:off x="1" y="1090763"/>
            <a:ext cx="8847502" cy="2961975"/>
            <a:chOff x="-8178042" y="-4493254"/>
            <a:chExt cx="19483598" cy="6522736"/>
          </a:xfrm>
        </p:grpSpPr>
        <p:sp>
          <p:nvSpPr>
            <p:cNvPr id="15" name="Google Shape;15;p2"/>
            <p:cNvSpPr/>
            <p:nvPr/>
          </p:nvSpPr>
          <p:spPr>
            <a:xfrm>
              <a:off x="-8178042" y="-4493118"/>
              <a:ext cx="12968400" cy="652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782955" y="-4493254"/>
              <a:ext cx="6522600" cy="65226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7" name="Google Shape;17;p2"/>
          <p:cNvGrpSpPr/>
          <p:nvPr/>
        </p:nvGrpSpPr>
        <p:grpSpPr>
          <a:xfrm>
            <a:off x="3677236" y="4278349"/>
            <a:ext cx="5480829" cy="432996"/>
            <a:chOff x="5582265" y="4646738"/>
            <a:chExt cx="5480829" cy="432996"/>
          </a:xfrm>
        </p:grpSpPr>
        <p:sp>
          <p:nvSpPr>
            <p:cNvPr id="18" name="Google Shape;18;p2"/>
            <p:cNvSpPr/>
            <p:nvPr/>
          </p:nvSpPr>
          <p:spPr>
            <a:xfrm rot="10800000">
              <a:off x="5582265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" name="Google Shape;19;p2"/>
            <p:cNvGrpSpPr/>
            <p:nvPr/>
          </p:nvGrpSpPr>
          <p:grpSpPr>
            <a:xfrm flipH="1">
              <a:off x="5585232" y="4646738"/>
              <a:ext cx="5477861" cy="304551"/>
              <a:chOff x="-24158748" y="330075"/>
              <a:chExt cx="30568423" cy="1699506"/>
            </a:xfrm>
          </p:grpSpPr>
          <p:sp>
            <p:nvSpPr>
              <p:cNvPr id="20" name="Google Shape;20;p2"/>
              <p:cNvSpPr/>
              <p:nvPr/>
            </p:nvSpPr>
            <p:spPr>
              <a:xfrm>
                <a:off x="-24158748" y="330081"/>
                <a:ext cx="28908000" cy="1699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4710175" y="330075"/>
                <a:ext cx="1699500" cy="1699500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2" name="Google Shape;22;p2"/>
          <p:cNvSpPr txBox="1">
            <a:spLocks noGrp="1"/>
          </p:cNvSpPr>
          <p:nvPr>
            <p:ph type="ctrTitle"/>
          </p:nvPr>
        </p:nvSpPr>
        <p:spPr>
          <a:xfrm>
            <a:off x="685800" y="1090750"/>
            <a:ext cx="5367900" cy="296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/>
          <p:nvPr/>
        </p:nvSpPr>
        <p:spPr>
          <a:xfrm>
            <a:off x="5697214" y="2635519"/>
            <a:ext cx="889200" cy="296400"/>
          </a:xfrm>
          <a:prstGeom prst="triangle">
            <a:avLst>
              <a:gd name="adj" fmla="val 32425"/>
            </a:avLst>
          </a:prstGeom>
          <a:solidFill>
            <a:srgbClr val="2632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vo"/>
              <a:ea typeface="Arvo"/>
              <a:cs typeface="Arvo"/>
              <a:sym typeface="Arvo"/>
            </a:endParaRPr>
          </a:p>
        </p:txBody>
      </p:sp>
      <p:grpSp>
        <p:nvGrpSpPr>
          <p:cNvPr id="25" name="Google Shape;25;p3"/>
          <p:cNvGrpSpPr/>
          <p:nvPr/>
        </p:nvGrpSpPr>
        <p:grpSpPr>
          <a:xfrm>
            <a:off x="0" y="-7088"/>
            <a:ext cx="8661398" cy="5150588"/>
            <a:chOff x="0" y="-7088"/>
            <a:chExt cx="8661398" cy="5150588"/>
          </a:xfrm>
        </p:grpSpPr>
        <p:sp>
          <p:nvSpPr>
            <p:cNvPr id="26" name="Google Shape;26;p3"/>
            <p:cNvSpPr/>
            <p:nvPr/>
          </p:nvSpPr>
          <p:spPr>
            <a:xfrm>
              <a:off x="0" y="0"/>
              <a:ext cx="3525000" cy="5143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10800000" flipH="1">
              <a:off x="3517898" y="-7088"/>
              <a:ext cx="5143500" cy="51435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28" name="Google Shape;28;p3"/>
          <p:cNvGrpSpPr/>
          <p:nvPr/>
        </p:nvGrpSpPr>
        <p:grpSpPr>
          <a:xfrm rot="10800000" flipH="1">
            <a:off x="-2" y="2924826"/>
            <a:ext cx="6589087" cy="2027268"/>
            <a:chOff x="-9894852" y="-4493254"/>
            <a:chExt cx="21200407" cy="6522740"/>
          </a:xfrm>
        </p:grpSpPr>
        <p:sp>
          <p:nvSpPr>
            <p:cNvPr id="29" name="Google Shape;29;p3"/>
            <p:cNvSpPr/>
            <p:nvPr/>
          </p:nvSpPr>
          <p:spPr>
            <a:xfrm>
              <a:off x="-9894852" y="-4493114"/>
              <a:ext cx="14685300" cy="652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sp>
          <p:nvSpPr>
            <p:cNvPr id="30" name="Google Shape;30;p3"/>
            <p:cNvSpPr/>
            <p:nvPr/>
          </p:nvSpPr>
          <p:spPr>
            <a:xfrm>
              <a:off x="4782955" y="-4493254"/>
              <a:ext cx="6522600" cy="65226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31" name="Google Shape;31;p3"/>
          <p:cNvGrpSpPr/>
          <p:nvPr/>
        </p:nvGrpSpPr>
        <p:grpSpPr>
          <a:xfrm>
            <a:off x="6946842" y="4472723"/>
            <a:ext cx="2202830" cy="670795"/>
            <a:chOff x="5575242" y="4472723"/>
            <a:chExt cx="2202830" cy="670795"/>
          </a:xfrm>
        </p:grpSpPr>
        <p:sp>
          <p:nvSpPr>
            <p:cNvPr id="32" name="Google Shape;32;p3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3" name="Google Shape;33;p3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34" name="Google Shape;34;p3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3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" name="Google Shape;36;p3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37" name="Google Shape;37;p3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3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9" name="Google Shape;39;p3"/>
          <p:cNvSpPr txBox="1">
            <a:spLocks noGrp="1"/>
          </p:cNvSpPr>
          <p:nvPr>
            <p:ph type="ctrTitle"/>
          </p:nvPr>
        </p:nvSpPr>
        <p:spPr>
          <a:xfrm>
            <a:off x="463525" y="2871148"/>
            <a:ext cx="40944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40" name="Google Shape;40;p3"/>
          <p:cNvSpPr txBox="1">
            <a:spLocks noGrp="1"/>
          </p:cNvSpPr>
          <p:nvPr>
            <p:ph type="subTitle" idx="1"/>
          </p:nvPr>
        </p:nvSpPr>
        <p:spPr>
          <a:xfrm>
            <a:off x="463525" y="3975449"/>
            <a:ext cx="40944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2pPr>
            <a:lvl3pPr lvl="2" rtl="0"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3pPr>
            <a:lvl4pPr lvl="3" rtl="0"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4pPr>
            <a:lvl5pPr lvl="4" rtl="0"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5pPr>
            <a:lvl6pPr lvl="5" rtl="0"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6pPr>
            <a:lvl7pPr lvl="6" rtl="0"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7pPr>
            <a:lvl8pPr lvl="7" rtl="0"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8pPr>
            <a:lvl9pPr lvl="8" rtl="0">
              <a:spcBef>
                <a:spcPts val="1000"/>
              </a:spcBef>
              <a:spcAft>
                <a:spcPts val="100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3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oogle Shape;62;p5"/>
          <p:cNvGrpSpPr/>
          <p:nvPr/>
        </p:nvGrpSpPr>
        <p:grpSpPr>
          <a:xfrm>
            <a:off x="6946842" y="4472723"/>
            <a:ext cx="2202830" cy="670795"/>
            <a:chOff x="5575242" y="4472723"/>
            <a:chExt cx="2202830" cy="670795"/>
          </a:xfrm>
        </p:grpSpPr>
        <p:sp>
          <p:nvSpPr>
            <p:cNvPr id="63" name="Google Shape;63;p5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4" name="Google Shape;64;p5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65" name="Google Shape;65;p5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5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7" name="Google Shape;67;p5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68" name="Google Shape;68;p5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5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0" name="Google Shape;70;p5"/>
          <p:cNvGrpSpPr/>
          <p:nvPr/>
        </p:nvGrpSpPr>
        <p:grpSpPr>
          <a:xfrm>
            <a:off x="-4" y="40"/>
            <a:ext cx="7072430" cy="1327315"/>
            <a:chOff x="-4" y="40"/>
            <a:chExt cx="7072430" cy="1327315"/>
          </a:xfrm>
        </p:grpSpPr>
        <p:sp>
          <p:nvSpPr>
            <p:cNvPr id="71" name="Google Shape;71;p5"/>
            <p:cNvSpPr/>
            <p:nvPr/>
          </p:nvSpPr>
          <p:spPr>
            <a:xfrm>
              <a:off x="6292649" y="126425"/>
              <a:ext cx="779700" cy="259800"/>
            </a:xfrm>
            <a:prstGeom prst="triangle">
              <a:avLst>
                <a:gd name="adj" fmla="val 3242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72" name="Google Shape;72;p5"/>
            <p:cNvGrpSpPr/>
            <p:nvPr/>
          </p:nvGrpSpPr>
          <p:grpSpPr>
            <a:xfrm rot="10800000" flipH="1">
              <a:off x="3" y="40"/>
              <a:ext cx="6756168" cy="1327315"/>
              <a:chOff x="-2168138" y="330075"/>
              <a:chExt cx="8650663" cy="1699506"/>
            </a:xfrm>
          </p:grpSpPr>
          <p:sp>
            <p:nvSpPr>
              <p:cNvPr id="73" name="Google Shape;73;p5"/>
              <p:cNvSpPr/>
              <p:nvPr/>
            </p:nvSpPr>
            <p:spPr>
              <a:xfrm>
                <a:off x="-2168138" y="330081"/>
                <a:ext cx="69582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74" name="Google Shape;74;p5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75" name="Google Shape;75;p5"/>
            <p:cNvGrpSpPr/>
            <p:nvPr/>
          </p:nvGrpSpPr>
          <p:grpSpPr>
            <a:xfrm rot="10800000" flipH="1">
              <a:off x="-4" y="381007"/>
              <a:ext cx="7072430" cy="771744"/>
              <a:chOff x="-9092084" y="330075"/>
              <a:chExt cx="15574609" cy="1699501"/>
            </a:xfrm>
          </p:grpSpPr>
          <p:sp>
            <p:nvSpPr>
              <p:cNvPr id="76" name="Google Shape;76;p5"/>
              <p:cNvSpPr/>
              <p:nvPr/>
            </p:nvSpPr>
            <p:spPr>
              <a:xfrm>
                <a:off x="-9092084" y="330076"/>
                <a:ext cx="13882200" cy="16995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77" name="Google Shape;77;p5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sp>
        <p:nvSpPr>
          <p:cNvPr id="78" name="Google Shape;78;p5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492400" cy="7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5"/>
          <p:cNvSpPr txBox="1">
            <a:spLocks noGrp="1"/>
          </p:cNvSpPr>
          <p:nvPr>
            <p:ph type="body" idx="1"/>
          </p:nvPr>
        </p:nvSpPr>
        <p:spPr>
          <a:xfrm>
            <a:off x="814275" y="1327350"/>
            <a:ext cx="6132600" cy="314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▰"/>
              <a:defRPr/>
            </a:lvl1pPr>
            <a:lvl2pPr marL="914400" lvl="1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2pPr>
            <a:lvl3pPr marL="1371600" lvl="2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3pPr>
            <a:lvl4pPr marL="1828800" lvl="3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4pPr>
            <a:lvl5pPr marL="2286000" lvl="4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5pPr>
            <a:lvl6pPr marL="2743200" lvl="5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6pPr>
            <a:lvl7pPr marL="3200400" lvl="6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7pPr>
            <a:lvl8pPr marL="3657600" lvl="7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8pPr>
            <a:lvl9pPr marL="4114800" lvl="8" indent="-381000">
              <a:spcBef>
                <a:spcPts val="1000"/>
              </a:spcBef>
              <a:spcAft>
                <a:spcPts val="1000"/>
              </a:spcAft>
              <a:buSzPts val="2400"/>
              <a:buChar char="▻"/>
              <a:defRPr/>
            </a:lvl9pPr>
          </a:lstStyle>
          <a:p>
            <a:endParaRPr/>
          </a:p>
        </p:txBody>
      </p:sp>
      <p:sp>
        <p:nvSpPr>
          <p:cNvPr id="80" name="Google Shape;80;p5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" name="Google Shape;163;p10"/>
          <p:cNvGrpSpPr/>
          <p:nvPr/>
        </p:nvGrpSpPr>
        <p:grpSpPr>
          <a:xfrm rot="10800000">
            <a:off x="-8" y="-2"/>
            <a:ext cx="2202830" cy="670795"/>
            <a:chOff x="5575242" y="4472723"/>
            <a:chExt cx="2202830" cy="670795"/>
          </a:xfrm>
        </p:grpSpPr>
        <p:sp>
          <p:nvSpPr>
            <p:cNvPr id="164" name="Google Shape;164;p10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5" name="Google Shape;165;p10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66" name="Google Shape;166;p10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10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8" name="Google Shape;168;p10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69" name="Google Shape;169;p10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170;p10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71" name="Google Shape;171;p10"/>
          <p:cNvGrpSpPr/>
          <p:nvPr/>
        </p:nvGrpSpPr>
        <p:grpSpPr>
          <a:xfrm>
            <a:off x="6946842" y="4472723"/>
            <a:ext cx="2202830" cy="670795"/>
            <a:chOff x="5575242" y="4472723"/>
            <a:chExt cx="2202830" cy="670795"/>
          </a:xfrm>
        </p:grpSpPr>
        <p:sp>
          <p:nvSpPr>
            <p:cNvPr id="172" name="Google Shape;172;p10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3" name="Google Shape;173;p10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74" name="Google Shape;174;p10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75;p10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6" name="Google Shape;176;p10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77" name="Google Shape;177;p10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10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79" name="Google Shape;179;p10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14275" y="1327350"/>
            <a:ext cx="6132600" cy="31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▰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1pPr>
            <a:lvl2pPr marL="914400" lvl="1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lvl="2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lvl="3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lvl="4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lvl="5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lvl="6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lvl="7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lvl="8" indent="-38100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6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25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</a:t>
            </a:fld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78328" y="711693"/>
            <a:ext cx="48038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>
                <a:solidFill>
                  <a:schemeClr val="tx1"/>
                </a:solidFill>
              </a:rPr>
              <a:t>Khối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lớp</a:t>
            </a:r>
            <a:r>
              <a:rPr lang="en-US" sz="2000" dirty="0">
                <a:solidFill>
                  <a:schemeClr val="tx1"/>
                </a:solidFill>
              </a:rPr>
              <a:t> 6 </a:t>
            </a:r>
            <a:r>
              <a:rPr lang="en-US" sz="2000" dirty="0" err="1">
                <a:solidFill>
                  <a:schemeClr val="tx1"/>
                </a:solidFill>
              </a:rPr>
              <a:t>của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một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trường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trung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học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cơ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sở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có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các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lớp</a:t>
            </a:r>
            <a:r>
              <a:rPr lang="en-US" sz="2000" dirty="0">
                <a:solidFill>
                  <a:schemeClr val="tx1"/>
                </a:solidFill>
              </a:rPr>
              <a:t> 6A, 6B, 6C, 6D, 6E </a:t>
            </a:r>
            <a:r>
              <a:rPr lang="en-US" sz="2000" dirty="0" err="1">
                <a:solidFill>
                  <a:schemeClr val="tx1"/>
                </a:solidFill>
              </a:rPr>
              <a:t>với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số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học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sinh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lần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lượt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là</a:t>
            </a:r>
            <a:r>
              <a:rPr lang="en-US" sz="2000" dirty="0">
                <a:solidFill>
                  <a:schemeClr val="tx1"/>
                </a:solidFill>
              </a:rPr>
              <a:t> 40, 45, 39, 44, 42. </a:t>
            </a:r>
            <a:endParaRPr lang="vi-VN" sz="20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3254" y="209575"/>
            <a:ext cx="3856252" cy="2125641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52667" y="2365343"/>
            <a:ext cx="8523742" cy="2726747"/>
            <a:chOff x="152667" y="2365343"/>
            <a:chExt cx="8523742" cy="2726747"/>
          </a:xfrm>
        </p:grpSpPr>
        <p:sp>
          <p:nvSpPr>
            <p:cNvPr id="7" name="Cloud Callout 6"/>
            <p:cNvSpPr/>
            <p:nvPr/>
          </p:nvSpPr>
          <p:spPr>
            <a:xfrm>
              <a:off x="1287887" y="2365343"/>
              <a:ext cx="7388522" cy="2241030"/>
            </a:xfrm>
            <a:prstGeom prst="cloudCallout">
              <a:avLst>
                <a:gd name="adj1" fmla="val -55563"/>
                <a:gd name="adj2" fmla="val 4477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vi-VN" sz="2000" i="1" dirty="0">
                <a:solidFill>
                  <a:srgbClr val="002060"/>
                </a:solidFill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2667" y="3965843"/>
              <a:ext cx="890521" cy="1126247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>
              <a:off x="2064809" y="2717987"/>
              <a:ext cx="6296891" cy="15357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 algn="just">
                <a:lnSpc>
                  <a:spcPct val="120000"/>
                </a:lnSpc>
                <a:buAutoNum type="alphaLcParenR"/>
              </a:pPr>
              <a:r>
                <a:rPr lang="en-US" sz="2000" i="1">
                  <a:solidFill>
                    <a:srgbClr val="002060"/>
                  </a:solidFill>
                </a:rPr>
                <a:t>Lớp nào có thể xếp thành 2 hàng với số lượng học sinh ở mỗi hàng là như nhau?</a:t>
              </a:r>
            </a:p>
            <a:p>
              <a:pPr marL="457200" indent="-457200" algn="just">
                <a:lnSpc>
                  <a:spcPct val="120000"/>
                </a:lnSpc>
                <a:buAutoNum type="alphaLcParenR"/>
              </a:pPr>
              <a:r>
                <a:rPr lang="en-US" sz="2000" i="1">
                  <a:solidFill>
                    <a:srgbClr val="002060"/>
                  </a:solidFill>
                </a:rPr>
                <a:t>Lớp nào có thể xếp thành 5 hàng với số lượng học sinh ở mỗi hang là như nhau?</a:t>
              </a:r>
              <a:endParaRPr lang="vi-VN" sz="2000" i="1" dirty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51" y="802782"/>
            <a:ext cx="961318" cy="4078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0794" y="1352547"/>
            <a:ext cx="72636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lphaLcParenR"/>
            </a:pP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phép</a:t>
            </a:r>
            <a:r>
              <a:rPr lang="en-US" sz="2400" dirty="0"/>
              <a:t> </a:t>
            </a:r>
            <a:r>
              <a:rPr lang="en-US" sz="2400" dirty="0" err="1"/>
              <a:t>tính</a:t>
            </a:r>
            <a:r>
              <a:rPr lang="en-US" sz="2400" dirty="0"/>
              <a:t>: </a:t>
            </a:r>
          </a:p>
          <a:p>
            <a:pPr algn="ctr">
              <a:lnSpc>
                <a:spcPct val="150000"/>
              </a:lnSpc>
            </a:pPr>
            <a:r>
              <a:rPr lang="en-US" sz="2400" b="1" dirty="0"/>
              <a:t>50 : 5 </a:t>
            </a:r>
            <a:r>
              <a:rPr lang="en-US" sz="2400" dirty="0"/>
              <a:t>; </a:t>
            </a:r>
            <a:r>
              <a:rPr lang="en-US" sz="2400" b="1" dirty="0"/>
              <a:t>65 : 5</a:t>
            </a:r>
            <a:endParaRPr lang="vi-VN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87951" y="2563353"/>
            <a:ext cx="8789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b) </a:t>
            </a:r>
            <a:r>
              <a:rPr lang="en-US" sz="2400" dirty="0" err="1"/>
              <a:t>Nêu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hệ</a:t>
            </a:r>
            <a:r>
              <a:rPr lang="en-US" sz="2400" dirty="0"/>
              <a:t> chia </a:t>
            </a:r>
            <a:r>
              <a:rPr lang="en-US" sz="2400" dirty="0" err="1"/>
              <a:t>hết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50, 65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err="1"/>
              <a:t>số</a:t>
            </a:r>
            <a:r>
              <a:rPr lang="en-US" sz="2400"/>
              <a:t> 5.</a:t>
            </a:r>
            <a:endParaRPr lang="vi-VN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00794" y="3513968"/>
            <a:ext cx="8789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c) </a:t>
            </a:r>
            <a:r>
              <a:rPr lang="en-US" sz="2400" dirty="0" err="1"/>
              <a:t>Nêu</a:t>
            </a:r>
            <a:r>
              <a:rPr lang="en-US" sz="2400" dirty="0"/>
              <a:t> </a:t>
            </a:r>
            <a:r>
              <a:rPr lang="en-US" sz="2400" dirty="0" err="1"/>
              <a:t>chữ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tận</a:t>
            </a:r>
            <a:r>
              <a:rPr lang="en-US" sz="2400" dirty="0"/>
              <a:t> </a:t>
            </a:r>
            <a:r>
              <a:rPr lang="en-US" sz="2400" dirty="0" err="1"/>
              <a:t>cùng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: 50, 65.</a:t>
            </a:r>
            <a:endParaRPr lang="vi-VN" sz="24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7360" y="366255"/>
            <a:ext cx="1990276" cy="195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860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5070" y="0"/>
            <a:ext cx="2062305" cy="19868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83863" y="973149"/>
            <a:ext cx="3616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u="sng" dirty="0" err="1"/>
              <a:t>Trả</a:t>
            </a:r>
            <a:r>
              <a:rPr lang="en-US" sz="2400" b="1" i="1" u="sng" dirty="0"/>
              <a:t> </a:t>
            </a:r>
            <a:r>
              <a:rPr lang="en-US" sz="2400" b="1" i="1" u="sng" dirty="0" err="1"/>
              <a:t>lời</a:t>
            </a:r>
            <a:r>
              <a:rPr lang="en-US" sz="2400" b="1" i="1" u="sng" dirty="0"/>
              <a:t>:</a:t>
            </a:r>
            <a:endParaRPr lang="vi-VN" sz="2400" b="1" i="1" u="sng" dirty="0"/>
          </a:p>
        </p:txBody>
      </p:sp>
      <p:sp>
        <p:nvSpPr>
          <p:cNvPr id="13" name="TextBox 12"/>
          <p:cNvSpPr txBox="1"/>
          <p:nvPr/>
        </p:nvSpPr>
        <p:spPr>
          <a:xfrm>
            <a:off x="653566" y="1791813"/>
            <a:ext cx="2547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50 : 5 = 10</a:t>
            </a:r>
            <a:endParaRPr lang="vi-VN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2713717" y="1791812"/>
            <a:ext cx="2547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65 : 5 = 13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0181" y="1791812"/>
            <a:ext cx="603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a)</a:t>
            </a:r>
            <a:endParaRPr lang="vi-VN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480659" y="2597170"/>
            <a:ext cx="7754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400" dirty="0"/>
              <a:t>b) Các số </a:t>
            </a:r>
            <a:r>
              <a:rPr lang="en-US" sz="2400" dirty="0"/>
              <a:t>50 </a:t>
            </a:r>
            <a:r>
              <a:rPr lang="en-US" sz="2400" dirty="0" err="1"/>
              <a:t>và</a:t>
            </a:r>
            <a:r>
              <a:rPr lang="en-US" sz="2400" dirty="0"/>
              <a:t> 65</a:t>
            </a:r>
            <a:r>
              <a:rPr lang="vi-VN" sz="2400" dirty="0"/>
              <a:t> đều chia hết cho </a:t>
            </a:r>
            <a:r>
              <a:rPr lang="en-US" sz="2400" dirty="0"/>
              <a:t>5</a:t>
            </a:r>
            <a:r>
              <a:rPr lang="vi-VN" sz="2400" dirty="0"/>
              <a:t>.</a:t>
            </a:r>
            <a:endParaRPr 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454715" y="3651465"/>
            <a:ext cx="8491610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c</a:t>
            </a:r>
            <a:r>
              <a:rPr lang="vi-VN" sz="2400" dirty="0"/>
              <a:t>) Chữ số tận cùng của các số 50; 65 lần lượt là 0; 5.</a:t>
            </a:r>
            <a:endParaRPr lang="en-US" sz="2400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17883"/>
            <a:ext cx="961318" cy="40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1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sp>
        <p:nvSpPr>
          <p:cNvPr id="3" name="Right Arrow 2"/>
          <p:cNvSpPr/>
          <p:nvPr/>
        </p:nvSpPr>
        <p:spPr>
          <a:xfrm>
            <a:off x="140677" y="2321169"/>
            <a:ext cx="527539" cy="474785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4" name="Group 3"/>
          <p:cNvGrpSpPr/>
          <p:nvPr/>
        </p:nvGrpSpPr>
        <p:grpSpPr>
          <a:xfrm>
            <a:off x="1034143" y="1461720"/>
            <a:ext cx="7828502" cy="2301387"/>
            <a:chOff x="1219719" y="819883"/>
            <a:chExt cx="7660510" cy="2193680"/>
          </a:xfrm>
        </p:grpSpPr>
        <p:sp>
          <p:nvSpPr>
            <p:cNvPr id="5" name="Rounded Rectangle 4"/>
            <p:cNvSpPr/>
            <p:nvPr/>
          </p:nvSpPr>
          <p:spPr>
            <a:xfrm>
              <a:off x="1219719" y="819883"/>
              <a:ext cx="7660510" cy="2193680"/>
            </a:xfrm>
            <a:prstGeom prst="roundRect">
              <a:avLst/>
            </a:prstGeom>
            <a:solidFill>
              <a:srgbClr val="BFFE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r>
                <a:rPr lang="en-US" sz="2800" dirty="0">
                  <a:solidFill>
                    <a:schemeClr val="tx1">
                      <a:lumMod val="50000"/>
                    </a:schemeClr>
                  </a:solidFill>
                </a:rPr>
                <a:t>	</a:t>
              </a:r>
              <a:r>
                <a:rPr lang="vi-VN" sz="2800" b="1" dirty="0">
                  <a:solidFill>
                    <a:schemeClr val="tx1"/>
                  </a:solidFill>
                </a:rPr>
                <a:t>Các số có chữ số tận cùng là 0 hoặc 5 thì chia hết cho 5 và chỉ những số đó mới chia hết cho </a:t>
              </a:r>
              <a:r>
                <a:rPr lang="vi-VN" sz="2800" b="1">
                  <a:solidFill>
                    <a:schemeClr val="tx1"/>
                  </a:solidFill>
                </a:rPr>
                <a:t>5.</a:t>
              </a:r>
              <a:endParaRPr lang="en-US" sz="2800" dirty="0">
                <a:solidFill>
                  <a:schemeClr val="tx1"/>
                </a:solidFill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01422" y="1054043"/>
              <a:ext cx="529004" cy="5011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9425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sp>
        <p:nvSpPr>
          <p:cNvPr id="3" name="Horizontal Scroll 2"/>
          <p:cNvSpPr/>
          <p:nvPr/>
        </p:nvSpPr>
        <p:spPr>
          <a:xfrm>
            <a:off x="1709056" y="292608"/>
            <a:ext cx="7217011" cy="2040225"/>
          </a:xfrm>
          <a:prstGeom prst="horizontalScroll">
            <a:avLst>
              <a:gd name="adj" fmla="val 14604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400" b="1" i="1" u="sng" dirty="0" err="1">
                <a:solidFill>
                  <a:schemeClr val="tx1">
                    <a:lumMod val="50000"/>
                  </a:schemeClr>
                </a:solidFill>
              </a:rPr>
              <a:t>Luyện</a:t>
            </a:r>
            <a:r>
              <a:rPr lang="en-US" sz="2400" b="1" i="1" u="sng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b="1" i="1" u="sng" dirty="0" err="1">
                <a:solidFill>
                  <a:schemeClr val="tx1">
                    <a:lumMod val="50000"/>
                  </a:schemeClr>
                </a:solidFill>
              </a:rPr>
              <a:t>tập</a:t>
            </a:r>
            <a:r>
              <a:rPr lang="en-US" sz="2400" b="1" i="1" u="sng" dirty="0">
                <a:solidFill>
                  <a:schemeClr val="tx1">
                    <a:lumMod val="50000"/>
                  </a:schemeClr>
                </a:solidFill>
              </a:rPr>
              <a:t> 3: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Một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số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chia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hết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cho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cả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2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và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5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thì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có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chữ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số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tận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cùng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là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chữ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số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nào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69937" y="2191379"/>
            <a:ext cx="1951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u="sng" dirty="0" err="1"/>
              <a:t>Trả</a:t>
            </a:r>
            <a:r>
              <a:rPr lang="en-US" sz="2400" b="1" i="1" u="sng" dirty="0"/>
              <a:t> </a:t>
            </a:r>
            <a:r>
              <a:rPr lang="en-US" sz="2400" b="1" i="1" u="sng" dirty="0" err="1"/>
              <a:t>lời</a:t>
            </a:r>
            <a:r>
              <a:rPr lang="en-US" sz="2400" b="1" i="1" u="sng" dirty="0"/>
              <a:t>:</a:t>
            </a:r>
            <a:endParaRPr lang="vi-VN" sz="2400" b="1" i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194513" y="2775864"/>
            <a:ext cx="8717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/>
              <a:t>- Một số chia h</a:t>
            </a:r>
            <a:r>
              <a:rPr lang="en-US" sz="2400" dirty="0"/>
              <a:t>ế</a:t>
            </a:r>
            <a:r>
              <a:rPr lang="vi-VN" sz="2400" dirty="0"/>
              <a:t>t cho 2 thì có chữ số tận cùng là: 0, 2, 4, 6, 8.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94513" y="3945665"/>
            <a:ext cx="85373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400" dirty="0"/>
              <a:t>=&gt; Một số </a:t>
            </a:r>
            <a:r>
              <a:rPr lang="vi-VN" sz="2400" b="1" dirty="0"/>
              <a:t>chia hết cho cả 2 và 5 </a:t>
            </a:r>
            <a:r>
              <a:rPr lang="vi-VN" sz="2400" dirty="0"/>
              <a:t>thì có chữ số tận cùng là </a:t>
            </a:r>
            <a:r>
              <a:rPr lang="vi-VN" sz="2400" b="1" dirty="0"/>
              <a:t>0</a:t>
            </a:r>
            <a:r>
              <a:rPr lang="en-US" sz="2400" dirty="0"/>
              <a:t>.</a:t>
            </a:r>
            <a:endParaRPr lang="vi-VN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65445" y="3361180"/>
            <a:ext cx="8717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/>
              <a:t>- Một số chia h</a:t>
            </a:r>
            <a:r>
              <a:rPr lang="en-US" sz="2400" dirty="0"/>
              <a:t>ế</a:t>
            </a:r>
            <a:r>
              <a:rPr lang="vi-VN" sz="2400" dirty="0"/>
              <a:t>t cho </a:t>
            </a:r>
            <a:r>
              <a:rPr lang="en-US" sz="2400" dirty="0"/>
              <a:t>5</a:t>
            </a:r>
            <a:r>
              <a:rPr lang="vi-VN" sz="2400" dirty="0"/>
              <a:t> thì có chữ số tận cùng là: 0, </a:t>
            </a:r>
            <a:r>
              <a:rPr lang="en-US" sz="2400" dirty="0"/>
              <a:t>5</a:t>
            </a:r>
            <a:r>
              <a:rPr lang="vi-VN" sz="2400" dirty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7420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6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grpSp>
        <p:nvGrpSpPr>
          <p:cNvPr id="239" name="Google Shape;239;p16"/>
          <p:cNvGrpSpPr/>
          <p:nvPr/>
        </p:nvGrpSpPr>
        <p:grpSpPr>
          <a:xfrm>
            <a:off x="282216" y="590918"/>
            <a:ext cx="369505" cy="369505"/>
            <a:chOff x="2594050" y="1631825"/>
            <a:chExt cx="439625" cy="439625"/>
          </a:xfrm>
        </p:grpSpPr>
        <p:sp>
          <p:nvSpPr>
            <p:cNvPr id="240" name="Google Shape;240;p16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16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16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16"/>
            <p:cNvSpPr/>
            <p:nvPr/>
          </p:nvSpPr>
          <p:spPr>
            <a:xfrm>
              <a:off x="2801675" y="1740825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081825" y="493683"/>
            <a:ext cx="48038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LUYỆN TẬP</a:t>
            </a:r>
            <a:endParaRPr lang="vi-VN" sz="28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0318" y="2224734"/>
            <a:ext cx="81213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err="1"/>
              <a:t>Bài</a:t>
            </a:r>
            <a:r>
              <a:rPr lang="en-US" sz="2000" b="1" dirty="0"/>
              <a:t> 1: </a:t>
            </a:r>
            <a:r>
              <a:rPr lang="en-US" sz="2000" dirty="0"/>
              <a:t>Cho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err="1"/>
              <a:t>số</a:t>
            </a:r>
            <a:r>
              <a:rPr lang="en-US" sz="2000"/>
              <a:t> 82; 980; 5 975; 49 173; </a:t>
            </a:r>
            <a:r>
              <a:rPr lang="en-US" sz="2000" dirty="0"/>
              <a:t>756 598. </a:t>
            </a: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đó</a:t>
            </a:r>
            <a:r>
              <a:rPr lang="en-US" sz="2000" dirty="0"/>
              <a:t>:   </a:t>
            </a:r>
            <a:endParaRPr lang="vi-VN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333731" y="2883702"/>
            <a:ext cx="7696375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/>
              <a:t>a)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nào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5, </a:t>
            </a:r>
            <a:r>
              <a:rPr lang="en-US" sz="2000" dirty="0" err="1"/>
              <a:t>nhưng</a:t>
            </a:r>
            <a:r>
              <a:rPr lang="en-US" sz="2000" dirty="0"/>
              <a:t> </a:t>
            </a:r>
            <a:r>
              <a:rPr lang="en-US" sz="2000" dirty="0" err="1"/>
              <a:t>không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2? </a:t>
            </a:r>
            <a:endParaRPr lang="vi-VN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340040" y="3527980"/>
            <a:ext cx="8572137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/>
              <a:t>b)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nào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2, </a:t>
            </a:r>
            <a:r>
              <a:rPr lang="en-US" sz="2000" dirty="0" err="1"/>
              <a:t>nhưng</a:t>
            </a:r>
            <a:r>
              <a:rPr lang="en-US" sz="2000" dirty="0"/>
              <a:t> </a:t>
            </a:r>
            <a:r>
              <a:rPr lang="en-US" sz="2000" dirty="0" err="1"/>
              <a:t>không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5? </a:t>
            </a:r>
            <a:endParaRPr lang="vi-VN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340041" y="4266391"/>
            <a:ext cx="8572137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/>
              <a:t>c)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nào</a:t>
            </a:r>
            <a:r>
              <a:rPr lang="en-US" sz="2000" dirty="0"/>
              <a:t> </a:t>
            </a:r>
            <a:r>
              <a:rPr lang="en-US" sz="2000" dirty="0" err="1"/>
              <a:t>không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2 </a:t>
            </a:r>
            <a:r>
              <a:rPr lang="en-US" sz="2000" dirty="0" err="1"/>
              <a:t>và</a:t>
            </a:r>
            <a:r>
              <a:rPr lang="en-US" sz="2000" dirty="0"/>
              <a:t> </a:t>
            </a:r>
            <a:r>
              <a:rPr lang="en-US" sz="2000" dirty="0" err="1"/>
              <a:t>không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5? </a:t>
            </a:r>
            <a:endParaRPr lang="vi-VN" sz="2000" dirty="0"/>
          </a:p>
        </p:txBody>
      </p:sp>
      <p:sp>
        <p:nvSpPr>
          <p:cNvPr id="3" name="Rounded Rectangle 2"/>
          <p:cNvSpPr/>
          <p:nvPr/>
        </p:nvSpPr>
        <p:spPr>
          <a:xfrm>
            <a:off x="2256526" y="1421345"/>
            <a:ext cx="3850783" cy="65610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HOẠT ĐỘNG NHÓM</a:t>
            </a:r>
            <a:endParaRPr lang="vi-V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5077" y="498215"/>
            <a:ext cx="2329749" cy="156346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740712" y="2925882"/>
            <a:ext cx="1289394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2000" dirty="0">
                <a:solidFill>
                  <a:srgbClr val="FF0000"/>
                </a:solidFill>
              </a:rPr>
              <a:t>5 975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40712" y="3554423"/>
            <a:ext cx="756837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</a:rPr>
              <a:t>82  ;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606367" y="3536030"/>
            <a:ext cx="1106812" cy="4141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</a:rPr>
              <a:t>756 598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74033" y="4298416"/>
            <a:ext cx="1222045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</a:rPr>
              <a:t>49 173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1" grpId="0"/>
      <p:bldP spid="12" grpId="0"/>
      <p:bldP spid="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6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grpSp>
        <p:nvGrpSpPr>
          <p:cNvPr id="239" name="Google Shape;239;p16"/>
          <p:cNvGrpSpPr/>
          <p:nvPr/>
        </p:nvGrpSpPr>
        <p:grpSpPr>
          <a:xfrm>
            <a:off x="282216" y="590918"/>
            <a:ext cx="369505" cy="369505"/>
            <a:chOff x="2594050" y="1631825"/>
            <a:chExt cx="439625" cy="439625"/>
          </a:xfrm>
        </p:grpSpPr>
        <p:sp>
          <p:nvSpPr>
            <p:cNvPr id="240" name="Google Shape;240;p16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16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16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16"/>
            <p:cNvSpPr/>
            <p:nvPr/>
          </p:nvSpPr>
          <p:spPr>
            <a:xfrm>
              <a:off x="2801675" y="1740825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081825" y="493683"/>
            <a:ext cx="48038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LUYỆN TẬP</a:t>
            </a:r>
            <a:endParaRPr lang="vi-VN" sz="28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82216" y="1389832"/>
                <a:ext cx="8121382" cy="1201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400" b="1" dirty="0"/>
                  <a:t>Bài 2: </a:t>
                </a:r>
                <a:r>
                  <a:rPr lang="en-US" sz="2400" dirty="0" err="1"/>
                  <a:t>Tìm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chữ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số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thích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hợp</a:t>
                </a:r>
                <a:r>
                  <a:rPr lang="en-US" sz="2400" dirty="0"/>
                  <a:t> ở </a:t>
                </a:r>
                <a:r>
                  <a:rPr lang="en-US" sz="2400" dirty="0" err="1"/>
                  <a:t>dấu</a:t>
                </a:r>
                <a:r>
                  <a:rPr lang="en-US" sz="2400" dirty="0"/>
                  <a:t> * </a:t>
                </a:r>
                <a:r>
                  <a:rPr lang="en-US" sz="2400" dirty="0" err="1"/>
                  <a:t>để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số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212∗</m:t>
                        </m:r>
                      </m:e>
                    </m:acc>
                  </m:oMath>
                </a14:m>
                <a:r>
                  <a:rPr lang="en-US" sz="2400" dirty="0"/>
                  <a:t>, </a:t>
                </a:r>
                <a:r>
                  <a:rPr lang="en-US" sz="2400" dirty="0" err="1"/>
                  <a:t>thỏa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mãn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mỗi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điều</a:t>
                </a:r>
                <a:r>
                  <a:rPr lang="en-US" sz="2400" dirty="0"/>
                  <a:t> </a:t>
                </a:r>
                <a:r>
                  <a:rPr lang="en-US" sz="2400" dirty="0" err="1"/>
                  <a:t>kiện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sau</a:t>
                </a:r>
                <a:r>
                  <a:rPr lang="en-US" sz="2400" dirty="0"/>
                  <a:t>: </a:t>
                </a:r>
                <a:endParaRPr lang="vi-VN" sz="2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216" y="1389832"/>
                <a:ext cx="8121382" cy="1201483"/>
              </a:xfrm>
              <a:prstGeom prst="rect">
                <a:avLst/>
              </a:prstGeom>
              <a:blipFill>
                <a:blip r:embed="rId3"/>
                <a:stretch>
                  <a:fillRect l="-1125" r="-1125" b="-5584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189223" y="2697558"/>
            <a:ext cx="2852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/>
              <a:t>a) </a:t>
            </a:r>
            <a:r>
              <a:rPr lang="en-US" sz="2400" dirty="0"/>
              <a:t>Chia </a:t>
            </a:r>
            <a:r>
              <a:rPr lang="en-US" sz="2400" dirty="0" err="1"/>
              <a:t>hết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2;</a:t>
            </a:r>
            <a:endParaRPr lang="vi-VN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89223" y="3468930"/>
            <a:ext cx="27599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/>
              <a:t>b) </a:t>
            </a:r>
            <a:r>
              <a:rPr lang="en-US" sz="2400" dirty="0"/>
              <a:t>Chia </a:t>
            </a:r>
            <a:r>
              <a:rPr lang="en-US" sz="2400" dirty="0" err="1"/>
              <a:t>hết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5;</a:t>
            </a:r>
            <a:endParaRPr lang="vi-VN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53561" y="4240302"/>
            <a:ext cx="4189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/>
              <a:t>c) </a:t>
            </a:r>
            <a:r>
              <a:rPr lang="en-US" sz="2400" dirty="0"/>
              <a:t>Chia </a:t>
            </a:r>
            <a:r>
              <a:rPr lang="en-US" sz="2400" dirty="0" err="1"/>
              <a:t>hết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</a:t>
            </a:r>
            <a:r>
              <a:rPr lang="en-US" sz="2400" dirty="0" err="1"/>
              <a:t>cả</a:t>
            </a:r>
            <a:r>
              <a:rPr lang="en-US" sz="2400" dirty="0"/>
              <a:t> 2 </a:t>
            </a:r>
            <a:r>
              <a:rPr lang="en-US" sz="2400" dirty="0" err="1"/>
              <a:t>và</a:t>
            </a:r>
            <a:r>
              <a:rPr lang="en-US" sz="2400" dirty="0"/>
              <a:t> 5.</a:t>
            </a:r>
            <a:endParaRPr lang="vi-VN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993688" y="2896174"/>
            <a:ext cx="4919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7030A0"/>
                </a:solidFill>
                <a:sym typeface="Wingdings" panose="05000000000000000000" pitchFamily="2" charset="2"/>
              </a:rPr>
              <a:t>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b="1" dirty="0">
                <a:solidFill>
                  <a:srgbClr val="FF0000"/>
                </a:solidFill>
              </a:rPr>
              <a:t>*</a:t>
            </a:r>
            <a:r>
              <a:rPr lang="en-US" sz="2400" dirty="0">
                <a:solidFill>
                  <a:srgbClr val="FF0000"/>
                </a:solidFill>
              </a:rPr>
              <a:t> = {0</a:t>
            </a:r>
            <a:r>
              <a:rPr lang="en-US" sz="2400">
                <a:solidFill>
                  <a:srgbClr val="FF0000"/>
                </a:solidFill>
              </a:rPr>
              <a:t>; 2; 4</a:t>
            </a:r>
            <a:r>
              <a:rPr lang="en-US" sz="2400" dirty="0">
                <a:solidFill>
                  <a:srgbClr val="FF0000"/>
                </a:solidFill>
              </a:rPr>
              <a:t>; 6; 8}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3688" y="3580062"/>
            <a:ext cx="4919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7030A0"/>
                </a:solidFill>
                <a:sym typeface="Wingdings" panose="05000000000000000000" pitchFamily="2" charset="2"/>
              </a:rPr>
              <a:t>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b="1" dirty="0">
                <a:solidFill>
                  <a:srgbClr val="FF0000"/>
                </a:solidFill>
              </a:rPr>
              <a:t>*</a:t>
            </a:r>
            <a:r>
              <a:rPr lang="en-US" sz="2400" dirty="0">
                <a:solidFill>
                  <a:srgbClr val="FF0000"/>
                </a:solidFill>
              </a:rPr>
              <a:t> = {</a:t>
            </a:r>
            <a:r>
              <a:rPr lang="en-US" sz="2400">
                <a:solidFill>
                  <a:srgbClr val="FF0000"/>
                </a:solidFill>
              </a:rPr>
              <a:t>0; </a:t>
            </a:r>
            <a:r>
              <a:rPr lang="en-US" sz="2400" dirty="0">
                <a:solidFill>
                  <a:srgbClr val="FF0000"/>
                </a:solidFill>
              </a:rPr>
              <a:t>5}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93688" y="4363034"/>
            <a:ext cx="4919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7030A0"/>
                </a:solidFill>
                <a:sym typeface="Wingdings" panose="05000000000000000000" pitchFamily="2" charset="2"/>
              </a:rPr>
              <a:t></a:t>
            </a:r>
            <a:r>
              <a:rPr lang="en-US" sz="2400" dirty="0">
                <a:sym typeface="Wingdings" panose="05000000000000000000" pitchFamily="2" charset="2"/>
              </a:rPr>
              <a:t> </a:t>
            </a:r>
            <a:r>
              <a:rPr lang="en-US" sz="2400" b="1" dirty="0">
                <a:solidFill>
                  <a:srgbClr val="FF0000"/>
                </a:solidFill>
              </a:rPr>
              <a:t>*</a:t>
            </a:r>
            <a:r>
              <a:rPr lang="en-US" sz="2400" dirty="0">
                <a:solidFill>
                  <a:srgbClr val="FF0000"/>
                </a:solidFill>
              </a:rPr>
              <a:t> = {0}</a:t>
            </a:r>
            <a:endParaRPr lang="vi-VN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2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1" grpId="0"/>
      <p:bldP spid="12" grpId="0"/>
      <p:bldP spid="2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6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grpSp>
        <p:nvGrpSpPr>
          <p:cNvPr id="239" name="Google Shape;239;p16"/>
          <p:cNvGrpSpPr/>
          <p:nvPr/>
        </p:nvGrpSpPr>
        <p:grpSpPr>
          <a:xfrm>
            <a:off x="282216" y="590918"/>
            <a:ext cx="369505" cy="369505"/>
            <a:chOff x="2594050" y="1631825"/>
            <a:chExt cx="439625" cy="439625"/>
          </a:xfrm>
        </p:grpSpPr>
        <p:sp>
          <p:nvSpPr>
            <p:cNvPr id="240" name="Google Shape;240;p16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16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16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16"/>
            <p:cNvSpPr/>
            <p:nvPr/>
          </p:nvSpPr>
          <p:spPr>
            <a:xfrm>
              <a:off x="2801675" y="1740825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081825" y="493683"/>
            <a:ext cx="48038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LUYỆN TẬP</a:t>
            </a:r>
            <a:endParaRPr lang="vi-VN" sz="28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2216" y="1389832"/>
            <a:ext cx="8121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 err="1"/>
              <a:t>Bài</a:t>
            </a:r>
            <a:r>
              <a:rPr lang="en-US" sz="2400" b="1" dirty="0"/>
              <a:t> 3: </a:t>
            </a:r>
            <a:r>
              <a:rPr lang="en-US" sz="2400" dirty="0" err="1"/>
              <a:t>Từ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chữ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0, 2, 5, </a:t>
            </a:r>
            <a:r>
              <a:rPr lang="en-US" sz="2400" dirty="0" err="1"/>
              <a:t>hãy</a:t>
            </a:r>
            <a:r>
              <a:rPr lang="en-US" sz="2400" dirty="0"/>
              <a:t> </a:t>
            </a:r>
            <a:r>
              <a:rPr lang="en-US" sz="2400" dirty="0" err="1"/>
              <a:t>viết</a:t>
            </a:r>
            <a:r>
              <a:rPr lang="en-US" sz="2400" dirty="0"/>
              <a:t> </a:t>
            </a:r>
            <a:r>
              <a:rPr lang="en-US" sz="2400" dirty="0" err="1"/>
              <a:t>tất</a:t>
            </a:r>
            <a:r>
              <a:rPr lang="en-US" sz="2400" dirty="0"/>
              <a:t> </a:t>
            </a:r>
            <a:r>
              <a:rPr lang="en-US" sz="2400" dirty="0" err="1"/>
              <a:t>cả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hai</a:t>
            </a:r>
            <a:r>
              <a:rPr lang="en-US" sz="2400" dirty="0"/>
              <a:t> </a:t>
            </a:r>
            <a:r>
              <a:rPr lang="en-US" sz="2400" dirty="0" err="1"/>
              <a:t>chữ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khác</a:t>
            </a:r>
            <a:r>
              <a:rPr lang="en-US" sz="2400" dirty="0"/>
              <a:t> </a:t>
            </a:r>
            <a:r>
              <a:rPr lang="en-US" sz="2400" dirty="0" err="1"/>
              <a:t>nhau</a:t>
            </a:r>
            <a:r>
              <a:rPr lang="en-US" sz="2400" dirty="0"/>
              <a:t> </a:t>
            </a:r>
            <a:r>
              <a:rPr lang="en-US" sz="2400" dirty="0" err="1"/>
              <a:t>sao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:</a:t>
            </a:r>
            <a:endParaRPr lang="vi-VN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189222" y="2697558"/>
            <a:ext cx="4312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/>
              <a:t>a)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đó</a:t>
            </a:r>
            <a:r>
              <a:rPr lang="en-US" sz="2400" dirty="0"/>
              <a:t> chia </a:t>
            </a:r>
            <a:r>
              <a:rPr lang="en-US" sz="2400" dirty="0" err="1"/>
              <a:t>hết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2.</a:t>
            </a:r>
            <a:endParaRPr lang="vi-VN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89223" y="3468930"/>
            <a:ext cx="4153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/>
              <a:t>b)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đó</a:t>
            </a:r>
            <a:r>
              <a:rPr lang="en-US" sz="2400" dirty="0"/>
              <a:t> chia </a:t>
            </a:r>
            <a:r>
              <a:rPr lang="en-US" sz="2400" dirty="0" err="1"/>
              <a:t>hết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5.</a:t>
            </a:r>
            <a:endParaRPr lang="vi-VN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53560" y="4240302"/>
            <a:ext cx="57320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/>
              <a:t>c)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đó</a:t>
            </a:r>
            <a:r>
              <a:rPr lang="en-US" sz="2400" dirty="0"/>
              <a:t> chia </a:t>
            </a:r>
            <a:r>
              <a:rPr lang="en-US" sz="2400" dirty="0" err="1"/>
              <a:t>hết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</a:t>
            </a:r>
            <a:r>
              <a:rPr lang="en-US" sz="2400" dirty="0" err="1"/>
              <a:t>cả</a:t>
            </a:r>
            <a:r>
              <a:rPr lang="en-US" sz="2400" dirty="0"/>
              <a:t> 2 </a:t>
            </a:r>
            <a:r>
              <a:rPr lang="en-US" sz="2400" dirty="0" err="1"/>
              <a:t>và</a:t>
            </a:r>
            <a:r>
              <a:rPr lang="en-US" sz="2400" dirty="0"/>
              <a:t> 5</a:t>
            </a:r>
            <a:endParaRPr lang="vi-VN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5332397" y="2828617"/>
            <a:ext cx="2074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solidFill>
                  <a:srgbClr val="FF0000"/>
                </a:solidFill>
              </a:rPr>
              <a:t>20, 50, 52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32397" y="3567280"/>
            <a:ext cx="4919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20, 25, 50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01768" y="4332635"/>
            <a:ext cx="4919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20, 50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4342907" y="2963090"/>
            <a:ext cx="615955" cy="267679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8" name="Right Arrow 17"/>
          <p:cNvSpPr/>
          <p:nvPr/>
        </p:nvSpPr>
        <p:spPr>
          <a:xfrm>
            <a:off x="5134707" y="4429627"/>
            <a:ext cx="615955" cy="267679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9" name="Right Arrow 18"/>
          <p:cNvSpPr/>
          <p:nvPr/>
        </p:nvSpPr>
        <p:spPr>
          <a:xfrm>
            <a:off x="4399919" y="3696240"/>
            <a:ext cx="615955" cy="267679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8886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3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0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  <p:grpSp>
        <p:nvGrpSpPr>
          <p:cNvPr id="304" name="Google Shape;304;p20"/>
          <p:cNvGrpSpPr/>
          <p:nvPr/>
        </p:nvGrpSpPr>
        <p:grpSpPr>
          <a:xfrm>
            <a:off x="299071" y="635918"/>
            <a:ext cx="335800" cy="279517"/>
            <a:chOff x="1247825" y="322750"/>
            <a:chExt cx="443300" cy="369000"/>
          </a:xfrm>
        </p:grpSpPr>
        <p:sp>
          <p:nvSpPr>
            <p:cNvPr id="305" name="Google Shape;305;p20"/>
            <p:cNvSpPr/>
            <p:nvPr/>
          </p:nvSpPr>
          <p:spPr>
            <a:xfrm>
              <a:off x="1247825" y="322750"/>
              <a:ext cx="443300" cy="369000"/>
            </a:xfrm>
            <a:custGeom>
              <a:avLst/>
              <a:gdLst/>
              <a:ahLst/>
              <a:cxnLst/>
              <a:rect l="l" t="t" r="r" b="b"/>
              <a:pathLst>
                <a:path w="17732" h="14760" fill="none" extrusionOk="0">
                  <a:moveTo>
                    <a:pt x="16952" y="2558"/>
                  </a:moveTo>
                  <a:lnTo>
                    <a:pt x="13664" y="2558"/>
                  </a:lnTo>
                  <a:lnTo>
                    <a:pt x="13226" y="755"/>
                  </a:lnTo>
                  <a:lnTo>
                    <a:pt x="13226" y="755"/>
                  </a:lnTo>
                  <a:lnTo>
                    <a:pt x="13177" y="609"/>
                  </a:lnTo>
                  <a:lnTo>
                    <a:pt x="13104" y="463"/>
                  </a:lnTo>
                  <a:lnTo>
                    <a:pt x="13006" y="317"/>
                  </a:lnTo>
                  <a:lnTo>
                    <a:pt x="12885" y="220"/>
                  </a:lnTo>
                  <a:lnTo>
                    <a:pt x="12739" y="122"/>
                  </a:lnTo>
                  <a:lnTo>
                    <a:pt x="12592" y="49"/>
                  </a:lnTo>
                  <a:lnTo>
                    <a:pt x="12446" y="0"/>
                  </a:lnTo>
                  <a:lnTo>
                    <a:pt x="12276" y="0"/>
                  </a:lnTo>
                  <a:lnTo>
                    <a:pt x="5456" y="0"/>
                  </a:lnTo>
                  <a:lnTo>
                    <a:pt x="5456" y="0"/>
                  </a:lnTo>
                  <a:lnTo>
                    <a:pt x="5286" y="0"/>
                  </a:lnTo>
                  <a:lnTo>
                    <a:pt x="5140" y="49"/>
                  </a:lnTo>
                  <a:lnTo>
                    <a:pt x="4994" y="122"/>
                  </a:lnTo>
                  <a:lnTo>
                    <a:pt x="4848" y="220"/>
                  </a:lnTo>
                  <a:lnTo>
                    <a:pt x="4726" y="317"/>
                  </a:lnTo>
                  <a:lnTo>
                    <a:pt x="4628" y="463"/>
                  </a:lnTo>
                  <a:lnTo>
                    <a:pt x="4555" y="609"/>
                  </a:lnTo>
                  <a:lnTo>
                    <a:pt x="4507" y="755"/>
                  </a:lnTo>
                  <a:lnTo>
                    <a:pt x="4068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460"/>
                  </a:lnTo>
                  <a:lnTo>
                    <a:pt x="3216" y="2363"/>
                  </a:lnTo>
                  <a:lnTo>
                    <a:pt x="3167" y="2290"/>
                  </a:lnTo>
                  <a:lnTo>
                    <a:pt x="3094" y="2217"/>
                  </a:lnTo>
                  <a:lnTo>
                    <a:pt x="3045" y="2144"/>
                  </a:lnTo>
                  <a:lnTo>
                    <a:pt x="2948" y="2119"/>
                  </a:lnTo>
                  <a:lnTo>
                    <a:pt x="2850" y="2071"/>
                  </a:lnTo>
                  <a:lnTo>
                    <a:pt x="2753" y="2071"/>
                  </a:lnTo>
                  <a:lnTo>
                    <a:pt x="2047" y="2071"/>
                  </a:lnTo>
                  <a:lnTo>
                    <a:pt x="2047" y="2071"/>
                  </a:lnTo>
                  <a:lnTo>
                    <a:pt x="1949" y="2071"/>
                  </a:lnTo>
                  <a:lnTo>
                    <a:pt x="1852" y="2119"/>
                  </a:lnTo>
                  <a:lnTo>
                    <a:pt x="1779" y="2144"/>
                  </a:lnTo>
                  <a:lnTo>
                    <a:pt x="1706" y="2217"/>
                  </a:lnTo>
                  <a:lnTo>
                    <a:pt x="1633" y="2290"/>
                  </a:lnTo>
                  <a:lnTo>
                    <a:pt x="1608" y="2363"/>
                  </a:lnTo>
                  <a:lnTo>
                    <a:pt x="1560" y="2460"/>
                  </a:lnTo>
                  <a:lnTo>
                    <a:pt x="1560" y="2558"/>
                  </a:lnTo>
                  <a:lnTo>
                    <a:pt x="1560" y="2558"/>
                  </a:lnTo>
                  <a:lnTo>
                    <a:pt x="780" y="2558"/>
                  </a:lnTo>
                  <a:lnTo>
                    <a:pt x="780" y="2558"/>
                  </a:lnTo>
                  <a:lnTo>
                    <a:pt x="634" y="2582"/>
                  </a:lnTo>
                  <a:lnTo>
                    <a:pt x="488" y="2631"/>
                  </a:lnTo>
                  <a:lnTo>
                    <a:pt x="342" y="2679"/>
                  </a:lnTo>
                  <a:lnTo>
                    <a:pt x="220" y="2777"/>
                  </a:lnTo>
                  <a:lnTo>
                    <a:pt x="123" y="2899"/>
                  </a:lnTo>
                  <a:lnTo>
                    <a:pt x="74" y="3045"/>
                  </a:lnTo>
                  <a:lnTo>
                    <a:pt x="25" y="3191"/>
                  </a:lnTo>
                  <a:lnTo>
                    <a:pt x="1" y="3337"/>
                  </a:lnTo>
                  <a:lnTo>
                    <a:pt x="1" y="13980"/>
                  </a:lnTo>
                  <a:lnTo>
                    <a:pt x="1" y="13980"/>
                  </a:lnTo>
                  <a:lnTo>
                    <a:pt x="25" y="14151"/>
                  </a:lnTo>
                  <a:lnTo>
                    <a:pt x="74" y="14297"/>
                  </a:lnTo>
                  <a:lnTo>
                    <a:pt x="123" y="14418"/>
                  </a:lnTo>
                  <a:lnTo>
                    <a:pt x="220" y="14540"/>
                  </a:lnTo>
                  <a:lnTo>
                    <a:pt x="342" y="14638"/>
                  </a:lnTo>
                  <a:lnTo>
                    <a:pt x="488" y="14711"/>
                  </a:lnTo>
                  <a:lnTo>
                    <a:pt x="634" y="14759"/>
                  </a:lnTo>
                  <a:lnTo>
                    <a:pt x="780" y="14759"/>
                  </a:lnTo>
                  <a:lnTo>
                    <a:pt x="16952" y="14759"/>
                  </a:lnTo>
                  <a:lnTo>
                    <a:pt x="16952" y="14759"/>
                  </a:lnTo>
                  <a:lnTo>
                    <a:pt x="17098" y="14759"/>
                  </a:lnTo>
                  <a:lnTo>
                    <a:pt x="17244" y="14711"/>
                  </a:lnTo>
                  <a:lnTo>
                    <a:pt x="17390" y="14638"/>
                  </a:lnTo>
                  <a:lnTo>
                    <a:pt x="17512" y="14540"/>
                  </a:lnTo>
                  <a:lnTo>
                    <a:pt x="17610" y="14418"/>
                  </a:lnTo>
                  <a:lnTo>
                    <a:pt x="17658" y="14297"/>
                  </a:lnTo>
                  <a:lnTo>
                    <a:pt x="17707" y="14151"/>
                  </a:lnTo>
                  <a:lnTo>
                    <a:pt x="17731" y="13980"/>
                  </a:lnTo>
                  <a:lnTo>
                    <a:pt x="17731" y="3337"/>
                  </a:lnTo>
                  <a:lnTo>
                    <a:pt x="17731" y="3337"/>
                  </a:lnTo>
                  <a:lnTo>
                    <a:pt x="17707" y="3191"/>
                  </a:lnTo>
                  <a:lnTo>
                    <a:pt x="17658" y="3045"/>
                  </a:lnTo>
                  <a:lnTo>
                    <a:pt x="17610" y="2899"/>
                  </a:lnTo>
                  <a:lnTo>
                    <a:pt x="17512" y="2777"/>
                  </a:lnTo>
                  <a:lnTo>
                    <a:pt x="17390" y="2679"/>
                  </a:lnTo>
                  <a:lnTo>
                    <a:pt x="17244" y="2631"/>
                  </a:lnTo>
                  <a:lnTo>
                    <a:pt x="17098" y="2582"/>
                  </a:lnTo>
                  <a:lnTo>
                    <a:pt x="16952" y="2558"/>
                  </a:lnTo>
                  <a:lnTo>
                    <a:pt x="16952" y="2558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0"/>
            <p:cNvSpPr/>
            <p:nvPr/>
          </p:nvSpPr>
          <p:spPr>
            <a:xfrm>
              <a:off x="1398225" y="386675"/>
              <a:ext cx="142500" cy="25"/>
            </a:xfrm>
            <a:custGeom>
              <a:avLst/>
              <a:gdLst/>
              <a:ahLst/>
              <a:cxnLst/>
              <a:rect l="l" t="t" r="r" b="b"/>
              <a:pathLst>
                <a:path w="5700" h="1" fill="none" extrusionOk="0">
                  <a:moveTo>
                    <a:pt x="5700" y="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0"/>
            <p:cNvSpPr/>
            <p:nvPr/>
          </p:nvSpPr>
          <p:spPr>
            <a:xfrm>
              <a:off x="1370225" y="450000"/>
              <a:ext cx="198500" cy="197900"/>
            </a:xfrm>
            <a:custGeom>
              <a:avLst/>
              <a:gdLst/>
              <a:ahLst/>
              <a:cxnLst/>
              <a:rect l="l" t="t" r="r" b="b"/>
              <a:pathLst>
                <a:path w="7940" h="7916" fill="none" extrusionOk="0">
                  <a:moveTo>
                    <a:pt x="3970" y="7916"/>
                  </a:moveTo>
                  <a:lnTo>
                    <a:pt x="3970" y="7916"/>
                  </a:lnTo>
                  <a:lnTo>
                    <a:pt x="3556" y="7892"/>
                  </a:lnTo>
                  <a:lnTo>
                    <a:pt x="3166" y="7843"/>
                  </a:lnTo>
                  <a:lnTo>
                    <a:pt x="2801" y="7745"/>
                  </a:lnTo>
                  <a:lnTo>
                    <a:pt x="2436" y="7624"/>
                  </a:lnTo>
                  <a:lnTo>
                    <a:pt x="2070" y="7453"/>
                  </a:lnTo>
                  <a:lnTo>
                    <a:pt x="1754" y="7258"/>
                  </a:lnTo>
                  <a:lnTo>
                    <a:pt x="1462" y="7015"/>
                  </a:lnTo>
                  <a:lnTo>
                    <a:pt x="1169" y="6771"/>
                  </a:lnTo>
                  <a:lnTo>
                    <a:pt x="901" y="6479"/>
                  </a:lnTo>
                  <a:lnTo>
                    <a:pt x="682" y="6187"/>
                  </a:lnTo>
                  <a:lnTo>
                    <a:pt x="487" y="5846"/>
                  </a:lnTo>
                  <a:lnTo>
                    <a:pt x="317" y="5505"/>
                  </a:lnTo>
                  <a:lnTo>
                    <a:pt x="195" y="5139"/>
                  </a:lnTo>
                  <a:lnTo>
                    <a:pt x="98" y="4750"/>
                  </a:lnTo>
                  <a:lnTo>
                    <a:pt x="25" y="4360"/>
                  </a:lnTo>
                  <a:lnTo>
                    <a:pt x="0" y="3970"/>
                  </a:lnTo>
                  <a:lnTo>
                    <a:pt x="0" y="3970"/>
                  </a:lnTo>
                  <a:lnTo>
                    <a:pt x="25" y="3556"/>
                  </a:lnTo>
                  <a:lnTo>
                    <a:pt x="98" y="3167"/>
                  </a:lnTo>
                  <a:lnTo>
                    <a:pt x="195" y="2777"/>
                  </a:lnTo>
                  <a:lnTo>
                    <a:pt x="317" y="2412"/>
                  </a:lnTo>
                  <a:lnTo>
                    <a:pt x="487" y="2071"/>
                  </a:lnTo>
                  <a:lnTo>
                    <a:pt x="682" y="1754"/>
                  </a:lnTo>
                  <a:lnTo>
                    <a:pt x="901" y="1437"/>
                  </a:lnTo>
                  <a:lnTo>
                    <a:pt x="1169" y="1170"/>
                  </a:lnTo>
                  <a:lnTo>
                    <a:pt x="1462" y="902"/>
                  </a:lnTo>
                  <a:lnTo>
                    <a:pt x="1754" y="682"/>
                  </a:lnTo>
                  <a:lnTo>
                    <a:pt x="2070" y="488"/>
                  </a:lnTo>
                  <a:lnTo>
                    <a:pt x="2436" y="317"/>
                  </a:lnTo>
                  <a:lnTo>
                    <a:pt x="2801" y="171"/>
                  </a:lnTo>
                  <a:lnTo>
                    <a:pt x="3166" y="74"/>
                  </a:lnTo>
                  <a:lnTo>
                    <a:pt x="3556" y="25"/>
                  </a:lnTo>
                  <a:lnTo>
                    <a:pt x="3970" y="1"/>
                  </a:lnTo>
                  <a:lnTo>
                    <a:pt x="3970" y="1"/>
                  </a:lnTo>
                  <a:lnTo>
                    <a:pt x="4384" y="25"/>
                  </a:lnTo>
                  <a:lnTo>
                    <a:pt x="4774" y="74"/>
                  </a:lnTo>
                  <a:lnTo>
                    <a:pt x="5139" y="171"/>
                  </a:lnTo>
                  <a:lnTo>
                    <a:pt x="5505" y="317"/>
                  </a:lnTo>
                  <a:lnTo>
                    <a:pt x="5870" y="488"/>
                  </a:lnTo>
                  <a:lnTo>
                    <a:pt x="6186" y="682"/>
                  </a:lnTo>
                  <a:lnTo>
                    <a:pt x="6479" y="902"/>
                  </a:lnTo>
                  <a:lnTo>
                    <a:pt x="6771" y="1170"/>
                  </a:lnTo>
                  <a:lnTo>
                    <a:pt x="7039" y="1437"/>
                  </a:lnTo>
                  <a:lnTo>
                    <a:pt x="7258" y="1754"/>
                  </a:lnTo>
                  <a:lnTo>
                    <a:pt x="7453" y="2071"/>
                  </a:lnTo>
                  <a:lnTo>
                    <a:pt x="7623" y="2412"/>
                  </a:lnTo>
                  <a:lnTo>
                    <a:pt x="7745" y="2777"/>
                  </a:lnTo>
                  <a:lnTo>
                    <a:pt x="7843" y="3167"/>
                  </a:lnTo>
                  <a:lnTo>
                    <a:pt x="7916" y="3556"/>
                  </a:lnTo>
                  <a:lnTo>
                    <a:pt x="7940" y="3970"/>
                  </a:lnTo>
                  <a:lnTo>
                    <a:pt x="7940" y="3970"/>
                  </a:lnTo>
                  <a:lnTo>
                    <a:pt x="7916" y="4360"/>
                  </a:lnTo>
                  <a:lnTo>
                    <a:pt x="7843" y="4750"/>
                  </a:lnTo>
                  <a:lnTo>
                    <a:pt x="7745" y="5139"/>
                  </a:lnTo>
                  <a:lnTo>
                    <a:pt x="7623" y="5505"/>
                  </a:lnTo>
                  <a:lnTo>
                    <a:pt x="7453" y="5846"/>
                  </a:lnTo>
                  <a:lnTo>
                    <a:pt x="7258" y="6187"/>
                  </a:lnTo>
                  <a:lnTo>
                    <a:pt x="7039" y="6479"/>
                  </a:lnTo>
                  <a:lnTo>
                    <a:pt x="6771" y="6771"/>
                  </a:lnTo>
                  <a:lnTo>
                    <a:pt x="6479" y="7015"/>
                  </a:lnTo>
                  <a:lnTo>
                    <a:pt x="6186" y="7258"/>
                  </a:lnTo>
                  <a:lnTo>
                    <a:pt x="5870" y="7453"/>
                  </a:lnTo>
                  <a:lnTo>
                    <a:pt x="5505" y="7624"/>
                  </a:lnTo>
                  <a:lnTo>
                    <a:pt x="5139" y="7745"/>
                  </a:lnTo>
                  <a:lnTo>
                    <a:pt x="4774" y="7843"/>
                  </a:lnTo>
                  <a:lnTo>
                    <a:pt x="4384" y="7892"/>
                  </a:lnTo>
                  <a:lnTo>
                    <a:pt x="3970" y="7916"/>
                  </a:lnTo>
                  <a:lnTo>
                    <a:pt x="3970" y="7916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20"/>
            <p:cNvSpPr/>
            <p:nvPr/>
          </p:nvSpPr>
          <p:spPr>
            <a:xfrm>
              <a:off x="1403100" y="482875"/>
              <a:ext cx="132750" cy="132150"/>
            </a:xfrm>
            <a:custGeom>
              <a:avLst/>
              <a:gdLst/>
              <a:ahLst/>
              <a:cxnLst/>
              <a:rect l="l" t="t" r="r" b="b"/>
              <a:pathLst>
                <a:path w="5310" h="5286" fill="none" extrusionOk="0">
                  <a:moveTo>
                    <a:pt x="2655" y="5286"/>
                  </a:moveTo>
                  <a:lnTo>
                    <a:pt x="2655" y="5286"/>
                  </a:lnTo>
                  <a:lnTo>
                    <a:pt x="2387" y="5286"/>
                  </a:lnTo>
                  <a:lnTo>
                    <a:pt x="2119" y="5237"/>
                  </a:lnTo>
                  <a:lnTo>
                    <a:pt x="1876" y="5164"/>
                  </a:lnTo>
                  <a:lnTo>
                    <a:pt x="1632" y="5091"/>
                  </a:lnTo>
                  <a:lnTo>
                    <a:pt x="1389" y="4969"/>
                  </a:lnTo>
                  <a:lnTo>
                    <a:pt x="1169" y="4847"/>
                  </a:lnTo>
                  <a:lnTo>
                    <a:pt x="975" y="4677"/>
                  </a:lnTo>
                  <a:lnTo>
                    <a:pt x="780" y="4506"/>
                  </a:lnTo>
                  <a:lnTo>
                    <a:pt x="609" y="4336"/>
                  </a:lnTo>
                  <a:lnTo>
                    <a:pt x="463" y="4117"/>
                  </a:lnTo>
                  <a:lnTo>
                    <a:pt x="317" y="3897"/>
                  </a:lnTo>
                  <a:lnTo>
                    <a:pt x="220" y="3678"/>
                  </a:lnTo>
                  <a:lnTo>
                    <a:pt x="122" y="3435"/>
                  </a:lnTo>
                  <a:lnTo>
                    <a:pt x="74" y="3191"/>
                  </a:lnTo>
                  <a:lnTo>
                    <a:pt x="25" y="2923"/>
                  </a:lnTo>
                  <a:lnTo>
                    <a:pt x="0" y="2655"/>
                  </a:lnTo>
                  <a:lnTo>
                    <a:pt x="0" y="2655"/>
                  </a:lnTo>
                  <a:lnTo>
                    <a:pt x="25" y="2387"/>
                  </a:lnTo>
                  <a:lnTo>
                    <a:pt x="74" y="2120"/>
                  </a:lnTo>
                  <a:lnTo>
                    <a:pt x="122" y="1852"/>
                  </a:lnTo>
                  <a:lnTo>
                    <a:pt x="220" y="1608"/>
                  </a:lnTo>
                  <a:lnTo>
                    <a:pt x="317" y="1389"/>
                  </a:lnTo>
                  <a:lnTo>
                    <a:pt x="463" y="1170"/>
                  </a:lnTo>
                  <a:lnTo>
                    <a:pt x="609" y="975"/>
                  </a:lnTo>
                  <a:lnTo>
                    <a:pt x="780" y="780"/>
                  </a:lnTo>
                  <a:lnTo>
                    <a:pt x="975" y="610"/>
                  </a:lnTo>
                  <a:lnTo>
                    <a:pt x="1169" y="463"/>
                  </a:lnTo>
                  <a:lnTo>
                    <a:pt x="1389" y="317"/>
                  </a:lnTo>
                  <a:lnTo>
                    <a:pt x="1632" y="220"/>
                  </a:lnTo>
                  <a:lnTo>
                    <a:pt x="1876" y="122"/>
                  </a:lnTo>
                  <a:lnTo>
                    <a:pt x="2119" y="49"/>
                  </a:lnTo>
                  <a:lnTo>
                    <a:pt x="2387" y="25"/>
                  </a:lnTo>
                  <a:lnTo>
                    <a:pt x="2655" y="1"/>
                  </a:lnTo>
                  <a:lnTo>
                    <a:pt x="2655" y="1"/>
                  </a:lnTo>
                  <a:lnTo>
                    <a:pt x="2923" y="25"/>
                  </a:lnTo>
                  <a:lnTo>
                    <a:pt x="3191" y="49"/>
                  </a:lnTo>
                  <a:lnTo>
                    <a:pt x="3435" y="122"/>
                  </a:lnTo>
                  <a:lnTo>
                    <a:pt x="3678" y="220"/>
                  </a:lnTo>
                  <a:lnTo>
                    <a:pt x="3922" y="317"/>
                  </a:lnTo>
                  <a:lnTo>
                    <a:pt x="4141" y="463"/>
                  </a:lnTo>
                  <a:lnTo>
                    <a:pt x="4336" y="610"/>
                  </a:lnTo>
                  <a:lnTo>
                    <a:pt x="4530" y="780"/>
                  </a:lnTo>
                  <a:lnTo>
                    <a:pt x="4701" y="975"/>
                  </a:lnTo>
                  <a:lnTo>
                    <a:pt x="4847" y="1170"/>
                  </a:lnTo>
                  <a:lnTo>
                    <a:pt x="4993" y="1389"/>
                  </a:lnTo>
                  <a:lnTo>
                    <a:pt x="5091" y="1608"/>
                  </a:lnTo>
                  <a:lnTo>
                    <a:pt x="5188" y="1852"/>
                  </a:lnTo>
                  <a:lnTo>
                    <a:pt x="5237" y="2120"/>
                  </a:lnTo>
                  <a:lnTo>
                    <a:pt x="5285" y="2387"/>
                  </a:lnTo>
                  <a:lnTo>
                    <a:pt x="5310" y="2655"/>
                  </a:lnTo>
                  <a:lnTo>
                    <a:pt x="5310" y="2655"/>
                  </a:lnTo>
                  <a:lnTo>
                    <a:pt x="5285" y="2923"/>
                  </a:lnTo>
                  <a:lnTo>
                    <a:pt x="5237" y="3191"/>
                  </a:lnTo>
                  <a:lnTo>
                    <a:pt x="5188" y="3435"/>
                  </a:lnTo>
                  <a:lnTo>
                    <a:pt x="5091" y="3678"/>
                  </a:lnTo>
                  <a:lnTo>
                    <a:pt x="4993" y="3897"/>
                  </a:lnTo>
                  <a:lnTo>
                    <a:pt x="4847" y="4117"/>
                  </a:lnTo>
                  <a:lnTo>
                    <a:pt x="4701" y="4336"/>
                  </a:lnTo>
                  <a:lnTo>
                    <a:pt x="4530" y="4506"/>
                  </a:lnTo>
                  <a:lnTo>
                    <a:pt x="4336" y="4677"/>
                  </a:lnTo>
                  <a:lnTo>
                    <a:pt x="4141" y="4847"/>
                  </a:lnTo>
                  <a:lnTo>
                    <a:pt x="3922" y="4969"/>
                  </a:lnTo>
                  <a:lnTo>
                    <a:pt x="3678" y="5091"/>
                  </a:lnTo>
                  <a:lnTo>
                    <a:pt x="3435" y="5164"/>
                  </a:lnTo>
                  <a:lnTo>
                    <a:pt x="3191" y="5237"/>
                  </a:lnTo>
                  <a:lnTo>
                    <a:pt x="2923" y="5286"/>
                  </a:lnTo>
                  <a:lnTo>
                    <a:pt x="2655" y="5286"/>
                  </a:lnTo>
                  <a:lnTo>
                    <a:pt x="2655" y="5286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20"/>
            <p:cNvSpPr/>
            <p:nvPr/>
          </p:nvSpPr>
          <p:spPr>
            <a:xfrm>
              <a:off x="1588800" y="435400"/>
              <a:ext cx="66400" cy="43850"/>
            </a:xfrm>
            <a:custGeom>
              <a:avLst/>
              <a:gdLst/>
              <a:ahLst/>
              <a:cxnLst/>
              <a:rect l="l" t="t" r="r" b="b"/>
              <a:pathLst>
                <a:path w="2656" h="1754" fill="none" extrusionOk="0">
                  <a:moveTo>
                    <a:pt x="2655" y="1266"/>
                  </a:moveTo>
                  <a:lnTo>
                    <a:pt x="2655" y="1266"/>
                  </a:lnTo>
                  <a:lnTo>
                    <a:pt x="2655" y="1364"/>
                  </a:lnTo>
                  <a:lnTo>
                    <a:pt x="2631" y="1461"/>
                  </a:lnTo>
                  <a:lnTo>
                    <a:pt x="2582" y="1534"/>
                  </a:lnTo>
                  <a:lnTo>
                    <a:pt x="2509" y="1607"/>
                  </a:lnTo>
                  <a:lnTo>
                    <a:pt x="2461" y="1680"/>
                  </a:lnTo>
                  <a:lnTo>
                    <a:pt x="2363" y="1705"/>
                  </a:lnTo>
                  <a:lnTo>
                    <a:pt x="2266" y="1754"/>
                  </a:lnTo>
                  <a:lnTo>
                    <a:pt x="2168" y="1754"/>
                  </a:lnTo>
                  <a:lnTo>
                    <a:pt x="488" y="1754"/>
                  </a:lnTo>
                  <a:lnTo>
                    <a:pt x="488" y="1754"/>
                  </a:lnTo>
                  <a:lnTo>
                    <a:pt x="390" y="1754"/>
                  </a:lnTo>
                  <a:lnTo>
                    <a:pt x="293" y="1705"/>
                  </a:lnTo>
                  <a:lnTo>
                    <a:pt x="220" y="1680"/>
                  </a:lnTo>
                  <a:lnTo>
                    <a:pt x="147" y="1607"/>
                  </a:lnTo>
                  <a:lnTo>
                    <a:pt x="74" y="1534"/>
                  </a:lnTo>
                  <a:lnTo>
                    <a:pt x="49" y="1461"/>
                  </a:lnTo>
                  <a:lnTo>
                    <a:pt x="1" y="1364"/>
                  </a:lnTo>
                  <a:lnTo>
                    <a:pt x="1" y="1266"/>
                  </a:lnTo>
                  <a:lnTo>
                    <a:pt x="1" y="487"/>
                  </a:lnTo>
                  <a:lnTo>
                    <a:pt x="1" y="487"/>
                  </a:lnTo>
                  <a:lnTo>
                    <a:pt x="1" y="390"/>
                  </a:lnTo>
                  <a:lnTo>
                    <a:pt x="49" y="292"/>
                  </a:lnTo>
                  <a:lnTo>
                    <a:pt x="74" y="219"/>
                  </a:lnTo>
                  <a:lnTo>
                    <a:pt x="147" y="146"/>
                  </a:lnTo>
                  <a:lnTo>
                    <a:pt x="220" y="73"/>
                  </a:lnTo>
                  <a:lnTo>
                    <a:pt x="293" y="49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2168" y="0"/>
                  </a:lnTo>
                  <a:lnTo>
                    <a:pt x="2168" y="0"/>
                  </a:lnTo>
                  <a:lnTo>
                    <a:pt x="2266" y="0"/>
                  </a:lnTo>
                  <a:lnTo>
                    <a:pt x="2363" y="49"/>
                  </a:lnTo>
                  <a:lnTo>
                    <a:pt x="2461" y="73"/>
                  </a:lnTo>
                  <a:lnTo>
                    <a:pt x="2509" y="146"/>
                  </a:lnTo>
                  <a:lnTo>
                    <a:pt x="2582" y="219"/>
                  </a:lnTo>
                  <a:lnTo>
                    <a:pt x="2631" y="292"/>
                  </a:lnTo>
                  <a:lnTo>
                    <a:pt x="2655" y="390"/>
                  </a:lnTo>
                  <a:lnTo>
                    <a:pt x="2655" y="487"/>
                  </a:lnTo>
                  <a:lnTo>
                    <a:pt x="2655" y="1266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081825" y="493683"/>
            <a:ext cx="48038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VẬN DỤNG</a:t>
            </a:r>
            <a:endParaRPr lang="vi-VN" sz="28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2077" y="1371273"/>
            <a:ext cx="9003323" cy="18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err="1"/>
              <a:t>Bài</a:t>
            </a:r>
            <a:r>
              <a:rPr lang="en-US" sz="2000" b="1" dirty="0"/>
              <a:t> 6: </a:t>
            </a:r>
            <a:r>
              <a:rPr lang="en-US" sz="2000" dirty="0"/>
              <a:t>Ở </a:t>
            </a:r>
            <a:r>
              <a:rPr lang="en-US" sz="2000" dirty="0" err="1"/>
              <a:t>tiết</a:t>
            </a:r>
            <a:r>
              <a:rPr lang="en-US" sz="2000" dirty="0"/>
              <a:t> </a:t>
            </a:r>
            <a:r>
              <a:rPr lang="en-US" sz="2000" dirty="0" err="1"/>
              <a:t>mục</a:t>
            </a:r>
            <a:r>
              <a:rPr lang="en-US" sz="2000" dirty="0"/>
              <a:t> </a:t>
            </a:r>
            <a:r>
              <a:rPr lang="en-US" sz="2000" dirty="0" err="1"/>
              <a:t>múa</a:t>
            </a:r>
            <a:r>
              <a:rPr lang="en-US" sz="2000" dirty="0"/>
              <a:t> </a:t>
            </a:r>
            <a:r>
              <a:rPr lang="en-US" sz="2000" dirty="0" err="1"/>
              <a:t>đôi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một</a:t>
            </a:r>
            <a:r>
              <a:rPr lang="en-US" sz="2000" dirty="0"/>
              <a:t> </a:t>
            </a:r>
            <a:r>
              <a:rPr lang="en-US" sz="2000" dirty="0" err="1"/>
              <a:t>đội</a:t>
            </a:r>
            <a:r>
              <a:rPr lang="en-US" sz="2000" dirty="0"/>
              <a:t> </a:t>
            </a:r>
            <a:r>
              <a:rPr lang="en-US" sz="2000" dirty="0" err="1"/>
              <a:t>văn</a:t>
            </a:r>
            <a:r>
              <a:rPr lang="en-US" sz="2000" dirty="0"/>
              <a:t> </a:t>
            </a:r>
            <a:r>
              <a:rPr lang="en-US" sz="2000" dirty="0" err="1"/>
              <a:t>nghệ</a:t>
            </a:r>
            <a:r>
              <a:rPr lang="en-US" sz="2000" dirty="0"/>
              <a:t>,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người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đội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xếp</a:t>
            </a:r>
            <a:r>
              <a:rPr lang="en-US" sz="2000" dirty="0"/>
              <a:t> </a:t>
            </a:r>
            <a:r>
              <a:rPr lang="en-US" sz="2000" dirty="0" err="1"/>
              <a:t>vừa</a:t>
            </a:r>
            <a:r>
              <a:rPr lang="en-US" sz="2000" dirty="0"/>
              <a:t> </a:t>
            </a:r>
            <a:r>
              <a:rPr lang="en-US" sz="2000" dirty="0" err="1"/>
              <a:t>hết</a:t>
            </a:r>
            <a:r>
              <a:rPr lang="en-US" sz="2000" dirty="0"/>
              <a:t>. </a:t>
            </a:r>
            <a:r>
              <a:rPr lang="en-US" sz="2000" dirty="0" err="1"/>
              <a:t>Khi</a:t>
            </a:r>
            <a:r>
              <a:rPr lang="en-US" sz="2000" dirty="0"/>
              <a:t> </a:t>
            </a:r>
            <a:r>
              <a:rPr lang="en-US" sz="2000" dirty="0" err="1"/>
              <a:t>hát</a:t>
            </a:r>
            <a:r>
              <a:rPr lang="en-US" sz="2000" dirty="0"/>
              <a:t> </a:t>
            </a:r>
            <a:r>
              <a:rPr lang="en-US" sz="2000" dirty="0" err="1"/>
              <a:t>tốp</a:t>
            </a:r>
            <a:r>
              <a:rPr lang="en-US" sz="2000" dirty="0"/>
              <a:t> ca </a:t>
            </a:r>
            <a:r>
              <a:rPr lang="en-US" sz="2000" dirty="0" err="1"/>
              <a:t>xếp</a:t>
            </a:r>
            <a:r>
              <a:rPr lang="en-US" sz="2000" dirty="0"/>
              <a:t> </a:t>
            </a:r>
            <a:r>
              <a:rPr lang="en-US" sz="2000" dirty="0" err="1"/>
              <a:t>theo</a:t>
            </a:r>
            <a:r>
              <a:rPr lang="en-US" sz="2000" dirty="0"/>
              <a:t> </a:t>
            </a:r>
            <a:r>
              <a:rPr lang="en-US" sz="2000" dirty="0" err="1"/>
              <a:t>nhóm</a:t>
            </a:r>
            <a:r>
              <a:rPr lang="en-US" sz="2000" dirty="0"/>
              <a:t>, </a:t>
            </a:r>
            <a:r>
              <a:rPr lang="en-US" sz="2000" dirty="0" err="1"/>
              <a:t>mỗi</a:t>
            </a:r>
            <a:r>
              <a:rPr lang="en-US" sz="2000" dirty="0"/>
              <a:t> </a:t>
            </a:r>
            <a:r>
              <a:rPr lang="en-US" sz="2000" dirty="0" err="1"/>
              <a:t>nhóm</a:t>
            </a:r>
            <a:r>
              <a:rPr lang="en-US" sz="2000" dirty="0"/>
              <a:t> </a:t>
            </a:r>
            <a:r>
              <a:rPr lang="en-US" sz="2000" dirty="0" err="1"/>
              <a:t>gồm</a:t>
            </a:r>
            <a:r>
              <a:rPr lang="en-US" sz="2000" dirty="0"/>
              <a:t> 5 </a:t>
            </a:r>
            <a:r>
              <a:rPr lang="en-US" sz="2000" dirty="0" err="1"/>
              <a:t>người</a:t>
            </a:r>
            <a:r>
              <a:rPr lang="en-US" sz="2000" dirty="0"/>
              <a:t>, </a:t>
            </a:r>
            <a:r>
              <a:rPr lang="en-US" sz="2000" dirty="0" err="1"/>
              <a:t>đội</a:t>
            </a:r>
            <a:r>
              <a:rPr lang="en-US" sz="2000" dirty="0"/>
              <a:t> </a:t>
            </a:r>
            <a:r>
              <a:rPr lang="en-US" sz="2000" dirty="0" err="1"/>
              <a:t>văn</a:t>
            </a:r>
            <a:r>
              <a:rPr lang="en-US" sz="2000" dirty="0"/>
              <a:t> </a:t>
            </a:r>
            <a:r>
              <a:rPr lang="en-US" sz="2000" dirty="0" err="1"/>
              <a:t>nghệ</a:t>
            </a:r>
            <a:r>
              <a:rPr lang="en-US" sz="2000" dirty="0"/>
              <a:t> </a:t>
            </a:r>
            <a:r>
              <a:rPr lang="en-US" sz="2000" dirty="0" err="1"/>
              <a:t>còn</a:t>
            </a:r>
            <a:r>
              <a:rPr lang="en-US" sz="2000" dirty="0"/>
              <a:t> </a:t>
            </a:r>
            <a:r>
              <a:rPr lang="en-US" sz="2000" dirty="0" err="1"/>
              <a:t>thừa</a:t>
            </a:r>
            <a:r>
              <a:rPr lang="en-US" sz="2000" dirty="0"/>
              <a:t> </a:t>
            </a:r>
            <a:r>
              <a:rPr lang="en-US" sz="2000" dirty="0" err="1"/>
              <a:t>ra</a:t>
            </a:r>
            <a:r>
              <a:rPr lang="en-US" sz="2000" dirty="0"/>
              <a:t> 3 </a:t>
            </a:r>
            <a:r>
              <a:rPr lang="en-US" sz="2000" dirty="0" err="1"/>
              <a:t>người</a:t>
            </a:r>
            <a:r>
              <a:rPr lang="en-US" sz="2000" dirty="0"/>
              <a:t>. </a:t>
            </a:r>
            <a:r>
              <a:rPr lang="en-US" sz="2000" dirty="0" err="1"/>
              <a:t>Đội</a:t>
            </a:r>
            <a:r>
              <a:rPr lang="en-US" sz="2000" dirty="0"/>
              <a:t> </a:t>
            </a:r>
            <a:r>
              <a:rPr lang="en-US" sz="2000" dirty="0" err="1"/>
              <a:t>văn</a:t>
            </a:r>
            <a:r>
              <a:rPr lang="en-US" sz="2000" dirty="0"/>
              <a:t> </a:t>
            </a:r>
            <a:r>
              <a:rPr lang="en-US" sz="2000" dirty="0" err="1"/>
              <a:t>nghệ</a:t>
            </a:r>
            <a:r>
              <a:rPr lang="en-US" sz="2000" dirty="0"/>
              <a:t> </a:t>
            </a:r>
            <a:r>
              <a:rPr lang="en-US" sz="2000" dirty="0" err="1"/>
              <a:t>đó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bao</a:t>
            </a:r>
            <a:r>
              <a:rPr lang="en-US" sz="2000" dirty="0"/>
              <a:t> </a:t>
            </a:r>
            <a:r>
              <a:rPr lang="en-US" sz="2000" dirty="0" err="1"/>
              <a:t>nhiêu</a:t>
            </a:r>
            <a:r>
              <a:rPr lang="en-US" sz="2000" dirty="0"/>
              <a:t> </a:t>
            </a:r>
            <a:r>
              <a:rPr lang="en-US" sz="2000" dirty="0" err="1"/>
              <a:t>người</a:t>
            </a:r>
            <a:r>
              <a:rPr lang="en-US" sz="2000" dirty="0"/>
              <a:t>? </a:t>
            </a:r>
            <a:r>
              <a:rPr lang="en-US" sz="2000" dirty="0" err="1"/>
              <a:t>Biết</a:t>
            </a:r>
            <a:r>
              <a:rPr lang="en-US" sz="2000" dirty="0"/>
              <a:t> </a:t>
            </a:r>
            <a:r>
              <a:rPr lang="en-US" sz="2000" dirty="0" err="1"/>
              <a:t>rằng</a:t>
            </a:r>
            <a:r>
              <a:rPr lang="en-US" sz="2000" dirty="0"/>
              <a:t> </a:t>
            </a:r>
            <a:r>
              <a:rPr lang="en-US" sz="2000" dirty="0" err="1"/>
              <a:t>đội</a:t>
            </a:r>
            <a:r>
              <a:rPr lang="en-US" sz="2000" dirty="0"/>
              <a:t> </a:t>
            </a:r>
            <a:r>
              <a:rPr lang="en-US" sz="2000" dirty="0" err="1"/>
              <a:t>văn</a:t>
            </a:r>
            <a:r>
              <a:rPr lang="en-US" sz="2000" dirty="0"/>
              <a:t> </a:t>
            </a:r>
            <a:r>
              <a:rPr lang="en-US" sz="2000" dirty="0" err="1"/>
              <a:t>nghệ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khoảng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15 </a:t>
            </a:r>
            <a:r>
              <a:rPr lang="en-US" sz="2000" dirty="0" err="1"/>
              <a:t>người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20 </a:t>
            </a:r>
            <a:r>
              <a:rPr lang="en-US" sz="2000" dirty="0" err="1"/>
              <a:t>người</a:t>
            </a:r>
            <a:r>
              <a:rPr lang="en-US" sz="2000" dirty="0"/>
              <a:t>.</a:t>
            </a:r>
            <a:endParaRPr lang="vi-VN" sz="20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1191" y="3416234"/>
            <a:ext cx="2816969" cy="15358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0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  <p:grpSp>
        <p:nvGrpSpPr>
          <p:cNvPr id="304" name="Google Shape;304;p20"/>
          <p:cNvGrpSpPr/>
          <p:nvPr/>
        </p:nvGrpSpPr>
        <p:grpSpPr>
          <a:xfrm>
            <a:off x="299071" y="635918"/>
            <a:ext cx="335800" cy="279517"/>
            <a:chOff x="1247825" y="322750"/>
            <a:chExt cx="443300" cy="369000"/>
          </a:xfrm>
        </p:grpSpPr>
        <p:sp>
          <p:nvSpPr>
            <p:cNvPr id="305" name="Google Shape;305;p20"/>
            <p:cNvSpPr/>
            <p:nvPr/>
          </p:nvSpPr>
          <p:spPr>
            <a:xfrm>
              <a:off x="1247825" y="322750"/>
              <a:ext cx="443300" cy="369000"/>
            </a:xfrm>
            <a:custGeom>
              <a:avLst/>
              <a:gdLst/>
              <a:ahLst/>
              <a:cxnLst/>
              <a:rect l="l" t="t" r="r" b="b"/>
              <a:pathLst>
                <a:path w="17732" h="14760" fill="none" extrusionOk="0">
                  <a:moveTo>
                    <a:pt x="16952" y="2558"/>
                  </a:moveTo>
                  <a:lnTo>
                    <a:pt x="13664" y="2558"/>
                  </a:lnTo>
                  <a:lnTo>
                    <a:pt x="13226" y="755"/>
                  </a:lnTo>
                  <a:lnTo>
                    <a:pt x="13226" y="755"/>
                  </a:lnTo>
                  <a:lnTo>
                    <a:pt x="13177" y="609"/>
                  </a:lnTo>
                  <a:lnTo>
                    <a:pt x="13104" y="463"/>
                  </a:lnTo>
                  <a:lnTo>
                    <a:pt x="13006" y="317"/>
                  </a:lnTo>
                  <a:lnTo>
                    <a:pt x="12885" y="220"/>
                  </a:lnTo>
                  <a:lnTo>
                    <a:pt x="12739" y="122"/>
                  </a:lnTo>
                  <a:lnTo>
                    <a:pt x="12592" y="49"/>
                  </a:lnTo>
                  <a:lnTo>
                    <a:pt x="12446" y="0"/>
                  </a:lnTo>
                  <a:lnTo>
                    <a:pt x="12276" y="0"/>
                  </a:lnTo>
                  <a:lnTo>
                    <a:pt x="5456" y="0"/>
                  </a:lnTo>
                  <a:lnTo>
                    <a:pt x="5456" y="0"/>
                  </a:lnTo>
                  <a:lnTo>
                    <a:pt x="5286" y="0"/>
                  </a:lnTo>
                  <a:lnTo>
                    <a:pt x="5140" y="49"/>
                  </a:lnTo>
                  <a:lnTo>
                    <a:pt x="4994" y="122"/>
                  </a:lnTo>
                  <a:lnTo>
                    <a:pt x="4848" y="220"/>
                  </a:lnTo>
                  <a:lnTo>
                    <a:pt x="4726" y="317"/>
                  </a:lnTo>
                  <a:lnTo>
                    <a:pt x="4628" y="463"/>
                  </a:lnTo>
                  <a:lnTo>
                    <a:pt x="4555" y="609"/>
                  </a:lnTo>
                  <a:lnTo>
                    <a:pt x="4507" y="755"/>
                  </a:lnTo>
                  <a:lnTo>
                    <a:pt x="4068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460"/>
                  </a:lnTo>
                  <a:lnTo>
                    <a:pt x="3216" y="2363"/>
                  </a:lnTo>
                  <a:lnTo>
                    <a:pt x="3167" y="2290"/>
                  </a:lnTo>
                  <a:lnTo>
                    <a:pt x="3094" y="2217"/>
                  </a:lnTo>
                  <a:lnTo>
                    <a:pt x="3045" y="2144"/>
                  </a:lnTo>
                  <a:lnTo>
                    <a:pt x="2948" y="2119"/>
                  </a:lnTo>
                  <a:lnTo>
                    <a:pt x="2850" y="2071"/>
                  </a:lnTo>
                  <a:lnTo>
                    <a:pt x="2753" y="2071"/>
                  </a:lnTo>
                  <a:lnTo>
                    <a:pt x="2047" y="2071"/>
                  </a:lnTo>
                  <a:lnTo>
                    <a:pt x="2047" y="2071"/>
                  </a:lnTo>
                  <a:lnTo>
                    <a:pt x="1949" y="2071"/>
                  </a:lnTo>
                  <a:lnTo>
                    <a:pt x="1852" y="2119"/>
                  </a:lnTo>
                  <a:lnTo>
                    <a:pt x="1779" y="2144"/>
                  </a:lnTo>
                  <a:lnTo>
                    <a:pt x="1706" y="2217"/>
                  </a:lnTo>
                  <a:lnTo>
                    <a:pt x="1633" y="2290"/>
                  </a:lnTo>
                  <a:lnTo>
                    <a:pt x="1608" y="2363"/>
                  </a:lnTo>
                  <a:lnTo>
                    <a:pt x="1560" y="2460"/>
                  </a:lnTo>
                  <a:lnTo>
                    <a:pt x="1560" y="2558"/>
                  </a:lnTo>
                  <a:lnTo>
                    <a:pt x="1560" y="2558"/>
                  </a:lnTo>
                  <a:lnTo>
                    <a:pt x="780" y="2558"/>
                  </a:lnTo>
                  <a:lnTo>
                    <a:pt x="780" y="2558"/>
                  </a:lnTo>
                  <a:lnTo>
                    <a:pt x="634" y="2582"/>
                  </a:lnTo>
                  <a:lnTo>
                    <a:pt x="488" y="2631"/>
                  </a:lnTo>
                  <a:lnTo>
                    <a:pt x="342" y="2679"/>
                  </a:lnTo>
                  <a:lnTo>
                    <a:pt x="220" y="2777"/>
                  </a:lnTo>
                  <a:lnTo>
                    <a:pt x="123" y="2899"/>
                  </a:lnTo>
                  <a:lnTo>
                    <a:pt x="74" y="3045"/>
                  </a:lnTo>
                  <a:lnTo>
                    <a:pt x="25" y="3191"/>
                  </a:lnTo>
                  <a:lnTo>
                    <a:pt x="1" y="3337"/>
                  </a:lnTo>
                  <a:lnTo>
                    <a:pt x="1" y="13980"/>
                  </a:lnTo>
                  <a:lnTo>
                    <a:pt x="1" y="13980"/>
                  </a:lnTo>
                  <a:lnTo>
                    <a:pt x="25" y="14151"/>
                  </a:lnTo>
                  <a:lnTo>
                    <a:pt x="74" y="14297"/>
                  </a:lnTo>
                  <a:lnTo>
                    <a:pt x="123" y="14418"/>
                  </a:lnTo>
                  <a:lnTo>
                    <a:pt x="220" y="14540"/>
                  </a:lnTo>
                  <a:lnTo>
                    <a:pt x="342" y="14638"/>
                  </a:lnTo>
                  <a:lnTo>
                    <a:pt x="488" y="14711"/>
                  </a:lnTo>
                  <a:lnTo>
                    <a:pt x="634" y="14759"/>
                  </a:lnTo>
                  <a:lnTo>
                    <a:pt x="780" y="14759"/>
                  </a:lnTo>
                  <a:lnTo>
                    <a:pt x="16952" y="14759"/>
                  </a:lnTo>
                  <a:lnTo>
                    <a:pt x="16952" y="14759"/>
                  </a:lnTo>
                  <a:lnTo>
                    <a:pt x="17098" y="14759"/>
                  </a:lnTo>
                  <a:lnTo>
                    <a:pt x="17244" y="14711"/>
                  </a:lnTo>
                  <a:lnTo>
                    <a:pt x="17390" y="14638"/>
                  </a:lnTo>
                  <a:lnTo>
                    <a:pt x="17512" y="14540"/>
                  </a:lnTo>
                  <a:lnTo>
                    <a:pt x="17610" y="14418"/>
                  </a:lnTo>
                  <a:lnTo>
                    <a:pt x="17658" y="14297"/>
                  </a:lnTo>
                  <a:lnTo>
                    <a:pt x="17707" y="14151"/>
                  </a:lnTo>
                  <a:lnTo>
                    <a:pt x="17731" y="13980"/>
                  </a:lnTo>
                  <a:lnTo>
                    <a:pt x="17731" y="3337"/>
                  </a:lnTo>
                  <a:lnTo>
                    <a:pt x="17731" y="3337"/>
                  </a:lnTo>
                  <a:lnTo>
                    <a:pt x="17707" y="3191"/>
                  </a:lnTo>
                  <a:lnTo>
                    <a:pt x="17658" y="3045"/>
                  </a:lnTo>
                  <a:lnTo>
                    <a:pt x="17610" y="2899"/>
                  </a:lnTo>
                  <a:lnTo>
                    <a:pt x="17512" y="2777"/>
                  </a:lnTo>
                  <a:lnTo>
                    <a:pt x="17390" y="2679"/>
                  </a:lnTo>
                  <a:lnTo>
                    <a:pt x="17244" y="2631"/>
                  </a:lnTo>
                  <a:lnTo>
                    <a:pt x="17098" y="2582"/>
                  </a:lnTo>
                  <a:lnTo>
                    <a:pt x="16952" y="2558"/>
                  </a:lnTo>
                  <a:lnTo>
                    <a:pt x="16952" y="2558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0"/>
            <p:cNvSpPr/>
            <p:nvPr/>
          </p:nvSpPr>
          <p:spPr>
            <a:xfrm>
              <a:off x="1398225" y="386675"/>
              <a:ext cx="142500" cy="25"/>
            </a:xfrm>
            <a:custGeom>
              <a:avLst/>
              <a:gdLst/>
              <a:ahLst/>
              <a:cxnLst/>
              <a:rect l="l" t="t" r="r" b="b"/>
              <a:pathLst>
                <a:path w="5700" h="1" fill="none" extrusionOk="0">
                  <a:moveTo>
                    <a:pt x="5700" y="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0"/>
            <p:cNvSpPr/>
            <p:nvPr/>
          </p:nvSpPr>
          <p:spPr>
            <a:xfrm>
              <a:off x="1370225" y="450000"/>
              <a:ext cx="198500" cy="197900"/>
            </a:xfrm>
            <a:custGeom>
              <a:avLst/>
              <a:gdLst/>
              <a:ahLst/>
              <a:cxnLst/>
              <a:rect l="l" t="t" r="r" b="b"/>
              <a:pathLst>
                <a:path w="7940" h="7916" fill="none" extrusionOk="0">
                  <a:moveTo>
                    <a:pt x="3970" y="7916"/>
                  </a:moveTo>
                  <a:lnTo>
                    <a:pt x="3970" y="7916"/>
                  </a:lnTo>
                  <a:lnTo>
                    <a:pt x="3556" y="7892"/>
                  </a:lnTo>
                  <a:lnTo>
                    <a:pt x="3166" y="7843"/>
                  </a:lnTo>
                  <a:lnTo>
                    <a:pt x="2801" y="7745"/>
                  </a:lnTo>
                  <a:lnTo>
                    <a:pt x="2436" y="7624"/>
                  </a:lnTo>
                  <a:lnTo>
                    <a:pt x="2070" y="7453"/>
                  </a:lnTo>
                  <a:lnTo>
                    <a:pt x="1754" y="7258"/>
                  </a:lnTo>
                  <a:lnTo>
                    <a:pt x="1462" y="7015"/>
                  </a:lnTo>
                  <a:lnTo>
                    <a:pt x="1169" y="6771"/>
                  </a:lnTo>
                  <a:lnTo>
                    <a:pt x="901" y="6479"/>
                  </a:lnTo>
                  <a:lnTo>
                    <a:pt x="682" y="6187"/>
                  </a:lnTo>
                  <a:lnTo>
                    <a:pt x="487" y="5846"/>
                  </a:lnTo>
                  <a:lnTo>
                    <a:pt x="317" y="5505"/>
                  </a:lnTo>
                  <a:lnTo>
                    <a:pt x="195" y="5139"/>
                  </a:lnTo>
                  <a:lnTo>
                    <a:pt x="98" y="4750"/>
                  </a:lnTo>
                  <a:lnTo>
                    <a:pt x="25" y="4360"/>
                  </a:lnTo>
                  <a:lnTo>
                    <a:pt x="0" y="3970"/>
                  </a:lnTo>
                  <a:lnTo>
                    <a:pt x="0" y="3970"/>
                  </a:lnTo>
                  <a:lnTo>
                    <a:pt x="25" y="3556"/>
                  </a:lnTo>
                  <a:lnTo>
                    <a:pt x="98" y="3167"/>
                  </a:lnTo>
                  <a:lnTo>
                    <a:pt x="195" y="2777"/>
                  </a:lnTo>
                  <a:lnTo>
                    <a:pt x="317" y="2412"/>
                  </a:lnTo>
                  <a:lnTo>
                    <a:pt x="487" y="2071"/>
                  </a:lnTo>
                  <a:lnTo>
                    <a:pt x="682" y="1754"/>
                  </a:lnTo>
                  <a:lnTo>
                    <a:pt x="901" y="1437"/>
                  </a:lnTo>
                  <a:lnTo>
                    <a:pt x="1169" y="1170"/>
                  </a:lnTo>
                  <a:lnTo>
                    <a:pt x="1462" y="902"/>
                  </a:lnTo>
                  <a:lnTo>
                    <a:pt x="1754" y="682"/>
                  </a:lnTo>
                  <a:lnTo>
                    <a:pt x="2070" y="488"/>
                  </a:lnTo>
                  <a:lnTo>
                    <a:pt x="2436" y="317"/>
                  </a:lnTo>
                  <a:lnTo>
                    <a:pt x="2801" y="171"/>
                  </a:lnTo>
                  <a:lnTo>
                    <a:pt x="3166" y="74"/>
                  </a:lnTo>
                  <a:lnTo>
                    <a:pt x="3556" y="25"/>
                  </a:lnTo>
                  <a:lnTo>
                    <a:pt x="3970" y="1"/>
                  </a:lnTo>
                  <a:lnTo>
                    <a:pt x="3970" y="1"/>
                  </a:lnTo>
                  <a:lnTo>
                    <a:pt x="4384" y="25"/>
                  </a:lnTo>
                  <a:lnTo>
                    <a:pt x="4774" y="74"/>
                  </a:lnTo>
                  <a:lnTo>
                    <a:pt x="5139" y="171"/>
                  </a:lnTo>
                  <a:lnTo>
                    <a:pt x="5505" y="317"/>
                  </a:lnTo>
                  <a:lnTo>
                    <a:pt x="5870" y="488"/>
                  </a:lnTo>
                  <a:lnTo>
                    <a:pt x="6186" y="682"/>
                  </a:lnTo>
                  <a:lnTo>
                    <a:pt x="6479" y="902"/>
                  </a:lnTo>
                  <a:lnTo>
                    <a:pt x="6771" y="1170"/>
                  </a:lnTo>
                  <a:lnTo>
                    <a:pt x="7039" y="1437"/>
                  </a:lnTo>
                  <a:lnTo>
                    <a:pt x="7258" y="1754"/>
                  </a:lnTo>
                  <a:lnTo>
                    <a:pt x="7453" y="2071"/>
                  </a:lnTo>
                  <a:lnTo>
                    <a:pt x="7623" y="2412"/>
                  </a:lnTo>
                  <a:lnTo>
                    <a:pt x="7745" y="2777"/>
                  </a:lnTo>
                  <a:lnTo>
                    <a:pt x="7843" y="3167"/>
                  </a:lnTo>
                  <a:lnTo>
                    <a:pt x="7916" y="3556"/>
                  </a:lnTo>
                  <a:lnTo>
                    <a:pt x="7940" y="3970"/>
                  </a:lnTo>
                  <a:lnTo>
                    <a:pt x="7940" y="3970"/>
                  </a:lnTo>
                  <a:lnTo>
                    <a:pt x="7916" y="4360"/>
                  </a:lnTo>
                  <a:lnTo>
                    <a:pt x="7843" y="4750"/>
                  </a:lnTo>
                  <a:lnTo>
                    <a:pt x="7745" y="5139"/>
                  </a:lnTo>
                  <a:lnTo>
                    <a:pt x="7623" y="5505"/>
                  </a:lnTo>
                  <a:lnTo>
                    <a:pt x="7453" y="5846"/>
                  </a:lnTo>
                  <a:lnTo>
                    <a:pt x="7258" y="6187"/>
                  </a:lnTo>
                  <a:lnTo>
                    <a:pt x="7039" y="6479"/>
                  </a:lnTo>
                  <a:lnTo>
                    <a:pt x="6771" y="6771"/>
                  </a:lnTo>
                  <a:lnTo>
                    <a:pt x="6479" y="7015"/>
                  </a:lnTo>
                  <a:lnTo>
                    <a:pt x="6186" y="7258"/>
                  </a:lnTo>
                  <a:lnTo>
                    <a:pt x="5870" y="7453"/>
                  </a:lnTo>
                  <a:lnTo>
                    <a:pt x="5505" y="7624"/>
                  </a:lnTo>
                  <a:lnTo>
                    <a:pt x="5139" y="7745"/>
                  </a:lnTo>
                  <a:lnTo>
                    <a:pt x="4774" y="7843"/>
                  </a:lnTo>
                  <a:lnTo>
                    <a:pt x="4384" y="7892"/>
                  </a:lnTo>
                  <a:lnTo>
                    <a:pt x="3970" y="7916"/>
                  </a:lnTo>
                  <a:lnTo>
                    <a:pt x="3970" y="7916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20"/>
            <p:cNvSpPr/>
            <p:nvPr/>
          </p:nvSpPr>
          <p:spPr>
            <a:xfrm>
              <a:off x="1403100" y="482875"/>
              <a:ext cx="132750" cy="132150"/>
            </a:xfrm>
            <a:custGeom>
              <a:avLst/>
              <a:gdLst/>
              <a:ahLst/>
              <a:cxnLst/>
              <a:rect l="l" t="t" r="r" b="b"/>
              <a:pathLst>
                <a:path w="5310" h="5286" fill="none" extrusionOk="0">
                  <a:moveTo>
                    <a:pt x="2655" y="5286"/>
                  </a:moveTo>
                  <a:lnTo>
                    <a:pt x="2655" y="5286"/>
                  </a:lnTo>
                  <a:lnTo>
                    <a:pt x="2387" y="5286"/>
                  </a:lnTo>
                  <a:lnTo>
                    <a:pt x="2119" y="5237"/>
                  </a:lnTo>
                  <a:lnTo>
                    <a:pt x="1876" y="5164"/>
                  </a:lnTo>
                  <a:lnTo>
                    <a:pt x="1632" y="5091"/>
                  </a:lnTo>
                  <a:lnTo>
                    <a:pt x="1389" y="4969"/>
                  </a:lnTo>
                  <a:lnTo>
                    <a:pt x="1169" y="4847"/>
                  </a:lnTo>
                  <a:lnTo>
                    <a:pt x="975" y="4677"/>
                  </a:lnTo>
                  <a:lnTo>
                    <a:pt x="780" y="4506"/>
                  </a:lnTo>
                  <a:lnTo>
                    <a:pt x="609" y="4336"/>
                  </a:lnTo>
                  <a:lnTo>
                    <a:pt x="463" y="4117"/>
                  </a:lnTo>
                  <a:lnTo>
                    <a:pt x="317" y="3897"/>
                  </a:lnTo>
                  <a:lnTo>
                    <a:pt x="220" y="3678"/>
                  </a:lnTo>
                  <a:lnTo>
                    <a:pt x="122" y="3435"/>
                  </a:lnTo>
                  <a:lnTo>
                    <a:pt x="74" y="3191"/>
                  </a:lnTo>
                  <a:lnTo>
                    <a:pt x="25" y="2923"/>
                  </a:lnTo>
                  <a:lnTo>
                    <a:pt x="0" y="2655"/>
                  </a:lnTo>
                  <a:lnTo>
                    <a:pt x="0" y="2655"/>
                  </a:lnTo>
                  <a:lnTo>
                    <a:pt x="25" y="2387"/>
                  </a:lnTo>
                  <a:lnTo>
                    <a:pt x="74" y="2120"/>
                  </a:lnTo>
                  <a:lnTo>
                    <a:pt x="122" y="1852"/>
                  </a:lnTo>
                  <a:lnTo>
                    <a:pt x="220" y="1608"/>
                  </a:lnTo>
                  <a:lnTo>
                    <a:pt x="317" y="1389"/>
                  </a:lnTo>
                  <a:lnTo>
                    <a:pt x="463" y="1170"/>
                  </a:lnTo>
                  <a:lnTo>
                    <a:pt x="609" y="975"/>
                  </a:lnTo>
                  <a:lnTo>
                    <a:pt x="780" y="780"/>
                  </a:lnTo>
                  <a:lnTo>
                    <a:pt x="975" y="610"/>
                  </a:lnTo>
                  <a:lnTo>
                    <a:pt x="1169" y="463"/>
                  </a:lnTo>
                  <a:lnTo>
                    <a:pt x="1389" y="317"/>
                  </a:lnTo>
                  <a:lnTo>
                    <a:pt x="1632" y="220"/>
                  </a:lnTo>
                  <a:lnTo>
                    <a:pt x="1876" y="122"/>
                  </a:lnTo>
                  <a:lnTo>
                    <a:pt x="2119" y="49"/>
                  </a:lnTo>
                  <a:lnTo>
                    <a:pt x="2387" y="25"/>
                  </a:lnTo>
                  <a:lnTo>
                    <a:pt x="2655" y="1"/>
                  </a:lnTo>
                  <a:lnTo>
                    <a:pt x="2655" y="1"/>
                  </a:lnTo>
                  <a:lnTo>
                    <a:pt x="2923" y="25"/>
                  </a:lnTo>
                  <a:lnTo>
                    <a:pt x="3191" y="49"/>
                  </a:lnTo>
                  <a:lnTo>
                    <a:pt x="3435" y="122"/>
                  </a:lnTo>
                  <a:lnTo>
                    <a:pt x="3678" y="220"/>
                  </a:lnTo>
                  <a:lnTo>
                    <a:pt x="3922" y="317"/>
                  </a:lnTo>
                  <a:lnTo>
                    <a:pt x="4141" y="463"/>
                  </a:lnTo>
                  <a:lnTo>
                    <a:pt x="4336" y="610"/>
                  </a:lnTo>
                  <a:lnTo>
                    <a:pt x="4530" y="780"/>
                  </a:lnTo>
                  <a:lnTo>
                    <a:pt x="4701" y="975"/>
                  </a:lnTo>
                  <a:lnTo>
                    <a:pt x="4847" y="1170"/>
                  </a:lnTo>
                  <a:lnTo>
                    <a:pt x="4993" y="1389"/>
                  </a:lnTo>
                  <a:lnTo>
                    <a:pt x="5091" y="1608"/>
                  </a:lnTo>
                  <a:lnTo>
                    <a:pt x="5188" y="1852"/>
                  </a:lnTo>
                  <a:lnTo>
                    <a:pt x="5237" y="2120"/>
                  </a:lnTo>
                  <a:lnTo>
                    <a:pt x="5285" y="2387"/>
                  </a:lnTo>
                  <a:lnTo>
                    <a:pt x="5310" y="2655"/>
                  </a:lnTo>
                  <a:lnTo>
                    <a:pt x="5310" y="2655"/>
                  </a:lnTo>
                  <a:lnTo>
                    <a:pt x="5285" y="2923"/>
                  </a:lnTo>
                  <a:lnTo>
                    <a:pt x="5237" y="3191"/>
                  </a:lnTo>
                  <a:lnTo>
                    <a:pt x="5188" y="3435"/>
                  </a:lnTo>
                  <a:lnTo>
                    <a:pt x="5091" y="3678"/>
                  </a:lnTo>
                  <a:lnTo>
                    <a:pt x="4993" y="3897"/>
                  </a:lnTo>
                  <a:lnTo>
                    <a:pt x="4847" y="4117"/>
                  </a:lnTo>
                  <a:lnTo>
                    <a:pt x="4701" y="4336"/>
                  </a:lnTo>
                  <a:lnTo>
                    <a:pt x="4530" y="4506"/>
                  </a:lnTo>
                  <a:lnTo>
                    <a:pt x="4336" y="4677"/>
                  </a:lnTo>
                  <a:lnTo>
                    <a:pt x="4141" y="4847"/>
                  </a:lnTo>
                  <a:lnTo>
                    <a:pt x="3922" y="4969"/>
                  </a:lnTo>
                  <a:lnTo>
                    <a:pt x="3678" y="5091"/>
                  </a:lnTo>
                  <a:lnTo>
                    <a:pt x="3435" y="5164"/>
                  </a:lnTo>
                  <a:lnTo>
                    <a:pt x="3191" y="5237"/>
                  </a:lnTo>
                  <a:lnTo>
                    <a:pt x="2923" y="5286"/>
                  </a:lnTo>
                  <a:lnTo>
                    <a:pt x="2655" y="5286"/>
                  </a:lnTo>
                  <a:lnTo>
                    <a:pt x="2655" y="5286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20"/>
            <p:cNvSpPr/>
            <p:nvPr/>
          </p:nvSpPr>
          <p:spPr>
            <a:xfrm>
              <a:off x="1588800" y="435400"/>
              <a:ext cx="66400" cy="43850"/>
            </a:xfrm>
            <a:custGeom>
              <a:avLst/>
              <a:gdLst/>
              <a:ahLst/>
              <a:cxnLst/>
              <a:rect l="l" t="t" r="r" b="b"/>
              <a:pathLst>
                <a:path w="2656" h="1754" fill="none" extrusionOk="0">
                  <a:moveTo>
                    <a:pt x="2655" y="1266"/>
                  </a:moveTo>
                  <a:lnTo>
                    <a:pt x="2655" y="1266"/>
                  </a:lnTo>
                  <a:lnTo>
                    <a:pt x="2655" y="1364"/>
                  </a:lnTo>
                  <a:lnTo>
                    <a:pt x="2631" y="1461"/>
                  </a:lnTo>
                  <a:lnTo>
                    <a:pt x="2582" y="1534"/>
                  </a:lnTo>
                  <a:lnTo>
                    <a:pt x="2509" y="1607"/>
                  </a:lnTo>
                  <a:lnTo>
                    <a:pt x="2461" y="1680"/>
                  </a:lnTo>
                  <a:lnTo>
                    <a:pt x="2363" y="1705"/>
                  </a:lnTo>
                  <a:lnTo>
                    <a:pt x="2266" y="1754"/>
                  </a:lnTo>
                  <a:lnTo>
                    <a:pt x="2168" y="1754"/>
                  </a:lnTo>
                  <a:lnTo>
                    <a:pt x="488" y="1754"/>
                  </a:lnTo>
                  <a:lnTo>
                    <a:pt x="488" y="1754"/>
                  </a:lnTo>
                  <a:lnTo>
                    <a:pt x="390" y="1754"/>
                  </a:lnTo>
                  <a:lnTo>
                    <a:pt x="293" y="1705"/>
                  </a:lnTo>
                  <a:lnTo>
                    <a:pt x="220" y="1680"/>
                  </a:lnTo>
                  <a:lnTo>
                    <a:pt x="147" y="1607"/>
                  </a:lnTo>
                  <a:lnTo>
                    <a:pt x="74" y="1534"/>
                  </a:lnTo>
                  <a:lnTo>
                    <a:pt x="49" y="1461"/>
                  </a:lnTo>
                  <a:lnTo>
                    <a:pt x="1" y="1364"/>
                  </a:lnTo>
                  <a:lnTo>
                    <a:pt x="1" y="1266"/>
                  </a:lnTo>
                  <a:lnTo>
                    <a:pt x="1" y="487"/>
                  </a:lnTo>
                  <a:lnTo>
                    <a:pt x="1" y="487"/>
                  </a:lnTo>
                  <a:lnTo>
                    <a:pt x="1" y="390"/>
                  </a:lnTo>
                  <a:lnTo>
                    <a:pt x="49" y="292"/>
                  </a:lnTo>
                  <a:lnTo>
                    <a:pt x="74" y="219"/>
                  </a:lnTo>
                  <a:lnTo>
                    <a:pt x="147" y="146"/>
                  </a:lnTo>
                  <a:lnTo>
                    <a:pt x="220" y="73"/>
                  </a:lnTo>
                  <a:lnTo>
                    <a:pt x="293" y="49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2168" y="0"/>
                  </a:lnTo>
                  <a:lnTo>
                    <a:pt x="2168" y="0"/>
                  </a:lnTo>
                  <a:lnTo>
                    <a:pt x="2266" y="0"/>
                  </a:lnTo>
                  <a:lnTo>
                    <a:pt x="2363" y="49"/>
                  </a:lnTo>
                  <a:lnTo>
                    <a:pt x="2461" y="73"/>
                  </a:lnTo>
                  <a:lnTo>
                    <a:pt x="2509" y="146"/>
                  </a:lnTo>
                  <a:lnTo>
                    <a:pt x="2582" y="219"/>
                  </a:lnTo>
                  <a:lnTo>
                    <a:pt x="2631" y="292"/>
                  </a:lnTo>
                  <a:lnTo>
                    <a:pt x="2655" y="390"/>
                  </a:lnTo>
                  <a:lnTo>
                    <a:pt x="2655" y="487"/>
                  </a:lnTo>
                  <a:lnTo>
                    <a:pt x="2655" y="1266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650078" y="341466"/>
            <a:ext cx="1688086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i="1" u="sng" dirty="0" err="1">
                <a:solidFill>
                  <a:schemeClr val="bg1"/>
                </a:solidFill>
              </a:rPr>
              <a:t>Giải</a:t>
            </a:r>
            <a:endParaRPr lang="vi-VN" sz="2800" b="1" i="1" u="sng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2618" y="138010"/>
            <a:ext cx="2295696" cy="148841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82924" y="1510673"/>
                <a:ext cx="797078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- </a:t>
                </a:r>
                <a:r>
                  <a:rPr lang="vi-VN" sz="2000" dirty="0"/>
                  <a:t>Gọi số người của đội văn nghệ là </a:t>
                </a:r>
                <a:r>
                  <a:rPr lang="vi-VN" sz="2000"/>
                  <a:t>x (</a:t>
                </a:r>
                <a:r>
                  <a:rPr lang="vi-VN" sz="2000" b="1"/>
                  <a:t>x </a:t>
                </a:r>
                <a14:m>
                  <m:oMath xmlns:m="http://schemas.openxmlformats.org/officeDocument/2006/math">
                    <m:r>
                      <a:rPr lang="vi-VN" sz="2000" b="1" i="1">
                        <a:latin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vi-VN" sz="2000" b="1" dirty="0"/>
                  <a:t> N</a:t>
                </a:r>
                <a:r>
                  <a:rPr lang="vi-VN" sz="2000" b="1" baseline="30000" dirty="0"/>
                  <a:t>*</a:t>
                </a:r>
                <a:r>
                  <a:rPr lang="vi-VN" sz="2000" dirty="0"/>
                  <a:t>, </a:t>
                </a:r>
                <a:r>
                  <a:rPr lang="vi-VN" sz="2000" b="1" dirty="0"/>
                  <a:t>15 </a:t>
                </a:r>
                <a14:m>
                  <m:oMath xmlns:m="http://schemas.openxmlformats.org/officeDocument/2006/math">
                    <m:r>
                      <a:rPr lang="vi-VN" sz="2000" b="1" i="1"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vi-VN" sz="2000" b="1" dirty="0"/>
                  <a:t> x </a:t>
                </a:r>
                <a14:m>
                  <m:oMath xmlns:m="http://schemas.openxmlformats.org/officeDocument/2006/math">
                    <m:r>
                      <a:rPr lang="vi-VN" sz="2000" b="1" i="1"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vi-VN" sz="2000" b="1" dirty="0"/>
                  <a:t> 20</a:t>
                </a:r>
                <a:r>
                  <a:rPr lang="vi-VN" sz="2000" dirty="0"/>
                  <a:t>)</a:t>
                </a:r>
                <a:endParaRPr lang="en-US" sz="20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924" y="1510673"/>
                <a:ext cx="7970782" cy="553998"/>
              </a:xfrm>
              <a:prstGeom prst="rect">
                <a:avLst/>
              </a:prstGeom>
              <a:blipFill>
                <a:blip r:embed="rId4"/>
                <a:stretch>
                  <a:fillRect l="-765" b="-87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223280" y="2024191"/>
            <a:ext cx="77051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/>
              <a:t>- </a:t>
            </a:r>
            <a:r>
              <a:rPr lang="vi-VN" sz="2000" dirty="0"/>
              <a:t>Vì </a:t>
            </a:r>
            <a:r>
              <a:rPr lang="en-US" sz="2000" dirty="0"/>
              <a:t>ở</a:t>
            </a:r>
            <a:r>
              <a:rPr lang="vi-VN" sz="2000" dirty="0"/>
              <a:t> tiết mục múa đ</a:t>
            </a:r>
            <a:r>
              <a:rPr lang="en-US" sz="2000" dirty="0"/>
              <a:t>ộ</a:t>
            </a:r>
            <a:r>
              <a:rPr lang="vi-VN" sz="2000" dirty="0"/>
              <a:t>i của một đội văn nghệ, số người của đội được xếp vừa hết =&gt; Số người của đội là số chia hết cho 2.</a:t>
            </a: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33548" y="2964796"/>
                <a:ext cx="7920158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/>
                  <a:t>- </a:t>
                </a:r>
                <a:r>
                  <a:rPr lang="en-GB" sz="2000"/>
                  <a:t>Vì</a:t>
                </a:r>
                <a:r>
                  <a:rPr lang="vi-VN" sz="2000"/>
                  <a:t> </a:t>
                </a:r>
                <a:r>
                  <a:rPr lang="vi-VN" sz="2000" b="1" dirty="0"/>
                  <a:t>15 </a:t>
                </a:r>
                <a14:m>
                  <m:oMath xmlns:m="http://schemas.openxmlformats.org/officeDocument/2006/math">
                    <m:r>
                      <a:rPr lang="vi-VN" sz="2000" b="1" i="1"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vi-VN" sz="2000" b="1" dirty="0"/>
                  <a:t> x </a:t>
                </a:r>
                <a14:m>
                  <m:oMath xmlns:m="http://schemas.openxmlformats.org/officeDocument/2006/math">
                    <m:r>
                      <a:rPr lang="vi-VN" sz="2000" b="1" i="1"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vi-VN" sz="2000" b="1" dirty="0"/>
                  <a:t> 20 </a:t>
                </a:r>
                <a:r>
                  <a:rPr lang="vi-VN" sz="2000" dirty="0"/>
                  <a:t>=&gt; Số người của đội có thể là 16, 18 hoặc 20.</a:t>
                </a:r>
                <a:endParaRPr lang="en-US" sz="20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548" y="2964796"/>
                <a:ext cx="7920158" cy="553998"/>
              </a:xfrm>
              <a:prstGeom prst="rect">
                <a:avLst/>
              </a:prstGeom>
              <a:blipFill>
                <a:blip r:embed="rId5"/>
                <a:stretch>
                  <a:fillRect l="-769" b="-87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275642" y="3490114"/>
            <a:ext cx="76528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000" dirty="0"/>
              <a:t>Mà khi hát tốp ca theo nhóm, mỗi nhóm gồm 5 người, đội văn nghệ còn thừa ra 3 người.</a:t>
            </a:r>
            <a:endParaRPr lang="en-US" sz="2000" dirty="0"/>
          </a:p>
          <a:p>
            <a:pPr algn="just">
              <a:lnSpc>
                <a:spcPct val="150000"/>
              </a:lnSpc>
            </a:pPr>
            <a:r>
              <a:rPr lang="vi-VN" sz="2000" b="1" dirty="0"/>
              <a:t>=&gt; Đội văn nghệ có 18 người.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07949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35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  <p:grpSp>
        <p:nvGrpSpPr>
          <p:cNvPr id="545" name="Google Shape;545;p35"/>
          <p:cNvGrpSpPr/>
          <p:nvPr/>
        </p:nvGrpSpPr>
        <p:grpSpPr>
          <a:xfrm>
            <a:off x="283552" y="610550"/>
            <a:ext cx="330270" cy="330251"/>
            <a:chOff x="1923675" y="1633650"/>
            <a:chExt cx="436000" cy="435975"/>
          </a:xfrm>
        </p:grpSpPr>
        <p:sp>
          <p:nvSpPr>
            <p:cNvPr id="546" name="Google Shape;546;p35"/>
            <p:cNvSpPr/>
            <p:nvPr/>
          </p:nvSpPr>
          <p:spPr>
            <a:xfrm>
              <a:off x="2209250" y="1633650"/>
              <a:ext cx="150425" cy="150425"/>
            </a:xfrm>
            <a:custGeom>
              <a:avLst/>
              <a:gdLst/>
              <a:ahLst/>
              <a:cxnLst/>
              <a:rect l="l" t="t" r="r" b="b"/>
              <a:pathLst>
                <a:path w="6017" h="6017" fill="none" extrusionOk="0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35"/>
            <p:cNvSpPr/>
            <p:nvPr/>
          </p:nvSpPr>
          <p:spPr>
            <a:xfrm>
              <a:off x="2019900" y="1757250"/>
              <a:ext cx="261825" cy="261850"/>
            </a:xfrm>
            <a:custGeom>
              <a:avLst/>
              <a:gdLst/>
              <a:ahLst/>
              <a:cxnLst/>
              <a:rect l="l" t="t" r="r" b="b"/>
              <a:pathLst>
                <a:path w="10473" h="10474" fill="none" extrusionOk="0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35"/>
            <p:cNvSpPr/>
            <p:nvPr/>
          </p:nvSpPr>
          <p:spPr>
            <a:xfrm>
              <a:off x="1923675" y="1681150"/>
              <a:ext cx="388500" cy="388475"/>
            </a:xfrm>
            <a:custGeom>
              <a:avLst/>
              <a:gdLst/>
              <a:ahLst/>
              <a:cxnLst/>
              <a:rect l="l" t="t" r="r" b="b"/>
              <a:pathLst>
                <a:path w="15540" h="15539" fill="none" extrusionOk="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35"/>
            <p:cNvSpPr/>
            <p:nvPr/>
          </p:nvSpPr>
          <p:spPr>
            <a:xfrm>
              <a:off x="1974225" y="1711575"/>
              <a:ext cx="261825" cy="261850"/>
            </a:xfrm>
            <a:custGeom>
              <a:avLst/>
              <a:gdLst/>
              <a:ahLst/>
              <a:cxnLst/>
              <a:rect l="l" t="t" r="r" b="b"/>
              <a:pathLst>
                <a:path w="10473" h="10474" fill="none" extrusionOk="0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35"/>
            <p:cNvSpPr/>
            <p:nvPr/>
          </p:nvSpPr>
          <p:spPr>
            <a:xfrm>
              <a:off x="1934650" y="2014200"/>
              <a:ext cx="44475" cy="44475"/>
            </a:xfrm>
            <a:custGeom>
              <a:avLst/>
              <a:gdLst/>
              <a:ahLst/>
              <a:cxnLst/>
              <a:rect l="l" t="t" r="r" b="b"/>
              <a:pathLst>
                <a:path w="1779" h="1779" fill="none" extrusionOk="0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35"/>
            <p:cNvSpPr/>
            <p:nvPr/>
          </p:nvSpPr>
          <p:spPr>
            <a:xfrm>
              <a:off x="1944375" y="1947225"/>
              <a:ext cx="101725" cy="101700"/>
            </a:xfrm>
            <a:custGeom>
              <a:avLst/>
              <a:gdLst/>
              <a:ahLst/>
              <a:cxnLst/>
              <a:rect l="l" t="t" r="r" b="b"/>
              <a:pathLst>
                <a:path w="4069" h="4068" fill="none" extrusionOk="0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965916" y="491803"/>
            <a:ext cx="48038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HƯỚNG DẪN VỀ NHÀ</a:t>
            </a:r>
            <a:endParaRPr lang="vi-VN" sz="28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1844" y="1478196"/>
            <a:ext cx="7778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err="1"/>
              <a:t>Ôn</a:t>
            </a:r>
            <a:r>
              <a:rPr lang="en-US" sz="2400" dirty="0"/>
              <a:t> </a:t>
            </a:r>
            <a:r>
              <a:rPr lang="en-US" sz="2400" dirty="0" err="1"/>
              <a:t>lại</a:t>
            </a:r>
            <a:r>
              <a:rPr lang="en-US" sz="2400" dirty="0"/>
              <a:t> </a:t>
            </a:r>
            <a:r>
              <a:rPr lang="en-US" sz="2400" dirty="0" err="1"/>
              <a:t>nội</a:t>
            </a:r>
            <a:r>
              <a:rPr lang="en-US" sz="2400" dirty="0"/>
              <a:t> dung </a:t>
            </a:r>
            <a:r>
              <a:rPr lang="en-US" sz="2400" dirty="0" err="1"/>
              <a:t>kiến</a:t>
            </a:r>
            <a:r>
              <a:rPr lang="en-US" sz="2400" dirty="0"/>
              <a:t> </a:t>
            </a:r>
            <a:r>
              <a:rPr lang="en-US" sz="2400" dirty="0" err="1"/>
              <a:t>thức</a:t>
            </a:r>
            <a:r>
              <a:rPr lang="en-US" sz="2400" dirty="0"/>
              <a:t> </a:t>
            </a:r>
            <a:r>
              <a:rPr lang="en-US" sz="2400" dirty="0" err="1"/>
              <a:t>đã</a:t>
            </a:r>
            <a:r>
              <a:rPr lang="en-US" sz="2400" dirty="0"/>
              <a:t> </a:t>
            </a:r>
            <a:r>
              <a:rPr lang="en-US" sz="2400" dirty="0" err="1"/>
              <a:t>học</a:t>
            </a:r>
            <a:r>
              <a:rPr lang="en-US" sz="2400" dirty="0"/>
              <a:t>.</a:t>
            </a:r>
            <a:endParaRPr lang="vi-VN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337760" y="2742344"/>
            <a:ext cx="85513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 err="1"/>
              <a:t>Hoàn</a:t>
            </a:r>
            <a:r>
              <a:rPr lang="en-US" sz="2400" dirty="0"/>
              <a:t> </a:t>
            </a:r>
            <a:r>
              <a:rPr lang="vi-VN" sz="2400"/>
              <a:t>thành </a:t>
            </a:r>
            <a:r>
              <a:rPr lang="en-GB" sz="2400"/>
              <a:t>tiếp</a:t>
            </a:r>
            <a:r>
              <a:rPr lang="vi-VN" sz="2400"/>
              <a:t> </a:t>
            </a:r>
            <a:r>
              <a:rPr lang="vi-VN" sz="2400" dirty="0"/>
              <a:t>các bài tập và làm thêm bài </a:t>
            </a:r>
            <a:r>
              <a:rPr lang="vi-VN" sz="2400"/>
              <a:t>tập 4</a:t>
            </a:r>
            <a:r>
              <a:rPr lang="en-GB" sz="2400"/>
              <a:t>,</a:t>
            </a:r>
            <a:r>
              <a:rPr lang="vi-VN" sz="2400"/>
              <a:t> 5</a:t>
            </a:r>
            <a:r>
              <a:rPr lang="en-GB" sz="2400"/>
              <a:t>, </a:t>
            </a:r>
            <a:r>
              <a:rPr lang="vi-VN" sz="2400"/>
              <a:t>9 </a:t>
            </a:r>
            <a:r>
              <a:rPr lang="vi-VN" sz="2400" dirty="0"/>
              <a:t>(SGK – tr37).</a:t>
            </a:r>
            <a:endParaRPr lang="en-US" sz="2400" dirty="0"/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vi-VN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356442" y="4081172"/>
            <a:ext cx="82652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vi-VN" sz="2400" dirty="0"/>
              <a:t>Chuẩn bị và xem trước </a:t>
            </a:r>
            <a:r>
              <a:rPr lang="vi-VN" sz="2400"/>
              <a:t>bài “</a:t>
            </a:r>
            <a:r>
              <a:rPr lang="vi-VN" sz="2400" b="1" dirty="0"/>
              <a:t>Dấu hiệu chia hết cho 3 cho 9</a:t>
            </a:r>
            <a:r>
              <a:rPr lang="vi-VN" sz="2400" dirty="0"/>
              <a:t>”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37760" y="2164906"/>
            <a:ext cx="8265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err="1"/>
              <a:t>Tự</a:t>
            </a:r>
            <a:r>
              <a:rPr lang="en-US" sz="2400" dirty="0"/>
              <a:t> đ</a:t>
            </a:r>
            <a:r>
              <a:rPr lang="vi-VN" sz="2400" dirty="0"/>
              <a:t>ọc</a:t>
            </a:r>
            <a:r>
              <a:rPr lang="vi-VN" sz="2400" i="1" dirty="0"/>
              <a:t>, </a:t>
            </a:r>
            <a:r>
              <a:rPr lang="vi-VN" sz="2400" dirty="0"/>
              <a:t>tìm hiểu</a:t>
            </a:r>
            <a:r>
              <a:rPr lang="en-US" sz="2400" dirty="0"/>
              <a:t> </a:t>
            </a:r>
            <a:r>
              <a:rPr lang="en-US" sz="2400" dirty="0" err="1"/>
              <a:t>thêm</a:t>
            </a:r>
            <a:r>
              <a:rPr lang="en-US" sz="2400" dirty="0"/>
              <a:t> </a:t>
            </a:r>
            <a:r>
              <a:rPr lang="vi-VN" sz="2400" dirty="0"/>
              <a:t>mục </a:t>
            </a:r>
            <a:r>
              <a:rPr lang="vi-VN" sz="2400" i="1" dirty="0"/>
              <a:t>“</a:t>
            </a:r>
            <a:r>
              <a:rPr lang="vi-VN" sz="2400" b="1" i="1" dirty="0"/>
              <a:t>TÌM TÒI – MỞ </a:t>
            </a:r>
            <a:r>
              <a:rPr lang="vi-VN" sz="2400" b="1" i="1"/>
              <a:t>RỘNG</a:t>
            </a:r>
            <a:r>
              <a:rPr lang="vi-VN" sz="2400" i="1"/>
              <a:t>”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468192"/>
            <a:ext cx="6864440" cy="199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chemeClr val="bg1"/>
                </a:solidFill>
              </a:rPr>
              <a:t>BÀI 8: DẤU HIỆU CHIA HẾT CHO 2 VÀ 5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sp>
        <p:nvSpPr>
          <p:cNvPr id="4" name="Rectangle 3"/>
          <p:cNvSpPr/>
          <p:nvPr/>
        </p:nvSpPr>
        <p:spPr>
          <a:xfrm>
            <a:off x="2100099" y="2702514"/>
            <a:ext cx="527320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GOOD BYE !!!</a:t>
            </a:r>
          </a:p>
        </p:txBody>
      </p:sp>
    </p:spTree>
    <p:extLst>
      <p:ext uri="{BB962C8B-B14F-4D97-AF65-F5344CB8AC3E}">
        <p14:creationId xmlns:p14="http://schemas.microsoft.com/office/powerpoint/2010/main" val="2196563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4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sp>
        <p:nvSpPr>
          <p:cNvPr id="224" name="Google Shape;224;p14"/>
          <p:cNvSpPr txBox="1"/>
          <p:nvPr/>
        </p:nvSpPr>
        <p:spPr>
          <a:xfrm>
            <a:off x="463525" y="0"/>
            <a:ext cx="2181600" cy="313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0" b="1" dirty="0">
                <a:solidFill>
                  <a:srgbClr val="3F5378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</a:t>
            </a:r>
            <a:endParaRPr sz="3000" b="1" dirty="0">
              <a:solidFill>
                <a:srgbClr val="3F5378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9093" y="3136200"/>
            <a:ext cx="4997003" cy="1651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</a:rPr>
              <a:t>DẤU HIỆU CHIA HẾT CHO 2</a:t>
            </a:r>
            <a:endParaRPr lang="vi-VN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193" y="665973"/>
            <a:ext cx="803723" cy="47492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2193" y="1494215"/>
            <a:ext cx="72636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lphaLcParenR"/>
            </a:pP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phép</a:t>
            </a:r>
            <a:r>
              <a:rPr lang="en-US" sz="2400" dirty="0"/>
              <a:t> </a:t>
            </a:r>
            <a:r>
              <a:rPr lang="en-US" sz="2400" dirty="0" err="1"/>
              <a:t>tính</a:t>
            </a:r>
            <a:r>
              <a:rPr lang="en-US" sz="2400" dirty="0"/>
              <a:t>: </a:t>
            </a:r>
          </a:p>
          <a:p>
            <a:pPr algn="ctr">
              <a:lnSpc>
                <a:spcPct val="150000"/>
              </a:lnSpc>
            </a:pPr>
            <a:r>
              <a:rPr lang="en-US" sz="2400" b="1" dirty="0"/>
              <a:t>10 </a:t>
            </a:r>
            <a:r>
              <a:rPr lang="en-US" sz="2400" b="1"/>
              <a:t>: 2</a:t>
            </a:r>
            <a:r>
              <a:rPr lang="en-US" sz="2400"/>
              <a:t>; </a:t>
            </a:r>
            <a:r>
              <a:rPr lang="en-US" sz="2400" b="1" dirty="0"/>
              <a:t>22 </a:t>
            </a:r>
            <a:r>
              <a:rPr lang="en-US" sz="2400" b="1"/>
              <a:t>: 2</a:t>
            </a:r>
            <a:r>
              <a:rPr lang="en-US" sz="2400"/>
              <a:t>; </a:t>
            </a:r>
            <a:r>
              <a:rPr lang="en-US" sz="2400" b="1" dirty="0"/>
              <a:t>54 </a:t>
            </a:r>
            <a:r>
              <a:rPr lang="en-US" sz="2400" b="1"/>
              <a:t>: 2</a:t>
            </a:r>
            <a:r>
              <a:rPr lang="en-US" sz="2400"/>
              <a:t>; </a:t>
            </a:r>
            <a:r>
              <a:rPr lang="en-US" sz="2400" b="1" dirty="0"/>
              <a:t>76 </a:t>
            </a:r>
            <a:r>
              <a:rPr lang="en-US" sz="2400" b="1"/>
              <a:t>: 2</a:t>
            </a:r>
            <a:r>
              <a:rPr lang="en-US" sz="2400"/>
              <a:t>; </a:t>
            </a:r>
            <a:r>
              <a:rPr lang="en-US" sz="2400" b="1" dirty="0"/>
              <a:t>98 : 2 </a:t>
            </a:r>
            <a:endParaRPr lang="vi-VN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62193" y="2728602"/>
            <a:ext cx="8789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b) </a:t>
            </a:r>
            <a:r>
              <a:rPr lang="en-US" sz="2400" dirty="0" err="1"/>
              <a:t>Nêu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hệ</a:t>
            </a:r>
            <a:r>
              <a:rPr lang="en-US" sz="2400" dirty="0"/>
              <a:t> chia </a:t>
            </a:r>
            <a:r>
              <a:rPr lang="en-US" sz="2400" dirty="0" err="1"/>
              <a:t>hết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10, 22, 54, 76, 98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err="1"/>
              <a:t>số</a:t>
            </a:r>
            <a:r>
              <a:rPr lang="en-US" sz="2400"/>
              <a:t> 2.</a:t>
            </a:r>
            <a:endParaRPr lang="vi-VN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62192" y="3564464"/>
            <a:ext cx="8789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c) </a:t>
            </a:r>
            <a:r>
              <a:rPr lang="en-US" sz="2400" dirty="0" err="1"/>
              <a:t>Nêu</a:t>
            </a:r>
            <a:r>
              <a:rPr lang="en-US" sz="2400" dirty="0"/>
              <a:t> </a:t>
            </a:r>
            <a:r>
              <a:rPr lang="en-US" sz="2400" dirty="0" err="1"/>
              <a:t>chữ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tận</a:t>
            </a:r>
            <a:r>
              <a:rPr lang="en-US" sz="2400" dirty="0"/>
              <a:t> </a:t>
            </a:r>
            <a:r>
              <a:rPr lang="en-US" sz="2400" dirty="0" err="1"/>
              <a:t>cùng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: 10, 22, 54, 76</a:t>
            </a:r>
            <a:r>
              <a:rPr lang="en-US" sz="2400"/>
              <a:t>, 98.</a:t>
            </a:r>
            <a:endParaRPr lang="vi-VN" sz="2400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3773" y="252708"/>
            <a:ext cx="2138104" cy="1466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358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5781" y="242404"/>
            <a:ext cx="2062305" cy="19868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098" y="665973"/>
            <a:ext cx="803723" cy="4749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91821" y="679235"/>
            <a:ext cx="3616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u="sng" dirty="0" err="1"/>
              <a:t>Trả</a:t>
            </a:r>
            <a:r>
              <a:rPr lang="en-US" sz="2400" b="1" i="1" u="sng" dirty="0"/>
              <a:t> </a:t>
            </a:r>
            <a:r>
              <a:rPr lang="en-US" sz="2400" b="1" i="1" u="sng" dirty="0" err="1"/>
              <a:t>lời</a:t>
            </a:r>
            <a:r>
              <a:rPr lang="en-US" sz="2400" b="1" i="1" u="sng" dirty="0"/>
              <a:t>:</a:t>
            </a:r>
            <a:endParaRPr lang="vi-VN" sz="2400" b="1" i="1" u="sng" dirty="0"/>
          </a:p>
        </p:txBody>
      </p:sp>
      <p:sp>
        <p:nvSpPr>
          <p:cNvPr id="13" name="TextBox 12"/>
          <p:cNvSpPr txBox="1"/>
          <p:nvPr/>
        </p:nvSpPr>
        <p:spPr>
          <a:xfrm>
            <a:off x="661524" y="1410365"/>
            <a:ext cx="2547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10 : 2 = 5</a:t>
            </a:r>
            <a:endParaRPr lang="vi-VN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2721675" y="1410364"/>
            <a:ext cx="2547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22 : 2 = 11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3373" y="1386533"/>
            <a:ext cx="2547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54 : 2 </a:t>
            </a:r>
            <a:r>
              <a:rPr lang="en-US" sz="2400" b="1"/>
              <a:t>= 27</a:t>
            </a:r>
            <a:endParaRPr lang="vi-VN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765397" y="1989213"/>
            <a:ext cx="2547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76 : 2 = 38</a:t>
            </a:r>
            <a:endParaRPr lang="vi-VN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2721675" y="1989213"/>
            <a:ext cx="2547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400" b="1" dirty="0"/>
              <a:t>98 : 2 = 49</a:t>
            </a:r>
            <a:endParaRPr lang="vi-VN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88617" y="1410364"/>
            <a:ext cx="603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a)</a:t>
            </a:r>
            <a:endParaRPr lang="vi-VN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488617" y="2505096"/>
            <a:ext cx="7754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400" dirty="0"/>
              <a:t>b) Các số 12, 22, 54, 76, 98 đều chia hết cho 2.</a:t>
            </a:r>
            <a:endParaRPr 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488617" y="3293799"/>
            <a:ext cx="8491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c</a:t>
            </a:r>
            <a:r>
              <a:rPr lang="vi-VN" sz="2400" dirty="0"/>
              <a:t>) Các chữ số tận cùng của các số 10; 22; 54; 76; 98 lần lượt là 0; 2; 4; 6; 8.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9871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sp>
        <p:nvSpPr>
          <p:cNvPr id="3" name="Right Arrow 2"/>
          <p:cNvSpPr/>
          <p:nvPr/>
        </p:nvSpPr>
        <p:spPr>
          <a:xfrm>
            <a:off x="140677" y="2321169"/>
            <a:ext cx="527539" cy="474785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4" name="Group 3"/>
          <p:cNvGrpSpPr/>
          <p:nvPr/>
        </p:nvGrpSpPr>
        <p:grpSpPr>
          <a:xfrm>
            <a:off x="1081873" y="1494377"/>
            <a:ext cx="7692013" cy="2301387"/>
            <a:chOff x="861645" y="819883"/>
            <a:chExt cx="8018585" cy="2193680"/>
          </a:xfrm>
        </p:grpSpPr>
        <p:sp>
          <p:nvSpPr>
            <p:cNvPr id="5" name="Rounded Rectangle 4"/>
            <p:cNvSpPr/>
            <p:nvPr/>
          </p:nvSpPr>
          <p:spPr>
            <a:xfrm>
              <a:off x="861645" y="819883"/>
              <a:ext cx="8018585" cy="2193680"/>
            </a:xfrm>
            <a:prstGeom prst="roundRect">
              <a:avLst/>
            </a:prstGeom>
            <a:solidFill>
              <a:srgbClr val="BFFE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r>
                <a:rPr lang="en-US" sz="2800" dirty="0">
                  <a:solidFill>
                    <a:schemeClr val="tx1">
                      <a:lumMod val="50000"/>
                    </a:schemeClr>
                  </a:solidFill>
                </a:rPr>
                <a:t>	</a:t>
              </a:r>
              <a:r>
                <a:rPr lang="vi-VN" sz="2800" b="1" dirty="0">
                  <a:solidFill>
                    <a:schemeClr val="tx1"/>
                  </a:solidFill>
                </a:rPr>
                <a:t>Các số có chữ số tận cùng là 0, 2, 4, 6, 8 thì chia hết cho 2 và chỉ những số đó mới chia hết cho </a:t>
              </a:r>
              <a:r>
                <a:rPr lang="vi-VN" sz="2800" b="1">
                  <a:solidFill>
                    <a:schemeClr val="tx1"/>
                  </a:solidFill>
                </a:rPr>
                <a:t>2.</a:t>
              </a:r>
              <a:endParaRPr lang="en-US" sz="2800" dirty="0">
                <a:solidFill>
                  <a:schemeClr val="tx1"/>
                </a:solidFill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7557" y="978650"/>
              <a:ext cx="664294" cy="6293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775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sp>
        <p:nvSpPr>
          <p:cNvPr id="3" name="Horizontal Scroll 2"/>
          <p:cNvSpPr/>
          <p:nvPr/>
        </p:nvSpPr>
        <p:spPr>
          <a:xfrm>
            <a:off x="1905000" y="381987"/>
            <a:ext cx="6826876" cy="2040225"/>
          </a:xfrm>
          <a:prstGeom prst="horizontalScroll">
            <a:avLst>
              <a:gd name="adj" fmla="val 14604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400" b="1" i="1" u="sng" dirty="0" err="1">
                <a:solidFill>
                  <a:schemeClr val="tx1">
                    <a:lumMod val="50000"/>
                  </a:schemeClr>
                </a:solidFill>
              </a:rPr>
              <a:t>Luyện</a:t>
            </a:r>
            <a:r>
              <a:rPr lang="en-US" sz="2400" b="1" i="1" u="sng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b="1" i="1" u="sng" dirty="0" err="1">
                <a:solidFill>
                  <a:schemeClr val="tx1">
                    <a:lumMod val="50000"/>
                  </a:schemeClr>
                </a:solidFill>
              </a:rPr>
              <a:t>tập</a:t>
            </a:r>
            <a:r>
              <a:rPr lang="en-US" sz="2400" b="1" i="1" u="sng" dirty="0">
                <a:solidFill>
                  <a:schemeClr val="tx1">
                    <a:lumMod val="50000"/>
                  </a:schemeClr>
                </a:solidFill>
              </a:rPr>
              <a:t> 1: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Có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bao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nhiêu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số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err="1">
                <a:solidFill>
                  <a:schemeClr val="tx1">
                    <a:lumMod val="50000"/>
                  </a:schemeClr>
                </a:solidFill>
              </a:rPr>
              <a:t>từ</a:t>
            </a:r>
            <a:r>
              <a:rPr lang="en-US" sz="2400">
                <a:solidFill>
                  <a:schemeClr val="tx1">
                    <a:lumMod val="50000"/>
                  </a:schemeClr>
                </a:solidFill>
              </a:rPr>
              <a:t> 7210 </a:t>
            </a:r>
            <a:r>
              <a:rPr lang="en-US" sz="2400" err="1">
                <a:solidFill>
                  <a:schemeClr val="tx1">
                    <a:lumMod val="50000"/>
                  </a:schemeClr>
                </a:solidFill>
              </a:rPr>
              <a:t>đến</a:t>
            </a:r>
            <a:r>
              <a:rPr lang="en-US" sz="2400">
                <a:solidFill>
                  <a:schemeClr val="tx1">
                    <a:lumMod val="50000"/>
                  </a:schemeClr>
                </a:solidFill>
              </a:rPr>
              <a:t> 7220 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chia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hết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cho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2?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76754" y="2477198"/>
            <a:ext cx="1951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u="sng" dirty="0" err="1"/>
              <a:t>Trả</a:t>
            </a:r>
            <a:r>
              <a:rPr lang="en-US" sz="2400" b="1" i="1" u="sng" dirty="0"/>
              <a:t> </a:t>
            </a:r>
            <a:r>
              <a:rPr lang="en-US" sz="2400" b="1" i="1" u="sng" dirty="0" err="1"/>
              <a:t>lời</a:t>
            </a:r>
            <a:r>
              <a:rPr lang="en-US" sz="2400" b="1" i="1" u="sng" dirty="0"/>
              <a:t>:</a:t>
            </a:r>
            <a:endParaRPr lang="vi-VN" sz="2400" b="1" i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284665" y="3086273"/>
            <a:ext cx="8077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400" dirty="0"/>
              <a:t>Từ số 7 210 đến số 7 220 </a:t>
            </a:r>
            <a:r>
              <a:rPr lang="vi-VN" sz="2400"/>
              <a:t>có </a:t>
            </a:r>
            <a:r>
              <a:rPr lang="en-GB" sz="2400"/>
              <a:t>các</a:t>
            </a:r>
            <a:r>
              <a:rPr lang="vi-VN" sz="2400"/>
              <a:t> </a:t>
            </a:r>
            <a:r>
              <a:rPr lang="vi-VN" sz="2400" dirty="0"/>
              <a:t>số chia hết cho 2 là: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830170" y="3870404"/>
            <a:ext cx="6621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/>
              <a:t>7 210; 7 212; 7 214; 7 216; 7 218; 7 220.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30170" y="4469869"/>
            <a:ext cx="6621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rgbClr val="FF0000"/>
                </a:solidFill>
              </a:rPr>
              <a:t>=&gt; Có tất cả 6 số chia hết cho 2.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9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sp>
        <p:nvSpPr>
          <p:cNvPr id="3" name="Slide Number Placeholder 1"/>
          <p:cNvSpPr txBox="1">
            <a:spLocks/>
          </p:cNvSpPr>
          <p:nvPr/>
        </p:nvSpPr>
        <p:spPr>
          <a:xfrm>
            <a:off x="7618000" y="4636500"/>
            <a:ext cx="14874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fld id="{00000000-1234-1234-1234-123412341234}" type="slidenum">
              <a:rPr lang="en" smtClean="0"/>
              <a:pPr/>
              <a:t>8</a:t>
            </a:fld>
            <a:endParaRPr lang="en"/>
          </a:p>
        </p:txBody>
      </p:sp>
      <p:sp>
        <p:nvSpPr>
          <p:cNvPr id="4" name="Horizontal Scroll 3"/>
          <p:cNvSpPr/>
          <p:nvPr/>
        </p:nvSpPr>
        <p:spPr>
          <a:xfrm>
            <a:off x="371506" y="381987"/>
            <a:ext cx="8360370" cy="2040225"/>
          </a:xfrm>
          <a:prstGeom prst="horizontalScroll">
            <a:avLst>
              <a:gd name="adj" fmla="val 14604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400" b="1" i="1" u="sng" dirty="0" err="1">
                <a:solidFill>
                  <a:schemeClr val="tx1">
                    <a:lumMod val="50000"/>
                  </a:schemeClr>
                </a:solidFill>
              </a:rPr>
              <a:t>Luyện</a:t>
            </a:r>
            <a:r>
              <a:rPr lang="en-US" sz="2400" b="1" i="1" u="sng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b="1" i="1" u="sng" dirty="0" err="1">
                <a:solidFill>
                  <a:schemeClr val="tx1">
                    <a:lumMod val="50000"/>
                  </a:schemeClr>
                </a:solidFill>
              </a:rPr>
              <a:t>tập</a:t>
            </a:r>
            <a:r>
              <a:rPr lang="en-US" sz="2400" b="1" i="1" u="sng" dirty="0">
                <a:solidFill>
                  <a:schemeClr val="tx1">
                    <a:lumMod val="50000"/>
                  </a:schemeClr>
                </a:solidFill>
              </a:rPr>
              <a:t> 2: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Từ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các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chữ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số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1, 4, 8,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hãy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viết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tất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cả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các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số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có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hai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chữ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số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khác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nhau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và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chia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hết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cho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2.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6754" y="2477198"/>
            <a:ext cx="1951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u="sng" dirty="0" err="1"/>
              <a:t>Trả</a:t>
            </a:r>
            <a:r>
              <a:rPr lang="en-US" sz="2400" b="1" i="1" u="sng" dirty="0"/>
              <a:t> </a:t>
            </a:r>
            <a:r>
              <a:rPr lang="en-US" sz="2400" b="1" i="1" u="sng" dirty="0" err="1"/>
              <a:t>lời</a:t>
            </a:r>
            <a:r>
              <a:rPr lang="en-US" sz="2400" b="1" i="1" u="sng" dirty="0"/>
              <a:t>:</a:t>
            </a:r>
            <a:endParaRPr lang="vi-VN" sz="2400" b="1" i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284665" y="3086273"/>
            <a:ext cx="8344180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400" dirty="0"/>
              <a:t>Các số có 2 chữ số khác nhau và chia hết cho 2 được viết từ các chữ số 1, 4, 8 là: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783631" y="4282017"/>
            <a:ext cx="6621722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2400" b="1" dirty="0"/>
              <a:t>14; 18; 48; 84.</a:t>
            </a:r>
          </a:p>
        </p:txBody>
      </p:sp>
    </p:spTree>
    <p:extLst>
      <p:ext uri="{BB962C8B-B14F-4D97-AF65-F5344CB8AC3E}">
        <p14:creationId xmlns:p14="http://schemas.microsoft.com/office/powerpoint/2010/main" val="345296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4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sp>
        <p:nvSpPr>
          <p:cNvPr id="224" name="Google Shape;224;p14"/>
          <p:cNvSpPr txBox="1"/>
          <p:nvPr/>
        </p:nvSpPr>
        <p:spPr>
          <a:xfrm>
            <a:off x="463525" y="0"/>
            <a:ext cx="2181600" cy="313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0" b="1" dirty="0">
                <a:solidFill>
                  <a:srgbClr val="3F5378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II</a:t>
            </a:r>
            <a:endParaRPr sz="3000" b="1" dirty="0">
              <a:solidFill>
                <a:srgbClr val="3F5378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9093" y="3136200"/>
            <a:ext cx="4997003" cy="1651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</a:rPr>
              <a:t>DẤU HIỆU CHIA HẾT CHO 5</a:t>
            </a:r>
            <a:endParaRPr lang="vi-VN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733000"/>
      </p:ext>
    </p:extLst>
  </p:cSld>
  <p:clrMapOvr>
    <a:masterClrMapping/>
  </p:clrMapOvr>
</p:sld>
</file>

<file path=ppt/theme/theme1.xml><?xml version="1.0" encoding="utf-8"?>
<a:theme xmlns:a="http://schemas.openxmlformats.org/drawingml/2006/main" name="Salerio template">
  <a:themeElements>
    <a:clrScheme name="Custom 347">
      <a:dk1>
        <a:srgbClr val="263248"/>
      </a:dk1>
      <a:lt1>
        <a:srgbClr val="FFFFFF"/>
      </a:lt1>
      <a:dk2>
        <a:srgbClr val="434343"/>
      </a:dk2>
      <a:lt2>
        <a:srgbClr val="E0E4E9"/>
      </a:lt2>
      <a:accent1>
        <a:srgbClr val="3F5378"/>
      </a:accent1>
      <a:accent2>
        <a:srgbClr val="263248"/>
      </a:accent2>
      <a:accent3>
        <a:srgbClr val="92A8C8"/>
      </a:accent3>
      <a:accent4>
        <a:srgbClr val="C7D3E6"/>
      </a:accent4>
      <a:accent5>
        <a:srgbClr val="FF9800"/>
      </a:accent5>
      <a:accent6>
        <a:srgbClr val="D26F00"/>
      </a:accent6>
      <a:hlink>
        <a:srgbClr val="3F5378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1141</Words>
  <Application>Microsoft Office PowerPoint</Application>
  <PresentationFormat>On-screen Show (16:9)</PresentationFormat>
  <Paragraphs>107</Paragraphs>
  <Slides>20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Roboto Condensed</vt:lpstr>
      <vt:lpstr>Arvo</vt:lpstr>
      <vt:lpstr>Arial</vt:lpstr>
      <vt:lpstr>Cambria Math</vt:lpstr>
      <vt:lpstr>Wingdings</vt:lpstr>
      <vt:lpstr>Roboto Condensed Light</vt:lpstr>
      <vt:lpstr>Salerio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LaptopAZ.vn</dc:creator>
  <cp:lastModifiedBy>Admin</cp:lastModifiedBy>
  <cp:revision>37</cp:revision>
  <dcterms:modified xsi:type="dcterms:W3CDTF">2023-10-04T23:10:52Z</dcterms:modified>
</cp:coreProperties>
</file>