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63" r:id="rId3"/>
    <p:sldId id="303" r:id="rId4"/>
    <p:sldId id="270" r:id="rId5"/>
    <p:sldId id="271" r:id="rId6"/>
    <p:sldId id="272" r:id="rId7"/>
    <p:sldId id="276" r:id="rId8"/>
    <p:sldId id="277" r:id="rId9"/>
    <p:sldId id="273" r:id="rId10"/>
    <p:sldId id="279" r:id="rId11"/>
    <p:sldId id="278" r:id="rId12"/>
    <p:sldId id="281" r:id="rId13"/>
    <p:sldId id="283" r:id="rId14"/>
    <p:sldId id="285" r:id="rId15"/>
    <p:sldId id="258" r:id="rId16"/>
    <p:sldId id="286" r:id="rId17"/>
    <p:sldId id="287" r:id="rId18"/>
    <p:sldId id="261" r:id="rId19"/>
    <p:sldId id="264" r:id="rId20"/>
    <p:sldId id="288" r:id="rId21"/>
    <p:sldId id="284" r:id="rId22"/>
    <p:sldId id="289" r:id="rId23"/>
    <p:sldId id="275" r:id="rId24"/>
    <p:sldId id="290" r:id="rId25"/>
    <p:sldId id="291" r:id="rId26"/>
    <p:sldId id="256" r:id="rId27"/>
    <p:sldId id="292" r:id="rId28"/>
    <p:sldId id="295" r:id="rId29"/>
    <p:sldId id="294" r:id="rId30"/>
    <p:sldId id="304" r:id="rId31"/>
    <p:sldId id="296" r:id="rId32"/>
    <p:sldId id="297" r:id="rId33"/>
    <p:sldId id="298" r:id="rId34"/>
    <p:sldId id="299" r:id="rId35"/>
    <p:sldId id="300" r:id="rId36"/>
    <p:sldId id="260" r:id="rId37"/>
    <p:sldId id="301" r:id="rId38"/>
    <p:sldId id="262" r:id="rId39"/>
    <p:sldId id="302" r:id="rId40"/>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DE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51" autoAdjust="0"/>
    <p:restoredTop sz="93817" autoAdjust="0"/>
  </p:normalViewPr>
  <p:slideViewPr>
    <p:cSldViewPr snapToGrid="0">
      <p:cViewPr varScale="1">
        <p:scale>
          <a:sx n="63" d="100"/>
          <a:sy n="63" d="100"/>
        </p:scale>
        <p:origin x="89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652404-4849-4166-B360-17470E7F06DA}" type="datetimeFigureOut">
              <a:rPr lang="en-US" smtClean="0"/>
              <a:t>8/8/2021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55437-0B4F-4807-BC1A-6FEED68F4079}" type="slidenum">
              <a:rPr lang="en-US" smtClean="0"/>
              <a:t>‹#›</a:t>
            </a:fld>
            <a:endParaRPr lang="en-US"/>
          </a:p>
        </p:txBody>
      </p:sp>
    </p:spTree>
    <p:extLst>
      <p:ext uri="{BB962C8B-B14F-4D97-AF65-F5344CB8AC3E}">
        <p14:creationId xmlns:p14="http://schemas.microsoft.com/office/powerpoint/2010/main" val="1080697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a:solidFill>
                  <a:schemeClr val="tx1"/>
                </a:solidFill>
                <a:effectLst/>
                <a:latin typeface="+mn-lt"/>
                <a:ea typeface="+mn-ea"/>
                <a:cs typeface="+mn-cs"/>
              </a:rPr>
              <a:t>: Lớp không khí bao quanh Trái Đất được gọi là khí</a:t>
            </a:r>
            <a:endParaRPr lang="en-US" sz="1200" kern="1200">
              <a:solidFill>
                <a:schemeClr val="tx1"/>
              </a:solidFill>
              <a:effectLst/>
              <a:latin typeface="+mn-lt"/>
              <a:ea typeface="+mn-ea"/>
              <a:cs typeface="+mn-cs"/>
            </a:endParaRPr>
          </a:p>
          <a:p>
            <a:r>
              <a:rPr lang="vi-VN" sz="1200" kern="1200">
                <a:solidFill>
                  <a:schemeClr val="tx1"/>
                </a:solidFill>
                <a:effectLst/>
                <a:latin typeface="+mn-lt"/>
                <a:ea typeface="+mn-ea"/>
                <a:cs typeface="+mn-cs"/>
              </a:rPr>
              <a:t>quyển hay lớp vỏ khí của Trái Đất. Lớp vỏ khi gồm, những thành phần nào và cấu tạo ra sao? Khí áp và gió phân bố như thế nào trên Trái Đất</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FB55437-0B4F-4807-BC1A-6FEED68F4079}" type="slidenum">
              <a:rPr lang="en-US" smtClean="0"/>
              <a:t>4</a:t>
            </a:fld>
            <a:endParaRPr lang="en-US"/>
          </a:p>
        </p:txBody>
      </p:sp>
    </p:spTree>
    <p:extLst>
      <p:ext uri="{BB962C8B-B14F-4D97-AF65-F5344CB8AC3E}">
        <p14:creationId xmlns:p14="http://schemas.microsoft.com/office/powerpoint/2010/main" val="3339721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Giá trị khí áp thể hiện trên khí áp kế là 1013miliba. Đây là giá trị khí áp ở mức trung bình chuẩn</a:t>
            </a:r>
          </a:p>
        </p:txBody>
      </p:sp>
      <p:sp>
        <p:nvSpPr>
          <p:cNvPr id="4" name="Slide Number Placeholder 3"/>
          <p:cNvSpPr>
            <a:spLocks noGrp="1"/>
          </p:cNvSpPr>
          <p:nvPr>
            <p:ph type="sldNum" sz="quarter" idx="5"/>
          </p:nvPr>
        </p:nvSpPr>
        <p:spPr/>
        <p:txBody>
          <a:bodyPr/>
          <a:lstStyle/>
          <a:p>
            <a:fld id="{7FB55437-0B4F-4807-BC1A-6FEED68F4079}" type="slidenum">
              <a:rPr lang="en-US" smtClean="0"/>
              <a:t>22</a:t>
            </a:fld>
            <a:endParaRPr lang="en-US"/>
          </a:p>
        </p:txBody>
      </p:sp>
    </p:spTree>
    <p:extLst>
      <p:ext uri="{BB962C8B-B14F-4D97-AF65-F5344CB8AC3E}">
        <p14:creationId xmlns:p14="http://schemas.microsoft.com/office/powerpoint/2010/main" val="4182216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Các đai khí áp phân bố đối xứng nhau ở 2 bán cầu</a:t>
            </a:r>
          </a:p>
        </p:txBody>
      </p:sp>
      <p:sp>
        <p:nvSpPr>
          <p:cNvPr id="4" name="Slide Number Placeholder 3"/>
          <p:cNvSpPr>
            <a:spLocks noGrp="1"/>
          </p:cNvSpPr>
          <p:nvPr>
            <p:ph type="sldNum" sz="quarter" idx="5"/>
          </p:nvPr>
        </p:nvSpPr>
        <p:spPr/>
        <p:txBody>
          <a:bodyPr/>
          <a:lstStyle/>
          <a:p>
            <a:fld id="{7FB55437-0B4F-4807-BC1A-6FEED68F4079}" type="slidenum">
              <a:rPr lang="en-US" smtClean="0"/>
              <a:t>24</a:t>
            </a:fld>
            <a:endParaRPr lang="en-US"/>
          </a:p>
        </p:txBody>
      </p:sp>
    </p:spTree>
    <p:extLst>
      <p:ext uri="{BB962C8B-B14F-4D97-AF65-F5344CB8AC3E}">
        <p14:creationId xmlns:p14="http://schemas.microsoft.com/office/powerpoint/2010/main" val="2619173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Nguyên nhân hình thành gió đ</a:t>
            </a:r>
            <a:r>
              <a:rPr lang="vi-VN"/>
              <a:t>ư</a:t>
            </a:r>
            <a:r>
              <a:rPr lang="en-US"/>
              <a:t>ợc hiểu là do sự khác biệt trong áp suất khí quyển. Sự khác biệt trong áp suất khí quyển dẫn đến việc không khí có xu h</a:t>
            </a:r>
            <a:r>
              <a:rPr lang="vi-VN"/>
              <a:t>ư</a:t>
            </a:r>
            <a:r>
              <a:rPr lang="en-US"/>
              <a:t>ớng di chuyển từ n</a:t>
            </a:r>
            <a:r>
              <a:rPr lang="vi-VN"/>
              <a:t>ơ</a:t>
            </a:r>
            <a:r>
              <a:rPr lang="en-US"/>
              <a:t>i có áp suất cao đến n</a:t>
            </a:r>
            <a:r>
              <a:rPr lang="vi-VN"/>
              <a:t>ơ</a:t>
            </a:r>
            <a:r>
              <a:rPr lang="en-US"/>
              <a:t>i áp suất thấp.</a:t>
            </a:r>
          </a:p>
        </p:txBody>
      </p:sp>
      <p:sp>
        <p:nvSpPr>
          <p:cNvPr id="4" name="Slide Number Placeholder 3"/>
          <p:cNvSpPr>
            <a:spLocks noGrp="1"/>
          </p:cNvSpPr>
          <p:nvPr>
            <p:ph type="sldNum" sz="quarter" idx="5"/>
          </p:nvPr>
        </p:nvSpPr>
        <p:spPr/>
        <p:txBody>
          <a:bodyPr/>
          <a:lstStyle/>
          <a:p>
            <a:fld id="{7FB55437-0B4F-4807-BC1A-6FEED68F4079}" type="slidenum">
              <a:rPr lang="en-US" smtClean="0"/>
              <a:t>26</a:t>
            </a:fld>
            <a:endParaRPr lang="en-US"/>
          </a:p>
        </p:txBody>
      </p:sp>
    </p:spTree>
    <p:extLst>
      <p:ext uri="{BB962C8B-B14F-4D97-AF65-F5344CB8AC3E}">
        <p14:creationId xmlns:p14="http://schemas.microsoft.com/office/powerpoint/2010/main" val="4027212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55437-0B4F-4807-BC1A-6FEED68F4079}" type="slidenum">
              <a:rPr lang="en-US" smtClean="0"/>
              <a:t>27</a:t>
            </a:fld>
            <a:endParaRPr lang="en-US"/>
          </a:p>
        </p:txBody>
      </p:sp>
    </p:spTree>
    <p:extLst>
      <p:ext uri="{BB962C8B-B14F-4D97-AF65-F5344CB8AC3E}">
        <p14:creationId xmlns:p14="http://schemas.microsoft.com/office/powerpoint/2010/main" val="3257995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55437-0B4F-4807-BC1A-6FEED68F4079}" type="slidenum">
              <a:rPr lang="en-US" smtClean="0"/>
              <a:t>28</a:t>
            </a:fld>
            <a:endParaRPr lang="en-US"/>
          </a:p>
        </p:txBody>
      </p:sp>
    </p:spTree>
    <p:extLst>
      <p:ext uri="{BB962C8B-B14F-4D97-AF65-F5344CB8AC3E}">
        <p14:creationId xmlns:p14="http://schemas.microsoft.com/office/powerpoint/2010/main" val="537341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55437-0B4F-4807-BC1A-6FEED68F4079}" type="slidenum">
              <a:rPr lang="en-US" smtClean="0"/>
              <a:t>29</a:t>
            </a:fld>
            <a:endParaRPr lang="en-US"/>
          </a:p>
        </p:txBody>
      </p:sp>
    </p:spTree>
    <p:extLst>
      <p:ext uri="{BB962C8B-B14F-4D97-AF65-F5344CB8AC3E}">
        <p14:creationId xmlns:p14="http://schemas.microsoft.com/office/powerpoint/2010/main" val="638415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CHỌN CÂU HỎI KÍCH VÔ LÂM TẶC THẦY CÔ NHÉ. SAU CÓ ĐÁP ÁN THÌ BẤM VÀO CON KHỈ NÓ TIÊU DIỆT LÂM TẶC NGHE THẦY CÔ</a:t>
            </a:r>
          </a:p>
        </p:txBody>
      </p:sp>
      <p:sp>
        <p:nvSpPr>
          <p:cNvPr id="4" name="Slide Number Placeholder 3"/>
          <p:cNvSpPr>
            <a:spLocks noGrp="1"/>
          </p:cNvSpPr>
          <p:nvPr>
            <p:ph type="sldNum" sz="quarter" idx="5"/>
          </p:nvPr>
        </p:nvSpPr>
        <p:spPr/>
        <p:txBody>
          <a:bodyPr/>
          <a:lstStyle/>
          <a:p>
            <a:fld id="{7FB55437-0B4F-4807-BC1A-6FEED68F4079}" type="slidenum">
              <a:rPr lang="en-US" smtClean="0"/>
              <a:t>33</a:t>
            </a:fld>
            <a:endParaRPr lang="en-US"/>
          </a:p>
        </p:txBody>
      </p:sp>
    </p:spTree>
    <p:extLst>
      <p:ext uri="{BB962C8B-B14F-4D97-AF65-F5344CB8AC3E}">
        <p14:creationId xmlns:p14="http://schemas.microsoft.com/office/powerpoint/2010/main" val="438657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Dựa vào sự thay đổi của nhiệt độ theo độ cao và sự khuếch tán của không khí vào vũ trụ</a:t>
            </a:r>
          </a:p>
        </p:txBody>
      </p:sp>
      <p:sp>
        <p:nvSpPr>
          <p:cNvPr id="4" name="Slide Number Placeholder 3"/>
          <p:cNvSpPr>
            <a:spLocks noGrp="1"/>
          </p:cNvSpPr>
          <p:nvPr>
            <p:ph type="sldNum" sz="quarter" idx="5"/>
          </p:nvPr>
        </p:nvSpPr>
        <p:spPr/>
        <p:txBody>
          <a:bodyPr/>
          <a:lstStyle/>
          <a:p>
            <a:fld id="{7FB55437-0B4F-4807-BC1A-6FEED68F4079}" type="slidenum">
              <a:rPr lang="en-US" smtClean="0"/>
              <a:t>9</a:t>
            </a:fld>
            <a:endParaRPr lang="en-US"/>
          </a:p>
        </p:txBody>
      </p:sp>
    </p:spTree>
    <p:extLst>
      <p:ext uri="{BB962C8B-B14F-4D97-AF65-F5344CB8AC3E}">
        <p14:creationId xmlns:p14="http://schemas.microsoft.com/office/powerpoint/2010/main" val="4174715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Các nhóm có thời gian 3 p đọc nội dung sgk (hết tg 3 phút gấp sgk) hoàn thành phiếu học tập với nội dung trên</a:t>
            </a:r>
          </a:p>
        </p:txBody>
      </p:sp>
      <p:sp>
        <p:nvSpPr>
          <p:cNvPr id="4" name="Slide Number Placeholder 3"/>
          <p:cNvSpPr>
            <a:spLocks noGrp="1"/>
          </p:cNvSpPr>
          <p:nvPr>
            <p:ph type="sldNum" sz="quarter" idx="5"/>
          </p:nvPr>
        </p:nvSpPr>
        <p:spPr/>
        <p:txBody>
          <a:bodyPr/>
          <a:lstStyle/>
          <a:p>
            <a:fld id="{7FB55437-0B4F-4807-BC1A-6FEED68F4079}" type="slidenum">
              <a:rPr lang="en-US" smtClean="0"/>
              <a:t>13</a:t>
            </a:fld>
            <a:endParaRPr lang="en-US"/>
          </a:p>
        </p:txBody>
      </p:sp>
    </p:spTree>
    <p:extLst>
      <p:ext uri="{BB962C8B-B14F-4D97-AF65-F5344CB8AC3E}">
        <p14:creationId xmlns:p14="http://schemas.microsoft.com/office/powerpoint/2010/main" val="341523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15</a:t>
            </a:fld>
            <a:endParaRPr lang="en-US"/>
          </a:p>
        </p:txBody>
      </p:sp>
    </p:spTree>
    <p:extLst>
      <p:ext uri="{BB962C8B-B14F-4D97-AF65-F5344CB8AC3E}">
        <p14:creationId xmlns:p14="http://schemas.microsoft.com/office/powerpoint/2010/main" val="2225110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16</a:t>
            </a:fld>
            <a:endParaRPr lang="en-US"/>
          </a:p>
        </p:txBody>
      </p:sp>
    </p:spTree>
    <p:extLst>
      <p:ext uri="{BB962C8B-B14F-4D97-AF65-F5344CB8AC3E}">
        <p14:creationId xmlns:p14="http://schemas.microsoft.com/office/powerpoint/2010/main" val="1227528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17</a:t>
            </a:fld>
            <a:endParaRPr lang="en-US"/>
          </a:p>
        </p:txBody>
      </p:sp>
    </p:spTree>
    <p:extLst>
      <p:ext uri="{BB962C8B-B14F-4D97-AF65-F5344CB8AC3E}">
        <p14:creationId xmlns:p14="http://schemas.microsoft.com/office/powerpoint/2010/main" val="2192576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18</a:t>
            </a:fld>
            <a:endParaRPr lang="en-US"/>
          </a:p>
        </p:txBody>
      </p:sp>
    </p:spTree>
    <p:extLst>
      <p:ext uri="{BB962C8B-B14F-4D97-AF65-F5344CB8AC3E}">
        <p14:creationId xmlns:p14="http://schemas.microsoft.com/office/powerpoint/2010/main" val="1995713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19</a:t>
            </a:fld>
            <a:endParaRPr lang="en-US"/>
          </a:p>
        </p:txBody>
      </p:sp>
    </p:spTree>
    <p:extLst>
      <p:ext uri="{BB962C8B-B14F-4D97-AF65-F5344CB8AC3E}">
        <p14:creationId xmlns:p14="http://schemas.microsoft.com/office/powerpoint/2010/main" val="4100982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20</a:t>
            </a:fld>
            <a:endParaRPr lang="en-US"/>
          </a:p>
        </p:txBody>
      </p:sp>
    </p:spTree>
    <p:extLst>
      <p:ext uri="{BB962C8B-B14F-4D97-AF65-F5344CB8AC3E}">
        <p14:creationId xmlns:p14="http://schemas.microsoft.com/office/powerpoint/2010/main" val="4207093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F48F7-33C3-41B5-83FF-CA89E94CCF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A1A158-ED59-4ED6-B7A2-E3DEAD7E97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9B670D-D74B-4C51-BD17-4E5829DEEF93}"/>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1A0CD745-7158-4F70-9BEE-240BCB86B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C14C36-479D-4287-BD94-44F571F15EFA}"/>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1486416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8148B-5134-4ED1-9C59-AFB513749E2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C0D77D-D016-4422-9EA8-90C28A79FB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196164-893D-4169-A889-2050871CD7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471E02-72D8-42D0-8137-D8A308E416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D2321A9-605D-4B73-986D-A7E2D62FBC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FF0881-D0B3-4D9B-9E3C-5414587D58CF}"/>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8" name="Footer Placeholder 7">
            <a:extLst>
              <a:ext uri="{FF2B5EF4-FFF2-40B4-BE49-F238E27FC236}">
                <a16:creationId xmlns:a16="http://schemas.microsoft.com/office/drawing/2014/main" id="{0BDF06D3-E83D-4986-99BF-848844E2D5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7A99F0-ABB3-4A49-9675-E770083C9539}"/>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1712200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A87EF-FFE4-4932-9549-D2CA2AB53B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CD7597-5627-4A1B-A588-D2B0D33A6C91}"/>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4" name="Footer Placeholder 3">
            <a:extLst>
              <a:ext uri="{FF2B5EF4-FFF2-40B4-BE49-F238E27FC236}">
                <a16:creationId xmlns:a16="http://schemas.microsoft.com/office/drawing/2014/main" id="{0CAC80BB-DC8E-4861-A34F-BECCC90D0F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52EF36-15C2-4E29-BC2A-152C8C926932}"/>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2599396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EC198-5672-4C8A-A381-B21420566E29}"/>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3" name="Footer Placeholder 2">
            <a:extLst>
              <a:ext uri="{FF2B5EF4-FFF2-40B4-BE49-F238E27FC236}">
                <a16:creationId xmlns:a16="http://schemas.microsoft.com/office/drawing/2014/main" id="{939B249A-2AD2-44C0-9169-E205502548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C3A2C97-073A-4354-8692-F9175B02EC53}"/>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183733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C7836-ECE5-43B2-87C3-F48156451D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755ABC-A1B0-4EB5-A5D6-CF6E82E385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19AB44-1361-42FE-8D9E-9722B9E4AA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562B70-BC11-4137-8DA2-5AC2D575EA97}"/>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6" name="Footer Placeholder 5">
            <a:extLst>
              <a:ext uri="{FF2B5EF4-FFF2-40B4-BE49-F238E27FC236}">
                <a16:creationId xmlns:a16="http://schemas.microsoft.com/office/drawing/2014/main" id="{C138A882-41FD-4EB5-8CFE-5B5C30C8E2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2A4CF1-279F-4CD1-AB5B-598AAC644495}"/>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1928034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27FE2-AC7A-432D-BEB2-99DD3A743C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4C4414-9128-40A2-94C6-79B0CE718A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E104AC-D2FE-475A-A2EB-2BBDB0E058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A3807-4B7A-4A92-B42A-CD0899C7F15D}"/>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6" name="Footer Placeholder 5">
            <a:extLst>
              <a:ext uri="{FF2B5EF4-FFF2-40B4-BE49-F238E27FC236}">
                <a16:creationId xmlns:a16="http://schemas.microsoft.com/office/drawing/2014/main" id="{4A1DD919-902E-4538-A9D7-6FC829438A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EE97E1-6768-437A-812A-BF4408E71A80}"/>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342047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F33C1-06AA-49F2-B353-8AB858979C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68B70F6-9C5C-48DE-A679-8EACC185A6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944603-F475-45BC-9871-24008A0B1B97}"/>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7A9F23D3-51EF-4E29-8031-2AF7AD0000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461F14-D0EC-482E-BAEB-5D8F40000457}"/>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4261415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703DE1-5B94-4E44-9222-2B78355D810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7A7A9D8-B9AC-49C4-96EA-B6AA077E61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1A8355-21EA-41D5-9AAA-2315FC72AE60}"/>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160CBF0E-FFFB-4FAA-9478-FD27DB64AB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07F7B5-6DF8-44EC-9C0E-182D7A9AAB50}"/>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115146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F48F7-33C3-41B5-83FF-CA89E94CCF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A1A158-ED59-4ED6-B7A2-E3DEAD7E97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9B670D-D74B-4C51-BD17-4E5829DEEF93}"/>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1A0CD745-7158-4F70-9BEE-240BCB86B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C14C36-479D-4287-BD94-44F571F15EFA}"/>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348427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F48F7-33C3-41B5-83FF-CA89E94CCF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A1A158-ED59-4ED6-B7A2-E3DEAD7E97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9B670D-D74B-4C51-BD17-4E5829DEEF93}"/>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1A0CD745-7158-4F70-9BEE-240BCB86B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C14C36-479D-4287-BD94-44F571F15EFA}"/>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996452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F48F7-33C3-41B5-83FF-CA89E94CCF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A1A158-ED59-4ED6-B7A2-E3DEAD7E97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9B670D-D74B-4C51-BD17-4E5829DEEF93}"/>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1A0CD745-7158-4F70-9BEE-240BCB86B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C14C36-479D-4287-BD94-44F571F15EFA}"/>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598355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6E7B8-3989-4E7F-B03C-D95C97F36E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626390-C9D9-4462-BE84-2F6CDFFF22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4D632-1CB1-4FA5-A5DA-92F92AF6ABCD}"/>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F4F059BA-6E93-48C6-9F28-D15B15790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9844B-FDEA-4E15-8FF5-A003BCEDEE39}"/>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797427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6E7B8-3989-4E7F-B03C-D95C97F36E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626390-C9D9-4462-BE84-2F6CDFFF22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4D632-1CB1-4FA5-A5DA-92F92AF6ABCD}"/>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F4F059BA-6E93-48C6-9F28-D15B15790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9844B-FDEA-4E15-8FF5-A003BCEDEE39}"/>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2685978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6E7B8-3989-4E7F-B03C-D95C97F36E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626390-C9D9-4462-BE84-2F6CDFFF22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04D632-1CB1-4FA5-A5DA-92F92AF6ABCD}"/>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F4F059BA-6E93-48C6-9F28-D15B15790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79844B-FDEA-4E15-8FF5-A003BCEDEE39}"/>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904353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D1055-5B15-4842-A411-852C0E3B33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ADC624-2954-45F4-8615-6796CC28D4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78F0E1-29C3-40C9-91F6-6B9C8C16C51C}"/>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9337D0B9-BE17-48B1-B43F-6693DCCD8B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64312C-A956-4645-BEBF-F78CEA451229}"/>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239134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077BE-E9C8-43CA-9B05-56B91ADB90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FB5173-374F-4FC5-BCF4-1C761A97C9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F9C1B6-1773-4B64-A6BE-9258742586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8E7EBA-4A31-475F-897A-B7F3ABFE8357}"/>
              </a:ext>
            </a:extLst>
          </p:cNvPr>
          <p:cNvSpPr>
            <a:spLocks noGrp="1"/>
          </p:cNvSpPr>
          <p:nvPr>
            <p:ph type="dt" sz="half" idx="10"/>
          </p:nvPr>
        </p:nvSpPr>
        <p:spPr/>
        <p:txBody>
          <a:bodyPr/>
          <a:lstStyle/>
          <a:p>
            <a:fld id="{808CA712-2B62-4130-84E8-7E8DC4B91B8A}" type="datetimeFigureOut">
              <a:rPr lang="en-US" smtClean="0"/>
              <a:t>8/8/2021</a:t>
            </a:fld>
            <a:endParaRPr lang="en-US"/>
          </a:p>
        </p:txBody>
      </p:sp>
      <p:sp>
        <p:nvSpPr>
          <p:cNvPr id="6" name="Footer Placeholder 5">
            <a:extLst>
              <a:ext uri="{FF2B5EF4-FFF2-40B4-BE49-F238E27FC236}">
                <a16:creationId xmlns:a16="http://schemas.microsoft.com/office/drawing/2014/main" id="{8C155C75-FB58-4D47-A1C3-6E00923008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89BA5-5DCE-4178-87F6-DD97938A7D1C}"/>
              </a:ext>
            </a:extLst>
          </p:cNvPr>
          <p:cNvSpPr>
            <a:spLocks noGrp="1"/>
          </p:cNvSpPr>
          <p:nvPr>
            <p:ph type="sldNum" sz="quarter" idx="12"/>
          </p:nvPr>
        </p:nvSpPr>
        <p:spPr/>
        <p:txBody>
          <a:bodyPr/>
          <a:lstStyle/>
          <a:p>
            <a:fld id="{08A8A88A-2A6F-4E15-861C-2C671A738157}" type="slidenum">
              <a:rPr lang="en-US" smtClean="0"/>
              <a:t>‹#›</a:t>
            </a:fld>
            <a:endParaRPr lang="en-US"/>
          </a:p>
        </p:txBody>
      </p:sp>
    </p:spTree>
    <p:extLst>
      <p:ext uri="{BB962C8B-B14F-4D97-AF65-F5344CB8AC3E}">
        <p14:creationId xmlns:p14="http://schemas.microsoft.com/office/powerpoint/2010/main" val="3446269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98D811-11E8-4314-B7F2-EA4BCCDD79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634470-7AD6-49A7-BE3A-67C5C1E8BC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FAE176-AF60-42BF-AABA-138EB37886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8CA712-2B62-4130-84E8-7E8DC4B91B8A}" type="datetimeFigureOut">
              <a:rPr lang="en-US" smtClean="0"/>
              <a:t>8/8/2021</a:t>
            </a:fld>
            <a:endParaRPr lang="en-US"/>
          </a:p>
        </p:txBody>
      </p:sp>
      <p:sp>
        <p:nvSpPr>
          <p:cNvPr id="5" name="Footer Placeholder 4">
            <a:extLst>
              <a:ext uri="{FF2B5EF4-FFF2-40B4-BE49-F238E27FC236}">
                <a16:creationId xmlns:a16="http://schemas.microsoft.com/office/drawing/2014/main" id="{8113C371-9B3F-4DD1-ACD9-F6350C5BC8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4348E64-40CC-4BCA-80E7-E0B507EBA1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8A88A-2A6F-4E15-861C-2C671A738157}" type="slidenum">
              <a:rPr lang="en-US" smtClean="0"/>
              <a:t>‹#›</a:t>
            </a:fld>
            <a:endParaRPr lang="en-US"/>
          </a:p>
        </p:txBody>
      </p:sp>
    </p:spTree>
    <p:extLst>
      <p:ext uri="{BB962C8B-B14F-4D97-AF65-F5344CB8AC3E}">
        <p14:creationId xmlns:p14="http://schemas.microsoft.com/office/powerpoint/2010/main" val="2397183504"/>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2" r:id="rId3"/>
    <p:sldLayoutId id="2147483660" r:id="rId4"/>
    <p:sldLayoutId id="2147483650" r:id="rId5"/>
    <p:sldLayoutId id="2147483664" r:id="rId6"/>
    <p:sldLayoutId id="2147483661"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1.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4.gif"/></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5.wdp"/><Relationship Id="rId18" Type="http://schemas.openxmlformats.org/officeDocument/2006/relationships/image" Target="../media/image22.png"/><Relationship Id="rId26" Type="http://schemas.openxmlformats.org/officeDocument/2006/relationships/image" Target="../media/image26.png"/><Relationship Id="rId3" Type="http://schemas.openxmlformats.org/officeDocument/2006/relationships/slideLayout" Target="../slideLayouts/slideLayout1.xml"/><Relationship Id="rId21" Type="http://schemas.microsoft.com/office/2007/relationships/hdphoto" Target="../media/hdphoto9.wdp"/><Relationship Id="rId7" Type="http://schemas.microsoft.com/office/2007/relationships/hdphoto" Target="../media/hdphoto2.wdp"/><Relationship Id="rId12" Type="http://schemas.openxmlformats.org/officeDocument/2006/relationships/image" Target="../media/image19.png"/><Relationship Id="rId17" Type="http://schemas.microsoft.com/office/2007/relationships/hdphoto" Target="../media/hdphoto7.wdp"/><Relationship Id="rId25" Type="http://schemas.microsoft.com/office/2007/relationships/hdphoto" Target="../media/hdphoto11.wdp"/><Relationship Id="rId2" Type="http://schemas.openxmlformats.org/officeDocument/2006/relationships/audio" Target="../media/media1.MP3"/><Relationship Id="rId16" Type="http://schemas.openxmlformats.org/officeDocument/2006/relationships/image" Target="../media/image21.png"/><Relationship Id="rId20" Type="http://schemas.openxmlformats.org/officeDocument/2006/relationships/image" Target="../media/image23.png"/><Relationship Id="rId29" Type="http://schemas.microsoft.com/office/2007/relationships/hdphoto" Target="../media/hdphoto13.wdp"/><Relationship Id="rId1" Type="http://schemas.microsoft.com/office/2007/relationships/media" Target="../media/media1.MP3"/><Relationship Id="rId6" Type="http://schemas.openxmlformats.org/officeDocument/2006/relationships/image" Target="../media/image16.png"/><Relationship Id="rId11" Type="http://schemas.microsoft.com/office/2007/relationships/hdphoto" Target="../media/hdphoto4.wdp"/><Relationship Id="rId24" Type="http://schemas.openxmlformats.org/officeDocument/2006/relationships/image" Target="../media/image25.png"/><Relationship Id="rId5" Type="http://schemas.microsoft.com/office/2007/relationships/hdphoto" Target="../media/hdphoto1.wdp"/><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7.png"/><Relationship Id="rId10" Type="http://schemas.openxmlformats.org/officeDocument/2006/relationships/image" Target="../media/image18.png"/><Relationship Id="rId19" Type="http://schemas.microsoft.com/office/2007/relationships/hdphoto" Target="../media/hdphoto8.wdp"/><Relationship Id="rId31" Type="http://schemas.openxmlformats.org/officeDocument/2006/relationships/image" Target="../media/image29.png"/><Relationship Id="rId4" Type="http://schemas.openxmlformats.org/officeDocument/2006/relationships/image" Target="../media/image15.jpeg"/><Relationship Id="rId9" Type="http://schemas.microsoft.com/office/2007/relationships/hdphoto" Target="../media/hdphoto3.wdp"/><Relationship Id="rId14" Type="http://schemas.openxmlformats.org/officeDocument/2006/relationships/image" Target="../media/image20.png"/><Relationship Id="rId22" Type="http://schemas.openxmlformats.org/officeDocument/2006/relationships/image" Target="../media/image24.png"/><Relationship Id="rId27" Type="http://schemas.microsoft.com/office/2007/relationships/hdphoto" Target="../media/hdphoto12.wdp"/><Relationship Id="rId30"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5" Type="http://schemas.openxmlformats.org/officeDocument/2006/relationships/image" Target="../media/image32.png"/><Relationship Id="rId4" Type="http://schemas.microsoft.com/office/2007/relationships/hdphoto" Target="../media/hdphoto14.wdp"/></Relationships>
</file>

<file path=ppt/slides/_rels/slide33.xml.rels><?xml version="1.0" encoding="UTF-8" standalone="yes"?>
<Relationships xmlns="http://schemas.openxmlformats.org/package/2006/relationships"><Relationship Id="rId8" Type="http://schemas.openxmlformats.org/officeDocument/2006/relationships/image" Target="../media/image35.png"/><Relationship Id="rId13" Type="http://schemas.microsoft.com/office/2007/relationships/hdphoto" Target="../media/hdphoto19.wdp"/><Relationship Id="rId18" Type="http://schemas.openxmlformats.org/officeDocument/2006/relationships/image" Target="../media/image39.png"/><Relationship Id="rId26" Type="http://schemas.microsoft.com/office/2007/relationships/hdphoto" Target="../media/hdphoto20.wdp"/><Relationship Id="rId39" Type="http://schemas.openxmlformats.org/officeDocument/2006/relationships/image" Target="../media/image46.png"/><Relationship Id="rId3" Type="http://schemas.openxmlformats.org/officeDocument/2006/relationships/image" Target="../media/image30.jpeg"/><Relationship Id="rId21" Type="http://schemas.openxmlformats.org/officeDocument/2006/relationships/slide" Target="slide35.xml"/><Relationship Id="rId34" Type="http://schemas.openxmlformats.org/officeDocument/2006/relationships/image" Target="../media/image44.png"/><Relationship Id="rId42" Type="http://schemas.microsoft.com/office/2007/relationships/hdphoto" Target="../media/hdphoto25.wdp"/><Relationship Id="rId47" Type="http://schemas.openxmlformats.org/officeDocument/2006/relationships/image" Target="../media/image50.png"/><Relationship Id="rId7" Type="http://schemas.microsoft.com/office/2007/relationships/hdphoto" Target="../media/hdphoto16.wdp"/><Relationship Id="rId12" Type="http://schemas.openxmlformats.org/officeDocument/2006/relationships/image" Target="../media/image37.png"/><Relationship Id="rId17" Type="http://schemas.microsoft.com/office/2007/relationships/hdphoto" Target="../media/hdphoto9.wdp"/><Relationship Id="rId25" Type="http://schemas.openxmlformats.org/officeDocument/2006/relationships/image" Target="../media/image41.png"/><Relationship Id="rId33" Type="http://schemas.microsoft.com/office/2007/relationships/hdphoto" Target="../media/hdphoto22.wdp"/><Relationship Id="rId38" Type="http://schemas.openxmlformats.org/officeDocument/2006/relationships/image" Target="../media/image45.png"/><Relationship Id="rId46" Type="http://schemas.microsoft.com/office/2007/relationships/hdphoto" Target="../media/hdphoto27.wdp"/><Relationship Id="rId2" Type="http://schemas.openxmlformats.org/officeDocument/2006/relationships/notesSlide" Target="../notesSlides/notesSlide16.xml"/><Relationship Id="rId16" Type="http://schemas.openxmlformats.org/officeDocument/2006/relationships/image" Target="../media/image23.png"/><Relationship Id="rId20" Type="http://schemas.openxmlformats.org/officeDocument/2006/relationships/image" Target="../media/image40.png"/><Relationship Id="rId29" Type="http://schemas.microsoft.com/office/2007/relationships/hdphoto" Target="../media/hdphoto21.wdp"/><Relationship Id="rId41"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34.png"/><Relationship Id="rId11" Type="http://schemas.microsoft.com/office/2007/relationships/hdphoto" Target="../media/hdphoto18.wdp"/><Relationship Id="rId24" Type="http://schemas.openxmlformats.org/officeDocument/2006/relationships/slide" Target="slide37.xml"/><Relationship Id="rId32" Type="http://schemas.openxmlformats.org/officeDocument/2006/relationships/image" Target="../media/image43.png"/><Relationship Id="rId37" Type="http://schemas.microsoft.com/office/2007/relationships/hdphoto" Target="../media/hdphoto12.wdp"/><Relationship Id="rId40" Type="http://schemas.microsoft.com/office/2007/relationships/hdphoto" Target="../media/hdphoto24.wdp"/><Relationship Id="rId45" Type="http://schemas.openxmlformats.org/officeDocument/2006/relationships/image" Target="../media/image49.png"/><Relationship Id="rId5" Type="http://schemas.microsoft.com/office/2007/relationships/hdphoto" Target="../media/hdphoto15.wdp"/><Relationship Id="rId15" Type="http://schemas.openxmlformats.org/officeDocument/2006/relationships/slide" Target="slide34.xml"/><Relationship Id="rId23" Type="http://schemas.microsoft.com/office/2007/relationships/hdphoto" Target="../media/hdphoto8.wdp"/><Relationship Id="rId28" Type="http://schemas.openxmlformats.org/officeDocument/2006/relationships/image" Target="../media/image42.png"/><Relationship Id="rId36" Type="http://schemas.openxmlformats.org/officeDocument/2006/relationships/image" Target="../media/image26.png"/><Relationship Id="rId10" Type="http://schemas.openxmlformats.org/officeDocument/2006/relationships/image" Target="../media/image36.png"/><Relationship Id="rId19" Type="http://schemas.openxmlformats.org/officeDocument/2006/relationships/slide" Target="slide36.xml"/><Relationship Id="rId31" Type="http://schemas.microsoft.com/office/2007/relationships/hdphoto" Target="../media/hdphoto11.wdp"/><Relationship Id="rId44" Type="http://schemas.microsoft.com/office/2007/relationships/hdphoto" Target="../media/hdphoto26.wdp"/><Relationship Id="rId4" Type="http://schemas.openxmlformats.org/officeDocument/2006/relationships/image" Target="../media/image33.png"/><Relationship Id="rId9" Type="http://schemas.microsoft.com/office/2007/relationships/hdphoto" Target="../media/hdphoto17.wdp"/><Relationship Id="rId14" Type="http://schemas.openxmlformats.org/officeDocument/2006/relationships/image" Target="../media/image38.png"/><Relationship Id="rId22" Type="http://schemas.openxmlformats.org/officeDocument/2006/relationships/image" Target="../media/image22.png"/><Relationship Id="rId27" Type="http://schemas.openxmlformats.org/officeDocument/2006/relationships/slide" Target="slide38.xml"/><Relationship Id="rId30" Type="http://schemas.openxmlformats.org/officeDocument/2006/relationships/image" Target="../media/image25.png"/><Relationship Id="rId35" Type="http://schemas.microsoft.com/office/2007/relationships/hdphoto" Target="../media/hdphoto23.wdp"/><Relationship Id="rId43" Type="http://schemas.openxmlformats.org/officeDocument/2006/relationships/image" Target="../media/image48.png"/><Relationship Id="rId48" Type="http://schemas.microsoft.com/office/2007/relationships/hdphoto" Target="../media/hdphoto28.wdp"/></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33.xml"/><Relationship Id="rId4" Type="http://schemas.microsoft.com/office/2007/relationships/hdphoto" Target="../media/hdphoto14.wdp"/></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33.xml"/><Relationship Id="rId4" Type="http://schemas.microsoft.com/office/2007/relationships/hdphoto" Target="../media/hdphoto14.wdp"/></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33.xml"/><Relationship Id="rId4" Type="http://schemas.microsoft.com/office/2007/relationships/hdphoto" Target="../media/hdphoto14.wdp"/></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33.xml"/><Relationship Id="rId4" Type="http://schemas.microsoft.com/office/2007/relationships/hdphoto" Target="../media/hdphoto14.wdp"/></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slide" Target="slide33.xml"/><Relationship Id="rId4" Type="http://schemas.microsoft.com/office/2007/relationships/hdphoto" Target="../media/hdphoto14.wdp"/></Relationships>
</file>

<file path=ppt/slides/_rels/slide3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709578-9C91-407F-8645-F392348EFD19}"/>
              </a:ext>
            </a:extLst>
          </p:cNvPr>
          <p:cNvPicPr>
            <a:picLocks noChangeAspect="1"/>
          </p:cNvPicPr>
          <p:nvPr/>
        </p:nvPicPr>
        <p:blipFill rotWithShape="1">
          <a:blip r:embed="rId2"/>
          <a:srcRect l="21167" t="16297" r="22084" b="6074"/>
          <a:stretch/>
        </p:blipFill>
        <p:spPr>
          <a:xfrm>
            <a:off x="0" y="0"/>
            <a:ext cx="12191999" cy="6857999"/>
          </a:xfrm>
          <a:prstGeom prst="rect">
            <a:avLst/>
          </a:prstGeom>
        </p:spPr>
      </p:pic>
      <p:sp>
        <p:nvSpPr>
          <p:cNvPr id="3" name="TextBox 2">
            <a:extLst>
              <a:ext uri="{FF2B5EF4-FFF2-40B4-BE49-F238E27FC236}">
                <a16:creationId xmlns:a16="http://schemas.microsoft.com/office/drawing/2014/main" id="{73455459-689D-4715-9C1D-B2B4EBBC52B3}"/>
              </a:ext>
            </a:extLst>
          </p:cNvPr>
          <p:cNvSpPr txBox="1"/>
          <p:nvPr/>
        </p:nvSpPr>
        <p:spPr>
          <a:xfrm>
            <a:off x="6295419" y="5924698"/>
            <a:ext cx="6004560" cy="830997"/>
          </a:xfrm>
          <a:prstGeom prst="rect">
            <a:avLst/>
          </a:prstGeom>
          <a:noFill/>
        </p:spPr>
        <p:txBody>
          <a:bodyPr wrap="square" rtlCol="0">
            <a:spAutoFit/>
          </a:bodyPr>
          <a:lstStyle/>
          <a:p>
            <a:r>
              <a:rPr lang="en-US" sz="2400" b="1" err="1">
                <a:solidFill>
                  <a:srgbClr val="0070C0"/>
                </a:solidFill>
                <a:latin typeface="Arial" panose="020B0604020202020204" pitchFamily="34" charset="0"/>
                <a:cs typeface="Arial" panose="020B0604020202020204" pitchFamily="34" charset="0"/>
              </a:rPr>
              <a:t>Giáo</a:t>
            </a:r>
            <a:r>
              <a:rPr lang="en-US" sz="2400" b="1">
                <a:solidFill>
                  <a:srgbClr val="0070C0"/>
                </a:solidFill>
                <a:latin typeface="Arial" panose="020B0604020202020204" pitchFamily="34" charset="0"/>
                <a:cs typeface="Arial" panose="020B0604020202020204" pitchFamily="34" charset="0"/>
              </a:rPr>
              <a:t> viên: Lê Thị </a:t>
            </a:r>
            <a:r>
              <a:rPr lang="en-US" sz="2400" b="1" dirty="0" err="1">
                <a:solidFill>
                  <a:srgbClr val="0070C0"/>
                </a:solidFill>
                <a:latin typeface="Arial" panose="020B0604020202020204" pitchFamily="34" charset="0"/>
                <a:cs typeface="Arial" panose="020B0604020202020204" pitchFamily="34" charset="0"/>
              </a:rPr>
              <a:t>Chinh</a:t>
            </a:r>
            <a:endParaRPr lang="en-US" sz="2400" b="1" dirty="0">
              <a:solidFill>
                <a:srgbClr val="0070C0"/>
              </a:solidFill>
              <a:latin typeface="Arial" panose="020B0604020202020204" pitchFamily="34" charset="0"/>
              <a:cs typeface="Arial" panose="020B0604020202020204" pitchFamily="34" charset="0"/>
            </a:endParaRPr>
          </a:p>
          <a:p>
            <a:r>
              <a:rPr lang="en-US" sz="2400" b="1">
                <a:solidFill>
                  <a:srgbClr val="0070C0"/>
                </a:solidFill>
                <a:latin typeface="Arial" panose="020B0604020202020204" pitchFamily="34" charset="0"/>
                <a:cs typeface="Arial" panose="020B0604020202020204" pitchFamily="34" charset="0"/>
              </a:rPr>
              <a:t>Email       : lethichinh09sdl</a:t>
            </a:r>
            <a:r>
              <a:rPr lang="en-US" sz="2400" b="1" dirty="0">
                <a:solidFill>
                  <a:srgbClr val="0070C0"/>
                </a:solidFill>
                <a:latin typeface="Arial" panose="020B0604020202020204" pitchFamily="34" charset="0"/>
                <a:cs typeface="Arial" panose="020B0604020202020204" pitchFamily="34" charset="0"/>
              </a:rPr>
              <a:t>@gmail.com</a:t>
            </a:r>
          </a:p>
        </p:txBody>
      </p:sp>
    </p:spTree>
    <p:extLst>
      <p:ext uri="{BB962C8B-B14F-4D97-AF65-F5344CB8AC3E}">
        <p14:creationId xmlns:p14="http://schemas.microsoft.com/office/powerpoint/2010/main" val="1448754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87120" y="79058"/>
            <a:ext cx="5039360" cy="83534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Các tầng khí quyển</a:t>
            </a:r>
            <a:endParaRPr lang="en-US" sz="3600"/>
          </a:p>
        </p:txBody>
      </p:sp>
      <p:sp>
        <p:nvSpPr>
          <p:cNvPr id="4" name="Oval 3">
            <a:extLst>
              <a:ext uri="{FF2B5EF4-FFF2-40B4-BE49-F238E27FC236}">
                <a16:creationId xmlns:a16="http://schemas.microsoft.com/office/drawing/2014/main" id="{136F4625-03B9-4CBC-AAA3-92385CFCA656}"/>
              </a:ext>
            </a:extLst>
          </p:cNvPr>
          <p:cNvSpPr/>
          <p:nvPr/>
        </p:nvSpPr>
        <p:spPr>
          <a:xfrm>
            <a:off x="69220" y="58565"/>
            <a:ext cx="947568" cy="957608"/>
          </a:xfrm>
          <a:prstGeom prst="ellipse">
            <a:avLst/>
          </a:prstGeom>
          <a:solidFill>
            <a:schemeClr val="accent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2</a:t>
            </a:r>
          </a:p>
        </p:txBody>
      </p:sp>
      <p:sp>
        <p:nvSpPr>
          <p:cNvPr id="3" name="Rectangle 2">
            <a:extLst>
              <a:ext uri="{FF2B5EF4-FFF2-40B4-BE49-F238E27FC236}">
                <a16:creationId xmlns:a16="http://schemas.microsoft.com/office/drawing/2014/main" id="{D5C186EB-1719-4E55-B661-227E228D6871}"/>
              </a:ext>
            </a:extLst>
          </p:cNvPr>
          <p:cNvSpPr/>
          <p:nvPr/>
        </p:nvSpPr>
        <p:spPr>
          <a:xfrm>
            <a:off x="1155368" y="1536174"/>
            <a:ext cx="9881263" cy="3785652"/>
          </a:xfrm>
          <a:prstGeom prst="rect">
            <a:avLst/>
          </a:prstGeom>
        </p:spPr>
        <p:txBody>
          <a:bodyPr wrap="square">
            <a:spAutoFit/>
          </a:bodyPr>
          <a:lstStyle/>
          <a:p>
            <a:pPr algn="just">
              <a:spcAft>
                <a:spcPts val="0"/>
              </a:spcAft>
            </a:pPr>
            <a:r>
              <a:rPr lang="nl-NL" sz="6000">
                <a:solidFill>
                  <a:srgbClr val="0070C0"/>
                </a:solidFill>
                <a:latin typeface="Arial" panose="020B0604020202020204" pitchFamily="34" charset="0"/>
                <a:ea typeface="Calibri" panose="020F0502020204030204" pitchFamily="34" charset="0"/>
                <a:cs typeface="Arial" panose="020B0604020202020204" pitchFamily="34" charset="0"/>
              </a:rPr>
              <a:t>Gồm 3 tầng:</a:t>
            </a:r>
            <a:endParaRPr lang="en-US" sz="6000">
              <a:solidFill>
                <a:srgbClr val="0070C0"/>
              </a:solidFill>
              <a:latin typeface="Arial" panose="020B0604020202020204" pitchFamily="34" charset="0"/>
              <a:ea typeface="Calibri" panose="020F0502020204030204" pitchFamily="34" charset="0"/>
              <a:cs typeface="Arial" panose="020B0604020202020204" pitchFamily="34" charset="0"/>
            </a:endParaRPr>
          </a:p>
          <a:p>
            <a:pPr algn="just">
              <a:spcAft>
                <a:spcPts val="0"/>
              </a:spcAft>
            </a:pPr>
            <a:r>
              <a:rPr lang="nl-NL" sz="6000">
                <a:solidFill>
                  <a:srgbClr val="0070C0"/>
                </a:solidFill>
                <a:latin typeface="Arial" panose="020B0604020202020204" pitchFamily="34" charset="0"/>
                <a:ea typeface="Calibri" panose="020F0502020204030204" pitchFamily="34" charset="0"/>
                <a:cs typeface="Arial" panose="020B0604020202020204" pitchFamily="34" charset="0"/>
              </a:rPr>
              <a:t>          + Đối lưu</a:t>
            </a:r>
            <a:endParaRPr lang="en-US" sz="6000">
              <a:solidFill>
                <a:srgbClr val="0070C0"/>
              </a:solidFill>
              <a:latin typeface="Arial" panose="020B0604020202020204" pitchFamily="34" charset="0"/>
              <a:ea typeface="Calibri" panose="020F0502020204030204" pitchFamily="34" charset="0"/>
              <a:cs typeface="Arial" panose="020B0604020202020204" pitchFamily="34" charset="0"/>
            </a:endParaRPr>
          </a:p>
          <a:p>
            <a:pPr algn="just">
              <a:spcAft>
                <a:spcPts val="0"/>
              </a:spcAft>
            </a:pPr>
            <a:r>
              <a:rPr lang="nl-NL" sz="6000">
                <a:solidFill>
                  <a:srgbClr val="0070C0"/>
                </a:solidFill>
                <a:latin typeface="Arial" panose="020B0604020202020204" pitchFamily="34" charset="0"/>
                <a:ea typeface="Calibri" panose="020F0502020204030204" pitchFamily="34" charset="0"/>
                <a:cs typeface="Arial" panose="020B0604020202020204" pitchFamily="34" charset="0"/>
              </a:rPr>
              <a:t>          + Bình lưu</a:t>
            </a:r>
            <a:endParaRPr lang="en-US" sz="6000">
              <a:solidFill>
                <a:srgbClr val="0070C0"/>
              </a:solidFill>
              <a:latin typeface="Arial" panose="020B0604020202020204" pitchFamily="34" charset="0"/>
              <a:ea typeface="Calibri" panose="020F0502020204030204" pitchFamily="34" charset="0"/>
              <a:cs typeface="Arial" panose="020B0604020202020204" pitchFamily="34" charset="0"/>
            </a:endParaRPr>
          </a:p>
          <a:p>
            <a:r>
              <a:rPr lang="nl-NL" sz="6000">
                <a:solidFill>
                  <a:srgbClr val="0070C0"/>
                </a:solidFill>
                <a:latin typeface="Arial" panose="020B0604020202020204" pitchFamily="34" charset="0"/>
                <a:ea typeface="Calibri" panose="020F0502020204030204" pitchFamily="34" charset="0"/>
                <a:cs typeface="Arial" panose="020B0604020202020204" pitchFamily="34" charset="0"/>
              </a:rPr>
              <a:t>          + Tầng cao khí quyển</a:t>
            </a:r>
            <a:endParaRPr lang="en-US" sz="6000">
              <a:solidFill>
                <a:srgbClr val="0070C0"/>
              </a:solidFill>
              <a:latin typeface="Arial" panose="020B0604020202020204" pitchFamily="34" charset="0"/>
              <a:cs typeface="Arial" panose="020B0604020202020204" pitchFamily="34" charset="0"/>
            </a:endParaRPr>
          </a:p>
        </p:txBody>
      </p:sp>
      <p:pic>
        <p:nvPicPr>
          <p:cNvPr id="10" name="Picture 11" descr="book9">
            <a:extLst>
              <a:ext uri="{FF2B5EF4-FFF2-40B4-BE49-F238E27FC236}">
                <a16:creationId xmlns:a16="http://schemas.microsoft.com/office/drawing/2014/main" id="{236A87B7-8E6F-4F91-A002-74AF46EEC83D}"/>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0497" y="1320624"/>
            <a:ext cx="914400" cy="40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35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5451378-28AF-4432-B437-343806F276B0}"/>
              </a:ext>
            </a:extLst>
          </p:cNvPr>
          <p:cNvGrpSpPr/>
          <p:nvPr/>
        </p:nvGrpSpPr>
        <p:grpSpPr>
          <a:xfrm>
            <a:off x="528320" y="1710454"/>
            <a:ext cx="10647124" cy="5115409"/>
            <a:chOff x="6679644" y="1137920"/>
            <a:chExt cx="10647124" cy="5115409"/>
          </a:xfrm>
        </p:grpSpPr>
        <p:pic>
          <p:nvPicPr>
            <p:cNvPr id="2" name="Picture 1">
              <a:extLst>
                <a:ext uri="{FF2B5EF4-FFF2-40B4-BE49-F238E27FC236}">
                  <a16:creationId xmlns:a16="http://schemas.microsoft.com/office/drawing/2014/main" id="{D198266A-3BE2-4CBD-9E5D-A5599814B008}"/>
                </a:ext>
              </a:extLst>
            </p:cNvPr>
            <p:cNvPicPr>
              <a:picLocks noChangeAspect="1"/>
            </p:cNvPicPr>
            <p:nvPr/>
          </p:nvPicPr>
          <p:blipFill rotWithShape="1">
            <a:blip r:embed="rId2"/>
            <a:srcRect l="43000" t="28593" r="28500" b="19407"/>
            <a:stretch/>
          </p:blipFill>
          <p:spPr>
            <a:xfrm>
              <a:off x="6679644" y="1137920"/>
              <a:ext cx="4669076" cy="4791946"/>
            </a:xfrm>
            <a:prstGeom prst="rect">
              <a:avLst/>
            </a:prstGeom>
          </p:spPr>
        </p:pic>
        <p:sp>
          <p:nvSpPr>
            <p:cNvPr id="5" name="TextBox 4">
              <a:extLst>
                <a:ext uri="{FF2B5EF4-FFF2-40B4-BE49-F238E27FC236}">
                  <a16:creationId xmlns:a16="http://schemas.microsoft.com/office/drawing/2014/main" id="{278FDC34-4041-4001-AFA7-4C33E34CFD93}"/>
                </a:ext>
              </a:extLst>
            </p:cNvPr>
            <p:cNvSpPr txBox="1"/>
            <p:nvPr/>
          </p:nvSpPr>
          <p:spPr>
            <a:xfrm>
              <a:off x="7002502" y="5636587"/>
              <a:ext cx="4023360" cy="400110"/>
            </a:xfrm>
            <a:prstGeom prst="rect">
              <a:avLst/>
            </a:prstGeom>
            <a:solidFill>
              <a:schemeClr val="bg1"/>
            </a:solidFill>
          </p:spPr>
          <p:txBody>
            <a:bodyPr wrap="square" rtlCol="0">
              <a:spAutoFit/>
            </a:bodyPr>
            <a:lstStyle/>
            <a:p>
              <a:r>
                <a:rPr lang="en-US" sz="2000" b="1">
                  <a:solidFill>
                    <a:srgbClr val="002060"/>
                  </a:solidFill>
                  <a:latin typeface="Arial" panose="020B0604020202020204" pitchFamily="34" charset="0"/>
                  <a:cs typeface="Arial" panose="020B0604020202020204" pitchFamily="34" charset="0"/>
                </a:rPr>
                <a:t>Hình 1. Các tầng khí quyển</a:t>
              </a:r>
            </a:p>
          </p:txBody>
        </p:sp>
        <p:sp>
          <p:nvSpPr>
            <p:cNvPr id="12" name="TextBox 11">
              <a:extLst>
                <a:ext uri="{FF2B5EF4-FFF2-40B4-BE49-F238E27FC236}">
                  <a16:creationId xmlns:a16="http://schemas.microsoft.com/office/drawing/2014/main" id="{6243C7C5-C1B5-4A2E-9620-5FF609ED9757}"/>
                </a:ext>
              </a:extLst>
            </p:cNvPr>
            <p:cNvSpPr txBox="1"/>
            <p:nvPr/>
          </p:nvSpPr>
          <p:spPr>
            <a:xfrm>
              <a:off x="11967924" y="5545443"/>
              <a:ext cx="5358844" cy="707886"/>
            </a:xfrm>
            <a:prstGeom prst="rect">
              <a:avLst/>
            </a:prstGeom>
            <a:solidFill>
              <a:schemeClr val="bg1"/>
            </a:solid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Hình 2. Sét và cầu vồng là các hiện t</a:t>
              </a:r>
              <a:r>
                <a:rPr lang="vi-VN" sz="2000" b="1">
                  <a:solidFill>
                    <a:srgbClr val="002060"/>
                  </a:solidFill>
                  <a:latin typeface="Arial" panose="020B0604020202020204" pitchFamily="34" charset="0"/>
                  <a:cs typeface="Arial" panose="020B0604020202020204" pitchFamily="34" charset="0"/>
                </a:rPr>
                <a:t>ư</a:t>
              </a:r>
              <a:r>
                <a:rPr lang="en-US" sz="2000" b="1">
                  <a:solidFill>
                    <a:srgbClr val="002060"/>
                  </a:solidFill>
                  <a:latin typeface="Arial" panose="020B0604020202020204" pitchFamily="34" charset="0"/>
                  <a:cs typeface="Arial" panose="020B0604020202020204" pitchFamily="34" charset="0"/>
                </a:rPr>
                <a:t>ợng thời tiết xuất hiện ở tầng đối l</a:t>
              </a:r>
              <a:r>
                <a:rPr lang="vi-VN" sz="2000" b="1">
                  <a:solidFill>
                    <a:srgbClr val="002060"/>
                  </a:solidFill>
                  <a:latin typeface="Arial" panose="020B0604020202020204" pitchFamily="34" charset="0"/>
                  <a:cs typeface="Arial" panose="020B0604020202020204" pitchFamily="34" charset="0"/>
                </a:rPr>
                <a:t>ư</a:t>
              </a:r>
              <a:r>
                <a:rPr lang="en-US" sz="2000" b="1">
                  <a:solidFill>
                    <a:srgbClr val="002060"/>
                  </a:solidFill>
                  <a:latin typeface="Arial" panose="020B0604020202020204" pitchFamily="34" charset="0"/>
                  <a:cs typeface="Arial" panose="020B0604020202020204" pitchFamily="34" charset="0"/>
                </a:rPr>
                <a:t>uu</a:t>
              </a:r>
            </a:p>
          </p:txBody>
        </p:sp>
      </p:grpSp>
      <p:pic>
        <p:nvPicPr>
          <p:cNvPr id="11" name="Picture 10">
            <a:extLst>
              <a:ext uri="{FF2B5EF4-FFF2-40B4-BE49-F238E27FC236}">
                <a16:creationId xmlns:a16="http://schemas.microsoft.com/office/drawing/2014/main" id="{96270B16-2CD6-416A-AA56-92DBA62C167C}"/>
              </a:ext>
            </a:extLst>
          </p:cNvPr>
          <p:cNvPicPr>
            <a:picLocks noChangeAspect="1"/>
          </p:cNvPicPr>
          <p:nvPr/>
        </p:nvPicPr>
        <p:blipFill rotWithShape="1">
          <a:blip r:embed="rId3"/>
          <a:srcRect l="58583" t="26423" r="21750" b="34518"/>
          <a:stretch/>
        </p:blipFill>
        <p:spPr>
          <a:xfrm>
            <a:off x="6624320" y="1814318"/>
            <a:ext cx="3703320" cy="4137177"/>
          </a:xfrm>
          <a:prstGeom prst="rect">
            <a:avLst/>
          </a:prstGeom>
        </p:spPr>
      </p:pic>
      <p:sp>
        <p:nvSpPr>
          <p:cNvPr id="13" name="Speech Bubble: Rectangle with Corners Rounded 12">
            <a:extLst>
              <a:ext uri="{FF2B5EF4-FFF2-40B4-BE49-F238E27FC236}">
                <a16:creationId xmlns:a16="http://schemas.microsoft.com/office/drawing/2014/main" id="{7F0CC916-6FAB-44AF-9685-59F3BE5BBE7B}"/>
              </a:ext>
            </a:extLst>
          </p:cNvPr>
          <p:cNvSpPr/>
          <p:nvPr/>
        </p:nvSpPr>
        <p:spPr>
          <a:xfrm>
            <a:off x="2626638" y="144905"/>
            <a:ext cx="7117080" cy="1458718"/>
          </a:xfrm>
          <a:prstGeom prst="wedgeRoundRectCallout">
            <a:avLst>
              <a:gd name="adj1" fmla="val -14980"/>
              <a:gd name="adj2" fmla="val 82500"/>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FF69AC4-D6B5-4F94-8C17-24BED4AC1134}"/>
              </a:ext>
            </a:extLst>
          </p:cNvPr>
          <p:cNvSpPr txBox="1"/>
          <p:nvPr/>
        </p:nvSpPr>
        <p:spPr>
          <a:xfrm>
            <a:off x="2580640" y="223300"/>
            <a:ext cx="7213600" cy="1200329"/>
          </a:xfrm>
          <a:prstGeom prst="rect">
            <a:avLst/>
          </a:prstGeom>
          <a:noFill/>
        </p:spPr>
        <p:txBody>
          <a:bodyPr wrap="square" rtlCol="0">
            <a:spAutoFit/>
          </a:bodyPr>
          <a:lstStyle/>
          <a:p>
            <a:pPr algn="ctr"/>
            <a:r>
              <a:rPr lang="en-US" sz="3600" b="1">
                <a:solidFill>
                  <a:srgbClr val="FF0000"/>
                </a:solidFill>
                <a:latin typeface="Arial" panose="020B0604020202020204" pitchFamily="34" charset="0"/>
                <a:cs typeface="Arial" panose="020B0604020202020204" pitchFamily="34" charset="0"/>
              </a:rPr>
              <a:t>Nêu đặc điểm chính </a:t>
            </a:r>
          </a:p>
          <a:p>
            <a:pPr algn="ctr"/>
            <a:r>
              <a:rPr lang="en-US" sz="3600" b="1">
                <a:solidFill>
                  <a:srgbClr val="FF0000"/>
                </a:solidFill>
                <a:latin typeface="Arial" panose="020B0604020202020204" pitchFamily="34" charset="0"/>
                <a:cs typeface="Arial" panose="020B0604020202020204" pitchFamily="34" charset="0"/>
              </a:rPr>
              <a:t>tầng đối lưu và tầng bình lưu?</a:t>
            </a:r>
          </a:p>
        </p:txBody>
      </p:sp>
      <p:graphicFrame>
        <p:nvGraphicFramePr>
          <p:cNvPr id="17" name="Table 17">
            <a:extLst>
              <a:ext uri="{FF2B5EF4-FFF2-40B4-BE49-F238E27FC236}">
                <a16:creationId xmlns:a16="http://schemas.microsoft.com/office/drawing/2014/main" id="{7C9FC187-CAAA-4B89-A946-93CD8986DD8A}"/>
              </a:ext>
            </a:extLst>
          </p:cNvPr>
          <p:cNvGraphicFramePr>
            <a:graphicFrameLocks noGrp="1"/>
          </p:cNvGraphicFramePr>
          <p:nvPr>
            <p:extLst>
              <p:ext uri="{D42A27DB-BD31-4B8C-83A1-F6EECF244321}">
                <p14:modId xmlns:p14="http://schemas.microsoft.com/office/powerpoint/2010/main" val="463797494"/>
              </p:ext>
            </p:extLst>
          </p:nvPr>
        </p:nvGraphicFramePr>
        <p:xfrm>
          <a:off x="191387" y="2137144"/>
          <a:ext cx="11770242" cy="4575952"/>
        </p:xfrm>
        <a:graphic>
          <a:graphicData uri="http://schemas.openxmlformats.org/drawingml/2006/table">
            <a:tbl>
              <a:tblPr firstRow="1" bandRow="1">
                <a:tableStyleId>{5C22544A-7EE6-4342-B048-85BDC9FD1C3A}</a:tableStyleId>
              </a:tblPr>
              <a:tblGrid>
                <a:gridCol w="3498111">
                  <a:extLst>
                    <a:ext uri="{9D8B030D-6E8A-4147-A177-3AD203B41FA5}">
                      <a16:colId xmlns:a16="http://schemas.microsoft.com/office/drawing/2014/main" val="2852385999"/>
                    </a:ext>
                  </a:extLst>
                </a:gridCol>
                <a:gridCol w="4348717">
                  <a:extLst>
                    <a:ext uri="{9D8B030D-6E8A-4147-A177-3AD203B41FA5}">
                      <a16:colId xmlns:a16="http://schemas.microsoft.com/office/drawing/2014/main" val="866726299"/>
                    </a:ext>
                  </a:extLst>
                </a:gridCol>
                <a:gridCol w="3923414">
                  <a:extLst>
                    <a:ext uri="{9D8B030D-6E8A-4147-A177-3AD203B41FA5}">
                      <a16:colId xmlns:a16="http://schemas.microsoft.com/office/drawing/2014/main" val="267075067"/>
                    </a:ext>
                  </a:extLst>
                </a:gridCol>
              </a:tblGrid>
              <a:tr h="1143988">
                <a:tc>
                  <a:txBody>
                    <a:bodyPr/>
                    <a:lstStyle/>
                    <a:p>
                      <a:endParaRPr lang="en-US"/>
                    </a:p>
                  </a:txBody>
                  <a:tcPr>
                    <a:solidFill>
                      <a:srgbClr val="0070C0"/>
                    </a:solidFill>
                  </a:tcPr>
                </a:tc>
                <a:tc>
                  <a:txBody>
                    <a:bodyPr/>
                    <a:lstStyle/>
                    <a:p>
                      <a:endParaRPr lang="en-US"/>
                    </a:p>
                  </a:txBody>
                  <a:tcPr>
                    <a:solidFill>
                      <a:srgbClr val="0070C0"/>
                    </a:solidFill>
                  </a:tcPr>
                </a:tc>
                <a:tc>
                  <a:txBody>
                    <a:bodyPr/>
                    <a:lstStyle/>
                    <a:p>
                      <a:endParaRPr lang="en-US"/>
                    </a:p>
                  </a:txBody>
                  <a:tcPr>
                    <a:solidFill>
                      <a:srgbClr val="0070C0"/>
                    </a:solidFill>
                  </a:tcPr>
                </a:tc>
                <a:extLst>
                  <a:ext uri="{0D108BD9-81ED-4DB2-BD59-A6C34878D82A}">
                    <a16:rowId xmlns:a16="http://schemas.microsoft.com/office/drawing/2014/main" val="3188602466"/>
                  </a:ext>
                </a:extLst>
              </a:tr>
              <a:tr h="1143988">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extLst>
                  <a:ext uri="{0D108BD9-81ED-4DB2-BD59-A6C34878D82A}">
                    <a16:rowId xmlns:a16="http://schemas.microsoft.com/office/drawing/2014/main" val="2233154675"/>
                  </a:ext>
                </a:extLst>
              </a:tr>
              <a:tr h="1143988">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2471910547"/>
                  </a:ext>
                </a:extLst>
              </a:tr>
              <a:tr h="1143988">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15761671"/>
                  </a:ext>
                </a:extLst>
              </a:tr>
            </a:tbl>
          </a:graphicData>
        </a:graphic>
      </p:graphicFrame>
      <p:sp>
        <p:nvSpPr>
          <p:cNvPr id="19" name="TextBox 18">
            <a:extLst>
              <a:ext uri="{FF2B5EF4-FFF2-40B4-BE49-F238E27FC236}">
                <a16:creationId xmlns:a16="http://schemas.microsoft.com/office/drawing/2014/main" id="{0D684172-1123-4845-A50C-68952A4B8695}"/>
              </a:ext>
            </a:extLst>
          </p:cNvPr>
          <p:cNvSpPr txBox="1"/>
          <p:nvPr/>
        </p:nvSpPr>
        <p:spPr>
          <a:xfrm>
            <a:off x="4540102" y="2575919"/>
            <a:ext cx="3476847"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Tầng đối l</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u</a:t>
            </a:r>
          </a:p>
        </p:txBody>
      </p:sp>
      <p:sp>
        <p:nvSpPr>
          <p:cNvPr id="20" name="TextBox 19">
            <a:extLst>
              <a:ext uri="{FF2B5EF4-FFF2-40B4-BE49-F238E27FC236}">
                <a16:creationId xmlns:a16="http://schemas.microsoft.com/office/drawing/2014/main" id="{18855267-37F2-4FCA-95E1-23B12456C7AA}"/>
              </a:ext>
            </a:extLst>
          </p:cNvPr>
          <p:cNvSpPr txBox="1"/>
          <p:nvPr/>
        </p:nvSpPr>
        <p:spPr>
          <a:xfrm>
            <a:off x="8551884" y="2575919"/>
            <a:ext cx="3476847"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Tầng bình l</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u</a:t>
            </a:r>
          </a:p>
        </p:txBody>
      </p:sp>
      <p:sp>
        <p:nvSpPr>
          <p:cNvPr id="21" name="TextBox 20">
            <a:extLst>
              <a:ext uri="{FF2B5EF4-FFF2-40B4-BE49-F238E27FC236}">
                <a16:creationId xmlns:a16="http://schemas.microsoft.com/office/drawing/2014/main" id="{D843DAAC-4E04-47FF-807F-B1C145A1766C}"/>
              </a:ext>
            </a:extLst>
          </p:cNvPr>
          <p:cNvSpPr txBox="1"/>
          <p:nvPr/>
        </p:nvSpPr>
        <p:spPr>
          <a:xfrm>
            <a:off x="695588" y="3521652"/>
            <a:ext cx="3476847" cy="584775"/>
          </a:xfrm>
          <a:prstGeom prst="rect">
            <a:avLst/>
          </a:prstGeom>
          <a:noFill/>
        </p:spPr>
        <p:txBody>
          <a:bodyPr wrap="square" rtlCol="0">
            <a:spAutoFit/>
          </a:bodyPr>
          <a:lstStyle/>
          <a:p>
            <a:r>
              <a:rPr lang="en-US" sz="3200" b="1">
                <a:solidFill>
                  <a:srgbClr val="0070C0"/>
                </a:solidFill>
                <a:latin typeface="Arial" panose="020B0604020202020204" pitchFamily="34" charset="0"/>
                <a:cs typeface="Arial" panose="020B0604020202020204" pitchFamily="34" charset="0"/>
              </a:rPr>
              <a:t>Giới hạn</a:t>
            </a:r>
          </a:p>
        </p:txBody>
      </p:sp>
      <p:sp>
        <p:nvSpPr>
          <p:cNvPr id="22" name="TextBox 21">
            <a:extLst>
              <a:ext uri="{FF2B5EF4-FFF2-40B4-BE49-F238E27FC236}">
                <a16:creationId xmlns:a16="http://schemas.microsoft.com/office/drawing/2014/main" id="{67E02EFF-0895-4329-8B5B-43921E4C8499}"/>
              </a:ext>
            </a:extLst>
          </p:cNvPr>
          <p:cNvSpPr txBox="1"/>
          <p:nvPr/>
        </p:nvSpPr>
        <p:spPr>
          <a:xfrm>
            <a:off x="234033" y="4449882"/>
            <a:ext cx="4023360" cy="1077218"/>
          </a:xfrm>
          <a:prstGeom prst="rect">
            <a:avLst/>
          </a:prstGeom>
          <a:noFill/>
        </p:spPr>
        <p:txBody>
          <a:bodyPr wrap="square" rtlCol="0">
            <a:spAutoFit/>
          </a:bodyPr>
          <a:lstStyle/>
          <a:p>
            <a:r>
              <a:rPr lang="en-US" sz="3200" b="1">
                <a:solidFill>
                  <a:srgbClr val="0070C0"/>
                </a:solidFill>
                <a:latin typeface="Arial" panose="020B0604020202020204" pitchFamily="34" charset="0"/>
                <a:cs typeface="Arial" panose="020B0604020202020204" pitchFamily="34" charset="0"/>
              </a:rPr>
              <a:t>Sự thay đổi nhiệt độ theo độ cao</a:t>
            </a:r>
          </a:p>
        </p:txBody>
      </p:sp>
      <p:sp>
        <p:nvSpPr>
          <p:cNvPr id="23" name="TextBox 22">
            <a:extLst>
              <a:ext uri="{FF2B5EF4-FFF2-40B4-BE49-F238E27FC236}">
                <a16:creationId xmlns:a16="http://schemas.microsoft.com/office/drawing/2014/main" id="{6701D265-9DE9-4C58-B523-69462EE50EFC}"/>
              </a:ext>
            </a:extLst>
          </p:cNvPr>
          <p:cNvSpPr txBox="1"/>
          <p:nvPr/>
        </p:nvSpPr>
        <p:spPr>
          <a:xfrm>
            <a:off x="10125" y="5607997"/>
            <a:ext cx="3476847" cy="1077218"/>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Chuyển động </a:t>
            </a:r>
          </a:p>
          <a:p>
            <a:pPr algn="ctr"/>
            <a:r>
              <a:rPr lang="en-US" sz="3200" b="1">
                <a:solidFill>
                  <a:srgbClr val="0070C0"/>
                </a:solidFill>
                <a:latin typeface="Arial" panose="020B0604020202020204" pitchFamily="34" charset="0"/>
                <a:cs typeface="Arial" panose="020B0604020202020204" pitchFamily="34" charset="0"/>
              </a:rPr>
              <a:t>đặc tr</a:t>
            </a:r>
            <a:r>
              <a:rPr lang="vi-VN" sz="3200" b="1">
                <a:solidFill>
                  <a:srgbClr val="0070C0"/>
                </a:solidFill>
                <a:latin typeface="Arial" panose="020B0604020202020204" pitchFamily="34" charset="0"/>
                <a:cs typeface="Arial" panose="020B0604020202020204" pitchFamily="34" charset="0"/>
              </a:rPr>
              <a:t>ư</a:t>
            </a:r>
            <a:r>
              <a:rPr lang="en-US" sz="3200" b="1">
                <a:solidFill>
                  <a:srgbClr val="0070C0"/>
                </a:solidFill>
                <a:latin typeface="Arial" panose="020B0604020202020204" pitchFamily="34" charset="0"/>
                <a:cs typeface="Arial" panose="020B0604020202020204" pitchFamily="34" charset="0"/>
              </a:rPr>
              <a:t>ng</a:t>
            </a:r>
          </a:p>
        </p:txBody>
      </p:sp>
      <p:sp>
        <p:nvSpPr>
          <p:cNvPr id="24" name="Rectangle: Rounded Corners 23">
            <a:extLst>
              <a:ext uri="{FF2B5EF4-FFF2-40B4-BE49-F238E27FC236}">
                <a16:creationId xmlns:a16="http://schemas.microsoft.com/office/drawing/2014/main" id="{FB4BBCEF-38A2-42C1-B6C0-F696FE49DEF1}"/>
              </a:ext>
            </a:extLst>
          </p:cNvPr>
          <p:cNvSpPr/>
          <p:nvPr/>
        </p:nvSpPr>
        <p:spPr>
          <a:xfrm>
            <a:off x="3608865" y="490346"/>
            <a:ext cx="4943019" cy="900704"/>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B0F0"/>
                </a:solidFill>
                <a:latin typeface="Arial" panose="020B0604020202020204" pitchFamily="34" charset="0"/>
                <a:cs typeface="Arial" panose="020B0604020202020204" pitchFamily="34" charset="0"/>
              </a:rPr>
              <a:t>THẢO LUẬN NHÓM 4</a:t>
            </a:r>
          </a:p>
        </p:txBody>
      </p:sp>
    </p:spTree>
    <p:extLst>
      <p:ext uri="{BB962C8B-B14F-4D97-AF65-F5344CB8AC3E}">
        <p14:creationId xmlns:p14="http://schemas.microsoft.com/office/powerpoint/2010/main" val="281156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par>
                                <p:cTn id="47" presetID="10" presetClass="exit" presetSubtype="0" fill="hold" grpId="1"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10" presetClass="exit" presetSubtype="0" fill="hold" grpId="2"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2"/>
      <p:bldP spid="19" grpId="0"/>
      <p:bldP spid="20" grpId="0"/>
      <p:bldP spid="21" grpId="0"/>
      <p:bldP spid="22" grpId="0"/>
      <p:bldP spid="23" grpId="0"/>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7">
            <a:extLst>
              <a:ext uri="{FF2B5EF4-FFF2-40B4-BE49-F238E27FC236}">
                <a16:creationId xmlns:a16="http://schemas.microsoft.com/office/drawing/2014/main" id="{7C9FC187-CAAA-4B89-A946-93CD8986DD8A}"/>
              </a:ext>
            </a:extLst>
          </p:cNvPr>
          <p:cNvGraphicFramePr>
            <a:graphicFrameLocks noGrp="1"/>
          </p:cNvGraphicFramePr>
          <p:nvPr>
            <p:extLst>
              <p:ext uri="{D42A27DB-BD31-4B8C-83A1-F6EECF244321}">
                <p14:modId xmlns:p14="http://schemas.microsoft.com/office/powerpoint/2010/main" val="2123228868"/>
              </p:ext>
            </p:extLst>
          </p:nvPr>
        </p:nvGraphicFramePr>
        <p:xfrm>
          <a:off x="187725" y="1462267"/>
          <a:ext cx="11901494" cy="4989167"/>
        </p:xfrm>
        <a:graphic>
          <a:graphicData uri="http://schemas.openxmlformats.org/drawingml/2006/table">
            <a:tbl>
              <a:tblPr firstRow="1" bandRow="1">
                <a:tableStyleId>{5C22544A-7EE6-4342-B048-85BDC9FD1C3A}</a:tableStyleId>
              </a:tblPr>
              <a:tblGrid>
                <a:gridCol w="3682526">
                  <a:extLst>
                    <a:ext uri="{9D8B030D-6E8A-4147-A177-3AD203B41FA5}">
                      <a16:colId xmlns:a16="http://schemas.microsoft.com/office/drawing/2014/main" val="2852385999"/>
                    </a:ext>
                  </a:extLst>
                </a:gridCol>
                <a:gridCol w="4082902">
                  <a:extLst>
                    <a:ext uri="{9D8B030D-6E8A-4147-A177-3AD203B41FA5}">
                      <a16:colId xmlns:a16="http://schemas.microsoft.com/office/drawing/2014/main" val="866726299"/>
                    </a:ext>
                  </a:extLst>
                </a:gridCol>
                <a:gridCol w="4136066">
                  <a:extLst>
                    <a:ext uri="{9D8B030D-6E8A-4147-A177-3AD203B41FA5}">
                      <a16:colId xmlns:a16="http://schemas.microsoft.com/office/drawing/2014/main" val="267075067"/>
                    </a:ext>
                  </a:extLst>
                </a:gridCol>
              </a:tblGrid>
              <a:tr h="920556">
                <a:tc>
                  <a:txBody>
                    <a:bodyPr/>
                    <a:lstStyle/>
                    <a:p>
                      <a:endParaRPr lang="en-US"/>
                    </a:p>
                  </a:txBody>
                  <a:tcPr>
                    <a:solidFill>
                      <a:srgbClr val="0070C0"/>
                    </a:solidFill>
                  </a:tcPr>
                </a:tc>
                <a:tc>
                  <a:txBody>
                    <a:bodyPr/>
                    <a:lstStyle/>
                    <a:p>
                      <a:endParaRPr lang="en-US"/>
                    </a:p>
                  </a:txBody>
                  <a:tcPr>
                    <a:solidFill>
                      <a:srgbClr val="0070C0"/>
                    </a:solidFill>
                  </a:tcPr>
                </a:tc>
                <a:tc>
                  <a:txBody>
                    <a:bodyPr/>
                    <a:lstStyle/>
                    <a:p>
                      <a:endParaRPr lang="en-US"/>
                    </a:p>
                  </a:txBody>
                  <a:tcPr>
                    <a:solidFill>
                      <a:srgbClr val="0070C0"/>
                    </a:solidFill>
                  </a:tcPr>
                </a:tc>
                <a:extLst>
                  <a:ext uri="{0D108BD9-81ED-4DB2-BD59-A6C34878D82A}">
                    <a16:rowId xmlns:a16="http://schemas.microsoft.com/office/drawing/2014/main" val="3188602466"/>
                  </a:ext>
                </a:extLst>
              </a:tr>
              <a:tr h="1200349">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extLst>
                  <a:ext uri="{0D108BD9-81ED-4DB2-BD59-A6C34878D82A}">
                    <a16:rowId xmlns:a16="http://schemas.microsoft.com/office/drawing/2014/main" val="2233154675"/>
                  </a:ext>
                </a:extLst>
              </a:tr>
              <a:tr h="1434131">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2471910547"/>
                  </a:ext>
                </a:extLst>
              </a:tr>
              <a:tr h="1434131">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15761671"/>
                  </a:ext>
                </a:extLst>
              </a:tr>
            </a:tbl>
          </a:graphicData>
        </a:graphic>
      </p:graphicFrame>
      <p:sp>
        <p:nvSpPr>
          <p:cNvPr id="19" name="TextBox 18">
            <a:extLst>
              <a:ext uri="{FF2B5EF4-FFF2-40B4-BE49-F238E27FC236}">
                <a16:creationId xmlns:a16="http://schemas.microsoft.com/office/drawing/2014/main" id="{0D684172-1123-4845-A50C-68952A4B8695}"/>
              </a:ext>
            </a:extLst>
          </p:cNvPr>
          <p:cNvSpPr txBox="1"/>
          <p:nvPr/>
        </p:nvSpPr>
        <p:spPr>
          <a:xfrm>
            <a:off x="4357576" y="1767844"/>
            <a:ext cx="3476847"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Tầng đối l</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u</a:t>
            </a:r>
          </a:p>
        </p:txBody>
      </p:sp>
      <p:sp>
        <p:nvSpPr>
          <p:cNvPr id="20" name="TextBox 19">
            <a:extLst>
              <a:ext uri="{FF2B5EF4-FFF2-40B4-BE49-F238E27FC236}">
                <a16:creationId xmlns:a16="http://schemas.microsoft.com/office/drawing/2014/main" id="{18855267-37F2-4FCA-95E1-23B12456C7AA}"/>
              </a:ext>
            </a:extLst>
          </p:cNvPr>
          <p:cNvSpPr txBox="1"/>
          <p:nvPr/>
        </p:nvSpPr>
        <p:spPr>
          <a:xfrm>
            <a:off x="8527427" y="1767843"/>
            <a:ext cx="3476847"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Tầng bình l</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u</a:t>
            </a:r>
          </a:p>
        </p:txBody>
      </p:sp>
      <p:sp>
        <p:nvSpPr>
          <p:cNvPr id="21" name="TextBox 20">
            <a:extLst>
              <a:ext uri="{FF2B5EF4-FFF2-40B4-BE49-F238E27FC236}">
                <a16:creationId xmlns:a16="http://schemas.microsoft.com/office/drawing/2014/main" id="{D843DAAC-4E04-47FF-807F-B1C145A1766C}"/>
              </a:ext>
            </a:extLst>
          </p:cNvPr>
          <p:cNvSpPr txBox="1"/>
          <p:nvPr/>
        </p:nvSpPr>
        <p:spPr>
          <a:xfrm>
            <a:off x="536099" y="2475546"/>
            <a:ext cx="3476847" cy="584775"/>
          </a:xfrm>
          <a:prstGeom prst="rect">
            <a:avLst/>
          </a:prstGeom>
          <a:noFill/>
        </p:spPr>
        <p:txBody>
          <a:bodyPr wrap="square" rtlCol="0">
            <a:spAutoFit/>
          </a:bodyPr>
          <a:lstStyle/>
          <a:p>
            <a:r>
              <a:rPr lang="en-US" sz="3200" b="1">
                <a:solidFill>
                  <a:srgbClr val="0070C0"/>
                </a:solidFill>
                <a:latin typeface="Arial" panose="020B0604020202020204" pitchFamily="34" charset="0"/>
                <a:cs typeface="Arial" panose="020B0604020202020204" pitchFamily="34" charset="0"/>
              </a:rPr>
              <a:t>Giới hạn</a:t>
            </a:r>
          </a:p>
        </p:txBody>
      </p:sp>
      <p:sp>
        <p:nvSpPr>
          <p:cNvPr id="22" name="TextBox 21">
            <a:extLst>
              <a:ext uri="{FF2B5EF4-FFF2-40B4-BE49-F238E27FC236}">
                <a16:creationId xmlns:a16="http://schemas.microsoft.com/office/drawing/2014/main" id="{67E02EFF-0895-4329-8B5B-43921E4C8499}"/>
              </a:ext>
            </a:extLst>
          </p:cNvPr>
          <p:cNvSpPr txBox="1"/>
          <p:nvPr/>
        </p:nvSpPr>
        <p:spPr>
          <a:xfrm>
            <a:off x="234033" y="3886762"/>
            <a:ext cx="4023360" cy="1077218"/>
          </a:xfrm>
          <a:prstGeom prst="rect">
            <a:avLst/>
          </a:prstGeom>
          <a:noFill/>
        </p:spPr>
        <p:txBody>
          <a:bodyPr wrap="square" rtlCol="0">
            <a:spAutoFit/>
          </a:bodyPr>
          <a:lstStyle/>
          <a:p>
            <a:r>
              <a:rPr lang="en-US" sz="3200" b="1">
                <a:solidFill>
                  <a:srgbClr val="0070C0"/>
                </a:solidFill>
                <a:latin typeface="Arial" panose="020B0604020202020204" pitchFamily="34" charset="0"/>
                <a:cs typeface="Arial" panose="020B0604020202020204" pitchFamily="34" charset="0"/>
              </a:rPr>
              <a:t>Sự thay đổi nhiệt độ theo độ cao</a:t>
            </a:r>
          </a:p>
        </p:txBody>
      </p:sp>
      <p:sp>
        <p:nvSpPr>
          <p:cNvPr id="23" name="TextBox 22">
            <a:extLst>
              <a:ext uri="{FF2B5EF4-FFF2-40B4-BE49-F238E27FC236}">
                <a16:creationId xmlns:a16="http://schemas.microsoft.com/office/drawing/2014/main" id="{6701D265-9DE9-4C58-B523-69462EE50EFC}"/>
              </a:ext>
            </a:extLst>
          </p:cNvPr>
          <p:cNvSpPr txBox="1"/>
          <p:nvPr/>
        </p:nvSpPr>
        <p:spPr>
          <a:xfrm>
            <a:off x="0" y="5128423"/>
            <a:ext cx="3476847" cy="1077218"/>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Chuyển động </a:t>
            </a:r>
          </a:p>
          <a:p>
            <a:pPr algn="ctr"/>
            <a:r>
              <a:rPr lang="en-US" sz="3200" b="1">
                <a:solidFill>
                  <a:srgbClr val="0070C0"/>
                </a:solidFill>
                <a:latin typeface="Arial" panose="020B0604020202020204" pitchFamily="34" charset="0"/>
                <a:cs typeface="Arial" panose="020B0604020202020204" pitchFamily="34" charset="0"/>
              </a:rPr>
              <a:t>đặc tr</a:t>
            </a:r>
            <a:r>
              <a:rPr lang="vi-VN" sz="3200" b="1">
                <a:solidFill>
                  <a:srgbClr val="0070C0"/>
                </a:solidFill>
                <a:latin typeface="Arial" panose="020B0604020202020204" pitchFamily="34" charset="0"/>
                <a:cs typeface="Arial" panose="020B0604020202020204" pitchFamily="34" charset="0"/>
              </a:rPr>
              <a:t>ư</a:t>
            </a:r>
            <a:r>
              <a:rPr lang="en-US" sz="3200" b="1">
                <a:solidFill>
                  <a:srgbClr val="0070C0"/>
                </a:solidFill>
                <a:latin typeface="Arial" panose="020B0604020202020204" pitchFamily="34" charset="0"/>
                <a:cs typeface="Arial" panose="020B0604020202020204" pitchFamily="34" charset="0"/>
              </a:rPr>
              <a:t>ng</a:t>
            </a:r>
          </a:p>
        </p:txBody>
      </p:sp>
      <p:sp>
        <p:nvSpPr>
          <p:cNvPr id="15" name="Rectangle: Rounded Corners 14">
            <a:extLst>
              <a:ext uri="{FF2B5EF4-FFF2-40B4-BE49-F238E27FC236}">
                <a16:creationId xmlns:a16="http://schemas.microsoft.com/office/drawing/2014/main" id="{13531F8D-A800-4142-A9CD-8840E17E8385}"/>
              </a:ext>
            </a:extLst>
          </p:cNvPr>
          <p:cNvSpPr/>
          <p:nvPr/>
        </p:nvSpPr>
        <p:spPr>
          <a:xfrm>
            <a:off x="3807015" y="144904"/>
            <a:ext cx="4943019" cy="90070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B0F0"/>
                </a:solidFill>
                <a:latin typeface="Arial" panose="020B0604020202020204" pitchFamily="34" charset="0"/>
                <a:cs typeface="Arial" panose="020B0604020202020204" pitchFamily="34" charset="0"/>
              </a:rPr>
              <a:t>THẢO LUẬN NHÓM 4</a:t>
            </a:r>
          </a:p>
        </p:txBody>
      </p:sp>
      <p:sp>
        <p:nvSpPr>
          <p:cNvPr id="16" name="TextBox 15">
            <a:extLst>
              <a:ext uri="{FF2B5EF4-FFF2-40B4-BE49-F238E27FC236}">
                <a16:creationId xmlns:a16="http://schemas.microsoft.com/office/drawing/2014/main" id="{A5B52D3D-0FC1-460F-A1BF-4815D63FD14B}"/>
              </a:ext>
            </a:extLst>
          </p:cNvPr>
          <p:cNvSpPr txBox="1"/>
          <p:nvPr/>
        </p:nvSpPr>
        <p:spPr>
          <a:xfrm>
            <a:off x="3604441" y="2475546"/>
            <a:ext cx="4708213" cy="1077218"/>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Đến độ cao </a:t>
            </a:r>
          </a:p>
          <a:p>
            <a:pPr algn="ctr"/>
            <a:r>
              <a:rPr lang="en-US" sz="3200" b="1">
                <a:solidFill>
                  <a:srgbClr val="0070C0"/>
                </a:solidFill>
                <a:latin typeface="Arial" panose="020B0604020202020204" pitchFamily="34" charset="0"/>
                <a:cs typeface="Arial" panose="020B0604020202020204" pitchFamily="34" charset="0"/>
              </a:rPr>
              <a:t>từ 8-16km</a:t>
            </a:r>
          </a:p>
        </p:txBody>
      </p:sp>
      <p:sp>
        <p:nvSpPr>
          <p:cNvPr id="18" name="TextBox 17">
            <a:extLst>
              <a:ext uri="{FF2B5EF4-FFF2-40B4-BE49-F238E27FC236}">
                <a16:creationId xmlns:a16="http://schemas.microsoft.com/office/drawing/2014/main" id="{97E98E92-246D-455D-9BAA-39F401C5BE6A}"/>
              </a:ext>
            </a:extLst>
          </p:cNvPr>
          <p:cNvSpPr txBox="1"/>
          <p:nvPr/>
        </p:nvSpPr>
        <p:spPr>
          <a:xfrm>
            <a:off x="7729380" y="2475546"/>
            <a:ext cx="4708213" cy="1077218"/>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Đến độ cao </a:t>
            </a:r>
          </a:p>
          <a:p>
            <a:pPr algn="ctr"/>
            <a:r>
              <a:rPr lang="en-US" sz="3200" b="1">
                <a:solidFill>
                  <a:srgbClr val="0070C0"/>
                </a:solidFill>
                <a:latin typeface="Arial" panose="020B0604020202020204" pitchFamily="34" charset="0"/>
                <a:cs typeface="Arial" panose="020B0604020202020204" pitchFamily="34" charset="0"/>
              </a:rPr>
              <a:t>khoảng 50km</a:t>
            </a:r>
          </a:p>
        </p:txBody>
      </p:sp>
      <p:sp>
        <p:nvSpPr>
          <p:cNvPr id="24" name="TextBox 23">
            <a:extLst>
              <a:ext uri="{FF2B5EF4-FFF2-40B4-BE49-F238E27FC236}">
                <a16:creationId xmlns:a16="http://schemas.microsoft.com/office/drawing/2014/main" id="{0B8CA535-12D0-4F4A-B9E9-0B49063198ED}"/>
              </a:ext>
            </a:extLst>
          </p:cNvPr>
          <p:cNvSpPr txBox="1"/>
          <p:nvPr/>
        </p:nvSpPr>
        <p:spPr>
          <a:xfrm>
            <a:off x="3604440" y="4058524"/>
            <a:ext cx="4708213" cy="584775"/>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Giảm theo độ cao</a:t>
            </a:r>
          </a:p>
        </p:txBody>
      </p:sp>
      <p:sp>
        <p:nvSpPr>
          <p:cNvPr id="25" name="TextBox 24">
            <a:extLst>
              <a:ext uri="{FF2B5EF4-FFF2-40B4-BE49-F238E27FC236}">
                <a16:creationId xmlns:a16="http://schemas.microsoft.com/office/drawing/2014/main" id="{61FEA5AE-03B8-418D-9F54-C9BE2AD468B5}"/>
              </a:ext>
            </a:extLst>
          </p:cNvPr>
          <p:cNvSpPr txBox="1"/>
          <p:nvPr/>
        </p:nvSpPr>
        <p:spPr>
          <a:xfrm>
            <a:off x="7802628" y="4134466"/>
            <a:ext cx="4708213" cy="584775"/>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Tăng theo độ cao</a:t>
            </a:r>
          </a:p>
        </p:txBody>
      </p:sp>
      <p:sp>
        <p:nvSpPr>
          <p:cNvPr id="26" name="TextBox 25">
            <a:extLst>
              <a:ext uri="{FF2B5EF4-FFF2-40B4-BE49-F238E27FC236}">
                <a16:creationId xmlns:a16="http://schemas.microsoft.com/office/drawing/2014/main" id="{7234DB7D-B1C2-4FDD-A144-A162A1DF3E13}"/>
              </a:ext>
            </a:extLst>
          </p:cNvPr>
          <p:cNvSpPr txBox="1"/>
          <p:nvPr/>
        </p:nvSpPr>
        <p:spPr>
          <a:xfrm>
            <a:off x="3589496" y="5093513"/>
            <a:ext cx="4708213" cy="1077218"/>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Chuyển động theo chiều thẳng đứng</a:t>
            </a:r>
          </a:p>
        </p:txBody>
      </p:sp>
      <p:sp>
        <p:nvSpPr>
          <p:cNvPr id="27" name="TextBox 26">
            <a:extLst>
              <a:ext uri="{FF2B5EF4-FFF2-40B4-BE49-F238E27FC236}">
                <a16:creationId xmlns:a16="http://schemas.microsoft.com/office/drawing/2014/main" id="{50CA0FBF-31B9-40E9-B0CC-773025DFBAEE}"/>
              </a:ext>
            </a:extLst>
          </p:cNvPr>
          <p:cNvSpPr txBox="1"/>
          <p:nvPr/>
        </p:nvSpPr>
        <p:spPr>
          <a:xfrm>
            <a:off x="7729380" y="5149059"/>
            <a:ext cx="4708213" cy="584775"/>
          </a:xfrm>
          <a:prstGeom prst="rect">
            <a:avLst/>
          </a:prstGeom>
          <a:noFill/>
        </p:spPr>
        <p:txBody>
          <a:bodyPr wrap="square" rtlCol="0">
            <a:spAutoFit/>
          </a:bodyPr>
          <a:lstStyle/>
          <a:p>
            <a:pPr algn="ctr"/>
            <a:r>
              <a:rPr lang="en-US" sz="3200" b="1">
                <a:solidFill>
                  <a:srgbClr val="0070C0"/>
                </a:solidFill>
                <a:latin typeface="Arial" panose="020B0604020202020204" pitchFamily="34" charset="0"/>
                <a:cs typeface="Arial" panose="020B0604020202020204" pitchFamily="34" charset="0"/>
              </a:rPr>
              <a:t>Chuyển động ngang</a:t>
            </a:r>
          </a:p>
        </p:txBody>
      </p:sp>
    </p:spTree>
    <p:extLst>
      <p:ext uri="{BB962C8B-B14F-4D97-AF65-F5344CB8AC3E}">
        <p14:creationId xmlns:p14="http://schemas.microsoft.com/office/powerpoint/2010/main" val="261478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97280" y="89218"/>
            <a:ext cx="3820160" cy="83534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Các khối khí</a:t>
            </a:r>
            <a:endParaRPr lang="en-US" sz="3600"/>
          </a:p>
        </p:txBody>
      </p:sp>
      <p:sp>
        <p:nvSpPr>
          <p:cNvPr id="5" name="Oval 4">
            <a:extLst>
              <a:ext uri="{FF2B5EF4-FFF2-40B4-BE49-F238E27FC236}">
                <a16:creationId xmlns:a16="http://schemas.microsoft.com/office/drawing/2014/main" id="{B2ED62AC-1B0C-4EB8-9ACA-E1550B605DA1}"/>
              </a:ext>
            </a:extLst>
          </p:cNvPr>
          <p:cNvSpPr/>
          <p:nvPr/>
        </p:nvSpPr>
        <p:spPr>
          <a:xfrm>
            <a:off x="60960" y="68898"/>
            <a:ext cx="947569" cy="957607"/>
          </a:xfrm>
          <a:prstGeom prst="ellipse">
            <a:avLst/>
          </a:prstGeom>
          <a:solidFill>
            <a:srgbClr val="00B05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3</a:t>
            </a:r>
          </a:p>
        </p:txBody>
      </p:sp>
      <p:graphicFrame>
        <p:nvGraphicFramePr>
          <p:cNvPr id="2" name="Table 2">
            <a:extLst>
              <a:ext uri="{FF2B5EF4-FFF2-40B4-BE49-F238E27FC236}">
                <a16:creationId xmlns:a16="http://schemas.microsoft.com/office/drawing/2014/main" id="{7154725F-3001-4003-BB34-0C05A4C36D3E}"/>
              </a:ext>
            </a:extLst>
          </p:cNvPr>
          <p:cNvGraphicFramePr>
            <a:graphicFrameLocks noGrp="1"/>
          </p:cNvGraphicFramePr>
          <p:nvPr>
            <p:extLst>
              <p:ext uri="{D42A27DB-BD31-4B8C-83A1-F6EECF244321}">
                <p14:modId xmlns:p14="http://schemas.microsoft.com/office/powerpoint/2010/main" val="1553203880"/>
              </p:ext>
            </p:extLst>
          </p:nvPr>
        </p:nvGraphicFramePr>
        <p:xfrm>
          <a:off x="213360" y="2001520"/>
          <a:ext cx="11886491" cy="4777422"/>
        </p:xfrm>
        <a:graphic>
          <a:graphicData uri="http://schemas.openxmlformats.org/drawingml/2006/table">
            <a:tbl>
              <a:tblPr firstRow="1" bandRow="1">
                <a:tableStyleId>{5C22544A-7EE6-4342-B048-85BDC9FD1C3A}</a:tableStyleId>
              </a:tblPr>
              <a:tblGrid>
                <a:gridCol w="2479040">
                  <a:extLst>
                    <a:ext uri="{9D8B030D-6E8A-4147-A177-3AD203B41FA5}">
                      <a16:colId xmlns:a16="http://schemas.microsoft.com/office/drawing/2014/main" val="4127599623"/>
                    </a:ext>
                  </a:extLst>
                </a:gridCol>
                <a:gridCol w="4750391">
                  <a:extLst>
                    <a:ext uri="{9D8B030D-6E8A-4147-A177-3AD203B41FA5}">
                      <a16:colId xmlns:a16="http://schemas.microsoft.com/office/drawing/2014/main" val="183206307"/>
                    </a:ext>
                  </a:extLst>
                </a:gridCol>
                <a:gridCol w="4657060">
                  <a:extLst>
                    <a:ext uri="{9D8B030D-6E8A-4147-A177-3AD203B41FA5}">
                      <a16:colId xmlns:a16="http://schemas.microsoft.com/office/drawing/2014/main" val="1895045771"/>
                    </a:ext>
                  </a:extLst>
                </a:gridCol>
              </a:tblGrid>
              <a:tr h="785218">
                <a:tc>
                  <a:txBody>
                    <a:bodyPr/>
                    <a:lstStyle/>
                    <a:p>
                      <a:endParaRPr lang="en-US"/>
                    </a:p>
                  </a:txBody>
                  <a:tcPr>
                    <a:solidFill>
                      <a:schemeClr val="accent2"/>
                    </a:solidFill>
                  </a:tcPr>
                </a:tc>
                <a:tc>
                  <a:txBody>
                    <a:bodyPr/>
                    <a:lstStyle/>
                    <a:p>
                      <a:endParaRPr lang="en-US"/>
                    </a:p>
                  </a:txBody>
                  <a:tcPr>
                    <a:solidFill>
                      <a:schemeClr val="accent2"/>
                    </a:solidFill>
                  </a:tcPr>
                </a:tc>
                <a:tc>
                  <a:txBody>
                    <a:bodyPr/>
                    <a:lstStyle/>
                    <a:p>
                      <a:endParaRPr lang="en-US"/>
                    </a:p>
                  </a:txBody>
                  <a:tcPr>
                    <a:solidFill>
                      <a:schemeClr val="accent2"/>
                    </a:solidFill>
                  </a:tcPr>
                </a:tc>
                <a:extLst>
                  <a:ext uri="{0D108BD9-81ED-4DB2-BD59-A6C34878D82A}">
                    <a16:rowId xmlns:a16="http://schemas.microsoft.com/office/drawing/2014/main" val="642833823"/>
                  </a:ext>
                </a:extLst>
              </a:tr>
              <a:tr h="998051">
                <a:tc>
                  <a:txBody>
                    <a:bodyPr/>
                    <a:lstStyle/>
                    <a:p>
                      <a:endParaRPr lang="en-US"/>
                    </a:p>
                  </a:txBody>
                  <a:tcPr>
                    <a:solidFill>
                      <a:srgbClr val="C8DE22"/>
                    </a:solidFill>
                  </a:tcPr>
                </a:tc>
                <a:tc>
                  <a:txBody>
                    <a:bodyPr/>
                    <a:lstStyle/>
                    <a:p>
                      <a:endParaRPr lang="en-US"/>
                    </a:p>
                  </a:txBody>
                  <a:tcPr>
                    <a:solidFill>
                      <a:srgbClr val="C8DE22"/>
                    </a:solidFill>
                  </a:tcPr>
                </a:tc>
                <a:tc>
                  <a:txBody>
                    <a:bodyPr/>
                    <a:lstStyle/>
                    <a:p>
                      <a:endParaRPr lang="en-US"/>
                    </a:p>
                  </a:txBody>
                  <a:tcPr>
                    <a:solidFill>
                      <a:srgbClr val="C8DE22"/>
                    </a:solidFill>
                  </a:tcPr>
                </a:tc>
                <a:extLst>
                  <a:ext uri="{0D108BD9-81ED-4DB2-BD59-A6C34878D82A}">
                    <a16:rowId xmlns:a16="http://schemas.microsoft.com/office/drawing/2014/main" val="995023376"/>
                  </a:ext>
                </a:extLst>
              </a:tr>
              <a:tr h="998051">
                <a:tc>
                  <a:txBody>
                    <a:bodyPr/>
                    <a:lstStyle/>
                    <a:p>
                      <a:endParaRPr lang="en-US"/>
                    </a:p>
                  </a:txBody>
                  <a:tcPr>
                    <a:solidFill>
                      <a:schemeClr val="accent5">
                        <a:lumMod val="60000"/>
                        <a:lumOff val="40000"/>
                      </a:schemeClr>
                    </a:solidFill>
                  </a:tcPr>
                </a:tc>
                <a:tc>
                  <a:txBody>
                    <a:bodyPr/>
                    <a:lstStyle/>
                    <a:p>
                      <a:endParaRPr lang="en-US"/>
                    </a:p>
                  </a:txBody>
                  <a:tcPr>
                    <a:solidFill>
                      <a:schemeClr val="accent5">
                        <a:lumMod val="60000"/>
                        <a:lumOff val="40000"/>
                      </a:schemeClr>
                    </a:solidFill>
                  </a:tcPr>
                </a:tc>
                <a:tc>
                  <a:txBody>
                    <a:bodyPr/>
                    <a:lstStyle/>
                    <a:p>
                      <a:endParaRPr lang="en-US"/>
                    </a:p>
                  </a:txBody>
                  <a:tcPr>
                    <a:solidFill>
                      <a:schemeClr val="accent5">
                        <a:lumMod val="60000"/>
                        <a:lumOff val="40000"/>
                      </a:schemeClr>
                    </a:solidFill>
                  </a:tcPr>
                </a:tc>
                <a:extLst>
                  <a:ext uri="{0D108BD9-81ED-4DB2-BD59-A6C34878D82A}">
                    <a16:rowId xmlns:a16="http://schemas.microsoft.com/office/drawing/2014/main" val="3393724953"/>
                  </a:ext>
                </a:extLst>
              </a:tr>
              <a:tr h="998051">
                <a:tc>
                  <a:txBody>
                    <a:bodyPr/>
                    <a:lstStyle/>
                    <a:p>
                      <a:endParaRPr lang="en-US"/>
                    </a:p>
                  </a:txBody>
                  <a:tcPr>
                    <a:solidFill>
                      <a:srgbClr val="00B050"/>
                    </a:solidFill>
                  </a:tcPr>
                </a:tc>
                <a:tc>
                  <a:txBody>
                    <a:bodyPr/>
                    <a:lstStyle/>
                    <a:p>
                      <a:endParaRPr lang="en-US"/>
                    </a:p>
                  </a:txBody>
                  <a:tcPr>
                    <a:solidFill>
                      <a:srgbClr val="00B050"/>
                    </a:solidFill>
                  </a:tcPr>
                </a:tc>
                <a:tc>
                  <a:txBody>
                    <a:bodyPr/>
                    <a:lstStyle/>
                    <a:p>
                      <a:endParaRPr lang="en-US"/>
                    </a:p>
                  </a:txBody>
                  <a:tcPr>
                    <a:solidFill>
                      <a:srgbClr val="00B050"/>
                    </a:solidFill>
                  </a:tcPr>
                </a:tc>
                <a:extLst>
                  <a:ext uri="{0D108BD9-81ED-4DB2-BD59-A6C34878D82A}">
                    <a16:rowId xmlns:a16="http://schemas.microsoft.com/office/drawing/2014/main" val="634552798"/>
                  </a:ext>
                </a:extLst>
              </a:tr>
              <a:tr h="998051">
                <a:tc>
                  <a:txBody>
                    <a:bodyPr/>
                    <a:lstStyle/>
                    <a:p>
                      <a:endParaRPr lang="en-US"/>
                    </a:p>
                  </a:txBody>
                  <a:tcPr>
                    <a:solidFill>
                      <a:srgbClr val="7030A0">
                        <a:alpha val="73000"/>
                      </a:srgbClr>
                    </a:solidFill>
                  </a:tcPr>
                </a:tc>
                <a:tc>
                  <a:txBody>
                    <a:bodyPr/>
                    <a:lstStyle/>
                    <a:p>
                      <a:endParaRPr lang="en-US"/>
                    </a:p>
                  </a:txBody>
                  <a:tcPr>
                    <a:solidFill>
                      <a:srgbClr val="7030A0">
                        <a:alpha val="73000"/>
                      </a:srgbClr>
                    </a:solidFill>
                  </a:tcPr>
                </a:tc>
                <a:tc>
                  <a:txBody>
                    <a:bodyPr/>
                    <a:lstStyle/>
                    <a:p>
                      <a:endParaRPr lang="en-US"/>
                    </a:p>
                  </a:txBody>
                  <a:tcPr>
                    <a:solidFill>
                      <a:srgbClr val="7030A0">
                        <a:alpha val="73000"/>
                      </a:srgbClr>
                    </a:solidFill>
                  </a:tcPr>
                </a:tc>
                <a:extLst>
                  <a:ext uri="{0D108BD9-81ED-4DB2-BD59-A6C34878D82A}">
                    <a16:rowId xmlns:a16="http://schemas.microsoft.com/office/drawing/2014/main" val="4027250299"/>
                  </a:ext>
                </a:extLst>
              </a:tr>
            </a:tbl>
          </a:graphicData>
        </a:graphic>
      </p:graphicFrame>
      <p:sp>
        <p:nvSpPr>
          <p:cNvPr id="4" name="TextBox 3">
            <a:extLst>
              <a:ext uri="{FF2B5EF4-FFF2-40B4-BE49-F238E27FC236}">
                <a16:creationId xmlns:a16="http://schemas.microsoft.com/office/drawing/2014/main" id="{AA4A8A72-6E32-497C-A5BD-59644BA29707}"/>
              </a:ext>
            </a:extLst>
          </p:cNvPr>
          <p:cNvSpPr txBox="1"/>
          <p:nvPr/>
        </p:nvSpPr>
        <p:spPr>
          <a:xfrm>
            <a:off x="514424" y="2072984"/>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Khối khí</a:t>
            </a:r>
          </a:p>
        </p:txBody>
      </p:sp>
      <p:sp>
        <p:nvSpPr>
          <p:cNvPr id="7" name="TextBox 6">
            <a:extLst>
              <a:ext uri="{FF2B5EF4-FFF2-40B4-BE49-F238E27FC236}">
                <a16:creationId xmlns:a16="http://schemas.microsoft.com/office/drawing/2014/main" id="{B923D471-FB26-42EA-B9DE-9AA07A98449D}"/>
              </a:ext>
            </a:extLst>
          </p:cNvPr>
          <p:cNvSpPr txBox="1"/>
          <p:nvPr/>
        </p:nvSpPr>
        <p:spPr>
          <a:xfrm>
            <a:off x="3535680" y="2931887"/>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vĩ độ thấp</a:t>
            </a:r>
          </a:p>
        </p:txBody>
      </p:sp>
      <p:sp>
        <p:nvSpPr>
          <p:cNvPr id="8" name="TextBox 7">
            <a:extLst>
              <a:ext uri="{FF2B5EF4-FFF2-40B4-BE49-F238E27FC236}">
                <a16:creationId xmlns:a16="http://schemas.microsoft.com/office/drawing/2014/main" id="{CC597CEA-20A7-49E7-B5B2-609F9EBBC2B7}"/>
              </a:ext>
            </a:extLst>
          </p:cNvPr>
          <p:cNvSpPr txBox="1"/>
          <p:nvPr/>
        </p:nvSpPr>
        <p:spPr>
          <a:xfrm>
            <a:off x="8564879" y="2093650"/>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Đặc điểm chính</a:t>
            </a:r>
          </a:p>
        </p:txBody>
      </p:sp>
      <p:sp>
        <p:nvSpPr>
          <p:cNvPr id="9" name="TextBox 8">
            <a:extLst>
              <a:ext uri="{FF2B5EF4-FFF2-40B4-BE49-F238E27FC236}">
                <a16:creationId xmlns:a16="http://schemas.microsoft.com/office/drawing/2014/main" id="{C21B61B1-1D14-426B-A2A1-A797A76235B4}"/>
              </a:ext>
            </a:extLst>
          </p:cNvPr>
          <p:cNvSpPr txBox="1"/>
          <p:nvPr/>
        </p:nvSpPr>
        <p:spPr>
          <a:xfrm>
            <a:off x="711200" y="2916265"/>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Nóng</a:t>
            </a:r>
          </a:p>
        </p:txBody>
      </p:sp>
      <p:sp>
        <p:nvSpPr>
          <p:cNvPr id="10" name="TextBox 9">
            <a:extLst>
              <a:ext uri="{FF2B5EF4-FFF2-40B4-BE49-F238E27FC236}">
                <a16:creationId xmlns:a16="http://schemas.microsoft.com/office/drawing/2014/main" id="{8DA66D90-B73B-4C07-AF06-AAFA450F8525}"/>
              </a:ext>
            </a:extLst>
          </p:cNvPr>
          <p:cNvSpPr txBox="1"/>
          <p:nvPr/>
        </p:nvSpPr>
        <p:spPr>
          <a:xfrm>
            <a:off x="619760" y="3759545"/>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Lạnh</a:t>
            </a:r>
          </a:p>
        </p:txBody>
      </p:sp>
      <p:sp>
        <p:nvSpPr>
          <p:cNvPr id="11" name="TextBox 10">
            <a:extLst>
              <a:ext uri="{FF2B5EF4-FFF2-40B4-BE49-F238E27FC236}">
                <a16:creationId xmlns:a16="http://schemas.microsoft.com/office/drawing/2014/main" id="{81503BA8-88F5-4F16-9387-E508739D799B}"/>
              </a:ext>
            </a:extLst>
          </p:cNvPr>
          <p:cNvSpPr txBox="1"/>
          <p:nvPr/>
        </p:nvSpPr>
        <p:spPr>
          <a:xfrm>
            <a:off x="435012" y="4945118"/>
            <a:ext cx="2757096"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Đại d</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a:t>
            </a:r>
          </a:p>
        </p:txBody>
      </p:sp>
      <p:sp>
        <p:nvSpPr>
          <p:cNvPr id="12" name="TextBox 11">
            <a:extLst>
              <a:ext uri="{FF2B5EF4-FFF2-40B4-BE49-F238E27FC236}">
                <a16:creationId xmlns:a16="http://schemas.microsoft.com/office/drawing/2014/main" id="{36BAEB6E-3E22-4860-8F0C-E070974FFF59}"/>
              </a:ext>
            </a:extLst>
          </p:cNvPr>
          <p:cNvSpPr txBox="1"/>
          <p:nvPr/>
        </p:nvSpPr>
        <p:spPr>
          <a:xfrm>
            <a:off x="534744" y="6017401"/>
            <a:ext cx="2757096"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Lục địa</a:t>
            </a:r>
          </a:p>
        </p:txBody>
      </p:sp>
      <p:sp>
        <p:nvSpPr>
          <p:cNvPr id="13" name="TextBox 12">
            <a:extLst>
              <a:ext uri="{FF2B5EF4-FFF2-40B4-BE49-F238E27FC236}">
                <a16:creationId xmlns:a16="http://schemas.microsoft.com/office/drawing/2014/main" id="{50B7BFD3-05E6-4C9C-B8A7-FFD2C88566DB}"/>
              </a:ext>
            </a:extLst>
          </p:cNvPr>
          <p:cNvSpPr txBox="1"/>
          <p:nvPr/>
        </p:nvSpPr>
        <p:spPr>
          <a:xfrm>
            <a:off x="3728720" y="2093650"/>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a:t>
            </a:r>
            <a:r>
              <a:rPr lang="vi-VN" sz="3200" b="1">
                <a:solidFill>
                  <a:schemeClr val="bg1"/>
                </a:solidFill>
                <a:latin typeface="Arial" panose="020B0604020202020204" pitchFamily="34" charset="0"/>
                <a:cs typeface="Arial" panose="020B0604020202020204" pitchFamily="34" charset="0"/>
              </a:rPr>
              <a:t>ơ</a:t>
            </a:r>
            <a:r>
              <a:rPr lang="en-US" sz="3200" b="1">
                <a:solidFill>
                  <a:schemeClr val="bg1"/>
                </a:solidFill>
                <a:latin typeface="Arial" panose="020B0604020202020204" pitchFamily="34" charset="0"/>
                <a:cs typeface="Arial" panose="020B0604020202020204" pitchFamily="34" charset="0"/>
              </a:rPr>
              <a:t>i hình thành</a:t>
            </a:r>
          </a:p>
        </p:txBody>
      </p:sp>
      <p:sp>
        <p:nvSpPr>
          <p:cNvPr id="14" name="TextBox 13">
            <a:extLst>
              <a:ext uri="{FF2B5EF4-FFF2-40B4-BE49-F238E27FC236}">
                <a16:creationId xmlns:a16="http://schemas.microsoft.com/office/drawing/2014/main" id="{8DD2F2AE-483A-4D9E-8E07-2A62BA44F308}"/>
              </a:ext>
            </a:extLst>
          </p:cNvPr>
          <p:cNvSpPr txBox="1"/>
          <p:nvPr/>
        </p:nvSpPr>
        <p:spPr>
          <a:xfrm>
            <a:off x="3535680" y="3869933"/>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vĩ độ cao</a:t>
            </a:r>
          </a:p>
        </p:txBody>
      </p:sp>
      <p:sp>
        <p:nvSpPr>
          <p:cNvPr id="15" name="TextBox 14">
            <a:extLst>
              <a:ext uri="{FF2B5EF4-FFF2-40B4-BE49-F238E27FC236}">
                <a16:creationId xmlns:a16="http://schemas.microsoft.com/office/drawing/2014/main" id="{FCAD4BD0-44D8-4A44-9707-856BB40A6402}"/>
              </a:ext>
            </a:extLst>
          </p:cNvPr>
          <p:cNvSpPr txBox="1"/>
          <p:nvPr/>
        </p:nvSpPr>
        <p:spPr>
          <a:xfrm>
            <a:off x="2719144" y="4978140"/>
            <a:ext cx="476504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Trên biển và đại d</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a:t>
            </a:r>
          </a:p>
        </p:txBody>
      </p:sp>
      <p:sp>
        <p:nvSpPr>
          <p:cNvPr id="16" name="TextBox 15">
            <a:extLst>
              <a:ext uri="{FF2B5EF4-FFF2-40B4-BE49-F238E27FC236}">
                <a16:creationId xmlns:a16="http://schemas.microsoft.com/office/drawing/2014/main" id="{0A420D91-C1CA-404A-9043-F25A1BC56CD2}"/>
              </a:ext>
            </a:extLst>
          </p:cNvPr>
          <p:cNvSpPr txBox="1"/>
          <p:nvPr/>
        </p:nvSpPr>
        <p:spPr>
          <a:xfrm>
            <a:off x="3535680" y="5938972"/>
            <a:ext cx="476504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đất liền</a:t>
            </a:r>
          </a:p>
        </p:txBody>
      </p:sp>
      <p:sp>
        <p:nvSpPr>
          <p:cNvPr id="17" name="TextBox 16">
            <a:extLst>
              <a:ext uri="{FF2B5EF4-FFF2-40B4-BE49-F238E27FC236}">
                <a16:creationId xmlns:a16="http://schemas.microsoft.com/office/drawing/2014/main" id="{996BE9F6-E0B2-4399-B9BB-72EA004535C2}"/>
              </a:ext>
            </a:extLst>
          </p:cNvPr>
          <p:cNvSpPr txBox="1"/>
          <p:nvPr/>
        </p:nvSpPr>
        <p:spPr>
          <a:xfrm>
            <a:off x="7345681" y="2949682"/>
            <a:ext cx="4846319"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Nhiệt độ 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cao</a:t>
            </a:r>
          </a:p>
        </p:txBody>
      </p:sp>
      <p:sp>
        <p:nvSpPr>
          <p:cNvPr id="18" name="TextBox 17">
            <a:extLst>
              <a:ext uri="{FF2B5EF4-FFF2-40B4-BE49-F238E27FC236}">
                <a16:creationId xmlns:a16="http://schemas.microsoft.com/office/drawing/2014/main" id="{80ACDC05-BF93-4990-97DC-12DA4320A05D}"/>
              </a:ext>
            </a:extLst>
          </p:cNvPr>
          <p:cNvSpPr txBox="1"/>
          <p:nvPr/>
        </p:nvSpPr>
        <p:spPr>
          <a:xfrm>
            <a:off x="7354779" y="3954940"/>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Nhiệt độ 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thấp</a:t>
            </a:r>
          </a:p>
        </p:txBody>
      </p:sp>
      <p:sp>
        <p:nvSpPr>
          <p:cNvPr id="19" name="TextBox 18">
            <a:extLst>
              <a:ext uri="{FF2B5EF4-FFF2-40B4-BE49-F238E27FC236}">
                <a16:creationId xmlns:a16="http://schemas.microsoft.com/office/drawing/2014/main" id="{D6EB4510-26A2-4266-A37A-349A3CB03544}"/>
              </a:ext>
            </a:extLst>
          </p:cNvPr>
          <p:cNvSpPr txBox="1"/>
          <p:nvPr/>
        </p:nvSpPr>
        <p:spPr>
          <a:xfrm>
            <a:off x="8028077" y="4960198"/>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Độ ẩm lớn</a:t>
            </a:r>
          </a:p>
        </p:txBody>
      </p:sp>
      <p:sp>
        <p:nvSpPr>
          <p:cNvPr id="20" name="TextBox 19">
            <a:extLst>
              <a:ext uri="{FF2B5EF4-FFF2-40B4-BE49-F238E27FC236}">
                <a16:creationId xmlns:a16="http://schemas.microsoft.com/office/drawing/2014/main" id="{9EFC078F-5363-41C9-8E73-C2BF190EC889}"/>
              </a:ext>
            </a:extLst>
          </p:cNvPr>
          <p:cNvSpPr txBox="1"/>
          <p:nvPr/>
        </p:nvSpPr>
        <p:spPr>
          <a:xfrm>
            <a:off x="7899400" y="5910988"/>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khô</a:t>
            </a:r>
          </a:p>
        </p:txBody>
      </p:sp>
      <p:sp>
        <p:nvSpPr>
          <p:cNvPr id="3" name="Rectangle: Rounded Corners 2">
            <a:extLst>
              <a:ext uri="{FF2B5EF4-FFF2-40B4-BE49-F238E27FC236}">
                <a16:creationId xmlns:a16="http://schemas.microsoft.com/office/drawing/2014/main" id="{E96451CD-B3BB-4B68-A328-55786B522932}"/>
              </a:ext>
            </a:extLst>
          </p:cNvPr>
          <p:cNvSpPr/>
          <p:nvPr/>
        </p:nvSpPr>
        <p:spPr>
          <a:xfrm>
            <a:off x="4187263" y="1071033"/>
            <a:ext cx="4520801" cy="79130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070C0"/>
                </a:solidFill>
                <a:latin typeface="Arial" panose="020B0604020202020204" pitchFamily="34" charset="0"/>
                <a:cs typeface="Arial" panose="020B0604020202020204" pitchFamily="34" charset="0"/>
              </a:rPr>
              <a:t>TRÍ NHỚ SIÊU PHÀM</a:t>
            </a:r>
          </a:p>
        </p:txBody>
      </p:sp>
    </p:spTree>
    <p:extLst>
      <p:ext uri="{BB962C8B-B14F-4D97-AF65-F5344CB8AC3E}">
        <p14:creationId xmlns:p14="http://schemas.microsoft.com/office/powerpoint/2010/main" val="206722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animEffect transition="in" filter="wipe(left)">
                                      <p:cBhvr>
                                        <p:cTn id="45" dur="500"/>
                                        <p:tgtEl>
                                          <p:spTgt spid="17">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5">
                                            <p:txEl>
                                              <p:pRg st="0" end="0"/>
                                            </p:txEl>
                                          </p:spTgt>
                                        </p:tgtEl>
                                        <p:attrNameLst>
                                          <p:attrName>style.visibility</p:attrName>
                                        </p:attrNameLst>
                                      </p:cBhvr>
                                      <p:to>
                                        <p:strVal val="visible"/>
                                      </p:to>
                                    </p:set>
                                    <p:animEffect transition="in" filter="wipe(left)">
                                      <p:cBhvr>
                                        <p:cTn id="60" dur="500"/>
                                        <p:tgtEl>
                                          <p:spTgt spid="15">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p:bldP spid="7" grpId="0"/>
      <p:bldP spid="8" grpId="0"/>
      <p:bldP spid="9" grpId="0"/>
      <p:bldP spid="10" grpId="0"/>
      <p:bldP spid="11" grpId="0"/>
      <p:bldP spid="12" grpId="0"/>
      <p:bldP spid="13" grpId="0"/>
      <p:bldP spid="14" grpId="0"/>
      <p:bldP spid="16" grpId="0"/>
      <p:bldP spid="18" grpId="0"/>
      <p:bldP spid="19" grpId="0"/>
      <p:bldP spid="20"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hlinkClick r:id="rId2" action="ppaction://hlinksldjump"/>
            <a:extLst>
              <a:ext uri="{FF2B5EF4-FFF2-40B4-BE49-F238E27FC236}">
                <a16:creationId xmlns:a16="http://schemas.microsoft.com/office/drawing/2014/main" id="{6D592B52-5C6A-4813-A67C-0721604BF559}"/>
              </a:ext>
            </a:extLst>
          </p:cNvPr>
          <p:cNvSpPr/>
          <p:nvPr/>
        </p:nvSpPr>
        <p:spPr>
          <a:xfrm>
            <a:off x="1183640" y="2165737"/>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1</a:t>
            </a:r>
          </a:p>
        </p:txBody>
      </p:sp>
      <p:sp>
        <p:nvSpPr>
          <p:cNvPr id="4" name="Rectangle: Rounded Corners 3">
            <a:hlinkClick r:id="rId3" action="ppaction://hlinksldjump"/>
            <a:extLst>
              <a:ext uri="{FF2B5EF4-FFF2-40B4-BE49-F238E27FC236}">
                <a16:creationId xmlns:a16="http://schemas.microsoft.com/office/drawing/2014/main" id="{E9BC8B2E-20AB-4C22-BBE9-833D605D412C}"/>
              </a:ext>
            </a:extLst>
          </p:cNvPr>
          <p:cNvSpPr/>
          <p:nvPr/>
        </p:nvSpPr>
        <p:spPr>
          <a:xfrm>
            <a:off x="5135880" y="2165737"/>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2</a:t>
            </a:r>
          </a:p>
        </p:txBody>
      </p:sp>
      <p:sp>
        <p:nvSpPr>
          <p:cNvPr id="5" name="Rectangle: Rounded Corners 4">
            <a:hlinkClick r:id="rId4" action="ppaction://hlinksldjump"/>
            <a:extLst>
              <a:ext uri="{FF2B5EF4-FFF2-40B4-BE49-F238E27FC236}">
                <a16:creationId xmlns:a16="http://schemas.microsoft.com/office/drawing/2014/main" id="{C4878555-D348-487C-A517-AEB73203E900}"/>
              </a:ext>
            </a:extLst>
          </p:cNvPr>
          <p:cNvSpPr/>
          <p:nvPr/>
        </p:nvSpPr>
        <p:spPr>
          <a:xfrm>
            <a:off x="8783320" y="2165737"/>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3</a:t>
            </a:r>
          </a:p>
        </p:txBody>
      </p:sp>
      <p:sp>
        <p:nvSpPr>
          <p:cNvPr id="6" name="Rectangle: Rounded Corners 5">
            <a:hlinkClick r:id="rId5" action="ppaction://hlinksldjump"/>
            <a:extLst>
              <a:ext uri="{FF2B5EF4-FFF2-40B4-BE49-F238E27FC236}">
                <a16:creationId xmlns:a16="http://schemas.microsoft.com/office/drawing/2014/main" id="{ED893CAA-638F-40B4-B790-AA322A8EBA7E}"/>
              </a:ext>
            </a:extLst>
          </p:cNvPr>
          <p:cNvSpPr/>
          <p:nvPr/>
        </p:nvSpPr>
        <p:spPr>
          <a:xfrm>
            <a:off x="1183640" y="4856480"/>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4</a:t>
            </a:r>
          </a:p>
        </p:txBody>
      </p:sp>
      <p:sp>
        <p:nvSpPr>
          <p:cNvPr id="7" name="Rectangle: Rounded Corners 6">
            <a:hlinkClick r:id="rId6" action="ppaction://hlinksldjump"/>
            <a:extLst>
              <a:ext uri="{FF2B5EF4-FFF2-40B4-BE49-F238E27FC236}">
                <a16:creationId xmlns:a16="http://schemas.microsoft.com/office/drawing/2014/main" id="{B0BFDDF2-7281-41AD-BC98-442E41D73D4C}"/>
              </a:ext>
            </a:extLst>
          </p:cNvPr>
          <p:cNvSpPr/>
          <p:nvPr/>
        </p:nvSpPr>
        <p:spPr>
          <a:xfrm>
            <a:off x="5135880" y="4856480"/>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5</a:t>
            </a:r>
          </a:p>
        </p:txBody>
      </p:sp>
      <p:sp>
        <p:nvSpPr>
          <p:cNvPr id="8" name="Rectangle: Rounded Corners 7">
            <a:hlinkClick r:id="rId7" action="ppaction://hlinksldjump"/>
            <a:extLst>
              <a:ext uri="{FF2B5EF4-FFF2-40B4-BE49-F238E27FC236}">
                <a16:creationId xmlns:a16="http://schemas.microsoft.com/office/drawing/2014/main" id="{F1DFE58B-8867-4DCA-B3E0-9AA2B580342B}"/>
              </a:ext>
            </a:extLst>
          </p:cNvPr>
          <p:cNvSpPr/>
          <p:nvPr/>
        </p:nvSpPr>
        <p:spPr>
          <a:xfrm>
            <a:off x="8783320" y="4856480"/>
            <a:ext cx="1798320" cy="10668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Arial" panose="020B0604020202020204" pitchFamily="34" charset="0"/>
                <a:cs typeface="Arial" panose="020B0604020202020204" pitchFamily="34" charset="0"/>
              </a:rPr>
              <a:t>Câu 6</a:t>
            </a:r>
          </a:p>
        </p:txBody>
      </p:sp>
      <p:grpSp>
        <p:nvGrpSpPr>
          <p:cNvPr id="16" name="Group 15">
            <a:extLst>
              <a:ext uri="{FF2B5EF4-FFF2-40B4-BE49-F238E27FC236}">
                <a16:creationId xmlns:a16="http://schemas.microsoft.com/office/drawing/2014/main" id="{CD6F35E4-465C-4D2C-AE78-E061DB3CF7AA}"/>
              </a:ext>
            </a:extLst>
          </p:cNvPr>
          <p:cNvGrpSpPr/>
          <p:nvPr/>
        </p:nvGrpSpPr>
        <p:grpSpPr>
          <a:xfrm>
            <a:off x="3332480" y="250577"/>
            <a:ext cx="6629400" cy="970280"/>
            <a:chOff x="3332480" y="250577"/>
            <a:chExt cx="6629400" cy="970280"/>
          </a:xfrm>
        </p:grpSpPr>
        <p:sp>
          <p:nvSpPr>
            <p:cNvPr id="13" name="Rectangle: Rounded Corners 12">
              <a:extLst>
                <a:ext uri="{FF2B5EF4-FFF2-40B4-BE49-F238E27FC236}">
                  <a16:creationId xmlns:a16="http://schemas.microsoft.com/office/drawing/2014/main" id="{CBF66F2E-75BC-4A72-95D2-E0F1A107D62C}"/>
                </a:ext>
              </a:extLst>
            </p:cNvPr>
            <p:cNvSpPr/>
            <p:nvPr/>
          </p:nvSpPr>
          <p:spPr>
            <a:xfrm>
              <a:off x="3332480" y="250577"/>
              <a:ext cx="6604000" cy="9702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3446D07-3CE8-4334-B67D-31F453450DEE}"/>
                </a:ext>
              </a:extLst>
            </p:cNvPr>
            <p:cNvSpPr txBox="1"/>
            <p:nvPr/>
          </p:nvSpPr>
          <p:spPr>
            <a:xfrm>
              <a:off x="3571240" y="406291"/>
              <a:ext cx="6390640" cy="707886"/>
            </a:xfrm>
            <a:prstGeom prst="rect">
              <a:avLst/>
            </a:prstGeom>
            <a:no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NHANH – ĐÁP GỌN </a:t>
              </a:r>
            </a:p>
          </p:txBody>
        </p:sp>
      </p:grpSp>
    </p:spTree>
    <p:extLst>
      <p:ext uri="{BB962C8B-B14F-4D97-AF65-F5344CB8AC3E}">
        <p14:creationId xmlns:p14="http://schemas.microsoft.com/office/powerpoint/2010/main" val="3673641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98891" y="0"/>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1</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1097280" y="3664123"/>
            <a:ext cx="6512560" cy="3080105"/>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7882635-8C1E-488E-9A33-E55C253E050C}"/>
              </a:ext>
            </a:extLst>
          </p:cNvPr>
          <p:cNvSpPr txBox="1"/>
          <p:nvPr/>
        </p:nvSpPr>
        <p:spPr>
          <a:xfrm>
            <a:off x="1939161" y="3709415"/>
            <a:ext cx="6440654"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A. Oxy</a:t>
            </a:r>
          </a:p>
        </p:txBody>
      </p:sp>
      <p:sp>
        <p:nvSpPr>
          <p:cNvPr id="27" name="TextBox 26">
            <a:extLst>
              <a:ext uri="{FF2B5EF4-FFF2-40B4-BE49-F238E27FC236}">
                <a16:creationId xmlns:a16="http://schemas.microsoft.com/office/drawing/2014/main" id="{2B47A0BA-E892-43E7-8FDB-85D2F135B369}"/>
              </a:ext>
            </a:extLst>
          </p:cNvPr>
          <p:cNvSpPr txBox="1"/>
          <p:nvPr/>
        </p:nvSpPr>
        <p:spPr>
          <a:xfrm>
            <a:off x="1929173" y="4445995"/>
            <a:ext cx="7685181"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B. Carbonic</a:t>
            </a:r>
          </a:p>
        </p:txBody>
      </p:sp>
      <p:sp>
        <p:nvSpPr>
          <p:cNvPr id="28" name="TextBox 27">
            <a:extLst>
              <a:ext uri="{FF2B5EF4-FFF2-40B4-BE49-F238E27FC236}">
                <a16:creationId xmlns:a16="http://schemas.microsoft.com/office/drawing/2014/main" id="{F7D353D2-C9FA-4AFC-8013-4E35E0DA699B}"/>
              </a:ext>
            </a:extLst>
          </p:cNvPr>
          <p:cNvSpPr txBox="1"/>
          <p:nvPr/>
        </p:nvSpPr>
        <p:spPr>
          <a:xfrm>
            <a:off x="1939161" y="5077289"/>
            <a:ext cx="7672378"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C. Nitơ</a:t>
            </a:r>
          </a:p>
        </p:txBody>
      </p:sp>
      <p:sp>
        <p:nvSpPr>
          <p:cNvPr id="29" name="TextBox 28">
            <a:extLst>
              <a:ext uri="{FF2B5EF4-FFF2-40B4-BE49-F238E27FC236}">
                <a16:creationId xmlns:a16="http://schemas.microsoft.com/office/drawing/2014/main" id="{0F6F3E22-3C3C-479E-8A33-3FA56D5089F4}"/>
              </a:ext>
            </a:extLst>
          </p:cNvPr>
          <p:cNvSpPr txBox="1"/>
          <p:nvPr/>
        </p:nvSpPr>
        <p:spPr>
          <a:xfrm>
            <a:off x="1939161" y="5765619"/>
            <a:ext cx="7672378"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D. Ô-dôn</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184731" y="2239770"/>
            <a:ext cx="6425109" cy="954107"/>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Chất chiếm tỉ lệ lớn nhất trong thành phần không khí gần bề mặt đất là?</a:t>
            </a:r>
          </a:p>
        </p:txBody>
      </p:sp>
      <p:sp>
        <p:nvSpPr>
          <p:cNvPr id="3" name="TextBox 2">
            <a:extLst>
              <a:ext uri="{FF2B5EF4-FFF2-40B4-BE49-F238E27FC236}">
                <a16:creationId xmlns:a16="http://schemas.microsoft.com/office/drawing/2014/main" id="{ED72F0A2-52E9-44B4-A33D-2538BB9C0667}"/>
              </a:ext>
            </a:extLst>
          </p:cNvPr>
          <p:cNvSpPr txBox="1"/>
          <p:nvPr/>
        </p:nvSpPr>
        <p:spPr>
          <a:xfrm>
            <a:off x="9817041" y="4398923"/>
            <a:ext cx="731516" cy="584775"/>
          </a:xfrm>
          <a:prstGeom prst="rect">
            <a:avLst/>
          </a:prstGeom>
          <a:noFill/>
        </p:spPr>
        <p:txBody>
          <a:bodyPr wrap="square" rtlCol="0">
            <a:spAutoFit/>
          </a:bodyPr>
          <a:lstStyle/>
          <a:p>
            <a:r>
              <a:rPr lang="en-US" sz="3200" b="1">
                <a:latin typeface="Arial" panose="020B0604020202020204" pitchFamily="34" charset="0"/>
                <a:cs typeface="Arial" panose="020B0604020202020204" pitchFamily="34" charset="0"/>
              </a:rPr>
              <a:t>C</a:t>
            </a:r>
          </a:p>
        </p:txBody>
      </p:sp>
      <p:sp>
        <p:nvSpPr>
          <p:cNvPr id="4" name="Star: 5 Points 3">
            <a:hlinkClick r:id="rId4" action="ppaction://hlinksldjump"/>
            <a:extLst>
              <a:ext uri="{FF2B5EF4-FFF2-40B4-BE49-F238E27FC236}">
                <a16:creationId xmlns:a16="http://schemas.microsoft.com/office/drawing/2014/main" id="{53FDEF60-04C5-41B0-9937-6D49EE952CEC}"/>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100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wipe(left)">
                                      <p:cBhvr>
                                        <p:cTn id="17" dur="500"/>
                                        <p:tgtEl>
                                          <p:spTgt spid="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24097" y="0"/>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2</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179041" y="3417305"/>
            <a:ext cx="8510235" cy="3315229"/>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7882635-8C1E-488E-9A33-E55C253E050C}"/>
              </a:ext>
            </a:extLst>
          </p:cNvPr>
          <p:cNvSpPr txBox="1"/>
          <p:nvPr/>
        </p:nvSpPr>
        <p:spPr>
          <a:xfrm>
            <a:off x="255839" y="4467573"/>
            <a:ext cx="8356638"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B. Các tầng cao của khí quyển, bình lưu, đối lưu</a:t>
            </a:r>
          </a:p>
        </p:txBody>
      </p:sp>
      <p:sp>
        <p:nvSpPr>
          <p:cNvPr id="27" name="TextBox 26">
            <a:extLst>
              <a:ext uri="{FF2B5EF4-FFF2-40B4-BE49-F238E27FC236}">
                <a16:creationId xmlns:a16="http://schemas.microsoft.com/office/drawing/2014/main" id="{2B47A0BA-E892-43E7-8FDB-85D2F135B369}"/>
              </a:ext>
            </a:extLst>
          </p:cNvPr>
          <p:cNvSpPr txBox="1"/>
          <p:nvPr/>
        </p:nvSpPr>
        <p:spPr>
          <a:xfrm>
            <a:off x="270408" y="3744735"/>
            <a:ext cx="8478590"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A. Đối lưu, bình lưu, các tầng cao của khí quyển</a:t>
            </a:r>
          </a:p>
        </p:txBody>
      </p:sp>
      <p:sp>
        <p:nvSpPr>
          <p:cNvPr id="28" name="TextBox 27">
            <a:extLst>
              <a:ext uri="{FF2B5EF4-FFF2-40B4-BE49-F238E27FC236}">
                <a16:creationId xmlns:a16="http://schemas.microsoft.com/office/drawing/2014/main" id="{F7D353D2-C9FA-4AFC-8013-4E35E0DA699B}"/>
              </a:ext>
            </a:extLst>
          </p:cNvPr>
          <p:cNvSpPr txBox="1"/>
          <p:nvPr/>
        </p:nvSpPr>
        <p:spPr>
          <a:xfrm>
            <a:off x="234035" y="5118604"/>
            <a:ext cx="8668601"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C. Bình lưu, đối lưu, các tầng cao của khí quyển</a:t>
            </a:r>
          </a:p>
        </p:txBody>
      </p:sp>
      <p:sp>
        <p:nvSpPr>
          <p:cNvPr id="29" name="TextBox 28">
            <a:extLst>
              <a:ext uri="{FF2B5EF4-FFF2-40B4-BE49-F238E27FC236}">
                <a16:creationId xmlns:a16="http://schemas.microsoft.com/office/drawing/2014/main" id="{0F6F3E22-3C3C-479E-8A33-3FA56D5089F4}"/>
              </a:ext>
            </a:extLst>
          </p:cNvPr>
          <p:cNvSpPr txBox="1"/>
          <p:nvPr/>
        </p:nvSpPr>
        <p:spPr>
          <a:xfrm>
            <a:off x="245300" y="5794764"/>
            <a:ext cx="8930418"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D. Các tầng cao của khí quyển, đối lưu, bình lưu</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186725" y="2114751"/>
            <a:ext cx="6252389" cy="1077218"/>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Thứ tự các tầng của khí quyển từ bề mặt đất trở lên?</a:t>
            </a:r>
          </a:p>
        </p:txBody>
      </p:sp>
      <p:sp>
        <p:nvSpPr>
          <p:cNvPr id="31" name="TextBox 30">
            <a:extLst>
              <a:ext uri="{FF2B5EF4-FFF2-40B4-BE49-F238E27FC236}">
                <a16:creationId xmlns:a16="http://schemas.microsoft.com/office/drawing/2014/main" id="{E8B81C36-2C37-4661-9ABB-49213EA76B0E}"/>
              </a:ext>
            </a:extLst>
          </p:cNvPr>
          <p:cNvSpPr txBox="1"/>
          <p:nvPr/>
        </p:nvSpPr>
        <p:spPr>
          <a:xfrm>
            <a:off x="9817041" y="4398923"/>
            <a:ext cx="731516" cy="646331"/>
          </a:xfrm>
          <a:prstGeom prst="rect">
            <a:avLst/>
          </a:prstGeom>
          <a:noFill/>
        </p:spPr>
        <p:txBody>
          <a:bodyPr wrap="square" rtlCol="0">
            <a:spAutoFit/>
          </a:bodyPr>
          <a:lstStyle/>
          <a:p>
            <a:r>
              <a:rPr lang="en-US" sz="3600" b="1">
                <a:latin typeface="Arial" panose="020B0604020202020204" pitchFamily="34" charset="0"/>
                <a:cs typeface="Arial" panose="020B0604020202020204" pitchFamily="34" charset="0"/>
              </a:rPr>
              <a:t>A</a:t>
            </a:r>
          </a:p>
        </p:txBody>
      </p:sp>
      <p:sp>
        <p:nvSpPr>
          <p:cNvPr id="32" name="Star: 5 Points 31">
            <a:hlinkClick r:id="rId4" action="ppaction://hlinksldjump"/>
            <a:extLst>
              <a:ext uri="{FF2B5EF4-FFF2-40B4-BE49-F238E27FC236}">
                <a16:creationId xmlns:a16="http://schemas.microsoft.com/office/drawing/2014/main" id="{E2DFEEE4-5385-4409-B169-5FC0770DD51D}"/>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395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wipe(left)">
                                      <p:cBhvr>
                                        <p:cTn id="22" dur="500"/>
                                        <p:tgtEl>
                                          <p:spTgt spid="2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24097" y="0"/>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3</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23285" y="3429001"/>
            <a:ext cx="8252632" cy="3315228"/>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7882635-8C1E-488E-9A33-E55C253E050C}"/>
              </a:ext>
            </a:extLst>
          </p:cNvPr>
          <p:cNvSpPr txBox="1"/>
          <p:nvPr/>
        </p:nvSpPr>
        <p:spPr>
          <a:xfrm>
            <a:off x="328669" y="5430724"/>
            <a:ext cx="8147248"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C. Carbonic cần thiết cho quá trình quang hợp</a:t>
            </a:r>
          </a:p>
        </p:txBody>
      </p:sp>
      <p:sp>
        <p:nvSpPr>
          <p:cNvPr id="27" name="TextBox 26">
            <a:extLst>
              <a:ext uri="{FF2B5EF4-FFF2-40B4-BE49-F238E27FC236}">
                <a16:creationId xmlns:a16="http://schemas.microsoft.com/office/drawing/2014/main" id="{2B47A0BA-E892-43E7-8FDB-85D2F135B369}"/>
              </a:ext>
            </a:extLst>
          </p:cNvPr>
          <p:cNvSpPr txBox="1"/>
          <p:nvPr/>
        </p:nvSpPr>
        <p:spPr>
          <a:xfrm>
            <a:off x="361508" y="3471316"/>
            <a:ext cx="7930710" cy="1384995"/>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A. Hơi nước trong khí quyển cần thiết cho quá trình tạo ra các hiện tượng thời tiết và cần thiết cho sự sống</a:t>
            </a:r>
          </a:p>
        </p:txBody>
      </p:sp>
      <p:sp>
        <p:nvSpPr>
          <p:cNvPr id="28" name="TextBox 27">
            <a:extLst>
              <a:ext uri="{FF2B5EF4-FFF2-40B4-BE49-F238E27FC236}">
                <a16:creationId xmlns:a16="http://schemas.microsoft.com/office/drawing/2014/main" id="{F7D353D2-C9FA-4AFC-8013-4E35E0DA699B}"/>
              </a:ext>
            </a:extLst>
          </p:cNvPr>
          <p:cNvSpPr txBox="1"/>
          <p:nvPr/>
        </p:nvSpPr>
        <p:spPr>
          <a:xfrm>
            <a:off x="328669" y="4845550"/>
            <a:ext cx="7538012"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B. Oxy cần thiết cho quá trình quang hợp</a:t>
            </a:r>
          </a:p>
        </p:txBody>
      </p:sp>
      <p:sp>
        <p:nvSpPr>
          <p:cNvPr id="29" name="TextBox 28">
            <a:extLst>
              <a:ext uri="{FF2B5EF4-FFF2-40B4-BE49-F238E27FC236}">
                <a16:creationId xmlns:a16="http://schemas.microsoft.com/office/drawing/2014/main" id="{0F6F3E22-3C3C-479E-8A33-3FA56D5089F4}"/>
              </a:ext>
            </a:extLst>
          </p:cNvPr>
          <p:cNvSpPr txBox="1"/>
          <p:nvPr/>
        </p:nvSpPr>
        <p:spPr>
          <a:xfrm>
            <a:off x="387735" y="6035025"/>
            <a:ext cx="7620000" cy="523220"/>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D. Tầng đối lưu có độ dày nhỏ nhất</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159437" y="2378559"/>
            <a:ext cx="6306966"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Trong các câu sau câu nào sai?</a:t>
            </a:r>
          </a:p>
        </p:txBody>
      </p:sp>
      <p:sp>
        <p:nvSpPr>
          <p:cNvPr id="31" name="TextBox 30">
            <a:extLst>
              <a:ext uri="{FF2B5EF4-FFF2-40B4-BE49-F238E27FC236}">
                <a16:creationId xmlns:a16="http://schemas.microsoft.com/office/drawing/2014/main" id="{0E31369D-BD82-4A4F-9027-010B506E5E28}"/>
              </a:ext>
            </a:extLst>
          </p:cNvPr>
          <p:cNvSpPr txBox="1"/>
          <p:nvPr/>
        </p:nvSpPr>
        <p:spPr>
          <a:xfrm>
            <a:off x="9817041" y="4398923"/>
            <a:ext cx="731516" cy="646331"/>
          </a:xfrm>
          <a:prstGeom prst="rect">
            <a:avLst/>
          </a:prstGeom>
          <a:noFill/>
        </p:spPr>
        <p:txBody>
          <a:bodyPr wrap="square" rtlCol="0">
            <a:spAutoFit/>
          </a:bodyPr>
          <a:lstStyle/>
          <a:p>
            <a:r>
              <a:rPr lang="en-US" sz="3600" b="1">
                <a:latin typeface="Arial" panose="020B0604020202020204" pitchFamily="34" charset="0"/>
                <a:cs typeface="Arial" panose="020B0604020202020204" pitchFamily="34" charset="0"/>
              </a:rPr>
              <a:t>B</a:t>
            </a:r>
          </a:p>
        </p:txBody>
      </p:sp>
      <p:sp>
        <p:nvSpPr>
          <p:cNvPr id="32" name="Star: 5 Points 31">
            <a:hlinkClick r:id="rId4" action="ppaction://hlinksldjump"/>
            <a:extLst>
              <a:ext uri="{FF2B5EF4-FFF2-40B4-BE49-F238E27FC236}">
                <a16:creationId xmlns:a16="http://schemas.microsoft.com/office/drawing/2014/main" id="{5F5FEEE9-4957-43A4-8407-652031001B43}"/>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13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wipe(left)">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24097" y="0"/>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4</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74320" y="3428999"/>
            <a:ext cx="7955280" cy="3315229"/>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E648F82F-774D-4CA9-90FF-92E82FD2B825}"/>
              </a:ext>
            </a:extLst>
          </p:cNvPr>
          <p:cNvSpPr txBox="1"/>
          <p:nvPr/>
        </p:nvSpPr>
        <p:spPr>
          <a:xfrm>
            <a:off x="1594975" y="2190765"/>
            <a:ext cx="6102525" cy="1200329"/>
          </a:xfrm>
          <a:prstGeom prst="rect">
            <a:avLst/>
          </a:prstGeom>
          <a:noFill/>
        </p:spPr>
        <p:txBody>
          <a:bodyPr wrap="square" rtlCol="0">
            <a:spAutoFit/>
          </a:bodyPr>
          <a:lstStyle/>
          <a:p>
            <a:r>
              <a:rPr lang="en-US" sz="3600" b="1">
                <a:solidFill>
                  <a:schemeClr val="bg1"/>
                </a:solidFill>
                <a:latin typeface="Arial" panose="020B0604020202020204" pitchFamily="34" charset="0"/>
                <a:cs typeface="Arial" panose="020B0604020202020204" pitchFamily="34" charset="0"/>
              </a:rPr>
              <a:t>Điền từ thích hợp vào chỗ chấm trong câu sau?</a:t>
            </a:r>
          </a:p>
        </p:txBody>
      </p:sp>
      <p:sp>
        <p:nvSpPr>
          <p:cNvPr id="31" name="TextBox 30">
            <a:extLst>
              <a:ext uri="{FF2B5EF4-FFF2-40B4-BE49-F238E27FC236}">
                <a16:creationId xmlns:a16="http://schemas.microsoft.com/office/drawing/2014/main" id="{7738B906-5931-4346-B479-F07E2ACA00AD}"/>
              </a:ext>
            </a:extLst>
          </p:cNvPr>
          <p:cNvSpPr txBox="1"/>
          <p:nvPr/>
        </p:nvSpPr>
        <p:spPr>
          <a:xfrm>
            <a:off x="9208503" y="4177066"/>
            <a:ext cx="2399001" cy="523220"/>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(1) độ cao</a:t>
            </a:r>
          </a:p>
        </p:txBody>
      </p:sp>
      <p:sp>
        <p:nvSpPr>
          <p:cNvPr id="32" name="Star: 5 Points 31">
            <a:hlinkClick r:id="rId4" action="ppaction://hlinksldjump"/>
            <a:extLst>
              <a:ext uri="{FF2B5EF4-FFF2-40B4-BE49-F238E27FC236}">
                <a16:creationId xmlns:a16="http://schemas.microsoft.com/office/drawing/2014/main" id="{E3FF1135-3B73-42E1-A4FE-C29D09179784}"/>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8A83A3F-F1D4-47FA-BAA3-B97BDA13D3EE}"/>
              </a:ext>
            </a:extLst>
          </p:cNvPr>
          <p:cNvGrpSpPr/>
          <p:nvPr/>
        </p:nvGrpSpPr>
        <p:grpSpPr>
          <a:xfrm>
            <a:off x="518160" y="3698240"/>
            <a:ext cx="7799100" cy="2197998"/>
            <a:chOff x="518160" y="3698240"/>
            <a:chExt cx="7799100" cy="2197998"/>
          </a:xfrm>
        </p:grpSpPr>
        <p:sp>
          <p:nvSpPr>
            <p:cNvPr id="26" name="TextBox 25">
              <a:extLst>
                <a:ext uri="{FF2B5EF4-FFF2-40B4-BE49-F238E27FC236}">
                  <a16:creationId xmlns:a16="http://schemas.microsoft.com/office/drawing/2014/main" id="{F7882635-8C1E-488E-9A33-E55C253E050C}"/>
                </a:ext>
              </a:extLst>
            </p:cNvPr>
            <p:cNvSpPr txBox="1"/>
            <p:nvPr/>
          </p:nvSpPr>
          <p:spPr>
            <a:xfrm>
              <a:off x="518160" y="3834135"/>
              <a:ext cx="7711440" cy="2062103"/>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Tại tầng đối lưu, nhiệt độ giảm theo …</a:t>
              </a:r>
            </a:p>
            <a:p>
              <a:r>
                <a:rPr lang="en-US" sz="3200" b="1">
                  <a:solidFill>
                    <a:schemeClr val="bg1"/>
                  </a:solidFill>
                  <a:latin typeface="Arial" panose="020B0604020202020204" pitchFamily="34" charset="0"/>
                  <a:cs typeface="Arial" panose="020B0604020202020204" pitchFamily="34" charset="0"/>
                </a:rPr>
                <a:t>(trung bình cứ lên cao 100m, nhiệt độ lại giảm 0,6</a:t>
              </a:r>
              <a:r>
                <a:rPr lang="en-US" sz="3200" b="1" baseline="30000">
                  <a:solidFill>
                    <a:schemeClr val="bg1"/>
                  </a:solidFill>
                  <a:latin typeface="Arial" panose="020B0604020202020204" pitchFamily="34" charset="0"/>
                  <a:cs typeface="Arial" panose="020B0604020202020204" pitchFamily="34" charset="0"/>
                </a:rPr>
                <a:t>0</a:t>
              </a:r>
              <a:r>
                <a:rPr lang="en-US" sz="3200" b="1">
                  <a:solidFill>
                    <a:schemeClr val="bg1"/>
                  </a:solidFill>
                  <a:latin typeface="Arial" panose="020B0604020202020204" pitchFamily="34" charset="0"/>
                  <a:cs typeface="Arial" panose="020B0604020202020204" pitchFamily="34" charset="0"/>
                </a:rPr>
                <a:t>C, luôn có sự chuyển động của không khí theo chiều…</a:t>
              </a:r>
            </a:p>
          </p:txBody>
        </p:sp>
        <p:sp>
          <p:nvSpPr>
            <p:cNvPr id="3" name="TextBox 2">
              <a:extLst>
                <a:ext uri="{FF2B5EF4-FFF2-40B4-BE49-F238E27FC236}">
                  <a16:creationId xmlns:a16="http://schemas.microsoft.com/office/drawing/2014/main" id="{EE1255F1-486B-4CEF-B9FA-900AD0F47806}"/>
                </a:ext>
              </a:extLst>
            </p:cNvPr>
            <p:cNvSpPr txBox="1"/>
            <p:nvPr/>
          </p:nvSpPr>
          <p:spPr>
            <a:xfrm>
              <a:off x="7599742" y="3698240"/>
              <a:ext cx="717518" cy="461665"/>
            </a:xfrm>
            <a:prstGeom prst="rect">
              <a:avLst/>
            </a:prstGeom>
            <a:noFill/>
          </p:spPr>
          <p:txBody>
            <a:bodyPr wrap="square" rtlCol="0">
              <a:spAutoFit/>
            </a:bodyPr>
            <a:lstStyle/>
            <a:p>
              <a:r>
                <a:rPr lang="en-US" sz="2400" b="1">
                  <a:solidFill>
                    <a:schemeClr val="bg1"/>
                  </a:solidFill>
                </a:rPr>
                <a:t>(1)</a:t>
              </a:r>
            </a:p>
          </p:txBody>
        </p:sp>
        <p:sp>
          <p:nvSpPr>
            <p:cNvPr id="33" name="TextBox 32">
              <a:extLst>
                <a:ext uri="{FF2B5EF4-FFF2-40B4-BE49-F238E27FC236}">
                  <a16:creationId xmlns:a16="http://schemas.microsoft.com/office/drawing/2014/main" id="{53575811-E2F6-4203-9DAD-6E951A964310}"/>
                </a:ext>
              </a:extLst>
            </p:cNvPr>
            <p:cNvSpPr txBox="1"/>
            <p:nvPr/>
          </p:nvSpPr>
          <p:spPr>
            <a:xfrm>
              <a:off x="6979982" y="5357389"/>
              <a:ext cx="717518" cy="461665"/>
            </a:xfrm>
            <a:prstGeom prst="rect">
              <a:avLst/>
            </a:prstGeom>
            <a:noFill/>
          </p:spPr>
          <p:txBody>
            <a:bodyPr wrap="square" rtlCol="0">
              <a:spAutoFit/>
            </a:bodyPr>
            <a:lstStyle/>
            <a:p>
              <a:r>
                <a:rPr lang="en-US" sz="2400" b="1">
                  <a:solidFill>
                    <a:schemeClr val="bg1"/>
                  </a:solidFill>
                </a:rPr>
                <a:t>(2)</a:t>
              </a:r>
            </a:p>
          </p:txBody>
        </p:sp>
      </p:grpSp>
      <p:sp>
        <p:nvSpPr>
          <p:cNvPr id="35" name="TextBox 34">
            <a:extLst>
              <a:ext uri="{FF2B5EF4-FFF2-40B4-BE49-F238E27FC236}">
                <a16:creationId xmlns:a16="http://schemas.microsoft.com/office/drawing/2014/main" id="{5F8D50F1-76CE-4557-AD35-E2C18C2DEF3F}"/>
              </a:ext>
            </a:extLst>
          </p:cNvPr>
          <p:cNvSpPr txBox="1"/>
          <p:nvPr/>
        </p:nvSpPr>
        <p:spPr>
          <a:xfrm>
            <a:off x="9235440" y="4825003"/>
            <a:ext cx="2399001" cy="954107"/>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(2) thẳng đứng</a:t>
            </a:r>
          </a:p>
        </p:txBody>
      </p:sp>
    </p:spTree>
    <p:extLst>
      <p:ext uri="{BB962C8B-B14F-4D97-AF65-F5344CB8AC3E}">
        <p14:creationId xmlns:p14="http://schemas.microsoft.com/office/powerpoint/2010/main" val="25020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24097" y="0"/>
            <a:ext cx="12256508" cy="6932428"/>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11923" y="1174012"/>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07123" y="853972"/>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5</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858963" y="1726899"/>
            <a:ext cx="688848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314959" y="3021942"/>
            <a:ext cx="8374317" cy="3836058"/>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7882635-8C1E-488E-9A33-E55C253E050C}"/>
              </a:ext>
            </a:extLst>
          </p:cNvPr>
          <p:cNvSpPr txBox="1"/>
          <p:nvPr/>
        </p:nvSpPr>
        <p:spPr>
          <a:xfrm>
            <a:off x="628207" y="5019346"/>
            <a:ext cx="7353155" cy="954107"/>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C. Khối khí lục địa hình thành trên các vùng biển và đại dương, có độ ẩm lớn</a:t>
            </a:r>
          </a:p>
        </p:txBody>
      </p:sp>
      <p:sp>
        <p:nvSpPr>
          <p:cNvPr id="28" name="TextBox 27">
            <a:extLst>
              <a:ext uri="{FF2B5EF4-FFF2-40B4-BE49-F238E27FC236}">
                <a16:creationId xmlns:a16="http://schemas.microsoft.com/office/drawing/2014/main" id="{F7D353D2-C9FA-4AFC-8013-4E35E0DA699B}"/>
              </a:ext>
            </a:extLst>
          </p:cNvPr>
          <p:cNvSpPr txBox="1"/>
          <p:nvPr/>
        </p:nvSpPr>
        <p:spPr>
          <a:xfrm>
            <a:off x="709372" y="3137145"/>
            <a:ext cx="8637093" cy="954107"/>
          </a:xfrm>
          <a:prstGeom prst="rect">
            <a:avLst/>
          </a:prstGeom>
          <a:noFill/>
        </p:spPr>
        <p:txBody>
          <a:bodyPr wrap="square" rtlCol="0">
            <a:spAutoFit/>
          </a:bodyPr>
          <a:lstStyle/>
          <a:p>
            <a:pPr marL="514350" indent="-514350">
              <a:buAutoNum type="alphaUcPeriod"/>
            </a:pPr>
            <a:r>
              <a:rPr lang="en-US" sz="2800" b="1">
                <a:solidFill>
                  <a:schemeClr val="bg1"/>
                </a:solidFill>
                <a:latin typeface="Arial" panose="020B0604020202020204" pitchFamily="34" charset="0"/>
                <a:cs typeface="Arial" panose="020B0604020202020204" pitchFamily="34" charset="0"/>
              </a:rPr>
              <a:t>Khối khí đại dương hình thành trên các</a:t>
            </a:r>
          </a:p>
          <a:p>
            <a:r>
              <a:rPr lang="en-US" sz="2800" b="1">
                <a:solidFill>
                  <a:schemeClr val="bg1"/>
                </a:solidFill>
                <a:latin typeface="Arial" panose="020B0604020202020204" pitchFamily="34" charset="0"/>
                <a:cs typeface="Arial" panose="020B0604020202020204" pitchFamily="34" charset="0"/>
              </a:rPr>
              <a:t> vùng đất liền có tính chất tương đối khô</a:t>
            </a:r>
          </a:p>
        </p:txBody>
      </p:sp>
      <p:sp>
        <p:nvSpPr>
          <p:cNvPr id="29" name="TextBox 28">
            <a:extLst>
              <a:ext uri="{FF2B5EF4-FFF2-40B4-BE49-F238E27FC236}">
                <a16:creationId xmlns:a16="http://schemas.microsoft.com/office/drawing/2014/main" id="{0F6F3E22-3C3C-479E-8A33-3FA56D5089F4}"/>
              </a:ext>
            </a:extLst>
          </p:cNvPr>
          <p:cNvSpPr txBox="1"/>
          <p:nvPr/>
        </p:nvSpPr>
        <p:spPr>
          <a:xfrm>
            <a:off x="662764" y="4048174"/>
            <a:ext cx="7759703" cy="1384995"/>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B. Khối khí nóng hình thành trên các vùng</a:t>
            </a:r>
          </a:p>
          <a:p>
            <a:r>
              <a:rPr lang="en-US" sz="2800" b="1">
                <a:solidFill>
                  <a:schemeClr val="bg1"/>
                </a:solidFill>
                <a:latin typeface="Arial" panose="020B0604020202020204" pitchFamily="34" charset="0"/>
                <a:cs typeface="Arial" panose="020B0604020202020204" pitchFamily="34" charset="0"/>
              </a:rPr>
              <a:t>vĩ độ thấp,có nhiệt độ tương cao</a:t>
            </a:r>
          </a:p>
          <a:p>
            <a:endParaRPr lang="en-US" sz="2800" b="1">
              <a:solidFill>
                <a:schemeClr val="bg1"/>
              </a:solidFill>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E648F82F-774D-4CA9-90FF-92E82FD2B825}"/>
              </a:ext>
            </a:extLst>
          </p:cNvPr>
          <p:cNvSpPr txBox="1"/>
          <p:nvPr/>
        </p:nvSpPr>
        <p:spPr>
          <a:xfrm>
            <a:off x="1153603" y="1731106"/>
            <a:ext cx="6593840" cy="1077218"/>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Trong các câu sau, câu nào đúng, câu nào sai?</a:t>
            </a:r>
          </a:p>
        </p:txBody>
      </p:sp>
      <p:sp>
        <p:nvSpPr>
          <p:cNvPr id="31" name="TextBox 30">
            <a:extLst>
              <a:ext uri="{FF2B5EF4-FFF2-40B4-BE49-F238E27FC236}">
                <a16:creationId xmlns:a16="http://schemas.microsoft.com/office/drawing/2014/main" id="{74923BAC-531F-495B-955E-855BCFABAFBC}"/>
              </a:ext>
            </a:extLst>
          </p:cNvPr>
          <p:cNvSpPr txBox="1"/>
          <p:nvPr/>
        </p:nvSpPr>
        <p:spPr>
          <a:xfrm>
            <a:off x="9235440" y="4335628"/>
            <a:ext cx="2370738" cy="523220"/>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Đúng: B, D</a:t>
            </a:r>
          </a:p>
        </p:txBody>
      </p:sp>
      <p:sp>
        <p:nvSpPr>
          <p:cNvPr id="32" name="Star: 5 Points 31">
            <a:hlinkClick r:id="rId4" action="ppaction://hlinksldjump"/>
            <a:extLst>
              <a:ext uri="{FF2B5EF4-FFF2-40B4-BE49-F238E27FC236}">
                <a16:creationId xmlns:a16="http://schemas.microsoft.com/office/drawing/2014/main" id="{E96C8DA5-7E38-454C-8D92-8F3AF06F9CC8}"/>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92927677-85C8-480A-B675-6F229E1A2D50}"/>
              </a:ext>
            </a:extLst>
          </p:cNvPr>
          <p:cNvSpPr txBox="1"/>
          <p:nvPr/>
        </p:nvSpPr>
        <p:spPr>
          <a:xfrm>
            <a:off x="720888" y="5896271"/>
            <a:ext cx="7759703" cy="1384995"/>
          </a:xfrm>
          <a:prstGeom prst="rect">
            <a:avLst/>
          </a:prstGeom>
          <a:noFill/>
        </p:spPr>
        <p:txBody>
          <a:bodyPr wrap="square" rtlCol="0">
            <a:spAutoFit/>
          </a:bodyPr>
          <a:lstStyle/>
          <a:p>
            <a:r>
              <a:rPr lang="en-US" sz="2800" b="1">
                <a:solidFill>
                  <a:schemeClr val="bg1"/>
                </a:solidFill>
                <a:latin typeface="Arial" panose="020B0604020202020204" pitchFamily="34" charset="0"/>
                <a:cs typeface="Arial" panose="020B0604020202020204" pitchFamily="34" charset="0"/>
              </a:rPr>
              <a:t>D. Khối khí lạnh hình thành trên các vùng</a:t>
            </a:r>
          </a:p>
          <a:p>
            <a:r>
              <a:rPr lang="en-US" sz="2800" b="1">
                <a:solidFill>
                  <a:schemeClr val="bg1"/>
                </a:solidFill>
                <a:latin typeface="Arial" panose="020B0604020202020204" pitchFamily="34" charset="0"/>
                <a:cs typeface="Arial" panose="020B0604020202020204" pitchFamily="34" charset="0"/>
              </a:rPr>
              <a:t>vĩ độ cao,có nhiệt độ tương đối thấp</a:t>
            </a:r>
          </a:p>
          <a:p>
            <a:endParaRPr lang="en-US" sz="2800" b="1">
              <a:solidFill>
                <a:schemeClr val="bg1"/>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1F63A59E-9088-4E97-9E38-CFCB93B090DF}"/>
              </a:ext>
            </a:extLst>
          </p:cNvPr>
          <p:cNvSpPr txBox="1"/>
          <p:nvPr/>
        </p:nvSpPr>
        <p:spPr>
          <a:xfrm>
            <a:off x="9210761" y="4874626"/>
            <a:ext cx="2370738" cy="523220"/>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Sai: A,C</a:t>
            </a:r>
          </a:p>
        </p:txBody>
      </p:sp>
    </p:spTree>
    <p:extLst>
      <p:ext uri="{BB962C8B-B14F-4D97-AF65-F5344CB8AC3E}">
        <p14:creationId xmlns:p14="http://schemas.microsoft.com/office/powerpoint/2010/main" val="132471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randombar(horizontal)">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7616" y="-216640"/>
            <a:ext cx="12668581" cy="1651000"/>
          </a:xfrm>
          <a:prstGeom prst="rect">
            <a:avLst/>
          </a:prstGeom>
          <a:solidFill>
            <a:srgbClr val="99FF99"/>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121707" tIns="60853" rIns="121707" bIns="60853" spcCol="0" rtlCol="0" anchor="ctr"/>
          <a:lstStyle/>
          <a:p>
            <a:pPr algn="ctr"/>
            <a:endParaRPr lang="en-US"/>
          </a:p>
        </p:txBody>
      </p:sp>
      <p:sp>
        <p:nvSpPr>
          <p:cNvPr id="24" name="Rectangle 23"/>
          <p:cNvSpPr/>
          <p:nvPr/>
        </p:nvSpPr>
        <p:spPr>
          <a:xfrm flipH="1">
            <a:off x="-989378" y="2546623"/>
            <a:ext cx="1004460" cy="4285979"/>
          </a:xfrm>
          <a:prstGeom prst="rect">
            <a:avLst/>
          </a:prstGeom>
          <a:solidFill>
            <a:schemeClr val="bg1"/>
          </a:solidFill>
          <a:ln>
            <a:noFill/>
          </a:ln>
          <a:effectLst>
            <a:glow rad="533400">
              <a:schemeClr val="bg1">
                <a:alpha val="65000"/>
              </a:schemeClr>
            </a:glow>
            <a:outerShdw blurRad="50800" dist="38100" algn="l" rotWithShape="0">
              <a:prstClr val="black">
                <a:alpha val="40000"/>
              </a:prst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grpSp>
        <p:nvGrpSpPr>
          <p:cNvPr id="14" name="Group 13"/>
          <p:cNvGrpSpPr/>
          <p:nvPr/>
        </p:nvGrpSpPr>
        <p:grpSpPr>
          <a:xfrm>
            <a:off x="1185871" y="1324927"/>
            <a:ext cx="9695485" cy="2307274"/>
            <a:chOff x="563562" y="438150"/>
            <a:chExt cx="10889457" cy="1676400"/>
          </a:xfrm>
        </p:grpSpPr>
        <p:sp>
          <p:nvSpPr>
            <p:cNvPr id="15" name="Rounded Rectangle 14"/>
            <p:cNvSpPr/>
            <p:nvPr/>
          </p:nvSpPr>
          <p:spPr>
            <a:xfrm>
              <a:off x="563562" y="438150"/>
              <a:ext cx="10889457" cy="16764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61219" y="514350"/>
              <a:ext cx="10439400" cy="1371600"/>
            </a:xfrm>
            <a:prstGeom prst="roundRect">
              <a:avLst/>
            </a:prstGeom>
            <a:solidFill>
              <a:srgbClr val="FFFB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rot="21134311">
            <a:off x="111709" y="1010468"/>
            <a:ext cx="2849774" cy="1008707"/>
          </a:xfrm>
          <a:custGeom>
            <a:avLst/>
            <a:gdLst>
              <a:gd name="connsiteX0" fmla="*/ 0 w 3001962"/>
              <a:gd name="connsiteY0" fmla="*/ 0 h 762000"/>
              <a:gd name="connsiteX1" fmla="*/ 3001962 w 3001962"/>
              <a:gd name="connsiteY1" fmla="*/ 0 h 762000"/>
              <a:gd name="connsiteX2" fmla="*/ 3001962 w 3001962"/>
              <a:gd name="connsiteY2" fmla="*/ 762000 h 762000"/>
              <a:gd name="connsiteX3" fmla="*/ 0 w 3001962"/>
              <a:gd name="connsiteY3" fmla="*/ 762000 h 762000"/>
              <a:gd name="connsiteX4" fmla="*/ 0 w 3001962"/>
              <a:gd name="connsiteY4" fmla="*/ 0 h 762000"/>
              <a:gd name="connsiteX0" fmla="*/ 0 w 3001962"/>
              <a:gd name="connsiteY0" fmla="*/ 0 h 814421"/>
              <a:gd name="connsiteX1" fmla="*/ 3001962 w 3001962"/>
              <a:gd name="connsiteY1" fmla="*/ 0 h 814421"/>
              <a:gd name="connsiteX2" fmla="*/ 3001962 w 3001962"/>
              <a:gd name="connsiteY2" fmla="*/ 762000 h 814421"/>
              <a:gd name="connsiteX3" fmla="*/ 1100138 w 3001962"/>
              <a:gd name="connsiteY3" fmla="*/ 814388 h 814421"/>
              <a:gd name="connsiteX4" fmla="*/ 0 w 3001962"/>
              <a:gd name="connsiteY4" fmla="*/ 762000 h 814421"/>
              <a:gd name="connsiteX5" fmla="*/ 0 w 3001962"/>
              <a:gd name="connsiteY5" fmla="*/ 0 h 814421"/>
              <a:gd name="connsiteX0" fmla="*/ 0 w 3001962"/>
              <a:gd name="connsiteY0" fmla="*/ 0 h 814421"/>
              <a:gd name="connsiteX1" fmla="*/ 3001962 w 3001962"/>
              <a:gd name="connsiteY1" fmla="*/ 0 h 814421"/>
              <a:gd name="connsiteX2" fmla="*/ 3001962 w 3001962"/>
              <a:gd name="connsiteY2" fmla="*/ 762000 h 814421"/>
              <a:gd name="connsiteX3" fmla="*/ 1100138 w 3001962"/>
              <a:gd name="connsiteY3" fmla="*/ 814388 h 814421"/>
              <a:gd name="connsiteX4" fmla="*/ 0 w 3001962"/>
              <a:gd name="connsiteY4" fmla="*/ 762000 h 814421"/>
              <a:gd name="connsiteX5" fmla="*/ 0 w 3001962"/>
              <a:gd name="connsiteY5" fmla="*/ 0 h 814421"/>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0 h 814388"/>
              <a:gd name="connsiteX1" fmla="*/ 3001962 w 3001962"/>
              <a:gd name="connsiteY1" fmla="*/ 0 h 814388"/>
              <a:gd name="connsiteX2" fmla="*/ 3001962 w 3001962"/>
              <a:gd name="connsiteY2" fmla="*/ 762000 h 814388"/>
              <a:gd name="connsiteX3" fmla="*/ 1100138 w 3001962"/>
              <a:gd name="connsiteY3" fmla="*/ 814388 h 814388"/>
              <a:gd name="connsiteX4" fmla="*/ 0 w 3001962"/>
              <a:gd name="connsiteY4" fmla="*/ 762000 h 814388"/>
              <a:gd name="connsiteX5" fmla="*/ 0 w 3001962"/>
              <a:gd name="connsiteY5" fmla="*/ 0 h 814388"/>
              <a:gd name="connsiteX0" fmla="*/ 0 w 3001962"/>
              <a:gd name="connsiteY0" fmla="*/ 14 h 814402"/>
              <a:gd name="connsiteX1" fmla="*/ 1047750 w 3001962"/>
              <a:gd name="connsiteY1" fmla="*/ 123839 h 814402"/>
              <a:gd name="connsiteX2" fmla="*/ 3001962 w 3001962"/>
              <a:gd name="connsiteY2" fmla="*/ 14 h 814402"/>
              <a:gd name="connsiteX3" fmla="*/ 3001962 w 3001962"/>
              <a:gd name="connsiteY3" fmla="*/ 762014 h 814402"/>
              <a:gd name="connsiteX4" fmla="*/ 1100138 w 3001962"/>
              <a:gd name="connsiteY4" fmla="*/ 814402 h 814402"/>
              <a:gd name="connsiteX5" fmla="*/ 0 w 3001962"/>
              <a:gd name="connsiteY5" fmla="*/ 762014 h 814402"/>
              <a:gd name="connsiteX6" fmla="*/ 0 w 3001962"/>
              <a:gd name="connsiteY6" fmla="*/ 14 h 814402"/>
              <a:gd name="connsiteX0" fmla="*/ 0 w 3001962"/>
              <a:gd name="connsiteY0" fmla="*/ 45263 h 859651"/>
              <a:gd name="connsiteX1" fmla="*/ 1047750 w 3001962"/>
              <a:gd name="connsiteY1" fmla="*/ 169088 h 859651"/>
              <a:gd name="connsiteX2" fmla="*/ 3001962 w 3001962"/>
              <a:gd name="connsiteY2" fmla="*/ 45263 h 859651"/>
              <a:gd name="connsiteX3" fmla="*/ 3001962 w 3001962"/>
              <a:gd name="connsiteY3" fmla="*/ 807263 h 859651"/>
              <a:gd name="connsiteX4" fmla="*/ 1100138 w 3001962"/>
              <a:gd name="connsiteY4" fmla="*/ 859651 h 859651"/>
              <a:gd name="connsiteX5" fmla="*/ 0 w 3001962"/>
              <a:gd name="connsiteY5" fmla="*/ 807263 h 859651"/>
              <a:gd name="connsiteX6" fmla="*/ 0 w 3001962"/>
              <a:gd name="connsiteY6" fmla="*/ 45263 h 859651"/>
              <a:gd name="connsiteX0" fmla="*/ 0 w 3001962"/>
              <a:gd name="connsiteY0" fmla="*/ 79206 h 893594"/>
              <a:gd name="connsiteX1" fmla="*/ 1047750 w 3001962"/>
              <a:gd name="connsiteY1" fmla="*/ 203031 h 893594"/>
              <a:gd name="connsiteX2" fmla="*/ 3001962 w 3001962"/>
              <a:gd name="connsiteY2" fmla="*/ 79206 h 893594"/>
              <a:gd name="connsiteX3" fmla="*/ 3001962 w 3001962"/>
              <a:gd name="connsiteY3" fmla="*/ 841206 h 893594"/>
              <a:gd name="connsiteX4" fmla="*/ 1100138 w 3001962"/>
              <a:gd name="connsiteY4" fmla="*/ 893594 h 893594"/>
              <a:gd name="connsiteX5" fmla="*/ 0 w 3001962"/>
              <a:gd name="connsiteY5" fmla="*/ 841206 h 893594"/>
              <a:gd name="connsiteX6" fmla="*/ 0 w 3001962"/>
              <a:gd name="connsiteY6" fmla="*/ 79206 h 893594"/>
              <a:gd name="connsiteX0" fmla="*/ 0 w 3001962"/>
              <a:gd name="connsiteY0" fmla="*/ 88885 h 903273"/>
              <a:gd name="connsiteX1" fmla="*/ 1047750 w 3001962"/>
              <a:gd name="connsiteY1" fmla="*/ 212710 h 903273"/>
              <a:gd name="connsiteX2" fmla="*/ 3001962 w 3001962"/>
              <a:gd name="connsiteY2" fmla="*/ 69835 h 903273"/>
              <a:gd name="connsiteX3" fmla="*/ 3001962 w 3001962"/>
              <a:gd name="connsiteY3" fmla="*/ 850885 h 903273"/>
              <a:gd name="connsiteX4" fmla="*/ 1100138 w 3001962"/>
              <a:gd name="connsiteY4" fmla="*/ 903273 h 903273"/>
              <a:gd name="connsiteX5" fmla="*/ 0 w 3001962"/>
              <a:gd name="connsiteY5" fmla="*/ 850885 h 903273"/>
              <a:gd name="connsiteX6" fmla="*/ 0 w 3001962"/>
              <a:gd name="connsiteY6" fmla="*/ 88885 h 903273"/>
              <a:gd name="connsiteX0" fmla="*/ 0 w 3001962"/>
              <a:gd name="connsiteY0" fmla="*/ 58269 h 872657"/>
              <a:gd name="connsiteX1" fmla="*/ 1047750 w 3001962"/>
              <a:gd name="connsiteY1" fmla="*/ 182094 h 872657"/>
              <a:gd name="connsiteX2" fmla="*/ 3001962 w 3001962"/>
              <a:gd name="connsiteY2" fmla="*/ 39219 h 872657"/>
              <a:gd name="connsiteX3" fmla="*/ 3001962 w 3001962"/>
              <a:gd name="connsiteY3" fmla="*/ 820269 h 872657"/>
              <a:gd name="connsiteX4" fmla="*/ 1100138 w 3001962"/>
              <a:gd name="connsiteY4" fmla="*/ 872657 h 872657"/>
              <a:gd name="connsiteX5" fmla="*/ 0 w 3001962"/>
              <a:gd name="connsiteY5" fmla="*/ 820269 h 872657"/>
              <a:gd name="connsiteX6" fmla="*/ 0 w 3001962"/>
              <a:gd name="connsiteY6" fmla="*/ 58269 h 872657"/>
              <a:gd name="connsiteX0" fmla="*/ 0 w 3001962"/>
              <a:gd name="connsiteY0" fmla="*/ 58269 h 872657"/>
              <a:gd name="connsiteX1" fmla="*/ 1047750 w 3001962"/>
              <a:gd name="connsiteY1" fmla="*/ 182094 h 872657"/>
              <a:gd name="connsiteX2" fmla="*/ 3001962 w 3001962"/>
              <a:gd name="connsiteY2" fmla="*/ 39219 h 872657"/>
              <a:gd name="connsiteX3" fmla="*/ 3001962 w 3001962"/>
              <a:gd name="connsiteY3" fmla="*/ 820269 h 872657"/>
              <a:gd name="connsiteX4" fmla="*/ 1100138 w 3001962"/>
              <a:gd name="connsiteY4" fmla="*/ 872657 h 872657"/>
              <a:gd name="connsiteX5" fmla="*/ 0 w 3001962"/>
              <a:gd name="connsiteY5" fmla="*/ 820269 h 872657"/>
              <a:gd name="connsiteX6" fmla="*/ 0 w 3001962"/>
              <a:gd name="connsiteY6" fmla="*/ 58269 h 872657"/>
              <a:gd name="connsiteX0" fmla="*/ 0 w 3001962"/>
              <a:gd name="connsiteY0" fmla="*/ 58269 h 872657"/>
              <a:gd name="connsiteX1" fmla="*/ 1047750 w 3001962"/>
              <a:gd name="connsiteY1" fmla="*/ 182094 h 872657"/>
              <a:gd name="connsiteX2" fmla="*/ 3001962 w 3001962"/>
              <a:gd name="connsiteY2" fmla="*/ 39219 h 872657"/>
              <a:gd name="connsiteX3" fmla="*/ 3001962 w 3001962"/>
              <a:gd name="connsiteY3" fmla="*/ 820269 h 872657"/>
              <a:gd name="connsiteX4" fmla="*/ 1100138 w 3001962"/>
              <a:gd name="connsiteY4" fmla="*/ 872657 h 872657"/>
              <a:gd name="connsiteX5" fmla="*/ 0 w 3001962"/>
              <a:gd name="connsiteY5" fmla="*/ 820269 h 872657"/>
              <a:gd name="connsiteX6" fmla="*/ 0 w 3001962"/>
              <a:gd name="connsiteY6" fmla="*/ 58269 h 872657"/>
              <a:gd name="connsiteX0" fmla="*/ 0 w 3001962"/>
              <a:gd name="connsiteY0" fmla="*/ 58269 h 872657"/>
              <a:gd name="connsiteX1" fmla="*/ 1047750 w 3001962"/>
              <a:gd name="connsiteY1" fmla="*/ 182094 h 872657"/>
              <a:gd name="connsiteX2" fmla="*/ 3001962 w 3001962"/>
              <a:gd name="connsiteY2" fmla="*/ 39219 h 872657"/>
              <a:gd name="connsiteX3" fmla="*/ 3001962 w 3001962"/>
              <a:gd name="connsiteY3" fmla="*/ 820269 h 872657"/>
              <a:gd name="connsiteX4" fmla="*/ 1100138 w 3001962"/>
              <a:gd name="connsiteY4" fmla="*/ 872657 h 872657"/>
              <a:gd name="connsiteX5" fmla="*/ 0 w 3001962"/>
              <a:gd name="connsiteY5" fmla="*/ 820269 h 872657"/>
              <a:gd name="connsiteX6" fmla="*/ 0 w 3001962"/>
              <a:gd name="connsiteY6" fmla="*/ 58269 h 8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1962" h="872657">
                <a:moveTo>
                  <a:pt x="0" y="58269"/>
                </a:moveTo>
                <a:cubicBezTo>
                  <a:pt x="346075" y="56682"/>
                  <a:pt x="577850" y="45569"/>
                  <a:pt x="1047750" y="182094"/>
                </a:cubicBezTo>
                <a:cubicBezTo>
                  <a:pt x="1970617" y="-40156"/>
                  <a:pt x="2245783" y="-19518"/>
                  <a:pt x="3001962" y="39219"/>
                </a:cubicBezTo>
                <a:lnTo>
                  <a:pt x="3001962" y="820269"/>
                </a:lnTo>
                <a:cubicBezTo>
                  <a:pt x="2107671" y="700135"/>
                  <a:pt x="1935691" y="730185"/>
                  <a:pt x="1100138" y="872657"/>
                </a:cubicBezTo>
                <a:cubicBezTo>
                  <a:pt x="504825" y="621832"/>
                  <a:pt x="109538" y="790107"/>
                  <a:pt x="0" y="820269"/>
                </a:cubicBezTo>
                <a:lnTo>
                  <a:pt x="0" y="58269"/>
                </a:lnTo>
                <a:close/>
              </a:path>
            </a:pathLst>
          </a:custGeom>
          <a:solidFill>
            <a:srgbClr val="00D661"/>
          </a:solidFill>
          <a:ln>
            <a:noFill/>
          </a:ln>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12" name="Title 6"/>
          <p:cNvSpPr txBox="1">
            <a:spLocks/>
          </p:cNvSpPr>
          <p:nvPr/>
        </p:nvSpPr>
        <p:spPr>
          <a:xfrm rot="21033492">
            <a:off x="641094" y="1481821"/>
            <a:ext cx="1875459" cy="530444"/>
          </a:xfrm>
          <a:prstGeom prst="rect">
            <a:avLst/>
          </a:prstGeom>
        </p:spPr>
        <p:txBody>
          <a:bodyPr spcFirstLastPara="1" lIns="90988" tIns="45494" rIns="90988" bIns="45494" numCol="1">
            <a:prstTxWarp prst="textArchUp">
              <a:avLst/>
            </a:prstTxWarp>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300" b="1">
                <a:solidFill>
                  <a:schemeClr val="bg1"/>
                </a:solidFill>
                <a:latin typeface="Arial" pitchFamily="34" charset="0"/>
                <a:cs typeface="Arial" pitchFamily="34" charset="0"/>
              </a:rPr>
              <a:t>CHƯƠNG 4</a:t>
            </a:r>
            <a:endParaRPr lang="en-US" sz="3200" b="1">
              <a:solidFill>
                <a:schemeClr val="bg1"/>
              </a:solidFill>
              <a:latin typeface="Arial" pitchFamily="34" charset="0"/>
              <a:cs typeface="Arial" pitchFamily="34" charset="0"/>
            </a:endParaRPr>
          </a:p>
        </p:txBody>
      </p:sp>
      <p:sp>
        <p:nvSpPr>
          <p:cNvPr id="20" name="Oval 19"/>
          <p:cNvSpPr/>
          <p:nvPr/>
        </p:nvSpPr>
        <p:spPr>
          <a:xfrm>
            <a:off x="9821685" y="975061"/>
            <a:ext cx="226912" cy="22860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21" name="Oval 20"/>
          <p:cNvSpPr/>
          <p:nvPr/>
        </p:nvSpPr>
        <p:spPr>
          <a:xfrm>
            <a:off x="9820559" y="1445869"/>
            <a:ext cx="226912" cy="22860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22" name="Rectangle 5"/>
          <p:cNvSpPr/>
          <p:nvPr/>
        </p:nvSpPr>
        <p:spPr>
          <a:xfrm>
            <a:off x="9883482" y="1089419"/>
            <a:ext cx="103322" cy="453255"/>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 fmla="*/ 0 w 104091"/>
              <a:gd name="connsiteY0" fmla="*/ 9708 h 330200"/>
              <a:gd name="connsiteX1" fmla="*/ 53181 w 104091"/>
              <a:gd name="connsiteY1" fmla="*/ 0 h 330200"/>
              <a:gd name="connsiteX2" fmla="*/ 104091 w 104091"/>
              <a:gd name="connsiteY2" fmla="*/ 9708 h 330200"/>
              <a:gd name="connsiteX3" fmla="*/ 104091 w 104091"/>
              <a:gd name="connsiteY3" fmla="*/ 330200 h 330200"/>
              <a:gd name="connsiteX4" fmla="*/ 0 w 104091"/>
              <a:gd name="connsiteY4" fmla="*/ 330200 h 330200"/>
              <a:gd name="connsiteX5" fmla="*/ 0 w 104091"/>
              <a:gd name="connsiteY5" fmla="*/ 9708 h 330200"/>
              <a:gd name="connsiteX0" fmla="*/ 0 w 104091"/>
              <a:gd name="connsiteY0" fmla="*/ 9708 h 340536"/>
              <a:gd name="connsiteX1" fmla="*/ 53181 w 104091"/>
              <a:gd name="connsiteY1" fmla="*/ 0 h 340536"/>
              <a:gd name="connsiteX2" fmla="*/ 104091 w 104091"/>
              <a:gd name="connsiteY2" fmla="*/ 9708 h 340536"/>
              <a:gd name="connsiteX3" fmla="*/ 104091 w 104091"/>
              <a:gd name="connsiteY3" fmla="*/ 330200 h 340536"/>
              <a:gd name="connsiteX4" fmla="*/ 46037 w 104091"/>
              <a:gd name="connsiteY4" fmla="*/ 340519 h 340536"/>
              <a:gd name="connsiteX5" fmla="*/ 0 w 104091"/>
              <a:gd name="connsiteY5" fmla="*/ 330200 h 340536"/>
              <a:gd name="connsiteX6" fmla="*/ 0 w 104091"/>
              <a:gd name="connsiteY6" fmla="*/ 9708 h 340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29" name="Oval 28"/>
          <p:cNvSpPr/>
          <p:nvPr/>
        </p:nvSpPr>
        <p:spPr>
          <a:xfrm>
            <a:off x="2941010" y="990600"/>
            <a:ext cx="226912" cy="228600"/>
          </a:xfrm>
          <a:prstGeom prst="ellipse">
            <a:avLst/>
          </a:prstGeom>
          <a:noFill/>
          <a:ln>
            <a:solidFill>
              <a:srgbClr val="0070C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30" name="Oval 29"/>
          <p:cNvSpPr/>
          <p:nvPr/>
        </p:nvSpPr>
        <p:spPr>
          <a:xfrm>
            <a:off x="2939883" y="1461408"/>
            <a:ext cx="226912" cy="228600"/>
          </a:xfrm>
          <a:prstGeom prst="ellipse">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31" name="Rectangle 5"/>
          <p:cNvSpPr/>
          <p:nvPr/>
        </p:nvSpPr>
        <p:spPr>
          <a:xfrm>
            <a:off x="3002806" y="1104957"/>
            <a:ext cx="103322" cy="453255"/>
          </a:xfrm>
          <a:custGeom>
            <a:avLst/>
            <a:gdLst>
              <a:gd name="connsiteX0" fmla="*/ 0 w 104091"/>
              <a:gd name="connsiteY0" fmla="*/ 0 h 320492"/>
              <a:gd name="connsiteX1" fmla="*/ 104091 w 104091"/>
              <a:gd name="connsiteY1" fmla="*/ 0 h 320492"/>
              <a:gd name="connsiteX2" fmla="*/ 104091 w 104091"/>
              <a:gd name="connsiteY2" fmla="*/ 320492 h 320492"/>
              <a:gd name="connsiteX3" fmla="*/ 0 w 104091"/>
              <a:gd name="connsiteY3" fmla="*/ 320492 h 320492"/>
              <a:gd name="connsiteX4" fmla="*/ 0 w 104091"/>
              <a:gd name="connsiteY4" fmla="*/ 0 h 320492"/>
              <a:gd name="connsiteX0" fmla="*/ 0 w 104091"/>
              <a:gd name="connsiteY0" fmla="*/ 9708 h 330200"/>
              <a:gd name="connsiteX1" fmla="*/ 53181 w 104091"/>
              <a:gd name="connsiteY1" fmla="*/ 0 h 330200"/>
              <a:gd name="connsiteX2" fmla="*/ 104091 w 104091"/>
              <a:gd name="connsiteY2" fmla="*/ 9708 h 330200"/>
              <a:gd name="connsiteX3" fmla="*/ 104091 w 104091"/>
              <a:gd name="connsiteY3" fmla="*/ 330200 h 330200"/>
              <a:gd name="connsiteX4" fmla="*/ 0 w 104091"/>
              <a:gd name="connsiteY4" fmla="*/ 330200 h 330200"/>
              <a:gd name="connsiteX5" fmla="*/ 0 w 104091"/>
              <a:gd name="connsiteY5" fmla="*/ 9708 h 330200"/>
              <a:gd name="connsiteX0" fmla="*/ 0 w 104091"/>
              <a:gd name="connsiteY0" fmla="*/ 9708 h 340536"/>
              <a:gd name="connsiteX1" fmla="*/ 53181 w 104091"/>
              <a:gd name="connsiteY1" fmla="*/ 0 h 340536"/>
              <a:gd name="connsiteX2" fmla="*/ 104091 w 104091"/>
              <a:gd name="connsiteY2" fmla="*/ 9708 h 340536"/>
              <a:gd name="connsiteX3" fmla="*/ 104091 w 104091"/>
              <a:gd name="connsiteY3" fmla="*/ 330200 h 340536"/>
              <a:gd name="connsiteX4" fmla="*/ 46037 w 104091"/>
              <a:gd name="connsiteY4" fmla="*/ 340519 h 340536"/>
              <a:gd name="connsiteX5" fmla="*/ 0 w 104091"/>
              <a:gd name="connsiteY5" fmla="*/ 330200 h 340536"/>
              <a:gd name="connsiteX6" fmla="*/ 0 w 104091"/>
              <a:gd name="connsiteY6" fmla="*/ 9708 h 340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091" h="340536">
                <a:moveTo>
                  <a:pt x="0" y="9708"/>
                </a:moveTo>
                <a:cubicBezTo>
                  <a:pt x="16933" y="9647"/>
                  <a:pt x="36248" y="61"/>
                  <a:pt x="53181" y="0"/>
                </a:cubicBezTo>
                <a:lnTo>
                  <a:pt x="104091" y="9708"/>
                </a:lnTo>
                <a:lnTo>
                  <a:pt x="104091" y="330200"/>
                </a:lnTo>
                <a:cubicBezTo>
                  <a:pt x="84740" y="329671"/>
                  <a:pt x="65388" y="341048"/>
                  <a:pt x="46037" y="340519"/>
                </a:cubicBezTo>
                <a:lnTo>
                  <a:pt x="0" y="330200"/>
                </a:lnTo>
                <a:lnTo>
                  <a:pt x="0" y="9708"/>
                </a:lnTo>
                <a:close/>
              </a:path>
            </a:pathLst>
          </a:custGeom>
          <a:solidFill>
            <a:schemeClr val="bg1">
              <a:lumMod val="85000"/>
            </a:schemeClr>
          </a:solidFill>
          <a:ln>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988" tIns="45494" rIns="90988" bIns="45494" rtlCol="0" anchor="ctr"/>
          <a:lstStyle/>
          <a:p>
            <a:pPr algn="ctr"/>
            <a:endParaRPr lang="en-US"/>
          </a:p>
        </p:txBody>
      </p:sp>
      <p:sp>
        <p:nvSpPr>
          <p:cNvPr id="3" name="TextBox 2">
            <a:extLst>
              <a:ext uri="{FF2B5EF4-FFF2-40B4-BE49-F238E27FC236}">
                <a16:creationId xmlns:a16="http://schemas.microsoft.com/office/drawing/2014/main" id="{71C59354-5B7E-4E41-9297-D4C983BABFA8}"/>
              </a:ext>
            </a:extLst>
          </p:cNvPr>
          <p:cNvSpPr txBox="1"/>
          <p:nvPr/>
        </p:nvSpPr>
        <p:spPr>
          <a:xfrm>
            <a:off x="2193700" y="1637916"/>
            <a:ext cx="8547409" cy="1754326"/>
          </a:xfrm>
          <a:prstGeom prst="rect">
            <a:avLst/>
          </a:prstGeom>
          <a:noFill/>
        </p:spPr>
        <p:txBody>
          <a:bodyPr wrap="square" rtlCol="0">
            <a:spAutoFit/>
          </a:bodyPr>
          <a:lstStyle/>
          <a:p>
            <a:pPr algn="ctr"/>
            <a:r>
              <a:rPr lang="en-US" sz="5400" b="1">
                <a:solidFill>
                  <a:srgbClr val="0070C0"/>
                </a:solidFill>
                <a:latin typeface="Arial" panose="020B0604020202020204" pitchFamily="34" charset="0"/>
                <a:cs typeface="Arial" panose="020B0604020202020204" pitchFamily="34" charset="0"/>
              </a:rPr>
              <a:t>KHÍ HẬU </a:t>
            </a:r>
          </a:p>
          <a:p>
            <a:pPr algn="ctr"/>
            <a:r>
              <a:rPr lang="en-US" sz="5400" b="1">
                <a:solidFill>
                  <a:srgbClr val="0070C0"/>
                </a:solidFill>
                <a:latin typeface="Arial" panose="020B0604020202020204" pitchFamily="34" charset="0"/>
                <a:cs typeface="Arial" panose="020B0604020202020204" pitchFamily="34" charset="0"/>
              </a:rPr>
              <a:t>VÀ BIẾN ĐỔI KHÍ HẬU</a:t>
            </a:r>
          </a:p>
        </p:txBody>
      </p:sp>
      <p:sp>
        <p:nvSpPr>
          <p:cNvPr id="17" name="Rectangle 16">
            <a:extLst>
              <a:ext uri="{FF2B5EF4-FFF2-40B4-BE49-F238E27FC236}">
                <a16:creationId xmlns:a16="http://schemas.microsoft.com/office/drawing/2014/main" id="{2F1FAFBF-EF92-4E27-BE53-21D8555D8091}"/>
              </a:ext>
            </a:extLst>
          </p:cNvPr>
          <p:cNvSpPr/>
          <p:nvPr/>
        </p:nvSpPr>
        <p:spPr>
          <a:xfrm>
            <a:off x="314960" y="3718560"/>
            <a:ext cx="11877040" cy="3114042"/>
          </a:xfrm>
          <a:prstGeom prst="rect">
            <a:avLst/>
          </a:prstGeom>
          <a:solidFill>
            <a:srgbClr val="FFFF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5AAB7C0-CCFE-48C7-967C-06E4D1F55EF3}"/>
              </a:ext>
            </a:extLst>
          </p:cNvPr>
          <p:cNvSpPr txBox="1"/>
          <p:nvPr/>
        </p:nvSpPr>
        <p:spPr>
          <a:xfrm>
            <a:off x="1217749" y="3835757"/>
            <a:ext cx="10499310"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TRONG CHƯ</a:t>
            </a:r>
            <a:r>
              <a:rPr lang="vi-VN" sz="2800" b="1">
                <a:solidFill>
                  <a:srgbClr val="002060"/>
                </a:solidFill>
                <a:latin typeface="Arial" panose="020B0604020202020204" pitchFamily="34" charset="0"/>
                <a:cs typeface="Arial" panose="020B0604020202020204" pitchFamily="34" charset="0"/>
              </a:rPr>
              <a:t>Ơ</a:t>
            </a:r>
            <a:r>
              <a:rPr lang="en-US" sz="2800" b="1">
                <a:solidFill>
                  <a:srgbClr val="002060"/>
                </a:solidFill>
                <a:latin typeface="Arial" panose="020B0604020202020204" pitchFamily="34" charset="0"/>
                <a:cs typeface="Arial" panose="020B0604020202020204" pitchFamily="34" charset="0"/>
              </a:rPr>
              <a:t>NG TRÌNH NÀY, EM SẼ TÌM HIỂU VỀ:</a:t>
            </a:r>
          </a:p>
        </p:txBody>
      </p:sp>
      <p:sp>
        <p:nvSpPr>
          <p:cNvPr id="19" name="TextBox 18">
            <a:extLst>
              <a:ext uri="{FF2B5EF4-FFF2-40B4-BE49-F238E27FC236}">
                <a16:creationId xmlns:a16="http://schemas.microsoft.com/office/drawing/2014/main" id="{CFBC4925-0A3D-4166-8574-790250EDBC73}"/>
              </a:ext>
            </a:extLst>
          </p:cNvPr>
          <p:cNvSpPr txBox="1"/>
          <p:nvPr/>
        </p:nvSpPr>
        <p:spPr>
          <a:xfrm>
            <a:off x="386468" y="4491185"/>
            <a:ext cx="5439320" cy="1754326"/>
          </a:xfrm>
          <a:prstGeom prst="rect">
            <a:avLst/>
          </a:prstGeom>
          <a:noFill/>
        </p:spPr>
        <p:txBody>
          <a:bodyPr wrap="square" rtlCol="0">
            <a:spAutoFit/>
          </a:bodyPr>
          <a:lstStyle/>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Lớp vỏ khí của Trái Đất</a:t>
            </a:r>
          </a:p>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Nhiệt độ không khí</a:t>
            </a:r>
          </a:p>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Mây và m</a:t>
            </a:r>
            <a:r>
              <a:rPr lang="vi-VN" sz="3600">
                <a:solidFill>
                  <a:srgbClr val="002060"/>
                </a:solidFill>
                <a:latin typeface="Arial" panose="020B0604020202020204" pitchFamily="34" charset="0"/>
                <a:cs typeface="Arial" panose="020B0604020202020204" pitchFamily="34" charset="0"/>
              </a:rPr>
              <a:t>ư</a:t>
            </a:r>
            <a:r>
              <a:rPr lang="en-US" sz="3600">
                <a:solidFill>
                  <a:srgbClr val="002060"/>
                </a:solidFill>
                <a:latin typeface="Arial" panose="020B0604020202020204" pitchFamily="34" charset="0"/>
                <a:cs typeface="Arial" panose="020B0604020202020204" pitchFamily="34" charset="0"/>
              </a:rPr>
              <a:t>a</a:t>
            </a:r>
          </a:p>
        </p:txBody>
      </p:sp>
      <p:sp>
        <p:nvSpPr>
          <p:cNvPr id="23" name="TextBox 22">
            <a:extLst>
              <a:ext uri="{FF2B5EF4-FFF2-40B4-BE49-F238E27FC236}">
                <a16:creationId xmlns:a16="http://schemas.microsoft.com/office/drawing/2014/main" id="{94562955-9BD7-4E46-B0EF-588677F198B3}"/>
              </a:ext>
            </a:extLst>
          </p:cNvPr>
          <p:cNvSpPr txBox="1"/>
          <p:nvPr/>
        </p:nvSpPr>
        <p:spPr>
          <a:xfrm>
            <a:off x="6913880" y="4358977"/>
            <a:ext cx="5439320" cy="1754326"/>
          </a:xfrm>
          <a:prstGeom prst="rect">
            <a:avLst/>
          </a:prstGeom>
          <a:noFill/>
        </p:spPr>
        <p:txBody>
          <a:bodyPr wrap="square" rtlCol="0">
            <a:spAutoFit/>
          </a:bodyPr>
          <a:lstStyle/>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Khí áp và gió</a:t>
            </a:r>
          </a:p>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Thời tiết và khí hậu</a:t>
            </a:r>
          </a:p>
          <a:p>
            <a:pPr marL="285750" indent="-285750">
              <a:buFont typeface="Arial" panose="020B0604020202020204" pitchFamily="34" charset="0"/>
              <a:buChar char="•"/>
            </a:pPr>
            <a:r>
              <a:rPr lang="en-US" sz="3600">
                <a:solidFill>
                  <a:srgbClr val="002060"/>
                </a:solidFill>
                <a:latin typeface="Arial" panose="020B0604020202020204" pitchFamily="34" charset="0"/>
                <a:cs typeface="Arial" panose="020B0604020202020204" pitchFamily="34" charset="0"/>
              </a:rPr>
              <a:t>Biến đổi khí hậu</a:t>
            </a:r>
          </a:p>
        </p:txBody>
      </p:sp>
    </p:spTree>
    <p:extLst>
      <p:ext uri="{BB962C8B-B14F-4D97-AF65-F5344CB8AC3E}">
        <p14:creationId xmlns:p14="http://schemas.microsoft.com/office/powerpoint/2010/main" val="400437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24097" y="0"/>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2794000" y="113771"/>
            <a:ext cx="660400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HỎI GỌN – ĐÁP NHANH</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6</a:t>
            </a:r>
          </a:p>
        </p:txBody>
      </p:sp>
      <p:sp>
        <p:nvSpPr>
          <p:cNvPr id="14" name="Rectangle 13">
            <a:extLst>
              <a:ext uri="{FF2B5EF4-FFF2-40B4-BE49-F238E27FC236}">
                <a16:creationId xmlns:a16="http://schemas.microsoft.com/office/drawing/2014/main" id="{AE0F76E2-87B6-43C2-98E9-E75252A4CBB0}"/>
              </a:ext>
            </a:extLst>
          </p:cNvPr>
          <p:cNvSpPr/>
          <p:nvPr/>
        </p:nvSpPr>
        <p:spPr>
          <a:xfrm>
            <a:off x="9022080" y="3698240"/>
            <a:ext cx="2286000" cy="27330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1945C56-2106-41C4-BE72-04373870FF15}"/>
              </a:ext>
            </a:extLst>
          </p:cNvPr>
          <p:cNvSpPr/>
          <p:nvPr/>
        </p:nvSpPr>
        <p:spPr>
          <a:xfrm>
            <a:off x="9235440" y="3911600"/>
            <a:ext cx="1859280" cy="23266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93CFAE4-DC43-400A-BE5B-4E93274ECDD0}"/>
              </a:ext>
            </a:extLst>
          </p:cNvPr>
          <p:cNvSpPr/>
          <p:nvPr/>
        </p:nvSpPr>
        <p:spPr>
          <a:xfrm>
            <a:off x="9122439" y="342900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365052" y="3572540"/>
            <a:ext cx="7620000" cy="2733040"/>
          </a:xfrm>
          <a:prstGeom prst="round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7882635-8C1E-488E-9A33-E55C253E050C}"/>
              </a:ext>
            </a:extLst>
          </p:cNvPr>
          <p:cNvSpPr txBox="1"/>
          <p:nvPr/>
        </p:nvSpPr>
        <p:spPr>
          <a:xfrm>
            <a:off x="558621" y="3789036"/>
            <a:ext cx="7917295" cy="255454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Tại tầng bình lưu , nhiệt độ ….. Theo</a:t>
            </a:r>
          </a:p>
          <a:p>
            <a:r>
              <a:rPr lang="en-US" sz="3200" b="1">
                <a:solidFill>
                  <a:schemeClr val="bg1"/>
                </a:solidFill>
                <a:latin typeface="Arial" panose="020B0604020202020204" pitchFamily="34" charset="0"/>
                <a:cs typeface="Arial" panose="020B0604020202020204" pitchFamily="34" charset="0"/>
              </a:rPr>
              <a:t> độ cao, không khí luôn luôn chuyển động…..Lớp ô-dôn trong tầng này đã giúp hấp thụ phần lớn các bức xạ cực tím, bảo vệ sự sống trên Trái Đất.</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148080"/>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E648F82F-774D-4CA9-90FF-92E82FD2B825}"/>
              </a:ext>
            </a:extLst>
          </p:cNvPr>
          <p:cNvSpPr txBox="1"/>
          <p:nvPr/>
        </p:nvSpPr>
        <p:spPr>
          <a:xfrm>
            <a:off x="1157706" y="2095291"/>
            <a:ext cx="6512560" cy="1200329"/>
          </a:xfrm>
          <a:prstGeom prst="rect">
            <a:avLst/>
          </a:prstGeom>
          <a:noFill/>
        </p:spPr>
        <p:txBody>
          <a:bodyPr wrap="square" rtlCol="0">
            <a:spAutoFit/>
          </a:bodyPr>
          <a:lstStyle/>
          <a:p>
            <a:pPr algn="ctr"/>
            <a:r>
              <a:rPr lang="en-US" sz="3600" b="1">
                <a:solidFill>
                  <a:schemeClr val="bg1"/>
                </a:solidFill>
                <a:latin typeface="Arial" panose="020B0604020202020204" pitchFamily="34" charset="0"/>
                <a:cs typeface="Arial" panose="020B0604020202020204" pitchFamily="34" charset="0"/>
              </a:rPr>
              <a:t>Điền từ thích hợp vào</a:t>
            </a:r>
          </a:p>
          <a:p>
            <a:pPr algn="ctr"/>
            <a:r>
              <a:rPr lang="en-US" sz="3600" b="1">
                <a:solidFill>
                  <a:schemeClr val="bg1"/>
                </a:solidFill>
                <a:latin typeface="Arial" panose="020B0604020202020204" pitchFamily="34" charset="0"/>
                <a:cs typeface="Arial" panose="020B0604020202020204" pitchFamily="34" charset="0"/>
              </a:rPr>
              <a:t> chỗ chấm trong câu sau?</a:t>
            </a:r>
          </a:p>
        </p:txBody>
      </p:sp>
      <p:sp>
        <p:nvSpPr>
          <p:cNvPr id="31" name="TextBox 30">
            <a:extLst>
              <a:ext uri="{FF2B5EF4-FFF2-40B4-BE49-F238E27FC236}">
                <a16:creationId xmlns:a16="http://schemas.microsoft.com/office/drawing/2014/main" id="{D38405BE-6EDC-445A-812E-EF42DA6FB048}"/>
              </a:ext>
            </a:extLst>
          </p:cNvPr>
          <p:cNvSpPr txBox="1"/>
          <p:nvPr/>
        </p:nvSpPr>
        <p:spPr>
          <a:xfrm>
            <a:off x="9245686" y="4364196"/>
            <a:ext cx="1880668" cy="523220"/>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(1) tăng</a:t>
            </a:r>
          </a:p>
        </p:txBody>
      </p:sp>
      <p:sp>
        <p:nvSpPr>
          <p:cNvPr id="32" name="Star: 5 Points 31">
            <a:hlinkClick r:id="rId4" action="ppaction://hlinksldjump"/>
            <a:extLst>
              <a:ext uri="{FF2B5EF4-FFF2-40B4-BE49-F238E27FC236}">
                <a16:creationId xmlns:a16="http://schemas.microsoft.com/office/drawing/2014/main" id="{5B144E0E-B893-4BDE-AD23-93B8CB12396C}"/>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9B46EC1-60B7-4FBC-B096-9BBC5333EE30}"/>
              </a:ext>
            </a:extLst>
          </p:cNvPr>
          <p:cNvSpPr txBox="1"/>
          <p:nvPr/>
        </p:nvSpPr>
        <p:spPr>
          <a:xfrm>
            <a:off x="5859161" y="3727574"/>
            <a:ext cx="717518" cy="461665"/>
          </a:xfrm>
          <a:prstGeom prst="rect">
            <a:avLst/>
          </a:prstGeom>
          <a:noFill/>
        </p:spPr>
        <p:txBody>
          <a:bodyPr wrap="square" rtlCol="0">
            <a:spAutoFit/>
          </a:bodyPr>
          <a:lstStyle/>
          <a:p>
            <a:r>
              <a:rPr lang="en-US" sz="2400" b="1">
                <a:solidFill>
                  <a:schemeClr val="bg1"/>
                </a:solidFill>
              </a:rPr>
              <a:t>(1)</a:t>
            </a:r>
          </a:p>
        </p:txBody>
      </p:sp>
      <p:sp>
        <p:nvSpPr>
          <p:cNvPr id="34" name="TextBox 33">
            <a:extLst>
              <a:ext uri="{FF2B5EF4-FFF2-40B4-BE49-F238E27FC236}">
                <a16:creationId xmlns:a16="http://schemas.microsoft.com/office/drawing/2014/main" id="{65E75939-24E9-470A-9D67-C0A928374270}"/>
              </a:ext>
            </a:extLst>
          </p:cNvPr>
          <p:cNvSpPr txBox="1"/>
          <p:nvPr/>
        </p:nvSpPr>
        <p:spPr>
          <a:xfrm>
            <a:off x="1734883" y="4664644"/>
            <a:ext cx="717518" cy="461665"/>
          </a:xfrm>
          <a:prstGeom prst="rect">
            <a:avLst/>
          </a:prstGeom>
          <a:noFill/>
        </p:spPr>
        <p:txBody>
          <a:bodyPr wrap="square" rtlCol="0">
            <a:spAutoFit/>
          </a:bodyPr>
          <a:lstStyle/>
          <a:p>
            <a:r>
              <a:rPr lang="en-US" sz="2400" b="1">
                <a:solidFill>
                  <a:schemeClr val="bg1"/>
                </a:solidFill>
              </a:rPr>
              <a:t>(2)</a:t>
            </a:r>
          </a:p>
        </p:txBody>
      </p:sp>
      <p:sp>
        <p:nvSpPr>
          <p:cNvPr id="35" name="TextBox 34">
            <a:extLst>
              <a:ext uri="{FF2B5EF4-FFF2-40B4-BE49-F238E27FC236}">
                <a16:creationId xmlns:a16="http://schemas.microsoft.com/office/drawing/2014/main" id="{2D2B91E3-908B-45D8-85BE-A5DD603C297A}"/>
              </a:ext>
            </a:extLst>
          </p:cNvPr>
          <p:cNvSpPr txBox="1"/>
          <p:nvPr/>
        </p:nvSpPr>
        <p:spPr>
          <a:xfrm>
            <a:off x="9286350" y="5039608"/>
            <a:ext cx="1880668" cy="523220"/>
          </a:xfrm>
          <a:prstGeom prst="rect">
            <a:avLst/>
          </a:prstGeom>
          <a:noFill/>
        </p:spPr>
        <p:txBody>
          <a:bodyPr wrap="square" rtlCol="0">
            <a:spAutoFit/>
          </a:bodyPr>
          <a:lstStyle/>
          <a:p>
            <a:r>
              <a:rPr lang="en-US" sz="2800" b="1">
                <a:latin typeface="Arial" panose="020B0604020202020204" pitchFamily="34" charset="0"/>
                <a:cs typeface="Arial" panose="020B0604020202020204" pitchFamily="34" charset="0"/>
              </a:rPr>
              <a:t>(2) ngang</a:t>
            </a:r>
          </a:p>
        </p:txBody>
      </p:sp>
    </p:spTree>
    <p:extLst>
      <p:ext uri="{BB962C8B-B14F-4D97-AF65-F5344CB8AC3E}">
        <p14:creationId xmlns:p14="http://schemas.microsoft.com/office/powerpoint/2010/main" val="345331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1"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84D86D2A-8287-478C-9C0A-909E605019D0}"/>
              </a:ext>
            </a:extLst>
          </p:cNvPr>
          <p:cNvSpPr/>
          <p:nvPr/>
        </p:nvSpPr>
        <p:spPr>
          <a:xfrm>
            <a:off x="-735946" y="1633825"/>
            <a:ext cx="3410603" cy="34137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rtlCol="0" anchor="ctr"/>
          <a:lstStyle/>
          <a:p>
            <a:pPr algn="ctr"/>
            <a:r>
              <a:rPr lang="en-US" sz="4329" b="1">
                <a:latin typeface="Arial" pitchFamily="34" charset="0"/>
                <a:cs typeface="Arial" pitchFamily="34" charset="0"/>
              </a:rPr>
              <a:t>  Dặn dò</a:t>
            </a:r>
          </a:p>
        </p:txBody>
      </p:sp>
      <p:sp>
        <p:nvSpPr>
          <p:cNvPr id="3" name="Block Arc 2">
            <a:extLst>
              <a:ext uri="{FF2B5EF4-FFF2-40B4-BE49-F238E27FC236}">
                <a16:creationId xmlns:a16="http://schemas.microsoft.com/office/drawing/2014/main" id="{21CFC70E-BA48-4617-894B-A3987B0A85F0}"/>
              </a:ext>
            </a:extLst>
          </p:cNvPr>
          <p:cNvSpPr/>
          <p:nvPr/>
        </p:nvSpPr>
        <p:spPr>
          <a:xfrm>
            <a:off x="-3898054" y="-219541"/>
            <a:ext cx="7290338" cy="7297088"/>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4" name="Freeform 5">
            <a:extLst>
              <a:ext uri="{FF2B5EF4-FFF2-40B4-BE49-F238E27FC236}">
                <a16:creationId xmlns:a16="http://schemas.microsoft.com/office/drawing/2014/main" id="{E03BBF17-9D42-4581-A43A-838D0F9F207F}"/>
              </a:ext>
            </a:extLst>
          </p:cNvPr>
          <p:cNvSpPr/>
          <p:nvPr/>
        </p:nvSpPr>
        <p:spPr>
          <a:xfrm>
            <a:off x="2974669" y="1163680"/>
            <a:ext cx="9019958" cy="1083733"/>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00B050"/>
                </a:solidFill>
                <a:latin typeface="Arial" pitchFamily="34" charset="0"/>
                <a:cs typeface="Arial" pitchFamily="34" charset="0"/>
              </a:rPr>
              <a:t>Xem lại bài đã học</a:t>
            </a:r>
          </a:p>
        </p:txBody>
      </p:sp>
      <p:sp>
        <p:nvSpPr>
          <p:cNvPr id="5" name="Oval 4">
            <a:extLst>
              <a:ext uri="{FF2B5EF4-FFF2-40B4-BE49-F238E27FC236}">
                <a16:creationId xmlns:a16="http://schemas.microsoft.com/office/drawing/2014/main" id="{4BFB8C28-7087-41A4-B9B1-6F51EA717EA7}"/>
              </a:ext>
            </a:extLst>
          </p:cNvPr>
          <p:cNvSpPr/>
          <p:nvPr/>
        </p:nvSpPr>
        <p:spPr>
          <a:xfrm>
            <a:off x="2297962" y="1028213"/>
            <a:ext cx="1353413" cy="1354666"/>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spcBef>
                <a:spcPts val="799"/>
              </a:spcBef>
            </a:pPr>
            <a:r>
              <a:rPr lang="en-US" sz="5328" b="1">
                <a:solidFill>
                  <a:schemeClr val="bg1"/>
                </a:solidFill>
                <a:latin typeface="Arial" pitchFamily="34" charset="0"/>
                <a:cs typeface="Arial" pitchFamily="34" charset="0"/>
              </a:rPr>
              <a:t>1</a:t>
            </a:r>
          </a:p>
        </p:txBody>
      </p:sp>
      <p:sp>
        <p:nvSpPr>
          <p:cNvPr id="6" name="Freeform 7">
            <a:extLst>
              <a:ext uri="{FF2B5EF4-FFF2-40B4-BE49-F238E27FC236}">
                <a16:creationId xmlns:a16="http://schemas.microsoft.com/office/drawing/2014/main" id="{B8FCE138-E902-437B-9F46-DE64149784B0}"/>
              </a:ext>
            </a:extLst>
          </p:cNvPr>
          <p:cNvSpPr/>
          <p:nvPr/>
        </p:nvSpPr>
        <p:spPr>
          <a:xfrm>
            <a:off x="3368241" y="2789279"/>
            <a:ext cx="8626387" cy="1083733"/>
          </a:xfrm>
          <a:custGeom>
            <a:avLst/>
            <a:gdLst>
              <a:gd name="connsiteX0" fmla="*/ 0 w 6475780"/>
              <a:gd name="connsiteY0" fmla="*/ 0 h 812800"/>
              <a:gd name="connsiteX1" fmla="*/ 6475780 w 6475780"/>
              <a:gd name="connsiteY1" fmla="*/ 0 h 812800"/>
              <a:gd name="connsiteX2" fmla="*/ 6475780 w 6475780"/>
              <a:gd name="connsiteY2" fmla="*/ 812800 h 812800"/>
              <a:gd name="connsiteX3" fmla="*/ 0 w 6475780"/>
              <a:gd name="connsiteY3" fmla="*/ 812800 h 812800"/>
              <a:gd name="connsiteX4" fmla="*/ 0 w 6475780"/>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780" h="812800">
                <a:moveTo>
                  <a:pt x="0" y="0"/>
                </a:moveTo>
                <a:lnTo>
                  <a:pt x="6475780" y="0"/>
                </a:lnTo>
                <a:lnTo>
                  <a:pt x="6475780" y="812800"/>
                </a:lnTo>
                <a:lnTo>
                  <a:pt x="0" y="812800"/>
                </a:lnTo>
                <a:lnTo>
                  <a:pt x="0" y="0"/>
                </a:lnTo>
                <a:close/>
              </a:path>
            </a:pathLst>
          </a:custGeom>
          <a:no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FF99CC"/>
                </a:solidFill>
                <a:latin typeface="Arial" pitchFamily="34" charset="0"/>
                <a:cs typeface="Arial" pitchFamily="34" charset="0"/>
              </a:rPr>
              <a:t>Hoàn thành bài tập SBT</a:t>
            </a:r>
          </a:p>
        </p:txBody>
      </p:sp>
      <p:sp>
        <p:nvSpPr>
          <p:cNvPr id="7" name="Oval 6">
            <a:extLst>
              <a:ext uri="{FF2B5EF4-FFF2-40B4-BE49-F238E27FC236}">
                <a16:creationId xmlns:a16="http://schemas.microsoft.com/office/drawing/2014/main" id="{23EC96DA-6BB0-4B0F-B124-ACA71A7E3E2B}"/>
              </a:ext>
            </a:extLst>
          </p:cNvPr>
          <p:cNvSpPr/>
          <p:nvPr/>
        </p:nvSpPr>
        <p:spPr>
          <a:xfrm>
            <a:off x="2691535" y="2653811"/>
            <a:ext cx="1353413" cy="1354666"/>
          </a:xfrm>
          <a:prstGeom prst="ellipse">
            <a:avLst/>
          </a:prstGeom>
          <a:solidFill>
            <a:srgbClr val="FF99CC"/>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5328" b="1">
                <a:solidFill>
                  <a:schemeClr val="bg1"/>
                </a:solidFill>
                <a:latin typeface="Arial" pitchFamily="34" charset="0"/>
                <a:cs typeface="Arial" pitchFamily="34" charset="0"/>
              </a:rPr>
              <a:t>2</a:t>
            </a:r>
          </a:p>
        </p:txBody>
      </p:sp>
      <p:sp>
        <p:nvSpPr>
          <p:cNvPr id="8" name="Freeform 9">
            <a:extLst>
              <a:ext uri="{FF2B5EF4-FFF2-40B4-BE49-F238E27FC236}">
                <a16:creationId xmlns:a16="http://schemas.microsoft.com/office/drawing/2014/main" id="{83DEA51D-1FA3-48CF-A93D-5BA245023C16}"/>
              </a:ext>
            </a:extLst>
          </p:cNvPr>
          <p:cNvSpPr/>
          <p:nvPr/>
        </p:nvSpPr>
        <p:spPr>
          <a:xfrm>
            <a:off x="2974669" y="4143945"/>
            <a:ext cx="9019958" cy="1761065"/>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3399FF"/>
                </a:solidFill>
                <a:latin typeface="Arial" pitchFamily="34" charset="0"/>
                <a:cs typeface="Arial" pitchFamily="34" charset="0"/>
              </a:rPr>
              <a:t>Chuẩn bị bài 15: Lớp vỏ khí của Trái Đất. Khí áp và gió (mục 4,5)</a:t>
            </a:r>
          </a:p>
        </p:txBody>
      </p:sp>
      <p:sp>
        <p:nvSpPr>
          <p:cNvPr id="9" name="Oval 8">
            <a:extLst>
              <a:ext uri="{FF2B5EF4-FFF2-40B4-BE49-F238E27FC236}">
                <a16:creationId xmlns:a16="http://schemas.microsoft.com/office/drawing/2014/main" id="{55193FE8-3D9E-449F-8CDD-D0DD2D6E28F2}"/>
              </a:ext>
            </a:extLst>
          </p:cNvPr>
          <p:cNvSpPr/>
          <p:nvPr/>
        </p:nvSpPr>
        <p:spPr>
          <a:xfrm>
            <a:off x="2297962" y="4279412"/>
            <a:ext cx="1353413" cy="1354666"/>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4795" b="1">
                <a:solidFill>
                  <a:schemeClr val="bg1"/>
                </a:solidFill>
                <a:latin typeface="Arial" pitchFamily="34" charset="0"/>
                <a:cs typeface="Arial" pitchFamily="34" charset="0"/>
              </a:rPr>
              <a:t>3</a:t>
            </a:r>
          </a:p>
        </p:txBody>
      </p:sp>
      <p:pic>
        <p:nvPicPr>
          <p:cNvPr id="10" name="Picture 9">
            <a:extLst>
              <a:ext uri="{FF2B5EF4-FFF2-40B4-BE49-F238E27FC236}">
                <a16:creationId xmlns:a16="http://schemas.microsoft.com/office/drawing/2014/main" id="{6B3659AD-BF68-4638-B7DC-6E1B0CD75D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2687" y="0"/>
            <a:ext cx="2943674" cy="2056426"/>
          </a:xfrm>
          <a:prstGeom prst="rect">
            <a:avLst/>
          </a:prstGeom>
        </p:spPr>
      </p:pic>
    </p:spTree>
    <p:extLst>
      <p:ext uri="{BB962C8B-B14F-4D97-AF65-F5344CB8AC3E}">
        <p14:creationId xmlns:p14="http://schemas.microsoft.com/office/powerpoint/2010/main" val="38728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87120" y="89218"/>
            <a:ext cx="7914640" cy="835342"/>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Khí áp. Các đai khí áp trên Trái Đất</a:t>
            </a:r>
            <a:endParaRPr lang="en-US" sz="3600"/>
          </a:p>
        </p:txBody>
      </p:sp>
      <p:sp>
        <p:nvSpPr>
          <p:cNvPr id="4" name="Oval 3">
            <a:extLst>
              <a:ext uri="{FF2B5EF4-FFF2-40B4-BE49-F238E27FC236}">
                <a16:creationId xmlns:a16="http://schemas.microsoft.com/office/drawing/2014/main" id="{96E2F8A8-727C-43F3-A81C-8AD401DCB7C5}"/>
              </a:ext>
            </a:extLst>
          </p:cNvPr>
          <p:cNvSpPr/>
          <p:nvPr/>
        </p:nvSpPr>
        <p:spPr>
          <a:xfrm>
            <a:off x="60960" y="89218"/>
            <a:ext cx="989643" cy="957608"/>
          </a:xfrm>
          <a:prstGeom prst="ellipse">
            <a:avLst/>
          </a:prstGeom>
          <a:solidFill>
            <a:srgbClr val="7030A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4</a:t>
            </a:r>
          </a:p>
        </p:txBody>
      </p:sp>
      <p:sp>
        <p:nvSpPr>
          <p:cNvPr id="5" name="Thought Bubble: Cloud 4">
            <a:extLst>
              <a:ext uri="{FF2B5EF4-FFF2-40B4-BE49-F238E27FC236}">
                <a16:creationId xmlns:a16="http://schemas.microsoft.com/office/drawing/2014/main" id="{2120A004-D27C-4527-959A-4BE3C14020E3}"/>
              </a:ext>
            </a:extLst>
          </p:cNvPr>
          <p:cNvSpPr/>
          <p:nvPr/>
        </p:nvSpPr>
        <p:spPr>
          <a:xfrm>
            <a:off x="3947160" y="1310640"/>
            <a:ext cx="4297680" cy="2431154"/>
          </a:xfrm>
          <a:prstGeom prst="cloudCallout">
            <a:avLst>
              <a:gd name="adj1" fmla="val -8637"/>
              <a:gd name="adj2" fmla="val 76900"/>
            </a:avLst>
          </a:prstGeom>
          <a:solidFill>
            <a:schemeClr val="accent2">
              <a:lumMod val="20000"/>
              <a:lumOff val="8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FF0000"/>
                </a:solidFill>
                <a:latin typeface="Arial" panose="020B0604020202020204" pitchFamily="34" charset="0"/>
                <a:cs typeface="Arial" panose="020B0604020202020204" pitchFamily="34" charset="0"/>
              </a:rPr>
              <a:t>Khí áp là gì?</a:t>
            </a:r>
          </a:p>
        </p:txBody>
      </p:sp>
      <p:grpSp>
        <p:nvGrpSpPr>
          <p:cNvPr id="7" name="Group 6">
            <a:extLst>
              <a:ext uri="{FF2B5EF4-FFF2-40B4-BE49-F238E27FC236}">
                <a16:creationId xmlns:a16="http://schemas.microsoft.com/office/drawing/2014/main" id="{8306BB6D-8281-4D78-B7E5-75949ADEA7B7}"/>
              </a:ext>
            </a:extLst>
          </p:cNvPr>
          <p:cNvGrpSpPr/>
          <p:nvPr/>
        </p:nvGrpSpPr>
        <p:grpSpPr>
          <a:xfrm>
            <a:off x="6768686" y="1225564"/>
            <a:ext cx="5037234" cy="4948398"/>
            <a:chOff x="7236046" y="1073164"/>
            <a:chExt cx="3891902" cy="3892467"/>
          </a:xfrm>
        </p:grpSpPr>
        <p:pic>
          <p:nvPicPr>
            <p:cNvPr id="8" name="Picture 7">
              <a:extLst>
                <a:ext uri="{FF2B5EF4-FFF2-40B4-BE49-F238E27FC236}">
                  <a16:creationId xmlns:a16="http://schemas.microsoft.com/office/drawing/2014/main" id="{CD65C1AE-E961-4953-A89D-92E54028944A}"/>
                </a:ext>
              </a:extLst>
            </p:cNvPr>
            <p:cNvPicPr>
              <a:picLocks noChangeAspect="1"/>
            </p:cNvPicPr>
            <p:nvPr/>
          </p:nvPicPr>
          <p:blipFill rotWithShape="1">
            <a:blip r:embed="rId3"/>
            <a:srcRect l="24767" t="32000" r="57667" b="39682"/>
            <a:stretch/>
          </p:blipFill>
          <p:spPr>
            <a:xfrm>
              <a:off x="7236046" y="1073164"/>
              <a:ext cx="3891902" cy="3529316"/>
            </a:xfrm>
            <a:prstGeom prst="rect">
              <a:avLst/>
            </a:prstGeom>
          </p:spPr>
        </p:pic>
        <p:sp>
          <p:nvSpPr>
            <p:cNvPr id="9" name="TextBox 8">
              <a:extLst>
                <a:ext uri="{FF2B5EF4-FFF2-40B4-BE49-F238E27FC236}">
                  <a16:creationId xmlns:a16="http://schemas.microsoft.com/office/drawing/2014/main" id="{F79D7863-558D-48BC-ADB9-3195AAD774E6}"/>
                </a:ext>
              </a:extLst>
            </p:cNvPr>
            <p:cNvSpPr txBox="1"/>
            <p:nvPr/>
          </p:nvSpPr>
          <p:spPr>
            <a:xfrm>
              <a:off x="7569200" y="4602480"/>
              <a:ext cx="3484880" cy="363151"/>
            </a:xfrm>
            <a:prstGeom prst="rect">
              <a:avLst/>
            </a:prstGeom>
            <a:solidFill>
              <a:schemeClr val="bg1"/>
            </a:solidFill>
          </p:spPr>
          <p:txBody>
            <a:bodyPr wrap="square" rtlCol="0">
              <a:spAutoFit/>
            </a:bodyPr>
            <a:lstStyle/>
            <a:p>
              <a:pPr algn="ctr"/>
              <a:r>
                <a:rPr lang="en-US" sz="2400" i="1">
                  <a:solidFill>
                    <a:srgbClr val="0070C0"/>
                  </a:solidFill>
                  <a:latin typeface="Arial" panose="020B0604020202020204" pitchFamily="34" charset="0"/>
                  <a:cs typeface="Arial" panose="020B0604020202020204" pitchFamily="34" charset="0"/>
                </a:rPr>
                <a:t>Hình 4. Khí áp kế</a:t>
              </a:r>
            </a:p>
          </p:txBody>
        </p:sp>
      </p:grpSp>
      <p:sp>
        <p:nvSpPr>
          <p:cNvPr id="2" name="TextBox 1">
            <a:extLst>
              <a:ext uri="{FF2B5EF4-FFF2-40B4-BE49-F238E27FC236}">
                <a16:creationId xmlns:a16="http://schemas.microsoft.com/office/drawing/2014/main" id="{874F3760-6EA7-44BE-85E6-C5ACC252D03F}"/>
              </a:ext>
            </a:extLst>
          </p:cNvPr>
          <p:cNvSpPr txBox="1"/>
          <p:nvPr/>
        </p:nvSpPr>
        <p:spPr>
          <a:xfrm>
            <a:off x="386080" y="1767277"/>
            <a:ext cx="11785600" cy="1754326"/>
          </a:xfrm>
          <a:prstGeom prst="rect">
            <a:avLst/>
          </a:prstGeom>
          <a:noFill/>
        </p:spPr>
        <p:txBody>
          <a:bodyPr wrap="square" rtlCol="0">
            <a:spAutoFit/>
          </a:bodyPr>
          <a:lstStyle/>
          <a:p>
            <a:r>
              <a:rPr lang="en-US" sz="5400">
                <a:solidFill>
                  <a:srgbClr val="0070C0"/>
                </a:solidFill>
                <a:latin typeface="Arial" panose="020B0604020202020204" pitchFamily="34" charset="0"/>
                <a:cs typeface="Arial" panose="020B0604020202020204" pitchFamily="34" charset="0"/>
              </a:rPr>
              <a:t>- Khí áp là sức ép của khí quyển lên một đ</a:t>
            </a:r>
            <a:r>
              <a:rPr lang="vi-VN" sz="5400">
                <a:solidFill>
                  <a:srgbClr val="0070C0"/>
                </a:solidFill>
                <a:latin typeface="Arial" panose="020B0604020202020204" pitchFamily="34" charset="0"/>
                <a:cs typeface="Arial" panose="020B0604020202020204" pitchFamily="34" charset="0"/>
              </a:rPr>
              <a:t>ơ</a:t>
            </a:r>
            <a:r>
              <a:rPr lang="en-US" sz="5400">
                <a:solidFill>
                  <a:srgbClr val="0070C0"/>
                </a:solidFill>
                <a:latin typeface="Arial" panose="020B0604020202020204" pitchFamily="34" charset="0"/>
                <a:cs typeface="Arial" panose="020B0604020202020204" pitchFamily="34" charset="0"/>
              </a:rPr>
              <a:t>n vị diện tích trên bề mặt đất.</a:t>
            </a:r>
          </a:p>
        </p:txBody>
      </p:sp>
      <p:pic>
        <p:nvPicPr>
          <p:cNvPr id="10" name="Picture 11" descr="book9">
            <a:extLst>
              <a:ext uri="{FF2B5EF4-FFF2-40B4-BE49-F238E27FC236}">
                <a16:creationId xmlns:a16="http://schemas.microsoft.com/office/drawing/2014/main" id="{FD3D3E79-E7A0-4BB9-AD13-BD937FD3B8E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36203" y="1340612"/>
            <a:ext cx="914400" cy="40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a:extLst>
              <a:ext uri="{FF2B5EF4-FFF2-40B4-BE49-F238E27FC236}">
                <a16:creationId xmlns:a16="http://schemas.microsoft.com/office/drawing/2014/main" id="{1A1B477F-8A62-464D-956C-38039B6ACE55}"/>
              </a:ext>
            </a:extLst>
          </p:cNvPr>
          <p:cNvGrpSpPr/>
          <p:nvPr/>
        </p:nvGrpSpPr>
        <p:grpSpPr>
          <a:xfrm>
            <a:off x="270350" y="1725612"/>
            <a:ext cx="5121586" cy="3001434"/>
            <a:chOff x="386079" y="1889543"/>
            <a:chExt cx="5121586" cy="3001434"/>
          </a:xfrm>
        </p:grpSpPr>
        <p:sp>
          <p:nvSpPr>
            <p:cNvPr id="3" name="Speech Bubble: Rectangle with Corners Rounded 2">
              <a:extLst>
                <a:ext uri="{FF2B5EF4-FFF2-40B4-BE49-F238E27FC236}">
                  <a16:creationId xmlns:a16="http://schemas.microsoft.com/office/drawing/2014/main" id="{8792D228-25F3-4F73-ADBD-26A0C404C3F1}"/>
                </a:ext>
              </a:extLst>
            </p:cNvPr>
            <p:cNvSpPr/>
            <p:nvPr/>
          </p:nvSpPr>
          <p:spPr>
            <a:xfrm>
              <a:off x="386080" y="1889543"/>
              <a:ext cx="5121585" cy="3001434"/>
            </a:xfrm>
            <a:prstGeom prst="wedgeRoundRectCallout">
              <a:avLst>
                <a:gd name="adj1" fmla="val 94151"/>
                <a:gd name="adj2" fmla="val 32364"/>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FEB8DAD-3F41-42CB-A0E3-D7FE2F735D94}"/>
                </a:ext>
              </a:extLst>
            </p:cNvPr>
            <p:cNvSpPr txBox="1"/>
            <p:nvPr/>
          </p:nvSpPr>
          <p:spPr>
            <a:xfrm>
              <a:off x="386079" y="2121052"/>
              <a:ext cx="5121585" cy="2277547"/>
            </a:xfrm>
            <a:prstGeom prst="rect">
              <a:avLst/>
            </a:prstGeom>
            <a:noFill/>
          </p:spPr>
          <p:txBody>
            <a:bodyPr wrap="square" rtlCol="0">
              <a:spAutoFit/>
            </a:bodyPr>
            <a:lstStyle/>
            <a:p>
              <a:pPr algn="ctr"/>
              <a:r>
                <a:rPr lang="en-US" sz="4400">
                  <a:solidFill>
                    <a:srgbClr val="FF0000"/>
                  </a:solidFill>
                  <a:latin typeface="Arial" panose="020B0604020202020204" pitchFamily="34" charset="0"/>
                  <a:cs typeface="Arial" panose="020B0604020202020204" pitchFamily="34" charset="0"/>
                </a:rPr>
                <a:t>Đọc trị số khí áp đang hiển thị trên</a:t>
              </a:r>
            </a:p>
            <a:p>
              <a:pPr algn="ctr"/>
              <a:r>
                <a:rPr lang="en-US" sz="4400">
                  <a:solidFill>
                    <a:srgbClr val="FF0000"/>
                  </a:solidFill>
                  <a:latin typeface="Arial" panose="020B0604020202020204" pitchFamily="34" charset="0"/>
                  <a:cs typeface="Arial" panose="020B0604020202020204" pitchFamily="34" charset="0"/>
                </a:rPr>
                <a:t> “ khí áp kế</a:t>
              </a:r>
              <a:r>
                <a:rPr lang="en-US" sz="5400">
                  <a:solidFill>
                    <a:srgbClr val="FF0000"/>
                  </a:solidFill>
                  <a:latin typeface="Arial" panose="020B0604020202020204" pitchFamily="34" charset="0"/>
                  <a:cs typeface="Arial" panose="020B0604020202020204" pitchFamily="34" charset="0"/>
                </a:rPr>
                <a:t>”</a:t>
              </a:r>
            </a:p>
          </p:txBody>
        </p:sp>
      </p:grpSp>
      <p:sp>
        <p:nvSpPr>
          <p:cNvPr id="13" name="Rectangle: Rounded Corners 12">
            <a:extLst>
              <a:ext uri="{FF2B5EF4-FFF2-40B4-BE49-F238E27FC236}">
                <a16:creationId xmlns:a16="http://schemas.microsoft.com/office/drawing/2014/main" id="{BCE1C3C1-704A-4314-87BE-A5CB06889621}"/>
              </a:ext>
            </a:extLst>
          </p:cNvPr>
          <p:cNvSpPr/>
          <p:nvPr/>
        </p:nvSpPr>
        <p:spPr>
          <a:xfrm>
            <a:off x="386080" y="2356778"/>
            <a:ext cx="5622477" cy="146304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7030A0"/>
                </a:solidFill>
                <a:latin typeface="Arial" panose="020B0604020202020204" pitchFamily="34" charset="0"/>
                <a:cs typeface="Arial" panose="020B0604020202020204" pitchFamily="34" charset="0"/>
              </a:rPr>
              <a:t>Trị số khí áp trung bình trên mặt biển là 1013mb</a:t>
            </a:r>
          </a:p>
        </p:txBody>
      </p:sp>
      <p:sp>
        <p:nvSpPr>
          <p:cNvPr id="17" name="Rectangle 16">
            <a:extLst>
              <a:ext uri="{FF2B5EF4-FFF2-40B4-BE49-F238E27FC236}">
                <a16:creationId xmlns:a16="http://schemas.microsoft.com/office/drawing/2014/main" id="{1801381C-AA78-4549-87A0-8B89A9EDCFE2}"/>
              </a:ext>
            </a:extLst>
          </p:cNvPr>
          <p:cNvSpPr/>
          <p:nvPr/>
        </p:nvSpPr>
        <p:spPr>
          <a:xfrm>
            <a:off x="9431669" y="1117456"/>
            <a:ext cx="1634697" cy="41932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00B0F0"/>
                </a:solidFill>
                <a:latin typeface="Arial" panose="020B0604020202020204" pitchFamily="34" charset="0"/>
                <a:cs typeface="Arial" panose="020B0604020202020204" pitchFamily="34" charset="0"/>
              </a:rPr>
              <a:t>1 013 mb</a:t>
            </a:r>
          </a:p>
        </p:txBody>
      </p:sp>
      <p:sp>
        <p:nvSpPr>
          <p:cNvPr id="18" name="Speech Bubble: Rectangle with Corners Rounded 17">
            <a:extLst>
              <a:ext uri="{FF2B5EF4-FFF2-40B4-BE49-F238E27FC236}">
                <a16:creationId xmlns:a16="http://schemas.microsoft.com/office/drawing/2014/main" id="{C161BD83-4F45-4704-BDD5-761F18B111A7}"/>
              </a:ext>
            </a:extLst>
          </p:cNvPr>
          <p:cNvSpPr/>
          <p:nvPr/>
        </p:nvSpPr>
        <p:spPr>
          <a:xfrm>
            <a:off x="593403" y="2127670"/>
            <a:ext cx="5622477" cy="2599376"/>
          </a:xfrm>
          <a:prstGeom prst="wedgeRoundRectCallout">
            <a:avLst>
              <a:gd name="adj1" fmla="val 73313"/>
              <a:gd name="adj2" fmla="val 40933"/>
              <a:gd name="adj3" fmla="val 1666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4BFC753-263D-4C41-884E-F7480409A104}"/>
              </a:ext>
            </a:extLst>
          </p:cNvPr>
          <p:cNvSpPr txBox="1"/>
          <p:nvPr/>
        </p:nvSpPr>
        <p:spPr>
          <a:xfrm>
            <a:off x="767811" y="2480991"/>
            <a:ext cx="6000874" cy="1569660"/>
          </a:xfrm>
          <a:prstGeom prst="rect">
            <a:avLst/>
          </a:prstGeom>
          <a:noFill/>
        </p:spPr>
        <p:txBody>
          <a:bodyPr wrap="square" rtlCol="0">
            <a:spAutoFit/>
          </a:bodyPr>
          <a:lstStyle/>
          <a:p>
            <a:r>
              <a:rPr lang="en-US" sz="4800" b="1">
                <a:solidFill>
                  <a:srgbClr val="FF0000"/>
                </a:solidFill>
                <a:latin typeface="Arial" panose="020B0604020202020204" pitchFamily="34" charset="0"/>
                <a:cs typeface="Arial" panose="020B0604020202020204" pitchFamily="34" charset="0"/>
              </a:rPr>
              <a:t>Thế nào là khí áp cao, khí áp thấp?</a:t>
            </a:r>
          </a:p>
        </p:txBody>
      </p:sp>
      <p:sp>
        <p:nvSpPr>
          <p:cNvPr id="20" name="Rectangle 19">
            <a:extLst>
              <a:ext uri="{FF2B5EF4-FFF2-40B4-BE49-F238E27FC236}">
                <a16:creationId xmlns:a16="http://schemas.microsoft.com/office/drawing/2014/main" id="{D8F25FDD-264E-4F43-B1A1-7692F6FA7F71}"/>
              </a:ext>
            </a:extLst>
          </p:cNvPr>
          <p:cNvSpPr/>
          <p:nvPr/>
        </p:nvSpPr>
        <p:spPr>
          <a:xfrm>
            <a:off x="60960" y="5080367"/>
            <a:ext cx="7559040" cy="126545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E504D740-BC95-4889-B5DB-F2B7F43AC552}"/>
              </a:ext>
            </a:extLst>
          </p:cNvPr>
          <p:cNvSpPr txBox="1"/>
          <p:nvPr/>
        </p:nvSpPr>
        <p:spPr>
          <a:xfrm>
            <a:off x="72161" y="5309270"/>
            <a:ext cx="7763153" cy="646331"/>
          </a:xfrm>
          <a:prstGeom prst="rect">
            <a:avLst/>
          </a:prstGeom>
          <a:noFill/>
        </p:spPr>
        <p:txBody>
          <a:bodyPr wrap="square" rtlCol="0">
            <a:spAutoFit/>
          </a:bodyPr>
          <a:lstStyle/>
          <a:p>
            <a:r>
              <a:rPr lang="en-US" sz="3600">
                <a:solidFill>
                  <a:srgbClr val="00B050"/>
                </a:solidFill>
                <a:latin typeface="Arial" panose="020B0604020202020204" pitchFamily="34" charset="0"/>
                <a:cs typeface="Arial" panose="020B0604020202020204" pitchFamily="34" charset="0"/>
              </a:rPr>
              <a:t>Khí áp thấp &lt;1 013mb&lt; Khí áp cao</a:t>
            </a:r>
          </a:p>
        </p:txBody>
      </p:sp>
    </p:spTree>
    <p:extLst>
      <p:ext uri="{BB962C8B-B14F-4D97-AF65-F5344CB8AC3E}">
        <p14:creationId xmlns:p14="http://schemas.microsoft.com/office/powerpoint/2010/main" val="137465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ircle(in)">
                                      <p:cBhvr>
                                        <p:cTn id="35" dur="2000"/>
                                        <p:tgtEl>
                                          <p:spTgt spid="7"/>
                                        </p:tgtEl>
                                      </p:cBhvr>
                                    </p:animEffect>
                                  </p:childTnLst>
                                </p:cTn>
                              </p:par>
                              <p:par>
                                <p:cTn id="36" presetID="10" presetClass="exit" presetSubtype="0" fill="hold" grpId="1" nodeType="with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inVertical)">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left)">
                                      <p:cBhvr>
                                        <p:cTn id="8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animBg="1"/>
      <p:bldP spid="5" grpId="1" animBg="1"/>
      <p:bldP spid="2" grpId="0"/>
      <p:bldP spid="2" grpId="1"/>
      <p:bldP spid="13" grpId="0" animBg="1"/>
      <p:bldP spid="13" grpId="1" animBg="1"/>
      <p:bldP spid="17" grpId="0" animBg="1"/>
      <p:bldP spid="18" grpId="0" animBg="1"/>
      <p:bldP spid="19" grpId="0"/>
      <p:bldP spid="20"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87120" y="89218"/>
            <a:ext cx="7914640" cy="835342"/>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Khí áp. Các đai khí áp trên Trái Đất</a:t>
            </a:r>
            <a:endParaRPr lang="en-US" sz="3600"/>
          </a:p>
        </p:txBody>
      </p:sp>
      <p:sp>
        <p:nvSpPr>
          <p:cNvPr id="4" name="Oval 3">
            <a:extLst>
              <a:ext uri="{FF2B5EF4-FFF2-40B4-BE49-F238E27FC236}">
                <a16:creationId xmlns:a16="http://schemas.microsoft.com/office/drawing/2014/main" id="{96E2F8A8-727C-43F3-A81C-8AD401DCB7C5}"/>
              </a:ext>
            </a:extLst>
          </p:cNvPr>
          <p:cNvSpPr/>
          <p:nvPr/>
        </p:nvSpPr>
        <p:spPr>
          <a:xfrm>
            <a:off x="60960" y="89218"/>
            <a:ext cx="989643" cy="957608"/>
          </a:xfrm>
          <a:prstGeom prst="ellipse">
            <a:avLst/>
          </a:prstGeom>
          <a:solidFill>
            <a:srgbClr val="7030A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4</a:t>
            </a:r>
          </a:p>
        </p:txBody>
      </p:sp>
      <p:pic>
        <p:nvPicPr>
          <p:cNvPr id="7" name="Picture 6">
            <a:extLst>
              <a:ext uri="{FF2B5EF4-FFF2-40B4-BE49-F238E27FC236}">
                <a16:creationId xmlns:a16="http://schemas.microsoft.com/office/drawing/2014/main" id="{40958333-9269-4210-B850-2CB30A673C21}"/>
              </a:ext>
            </a:extLst>
          </p:cNvPr>
          <p:cNvPicPr>
            <a:picLocks noChangeAspect="1"/>
          </p:cNvPicPr>
          <p:nvPr/>
        </p:nvPicPr>
        <p:blipFill rotWithShape="1">
          <a:blip r:embed="rId2"/>
          <a:srcRect l="31221" t="22535" r="34069" b="41107"/>
          <a:stretch/>
        </p:blipFill>
        <p:spPr>
          <a:xfrm>
            <a:off x="3806456" y="1347830"/>
            <a:ext cx="8038214" cy="4912513"/>
          </a:xfrm>
          <a:prstGeom prst="rect">
            <a:avLst/>
          </a:prstGeom>
        </p:spPr>
      </p:pic>
      <p:sp>
        <p:nvSpPr>
          <p:cNvPr id="2" name="Rectangle 1">
            <a:extLst>
              <a:ext uri="{FF2B5EF4-FFF2-40B4-BE49-F238E27FC236}">
                <a16:creationId xmlns:a16="http://schemas.microsoft.com/office/drawing/2014/main" id="{F900A945-38C2-4C65-AF89-DC413E4A2963}"/>
              </a:ext>
            </a:extLst>
          </p:cNvPr>
          <p:cNvSpPr/>
          <p:nvPr/>
        </p:nvSpPr>
        <p:spPr>
          <a:xfrm>
            <a:off x="5310963" y="5415280"/>
            <a:ext cx="5029200" cy="933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a:solidFill>
                  <a:srgbClr val="0070C0"/>
                </a:solidFill>
                <a:latin typeface="Arial" panose="020B0604020202020204" pitchFamily="34" charset="0"/>
                <a:cs typeface="Arial" panose="020B0604020202020204" pitchFamily="34" charset="0"/>
              </a:rPr>
              <a:t>Một số loại khí áp kế </a:t>
            </a:r>
            <a:endParaRPr lang="en-US" sz="2400" i="1">
              <a:solidFill>
                <a:srgbClr val="0070C0"/>
              </a:solidFill>
            </a:endParaRPr>
          </a:p>
        </p:txBody>
      </p:sp>
    </p:spTree>
    <p:extLst>
      <p:ext uri="{BB962C8B-B14F-4D97-AF65-F5344CB8AC3E}">
        <p14:creationId xmlns:p14="http://schemas.microsoft.com/office/powerpoint/2010/main" val="215595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9DF01C2-9B02-48A3-B86A-72C7AF4906DA}"/>
              </a:ext>
            </a:extLst>
          </p:cNvPr>
          <p:cNvGrpSpPr/>
          <p:nvPr/>
        </p:nvGrpSpPr>
        <p:grpSpPr>
          <a:xfrm>
            <a:off x="4860721" y="106325"/>
            <a:ext cx="7930246" cy="6607156"/>
            <a:chOff x="4860721" y="106325"/>
            <a:chExt cx="7930246" cy="6607156"/>
          </a:xfrm>
        </p:grpSpPr>
        <p:pic>
          <p:nvPicPr>
            <p:cNvPr id="2" name="Picture 1">
              <a:extLst>
                <a:ext uri="{FF2B5EF4-FFF2-40B4-BE49-F238E27FC236}">
                  <a16:creationId xmlns:a16="http://schemas.microsoft.com/office/drawing/2014/main" id="{2132BB51-560F-48E7-AEF3-84884FE299D0}"/>
                </a:ext>
              </a:extLst>
            </p:cNvPr>
            <p:cNvPicPr>
              <a:picLocks noChangeAspect="1"/>
            </p:cNvPicPr>
            <p:nvPr/>
          </p:nvPicPr>
          <p:blipFill rotWithShape="1">
            <a:blip r:embed="rId3"/>
            <a:srcRect l="33497" t="19372" r="36072" b="20785"/>
            <a:stretch/>
          </p:blipFill>
          <p:spPr>
            <a:xfrm>
              <a:off x="5869171" y="106325"/>
              <a:ext cx="5550195" cy="6139323"/>
            </a:xfrm>
            <a:prstGeom prst="rect">
              <a:avLst/>
            </a:prstGeom>
          </p:spPr>
        </p:pic>
        <p:sp>
          <p:nvSpPr>
            <p:cNvPr id="5" name="TextBox 4">
              <a:extLst>
                <a:ext uri="{FF2B5EF4-FFF2-40B4-BE49-F238E27FC236}">
                  <a16:creationId xmlns:a16="http://schemas.microsoft.com/office/drawing/2014/main" id="{F2AD0734-44DA-465E-B674-1FCAE3DF9BE7}"/>
                </a:ext>
              </a:extLst>
            </p:cNvPr>
            <p:cNvSpPr txBox="1"/>
            <p:nvPr/>
          </p:nvSpPr>
          <p:spPr>
            <a:xfrm>
              <a:off x="4860721" y="6344149"/>
              <a:ext cx="7930246" cy="369332"/>
            </a:xfrm>
            <a:prstGeom prst="rect">
              <a:avLst/>
            </a:prstGeom>
            <a:noFill/>
          </p:spPr>
          <p:txBody>
            <a:bodyPr wrap="square" rtlCol="0">
              <a:spAutoFit/>
            </a:bodyPr>
            <a:lstStyle/>
            <a:p>
              <a:pPr algn="ctr"/>
              <a:r>
                <a:rPr lang="en-US" i="1">
                  <a:solidFill>
                    <a:srgbClr val="0070C0"/>
                  </a:solidFill>
                  <a:latin typeface="Arial" panose="020B0604020202020204" pitchFamily="34" charset="0"/>
                  <a:cs typeface="Arial" panose="020B0604020202020204" pitchFamily="34" charset="0"/>
                </a:rPr>
                <a:t>Hình 5. Các đai khí áp và gió thổi th</a:t>
              </a:r>
              <a:r>
                <a:rPr lang="vi-VN" i="1">
                  <a:solidFill>
                    <a:srgbClr val="0070C0"/>
                  </a:solidFill>
                  <a:latin typeface="Arial" panose="020B0604020202020204" pitchFamily="34" charset="0"/>
                  <a:cs typeface="Arial" panose="020B0604020202020204" pitchFamily="34" charset="0"/>
                </a:rPr>
                <a:t>ư</a:t>
              </a:r>
              <a:r>
                <a:rPr lang="en-US" i="1">
                  <a:solidFill>
                    <a:srgbClr val="0070C0"/>
                  </a:solidFill>
                  <a:latin typeface="Arial" panose="020B0604020202020204" pitchFamily="34" charset="0"/>
                  <a:cs typeface="Arial" panose="020B0604020202020204" pitchFamily="34" charset="0"/>
                </a:rPr>
                <a:t>ờng xuyên trên Trái Đất</a:t>
              </a:r>
            </a:p>
          </p:txBody>
        </p:sp>
      </p:grpSp>
      <p:pic>
        <p:nvPicPr>
          <p:cNvPr id="3" name="Picture 2">
            <a:extLst>
              <a:ext uri="{FF2B5EF4-FFF2-40B4-BE49-F238E27FC236}">
                <a16:creationId xmlns:a16="http://schemas.microsoft.com/office/drawing/2014/main" id="{5E5A8A95-546B-4212-AB52-CF71021F1CA7}"/>
              </a:ext>
            </a:extLst>
          </p:cNvPr>
          <p:cNvPicPr>
            <a:picLocks noChangeAspect="1"/>
          </p:cNvPicPr>
          <p:nvPr/>
        </p:nvPicPr>
        <p:blipFill rotWithShape="1">
          <a:blip r:embed="rId4"/>
          <a:srcRect l="25455" t="61086" r="65909" b="27563"/>
          <a:stretch/>
        </p:blipFill>
        <p:spPr>
          <a:xfrm>
            <a:off x="0" y="0"/>
            <a:ext cx="2190129" cy="1584961"/>
          </a:xfrm>
          <a:prstGeom prst="rect">
            <a:avLst/>
          </a:prstGeom>
        </p:spPr>
      </p:pic>
      <p:sp>
        <p:nvSpPr>
          <p:cNvPr id="7" name="Speech Bubble: Rectangle with Corners Rounded 6">
            <a:extLst>
              <a:ext uri="{FF2B5EF4-FFF2-40B4-BE49-F238E27FC236}">
                <a16:creationId xmlns:a16="http://schemas.microsoft.com/office/drawing/2014/main" id="{F07E64EF-E826-4DE3-8E26-4628A4FE60B0}"/>
              </a:ext>
            </a:extLst>
          </p:cNvPr>
          <p:cNvSpPr/>
          <p:nvPr/>
        </p:nvSpPr>
        <p:spPr>
          <a:xfrm>
            <a:off x="101600" y="1584960"/>
            <a:ext cx="5689600" cy="3931919"/>
          </a:xfrm>
          <a:prstGeom prst="wedgeRoundRectCallout">
            <a:avLst>
              <a:gd name="adj1" fmla="val 73313"/>
              <a:gd name="adj2" fmla="val 40933"/>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AE0C0C3-A0C9-4493-898E-7F26BD6C0637}"/>
              </a:ext>
            </a:extLst>
          </p:cNvPr>
          <p:cNvSpPr txBox="1"/>
          <p:nvPr/>
        </p:nvSpPr>
        <p:spPr>
          <a:xfrm>
            <a:off x="548640" y="1859339"/>
            <a:ext cx="5130800" cy="3139321"/>
          </a:xfrm>
          <a:prstGeom prst="rect">
            <a:avLst/>
          </a:prstGeom>
          <a:noFill/>
        </p:spPr>
        <p:txBody>
          <a:bodyPr wrap="square" rtlCol="0">
            <a:spAutoFit/>
          </a:bodyPr>
          <a:lstStyle/>
          <a:p>
            <a:r>
              <a:rPr lang="en-US" sz="3600">
                <a:solidFill>
                  <a:srgbClr val="FF0000"/>
                </a:solidFill>
                <a:latin typeface="Arial" panose="020B0604020202020204" pitchFamily="34" charset="0"/>
                <a:cs typeface="Arial" panose="020B0604020202020204" pitchFamily="34" charset="0"/>
              </a:rPr>
              <a:t>Quan sát H5, cho biết:</a:t>
            </a:r>
          </a:p>
          <a:p>
            <a:pPr marL="285750" indent="-285750">
              <a:buFont typeface="Wingdings" panose="05000000000000000000" pitchFamily="2" charset="2"/>
              <a:buChar char="Ø"/>
            </a:pPr>
            <a:r>
              <a:rPr lang="en-US" sz="3600">
                <a:solidFill>
                  <a:srgbClr val="FF0000"/>
                </a:solidFill>
                <a:latin typeface="Arial" panose="020B0604020202020204" pitchFamily="34" charset="0"/>
                <a:cs typeface="Arial" panose="020B0604020202020204" pitchFamily="34" charset="0"/>
              </a:rPr>
              <a:t>Trên Trái Đất có các đai khí áp nào?</a:t>
            </a:r>
          </a:p>
          <a:p>
            <a:pPr marL="285750" indent="-285750">
              <a:buFont typeface="Wingdings" panose="05000000000000000000" pitchFamily="2" charset="2"/>
              <a:buChar char="Ø"/>
            </a:pPr>
            <a:r>
              <a:rPr lang="en-US" sz="3600">
                <a:solidFill>
                  <a:srgbClr val="FF0000"/>
                </a:solidFill>
                <a:latin typeface="Arial" panose="020B0604020202020204" pitchFamily="34" charset="0"/>
                <a:cs typeface="Arial" panose="020B0604020202020204" pitchFamily="34" charset="0"/>
              </a:rPr>
              <a:t>Nêu tên các đai khí áp cao, khí áp thấp?</a:t>
            </a:r>
          </a:p>
          <a:p>
            <a:pPr marL="285750" indent="-285750">
              <a:buFont typeface="Wingdings" panose="05000000000000000000" pitchFamily="2" charset="2"/>
              <a:buChar char="Ø"/>
            </a:pPr>
            <a:endParaRPr lang="en-US"/>
          </a:p>
        </p:txBody>
      </p:sp>
      <p:grpSp>
        <p:nvGrpSpPr>
          <p:cNvPr id="11" name="Group 10">
            <a:extLst>
              <a:ext uri="{FF2B5EF4-FFF2-40B4-BE49-F238E27FC236}">
                <a16:creationId xmlns:a16="http://schemas.microsoft.com/office/drawing/2014/main" id="{E37BCC00-06A4-4E2B-A052-29E2F56E41FB}"/>
              </a:ext>
            </a:extLst>
          </p:cNvPr>
          <p:cNvGrpSpPr/>
          <p:nvPr/>
        </p:nvGrpSpPr>
        <p:grpSpPr>
          <a:xfrm>
            <a:off x="123569" y="2031450"/>
            <a:ext cx="6234701" cy="2599376"/>
            <a:chOff x="215007" y="2127670"/>
            <a:chExt cx="6234701" cy="2599376"/>
          </a:xfrm>
        </p:grpSpPr>
        <p:sp>
          <p:nvSpPr>
            <p:cNvPr id="9" name="Speech Bubble: Rectangle with Corners Rounded 8">
              <a:extLst>
                <a:ext uri="{FF2B5EF4-FFF2-40B4-BE49-F238E27FC236}">
                  <a16:creationId xmlns:a16="http://schemas.microsoft.com/office/drawing/2014/main" id="{40361FE6-86CD-4E6A-8C2D-0B42DC039192}"/>
                </a:ext>
              </a:extLst>
            </p:cNvPr>
            <p:cNvSpPr/>
            <p:nvPr/>
          </p:nvSpPr>
          <p:spPr>
            <a:xfrm>
              <a:off x="215007" y="2127670"/>
              <a:ext cx="6000873" cy="2599376"/>
            </a:xfrm>
            <a:prstGeom prst="wedgeRoundRectCallout">
              <a:avLst>
                <a:gd name="adj1" fmla="val 73313"/>
                <a:gd name="adj2" fmla="val 40933"/>
                <a:gd name="adj3" fmla="val 1666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2E58FBB-A391-4025-875F-86F8CF9F3BC8}"/>
                </a:ext>
              </a:extLst>
            </p:cNvPr>
            <p:cNvSpPr txBox="1"/>
            <p:nvPr/>
          </p:nvSpPr>
          <p:spPr>
            <a:xfrm>
              <a:off x="448834" y="2344726"/>
              <a:ext cx="6000874" cy="2308324"/>
            </a:xfrm>
            <a:prstGeom prst="rect">
              <a:avLst/>
            </a:prstGeom>
            <a:noFill/>
          </p:spPr>
          <p:txBody>
            <a:bodyPr wrap="square" rtlCol="0">
              <a:spAutoFit/>
            </a:bodyPr>
            <a:lstStyle/>
            <a:p>
              <a:r>
                <a:rPr lang="en-US" sz="4800" b="1">
                  <a:solidFill>
                    <a:srgbClr val="FF0000"/>
                  </a:solidFill>
                  <a:latin typeface="Arial" panose="020B0604020202020204" pitchFamily="34" charset="0"/>
                  <a:cs typeface="Arial" panose="020B0604020202020204" pitchFamily="34" charset="0"/>
                </a:rPr>
                <a:t>Khí áp trên bề mặt Trái Đất phân bố như thế nào?</a:t>
              </a:r>
            </a:p>
          </p:txBody>
        </p:sp>
      </p:grpSp>
    </p:spTree>
    <p:extLst>
      <p:ext uri="{BB962C8B-B14F-4D97-AF65-F5344CB8AC3E}">
        <p14:creationId xmlns:p14="http://schemas.microsoft.com/office/powerpoint/2010/main" val="28836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87120" y="121116"/>
            <a:ext cx="7914640" cy="835342"/>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Khí áp. Các đai khí áp trên Trái Đất</a:t>
            </a:r>
            <a:endParaRPr lang="en-US" sz="3600"/>
          </a:p>
        </p:txBody>
      </p:sp>
      <p:sp>
        <p:nvSpPr>
          <p:cNvPr id="4" name="Oval 3">
            <a:extLst>
              <a:ext uri="{FF2B5EF4-FFF2-40B4-BE49-F238E27FC236}">
                <a16:creationId xmlns:a16="http://schemas.microsoft.com/office/drawing/2014/main" id="{96E2F8A8-727C-43F3-A81C-8AD401DCB7C5}"/>
              </a:ext>
            </a:extLst>
          </p:cNvPr>
          <p:cNvSpPr/>
          <p:nvPr/>
        </p:nvSpPr>
        <p:spPr>
          <a:xfrm>
            <a:off x="60960" y="121116"/>
            <a:ext cx="989643" cy="957608"/>
          </a:xfrm>
          <a:prstGeom prst="ellipse">
            <a:avLst/>
          </a:prstGeom>
          <a:solidFill>
            <a:srgbClr val="7030A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4</a:t>
            </a:r>
          </a:p>
        </p:txBody>
      </p:sp>
      <p:pic>
        <p:nvPicPr>
          <p:cNvPr id="8" name="Picture 11" descr="book9">
            <a:extLst>
              <a:ext uri="{FF2B5EF4-FFF2-40B4-BE49-F238E27FC236}">
                <a16:creationId xmlns:a16="http://schemas.microsoft.com/office/drawing/2014/main" id="{1760B36D-4407-4D69-8862-52B22E34F8A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0497" y="1320624"/>
            <a:ext cx="914400" cy="40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Google Shape;147;p19">
            <a:extLst>
              <a:ext uri="{FF2B5EF4-FFF2-40B4-BE49-F238E27FC236}">
                <a16:creationId xmlns:a16="http://schemas.microsoft.com/office/drawing/2014/main" id="{C82BB4F2-D166-42C1-86A4-05F0CD874185}"/>
              </a:ext>
            </a:extLst>
          </p:cNvPr>
          <p:cNvSpPr txBox="1"/>
          <p:nvPr/>
        </p:nvSpPr>
        <p:spPr>
          <a:xfrm>
            <a:off x="1496064" y="1307482"/>
            <a:ext cx="10305439" cy="830400"/>
          </a:xfrm>
          <a:prstGeom prst="rect">
            <a:avLst/>
          </a:prstGeom>
          <a:noFill/>
          <a:ln>
            <a:noFill/>
          </a:ln>
        </p:spPr>
        <p:txBody>
          <a:bodyPr spcFirstLastPara="1" wrap="square" lIns="91425" tIns="45700" rIns="91425" bIns="45700" anchor="t" anchorCtr="0">
            <a:noAutofit/>
          </a:bodyPr>
          <a:lstStyle/>
          <a:p>
            <a:r>
              <a:rPr lang="en-US" sz="4800">
                <a:solidFill>
                  <a:srgbClr val="0070C0"/>
                </a:solidFill>
                <a:latin typeface="Arial" panose="020B0604020202020204" pitchFamily="34" charset="0"/>
                <a:cs typeface="Arial" panose="020B0604020202020204" pitchFamily="34" charset="0"/>
              </a:rPr>
              <a:t>- Trên bề mặt Trái Đất các đai khí áp cao và đai khí áp thấp phân bố xen kẽ nhau từ xích đạo về 2 cực</a:t>
            </a:r>
            <a:endParaRPr lang="en-US" sz="4800">
              <a:solidFill>
                <a:srgbClr val="0070C0"/>
              </a:solidFill>
              <a:latin typeface="Arial" panose="020B0604020202020204" pitchFamily="34" charset="0"/>
              <a:ea typeface="Calibri" panose="020F0502020204030204" pitchFamily="34" charset="0"/>
              <a:cs typeface="Arial" panose="020B0604020202020204" pitchFamily="34" charset="0"/>
            </a:endParaRPr>
          </a:p>
          <a:p>
            <a:endParaRPr lang="en-US" sz="440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8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FE16B0A3-C859-463D-A8D7-C2A099ABF7D1}"/>
              </a:ext>
            </a:extLst>
          </p:cNvPr>
          <p:cNvSpPr/>
          <p:nvPr/>
        </p:nvSpPr>
        <p:spPr>
          <a:xfrm>
            <a:off x="71930" y="26569"/>
            <a:ext cx="989643" cy="957608"/>
          </a:xfrm>
          <a:prstGeom prst="ellipse">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5</a:t>
            </a:r>
          </a:p>
        </p:txBody>
      </p:sp>
      <p:sp>
        <p:nvSpPr>
          <p:cNvPr id="4" name="Rectangle: Rounded Corners 3">
            <a:extLst>
              <a:ext uri="{FF2B5EF4-FFF2-40B4-BE49-F238E27FC236}">
                <a16:creationId xmlns:a16="http://schemas.microsoft.com/office/drawing/2014/main" id="{2020DC73-CF53-4335-AEE1-48409E78B4BD}"/>
              </a:ext>
            </a:extLst>
          </p:cNvPr>
          <p:cNvSpPr/>
          <p:nvPr/>
        </p:nvSpPr>
        <p:spPr>
          <a:xfrm>
            <a:off x="1125371" y="122266"/>
            <a:ext cx="10171903" cy="8353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Gió. Các loại gió th</a:t>
            </a:r>
            <a:r>
              <a:rPr lang="vi-VN" sz="3600">
                <a:solidFill>
                  <a:schemeClr val="bg1"/>
                </a:solidFill>
                <a:latin typeface="Arial" panose="020B0604020202020204" pitchFamily="34" charset="0"/>
                <a:cs typeface="Arial" panose="020B0604020202020204" pitchFamily="34" charset="0"/>
              </a:rPr>
              <a:t>ư</a:t>
            </a:r>
            <a:r>
              <a:rPr lang="en-US" sz="3600">
                <a:solidFill>
                  <a:schemeClr val="bg1"/>
                </a:solidFill>
                <a:latin typeface="Arial" panose="020B0604020202020204" pitchFamily="34" charset="0"/>
                <a:cs typeface="Arial" panose="020B0604020202020204" pitchFamily="34" charset="0"/>
              </a:rPr>
              <a:t>ờng xuyên thổi trên Trái Đất</a:t>
            </a:r>
            <a:endParaRPr lang="en-US" sz="3600"/>
          </a:p>
        </p:txBody>
      </p:sp>
      <p:grpSp>
        <p:nvGrpSpPr>
          <p:cNvPr id="5" name="Group 4">
            <a:extLst>
              <a:ext uri="{FF2B5EF4-FFF2-40B4-BE49-F238E27FC236}">
                <a16:creationId xmlns:a16="http://schemas.microsoft.com/office/drawing/2014/main" id="{147F8026-9BDD-475D-A2B9-695524C3EBBE}"/>
              </a:ext>
            </a:extLst>
          </p:cNvPr>
          <p:cNvGrpSpPr/>
          <p:nvPr/>
        </p:nvGrpSpPr>
        <p:grpSpPr>
          <a:xfrm>
            <a:off x="5964865" y="1398315"/>
            <a:ext cx="6379534" cy="5337419"/>
            <a:chOff x="4305603" y="106325"/>
            <a:chExt cx="7930246" cy="6634818"/>
          </a:xfrm>
        </p:grpSpPr>
        <p:pic>
          <p:nvPicPr>
            <p:cNvPr id="6" name="Picture 5">
              <a:extLst>
                <a:ext uri="{FF2B5EF4-FFF2-40B4-BE49-F238E27FC236}">
                  <a16:creationId xmlns:a16="http://schemas.microsoft.com/office/drawing/2014/main" id="{C14F5755-0E6E-4867-A22B-1CDBFF7AEB87}"/>
                </a:ext>
              </a:extLst>
            </p:cNvPr>
            <p:cNvPicPr>
              <a:picLocks noChangeAspect="1"/>
            </p:cNvPicPr>
            <p:nvPr/>
          </p:nvPicPr>
          <p:blipFill rotWithShape="1">
            <a:blip r:embed="rId3"/>
            <a:srcRect l="33497" t="19372" r="36072" b="20785"/>
            <a:stretch/>
          </p:blipFill>
          <p:spPr>
            <a:xfrm>
              <a:off x="5869171" y="106325"/>
              <a:ext cx="5550195" cy="6139323"/>
            </a:xfrm>
            <a:prstGeom prst="rect">
              <a:avLst/>
            </a:prstGeom>
          </p:spPr>
        </p:pic>
        <p:sp>
          <p:nvSpPr>
            <p:cNvPr id="7" name="TextBox 6">
              <a:extLst>
                <a:ext uri="{FF2B5EF4-FFF2-40B4-BE49-F238E27FC236}">
                  <a16:creationId xmlns:a16="http://schemas.microsoft.com/office/drawing/2014/main" id="{FBBEB5C2-0B4F-4864-BD2A-D48EEA7AC7ED}"/>
                </a:ext>
              </a:extLst>
            </p:cNvPr>
            <p:cNvSpPr txBox="1"/>
            <p:nvPr/>
          </p:nvSpPr>
          <p:spPr>
            <a:xfrm>
              <a:off x="4305603" y="6320295"/>
              <a:ext cx="7930246" cy="420848"/>
            </a:xfrm>
            <a:prstGeom prst="rect">
              <a:avLst/>
            </a:prstGeom>
            <a:noFill/>
          </p:spPr>
          <p:txBody>
            <a:bodyPr wrap="square" rtlCol="0">
              <a:spAutoFit/>
            </a:bodyPr>
            <a:lstStyle/>
            <a:p>
              <a:pPr algn="ctr"/>
              <a:r>
                <a:rPr lang="en-US" sz="1600" i="1">
                  <a:solidFill>
                    <a:srgbClr val="0070C0"/>
                  </a:solidFill>
                  <a:latin typeface="Arial" panose="020B0604020202020204" pitchFamily="34" charset="0"/>
                  <a:cs typeface="Arial" panose="020B0604020202020204" pitchFamily="34" charset="0"/>
                </a:rPr>
                <a:t>Hình 5. Các đai khí áp và gió thổi th</a:t>
              </a:r>
              <a:r>
                <a:rPr lang="vi-VN" sz="1600" i="1">
                  <a:solidFill>
                    <a:srgbClr val="0070C0"/>
                  </a:solidFill>
                  <a:latin typeface="Arial" panose="020B0604020202020204" pitchFamily="34" charset="0"/>
                  <a:cs typeface="Arial" panose="020B0604020202020204" pitchFamily="34" charset="0"/>
                </a:rPr>
                <a:t>ư</a:t>
              </a:r>
              <a:r>
                <a:rPr lang="en-US" sz="1600" i="1">
                  <a:solidFill>
                    <a:srgbClr val="0070C0"/>
                  </a:solidFill>
                  <a:latin typeface="Arial" panose="020B0604020202020204" pitchFamily="34" charset="0"/>
                  <a:cs typeface="Arial" panose="020B0604020202020204" pitchFamily="34" charset="0"/>
                </a:rPr>
                <a:t>ờng xuyên trên Trái Đất</a:t>
              </a:r>
            </a:p>
          </p:txBody>
        </p:sp>
      </p:grpSp>
      <p:grpSp>
        <p:nvGrpSpPr>
          <p:cNvPr id="10" name="Group 9">
            <a:extLst>
              <a:ext uri="{FF2B5EF4-FFF2-40B4-BE49-F238E27FC236}">
                <a16:creationId xmlns:a16="http://schemas.microsoft.com/office/drawing/2014/main" id="{97018FE5-A95D-434E-93D0-F9A4A051B076}"/>
              </a:ext>
            </a:extLst>
          </p:cNvPr>
          <p:cNvGrpSpPr/>
          <p:nvPr/>
        </p:nvGrpSpPr>
        <p:grpSpPr>
          <a:xfrm>
            <a:off x="1061573" y="1584960"/>
            <a:ext cx="4672527" cy="3454400"/>
            <a:chOff x="1061573" y="1584960"/>
            <a:chExt cx="4672527" cy="3454400"/>
          </a:xfrm>
        </p:grpSpPr>
        <p:sp>
          <p:nvSpPr>
            <p:cNvPr id="8" name="Cloud 7">
              <a:extLst>
                <a:ext uri="{FF2B5EF4-FFF2-40B4-BE49-F238E27FC236}">
                  <a16:creationId xmlns:a16="http://schemas.microsoft.com/office/drawing/2014/main" id="{818F3B23-64A2-48CE-AA47-0DE466B9767A}"/>
                </a:ext>
              </a:extLst>
            </p:cNvPr>
            <p:cNvSpPr/>
            <p:nvPr/>
          </p:nvSpPr>
          <p:spPr>
            <a:xfrm>
              <a:off x="1061573" y="1584960"/>
              <a:ext cx="4672527" cy="3454400"/>
            </a:xfrm>
            <a:prstGeom prst="cloud">
              <a:avLst/>
            </a:prstGeom>
            <a:solidFill>
              <a:schemeClr val="accent2">
                <a:lumMod val="20000"/>
                <a:lumOff val="8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9C9060F-62DB-4651-BA27-3CC4120F81FE}"/>
                </a:ext>
              </a:extLst>
            </p:cNvPr>
            <p:cNvSpPr txBox="1"/>
            <p:nvPr/>
          </p:nvSpPr>
          <p:spPr>
            <a:xfrm>
              <a:off x="1680796" y="2590800"/>
              <a:ext cx="3434080" cy="923330"/>
            </a:xfrm>
            <a:prstGeom prst="rect">
              <a:avLst/>
            </a:prstGeom>
            <a:noFill/>
          </p:spPr>
          <p:txBody>
            <a:bodyPr wrap="square" rtlCol="0">
              <a:spAutoFit/>
            </a:bodyPr>
            <a:lstStyle/>
            <a:p>
              <a:r>
                <a:rPr lang="en-US" sz="5400" b="1">
                  <a:solidFill>
                    <a:srgbClr val="FF0000"/>
                  </a:solidFill>
                  <a:latin typeface="Arial" panose="020B0604020202020204" pitchFamily="34" charset="0"/>
                  <a:cs typeface="Arial" panose="020B0604020202020204" pitchFamily="34" charset="0"/>
                </a:rPr>
                <a:t>Gió là gì?</a:t>
              </a:r>
            </a:p>
          </p:txBody>
        </p:sp>
      </p:grpSp>
      <p:grpSp>
        <p:nvGrpSpPr>
          <p:cNvPr id="11" name="Group 10">
            <a:extLst>
              <a:ext uri="{FF2B5EF4-FFF2-40B4-BE49-F238E27FC236}">
                <a16:creationId xmlns:a16="http://schemas.microsoft.com/office/drawing/2014/main" id="{3C64F11E-3791-4E05-96BF-45096D4E4253}"/>
              </a:ext>
            </a:extLst>
          </p:cNvPr>
          <p:cNvGrpSpPr/>
          <p:nvPr/>
        </p:nvGrpSpPr>
        <p:grpSpPr>
          <a:xfrm>
            <a:off x="1371600" y="1711842"/>
            <a:ext cx="5932744" cy="4067246"/>
            <a:chOff x="163477" y="1583180"/>
            <a:chExt cx="7077069" cy="4195908"/>
          </a:xfrm>
        </p:grpSpPr>
        <p:sp>
          <p:nvSpPr>
            <p:cNvPr id="12" name="Cloud 11">
              <a:extLst>
                <a:ext uri="{FF2B5EF4-FFF2-40B4-BE49-F238E27FC236}">
                  <a16:creationId xmlns:a16="http://schemas.microsoft.com/office/drawing/2014/main" id="{A8C3023D-5FE3-4D01-AEE7-02059C92E7C8}"/>
                </a:ext>
              </a:extLst>
            </p:cNvPr>
            <p:cNvSpPr/>
            <p:nvPr/>
          </p:nvSpPr>
          <p:spPr>
            <a:xfrm>
              <a:off x="163477" y="1583180"/>
              <a:ext cx="7077069" cy="4195908"/>
            </a:xfrm>
            <a:prstGeom prst="cloud">
              <a:avLst/>
            </a:prstGeom>
            <a:solidFill>
              <a:schemeClr val="accent2">
                <a:lumMod val="20000"/>
                <a:lumOff val="8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EF830C3-C500-4C92-A8EB-59370CF8C5E8}"/>
                </a:ext>
              </a:extLst>
            </p:cNvPr>
            <p:cNvSpPr txBox="1"/>
            <p:nvPr/>
          </p:nvSpPr>
          <p:spPr>
            <a:xfrm>
              <a:off x="692169" y="2632824"/>
              <a:ext cx="6019684" cy="1619314"/>
            </a:xfrm>
            <a:prstGeom prst="rect">
              <a:avLst/>
            </a:prstGeom>
            <a:noFill/>
          </p:spPr>
          <p:txBody>
            <a:bodyPr wrap="square" rtlCol="0">
              <a:spAutoFit/>
            </a:bodyPr>
            <a:lstStyle/>
            <a:p>
              <a:pPr algn="ctr"/>
              <a:r>
                <a:rPr lang="en-US" sz="4800" b="1">
                  <a:solidFill>
                    <a:srgbClr val="FF0000"/>
                  </a:solidFill>
                  <a:latin typeface="Arial" panose="020B0604020202020204" pitchFamily="34" charset="0"/>
                  <a:cs typeface="Arial" panose="020B0604020202020204" pitchFamily="34" charset="0"/>
                </a:rPr>
                <a:t>Nguyên nhân hình thành gió?</a:t>
              </a:r>
            </a:p>
          </p:txBody>
        </p:sp>
      </p:grpSp>
      <p:pic>
        <p:nvPicPr>
          <p:cNvPr id="14" name="Picture 11" descr="book9">
            <a:extLst>
              <a:ext uri="{FF2B5EF4-FFF2-40B4-BE49-F238E27FC236}">
                <a16:creationId xmlns:a16="http://schemas.microsoft.com/office/drawing/2014/main" id="{BBE21B23-38B2-4B2C-A111-DEB53FB9BF15}"/>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0497" y="1320624"/>
            <a:ext cx="914400" cy="40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Google Shape;147;p19">
            <a:extLst>
              <a:ext uri="{FF2B5EF4-FFF2-40B4-BE49-F238E27FC236}">
                <a16:creationId xmlns:a16="http://schemas.microsoft.com/office/drawing/2014/main" id="{D4775A6A-C910-4EBC-8C5D-3C0B9DAF065F}"/>
              </a:ext>
            </a:extLst>
          </p:cNvPr>
          <p:cNvSpPr txBox="1"/>
          <p:nvPr/>
        </p:nvSpPr>
        <p:spPr>
          <a:xfrm>
            <a:off x="1496064" y="1307482"/>
            <a:ext cx="10305439" cy="830400"/>
          </a:xfrm>
          <a:prstGeom prst="rect">
            <a:avLst/>
          </a:prstGeom>
          <a:noFill/>
          <a:ln>
            <a:noFill/>
          </a:ln>
        </p:spPr>
        <p:txBody>
          <a:bodyPr spcFirstLastPara="1" wrap="square" lIns="91425" tIns="45700" rIns="91425" bIns="45700" anchor="t" anchorCtr="0">
            <a:noAutofit/>
          </a:bodyPr>
          <a:lstStyle/>
          <a:p>
            <a:r>
              <a:rPr lang="en-US" sz="6000">
                <a:solidFill>
                  <a:srgbClr val="0070C0"/>
                </a:solidFill>
                <a:latin typeface="Arial" panose="020B0604020202020204" pitchFamily="34" charset="0"/>
                <a:cs typeface="Arial" panose="020B0604020202020204" pitchFamily="34" charset="0"/>
              </a:rPr>
              <a:t>- Gió là sự chuyển động của không khí từ nơi khí áp cao về nơi khí áp thấp</a:t>
            </a:r>
            <a:endParaRPr lang="en-US" sz="6000">
              <a:solidFill>
                <a:srgbClr val="0070C0"/>
              </a:solidFill>
              <a:latin typeface="Arial" panose="020B0604020202020204" pitchFamily="34" charset="0"/>
              <a:ea typeface="Calibri" panose="020F0502020204030204" pitchFamily="34" charset="0"/>
              <a:cs typeface="Arial" panose="020B0604020202020204" pitchFamily="34" charset="0"/>
            </a:endParaRPr>
          </a:p>
          <a:p>
            <a:endParaRPr lang="en-US" sz="440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27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FE16B0A3-C859-463D-A8D7-C2A099ABF7D1}"/>
              </a:ext>
            </a:extLst>
          </p:cNvPr>
          <p:cNvSpPr/>
          <p:nvPr/>
        </p:nvSpPr>
        <p:spPr>
          <a:xfrm>
            <a:off x="71930" y="26569"/>
            <a:ext cx="989643" cy="957608"/>
          </a:xfrm>
          <a:prstGeom prst="ellipse">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5</a:t>
            </a:r>
          </a:p>
        </p:txBody>
      </p:sp>
      <p:sp>
        <p:nvSpPr>
          <p:cNvPr id="4" name="Rectangle: Rounded Corners 3">
            <a:extLst>
              <a:ext uri="{FF2B5EF4-FFF2-40B4-BE49-F238E27FC236}">
                <a16:creationId xmlns:a16="http://schemas.microsoft.com/office/drawing/2014/main" id="{2020DC73-CF53-4335-AEE1-48409E78B4BD}"/>
              </a:ext>
            </a:extLst>
          </p:cNvPr>
          <p:cNvSpPr/>
          <p:nvPr/>
        </p:nvSpPr>
        <p:spPr>
          <a:xfrm>
            <a:off x="1125371" y="122266"/>
            <a:ext cx="10171903" cy="8353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Gió. Các loại gió th</a:t>
            </a:r>
            <a:r>
              <a:rPr lang="vi-VN" sz="3600">
                <a:solidFill>
                  <a:schemeClr val="bg1"/>
                </a:solidFill>
                <a:latin typeface="Arial" panose="020B0604020202020204" pitchFamily="34" charset="0"/>
                <a:cs typeface="Arial" panose="020B0604020202020204" pitchFamily="34" charset="0"/>
              </a:rPr>
              <a:t>ư</a:t>
            </a:r>
            <a:r>
              <a:rPr lang="en-US" sz="3600">
                <a:solidFill>
                  <a:schemeClr val="bg1"/>
                </a:solidFill>
                <a:latin typeface="Arial" panose="020B0604020202020204" pitchFamily="34" charset="0"/>
                <a:cs typeface="Arial" panose="020B0604020202020204" pitchFamily="34" charset="0"/>
              </a:rPr>
              <a:t>ờng xuyên thổi trên Trái Đất</a:t>
            </a:r>
            <a:endParaRPr lang="en-US" sz="3600"/>
          </a:p>
        </p:txBody>
      </p:sp>
      <p:grpSp>
        <p:nvGrpSpPr>
          <p:cNvPr id="5" name="Group 4">
            <a:extLst>
              <a:ext uri="{FF2B5EF4-FFF2-40B4-BE49-F238E27FC236}">
                <a16:creationId xmlns:a16="http://schemas.microsoft.com/office/drawing/2014/main" id="{147F8026-9BDD-475D-A2B9-695524C3EBBE}"/>
              </a:ext>
            </a:extLst>
          </p:cNvPr>
          <p:cNvGrpSpPr/>
          <p:nvPr/>
        </p:nvGrpSpPr>
        <p:grpSpPr>
          <a:xfrm>
            <a:off x="5964865" y="1398315"/>
            <a:ext cx="6379534" cy="5337419"/>
            <a:chOff x="4305603" y="106325"/>
            <a:chExt cx="7930246" cy="6634818"/>
          </a:xfrm>
        </p:grpSpPr>
        <p:pic>
          <p:nvPicPr>
            <p:cNvPr id="6" name="Picture 5">
              <a:extLst>
                <a:ext uri="{FF2B5EF4-FFF2-40B4-BE49-F238E27FC236}">
                  <a16:creationId xmlns:a16="http://schemas.microsoft.com/office/drawing/2014/main" id="{C14F5755-0E6E-4867-A22B-1CDBFF7AEB87}"/>
                </a:ext>
              </a:extLst>
            </p:cNvPr>
            <p:cNvPicPr>
              <a:picLocks noChangeAspect="1"/>
            </p:cNvPicPr>
            <p:nvPr/>
          </p:nvPicPr>
          <p:blipFill rotWithShape="1">
            <a:blip r:embed="rId3"/>
            <a:srcRect l="33497" t="19372" r="36072" b="20785"/>
            <a:stretch/>
          </p:blipFill>
          <p:spPr>
            <a:xfrm>
              <a:off x="5869171" y="106325"/>
              <a:ext cx="5550195" cy="6139323"/>
            </a:xfrm>
            <a:prstGeom prst="rect">
              <a:avLst/>
            </a:prstGeom>
          </p:spPr>
        </p:pic>
        <p:sp>
          <p:nvSpPr>
            <p:cNvPr id="7" name="TextBox 6">
              <a:extLst>
                <a:ext uri="{FF2B5EF4-FFF2-40B4-BE49-F238E27FC236}">
                  <a16:creationId xmlns:a16="http://schemas.microsoft.com/office/drawing/2014/main" id="{FBBEB5C2-0B4F-4864-BD2A-D48EEA7AC7ED}"/>
                </a:ext>
              </a:extLst>
            </p:cNvPr>
            <p:cNvSpPr txBox="1"/>
            <p:nvPr/>
          </p:nvSpPr>
          <p:spPr>
            <a:xfrm>
              <a:off x="4305603" y="6320295"/>
              <a:ext cx="7930246" cy="420848"/>
            </a:xfrm>
            <a:prstGeom prst="rect">
              <a:avLst/>
            </a:prstGeom>
            <a:noFill/>
          </p:spPr>
          <p:txBody>
            <a:bodyPr wrap="square" rtlCol="0">
              <a:spAutoFit/>
            </a:bodyPr>
            <a:lstStyle/>
            <a:p>
              <a:pPr algn="ctr"/>
              <a:r>
                <a:rPr lang="en-US" sz="1600" i="1">
                  <a:solidFill>
                    <a:srgbClr val="0070C0"/>
                  </a:solidFill>
                  <a:latin typeface="Arial" panose="020B0604020202020204" pitchFamily="34" charset="0"/>
                  <a:cs typeface="Arial" panose="020B0604020202020204" pitchFamily="34" charset="0"/>
                </a:rPr>
                <a:t>Hình 5. Các đai khí áp và gió thổi th</a:t>
              </a:r>
              <a:r>
                <a:rPr lang="vi-VN" sz="1600" i="1">
                  <a:solidFill>
                    <a:srgbClr val="0070C0"/>
                  </a:solidFill>
                  <a:latin typeface="Arial" panose="020B0604020202020204" pitchFamily="34" charset="0"/>
                  <a:cs typeface="Arial" panose="020B0604020202020204" pitchFamily="34" charset="0"/>
                </a:rPr>
                <a:t>ư</a:t>
              </a:r>
              <a:r>
                <a:rPr lang="en-US" sz="1600" i="1">
                  <a:solidFill>
                    <a:srgbClr val="0070C0"/>
                  </a:solidFill>
                  <a:latin typeface="Arial" panose="020B0604020202020204" pitchFamily="34" charset="0"/>
                  <a:cs typeface="Arial" panose="020B0604020202020204" pitchFamily="34" charset="0"/>
                </a:rPr>
                <a:t>ờng xuyên trên Trái Đất</a:t>
              </a:r>
            </a:p>
          </p:txBody>
        </p:sp>
      </p:grpSp>
      <p:grpSp>
        <p:nvGrpSpPr>
          <p:cNvPr id="2" name="Group 1">
            <a:extLst>
              <a:ext uri="{FF2B5EF4-FFF2-40B4-BE49-F238E27FC236}">
                <a16:creationId xmlns:a16="http://schemas.microsoft.com/office/drawing/2014/main" id="{B0DC7247-7C18-460E-8186-32623E022370}"/>
              </a:ext>
            </a:extLst>
          </p:cNvPr>
          <p:cNvGrpSpPr/>
          <p:nvPr/>
        </p:nvGrpSpPr>
        <p:grpSpPr>
          <a:xfrm>
            <a:off x="589280" y="1320800"/>
            <a:ext cx="4920127" cy="3517582"/>
            <a:chOff x="589280" y="1320800"/>
            <a:chExt cx="4920127" cy="3517582"/>
          </a:xfrm>
        </p:grpSpPr>
        <p:sp>
          <p:nvSpPr>
            <p:cNvPr id="14" name="Thought Bubble: Cloud 13">
              <a:extLst>
                <a:ext uri="{FF2B5EF4-FFF2-40B4-BE49-F238E27FC236}">
                  <a16:creationId xmlns:a16="http://schemas.microsoft.com/office/drawing/2014/main" id="{BF099B3F-2B5D-4CC9-AD6A-46712FDD7E3C}"/>
                </a:ext>
              </a:extLst>
            </p:cNvPr>
            <p:cNvSpPr/>
            <p:nvPr/>
          </p:nvSpPr>
          <p:spPr>
            <a:xfrm>
              <a:off x="589280" y="1320800"/>
              <a:ext cx="4920127" cy="3517582"/>
            </a:xfrm>
            <a:prstGeom prst="cloudCallout">
              <a:avLst>
                <a:gd name="adj1" fmla="val 90540"/>
                <a:gd name="adj2" fmla="val 11179"/>
              </a:avLst>
            </a:prstGeom>
            <a:solidFill>
              <a:schemeClr val="accent2">
                <a:lumMod val="20000"/>
                <a:lumOff val="8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FF0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DF73503-9D5F-4C26-AC81-C742D8393ACE}"/>
                </a:ext>
              </a:extLst>
            </p:cNvPr>
            <p:cNvSpPr txBox="1"/>
            <p:nvPr/>
          </p:nvSpPr>
          <p:spPr>
            <a:xfrm>
              <a:off x="879026" y="2114728"/>
              <a:ext cx="4247233" cy="2031325"/>
            </a:xfrm>
            <a:prstGeom prst="rect">
              <a:avLst/>
            </a:prstGeom>
            <a:noFill/>
          </p:spPr>
          <p:txBody>
            <a:bodyPr wrap="square" rtlCol="0">
              <a:spAutoFit/>
            </a:bodyPr>
            <a:lstStyle/>
            <a:p>
              <a:pPr algn="ctr"/>
              <a:r>
                <a:rPr lang="en-US" sz="3600" b="1">
                  <a:solidFill>
                    <a:srgbClr val="FF0000"/>
                  </a:solidFill>
                  <a:latin typeface="Arial" panose="020B0604020202020204" pitchFamily="34" charset="0"/>
                  <a:cs typeface="Arial" panose="020B0604020202020204" pitchFamily="34" charset="0"/>
                </a:rPr>
                <a:t>Kể tên các loại</a:t>
              </a:r>
            </a:p>
            <a:p>
              <a:pPr algn="ctr"/>
              <a:r>
                <a:rPr lang="en-US" sz="3600" b="1">
                  <a:solidFill>
                    <a:srgbClr val="FF0000"/>
                  </a:solidFill>
                  <a:latin typeface="Arial" panose="020B0604020202020204" pitchFamily="34" charset="0"/>
                  <a:cs typeface="Arial" panose="020B0604020202020204" pitchFamily="34" charset="0"/>
                </a:rPr>
                <a:t> gió chính</a:t>
              </a:r>
            </a:p>
            <a:p>
              <a:pPr algn="ctr"/>
              <a:r>
                <a:rPr lang="en-US" sz="3600" b="1">
                  <a:solidFill>
                    <a:srgbClr val="FF0000"/>
                  </a:solidFill>
                  <a:latin typeface="Arial" panose="020B0604020202020204" pitchFamily="34" charset="0"/>
                  <a:cs typeface="Arial" panose="020B0604020202020204" pitchFamily="34" charset="0"/>
                </a:rPr>
                <a:t> trên Trái Đất?</a:t>
              </a:r>
            </a:p>
            <a:p>
              <a:endParaRPr lang="en-US"/>
            </a:p>
          </p:txBody>
        </p:sp>
      </p:grpSp>
    </p:spTree>
    <p:extLst>
      <p:ext uri="{BB962C8B-B14F-4D97-AF65-F5344CB8AC3E}">
        <p14:creationId xmlns:p14="http://schemas.microsoft.com/office/powerpoint/2010/main" val="49624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4A8A72-6E32-497C-A5BD-59644BA29707}"/>
              </a:ext>
            </a:extLst>
          </p:cNvPr>
          <p:cNvSpPr txBox="1"/>
          <p:nvPr/>
        </p:nvSpPr>
        <p:spPr>
          <a:xfrm>
            <a:off x="514424" y="2072984"/>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Khối khí</a:t>
            </a:r>
          </a:p>
        </p:txBody>
      </p:sp>
      <p:sp>
        <p:nvSpPr>
          <p:cNvPr id="7" name="TextBox 6">
            <a:extLst>
              <a:ext uri="{FF2B5EF4-FFF2-40B4-BE49-F238E27FC236}">
                <a16:creationId xmlns:a16="http://schemas.microsoft.com/office/drawing/2014/main" id="{B923D471-FB26-42EA-B9DE-9AA07A98449D}"/>
              </a:ext>
            </a:extLst>
          </p:cNvPr>
          <p:cNvSpPr txBox="1"/>
          <p:nvPr/>
        </p:nvSpPr>
        <p:spPr>
          <a:xfrm>
            <a:off x="3535680" y="2931887"/>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vĩ độ thấp</a:t>
            </a:r>
          </a:p>
        </p:txBody>
      </p:sp>
      <p:sp>
        <p:nvSpPr>
          <p:cNvPr id="8" name="TextBox 7">
            <a:extLst>
              <a:ext uri="{FF2B5EF4-FFF2-40B4-BE49-F238E27FC236}">
                <a16:creationId xmlns:a16="http://schemas.microsoft.com/office/drawing/2014/main" id="{CC597CEA-20A7-49E7-B5B2-609F9EBBC2B7}"/>
              </a:ext>
            </a:extLst>
          </p:cNvPr>
          <p:cNvSpPr txBox="1"/>
          <p:nvPr/>
        </p:nvSpPr>
        <p:spPr>
          <a:xfrm>
            <a:off x="8564879" y="2093650"/>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Đặc điểm chính</a:t>
            </a:r>
          </a:p>
        </p:txBody>
      </p:sp>
      <p:sp>
        <p:nvSpPr>
          <p:cNvPr id="9" name="TextBox 8">
            <a:extLst>
              <a:ext uri="{FF2B5EF4-FFF2-40B4-BE49-F238E27FC236}">
                <a16:creationId xmlns:a16="http://schemas.microsoft.com/office/drawing/2014/main" id="{C21B61B1-1D14-426B-A2A1-A797A76235B4}"/>
              </a:ext>
            </a:extLst>
          </p:cNvPr>
          <p:cNvSpPr txBox="1"/>
          <p:nvPr/>
        </p:nvSpPr>
        <p:spPr>
          <a:xfrm>
            <a:off x="711200" y="2916265"/>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Nóng</a:t>
            </a:r>
          </a:p>
        </p:txBody>
      </p:sp>
      <p:sp>
        <p:nvSpPr>
          <p:cNvPr id="10" name="TextBox 9">
            <a:extLst>
              <a:ext uri="{FF2B5EF4-FFF2-40B4-BE49-F238E27FC236}">
                <a16:creationId xmlns:a16="http://schemas.microsoft.com/office/drawing/2014/main" id="{8DA66D90-B73B-4C07-AF06-AAFA450F8525}"/>
              </a:ext>
            </a:extLst>
          </p:cNvPr>
          <p:cNvSpPr txBox="1"/>
          <p:nvPr/>
        </p:nvSpPr>
        <p:spPr>
          <a:xfrm>
            <a:off x="619760" y="3759545"/>
            <a:ext cx="220472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Lạnh</a:t>
            </a:r>
          </a:p>
        </p:txBody>
      </p:sp>
      <p:sp>
        <p:nvSpPr>
          <p:cNvPr id="11" name="TextBox 10">
            <a:extLst>
              <a:ext uri="{FF2B5EF4-FFF2-40B4-BE49-F238E27FC236}">
                <a16:creationId xmlns:a16="http://schemas.microsoft.com/office/drawing/2014/main" id="{81503BA8-88F5-4F16-9387-E508739D799B}"/>
              </a:ext>
            </a:extLst>
          </p:cNvPr>
          <p:cNvSpPr txBox="1"/>
          <p:nvPr/>
        </p:nvSpPr>
        <p:spPr>
          <a:xfrm>
            <a:off x="435012" y="4945118"/>
            <a:ext cx="2757096"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Đại d</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a:t>
            </a:r>
          </a:p>
        </p:txBody>
      </p:sp>
      <p:sp>
        <p:nvSpPr>
          <p:cNvPr id="12" name="TextBox 11">
            <a:extLst>
              <a:ext uri="{FF2B5EF4-FFF2-40B4-BE49-F238E27FC236}">
                <a16:creationId xmlns:a16="http://schemas.microsoft.com/office/drawing/2014/main" id="{36BAEB6E-3E22-4860-8F0C-E070974FFF59}"/>
              </a:ext>
            </a:extLst>
          </p:cNvPr>
          <p:cNvSpPr txBox="1"/>
          <p:nvPr/>
        </p:nvSpPr>
        <p:spPr>
          <a:xfrm>
            <a:off x="534744" y="6017401"/>
            <a:ext cx="2757096"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Lục địa</a:t>
            </a:r>
          </a:p>
        </p:txBody>
      </p:sp>
      <p:sp>
        <p:nvSpPr>
          <p:cNvPr id="13" name="TextBox 12">
            <a:extLst>
              <a:ext uri="{FF2B5EF4-FFF2-40B4-BE49-F238E27FC236}">
                <a16:creationId xmlns:a16="http://schemas.microsoft.com/office/drawing/2014/main" id="{50B7BFD3-05E6-4C9C-B8A7-FFD2C88566DB}"/>
              </a:ext>
            </a:extLst>
          </p:cNvPr>
          <p:cNvSpPr txBox="1"/>
          <p:nvPr/>
        </p:nvSpPr>
        <p:spPr>
          <a:xfrm>
            <a:off x="3728720" y="2093650"/>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a:t>
            </a:r>
            <a:r>
              <a:rPr lang="vi-VN" sz="3200" b="1">
                <a:solidFill>
                  <a:schemeClr val="bg1"/>
                </a:solidFill>
                <a:latin typeface="Arial" panose="020B0604020202020204" pitchFamily="34" charset="0"/>
                <a:cs typeface="Arial" panose="020B0604020202020204" pitchFamily="34" charset="0"/>
              </a:rPr>
              <a:t>ơ</a:t>
            </a:r>
            <a:r>
              <a:rPr lang="en-US" sz="3200" b="1">
                <a:solidFill>
                  <a:schemeClr val="bg1"/>
                </a:solidFill>
                <a:latin typeface="Arial" panose="020B0604020202020204" pitchFamily="34" charset="0"/>
                <a:cs typeface="Arial" panose="020B0604020202020204" pitchFamily="34" charset="0"/>
              </a:rPr>
              <a:t>i hình thành</a:t>
            </a:r>
          </a:p>
        </p:txBody>
      </p:sp>
      <p:sp>
        <p:nvSpPr>
          <p:cNvPr id="14" name="TextBox 13">
            <a:extLst>
              <a:ext uri="{FF2B5EF4-FFF2-40B4-BE49-F238E27FC236}">
                <a16:creationId xmlns:a16="http://schemas.microsoft.com/office/drawing/2014/main" id="{8DD2F2AE-483A-4D9E-8E07-2A62BA44F308}"/>
              </a:ext>
            </a:extLst>
          </p:cNvPr>
          <p:cNvSpPr txBox="1"/>
          <p:nvPr/>
        </p:nvSpPr>
        <p:spPr>
          <a:xfrm>
            <a:off x="3535680" y="3869933"/>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vĩ độ cao</a:t>
            </a:r>
          </a:p>
        </p:txBody>
      </p:sp>
      <p:sp>
        <p:nvSpPr>
          <p:cNvPr id="15" name="TextBox 14">
            <a:extLst>
              <a:ext uri="{FF2B5EF4-FFF2-40B4-BE49-F238E27FC236}">
                <a16:creationId xmlns:a16="http://schemas.microsoft.com/office/drawing/2014/main" id="{FCAD4BD0-44D8-4A44-9707-856BB40A6402}"/>
              </a:ext>
            </a:extLst>
          </p:cNvPr>
          <p:cNvSpPr txBox="1"/>
          <p:nvPr/>
        </p:nvSpPr>
        <p:spPr>
          <a:xfrm>
            <a:off x="2719144" y="4978140"/>
            <a:ext cx="476504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Trên biển và đại d</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a:t>
            </a:r>
          </a:p>
        </p:txBody>
      </p:sp>
      <p:sp>
        <p:nvSpPr>
          <p:cNvPr id="16" name="TextBox 15">
            <a:extLst>
              <a:ext uri="{FF2B5EF4-FFF2-40B4-BE49-F238E27FC236}">
                <a16:creationId xmlns:a16="http://schemas.microsoft.com/office/drawing/2014/main" id="{0A420D91-C1CA-404A-9043-F25A1BC56CD2}"/>
              </a:ext>
            </a:extLst>
          </p:cNvPr>
          <p:cNvSpPr txBox="1"/>
          <p:nvPr/>
        </p:nvSpPr>
        <p:spPr>
          <a:xfrm>
            <a:off x="3535680" y="5938972"/>
            <a:ext cx="476504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Vùng đất liền</a:t>
            </a:r>
          </a:p>
        </p:txBody>
      </p:sp>
      <p:sp>
        <p:nvSpPr>
          <p:cNvPr id="17" name="TextBox 16">
            <a:extLst>
              <a:ext uri="{FF2B5EF4-FFF2-40B4-BE49-F238E27FC236}">
                <a16:creationId xmlns:a16="http://schemas.microsoft.com/office/drawing/2014/main" id="{996BE9F6-E0B2-4399-B9BB-72EA004535C2}"/>
              </a:ext>
            </a:extLst>
          </p:cNvPr>
          <p:cNvSpPr txBox="1"/>
          <p:nvPr/>
        </p:nvSpPr>
        <p:spPr>
          <a:xfrm>
            <a:off x="7345681" y="2949682"/>
            <a:ext cx="4846319"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Nhiệt độ 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cao</a:t>
            </a:r>
          </a:p>
        </p:txBody>
      </p:sp>
      <p:sp>
        <p:nvSpPr>
          <p:cNvPr id="18" name="TextBox 17">
            <a:extLst>
              <a:ext uri="{FF2B5EF4-FFF2-40B4-BE49-F238E27FC236}">
                <a16:creationId xmlns:a16="http://schemas.microsoft.com/office/drawing/2014/main" id="{80ACDC05-BF93-4990-97DC-12DA4320A05D}"/>
              </a:ext>
            </a:extLst>
          </p:cNvPr>
          <p:cNvSpPr txBox="1"/>
          <p:nvPr/>
        </p:nvSpPr>
        <p:spPr>
          <a:xfrm>
            <a:off x="7354779" y="3954940"/>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Nhiệt độ 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thấp</a:t>
            </a:r>
          </a:p>
        </p:txBody>
      </p:sp>
      <p:sp>
        <p:nvSpPr>
          <p:cNvPr id="19" name="TextBox 18">
            <a:extLst>
              <a:ext uri="{FF2B5EF4-FFF2-40B4-BE49-F238E27FC236}">
                <a16:creationId xmlns:a16="http://schemas.microsoft.com/office/drawing/2014/main" id="{D6EB4510-26A2-4266-A37A-349A3CB03544}"/>
              </a:ext>
            </a:extLst>
          </p:cNvPr>
          <p:cNvSpPr txBox="1"/>
          <p:nvPr/>
        </p:nvSpPr>
        <p:spPr>
          <a:xfrm>
            <a:off x="8028077" y="4960198"/>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Độ ẩm lớn</a:t>
            </a:r>
          </a:p>
        </p:txBody>
      </p:sp>
      <p:sp>
        <p:nvSpPr>
          <p:cNvPr id="20" name="TextBox 19">
            <a:extLst>
              <a:ext uri="{FF2B5EF4-FFF2-40B4-BE49-F238E27FC236}">
                <a16:creationId xmlns:a16="http://schemas.microsoft.com/office/drawing/2014/main" id="{9EFC078F-5363-41C9-8E73-C2BF190EC889}"/>
              </a:ext>
            </a:extLst>
          </p:cNvPr>
          <p:cNvSpPr txBox="1"/>
          <p:nvPr/>
        </p:nvSpPr>
        <p:spPr>
          <a:xfrm>
            <a:off x="7899400" y="5910988"/>
            <a:ext cx="4846318"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a:t>
            </a:r>
            <a:r>
              <a:rPr lang="vi-VN" sz="3200" b="1">
                <a:solidFill>
                  <a:schemeClr val="bg1"/>
                </a:solidFill>
                <a:latin typeface="Arial" panose="020B0604020202020204" pitchFamily="34" charset="0"/>
                <a:cs typeface="Arial" panose="020B0604020202020204" pitchFamily="34" charset="0"/>
              </a:rPr>
              <a:t>ư</a:t>
            </a:r>
            <a:r>
              <a:rPr lang="en-US" sz="3200" b="1">
                <a:solidFill>
                  <a:schemeClr val="bg1"/>
                </a:solidFill>
                <a:latin typeface="Arial" panose="020B0604020202020204" pitchFamily="34" charset="0"/>
                <a:cs typeface="Arial" panose="020B0604020202020204" pitchFamily="34" charset="0"/>
              </a:rPr>
              <a:t>ơng đối khô</a:t>
            </a:r>
          </a:p>
        </p:txBody>
      </p:sp>
      <p:sp>
        <p:nvSpPr>
          <p:cNvPr id="3" name="Rectangle: Rounded Corners 2">
            <a:extLst>
              <a:ext uri="{FF2B5EF4-FFF2-40B4-BE49-F238E27FC236}">
                <a16:creationId xmlns:a16="http://schemas.microsoft.com/office/drawing/2014/main" id="{E96451CD-B3BB-4B68-A328-55786B522932}"/>
              </a:ext>
            </a:extLst>
          </p:cNvPr>
          <p:cNvSpPr/>
          <p:nvPr/>
        </p:nvSpPr>
        <p:spPr>
          <a:xfrm>
            <a:off x="4187263" y="1071033"/>
            <a:ext cx="4520801" cy="79130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070C0"/>
                </a:solidFill>
                <a:latin typeface="Arial" panose="020B0604020202020204" pitchFamily="34" charset="0"/>
                <a:cs typeface="Arial" panose="020B0604020202020204" pitchFamily="34" charset="0"/>
              </a:rPr>
              <a:t>THẢO LUẬN NHÓM 4</a:t>
            </a:r>
          </a:p>
        </p:txBody>
      </p:sp>
      <p:sp>
        <p:nvSpPr>
          <p:cNvPr id="21" name="Oval 20">
            <a:extLst>
              <a:ext uri="{FF2B5EF4-FFF2-40B4-BE49-F238E27FC236}">
                <a16:creationId xmlns:a16="http://schemas.microsoft.com/office/drawing/2014/main" id="{5C2132E6-8C71-4D70-924F-872E4F0F29D8}"/>
              </a:ext>
            </a:extLst>
          </p:cNvPr>
          <p:cNvSpPr/>
          <p:nvPr/>
        </p:nvSpPr>
        <p:spPr>
          <a:xfrm>
            <a:off x="71930" y="26569"/>
            <a:ext cx="989643" cy="957608"/>
          </a:xfrm>
          <a:prstGeom prst="ellipse">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5</a:t>
            </a:r>
          </a:p>
        </p:txBody>
      </p:sp>
      <p:sp>
        <p:nvSpPr>
          <p:cNvPr id="22" name="Rectangle: Rounded Corners 21">
            <a:extLst>
              <a:ext uri="{FF2B5EF4-FFF2-40B4-BE49-F238E27FC236}">
                <a16:creationId xmlns:a16="http://schemas.microsoft.com/office/drawing/2014/main" id="{A71D136A-13EC-4A42-A572-6B5BF0483C7E}"/>
              </a:ext>
            </a:extLst>
          </p:cNvPr>
          <p:cNvSpPr/>
          <p:nvPr/>
        </p:nvSpPr>
        <p:spPr>
          <a:xfrm>
            <a:off x="1125371" y="122266"/>
            <a:ext cx="10171903" cy="8353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Gió. Các loại gió th</a:t>
            </a:r>
            <a:r>
              <a:rPr lang="vi-VN" sz="3600">
                <a:solidFill>
                  <a:schemeClr val="bg1"/>
                </a:solidFill>
                <a:latin typeface="Arial" panose="020B0604020202020204" pitchFamily="34" charset="0"/>
                <a:cs typeface="Arial" panose="020B0604020202020204" pitchFamily="34" charset="0"/>
              </a:rPr>
              <a:t>ư</a:t>
            </a:r>
            <a:r>
              <a:rPr lang="en-US" sz="3600">
                <a:solidFill>
                  <a:schemeClr val="bg1"/>
                </a:solidFill>
                <a:latin typeface="Arial" panose="020B0604020202020204" pitchFamily="34" charset="0"/>
                <a:cs typeface="Arial" panose="020B0604020202020204" pitchFamily="34" charset="0"/>
              </a:rPr>
              <a:t>ờng xuyên thổi trên Trái Đất</a:t>
            </a:r>
            <a:endParaRPr lang="en-US" sz="3600"/>
          </a:p>
        </p:txBody>
      </p:sp>
      <p:graphicFrame>
        <p:nvGraphicFramePr>
          <p:cNvPr id="25" name="Table 25">
            <a:extLst>
              <a:ext uri="{FF2B5EF4-FFF2-40B4-BE49-F238E27FC236}">
                <a16:creationId xmlns:a16="http://schemas.microsoft.com/office/drawing/2014/main" id="{3155BD79-C5BE-46F1-8CA5-A163F767FBFC}"/>
              </a:ext>
            </a:extLst>
          </p:cNvPr>
          <p:cNvGraphicFramePr>
            <a:graphicFrameLocks noGrp="1"/>
          </p:cNvGraphicFramePr>
          <p:nvPr>
            <p:extLst>
              <p:ext uri="{D42A27DB-BD31-4B8C-83A1-F6EECF244321}">
                <p14:modId xmlns:p14="http://schemas.microsoft.com/office/powerpoint/2010/main" val="507966696"/>
              </p:ext>
            </p:extLst>
          </p:nvPr>
        </p:nvGraphicFramePr>
        <p:xfrm>
          <a:off x="111761" y="1975758"/>
          <a:ext cx="11968480" cy="4626419"/>
        </p:xfrm>
        <a:graphic>
          <a:graphicData uri="http://schemas.openxmlformats.org/drawingml/2006/table">
            <a:tbl>
              <a:tblPr firstRow="1" bandRow="1">
                <a:tableStyleId>{5C22544A-7EE6-4342-B048-85BDC9FD1C3A}</a:tableStyleId>
              </a:tblPr>
              <a:tblGrid>
                <a:gridCol w="2992120">
                  <a:extLst>
                    <a:ext uri="{9D8B030D-6E8A-4147-A177-3AD203B41FA5}">
                      <a16:colId xmlns:a16="http://schemas.microsoft.com/office/drawing/2014/main" val="4140514187"/>
                    </a:ext>
                  </a:extLst>
                </a:gridCol>
                <a:gridCol w="2992120">
                  <a:extLst>
                    <a:ext uri="{9D8B030D-6E8A-4147-A177-3AD203B41FA5}">
                      <a16:colId xmlns:a16="http://schemas.microsoft.com/office/drawing/2014/main" val="3845319103"/>
                    </a:ext>
                  </a:extLst>
                </a:gridCol>
                <a:gridCol w="2992120">
                  <a:extLst>
                    <a:ext uri="{9D8B030D-6E8A-4147-A177-3AD203B41FA5}">
                      <a16:colId xmlns:a16="http://schemas.microsoft.com/office/drawing/2014/main" val="2219779613"/>
                    </a:ext>
                  </a:extLst>
                </a:gridCol>
                <a:gridCol w="2992120">
                  <a:extLst>
                    <a:ext uri="{9D8B030D-6E8A-4147-A177-3AD203B41FA5}">
                      <a16:colId xmlns:a16="http://schemas.microsoft.com/office/drawing/2014/main" val="3710815551"/>
                    </a:ext>
                  </a:extLst>
                </a:gridCol>
              </a:tblGrid>
              <a:tr h="1055141">
                <a:tc>
                  <a:txBody>
                    <a:bodyPr/>
                    <a:lstStyle/>
                    <a:p>
                      <a:endParaRPr lang="en-US"/>
                    </a:p>
                  </a:txBody>
                  <a:tcPr>
                    <a:solidFill>
                      <a:srgbClr val="00B050"/>
                    </a:solidFill>
                  </a:tcPr>
                </a:tc>
                <a:tc>
                  <a:txBody>
                    <a:bodyPr/>
                    <a:lstStyle/>
                    <a:p>
                      <a:endParaRPr lang="en-US"/>
                    </a:p>
                  </a:txBody>
                  <a:tcPr>
                    <a:solidFill>
                      <a:srgbClr val="00B050"/>
                    </a:solidFill>
                  </a:tcPr>
                </a:tc>
                <a:tc>
                  <a:txBody>
                    <a:bodyPr/>
                    <a:lstStyle/>
                    <a:p>
                      <a:endParaRPr lang="en-US"/>
                    </a:p>
                  </a:txBody>
                  <a:tcPr>
                    <a:solidFill>
                      <a:srgbClr val="00B050"/>
                    </a:solidFill>
                  </a:tcPr>
                </a:tc>
                <a:tc>
                  <a:txBody>
                    <a:bodyPr/>
                    <a:lstStyle/>
                    <a:p>
                      <a:endParaRPr lang="en-US"/>
                    </a:p>
                  </a:txBody>
                  <a:tcPr>
                    <a:solidFill>
                      <a:srgbClr val="00B050"/>
                    </a:solidFill>
                  </a:tcPr>
                </a:tc>
                <a:extLst>
                  <a:ext uri="{0D108BD9-81ED-4DB2-BD59-A6C34878D82A}">
                    <a16:rowId xmlns:a16="http://schemas.microsoft.com/office/drawing/2014/main" val="3138400223"/>
                  </a:ext>
                </a:extLst>
              </a:tr>
              <a:tr h="1785639">
                <a:tc>
                  <a:txBody>
                    <a:bodyPr/>
                    <a:lstStyle/>
                    <a:p>
                      <a:endParaRPr lang="en-US"/>
                    </a:p>
                  </a:txBody>
                  <a:tcPr>
                    <a:solidFill>
                      <a:schemeClr val="accent5">
                        <a:lumMod val="60000"/>
                        <a:lumOff val="40000"/>
                      </a:schemeClr>
                    </a:solidFill>
                  </a:tcPr>
                </a:tc>
                <a:tc>
                  <a:txBody>
                    <a:bodyPr/>
                    <a:lstStyle/>
                    <a:p>
                      <a:endParaRPr lang="en-US"/>
                    </a:p>
                  </a:txBody>
                  <a:tcPr>
                    <a:solidFill>
                      <a:schemeClr val="accent5">
                        <a:lumMod val="60000"/>
                        <a:lumOff val="40000"/>
                      </a:schemeClr>
                    </a:solidFill>
                  </a:tcPr>
                </a:tc>
                <a:tc>
                  <a:txBody>
                    <a:bodyPr/>
                    <a:lstStyle/>
                    <a:p>
                      <a:endParaRPr lang="en-US"/>
                    </a:p>
                  </a:txBody>
                  <a:tcPr>
                    <a:solidFill>
                      <a:schemeClr val="accent5">
                        <a:lumMod val="60000"/>
                        <a:lumOff val="40000"/>
                      </a:schemeClr>
                    </a:solidFill>
                  </a:tcPr>
                </a:tc>
                <a:tc>
                  <a:txBody>
                    <a:bodyPr/>
                    <a:lstStyle/>
                    <a:p>
                      <a:endParaRPr lang="en-US"/>
                    </a:p>
                  </a:txBody>
                  <a:tcPr>
                    <a:solidFill>
                      <a:schemeClr val="accent5">
                        <a:lumMod val="60000"/>
                        <a:lumOff val="40000"/>
                      </a:schemeClr>
                    </a:solidFill>
                  </a:tcPr>
                </a:tc>
                <a:extLst>
                  <a:ext uri="{0D108BD9-81ED-4DB2-BD59-A6C34878D82A}">
                    <a16:rowId xmlns:a16="http://schemas.microsoft.com/office/drawing/2014/main" val="140116010"/>
                  </a:ext>
                </a:extLst>
              </a:tr>
              <a:tr h="1785639">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tc>
                  <a:txBody>
                    <a:bodyPr/>
                    <a:lstStyle/>
                    <a:p>
                      <a:endParaRPr lang="en-US"/>
                    </a:p>
                  </a:txBody>
                  <a:tcPr>
                    <a:solidFill>
                      <a:schemeClr val="accent2">
                        <a:lumMod val="60000"/>
                        <a:lumOff val="40000"/>
                      </a:schemeClr>
                    </a:solidFill>
                  </a:tcPr>
                </a:tc>
                <a:extLst>
                  <a:ext uri="{0D108BD9-81ED-4DB2-BD59-A6C34878D82A}">
                    <a16:rowId xmlns:a16="http://schemas.microsoft.com/office/drawing/2014/main" val="3428085704"/>
                  </a:ext>
                </a:extLst>
              </a:tr>
            </a:tbl>
          </a:graphicData>
        </a:graphic>
      </p:graphicFrame>
      <p:cxnSp>
        <p:nvCxnSpPr>
          <p:cNvPr id="28" name="Straight Connector 27">
            <a:extLst>
              <a:ext uri="{FF2B5EF4-FFF2-40B4-BE49-F238E27FC236}">
                <a16:creationId xmlns:a16="http://schemas.microsoft.com/office/drawing/2014/main" id="{DA9F1BC4-AE2C-43CE-A4E0-16D8AF9891AE}"/>
              </a:ext>
            </a:extLst>
          </p:cNvPr>
          <p:cNvCxnSpPr>
            <a:cxnSpLocks/>
          </p:cNvCxnSpPr>
          <p:nvPr/>
        </p:nvCxnSpPr>
        <p:spPr>
          <a:xfrm>
            <a:off x="111761" y="1975758"/>
            <a:ext cx="2950416" cy="92730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E66C1D1-FC0B-4F36-BD90-E184F1E0DDD6}"/>
              </a:ext>
            </a:extLst>
          </p:cNvPr>
          <p:cNvSpPr txBox="1"/>
          <p:nvPr/>
        </p:nvSpPr>
        <p:spPr>
          <a:xfrm>
            <a:off x="203201" y="2488967"/>
            <a:ext cx="2204720" cy="461665"/>
          </a:xfrm>
          <a:prstGeom prst="rect">
            <a:avLst/>
          </a:prstGeom>
          <a:noFill/>
        </p:spPr>
        <p:txBody>
          <a:bodyPr wrap="square" rtlCol="0">
            <a:spAutoFit/>
          </a:bodyPr>
          <a:lstStyle/>
          <a:p>
            <a:r>
              <a:rPr lang="en-US" sz="2400" b="1">
                <a:solidFill>
                  <a:schemeClr val="bg1"/>
                </a:solidFill>
                <a:latin typeface="Arial" panose="020B0604020202020204" pitchFamily="34" charset="0"/>
                <a:cs typeface="Arial" panose="020B0604020202020204" pitchFamily="34" charset="0"/>
              </a:rPr>
              <a:t>Đặc điểm</a:t>
            </a:r>
          </a:p>
        </p:txBody>
      </p:sp>
      <p:sp>
        <p:nvSpPr>
          <p:cNvPr id="32" name="TextBox 31">
            <a:extLst>
              <a:ext uri="{FF2B5EF4-FFF2-40B4-BE49-F238E27FC236}">
                <a16:creationId xmlns:a16="http://schemas.microsoft.com/office/drawing/2014/main" id="{202BEE65-86A6-4987-9571-1A584E11FBCF}"/>
              </a:ext>
            </a:extLst>
          </p:cNvPr>
          <p:cNvSpPr txBox="1"/>
          <p:nvPr/>
        </p:nvSpPr>
        <p:spPr>
          <a:xfrm>
            <a:off x="6346017" y="2165369"/>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Tây ôn đới</a:t>
            </a:r>
          </a:p>
        </p:txBody>
      </p:sp>
      <p:sp>
        <p:nvSpPr>
          <p:cNvPr id="33" name="TextBox 32">
            <a:extLst>
              <a:ext uri="{FF2B5EF4-FFF2-40B4-BE49-F238E27FC236}">
                <a16:creationId xmlns:a16="http://schemas.microsoft.com/office/drawing/2014/main" id="{3BA6242F-29C3-400A-963D-8490E06EC299}"/>
              </a:ext>
            </a:extLst>
          </p:cNvPr>
          <p:cNvSpPr txBox="1"/>
          <p:nvPr/>
        </p:nvSpPr>
        <p:spPr>
          <a:xfrm>
            <a:off x="3472165" y="2165369"/>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Mậu dịch</a:t>
            </a:r>
          </a:p>
        </p:txBody>
      </p:sp>
      <p:sp>
        <p:nvSpPr>
          <p:cNvPr id="34" name="TextBox 33">
            <a:extLst>
              <a:ext uri="{FF2B5EF4-FFF2-40B4-BE49-F238E27FC236}">
                <a16:creationId xmlns:a16="http://schemas.microsoft.com/office/drawing/2014/main" id="{D0B52FAE-D994-4447-B1C6-7C63DAA5E6A3}"/>
              </a:ext>
            </a:extLst>
          </p:cNvPr>
          <p:cNvSpPr txBox="1"/>
          <p:nvPr/>
        </p:nvSpPr>
        <p:spPr>
          <a:xfrm>
            <a:off x="1945404" y="2055552"/>
            <a:ext cx="2204720" cy="461665"/>
          </a:xfrm>
          <a:prstGeom prst="rect">
            <a:avLst/>
          </a:prstGeom>
          <a:noFill/>
        </p:spPr>
        <p:txBody>
          <a:bodyPr wrap="square" rtlCol="0">
            <a:spAutoFit/>
          </a:bodyPr>
          <a:lstStyle/>
          <a:p>
            <a:r>
              <a:rPr lang="en-US" sz="2400" b="1">
                <a:solidFill>
                  <a:schemeClr val="bg1"/>
                </a:solidFill>
                <a:latin typeface="Arial" panose="020B0604020202020204" pitchFamily="34" charset="0"/>
                <a:cs typeface="Arial" panose="020B0604020202020204" pitchFamily="34" charset="0"/>
              </a:rPr>
              <a:t>Gió</a:t>
            </a:r>
          </a:p>
        </p:txBody>
      </p:sp>
      <p:sp>
        <p:nvSpPr>
          <p:cNvPr id="35" name="TextBox 34">
            <a:extLst>
              <a:ext uri="{FF2B5EF4-FFF2-40B4-BE49-F238E27FC236}">
                <a16:creationId xmlns:a16="http://schemas.microsoft.com/office/drawing/2014/main" id="{2D3BDE33-E246-4440-B844-567D205146A4}"/>
              </a:ext>
            </a:extLst>
          </p:cNvPr>
          <p:cNvSpPr txBox="1"/>
          <p:nvPr/>
        </p:nvSpPr>
        <p:spPr>
          <a:xfrm>
            <a:off x="9296735" y="2165369"/>
            <a:ext cx="3515360" cy="584775"/>
          </a:xfrm>
          <a:prstGeom prst="rect">
            <a:avLst/>
          </a:prstGeom>
          <a:noFill/>
        </p:spPr>
        <p:txBody>
          <a:bodyPr wrap="square" rtlCol="0">
            <a:spAutoFit/>
          </a:bodyPr>
          <a:lstStyle/>
          <a:p>
            <a:r>
              <a:rPr lang="en-US" sz="3200" b="1">
                <a:solidFill>
                  <a:schemeClr val="bg1"/>
                </a:solidFill>
                <a:latin typeface="Arial" panose="020B0604020202020204" pitchFamily="34" charset="0"/>
                <a:cs typeface="Arial" panose="020B0604020202020204" pitchFamily="34" charset="0"/>
              </a:rPr>
              <a:t>Đông cực</a:t>
            </a:r>
          </a:p>
        </p:txBody>
      </p:sp>
      <p:sp>
        <p:nvSpPr>
          <p:cNvPr id="36" name="TextBox 35">
            <a:extLst>
              <a:ext uri="{FF2B5EF4-FFF2-40B4-BE49-F238E27FC236}">
                <a16:creationId xmlns:a16="http://schemas.microsoft.com/office/drawing/2014/main" id="{F96293D5-2883-47F9-8A65-C7ED9F42F803}"/>
              </a:ext>
            </a:extLst>
          </p:cNvPr>
          <p:cNvSpPr txBox="1"/>
          <p:nvPr/>
        </p:nvSpPr>
        <p:spPr>
          <a:xfrm>
            <a:off x="125759" y="3470821"/>
            <a:ext cx="3332480" cy="954107"/>
          </a:xfrm>
          <a:prstGeom prst="rect">
            <a:avLst/>
          </a:prstGeom>
          <a:noFill/>
        </p:spPr>
        <p:txBody>
          <a:bodyPr wrap="square" rtlCol="0">
            <a:spAutoFit/>
          </a:bodyPr>
          <a:lstStyle/>
          <a:p>
            <a:r>
              <a:rPr lang="en-US" sz="2800" b="1">
                <a:solidFill>
                  <a:srgbClr val="7030A0"/>
                </a:solidFill>
                <a:latin typeface="Arial" panose="020B0604020202020204" pitchFamily="34" charset="0"/>
                <a:cs typeface="Arial" panose="020B0604020202020204" pitchFamily="34" charset="0"/>
              </a:rPr>
              <a:t>Thổi từ áp cao… đến áp thấp…</a:t>
            </a:r>
          </a:p>
        </p:txBody>
      </p:sp>
      <p:sp>
        <p:nvSpPr>
          <p:cNvPr id="37" name="TextBox 36">
            <a:extLst>
              <a:ext uri="{FF2B5EF4-FFF2-40B4-BE49-F238E27FC236}">
                <a16:creationId xmlns:a16="http://schemas.microsoft.com/office/drawing/2014/main" id="{31F4C2EA-7899-43B6-AEF4-AF09A781C67A}"/>
              </a:ext>
            </a:extLst>
          </p:cNvPr>
          <p:cNvSpPr txBox="1"/>
          <p:nvPr/>
        </p:nvSpPr>
        <p:spPr>
          <a:xfrm>
            <a:off x="350687" y="5542814"/>
            <a:ext cx="2204720" cy="523220"/>
          </a:xfrm>
          <a:prstGeom prst="rect">
            <a:avLst/>
          </a:prstGeom>
          <a:noFill/>
        </p:spPr>
        <p:txBody>
          <a:bodyPr wrap="square" rtlCol="0">
            <a:spAutoFit/>
          </a:bodyPr>
          <a:lstStyle/>
          <a:p>
            <a:r>
              <a:rPr lang="en-US" sz="2800" b="1">
                <a:solidFill>
                  <a:srgbClr val="7030A0"/>
                </a:solidFill>
                <a:latin typeface="Arial" panose="020B0604020202020204" pitchFamily="34" charset="0"/>
                <a:cs typeface="Arial" panose="020B0604020202020204" pitchFamily="34" charset="0"/>
              </a:rPr>
              <a:t>Hướng gió</a:t>
            </a:r>
          </a:p>
        </p:txBody>
      </p:sp>
      <p:sp>
        <p:nvSpPr>
          <p:cNvPr id="38" name="Rectangle 37">
            <a:extLst>
              <a:ext uri="{FF2B5EF4-FFF2-40B4-BE49-F238E27FC236}">
                <a16:creationId xmlns:a16="http://schemas.microsoft.com/office/drawing/2014/main" id="{E7B1D582-9484-442E-9A4B-4E8A01404759}"/>
              </a:ext>
            </a:extLst>
          </p:cNvPr>
          <p:cNvSpPr/>
          <p:nvPr/>
        </p:nvSpPr>
        <p:spPr>
          <a:xfrm>
            <a:off x="3362960" y="4539715"/>
            <a:ext cx="2436531" cy="671352"/>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Arial" panose="020B0604020202020204" pitchFamily="34" charset="0"/>
                <a:cs typeface="Arial" panose="020B0604020202020204" pitchFamily="34" charset="0"/>
              </a:rPr>
              <a:t>Nhóm 1</a:t>
            </a:r>
          </a:p>
        </p:txBody>
      </p:sp>
      <p:sp>
        <p:nvSpPr>
          <p:cNvPr id="39" name="Rectangle 38">
            <a:extLst>
              <a:ext uri="{FF2B5EF4-FFF2-40B4-BE49-F238E27FC236}">
                <a16:creationId xmlns:a16="http://schemas.microsoft.com/office/drawing/2014/main" id="{C632A5FD-882F-4A94-8521-824BA3B943BD}"/>
              </a:ext>
            </a:extLst>
          </p:cNvPr>
          <p:cNvSpPr/>
          <p:nvPr/>
        </p:nvSpPr>
        <p:spPr>
          <a:xfrm>
            <a:off x="6392511" y="4560528"/>
            <a:ext cx="2436531" cy="671352"/>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Arial" panose="020B0604020202020204" pitchFamily="34" charset="0"/>
                <a:cs typeface="Arial" panose="020B0604020202020204" pitchFamily="34" charset="0"/>
              </a:rPr>
              <a:t>Nhóm 2</a:t>
            </a:r>
          </a:p>
        </p:txBody>
      </p:sp>
      <p:sp>
        <p:nvSpPr>
          <p:cNvPr id="40" name="Rectangle 39">
            <a:extLst>
              <a:ext uri="{FF2B5EF4-FFF2-40B4-BE49-F238E27FC236}">
                <a16:creationId xmlns:a16="http://schemas.microsoft.com/office/drawing/2014/main" id="{10FCFE5E-CF48-465C-808D-2731BF3A7C8D}"/>
              </a:ext>
            </a:extLst>
          </p:cNvPr>
          <p:cNvSpPr/>
          <p:nvPr/>
        </p:nvSpPr>
        <p:spPr>
          <a:xfrm>
            <a:off x="9422062" y="4581341"/>
            <a:ext cx="2436531" cy="671352"/>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latin typeface="Arial" panose="020B0604020202020204" pitchFamily="34" charset="0"/>
                <a:cs typeface="Arial" panose="020B0604020202020204" pitchFamily="34" charset="0"/>
              </a:rPr>
              <a:t>Nhóm 3</a:t>
            </a:r>
          </a:p>
        </p:txBody>
      </p:sp>
      <p:sp>
        <p:nvSpPr>
          <p:cNvPr id="44" name="TextBox 43">
            <a:extLst>
              <a:ext uri="{FF2B5EF4-FFF2-40B4-BE49-F238E27FC236}">
                <a16:creationId xmlns:a16="http://schemas.microsoft.com/office/drawing/2014/main" id="{BDEEEB60-265C-49E6-993D-383373FB7C74}"/>
              </a:ext>
            </a:extLst>
          </p:cNvPr>
          <p:cNvSpPr txBox="1"/>
          <p:nvPr/>
        </p:nvSpPr>
        <p:spPr>
          <a:xfrm>
            <a:off x="2952028" y="3066534"/>
            <a:ext cx="3332480" cy="1384995"/>
          </a:xfrm>
          <a:prstGeom prst="rect">
            <a:avLst/>
          </a:prstGeom>
          <a:noFill/>
        </p:spPr>
        <p:txBody>
          <a:bodyPr wrap="square" rtlCol="0">
            <a:spAutoFit/>
          </a:bodyPr>
          <a:lstStyle/>
          <a:p>
            <a:pPr algn="ctr"/>
            <a:r>
              <a:rPr lang="en-US" sz="2800" b="1">
                <a:solidFill>
                  <a:srgbClr val="7030A0"/>
                </a:solidFill>
                <a:latin typeface="Arial" panose="020B0604020202020204" pitchFamily="34" charset="0"/>
                <a:cs typeface="Arial" panose="020B0604020202020204" pitchFamily="34" charset="0"/>
              </a:rPr>
              <a:t>Từ áp cao </a:t>
            </a:r>
          </a:p>
          <a:p>
            <a:pPr algn="ctr"/>
            <a:r>
              <a:rPr lang="en-US" sz="2800" b="1">
                <a:solidFill>
                  <a:srgbClr val="7030A0"/>
                </a:solidFill>
                <a:latin typeface="Arial" panose="020B0604020202020204" pitchFamily="34" charset="0"/>
                <a:cs typeface="Arial" panose="020B0604020202020204" pitchFamily="34" charset="0"/>
              </a:rPr>
              <a:t>chí tuyến về </a:t>
            </a:r>
          </a:p>
          <a:p>
            <a:pPr algn="ctr"/>
            <a:r>
              <a:rPr lang="en-US" sz="2800" b="1">
                <a:solidFill>
                  <a:srgbClr val="7030A0"/>
                </a:solidFill>
                <a:latin typeface="Arial" panose="020B0604020202020204" pitchFamily="34" charset="0"/>
                <a:cs typeface="Arial" panose="020B0604020202020204" pitchFamily="34" charset="0"/>
              </a:rPr>
              <a:t>áp thấp xích đạo</a:t>
            </a:r>
          </a:p>
        </p:txBody>
      </p:sp>
      <p:sp>
        <p:nvSpPr>
          <p:cNvPr id="45" name="TextBox 44">
            <a:extLst>
              <a:ext uri="{FF2B5EF4-FFF2-40B4-BE49-F238E27FC236}">
                <a16:creationId xmlns:a16="http://schemas.microsoft.com/office/drawing/2014/main" id="{D77DBFD3-41DC-455F-A554-7B276C7A58B3}"/>
              </a:ext>
            </a:extLst>
          </p:cNvPr>
          <p:cNvSpPr txBox="1"/>
          <p:nvPr/>
        </p:nvSpPr>
        <p:spPr>
          <a:xfrm>
            <a:off x="5865293" y="3112541"/>
            <a:ext cx="3332480" cy="1384995"/>
          </a:xfrm>
          <a:prstGeom prst="rect">
            <a:avLst/>
          </a:prstGeom>
          <a:noFill/>
        </p:spPr>
        <p:txBody>
          <a:bodyPr wrap="square" rtlCol="0">
            <a:spAutoFit/>
          </a:bodyPr>
          <a:lstStyle/>
          <a:p>
            <a:pPr algn="ctr"/>
            <a:r>
              <a:rPr lang="en-US" sz="2800" b="1">
                <a:solidFill>
                  <a:srgbClr val="7030A0"/>
                </a:solidFill>
                <a:latin typeface="Arial" panose="020B0604020202020204" pitchFamily="34" charset="0"/>
                <a:cs typeface="Arial" panose="020B0604020202020204" pitchFamily="34" charset="0"/>
              </a:rPr>
              <a:t>Từ áp cao </a:t>
            </a:r>
          </a:p>
          <a:p>
            <a:pPr algn="ctr"/>
            <a:r>
              <a:rPr lang="en-US" sz="2800" b="1">
                <a:solidFill>
                  <a:srgbClr val="7030A0"/>
                </a:solidFill>
                <a:latin typeface="Arial" panose="020B0604020202020204" pitchFamily="34" charset="0"/>
                <a:cs typeface="Arial" panose="020B0604020202020204" pitchFamily="34" charset="0"/>
              </a:rPr>
              <a:t>chí tuyến về </a:t>
            </a:r>
          </a:p>
          <a:p>
            <a:pPr algn="ctr"/>
            <a:r>
              <a:rPr lang="en-US" sz="2800" b="1">
                <a:solidFill>
                  <a:srgbClr val="7030A0"/>
                </a:solidFill>
                <a:latin typeface="Arial" panose="020B0604020202020204" pitchFamily="34" charset="0"/>
                <a:cs typeface="Arial" panose="020B0604020202020204" pitchFamily="34" charset="0"/>
              </a:rPr>
              <a:t>áp thấp ôn đới</a:t>
            </a:r>
          </a:p>
        </p:txBody>
      </p:sp>
      <p:grpSp>
        <p:nvGrpSpPr>
          <p:cNvPr id="46" name="Group 45">
            <a:extLst>
              <a:ext uri="{FF2B5EF4-FFF2-40B4-BE49-F238E27FC236}">
                <a16:creationId xmlns:a16="http://schemas.microsoft.com/office/drawing/2014/main" id="{CD71EC79-296E-4651-B811-08A8B8A4C784}"/>
              </a:ext>
            </a:extLst>
          </p:cNvPr>
          <p:cNvGrpSpPr/>
          <p:nvPr/>
        </p:nvGrpSpPr>
        <p:grpSpPr>
          <a:xfrm>
            <a:off x="7071309" y="1942335"/>
            <a:ext cx="5634961" cy="5024746"/>
            <a:chOff x="4390583" y="106325"/>
            <a:chExt cx="7930246" cy="6891018"/>
          </a:xfrm>
        </p:grpSpPr>
        <p:pic>
          <p:nvPicPr>
            <p:cNvPr id="47" name="Picture 46">
              <a:extLst>
                <a:ext uri="{FF2B5EF4-FFF2-40B4-BE49-F238E27FC236}">
                  <a16:creationId xmlns:a16="http://schemas.microsoft.com/office/drawing/2014/main" id="{544FEEDD-92D1-4ABF-B7B2-6E2384CAD0BF}"/>
                </a:ext>
              </a:extLst>
            </p:cNvPr>
            <p:cNvPicPr>
              <a:picLocks noChangeAspect="1"/>
            </p:cNvPicPr>
            <p:nvPr/>
          </p:nvPicPr>
          <p:blipFill rotWithShape="1">
            <a:blip r:embed="rId3"/>
            <a:srcRect l="33497" t="19372" r="36072" b="20785"/>
            <a:stretch/>
          </p:blipFill>
          <p:spPr>
            <a:xfrm>
              <a:off x="5869171" y="106325"/>
              <a:ext cx="5550195" cy="6139323"/>
            </a:xfrm>
            <a:prstGeom prst="rect">
              <a:avLst/>
            </a:prstGeom>
          </p:spPr>
        </p:pic>
        <p:sp>
          <p:nvSpPr>
            <p:cNvPr id="48" name="TextBox 47">
              <a:extLst>
                <a:ext uri="{FF2B5EF4-FFF2-40B4-BE49-F238E27FC236}">
                  <a16:creationId xmlns:a16="http://schemas.microsoft.com/office/drawing/2014/main" id="{5EED54A1-969D-48F6-880E-C29A3180B89E}"/>
                </a:ext>
              </a:extLst>
            </p:cNvPr>
            <p:cNvSpPr txBox="1"/>
            <p:nvPr/>
          </p:nvSpPr>
          <p:spPr>
            <a:xfrm>
              <a:off x="4390583" y="6195373"/>
              <a:ext cx="7930246" cy="801970"/>
            </a:xfrm>
            <a:prstGeom prst="rect">
              <a:avLst/>
            </a:prstGeom>
            <a:noFill/>
          </p:spPr>
          <p:txBody>
            <a:bodyPr wrap="square" rtlCol="0">
              <a:spAutoFit/>
            </a:bodyPr>
            <a:lstStyle/>
            <a:p>
              <a:pPr algn="ctr"/>
              <a:r>
                <a:rPr lang="en-US" sz="1600" i="1">
                  <a:solidFill>
                    <a:srgbClr val="0070C0"/>
                  </a:solidFill>
                  <a:latin typeface="Arial" panose="020B0604020202020204" pitchFamily="34" charset="0"/>
                  <a:cs typeface="Arial" panose="020B0604020202020204" pitchFamily="34" charset="0"/>
                </a:rPr>
                <a:t>Hình 5. Các đai khí áp và gió thổi th</a:t>
              </a:r>
              <a:r>
                <a:rPr lang="vi-VN" sz="1600" i="1">
                  <a:solidFill>
                    <a:srgbClr val="0070C0"/>
                  </a:solidFill>
                  <a:latin typeface="Arial" panose="020B0604020202020204" pitchFamily="34" charset="0"/>
                  <a:cs typeface="Arial" panose="020B0604020202020204" pitchFamily="34" charset="0"/>
                </a:rPr>
                <a:t>ư</a:t>
              </a:r>
              <a:r>
                <a:rPr lang="en-US" sz="1600" i="1">
                  <a:solidFill>
                    <a:srgbClr val="0070C0"/>
                  </a:solidFill>
                  <a:latin typeface="Arial" panose="020B0604020202020204" pitchFamily="34" charset="0"/>
                  <a:cs typeface="Arial" panose="020B0604020202020204" pitchFamily="34" charset="0"/>
                </a:rPr>
                <a:t>ờng xuyên trên </a:t>
              </a:r>
            </a:p>
            <a:p>
              <a:pPr algn="ctr"/>
              <a:r>
                <a:rPr lang="en-US" sz="1600" i="1">
                  <a:solidFill>
                    <a:srgbClr val="0070C0"/>
                  </a:solidFill>
                  <a:latin typeface="Arial" panose="020B0604020202020204" pitchFamily="34" charset="0"/>
                  <a:cs typeface="Arial" panose="020B0604020202020204" pitchFamily="34" charset="0"/>
                </a:rPr>
                <a:t>Trái Đất</a:t>
              </a:r>
            </a:p>
          </p:txBody>
        </p:sp>
      </p:grpSp>
      <p:sp>
        <p:nvSpPr>
          <p:cNvPr id="49" name="TextBox 48">
            <a:extLst>
              <a:ext uri="{FF2B5EF4-FFF2-40B4-BE49-F238E27FC236}">
                <a16:creationId xmlns:a16="http://schemas.microsoft.com/office/drawing/2014/main" id="{4D39D7B0-4FF6-4A60-9064-880BA4089327}"/>
              </a:ext>
            </a:extLst>
          </p:cNvPr>
          <p:cNvSpPr txBox="1"/>
          <p:nvPr/>
        </p:nvSpPr>
        <p:spPr>
          <a:xfrm>
            <a:off x="9064930" y="3105882"/>
            <a:ext cx="3332480" cy="1384995"/>
          </a:xfrm>
          <a:prstGeom prst="rect">
            <a:avLst/>
          </a:prstGeom>
          <a:noFill/>
        </p:spPr>
        <p:txBody>
          <a:bodyPr wrap="square" rtlCol="0">
            <a:spAutoFit/>
          </a:bodyPr>
          <a:lstStyle/>
          <a:p>
            <a:pPr algn="ctr"/>
            <a:r>
              <a:rPr lang="en-US" sz="2800" b="1">
                <a:solidFill>
                  <a:srgbClr val="7030A0"/>
                </a:solidFill>
                <a:latin typeface="Arial" panose="020B0604020202020204" pitchFamily="34" charset="0"/>
                <a:cs typeface="Arial" panose="020B0604020202020204" pitchFamily="34" charset="0"/>
              </a:rPr>
              <a:t>Từ áp cao cực</a:t>
            </a:r>
          </a:p>
          <a:p>
            <a:pPr algn="ctr"/>
            <a:r>
              <a:rPr lang="en-US" sz="2800" b="1">
                <a:solidFill>
                  <a:srgbClr val="7030A0"/>
                </a:solidFill>
                <a:latin typeface="Arial" panose="020B0604020202020204" pitchFamily="34" charset="0"/>
                <a:cs typeface="Arial" panose="020B0604020202020204" pitchFamily="34" charset="0"/>
              </a:rPr>
              <a:t> về áp thấp</a:t>
            </a:r>
          </a:p>
          <a:p>
            <a:pPr algn="ctr"/>
            <a:r>
              <a:rPr lang="en-US" sz="2800" b="1">
                <a:solidFill>
                  <a:srgbClr val="7030A0"/>
                </a:solidFill>
                <a:latin typeface="Arial" panose="020B0604020202020204" pitchFamily="34" charset="0"/>
                <a:cs typeface="Arial" panose="020B0604020202020204" pitchFamily="34" charset="0"/>
              </a:rPr>
              <a:t> ôn đới</a:t>
            </a:r>
          </a:p>
        </p:txBody>
      </p:sp>
      <p:sp>
        <p:nvSpPr>
          <p:cNvPr id="50" name="TextBox 49">
            <a:extLst>
              <a:ext uri="{FF2B5EF4-FFF2-40B4-BE49-F238E27FC236}">
                <a16:creationId xmlns:a16="http://schemas.microsoft.com/office/drawing/2014/main" id="{6B85E09D-9AEF-4E4E-ACF1-CCCB9281D990}"/>
              </a:ext>
            </a:extLst>
          </p:cNvPr>
          <p:cNvSpPr txBox="1"/>
          <p:nvPr/>
        </p:nvSpPr>
        <p:spPr>
          <a:xfrm>
            <a:off x="3181804" y="5194228"/>
            <a:ext cx="3332480" cy="954107"/>
          </a:xfrm>
          <a:prstGeom prst="rect">
            <a:avLst/>
          </a:prstGeom>
          <a:noFill/>
        </p:spPr>
        <p:txBody>
          <a:bodyPr wrap="square" rtlCol="0">
            <a:spAutoFit/>
          </a:bodyPr>
          <a:lstStyle/>
          <a:p>
            <a:r>
              <a:rPr lang="en-US" sz="2800" b="1">
                <a:solidFill>
                  <a:srgbClr val="7030A0"/>
                </a:solidFill>
                <a:latin typeface="Arial" panose="020B0604020202020204" pitchFamily="34" charset="0"/>
                <a:cs typeface="Arial" panose="020B0604020202020204" pitchFamily="34" charset="0"/>
              </a:rPr>
              <a:t>Đông bắc (BCB)</a:t>
            </a:r>
          </a:p>
          <a:p>
            <a:r>
              <a:rPr lang="en-US" sz="2800" b="1">
                <a:solidFill>
                  <a:srgbClr val="7030A0"/>
                </a:solidFill>
                <a:latin typeface="Arial" panose="020B0604020202020204" pitchFamily="34" charset="0"/>
                <a:cs typeface="Arial" panose="020B0604020202020204" pitchFamily="34" charset="0"/>
              </a:rPr>
              <a:t>Đông nam(BCN)</a:t>
            </a:r>
          </a:p>
        </p:txBody>
      </p:sp>
      <p:sp>
        <p:nvSpPr>
          <p:cNvPr id="51" name="TextBox 50">
            <a:extLst>
              <a:ext uri="{FF2B5EF4-FFF2-40B4-BE49-F238E27FC236}">
                <a16:creationId xmlns:a16="http://schemas.microsoft.com/office/drawing/2014/main" id="{7029A387-B9E4-45D6-8A87-F6AE2B1C94AB}"/>
              </a:ext>
            </a:extLst>
          </p:cNvPr>
          <p:cNvSpPr txBox="1"/>
          <p:nvPr/>
        </p:nvSpPr>
        <p:spPr>
          <a:xfrm>
            <a:off x="6082154" y="5171113"/>
            <a:ext cx="3332480" cy="954107"/>
          </a:xfrm>
          <a:prstGeom prst="rect">
            <a:avLst/>
          </a:prstGeom>
          <a:noFill/>
        </p:spPr>
        <p:txBody>
          <a:bodyPr wrap="square" rtlCol="0">
            <a:spAutoFit/>
          </a:bodyPr>
          <a:lstStyle/>
          <a:p>
            <a:r>
              <a:rPr lang="en-US" sz="2800" b="1">
                <a:solidFill>
                  <a:srgbClr val="7030A0"/>
                </a:solidFill>
                <a:latin typeface="Arial" panose="020B0604020202020204" pitchFamily="34" charset="0"/>
                <a:cs typeface="Arial" panose="020B0604020202020204" pitchFamily="34" charset="0"/>
              </a:rPr>
              <a:t>Tây nam (BCB)</a:t>
            </a:r>
          </a:p>
          <a:p>
            <a:r>
              <a:rPr lang="en-US" sz="2800" b="1">
                <a:solidFill>
                  <a:srgbClr val="7030A0"/>
                </a:solidFill>
                <a:latin typeface="Arial" panose="020B0604020202020204" pitchFamily="34" charset="0"/>
                <a:cs typeface="Arial" panose="020B0604020202020204" pitchFamily="34" charset="0"/>
              </a:rPr>
              <a:t>Tây bắc(BCN)</a:t>
            </a:r>
          </a:p>
        </p:txBody>
      </p:sp>
      <p:sp>
        <p:nvSpPr>
          <p:cNvPr id="52" name="TextBox 51">
            <a:extLst>
              <a:ext uri="{FF2B5EF4-FFF2-40B4-BE49-F238E27FC236}">
                <a16:creationId xmlns:a16="http://schemas.microsoft.com/office/drawing/2014/main" id="{720D89AF-6067-4BB9-BDC5-D21868742AE3}"/>
              </a:ext>
            </a:extLst>
          </p:cNvPr>
          <p:cNvSpPr txBox="1"/>
          <p:nvPr/>
        </p:nvSpPr>
        <p:spPr>
          <a:xfrm>
            <a:off x="9096461" y="5144401"/>
            <a:ext cx="3332480" cy="954107"/>
          </a:xfrm>
          <a:prstGeom prst="rect">
            <a:avLst/>
          </a:prstGeom>
          <a:noFill/>
        </p:spPr>
        <p:txBody>
          <a:bodyPr wrap="square" rtlCol="0">
            <a:spAutoFit/>
          </a:bodyPr>
          <a:lstStyle/>
          <a:p>
            <a:r>
              <a:rPr lang="en-US" sz="2800" b="1">
                <a:solidFill>
                  <a:srgbClr val="7030A0"/>
                </a:solidFill>
                <a:latin typeface="Arial" panose="020B0604020202020204" pitchFamily="34" charset="0"/>
                <a:cs typeface="Arial" panose="020B0604020202020204" pitchFamily="34" charset="0"/>
              </a:rPr>
              <a:t>Đông bắc (BCB)</a:t>
            </a:r>
          </a:p>
          <a:p>
            <a:r>
              <a:rPr lang="en-US" sz="2800" b="1">
                <a:solidFill>
                  <a:srgbClr val="7030A0"/>
                </a:solidFill>
                <a:latin typeface="Arial" panose="020B0604020202020204" pitchFamily="34" charset="0"/>
                <a:cs typeface="Arial" panose="020B0604020202020204" pitchFamily="34" charset="0"/>
              </a:rPr>
              <a:t>Đông nam (BCN)</a:t>
            </a:r>
          </a:p>
        </p:txBody>
      </p:sp>
      <p:grpSp>
        <p:nvGrpSpPr>
          <p:cNvPr id="53" name="Group 52">
            <a:extLst>
              <a:ext uri="{FF2B5EF4-FFF2-40B4-BE49-F238E27FC236}">
                <a16:creationId xmlns:a16="http://schemas.microsoft.com/office/drawing/2014/main" id="{10FCAA14-0A0D-4164-9441-E944885BD802}"/>
              </a:ext>
            </a:extLst>
          </p:cNvPr>
          <p:cNvGrpSpPr/>
          <p:nvPr/>
        </p:nvGrpSpPr>
        <p:grpSpPr>
          <a:xfrm>
            <a:off x="-507436" y="1975758"/>
            <a:ext cx="5634961" cy="4918245"/>
            <a:chOff x="4881829" y="106325"/>
            <a:chExt cx="7930246" cy="6744961"/>
          </a:xfrm>
        </p:grpSpPr>
        <p:pic>
          <p:nvPicPr>
            <p:cNvPr id="54" name="Picture 53">
              <a:extLst>
                <a:ext uri="{FF2B5EF4-FFF2-40B4-BE49-F238E27FC236}">
                  <a16:creationId xmlns:a16="http://schemas.microsoft.com/office/drawing/2014/main" id="{45A91F82-8544-4F5B-8F6A-60980B0D5E64}"/>
                </a:ext>
              </a:extLst>
            </p:cNvPr>
            <p:cNvPicPr>
              <a:picLocks noChangeAspect="1"/>
            </p:cNvPicPr>
            <p:nvPr/>
          </p:nvPicPr>
          <p:blipFill rotWithShape="1">
            <a:blip r:embed="rId3"/>
            <a:srcRect l="33497" t="19372" r="36072" b="20785"/>
            <a:stretch/>
          </p:blipFill>
          <p:spPr>
            <a:xfrm>
              <a:off x="5869171" y="106325"/>
              <a:ext cx="5550195" cy="6139323"/>
            </a:xfrm>
            <a:prstGeom prst="rect">
              <a:avLst/>
            </a:prstGeom>
          </p:spPr>
        </p:pic>
        <p:sp>
          <p:nvSpPr>
            <p:cNvPr id="55" name="TextBox 54">
              <a:extLst>
                <a:ext uri="{FF2B5EF4-FFF2-40B4-BE49-F238E27FC236}">
                  <a16:creationId xmlns:a16="http://schemas.microsoft.com/office/drawing/2014/main" id="{4DF4C6A6-8AF5-4EA0-9F09-9688B1E6699E}"/>
                </a:ext>
              </a:extLst>
            </p:cNvPr>
            <p:cNvSpPr txBox="1"/>
            <p:nvPr/>
          </p:nvSpPr>
          <p:spPr>
            <a:xfrm>
              <a:off x="4881829" y="6049316"/>
              <a:ext cx="7930246" cy="801970"/>
            </a:xfrm>
            <a:prstGeom prst="rect">
              <a:avLst/>
            </a:prstGeom>
            <a:noFill/>
          </p:spPr>
          <p:txBody>
            <a:bodyPr wrap="square" rtlCol="0">
              <a:spAutoFit/>
            </a:bodyPr>
            <a:lstStyle/>
            <a:p>
              <a:pPr algn="ctr"/>
              <a:r>
                <a:rPr lang="en-US" sz="1600" i="1">
                  <a:solidFill>
                    <a:srgbClr val="0070C0"/>
                  </a:solidFill>
                  <a:latin typeface="Arial" panose="020B0604020202020204" pitchFamily="34" charset="0"/>
                  <a:cs typeface="Arial" panose="020B0604020202020204" pitchFamily="34" charset="0"/>
                </a:rPr>
                <a:t>Hình 5. Các đai khí áp và gió thổi th</a:t>
              </a:r>
              <a:r>
                <a:rPr lang="vi-VN" sz="1600" i="1">
                  <a:solidFill>
                    <a:srgbClr val="0070C0"/>
                  </a:solidFill>
                  <a:latin typeface="Arial" panose="020B0604020202020204" pitchFamily="34" charset="0"/>
                  <a:cs typeface="Arial" panose="020B0604020202020204" pitchFamily="34" charset="0"/>
                </a:rPr>
                <a:t>ư</a:t>
              </a:r>
              <a:r>
                <a:rPr lang="en-US" sz="1600" i="1">
                  <a:solidFill>
                    <a:srgbClr val="0070C0"/>
                  </a:solidFill>
                  <a:latin typeface="Arial" panose="020B0604020202020204" pitchFamily="34" charset="0"/>
                  <a:cs typeface="Arial" panose="020B0604020202020204" pitchFamily="34" charset="0"/>
                </a:rPr>
                <a:t>ờng xuyên </a:t>
              </a:r>
            </a:p>
            <a:p>
              <a:pPr algn="ctr"/>
              <a:r>
                <a:rPr lang="en-US" sz="1600" i="1">
                  <a:solidFill>
                    <a:srgbClr val="0070C0"/>
                  </a:solidFill>
                  <a:latin typeface="Arial" panose="020B0604020202020204" pitchFamily="34" charset="0"/>
                  <a:cs typeface="Arial" panose="020B0604020202020204" pitchFamily="34" charset="0"/>
                </a:rPr>
                <a:t>trên Trái Đất</a:t>
              </a:r>
            </a:p>
          </p:txBody>
        </p:sp>
      </p:grpSp>
    </p:spTree>
    <p:extLst>
      <p:ext uri="{BB962C8B-B14F-4D97-AF65-F5344CB8AC3E}">
        <p14:creationId xmlns:p14="http://schemas.microsoft.com/office/powerpoint/2010/main" val="261878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1" nodeType="clickEffect">
                                  <p:stCondLst>
                                    <p:cond delay="0"/>
                                  </p:stCondLst>
                                  <p:childTnLst>
                                    <p:animEffect transition="out" filter="fade">
                                      <p:cBhvr>
                                        <p:cTn id="71" dur="500"/>
                                        <p:tgtEl>
                                          <p:spTgt spid="38"/>
                                        </p:tgtEl>
                                      </p:cBhvr>
                                    </p:animEffect>
                                    <p:set>
                                      <p:cBhvr>
                                        <p:cTn id="72" dur="1" fill="hold">
                                          <p:stCondLst>
                                            <p:cond delay="499"/>
                                          </p:stCondLst>
                                        </p:cTn>
                                        <p:tgtEl>
                                          <p:spTgt spid="38"/>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39"/>
                                        </p:tgtEl>
                                      </p:cBhvr>
                                    </p:animEffect>
                                    <p:set>
                                      <p:cBhvr>
                                        <p:cTn id="75" dur="1" fill="hold">
                                          <p:stCondLst>
                                            <p:cond delay="499"/>
                                          </p:stCondLst>
                                        </p:cTn>
                                        <p:tgtEl>
                                          <p:spTgt spid="39"/>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40"/>
                                        </p:tgtEl>
                                      </p:cBhvr>
                                    </p:animEffect>
                                    <p:set>
                                      <p:cBhvr>
                                        <p:cTn id="78" dur="1" fill="hold">
                                          <p:stCondLst>
                                            <p:cond delay="499"/>
                                          </p:stCondLst>
                                        </p:cTn>
                                        <p:tgtEl>
                                          <p:spTgt spid="40"/>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500"/>
                                        <p:tgtEl>
                                          <p:spTgt spid="4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left)">
                                      <p:cBhvr>
                                        <p:cTn id="88" dur="500"/>
                                        <p:tgtEl>
                                          <p:spTgt spid="5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nodeType="clickEffect">
                                  <p:stCondLst>
                                    <p:cond delay="0"/>
                                  </p:stCondLst>
                                  <p:childTnLst>
                                    <p:animEffect transition="out" filter="fade">
                                      <p:cBhvr>
                                        <p:cTn id="92" dur="500"/>
                                        <p:tgtEl>
                                          <p:spTgt spid="46"/>
                                        </p:tgtEl>
                                      </p:cBhvr>
                                    </p:animEffect>
                                    <p:set>
                                      <p:cBhvr>
                                        <p:cTn id="93" dur="1" fill="hold">
                                          <p:stCondLst>
                                            <p:cond delay="499"/>
                                          </p:stCondLst>
                                        </p:cTn>
                                        <p:tgtEl>
                                          <p:spTgt spid="46"/>
                                        </p:tgtEl>
                                        <p:attrNameLst>
                                          <p:attrName>style.visibility</p:attrName>
                                        </p:attrNameLst>
                                      </p:cBhvr>
                                      <p:to>
                                        <p:strVal val="hidden"/>
                                      </p:to>
                                    </p:set>
                                  </p:childTnLst>
                                </p:cTn>
                              </p:par>
                              <p:par>
                                <p:cTn id="94" presetID="53" presetClass="entr" presetSubtype="16" fill="hold"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500" fill="hold"/>
                                        <p:tgtEl>
                                          <p:spTgt spid="53"/>
                                        </p:tgtEl>
                                        <p:attrNameLst>
                                          <p:attrName>ppt_w</p:attrName>
                                        </p:attrNameLst>
                                      </p:cBhvr>
                                      <p:tavLst>
                                        <p:tav tm="0">
                                          <p:val>
                                            <p:fltVal val="0"/>
                                          </p:val>
                                        </p:tav>
                                        <p:tav tm="100000">
                                          <p:val>
                                            <p:strVal val="#ppt_w"/>
                                          </p:val>
                                        </p:tav>
                                      </p:tavLst>
                                    </p:anim>
                                    <p:anim calcmode="lin" valueType="num">
                                      <p:cBhvr>
                                        <p:cTn id="97" dur="500" fill="hold"/>
                                        <p:tgtEl>
                                          <p:spTgt spid="53"/>
                                        </p:tgtEl>
                                        <p:attrNameLst>
                                          <p:attrName>ppt_h</p:attrName>
                                        </p:attrNameLst>
                                      </p:cBhvr>
                                      <p:tavLst>
                                        <p:tav tm="0">
                                          <p:val>
                                            <p:fltVal val="0"/>
                                          </p:val>
                                        </p:tav>
                                        <p:tav tm="100000">
                                          <p:val>
                                            <p:strVal val="#ppt_h"/>
                                          </p:val>
                                        </p:tav>
                                      </p:tavLst>
                                    </p:anim>
                                    <p:animEffect transition="in" filter="fade">
                                      <p:cBhvr>
                                        <p:cTn id="98" dur="500"/>
                                        <p:tgtEl>
                                          <p:spTgt spid="5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500"/>
                                        <p:tgtEl>
                                          <p:spTgt spid="4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wipe(left)">
                                      <p:cBhvr>
                                        <p:cTn id="108" dur="500"/>
                                        <p:tgtEl>
                                          <p:spTgt spid="5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wipe(left)">
                                      <p:cBhvr>
                                        <p:cTn id="113" dur="500"/>
                                        <p:tgtEl>
                                          <p:spTgt spid="49"/>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52"/>
                                        </p:tgtEl>
                                        <p:attrNameLst>
                                          <p:attrName>style.visibility</p:attrName>
                                        </p:attrNameLst>
                                      </p:cBhvr>
                                      <p:to>
                                        <p:strVal val="visible"/>
                                      </p:to>
                                    </p:set>
                                    <p:animEffect transition="in" filter="wipe(left)">
                                      <p:cBhvr>
                                        <p:cTn id="118" dur="500"/>
                                        <p:tgtEl>
                                          <p:spTgt spid="52"/>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nodeType="clickEffect">
                                  <p:stCondLst>
                                    <p:cond delay="0"/>
                                  </p:stCondLst>
                                  <p:childTnLst>
                                    <p:animEffect transition="out" filter="fade">
                                      <p:cBhvr>
                                        <p:cTn id="122" dur="500"/>
                                        <p:tgtEl>
                                          <p:spTgt spid="53"/>
                                        </p:tgtEl>
                                      </p:cBhvr>
                                    </p:animEffect>
                                    <p:set>
                                      <p:cBhvr>
                                        <p:cTn id="123" dur="1" fill="hold">
                                          <p:stCondLst>
                                            <p:cond delay="499"/>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31" grpId="0"/>
      <p:bldP spid="32" grpId="0"/>
      <p:bldP spid="33" grpId="0"/>
      <p:bldP spid="34" grpId="0"/>
      <p:bldP spid="35" grpId="0"/>
      <p:bldP spid="36" grpId="0"/>
      <p:bldP spid="37" grpId="0"/>
      <p:bldP spid="38" grpId="0" animBg="1"/>
      <p:bldP spid="38" grpId="1" animBg="1"/>
      <p:bldP spid="39" grpId="0" animBg="1"/>
      <p:bldP spid="39" grpId="1" animBg="1"/>
      <p:bldP spid="40" grpId="0" animBg="1"/>
      <p:bldP spid="40" grpId="1" animBg="1"/>
      <p:bldP spid="44" grpId="0"/>
      <p:bldP spid="45" grpId="0"/>
      <p:bldP spid="49" grpId="0"/>
      <p:bldP spid="50" grpId="0"/>
      <p:bldP spid="51"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FE16B0A3-C859-463D-A8D7-C2A099ABF7D1}"/>
              </a:ext>
            </a:extLst>
          </p:cNvPr>
          <p:cNvSpPr/>
          <p:nvPr/>
        </p:nvSpPr>
        <p:spPr>
          <a:xfrm>
            <a:off x="71930" y="26569"/>
            <a:ext cx="989643" cy="957608"/>
          </a:xfrm>
          <a:prstGeom prst="ellipse">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5</a:t>
            </a:r>
          </a:p>
        </p:txBody>
      </p:sp>
      <p:sp>
        <p:nvSpPr>
          <p:cNvPr id="4" name="Rectangle: Rounded Corners 3">
            <a:extLst>
              <a:ext uri="{FF2B5EF4-FFF2-40B4-BE49-F238E27FC236}">
                <a16:creationId xmlns:a16="http://schemas.microsoft.com/office/drawing/2014/main" id="{2020DC73-CF53-4335-AEE1-48409E78B4BD}"/>
              </a:ext>
            </a:extLst>
          </p:cNvPr>
          <p:cNvSpPr/>
          <p:nvPr/>
        </p:nvSpPr>
        <p:spPr>
          <a:xfrm>
            <a:off x="1125371" y="122266"/>
            <a:ext cx="10171903" cy="8353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Gió. Các loại gió th</a:t>
            </a:r>
            <a:r>
              <a:rPr lang="vi-VN" sz="3600">
                <a:solidFill>
                  <a:schemeClr val="bg1"/>
                </a:solidFill>
                <a:latin typeface="Arial" panose="020B0604020202020204" pitchFamily="34" charset="0"/>
                <a:cs typeface="Arial" panose="020B0604020202020204" pitchFamily="34" charset="0"/>
              </a:rPr>
              <a:t>ư</a:t>
            </a:r>
            <a:r>
              <a:rPr lang="en-US" sz="3600">
                <a:solidFill>
                  <a:schemeClr val="bg1"/>
                </a:solidFill>
                <a:latin typeface="Arial" panose="020B0604020202020204" pitchFamily="34" charset="0"/>
                <a:cs typeface="Arial" panose="020B0604020202020204" pitchFamily="34" charset="0"/>
              </a:rPr>
              <a:t>ờng xuyên thổi trên Trái Đất</a:t>
            </a:r>
            <a:endParaRPr lang="en-US" sz="3600"/>
          </a:p>
        </p:txBody>
      </p:sp>
      <p:pic>
        <p:nvPicPr>
          <p:cNvPr id="2" name="Picture 1">
            <a:extLst>
              <a:ext uri="{FF2B5EF4-FFF2-40B4-BE49-F238E27FC236}">
                <a16:creationId xmlns:a16="http://schemas.microsoft.com/office/drawing/2014/main" id="{30DFB995-8450-4E5E-AFD5-C669042242B4}"/>
              </a:ext>
            </a:extLst>
          </p:cNvPr>
          <p:cNvPicPr>
            <a:picLocks noChangeAspect="1"/>
          </p:cNvPicPr>
          <p:nvPr/>
        </p:nvPicPr>
        <p:blipFill rotWithShape="1">
          <a:blip r:embed="rId3"/>
          <a:srcRect l="24506" t="26973" r="26831" b="32720"/>
          <a:stretch/>
        </p:blipFill>
        <p:spPr>
          <a:xfrm>
            <a:off x="-157406" y="984177"/>
            <a:ext cx="12349407" cy="5753696"/>
          </a:xfrm>
          <a:prstGeom prst="rect">
            <a:avLst/>
          </a:prstGeom>
        </p:spPr>
      </p:pic>
    </p:spTree>
    <p:extLst>
      <p:ext uri="{BB962C8B-B14F-4D97-AF65-F5344CB8AC3E}">
        <p14:creationId xmlns:p14="http://schemas.microsoft.com/office/powerpoint/2010/main" val="333812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B86AF7C-A218-46C3-B579-EBC3341BFB65}"/>
              </a:ext>
            </a:extLst>
          </p:cNvPr>
          <p:cNvSpPr txBox="1"/>
          <p:nvPr/>
        </p:nvSpPr>
        <p:spPr>
          <a:xfrm>
            <a:off x="3606712" y="157969"/>
            <a:ext cx="8546806" cy="1445267"/>
          </a:xfrm>
          <a:prstGeom prst="rect">
            <a:avLst/>
          </a:prstGeom>
          <a:noFill/>
        </p:spPr>
        <p:txBody>
          <a:bodyPr wrap="square" rtlCol="0">
            <a:spAutoFit/>
          </a:bodyPr>
          <a:lstStyle/>
          <a:p>
            <a:pPr algn="ctr"/>
            <a:r>
              <a:rPr lang="en-US" sz="4396" b="1">
                <a:solidFill>
                  <a:srgbClr val="00B050"/>
                </a:solidFill>
                <a:latin typeface="Arial" panose="020B0604020202020204" pitchFamily="34" charset="0"/>
                <a:cs typeface="Arial" panose="020B0604020202020204" pitchFamily="34" charset="0"/>
              </a:rPr>
              <a:t>LỚP VỎ KHÍ CỦA TRÁI ĐẤT</a:t>
            </a:r>
          </a:p>
          <a:p>
            <a:pPr algn="ctr"/>
            <a:r>
              <a:rPr lang="en-US" sz="4396" b="1">
                <a:solidFill>
                  <a:srgbClr val="00B050"/>
                </a:solidFill>
                <a:latin typeface="Arial" panose="020B0604020202020204" pitchFamily="34" charset="0"/>
                <a:cs typeface="Arial" panose="020B0604020202020204" pitchFamily="34" charset="0"/>
              </a:rPr>
              <a:t>KHÍ ÁP VÀ GIÓ</a:t>
            </a:r>
          </a:p>
        </p:txBody>
      </p:sp>
      <p:sp>
        <p:nvSpPr>
          <p:cNvPr id="2" name="Rectangle: Single Corner Snipped 1">
            <a:extLst>
              <a:ext uri="{FF2B5EF4-FFF2-40B4-BE49-F238E27FC236}">
                <a16:creationId xmlns:a16="http://schemas.microsoft.com/office/drawing/2014/main" id="{E630DEA8-A82C-4999-8F18-4CC975E5156D}"/>
              </a:ext>
            </a:extLst>
          </p:cNvPr>
          <p:cNvSpPr/>
          <p:nvPr/>
        </p:nvSpPr>
        <p:spPr>
          <a:xfrm>
            <a:off x="168993" y="124905"/>
            <a:ext cx="3541616" cy="1246696"/>
          </a:xfrm>
          <a:prstGeom prst="snip1Rect">
            <a:avLst/>
          </a:prstGeom>
          <a:solidFill>
            <a:srgbClr val="4DDA00"/>
          </a:solidFill>
          <a:ln>
            <a:solidFill>
              <a:srgbClr val="4D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6"/>
          </a:p>
        </p:txBody>
      </p:sp>
      <p:sp>
        <p:nvSpPr>
          <p:cNvPr id="9" name="TextBox 8">
            <a:extLst>
              <a:ext uri="{FF2B5EF4-FFF2-40B4-BE49-F238E27FC236}">
                <a16:creationId xmlns:a16="http://schemas.microsoft.com/office/drawing/2014/main" id="{9126C170-07C4-489B-BB56-D4E29A286BFB}"/>
              </a:ext>
            </a:extLst>
          </p:cNvPr>
          <p:cNvSpPr txBox="1"/>
          <p:nvPr/>
        </p:nvSpPr>
        <p:spPr>
          <a:xfrm>
            <a:off x="492868" y="253666"/>
            <a:ext cx="3217741" cy="1014765"/>
          </a:xfrm>
          <a:prstGeom prst="rect">
            <a:avLst/>
          </a:prstGeom>
          <a:noFill/>
        </p:spPr>
        <p:txBody>
          <a:bodyPr wrap="square" rtlCol="0">
            <a:spAutoFit/>
          </a:bodyPr>
          <a:lstStyle/>
          <a:p>
            <a:r>
              <a:rPr lang="en-US" sz="5994" b="1">
                <a:solidFill>
                  <a:schemeClr val="bg1"/>
                </a:solidFill>
                <a:latin typeface="Arial" panose="020B0604020202020204" pitchFamily="34" charset="0"/>
                <a:cs typeface="Arial" panose="020B0604020202020204" pitchFamily="34" charset="0"/>
              </a:rPr>
              <a:t>BÀI 15</a:t>
            </a:r>
          </a:p>
        </p:txBody>
      </p:sp>
      <p:pic>
        <p:nvPicPr>
          <p:cNvPr id="4" name="Picture 3" descr="A picture containing graphical user interface&#10;&#10;Description automatically generated">
            <a:extLst>
              <a:ext uri="{FF2B5EF4-FFF2-40B4-BE49-F238E27FC236}">
                <a16:creationId xmlns:a16="http://schemas.microsoft.com/office/drawing/2014/main" id="{4DDEE224-19FE-4432-ACC6-A7A83F2A2CCA}"/>
              </a:ext>
            </a:extLst>
          </p:cNvPr>
          <p:cNvPicPr>
            <a:picLocks noChangeAspect="1"/>
          </p:cNvPicPr>
          <p:nvPr/>
        </p:nvPicPr>
        <p:blipFill rotWithShape="1">
          <a:blip r:embed="rId2">
            <a:extLst>
              <a:ext uri="{28A0092B-C50C-407E-A947-70E740481C1C}">
                <a14:useLocalDpi xmlns:a14="http://schemas.microsoft.com/office/drawing/2010/main" val="0"/>
              </a:ext>
            </a:extLst>
          </a:blip>
          <a:srcRect t="12306" b="25783"/>
          <a:stretch/>
        </p:blipFill>
        <p:spPr>
          <a:xfrm>
            <a:off x="0" y="1603236"/>
            <a:ext cx="12153518" cy="5254764"/>
          </a:xfrm>
          <a:prstGeom prst="rect">
            <a:avLst/>
          </a:prstGeom>
        </p:spPr>
      </p:pic>
    </p:spTree>
    <p:extLst>
      <p:ext uri="{BB962C8B-B14F-4D97-AF65-F5344CB8AC3E}">
        <p14:creationId xmlns:p14="http://schemas.microsoft.com/office/powerpoint/2010/main" val="140256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A7242C-4CFC-44D2-B7E7-63D527A0898D}"/>
              </a:ext>
            </a:extLst>
          </p:cNvPr>
          <p:cNvPicPr>
            <a:picLocks noChangeAspect="1"/>
          </p:cNvPicPr>
          <p:nvPr/>
        </p:nvPicPr>
        <p:blipFill rotWithShape="1">
          <a:blip r:embed="rId2"/>
          <a:srcRect l="15417" t="23775" r="29166" b="21182"/>
          <a:stretch/>
        </p:blipFill>
        <p:spPr>
          <a:xfrm>
            <a:off x="0" y="-54703"/>
            <a:ext cx="12192000" cy="7003524"/>
          </a:xfrm>
          <a:prstGeom prst="rect">
            <a:avLst/>
          </a:prstGeom>
        </p:spPr>
      </p:pic>
      <p:sp>
        <p:nvSpPr>
          <p:cNvPr id="4" name="TextBox 3">
            <a:extLst>
              <a:ext uri="{FF2B5EF4-FFF2-40B4-BE49-F238E27FC236}">
                <a16:creationId xmlns:a16="http://schemas.microsoft.com/office/drawing/2014/main" id="{8B855A3E-DA5B-4983-ADF1-97941BD48C2F}"/>
              </a:ext>
            </a:extLst>
          </p:cNvPr>
          <p:cNvSpPr txBox="1"/>
          <p:nvPr/>
        </p:nvSpPr>
        <p:spPr>
          <a:xfrm>
            <a:off x="1527999" y="532670"/>
            <a:ext cx="9132176" cy="1523128"/>
          </a:xfrm>
          <a:prstGeom prst="rect">
            <a:avLst/>
          </a:prstGeom>
          <a:noFill/>
          <a:ln w="57150">
            <a:noFill/>
          </a:ln>
        </p:spPr>
        <p:txBody>
          <a:bodyPr wrap="square" lIns="91078" tIns="45539" rIns="91078" bIns="45539" rtlCol="0">
            <a:spAutoFit/>
          </a:bodyPr>
          <a:lstStyle/>
          <a:p>
            <a:pPr algn="ctr">
              <a:spcBef>
                <a:spcPts val="599"/>
              </a:spcBef>
            </a:pPr>
            <a:r>
              <a:rPr lang="en-US" sz="4400" b="1">
                <a:solidFill>
                  <a:srgbClr val="FF0066"/>
                </a:solidFill>
                <a:latin typeface="Arial" panose="020B0604020202020204" pitchFamily="34" charset="0"/>
                <a:ea typeface="Kids" pitchFamily="2" charset="0"/>
                <a:cs typeface="Arial" panose="020B0604020202020204" pitchFamily="34" charset="0"/>
              </a:rPr>
              <a:t>LUYỆN TẬP</a:t>
            </a:r>
          </a:p>
          <a:p>
            <a:pPr algn="ctr">
              <a:spcBef>
                <a:spcPts val="599"/>
              </a:spcBef>
            </a:pPr>
            <a:r>
              <a:rPr lang="en-US" sz="4400" b="1">
                <a:solidFill>
                  <a:srgbClr val="FF0066"/>
                </a:solidFill>
                <a:latin typeface="Arial" panose="020B0604020202020204" pitchFamily="34" charset="0"/>
                <a:ea typeface="Kids" pitchFamily="2" charset="0"/>
                <a:cs typeface="Arial" panose="020B0604020202020204" pitchFamily="34" charset="0"/>
              </a:rPr>
              <a:t> VÀ VẬN DỤNG</a:t>
            </a:r>
          </a:p>
        </p:txBody>
      </p:sp>
    </p:spTree>
    <p:extLst>
      <p:ext uri="{BB962C8B-B14F-4D97-AF65-F5344CB8AC3E}">
        <p14:creationId xmlns:p14="http://schemas.microsoft.com/office/powerpoint/2010/main" val="377392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114" fill="hold">
                                          <p:stCondLst>
                                            <p:cond delay="0"/>
                                          </p:stCondLst>
                                        </p:cTn>
                                        <p:tgtEl>
                                          <p:spTgt spid="4"/>
                                        </p:tgtEl>
                                        <p:attrNameLst>
                                          <p:attrName>style.rotation</p:attrName>
                                        </p:attrNameLst>
                                      </p:cBhvr>
                                      <p:to>
                                        <p:strVal val="-45.0"/>
                                      </p:to>
                                    </p:set>
                                    <p:anim calcmode="lin" valueType="num">
                                      <p:cBhvr>
                                        <p:cTn id="8" dur="114" fill="hold">
                                          <p:stCondLst>
                                            <p:cond delay="114"/>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9309ac64-8288-4ea0-aa2f-061f9418d41f.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6933" y="0"/>
            <a:ext cx="1220893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Lam tac\tải xuống.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438400" y="4546600"/>
            <a:ext cx="1295400" cy="156845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Lam tac\800px_COLOURBOX9774185 (3).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796636" y="5330826"/>
            <a:ext cx="1422400" cy="9435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Desktop\Lam tac\800px_COLOURBOX9774185 (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413500" y="5330826"/>
            <a:ext cx="2383137" cy="8075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ADMIN\Desktop\Lam tac\800px_COLOURBOX9774185 (3).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267200" y="5330826"/>
            <a:ext cx="1016000" cy="6739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ADMIN\Desktop\Lam tac\800px_COLOURBOX9774185 (3).jpg"/>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0" y="5330826"/>
            <a:ext cx="1422400" cy="94352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ADMIN\Desktop\Lam tac\800px_COLOURBOX9774185 (3).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flipH="1">
            <a:off x="10837335" y="5295127"/>
            <a:ext cx="1219200" cy="74534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C:\Users\ADMIN\Desktop\Lam tac\il_570xN.938660066_slvo.jpg"/>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0" b="100000" l="0" r="98421">
                        <a14:foregroundMark x1="75965" y1="14147" x2="87193" y2="14147"/>
                      </a14:backgroundRemoval>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8026400" y="3680603"/>
            <a:ext cx="1966643" cy="350759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ADMIN\Desktop\Lam tac\lumberjack-lean-on-the-wood-log-vector-7780327.jpg"/>
          <p:cNvPicPr>
            <a:picLocks noChangeAspect="1" noChangeArrowheads="1"/>
          </p:cNvPicPr>
          <p:nvPr/>
        </p:nvPicPr>
        <p:blipFill>
          <a:blip r:embed="rId20" cstate="print">
            <a:extLst>
              <a:ext uri="{BEBA8EAE-BF5A-486C-A8C5-ECC9F3942E4B}">
                <a14:imgProps xmlns:a14="http://schemas.microsoft.com/office/drawing/2010/main">
                  <a14:imgLayer r:embed="rId21">
                    <a14:imgEffect>
                      <a14:backgroundRemoval t="0" b="91944" l="0" r="100000">
                        <a14:foregroundMark x1="43460" y1="12500" x2="39782" y2="19444"/>
                        <a14:foregroundMark x1="45913" y1="32778" x2="44278" y2="41389"/>
                      </a14:backgroundRemoval>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160243">
            <a:off x="9855992" y="3830552"/>
            <a:ext cx="2447745" cy="369760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có liên quan"/>
          <p:cNvPicPr>
            <a:picLocks noChangeAspect="1" noChangeArrowheads="1"/>
          </p:cNvPicPr>
          <p:nvPr/>
        </p:nvPicPr>
        <p:blipFill>
          <a:blip r:embed="rId22">
            <a:extLst>
              <a:ext uri="{BEBA8EAE-BF5A-486C-A8C5-ECC9F3942E4B}">
                <a14:imgProps xmlns:a14="http://schemas.microsoft.com/office/drawing/2010/main">
                  <a14:imgLayer r:embed="rId23">
                    <a14:imgEffect>
                      <a14:backgroundRemoval t="0" b="99133" l="4950" r="90900">
                        <a14:backgroundMark x1="50900" y1="25867" x2="52200" y2="26400"/>
                        <a14:backgroundMark x1="63000" y1="48667" x2="62200" y2="49333"/>
                        <a14:backgroundMark x1="64800" y1="41467" x2="63600" y2="42000"/>
                        <a14:backgroundMark x1="71800" y1="48933" x2="72300" y2="50000"/>
                        <a14:backgroundMark x1="59500" y1="61467" x2="58500" y2="62800"/>
                        <a14:backgroundMark x1="39700" y1="48800" x2="39700" y2="49867"/>
                        <a14:backgroundMark x1="38400" y1="51600" x2="38000" y2="51867"/>
                        <a14:backgroundMark x1="46700" y1="53600" x2="47200" y2="54933"/>
                        <a14:backgroundMark x1="53100" y1="35333" x2="53100" y2="35867"/>
                        <a14:backgroundMark x1="71700" y1="45733" x2="71200" y2="46133"/>
                        <a14:backgroundMark x1="74600" y1="44267" x2="74000" y2="44800"/>
                        <a14:backgroundMark x1="77200" y1="49200" x2="77300" y2="49867"/>
                        <a14:backgroundMark x1="19800" y1="50133" x2="20500" y2="50400"/>
                        <a14:backgroundMark x1="22000" y1="47333" x2="22700" y2="47333"/>
                        <a14:backgroundMark x1="21100" y1="56800" x2="21100" y2="57333"/>
                        <a14:backgroundMark x1="23300" y1="34400" x2="23500" y2="35067"/>
                        <a14:backgroundMark x1="53500" y1="42667" x2="53600" y2="43467"/>
                        <a14:backgroundMark x1="66300" y1="23200" x2="67600" y2="23867"/>
                        <a14:backgroundMark x1="73400" y1="58400" x2="73500" y2="58800"/>
                      </a14:backgroundRemoval>
                    </a14:imgEffect>
                    <a14:imgEffect>
                      <a14:artisticPaintBrush/>
                    </a14:imgEffect>
                  </a14:imgLayer>
                </a14:imgProps>
              </a:ext>
              <a:ext uri="{28A0092B-C50C-407E-A947-70E740481C1C}">
                <a14:useLocalDpi xmlns:a14="http://schemas.microsoft.com/office/drawing/2010/main" val="0"/>
              </a:ext>
            </a:extLst>
          </a:blip>
          <a:srcRect/>
          <a:stretch>
            <a:fillRect/>
          </a:stretch>
        </p:blipFill>
        <p:spPr bwMode="auto">
          <a:xfrm flipH="1">
            <a:off x="-5689599" y="-2260599"/>
            <a:ext cx="12375769" cy="1099836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C:\Users\ADMIN\Desktop\Tai nguyen thiet ke tro choi\Giai cuu rung xanh\playful-wild-monkeys_1308-2930 (4).jpg"/>
          <p:cNvPicPr>
            <a:picLocks noChangeAspect="1" noChangeArrowheads="1"/>
          </p:cNvPicPr>
          <p:nvPr/>
        </p:nvPicPr>
        <p:blipFill>
          <a:blip r:embed="rId24">
            <a:extLst>
              <a:ext uri="{BEBA8EAE-BF5A-486C-A8C5-ECC9F3942E4B}">
                <a14:imgProps xmlns:a14="http://schemas.microsoft.com/office/drawing/2010/main">
                  <a14:imgLayer r:embed="rId25">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flipH="1">
            <a:off x="1219202" y="-133651"/>
            <a:ext cx="1219199" cy="175925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4" descr="Hình ảnh có liên quan"/>
          <p:cNvPicPr>
            <a:picLocks noChangeAspect="1" noChangeArrowheads="1"/>
          </p:cNvPicPr>
          <p:nvPr/>
        </p:nvPicPr>
        <p:blipFill>
          <a:blip r:embed="rId26" cstate="print">
            <a:extLst>
              <a:ext uri="{BEBA8EAE-BF5A-486C-A8C5-ECC9F3942E4B}">
                <a14:imgProps xmlns:a14="http://schemas.microsoft.com/office/drawing/2010/main">
                  <a14:imgLayer r:embed="rId27">
                    <a14:imgEffect>
                      <a14:backgroundRemoval t="0" b="100000" l="0" r="99688">
                        <a14:foregroundMark x1="22813" y1="35938" x2="26563" y2="52188"/>
                        <a14:foregroundMark x1="34063" y1="19375" x2="37813" y2="46875"/>
                        <a14:foregroundMark x1="30000" y1="28125" x2="35938" y2="44063"/>
                        <a14:foregroundMark x1="32813" y1="25938" x2="33750" y2="35625"/>
                      </a14:backgroundRemoval>
                    </a14:imgEffect>
                  </a14:imgLayer>
                </a14:imgProps>
              </a:ext>
              <a:ext uri="{28A0092B-C50C-407E-A947-70E740481C1C}">
                <a14:useLocalDpi xmlns:a14="http://schemas.microsoft.com/office/drawing/2010/main" val="0"/>
              </a:ext>
            </a:extLst>
          </a:blip>
          <a:srcRect/>
          <a:stretch>
            <a:fillRect/>
          </a:stretch>
        </p:blipFill>
        <p:spPr bwMode="auto">
          <a:xfrm rot="20925904" flipH="1">
            <a:off x="846623" y="3244817"/>
            <a:ext cx="1354183" cy="1322508"/>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DMIN\Desktop\Tai nguyen thiet ke tro choi\Bảng gỗ\images.jpg"/>
          <p:cNvPicPr>
            <a:picLocks noChangeAspect="1" noChangeArrowheads="1"/>
          </p:cNvPicPr>
          <p:nvPr/>
        </p:nvPicPr>
        <p:blipFill>
          <a:blip r:embed="rId28">
            <a:extLst>
              <a:ext uri="{BEBA8EAE-BF5A-486C-A8C5-ECC9F3942E4B}">
                <a14:imgProps xmlns:a14="http://schemas.microsoft.com/office/drawing/2010/main">
                  <a14:imgLayer r:embed="rId29">
                    <a14:imgEffect>
                      <a14:backgroundRemoval t="0" b="100000" l="0" r="100000"/>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551898" y="-838200"/>
            <a:ext cx="3474503" cy="34900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932046" y="866284"/>
            <a:ext cx="2714205" cy="1077218"/>
          </a:xfrm>
          <a:prstGeom prst="rect">
            <a:avLst/>
          </a:prstGeom>
          <a:noFill/>
        </p:spPr>
        <p:txBody>
          <a:bodyPr wrap="none" rtlCol="0">
            <a:spAutoFit/>
          </a:bodyPr>
          <a:lstStyle/>
          <a:p>
            <a:pPr algn="ctr"/>
            <a:r>
              <a:rPr lang="en-US" sz="3200" b="1" dirty="0">
                <a:solidFill>
                  <a:srgbClr val="00B050"/>
                </a:solidFill>
                <a:latin typeface="Arial" panose="020B0604020202020204" pitchFamily="34" charset="0"/>
                <a:cs typeface="Arial" panose="020B0604020202020204" pitchFamily="34" charset="0"/>
              </a:rPr>
              <a:t>BẢO VỆ</a:t>
            </a:r>
          </a:p>
          <a:p>
            <a:pPr algn="ctr"/>
            <a:r>
              <a:rPr lang="en-US" sz="3200" b="1" dirty="0">
                <a:solidFill>
                  <a:srgbClr val="00B050"/>
                </a:solidFill>
                <a:latin typeface="Arial" panose="020B0604020202020204" pitchFamily="34" charset="0"/>
                <a:cs typeface="Arial" panose="020B0604020202020204" pitchFamily="34" charset="0"/>
              </a:rPr>
              <a:t>RỪNG XANH</a:t>
            </a:r>
          </a:p>
        </p:txBody>
      </p:sp>
      <p:pic>
        <p:nvPicPr>
          <p:cNvPr id="1034" name="Picture 10" descr="C:\Users\ADMIN\Desktop\Tai nguyen thiet ke tro choi\Angry birds epic birds\1505573783630 (2).png">
            <a:hlinkClick r:id="" action="ppaction://hlinkshowjump?jump=nextslide"/>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5501022" y="2746046"/>
            <a:ext cx="1536257" cy="934557"/>
          </a:xfrm>
          <a:prstGeom prst="rect">
            <a:avLst/>
          </a:prstGeom>
          <a:noFill/>
          <a:extLst>
            <a:ext uri="{909E8E84-426E-40DD-AFC4-6F175D3DCCD1}">
              <a14:hiddenFill xmlns:a14="http://schemas.microsoft.com/office/drawing/2010/main">
                <a:solidFill>
                  <a:srgbClr val="FFFFFF"/>
                </a:solidFill>
              </a14:hiddenFill>
            </a:ext>
          </a:extLst>
        </p:spPr>
      </p:pic>
      <p:pic>
        <p:nvPicPr>
          <p:cNvPr id="18" name="Zen Garden In-Game - Laura Shigihara - NhacCuaTu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31"/>
          <a:stretch>
            <a:fillRect/>
          </a:stretch>
        </p:blipFill>
        <p:spPr>
          <a:xfrm>
            <a:off x="12903200" y="6006875"/>
            <a:ext cx="812800" cy="812800"/>
          </a:xfrm>
          <a:prstGeom prst="rect">
            <a:avLst/>
          </a:prstGeom>
        </p:spPr>
      </p:pic>
    </p:spTree>
    <p:extLst>
      <p:ext uri="{BB962C8B-B14F-4D97-AF65-F5344CB8AC3E}">
        <p14:creationId xmlns:p14="http://schemas.microsoft.com/office/powerpoint/2010/main" val="311511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6"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animEffect transition="in" filter="wipe(down)">
                                      <p:cBhvr>
                                        <p:cTn id="9" dur="580">
                                          <p:stCondLst>
                                            <p:cond delay="0"/>
                                          </p:stCondLst>
                                        </p:cTn>
                                        <p:tgtEl>
                                          <p:spTgt spid="1033"/>
                                        </p:tgtEl>
                                      </p:cBhvr>
                                    </p:animEffect>
                                    <p:anim calcmode="lin" valueType="num">
                                      <p:cBhvr>
                                        <p:cTn id="10" dur="1822" tmFilter="0,0; 0.14,0.36; 0.43,0.73; 0.71,0.91; 1.0,1.0">
                                          <p:stCondLst>
                                            <p:cond delay="0"/>
                                          </p:stCondLst>
                                        </p:cTn>
                                        <p:tgtEl>
                                          <p:spTgt spid="1033"/>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33"/>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33"/>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33"/>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33"/>
                                        </p:tgtEl>
                                        <p:attrNameLst>
                                          <p:attrName>ppt_y</p:attrName>
                                        </p:attrNameLst>
                                      </p:cBhvr>
                                      <p:tavLst>
                                        <p:tav tm="0" fmla="#ppt_y-sin(pi*$)/81">
                                          <p:val>
                                            <p:fltVal val="0"/>
                                          </p:val>
                                        </p:tav>
                                        <p:tav tm="100000">
                                          <p:val>
                                            <p:fltVal val="1"/>
                                          </p:val>
                                        </p:tav>
                                      </p:tavLst>
                                    </p:anim>
                                    <p:animScale>
                                      <p:cBhvr>
                                        <p:cTn id="15" dur="26">
                                          <p:stCondLst>
                                            <p:cond delay="650"/>
                                          </p:stCondLst>
                                        </p:cTn>
                                        <p:tgtEl>
                                          <p:spTgt spid="1033"/>
                                        </p:tgtEl>
                                      </p:cBhvr>
                                      <p:to x="100000" y="60000"/>
                                    </p:animScale>
                                    <p:animScale>
                                      <p:cBhvr>
                                        <p:cTn id="16" dur="166" decel="50000">
                                          <p:stCondLst>
                                            <p:cond delay="676"/>
                                          </p:stCondLst>
                                        </p:cTn>
                                        <p:tgtEl>
                                          <p:spTgt spid="1033"/>
                                        </p:tgtEl>
                                      </p:cBhvr>
                                      <p:to x="100000" y="100000"/>
                                    </p:animScale>
                                    <p:animScale>
                                      <p:cBhvr>
                                        <p:cTn id="17" dur="26">
                                          <p:stCondLst>
                                            <p:cond delay="1312"/>
                                          </p:stCondLst>
                                        </p:cTn>
                                        <p:tgtEl>
                                          <p:spTgt spid="1033"/>
                                        </p:tgtEl>
                                      </p:cBhvr>
                                      <p:to x="100000" y="80000"/>
                                    </p:animScale>
                                    <p:animScale>
                                      <p:cBhvr>
                                        <p:cTn id="18" dur="166" decel="50000">
                                          <p:stCondLst>
                                            <p:cond delay="1338"/>
                                          </p:stCondLst>
                                        </p:cTn>
                                        <p:tgtEl>
                                          <p:spTgt spid="1033"/>
                                        </p:tgtEl>
                                      </p:cBhvr>
                                      <p:to x="100000" y="100000"/>
                                    </p:animScale>
                                    <p:animScale>
                                      <p:cBhvr>
                                        <p:cTn id="19" dur="26">
                                          <p:stCondLst>
                                            <p:cond delay="1642"/>
                                          </p:stCondLst>
                                        </p:cTn>
                                        <p:tgtEl>
                                          <p:spTgt spid="1033"/>
                                        </p:tgtEl>
                                      </p:cBhvr>
                                      <p:to x="100000" y="90000"/>
                                    </p:animScale>
                                    <p:animScale>
                                      <p:cBhvr>
                                        <p:cTn id="20" dur="166" decel="50000">
                                          <p:stCondLst>
                                            <p:cond delay="1668"/>
                                          </p:stCondLst>
                                        </p:cTn>
                                        <p:tgtEl>
                                          <p:spTgt spid="1033"/>
                                        </p:tgtEl>
                                      </p:cBhvr>
                                      <p:to x="100000" y="100000"/>
                                    </p:animScale>
                                    <p:animScale>
                                      <p:cBhvr>
                                        <p:cTn id="21" dur="26">
                                          <p:stCondLst>
                                            <p:cond delay="1808"/>
                                          </p:stCondLst>
                                        </p:cTn>
                                        <p:tgtEl>
                                          <p:spTgt spid="1033"/>
                                        </p:tgtEl>
                                      </p:cBhvr>
                                      <p:to x="100000" y="95000"/>
                                    </p:animScale>
                                    <p:animScale>
                                      <p:cBhvr>
                                        <p:cTn id="22" dur="166" decel="50000">
                                          <p:stCondLst>
                                            <p:cond delay="1834"/>
                                          </p:stCondLst>
                                        </p:cTn>
                                        <p:tgtEl>
                                          <p:spTgt spid="1033"/>
                                        </p:tgtEl>
                                      </p:cBhvr>
                                      <p:to x="100000" y="100000"/>
                                    </p:animScale>
                                  </p:childTnLst>
                                </p:cTn>
                              </p:par>
                              <p:par>
                                <p:cTn id="23" presetID="26"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34"/>
                                        </p:tgtEl>
                                        <p:attrNameLst>
                                          <p:attrName>style.visibility</p:attrName>
                                        </p:attrNameLst>
                                      </p:cBhvr>
                                      <p:to>
                                        <p:strVal val="visible"/>
                                      </p:to>
                                    </p:set>
                                    <p:animEffect transition="in" filter="fade">
                                      <p:cBhvr>
                                        <p:cTn id="42"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43" repeatCount="indefinite" fill="hold" display="0">
                  <p:stCondLst>
                    <p:cond delay="indefinite"/>
                  </p:stCondLst>
                  <p:endCondLst>
                    <p:cond evt="onStopAudio" delay="0">
                      <p:tgtEl>
                        <p:sldTgt/>
                      </p:tgtEl>
                    </p:cond>
                  </p:endCondLst>
                </p:cTn>
                <p:tgtEl>
                  <p:spTgt spid="18"/>
                </p:tgtEl>
              </p:cMediaNode>
            </p:audio>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09600" y="13073"/>
            <a:ext cx="11277600" cy="684855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133600" y="1570435"/>
            <a:ext cx="8331200" cy="3046988"/>
          </a:xfrm>
          <a:prstGeom prst="rect">
            <a:avLst/>
          </a:prstGeom>
          <a:noFill/>
        </p:spPr>
        <p:txBody>
          <a:bodyPr wrap="square" rtlCol="0">
            <a:spAutoFit/>
          </a:bodyPr>
          <a:lstStyle/>
          <a:p>
            <a:pPr algn="ctr"/>
            <a:r>
              <a:rPr lang="en-US" sz="4800" b="1" dirty="0" err="1">
                <a:solidFill>
                  <a:srgbClr val="008000"/>
                </a:solidFill>
                <a:latin typeface="Arial" panose="020B0604020202020204" pitchFamily="34" charset="0"/>
                <a:cs typeface="Arial" panose="020B0604020202020204" pitchFamily="34" charset="0"/>
              </a:rPr>
              <a:t>Trả</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lời</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đúng</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các</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câu</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hỏi</a:t>
            </a:r>
            <a:r>
              <a:rPr lang="en-US" sz="4800" b="1" dirty="0">
                <a:solidFill>
                  <a:srgbClr val="008000"/>
                </a:solidFill>
                <a:latin typeface="Arial" panose="020B0604020202020204" pitchFamily="34" charset="0"/>
                <a:cs typeface="Arial" panose="020B0604020202020204" pitchFamily="34" charset="0"/>
              </a:rPr>
              <a:t> </a:t>
            </a:r>
          </a:p>
          <a:p>
            <a:pPr algn="ctr"/>
            <a:r>
              <a:rPr lang="en-US" sz="4800" b="1" dirty="0" err="1">
                <a:solidFill>
                  <a:srgbClr val="008000"/>
                </a:solidFill>
                <a:latin typeface="Arial" panose="020B0604020202020204" pitchFamily="34" charset="0"/>
                <a:cs typeface="Arial" panose="020B0604020202020204" pitchFamily="34" charset="0"/>
              </a:rPr>
              <a:t>để</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giúp</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các</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chú</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khỉ</a:t>
            </a:r>
            <a:r>
              <a:rPr lang="en-US" sz="4800" b="1">
                <a:solidFill>
                  <a:srgbClr val="008000"/>
                </a:solidFill>
                <a:latin typeface="Arial" panose="020B0604020202020204" pitchFamily="34" charset="0"/>
                <a:cs typeface="Arial" panose="020B0604020202020204" pitchFamily="34" charset="0"/>
              </a:rPr>
              <a:t> </a:t>
            </a:r>
          </a:p>
          <a:p>
            <a:pPr algn="ctr"/>
            <a:r>
              <a:rPr lang="en-US" sz="4800" b="1">
                <a:solidFill>
                  <a:srgbClr val="008000"/>
                </a:solidFill>
                <a:latin typeface="Arial" panose="020B0604020202020204" pitchFamily="34" charset="0"/>
                <a:cs typeface="Arial" panose="020B0604020202020204" pitchFamily="34" charset="0"/>
              </a:rPr>
              <a:t>ngăn</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chặn</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hành</a:t>
            </a:r>
            <a:r>
              <a:rPr lang="en-US" sz="4800" b="1" dirty="0">
                <a:solidFill>
                  <a:srgbClr val="008000"/>
                </a:solidFill>
                <a:latin typeface="Arial" panose="020B0604020202020204" pitchFamily="34" charset="0"/>
                <a:cs typeface="Arial" panose="020B0604020202020204" pitchFamily="34" charset="0"/>
              </a:rPr>
              <a:t> vi </a:t>
            </a:r>
          </a:p>
          <a:p>
            <a:pPr algn="ctr"/>
            <a:r>
              <a:rPr lang="en-US" sz="4800" b="1" dirty="0" err="1">
                <a:solidFill>
                  <a:srgbClr val="008000"/>
                </a:solidFill>
                <a:latin typeface="Arial" panose="020B0604020202020204" pitchFamily="34" charset="0"/>
                <a:cs typeface="Arial" panose="020B0604020202020204" pitchFamily="34" charset="0"/>
              </a:rPr>
              <a:t>phá</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rừng</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của</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nhóm</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lâm</a:t>
            </a:r>
            <a:r>
              <a:rPr lang="en-US" sz="4800" b="1" dirty="0">
                <a:solidFill>
                  <a:srgbClr val="008000"/>
                </a:solidFill>
                <a:latin typeface="Arial" panose="020B0604020202020204" pitchFamily="34" charset="0"/>
                <a:cs typeface="Arial" panose="020B0604020202020204" pitchFamily="34" charset="0"/>
              </a:rPr>
              <a:t> </a:t>
            </a:r>
            <a:r>
              <a:rPr lang="en-US" sz="4800" b="1" dirty="0" err="1">
                <a:solidFill>
                  <a:srgbClr val="008000"/>
                </a:solidFill>
                <a:latin typeface="Arial" panose="020B0604020202020204" pitchFamily="34" charset="0"/>
                <a:cs typeface="Arial" panose="020B0604020202020204" pitchFamily="34" charset="0"/>
              </a:rPr>
              <a:t>tặc</a:t>
            </a:r>
            <a:endParaRPr lang="en-US" sz="4800" b="1" dirty="0">
              <a:solidFill>
                <a:srgbClr val="008000"/>
              </a:solidFill>
              <a:latin typeface="Arial" panose="020B0604020202020204" pitchFamily="34" charset="0"/>
              <a:cs typeface="Arial" panose="020B0604020202020204" pitchFamily="34" charset="0"/>
            </a:endParaRPr>
          </a:p>
        </p:txBody>
      </p:sp>
      <p:pic>
        <p:nvPicPr>
          <p:cNvPr id="8" name="Picture 2" descr="C:\Users\ADMIN\Desktop\Tai nguyen thiet ke tro choi\Bảng gỗ\Picture1 (2).png">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10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ADMIN\Desktop\Lam tac\tải xuống.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flipH="1">
            <a:off x="2336800" y="4076896"/>
            <a:ext cx="1016000" cy="12825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ADMIN\Desktop\Lam tac\800px_COLOURBOX9774185 (2).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flipH="1">
            <a:off x="5259011" y="4708885"/>
            <a:ext cx="2235200" cy="5736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Users\ADMIN\Desktop\Lam tac\800px_COLOURBOX9774185 (3).jp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10233" b="100000" l="0" r="100000"/>
                    </a14:imgEffect>
                  </a14:imgLayer>
                </a14:imgProps>
              </a:ext>
              <a:ext uri="{28A0092B-C50C-407E-A947-70E740481C1C}">
                <a14:useLocalDpi xmlns:a14="http://schemas.microsoft.com/office/drawing/2010/main" val="0"/>
              </a:ext>
            </a:extLst>
          </a:blip>
          <a:srcRect/>
          <a:stretch>
            <a:fillRect/>
          </a:stretch>
        </p:blipFill>
        <p:spPr bwMode="auto">
          <a:xfrm>
            <a:off x="8940800" y="4708885"/>
            <a:ext cx="1392768" cy="923871"/>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DMIN\Desktop\Lam tac\800px_COLOURBOX9774185 (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rot="20830580">
            <a:off x="641530" y="5170075"/>
            <a:ext cx="1455492" cy="49318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ADMIN\Desktop\Lam tac\800px_COLOURBOX9774185 (3).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10233" b="100000" l="0" r="100000"/>
                    </a14:imgEffect>
                  </a14:imgLayer>
                </a14:imgProps>
              </a:ext>
              <a:ext uri="{28A0092B-C50C-407E-A947-70E740481C1C}">
                <a14:useLocalDpi xmlns:a14="http://schemas.microsoft.com/office/drawing/2010/main" val="0"/>
              </a:ext>
            </a:extLst>
          </a:blip>
          <a:srcRect/>
          <a:stretch>
            <a:fillRect/>
          </a:stretch>
        </p:blipFill>
        <p:spPr bwMode="auto">
          <a:xfrm flipH="1">
            <a:off x="7494211" y="4954731"/>
            <a:ext cx="1326243" cy="92387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ADMIN\Desktop\Lam tac\tree-576145_960_720.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470401" y="5156200"/>
            <a:ext cx="791633" cy="762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C:\Users\ADMIN\Desktop\Lam tac\lumberjack-lean-on-the-wood-log-vector-7780327.jpg">
            <a:hlinkClick r:id="rId15" action="ppaction://hlinksldjump"/>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0" b="91944" l="0" r="100000">
                        <a14:foregroundMark x1="43460" y1="12500" x2="39782" y2="19444"/>
                        <a14:foregroundMark x1="45913" y1="32778" x2="44278" y2="41389"/>
                      </a14:backgroundRemoval>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160243" flipH="1">
            <a:off x="398783" y="4338351"/>
            <a:ext cx="1940984" cy="298986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ADMIN\Desktop\Untitleda (2).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4800" y="2006600"/>
            <a:ext cx="5452533" cy="5080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ADMIN\Desktop\Picture1a (2).png">
            <a:hlinkClick r:id="rId19" action="ppaction://hlinksldjump"/>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894553" y="4121206"/>
            <a:ext cx="2080684" cy="301624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C:\Users\ADMIN\Desktop\Lam tac\il_570xN.938660066_slvo.jpg">
            <a:hlinkClick r:id="rId21" action="ppaction://hlinksldjump"/>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0" b="100000" l="0" r="98421">
                        <a14:foregroundMark x1="75965" y1="14147" x2="87193" y2="14147"/>
                      </a14:backgroundRemoval>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flipH="1">
            <a:off x="2946400" y="4316605"/>
            <a:ext cx="1473200" cy="275924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Users\ADMIN\Desktop\Lam tac\stock-vector-cartoon-art-of-a-lumberjack-paul-bunyan-type-with-a-log-on-his-shoulder-this-guy-has-the-typical-17555299.jpg">
            <a:hlinkClick r:id="rId24" action="ppaction://hlinksldjump"/>
          </p:cNvPr>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0" b="93868" l="0" r="100000">
                        <a14:backgroundMark x1="34375" y1="82830" x2="30250" y2="82830"/>
                        <a14:backgroundMark x1="43250" y1="81698" x2="37000" y2="82830"/>
                        <a14:backgroundMark x1="69750" y1="79717" x2="77625" y2="77358"/>
                        <a14:backgroundMark x1="44250" y1="6226" x2="12500" y2="13679"/>
                        <a14:backgroundMark x1="51000" y1="7358" x2="7250" y2="26981"/>
                        <a14:backgroundMark x1="93250" y1="3396" x2="99000" y2="7358"/>
                        <a14:backgroundMark x1="96375" y1="23113" x2="84875" y2="73019"/>
                        <a14:backgroundMark x1="6250" y1="68302" x2="13500" y2="87925"/>
                        <a14:backgroundMark x1="30750" y1="63585" x2="10375" y2="86038"/>
                        <a14:backgroundMark x1="77125" y1="91132" x2="92750" y2="84057"/>
                      </a14:backgroundRemoval>
                    </a14:imgEffect>
                    <a14:imgEffect>
                      <a14:sharpenSoften amount="25000"/>
                    </a14:imgEffect>
                    <a14:imgEffect>
                      <a14:colorTemperature colorTemp="11200"/>
                    </a14:imgEffect>
                    <a14:imgEffect>
                      <a14:saturation sat="20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flipH="1">
            <a:off x="7975236" y="5228743"/>
            <a:ext cx="1320800" cy="184710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9" descr="C:\Users\ADMIN\Desktop\Lam tac\e7f4c27d556f238339f9337509756439--lumberjacks-vectors.jpg">
            <a:hlinkClick r:id="rId27" action="ppaction://hlinksldjump"/>
          </p:cNvPr>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0" b="99429" l="0" r="98475">
                        <a14:foregroundMark x1="17797" y1="71714" x2="15085" y2="80000"/>
                        <a14:foregroundMark x1="47627" y1="13714" x2="51017" y2="20286"/>
                        <a14:foregroundMark x1="56441" y1="13714" x2="56441" y2="20286"/>
                      </a14:backgroundRemoval>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296037" y="4253424"/>
            <a:ext cx="2387963" cy="28331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ADMIN\Desktop\Tai nguyen thiet ke tro choi\Giai cuu rung xanh\playful-wild-monkeys_1308-2930 (4).jpg"/>
          <p:cNvPicPr>
            <a:picLocks noChangeAspect="1" noChangeArrowheads="1"/>
          </p:cNvPicPr>
          <p:nvPr/>
        </p:nvPicPr>
        <p:blipFill>
          <a:blip r:embed="rId30">
            <a:extLst>
              <a:ext uri="{BEBA8EAE-BF5A-486C-A8C5-ECC9F3942E4B}">
                <a14:imgProps xmlns:a14="http://schemas.microsoft.com/office/drawing/2010/main">
                  <a14:imgLayer r:embed="rId31">
                    <a14:imgEffect>
                      <a14:backgroundRemoval t="0" b="100000" l="0" r="100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871009" y="-159051"/>
            <a:ext cx="1262592" cy="17592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C:\Users\ADMIN\Desktop\Tai nguyen thiet ke tro choi\Giai cuu rung xanh\scimmia-del-fumetto-31653934.jpg"/>
          <p:cNvPicPr>
            <a:picLocks noChangeAspect="1" noChangeArrowheads="1"/>
          </p:cNvPicPr>
          <p:nvPr/>
        </p:nvPicPr>
        <p:blipFill>
          <a:blip r:embed="rId32" cstate="print">
            <a:extLst>
              <a:ext uri="{BEBA8EAE-BF5A-486C-A8C5-ECC9F3942E4B}">
                <a14:imgProps xmlns:a14="http://schemas.microsoft.com/office/drawing/2010/main">
                  <a14:imgLayer r:embed="rId33">
                    <a14:imgEffect>
                      <a14:backgroundRemoval t="0" b="100000" l="0" r="100000">
                        <a14:foregroundMark x1="21875" y1="25791" x2="17750" y2="43845"/>
                        <a14:foregroundMark x1="39625" y1="23329" x2="31750" y2="45369"/>
                        <a14:foregroundMark x1="29750" y1="24385" x2="28625" y2="40914"/>
                        <a14:foregroundMark x1="14625" y1="28722" x2="19250" y2="40445"/>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rot="20616793">
            <a:off x="2769429" y="715127"/>
            <a:ext cx="1063888" cy="113453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ình ảnh có liên quan"/>
          <p:cNvPicPr>
            <a:picLocks noChangeAspect="1" noChangeArrowheads="1"/>
          </p:cNvPicPr>
          <p:nvPr/>
        </p:nvPicPr>
        <p:blipFill>
          <a:blip r:embed="rId34" cstate="print">
            <a:extLst>
              <a:ext uri="{BEBA8EAE-BF5A-486C-A8C5-ECC9F3942E4B}">
                <a14:imgProps xmlns:a14="http://schemas.microsoft.com/office/drawing/2010/main">
                  <a14:imgLayer r:embed="rId35">
                    <a14:imgEffect>
                      <a14:backgroundRemoval t="0" b="100000" l="0" r="100000">
                        <a14:foregroundMark x1="14088" y1="17556" x2="2210" y2="22889"/>
                        <a14:foregroundMark x1="22376" y1="11778" x2="27624" y2="14444"/>
                        <a14:foregroundMark x1="33149" y1="4667" x2="33978" y2="10000"/>
                        <a14:foregroundMark x1="35083" y1="21333" x2="38398" y2="26667"/>
                        <a14:foregroundMark x1="81215" y1="8000" x2="83149" y2="14444"/>
                        <a14:foregroundMark x1="92541" y1="12444" x2="98619" y2="14667"/>
                        <a14:foregroundMark x1="98895" y1="19778" x2="96961" y2="21556"/>
                        <a14:foregroundMark x1="88398" y1="21556" x2="90608" y2="24667"/>
                        <a14:foregroundMark x1="82873" y1="26889" x2="84807" y2="31556"/>
                        <a14:backgroundMark x1="46409" y1="26667" x2="47514" y2="27778"/>
                        <a14:backgroundMark x1="35359" y1="55778" x2="33978" y2="56444"/>
                      </a14:backgroundRemoval>
                    </a14:imgEffect>
                  </a14:imgLayer>
                </a14:imgProps>
              </a:ext>
              <a:ext uri="{28A0092B-C50C-407E-A947-70E740481C1C}">
                <a14:useLocalDpi xmlns:a14="http://schemas.microsoft.com/office/drawing/2010/main" val="0"/>
              </a:ext>
            </a:extLst>
          </a:blip>
          <a:srcRect/>
          <a:stretch>
            <a:fillRect/>
          </a:stretch>
        </p:blipFill>
        <p:spPr bwMode="auto">
          <a:xfrm rot="19892671">
            <a:off x="7590614" y="-404789"/>
            <a:ext cx="1421479" cy="176703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ình ảnh có liên quan"/>
          <p:cNvPicPr>
            <a:picLocks noChangeAspect="1" noChangeArrowheads="1"/>
          </p:cNvPicPr>
          <p:nvPr/>
        </p:nvPicPr>
        <p:blipFill>
          <a:blip r:embed="rId36" cstate="print">
            <a:extLst>
              <a:ext uri="{BEBA8EAE-BF5A-486C-A8C5-ECC9F3942E4B}">
                <a14:imgProps xmlns:a14="http://schemas.microsoft.com/office/drawing/2010/main">
                  <a14:imgLayer r:embed="rId37">
                    <a14:imgEffect>
                      <a14:backgroundRemoval t="0" b="100000" l="0" r="99688">
                        <a14:foregroundMark x1="22813" y1="35938" x2="26563" y2="52188"/>
                        <a14:foregroundMark x1="34063" y1="19375" x2="37813" y2="46875"/>
                        <a14:foregroundMark x1="30000" y1="28125" x2="35938" y2="44063"/>
                        <a14:foregroundMark x1="32813" y1="25938" x2="33750" y2="35625"/>
                      </a14:backgroundRemoval>
                    </a14:imgEffect>
                  </a14:imgLayer>
                </a14:imgProps>
              </a:ext>
              <a:ext uri="{28A0092B-C50C-407E-A947-70E740481C1C}">
                <a14:useLocalDpi xmlns:a14="http://schemas.microsoft.com/office/drawing/2010/main" val="0"/>
              </a:ext>
            </a:extLst>
          </a:blip>
          <a:srcRect/>
          <a:stretch>
            <a:fillRect/>
          </a:stretch>
        </p:blipFill>
        <p:spPr bwMode="auto">
          <a:xfrm rot="20925904" flipH="1">
            <a:off x="6128945" y="478727"/>
            <a:ext cx="1114368" cy="108830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Kết quả hình ảnh cho monkey cartoon"/>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rot="1100560" flipH="1">
            <a:off x="9789494" y="936409"/>
            <a:ext cx="1346325" cy="132987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Kết quả hình ảnh cho pineapple cartoon"/>
          <p:cNvPicPr>
            <a:picLocks noChangeAspect="1" noChangeArrowheads="1"/>
          </p:cNvPicPr>
          <p:nvPr/>
        </p:nvPicPr>
        <p:blipFill>
          <a:blip r:embed="rId39" cstate="print">
            <a:extLst>
              <a:ext uri="{BEBA8EAE-BF5A-486C-A8C5-ECC9F3942E4B}">
                <a14:imgProps xmlns:a14="http://schemas.microsoft.com/office/drawing/2010/main">
                  <a14:imgLayer r:embed="rId4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233073" y="1267405"/>
            <a:ext cx="1105583" cy="1161327"/>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ình ảnh có liên quan"/>
          <p:cNvPicPr>
            <a:picLocks noChangeAspect="1" noChangeArrowheads="1"/>
          </p:cNvPicPr>
          <p:nvPr/>
        </p:nvPicPr>
        <p:blipFill>
          <a:blip r:embed="rId41" cstate="print">
            <a:extLst>
              <a:ext uri="{BEBA8EAE-BF5A-486C-A8C5-ECC9F3942E4B}">
                <a14:imgProps xmlns:a14="http://schemas.microsoft.com/office/drawing/2010/main">
                  <a14:imgLayer r:embed="rId4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159493" y="1782883"/>
            <a:ext cx="667439" cy="80692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Kết quả hình ảnh cho durian cartoon"/>
          <p:cNvPicPr>
            <a:picLocks noChangeAspect="1" noChangeArrowheads="1"/>
          </p:cNvPicPr>
          <p:nvPr/>
        </p:nvPicPr>
        <p:blipFill>
          <a:blip r:embed="rId43" cstate="print">
            <a:extLst>
              <a:ext uri="{BEBA8EAE-BF5A-486C-A8C5-ECC9F3942E4B}">
                <a14:imgProps xmlns:a14="http://schemas.microsoft.com/office/drawing/2010/main">
                  <a14:imgLayer r:embed="rId44">
                    <a14:imgEffect>
                      <a14:backgroundRemoval t="0" b="100000" l="0" r="100000">
                        <a14:foregroundMark x1="24000" y1="4621" x2="31846" y2="21209"/>
                        <a14:foregroundMark x1="28462" y1="3791" x2="34308" y2="17417"/>
                      </a14:backgroundRemoval>
                    </a14:imgEffect>
                  </a14:imgLayer>
                </a14:imgProps>
              </a:ext>
              <a:ext uri="{28A0092B-C50C-407E-A947-70E740481C1C}">
                <a14:useLocalDpi xmlns:a14="http://schemas.microsoft.com/office/drawing/2010/main" val="0"/>
              </a:ext>
            </a:extLst>
          </a:blip>
          <a:srcRect/>
          <a:stretch>
            <a:fillRect/>
          </a:stretch>
        </p:blipFill>
        <p:spPr bwMode="auto">
          <a:xfrm>
            <a:off x="1120983" y="308680"/>
            <a:ext cx="749899" cy="97371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0" descr="Hình ảnh có liên quan"/>
          <p:cNvPicPr>
            <a:picLocks noChangeAspect="1" noChangeArrowheads="1"/>
          </p:cNvPicPr>
          <p:nvPr/>
        </p:nvPicPr>
        <p:blipFill>
          <a:blip r:embed="rId45" cstate="print">
            <a:extLst>
              <a:ext uri="{BEBA8EAE-BF5A-486C-A8C5-ECC9F3942E4B}">
                <a14:imgProps xmlns:a14="http://schemas.microsoft.com/office/drawing/2010/main">
                  <a14:imgLayer r:embed="rId4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8223252" y="1309928"/>
            <a:ext cx="643467" cy="77793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2" descr="Kết quả hình ảnh cho durian cartoon"/>
          <p:cNvPicPr>
            <a:picLocks noChangeAspect="1" noChangeArrowheads="1"/>
          </p:cNvPicPr>
          <p:nvPr/>
        </p:nvPicPr>
        <p:blipFill>
          <a:blip r:embed="rId43" cstate="print">
            <a:extLst>
              <a:ext uri="{BEBA8EAE-BF5A-486C-A8C5-ECC9F3942E4B}">
                <a14:imgProps xmlns:a14="http://schemas.microsoft.com/office/drawing/2010/main">
                  <a14:imgLayer r:embed="rId44">
                    <a14:imgEffect>
                      <a14:backgroundRemoval t="0" b="100000" l="0" r="100000">
                        <a14:foregroundMark x1="24000" y1="4621" x2="31846" y2="21209"/>
                        <a14:foregroundMark x1="28462" y1="3791" x2="34308" y2="17417"/>
                      </a14:backgroundRemoval>
                    </a14:imgEffect>
                  </a14:imgLayer>
                </a14:imgProps>
              </a:ext>
              <a:ext uri="{28A0092B-C50C-407E-A947-70E740481C1C}">
                <a14:useLocalDpi xmlns:a14="http://schemas.microsoft.com/office/drawing/2010/main" val="0"/>
              </a:ext>
            </a:extLst>
          </a:blip>
          <a:srcRect/>
          <a:stretch>
            <a:fillRect/>
          </a:stretch>
        </p:blipFill>
        <p:spPr bwMode="auto">
          <a:xfrm>
            <a:off x="10137353" y="2176816"/>
            <a:ext cx="705331" cy="9158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ADMIN\Desktop\Picture1.png"/>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40986" y="3665081"/>
            <a:ext cx="2171700" cy="13589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ADMIN\Desktop\Lam tac\lumberjack-lean-on-the-wood-log-vector-7780327.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0" b="91944" l="0" r="100000">
                        <a14:foregroundMark x1="43460" y1="12500" x2="39782" y2="19444"/>
                        <a14:foregroundMark x1="45913" y1="32778" x2="44278" y2="41389"/>
                      </a14:backgroundRemoval>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15344994" flipH="1">
            <a:off x="-524716" y="5632318"/>
            <a:ext cx="1940984" cy="298986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ADMIN\Desktop\Picture1.png"/>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741081" y="3862274"/>
            <a:ext cx="2171700" cy="13589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C:\Users\ADMIN\Desktop\Lam tac\il_570xN.938660066_slvo.jpg"/>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0" b="100000" l="0" r="98421">
                        <a14:foregroundMark x1="75965" y1="14147" x2="87193" y2="14147"/>
                      </a14:backgroundRemoval>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12097892" flipH="1">
            <a:off x="2540499" y="5980671"/>
            <a:ext cx="1473200" cy="275924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ADMIN\Desktop\Picture1.png"/>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803537" y="3765550"/>
            <a:ext cx="2171700" cy="13589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ADMIN\Desktop\Picture1a (2).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rot="4983466">
            <a:off x="5865671" y="5629330"/>
            <a:ext cx="2080684" cy="301624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ADMIN\Desktop\Picture1.png"/>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480301" y="4813301"/>
            <a:ext cx="2171700" cy="13589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C:\Users\ADMIN\Desktop\Lam tac\stock-vector-cartoon-art-of-a-lumberjack-paul-bunyan-type-with-a-log-on-his-shoulder-this-guy-has-the-typical-17555299.jpg"/>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0" b="93868" l="0" r="100000">
                        <a14:backgroundMark x1="34375" y1="82830" x2="30250" y2="82830"/>
                        <a14:backgroundMark x1="43250" y1="81698" x2="37000" y2="82830"/>
                        <a14:backgroundMark x1="69750" y1="79717" x2="77625" y2="77358"/>
                        <a14:backgroundMark x1="44250" y1="6226" x2="12500" y2="13679"/>
                        <a14:backgroundMark x1="51000" y1="7358" x2="7250" y2="26981"/>
                        <a14:backgroundMark x1="93250" y1="3396" x2="99000" y2="7358"/>
                        <a14:backgroundMark x1="96375" y1="23113" x2="84875" y2="73019"/>
                        <a14:backgroundMark x1="6250" y1="68302" x2="13500" y2="87925"/>
                        <a14:backgroundMark x1="30750" y1="63585" x2="10375" y2="86038"/>
                        <a14:backgroundMark x1="77125" y1="91132" x2="92750" y2="84057"/>
                      </a14:backgroundRemoval>
                    </a14:imgEffect>
                    <a14:imgEffect>
                      <a14:sharpenSoften amount="25000"/>
                    </a14:imgEffect>
                    <a14:imgEffect>
                      <a14:colorTemperature colorTemp="11200"/>
                    </a14:imgEffect>
                    <a14:imgEffect>
                      <a14:saturation sat="20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0071364" flipH="1">
            <a:off x="8383940" y="6188862"/>
            <a:ext cx="1320800" cy="184710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ADMIN\Desktop\Picture1.png"/>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613901" y="4000501"/>
            <a:ext cx="2171700" cy="13589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9" descr="C:\Users\ADMIN\Desktop\Lam tac\e7f4c27d556f238339f9337509756439--lumberjacks-vectors.jpg"/>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0" b="99429" l="0" r="98475">
                        <a14:foregroundMark x1="17797" y1="71714" x2="15085" y2="80000"/>
                        <a14:foregroundMark x1="47627" y1="13714" x2="51017" y2="20286"/>
                        <a14:foregroundMark x1="56441" y1="13714" x2="56441" y2="20286"/>
                      </a14:backgroundRemoval>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11592405">
            <a:off x="9668444" y="6053952"/>
            <a:ext cx="2387963" cy="2833176"/>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1219200" y="3733800"/>
            <a:ext cx="581491" cy="508000"/>
          </a:xfrm>
          <a:prstGeom prst="ellipse">
            <a:avLst/>
          </a:prstGeom>
          <a:solidFill>
            <a:srgbClr val="FFFF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6600"/>
                </a:solidFill>
              </a:rPr>
              <a:t>1</a:t>
            </a:r>
          </a:p>
        </p:txBody>
      </p:sp>
      <p:sp>
        <p:nvSpPr>
          <p:cNvPr id="40" name="Oval 39"/>
          <p:cNvSpPr/>
          <p:nvPr/>
        </p:nvSpPr>
        <p:spPr>
          <a:xfrm>
            <a:off x="3376663" y="3733800"/>
            <a:ext cx="581491" cy="508000"/>
          </a:xfrm>
          <a:prstGeom prst="ellipse">
            <a:avLst/>
          </a:prstGeom>
          <a:solidFill>
            <a:srgbClr val="FFFF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6600"/>
                </a:solidFill>
              </a:rPr>
              <a:t>2</a:t>
            </a:r>
          </a:p>
        </p:txBody>
      </p:sp>
      <p:sp>
        <p:nvSpPr>
          <p:cNvPr id="41" name="Oval 40"/>
          <p:cNvSpPr/>
          <p:nvPr/>
        </p:nvSpPr>
        <p:spPr>
          <a:xfrm>
            <a:off x="6495117" y="3780971"/>
            <a:ext cx="581491" cy="508000"/>
          </a:xfrm>
          <a:prstGeom prst="ellipse">
            <a:avLst/>
          </a:prstGeom>
          <a:solidFill>
            <a:srgbClr val="FFFF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6600"/>
                </a:solidFill>
              </a:rPr>
              <a:t>3</a:t>
            </a:r>
          </a:p>
        </p:txBody>
      </p:sp>
      <p:sp>
        <p:nvSpPr>
          <p:cNvPr id="42" name="Oval 41"/>
          <p:cNvSpPr/>
          <p:nvPr/>
        </p:nvSpPr>
        <p:spPr>
          <a:xfrm>
            <a:off x="8229600" y="4559300"/>
            <a:ext cx="581491" cy="508000"/>
          </a:xfrm>
          <a:prstGeom prst="ellipse">
            <a:avLst/>
          </a:prstGeom>
          <a:solidFill>
            <a:srgbClr val="FFFF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6600"/>
                </a:solidFill>
              </a:rPr>
              <a:t>4</a:t>
            </a:r>
          </a:p>
        </p:txBody>
      </p:sp>
      <p:sp>
        <p:nvSpPr>
          <p:cNvPr id="43" name="Oval 42"/>
          <p:cNvSpPr/>
          <p:nvPr/>
        </p:nvSpPr>
        <p:spPr>
          <a:xfrm>
            <a:off x="10147420" y="3836529"/>
            <a:ext cx="581491" cy="508000"/>
          </a:xfrm>
          <a:prstGeom prst="ellipse">
            <a:avLst/>
          </a:prstGeom>
          <a:solidFill>
            <a:srgbClr val="FFFF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6600"/>
                </a:solidFill>
              </a:rPr>
              <a:t>5</a:t>
            </a:r>
          </a:p>
        </p:txBody>
      </p:sp>
    </p:spTree>
    <p:extLst>
      <p:ext uri="{BB962C8B-B14F-4D97-AF65-F5344CB8AC3E}">
        <p14:creationId xmlns:p14="http://schemas.microsoft.com/office/powerpoint/2010/main" val="11238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7"/>
                                        </p:tgtEl>
                                        <p:attrNameLst>
                                          <p:attrName>r</p:attrName>
                                        </p:attrNameLst>
                                      </p:cBhvr>
                                    </p:animRot>
                                    <p:animRot by="-240000">
                                      <p:cBhvr>
                                        <p:cTn id="7" dur="600" fill="hold">
                                          <p:stCondLst>
                                            <p:cond delay="600"/>
                                          </p:stCondLst>
                                        </p:cTn>
                                        <p:tgtEl>
                                          <p:spTgt spid="7"/>
                                        </p:tgtEl>
                                        <p:attrNameLst>
                                          <p:attrName>r</p:attrName>
                                        </p:attrNameLst>
                                      </p:cBhvr>
                                    </p:animRot>
                                    <p:animRot by="240000">
                                      <p:cBhvr>
                                        <p:cTn id="8" dur="600" fill="hold">
                                          <p:stCondLst>
                                            <p:cond delay="1200"/>
                                          </p:stCondLst>
                                        </p:cTn>
                                        <p:tgtEl>
                                          <p:spTgt spid="7"/>
                                        </p:tgtEl>
                                        <p:attrNameLst>
                                          <p:attrName>r</p:attrName>
                                        </p:attrNameLst>
                                      </p:cBhvr>
                                    </p:animRot>
                                    <p:animRot by="-240000">
                                      <p:cBhvr>
                                        <p:cTn id="9" dur="600" fill="hold">
                                          <p:stCondLst>
                                            <p:cond delay="1800"/>
                                          </p:stCondLst>
                                        </p:cTn>
                                        <p:tgtEl>
                                          <p:spTgt spid="7"/>
                                        </p:tgtEl>
                                        <p:attrNameLst>
                                          <p:attrName>r</p:attrName>
                                        </p:attrNameLst>
                                      </p:cBhvr>
                                    </p:animRot>
                                    <p:animRot by="120000">
                                      <p:cBhvr>
                                        <p:cTn id="10" dur="600" fill="hold">
                                          <p:stCondLst>
                                            <p:cond delay="2400"/>
                                          </p:stCondLst>
                                        </p:cTn>
                                        <p:tgtEl>
                                          <p:spTgt spid="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9"/>
                                        </p:tgtEl>
                                        <p:attrNameLst>
                                          <p:attrName>r</p:attrName>
                                        </p:attrNameLst>
                                      </p:cBhvr>
                                    </p:animRot>
                                    <p:animRot by="-240000">
                                      <p:cBhvr>
                                        <p:cTn id="13" dur="600" fill="hold">
                                          <p:stCondLst>
                                            <p:cond delay="600"/>
                                          </p:stCondLst>
                                        </p:cTn>
                                        <p:tgtEl>
                                          <p:spTgt spid="9"/>
                                        </p:tgtEl>
                                        <p:attrNameLst>
                                          <p:attrName>r</p:attrName>
                                        </p:attrNameLst>
                                      </p:cBhvr>
                                    </p:animRot>
                                    <p:animRot by="240000">
                                      <p:cBhvr>
                                        <p:cTn id="14" dur="600" fill="hold">
                                          <p:stCondLst>
                                            <p:cond delay="1200"/>
                                          </p:stCondLst>
                                        </p:cTn>
                                        <p:tgtEl>
                                          <p:spTgt spid="9"/>
                                        </p:tgtEl>
                                        <p:attrNameLst>
                                          <p:attrName>r</p:attrName>
                                        </p:attrNameLst>
                                      </p:cBhvr>
                                    </p:animRot>
                                    <p:animRot by="-240000">
                                      <p:cBhvr>
                                        <p:cTn id="15" dur="600" fill="hold">
                                          <p:stCondLst>
                                            <p:cond delay="1800"/>
                                          </p:stCondLst>
                                        </p:cTn>
                                        <p:tgtEl>
                                          <p:spTgt spid="9"/>
                                        </p:tgtEl>
                                        <p:attrNameLst>
                                          <p:attrName>r</p:attrName>
                                        </p:attrNameLst>
                                      </p:cBhvr>
                                    </p:animRot>
                                    <p:animRot by="120000">
                                      <p:cBhvr>
                                        <p:cTn id="16" dur="600" fill="hold">
                                          <p:stCondLst>
                                            <p:cond delay="2400"/>
                                          </p:stCondLst>
                                        </p:cTn>
                                        <p:tgtEl>
                                          <p:spTgt spid="9"/>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300" fill="hold">
                                          <p:stCondLst>
                                            <p:cond delay="0"/>
                                          </p:stCondLst>
                                        </p:cTn>
                                        <p:tgtEl>
                                          <p:spTgt spid="1038"/>
                                        </p:tgtEl>
                                        <p:attrNameLst>
                                          <p:attrName>r</p:attrName>
                                        </p:attrNameLst>
                                      </p:cBhvr>
                                    </p:animRot>
                                    <p:animRot by="-240000">
                                      <p:cBhvr>
                                        <p:cTn id="19" dur="600" fill="hold">
                                          <p:stCondLst>
                                            <p:cond delay="600"/>
                                          </p:stCondLst>
                                        </p:cTn>
                                        <p:tgtEl>
                                          <p:spTgt spid="1038"/>
                                        </p:tgtEl>
                                        <p:attrNameLst>
                                          <p:attrName>r</p:attrName>
                                        </p:attrNameLst>
                                      </p:cBhvr>
                                    </p:animRot>
                                    <p:animRot by="240000">
                                      <p:cBhvr>
                                        <p:cTn id="20" dur="600" fill="hold">
                                          <p:stCondLst>
                                            <p:cond delay="1200"/>
                                          </p:stCondLst>
                                        </p:cTn>
                                        <p:tgtEl>
                                          <p:spTgt spid="1038"/>
                                        </p:tgtEl>
                                        <p:attrNameLst>
                                          <p:attrName>r</p:attrName>
                                        </p:attrNameLst>
                                      </p:cBhvr>
                                    </p:animRot>
                                    <p:animRot by="-240000">
                                      <p:cBhvr>
                                        <p:cTn id="21" dur="600" fill="hold">
                                          <p:stCondLst>
                                            <p:cond delay="1800"/>
                                          </p:stCondLst>
                                        </p:cTn>
                                        <p:tgtEl>
                                          <p:spTgt spid="1038"/>
                                        </p:tgtEl>
                                        <p:attrNameLst>
                                          <p:attrName>r</p:attrName>
                                        </p:attrNameLst>
                                      </p:cBhvr>
                                    </p:animRot>
                                    <p:animRot by="120000">
                                      <p:cBhvr>
                                        <p:cTn id="22" dur="600" fill="hold">
                                          <p:stCondLst>
                                            <p:cond delay="2400"/>
                                          </p:stCondLst>
                                        </p:cTn>
                                        <p:tgtEl>
                                          <p:spTgt spid="1038"/>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1036"/>
                                        </p:tgtEl>
                                        <p:attrNameLst>
                                          <p:attrName>r</p:attrName>
                                        </p:attrNameLst>
                                      </p:cBhvr>
                                    </p:animRot>
                                    <p:animRot by="-240000">
                                      <p:cBhvr>
                                        <p:cTn id="25" dur="600" fill="hold">
                                          <p:stCondLst>
                                            <p:cond delay="600"/>
                                          </p:stCondLst>
                                        </p:cTn>
                                        <p:tgtEl>
                                          <p:spTgt spid="1036"/>
                                        </p:tgtEl>
                                        <p:attrNameLst>
                                          <p:attrName>r</p:attrName>
                                        </p:attrNameLst>
                                      </p:cBhvr>
                                    </p:animRot>
                                    <p:animRot by="240000">
                                      <p:cBhvr>
                                        <p:cTn id="26" dur="600" fill="hold">
                                          <p:stCondLst>
                                            <p:cond delay="1200"/>
                                          </p:stCondLst>
                                        </p:cTn>
                                        <p:tgtEl>
                                          <p:spTgt spid="1036"/>
                                        </p:tgtEl>
                                        <p:attrNameLst>
                                          <p:attrName>r</p:attrName>
                                        </p:attrNameLst>
                                      </p:cBhvr>
                                    </p:animRot>
                                    <p:animRot by="-240000">
                                      <p:cBhvr>
                                        <p:cTn id="27" dur="600" fill="hold">
                                          <p:stCondLst>
                                            <p:cond delay="1800"/>
                                          </p:stCondLst>
                                        </p:cTn>
                                        <p:tgtEl>
                                          <p:spTgt spid="1036"/>
                                        </p:tgtEl>
                                        <p:attrNameLst>
                                          <p:attrName>r</p:attrName>
                                        </p:attrNameLst>
                                      </p:cBhvr>
                                    </p:animRot>
                                    <p:animRot by="120000">
                                      <p:cBhvr>
                                        <p:cTn id="28" dur="600" fill="hold">
                                          <p:stCondLst>
                                            <p:cond delay="2400"/>
                                          </p:stCondLst>
                                        </p:cTn>
                                        <p:tgtEl>
                                          <p:spTgt spid="1036"/>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300" fill="hold">
                                          <p:stCondLst>
                                            <p:cond delay="0"/>
                                          </p:stCondLst>
                                        </p:cTn>
                                        <p:tgtEl>
                                          <p:spTgt spid="1040"/>
                                        </p:tgtEl>
                                        <p:attrNameLst>
                                          <p:attrName>r</p:attrName>
                                        </p:attrNameLst>
                                      </p:cBhvr>
                                    </p:animRot>
                                    <p:animRot by="-240000">
                                      <p:cBhvr>
                                        <p:cTn id="31" dur="600" fill="hold">
                                          <p:stCondLst>
                                            <p:cond delay="600"/>
                                          </p:stCondLst>
                                        </p:cTn>
                                        <p:tgtEl>
                                          <p:spTgt spid="1040"/>
                                        </p:tgtEl>
                                        <p:attrNameLst>
                                          <p:attrName>r</p:attrName>
                                        </p:attrNameLst>
                                      </p:cBhvr>
                                    </p:animRot>
                                    <p:animRot by="240000">
                                      <p:cBhvr>
                                        <p:cTn id="32" dur="600" fill="hold">
                                          <p:stCondLst>
                                            <p:cond delay="1200"/>
                                          </p:stCondLst>
                                        </p:cTn>
                                        <p:tgtEl>
                                          <p:spTgt spid="1040"/>
                                        </p:tgtEl>
                                        <p:attrNameLst>
                                          <p:attrName>r</p:attrName>
                                        </p:attrNameLst>
                                      </p:cBhvr>
                                    </p:animRot>
                                    <p:animRot by="-240000">
                                      <p:cBhvr>
                                        <p:cTn id="33" dur="600" fill="hold">
                                          <p:stCondLst>
                                            <p:cond delay="1800"/>
                                          </p:stCondLst>
                                        </p:cTn>
                                        <p:tgtEl>
                                          <p:spTgt spid="1040"/>
                                        </p:tgtEl>
                                        <p:attrNameLst>
                                          <p:attrName>r</p:attrName>
                                        </p:attrNameLst>
                                      </p:cBhvr>
                                    </p:animRot>
                                    <p:animRot by="120000">
                                      <p:cBhvr>
                                        <p:cTn id="34" dur="600" fill="hold">
                                          <p:stCondLst>
                                            <p:cond delay="2400"/>
                                          </p:stCondLst>
                                        </p:cTn>
                                        <p:tgtEl>
                                          <p:spTgt spid="10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7"/>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046"/>
                                        </p:tgtEl>
                                        <p:attrNameLst>
                                          <p:attrName>style.visibility</p:attrName>
                                        </p:attrNameLst>
                                      </p:cBhvr>
                                      <p:to>
                                        <p:strVal val="visible"/>
                                      </p:to>
                                    </p:set>
                                  </p:childTnLst>
                                </p:cTn>
                              </p:par>
                              <p:par>
                                <p:cTn id="40" presetID="42" presetClass="path" presetSubtype="0" accel="50000" decel="50000" fill="hold" nodeType="withEffect">
                                  <p:stCondLst>
                                    <p:cond delay="0"/>
                                  </p:stCondLst>
                                  <p:childTnLst>
                                    <p:animMotion origin="layout" path="M -3.05556E-6 6.17284E-7 L 0.00226 0.47284 " pathEditMode="relative" rAng="0" ptsTypes="AA">
                                      <p:cBhvr>
                                        <p:cTn id="41" dur="1000" fill="hold"/>
                                        <p:tgtEl>
                                          <p:spTgt spid="1046"/>
                                        </p:tgtEl>
                                        <p:attrNameLst>
                                          <p:attrName>ppt_x</p:attrName>
                                          <p:attrName>ppt_y</p:attrName>
                                        </p:attrNameLst>
                                      </p:cBhvr>
                                      <p:rCtr x="104" y="23642"/>
                                    </p:animMotion>
                                  </p:childTnLst>
                                </p:cTn>
                              </p:par>
                            </p:childTnLst>
                          </p:cTn>
                        </p:par>
                        <p:par>
                          <p:cTn id="42" fill="hold">
                            <p:stCondLst>
                              <p:cond delay="1000"/>
                            </p:stCondLst>
                            <p:childTnLst>
                              <p:par>
                                <p:cTn id="43" presetID="1" presetClass="exit" presetSubtype="0" fill="hold" nodeType="afterEffect">
                                  <p:stCondLst>
                                    <p:cond delay="0"/>
                                  </p:stCondLst>
                                  <p:childTnLst>
                                    <p:set>
                                      <p:cBhvr>
                                        <p:cTn id="44" dur="1" fill="hold">
                                          <p:stCondLst>
                                            <p:cond delay="0"/>
                                          </p:stCondLst>
                                        </p:cTn>
                                        <p:tgtEl>
                                          <p:spTgt spid="1046"/>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childTnLst>
                                </p:cTn>
                              </p:par>
                              <p:par>
                                <p:cTn id="47" presetID="1" presetClass="exit" presetSubtype="0" fill="hold" nodeType="withEffect">
                                  <p:stCondLst>
                                    <p:cond delay="1000"/>
                                  </p:stCondLst>
                                  <p:childTnLst>
                                    <p:set>
                                      <p:cBhvr>
                                        <p:cTn id="48" dur="1" fill="hold">
                                          <p:stCondLst>
                                            <p:cond delay="0"/>
                                          </p:stCondLst>
                                        </p:cTn>
                                        <p:tgtEl>
                                          <p:spTgt spid="2"/>
                                        </p:tgtEl>
                                        <p:attrNameLst>
                                          <p:attrName>style.visibility</p:attrName>
                                        </p:attrNameLst>
                                      </p:cBhvr>
                                      <p:to>
                                        <p:strVal val="hidden"/>
                                      </p:to>
                                    </p:set>
                                  </p:childTnLst>
                                </p:cTn>
                              </p:par>
                              <p:par>
                                <p:cTn id="49" presetID="1" presetClass="exit" presetSubtype="0" fill="hold" nodeType="withEffect">
                                  <p:stCondLst>
                                    <p:cond delay="1000"/>
                                  </p:stCondLst>
                                  <p:childTnLst>
                                    <p:set>
                                      <p:cBhvr>
                                        <p:cTn id="50" dur="1" fill="hold">
                                          <p:stCondLst>
                                            <p:cond delay="0"/>
                                          </p:stCondLst>
                                        </p:cTn>
                                        <p:tgtEl>
                                          <p:spTgt spid="21"/>
                                        </p:tgtEl>
                                        <p:attrNameLst>
                                          <p:attrName>style.visibility</p:attrName>
                                        </p:attrNameLst>
                                      </p:cBhvr>
                                      <p:to>
                                        <p:strVal val="hidden"/>
                                      </p:to>
                                    </p:set>
                                  </p:childTnLst>
                                </p:cTn>
                              </p:par>
                            </p:childTnLst>
                          </p:cTn>
                        </p:par>
                        <p:par>
                          <p:cTn id="51" fill="hold">
                            <p:stCondLst>
                              <p:cond delay="2000"/>
                            </p:stCondLst>
                            <p:childTnLst>
                              <p:par>
                                <p:cTn id="52" presetID="1"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9"/>
                    </p:tgtEl>
                  </p:cond>
                </p:stCondLst>
                <p:endSync evt="end" delay="0">
                  <p:rtn val="all"/>
                </p:endSync>
                <p:childTnLst>
                  <p:par>
                    <p:cTn id="55" fill="hold">
                      <p:stCondLst>
                        <p:cond delay="0"/>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44"/>
                                        </p:tgtEl>
                                        <p:attrNameLst>
                                          <p:attrName>style.visibility</p:attrName>
                                        </p:attrNameLst>
                                      </p:cBhvr>
                                      <p:to>
                                        <p:strVal val="visible"/>
                                      </p:to>
                                    </p:set>
                                  </p:childTnLst>
                                </p:cTn>
                              </p:par>
                              <p:par>
                                <p:cTn id="59" presetID="64" presetClass="path" presetSubtype="0" accel="50000" decel="50000" fill="hold" nodeType="withEffect">
                                  <p:stCondLst>
                                    <p:cond delay="0"/>
                                  </p:stCondLst>
                                  <p:childTnLst>
                                    <p:animMotion origin="layout" path="M 1.66667E-6 2.83951E-6 L 0.00521 0.28487 " pathEditMode="relative" rAng="0" ptsTypes="AA">
                                      <p:cBhvr>
                                        <p:cTn id="60" dur="1000" fill="hold"/>
                                        <p:tgtEl>
                                          <p:spTgt spid="1044"/>
                                        </p:tgtEl>
                                        <p:attrNameLst>
                                          <p:attrName>ppt_x</p:attrName>
                                          <p:attrName>ppt_y</p:attrName>
                                        </p:attrNameLst>
                                      </p:cBhvr>
                                      <p:rCtr x="260" y="14228"/>
                                    </p:animMotion>
                                  </p:childTnLst>
                                </p:cTn>
                              </p:par>
                            </p:childTnLst>
                          </p:cTn>
                        </p:par>
                        <p:par>
                          <p:cTn id="61" fill="hold">
                            <p:stCondLst>
                              <p:cond delay="1000"/>
                            </p:stCondLst>
                            <p:childTnLst>
                              <p:par>
                                <p:cTn id="62" presetID="1" presetClass="entr" presetSubtype="0"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044"/>
                                        </p:tgtEl>
                                        <p:attrNameLst>
                                          <p:attrName>style.visibility</p:attrName>
                                        </p:attrNameLst>
                                      </p:cBhvr>
                                      <p:to>
                                        <p:strVal val="hidden"/>
                                      </p:to>
                                    </p:set>
                                  </p:childTnLst>
                                </p:cTn>
                              </p:par>
                              <p:par>
                                <p:cTn id="66" presetID="1" presetClass="exit" presetSubtype="0" fill="hold" nodeType="withEffect">
                                  <p:stCondLst>
                                    <p:cond delay="1000"/>
                                  </p:stCondLst>
                                  <p:childTnLst>
                                    <p:set>
                                      <p:cBhvr>
                                        <p:cTn id="67" dur="1" fill="hold">
                                          <p:stCondLst>
                                            <p:cond delay="0"/>
                                          </p:stCondLst>
                                        </p:cTn>
                                        <p:tgtEl>
                                          <p:spTgt spid="32"/>
                                        </p:tgtEl>
                                        <p:attrNameLst>
                                          <p:attrName>style.visibility</p:attrName>
                                        </p:attrNameLst>
                                      </p:cBhvr>
                                      <p:to>
                                        <p:strVal val="hidden"/>
                                      </p:to>
                                    </p:set>
                                  </p:childTnLst>
                                </p:cTn>
                              </p:par>
                              <p:par>
                                <p:cTn id="68" presetID="1" presetClass="exit" presetSubtype="0" fill="hold" nodeType="withEffect">
                                  <p:stCondLst>
                                    <p:cond delay="1000"/>
                                  </p:stCondLst>
                                  <p:childTnLst>
                                    <p:set>
                                      <p:cBhvr>
                                        <p:cTn id="69" dur="1" fill="hold">
                                          <p:stCondLst>
                                            <p:cond delay="0"/>
                                          </p:stCondLst>
                                        </p:cTn>
                                        <p:tgtEl>
                                          <p:spTgt spid="27"/>
                                        </p:tgtEl>
                                        <p:attrNameLst>
                                          <p:attrName>style.visibility</p:attrName>
                                        </p:attrNameLst>
                                      </p:cBhvr>
                                      <p:to>
                                        <p:strVal val="hidden"/>
                                      </p:to>
                                    </p:set>
                                  </p:childTnLst>
                                </p:cTn>
                              </p:par>
                              <p:par>
                                <p:cTn id="70" presetID="1" presetClass="entr" presetSubtype="0" fill="hold" nodeType="withEffect">
                                  <p:stCondLst>
                                    <p:cond delay="1000"/>
                                  </p:stCondLst>
                                  <p:childTnLst>
                                    <p:set>
                                      <p:cBhvr>
                                        <p:cTn id="71"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2" restart="whenNotActive" fill="hold" evtFilter="cancelBubble" nodeType="interactiveSeq">
                <p:stCondLst>
                  <p:cond evt="onClick" delay="0">
                    <p:tgtEl>
                      <p:spTgt spid="1038"/>
                    </p:tgtEl>
                  </p:cond>
                </p:stCondLst>
                <p:endSync evt="end" delay="0">
                  <p:rtn val="all"/>
                </p:endSync>
                <p:childTnLst>
                  <p:par>
                    <p:cTn id="73" fill="hold">
                      <p:stCondLst>
                        <p:cond delay="0"/>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042"/>
                                        </p:tgtEl>
                                        <p:attrNameLst>
                                          <p:attrName>style.visibility</p:attrName>
                                        </p:attrNameLst>
                                      </p:cBhvr>
                                      <p:to>
                                        <p:strVal val="visible"/>
                                      </p:to>
                                    </p:set>
                                  </p:childTnLst>
                                </p:cTn>
                              </p:par>
                              <p:par>
                                <p:cTn id="77" presetID="42" presetClass="path" presetSubtype="0" accel="50000" decel="50000" fill="hold" nodeType="withEffect">
                                  <p:stCondLst>
                                    <p:cond delay="0"/>
                                  </p:stCondLst>
                                  <p:childTnLst>
                                    <p:animMotion origin="layout" path="M 2.77778E-6 -4.44444E-6 L 0.00173 0.33426 " pathEditMode="relative" rAng="0" ptsTypes="AA">
                                      <p:cBhvr>
                                        <p:cTn id="78" dur="1000" fill="hold"/>
                                        <p:tgtEl>
                                          <p:spTgt spid="1042"/>
                                        </p:tgtEl>
                                        <p:attrNameLst>
                                          <p:attrName>ppt_x</p:attrName>
                                          <p:attrName>ppt_y</p:attrName>
                                        </p:attrNameLst>
                                      </p:cBhvr>
                                      <p:rCtr x="87" y="16698"/>
                                    </p:animMotion>
                                  </p:childTnLst>
                                </p:cTn>
                              </p:par>
                            </p:childTnLst>
                          </p:cTn>
                        </p:par>
                        <p:par>
                          <p:cTn id="79" fill="hold">
                            <p:stCondLst>
                              <p:cond delay="1000"/>
                            </p:stCondLst>
                            <p:childTnLst>
                              <p:par>
                                <p:cTn id="80" presetID="1" presetClass="entr" presetSubtype="0"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childTnLst>
                                </p:cTn>
                              </p:par>
                              <p:par>
                                <p:cTn id="82" presetID="1" presetClass="exit" presetSubtype="0" fill="hold" nodeType="withEffect">
                                  <p:stCondLst>
                                    <p:cond delay="0"/>
                                  </p:stCondLst>
                                  <p:childTnLst>
                                    <p:set>
                                      <p:cBhvr>
                                        <p:cTn id="83" dur="1" fill="hold">
                                          <p:stCondLst>
                                            <p:cond delay="0"/>
                                          </p:stCondLst>
                                        </p:cTn>
                                        <p:tgtEl>
                                          <p:spTgt spid="1042"/>
                                        </p:tgtEl>
                                        <p:attrNameLst>
                                          <p:attrName>style.visibility</p:attrName>
                                        </p:attrNameLst>
                                      </p:cBhvr>
                                      <p:to>
                                        <p:strVal val="hidden"/>
                                      </p:to>
                                    </p:set>
                                  </p:childTnLst>
                                </p:cTn>
                              </p:par>
                              <p:par>
                                <p:cTn id="84" presetID="1" presetClass="exit" presetSubtype="0" fill="hold" nodeType="withEffect">
                                  <p:stCondLst>
                                    <p:cond delay="1000"/>
                                  </p:stCondLst>
                                  <p:childTnLst>
                                    <p:set>
                                      <p:cBhvr>
                                        <p:cTn id="85" dur="1" fill="hold">
                                          <p:stCondLst>
                                            <p:cond delay="0"/>
                                          </p:stCondLst>
                                        </p:cTn>
                                        <p:tgtEl>
                                          <p:spTgt spid="34"/>
                                        </p:tgtEl>
                                        <p:attrNameLst>
                                          <p:attrName>style.visibility</p:attrName>
                                        </p:attrNameLst>
                                      </p:cBhvr>
                                      <p:to>
                                        <p:strVal val="hidden"/>
                                      </p:to>
                                    </p:set>
                                  </p:childTnLst>
                                </p:cTn>
                              </p:par>
                              <p:par>
                                <p:cTn id="86" presetID="1" presetClass="exit" presetSubtype="0" fill="hold" nodeType="withEffect">
                                  <p:stCondLst>
                                    <p:cond delay="1000"/>
                                  </p:stCondLst>
                                  <p:childTnLst>
                                    <p:set>
                                      <p:cBhvr>
                                        <p:cTn id="87" dur="1" fill="hold">
                                          <p:stCondLst>
                                            <p:cond delay="0"/>
                                          </p:stCondLst>
                                        </p:cTn>
                                        <p:tgtEl>
                                          <p:spTgt spid="26"/>
                                        </p:tgtEl>
                                        <p:attrNameLst>
                                          <p:attrName>style.visibility</p:attrName>
                                        </p:attrNameLst>
                                      </p:cBhvr>
                                      <p:to>
                                        <p:strVal val="hidden"/>
                                      </p:to>
                                    </p:set>
                                  </p:childTnLst>
                                </p:cTn>
                              </p:par>
                              <p:par>
                                <p:cTn id="88" presetID="1" presetClass="entr" presetSubtype="0" fill="hold" nodeType="withEffect">
                                  <p:stCondLst>
                                    <p:cond delay="1000"/>
                                  </p:stCondLst>
                                  <p:childTnLst>
                                    <p:set>
                                      <p:cBhvr>
                                        <p:cTn id="89"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1038"/>
                  </p:tgtEl>
                </p:cond>
              </p:nextCondLst>
            </p:seq>
            <p:seq concurrent="1" nextAc="seek">
              <p:cTn id="90" restart="whenNotActive" fill="hold" evtFilter="cancelBubble" nodeType="interactiveSeq">
                <p:stCondLst>
                  <p:cond evt="onClick" delay="0">
                    <p:tgtEl>
                      <p:spTgt spid="1036"/>
                    </p:tgtEl>
                  </p:cond>
                </p:stCondLst>
                <p:endSync evt="end" delay="0">
                  <p:rtn val="all"/>
                </p:endSync>
                <p:childTnLst>
                  <p:par>
                    <p:cTn id="91" fill="hold">
                      <p:stCondLst>
                        <p:cond delay="0"/>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3"/>
                                        </p:tgtEl>
                                        <p:attrNameLst>
                                          <p:attrName>style.visibility</p:attrName>
                                        </p:attrNameLst>
                                      </p:cBhvr>
                                      <p:to>
                                        <p:strVal val="visible"/>
                                      </p:to>
                                    </p:set>
                                  </p:childTnLst>
                                </p:cTn>
                              </p:par>
                              <p:par>
                                <p:cTn id="95" presetID="42" presetClass="path" presetSubtype="0" accel="50000" decel="50000" fill="hold" nodeType="withEffect">
                                  <p:stCondLst>
                                    <p:cond delay="0"/>
                                  </p:stCondLst>
                                  <p:childTnLst>
                                    <p:animMotion origin="layout" path="M 1.94444E-6 -8.64198E-7 L -0.00087 0.53395 " pathEditMode="relative" rAng="0" ptsTypes="AA">
                                      <p:cBhvr>
                                        <p:cTn id="96" dur="1000" fill="hold"/>
                                        <p:tgtEl>
                                          <p:spTgt spid="23"/>
                                        </p:tgtEl>
                                        <p:attrNameLst>
                                          <p:attrName>ppt_x</p:attrName>
                                          <p:attrName>ppt_y</p:attrName>
                                        </p:attrNameLst>
                                      </p:cBhvr>
                                      <p:rCtr x="-52" y="26698"/>
                                    </p:animMotion>
                                  </p:childTnLst>
                                </p:cTn>
                              </p:par>
                            </p:childTnLst>
                          </p:cTn>
                        </p:par>
                        <p:par>
                          <p:cTn id="97" fill="hold">
                            <p:stCondLst>
                              <p:cond delay="1000"/>
                            </p:stCondLst>
                            <p:childTnLst>
                              <p:par>
                                <p:cTn id="98" presetID="1" presetClass="entr" presetSubtype="0"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childTnLst>
                                </p:cTn>
                              </p:par>
                              <p:par>
                                <p:cTn id="100" presetID="1" presetClass="exit" presetSubtype="0" fill="hold" nodeType="withEffect">
                                  <p:stCondLst>
                                    <p:cond delay="0"/>
                                  </p:stCondLst>
                                  <p:childTnLst>
                                    <p:set>
                                      <p:cBhvr>
                                        <p:cTn id="101" dur="1" fill="hold">
                                          <p:stCondLst>
                                            <p:cond delay="0"/>
                                          </p:stCondLst>
                                        </p:cTn>
                                        <p:tgtEl>
                                          <p:spTgt spid="23"/>
                                        </p:tgtEl>
                                        <p:attrNameLst>
                                          <p:attrName>style.visibility</p:attrName>
                                        </p:attrNameLst>
                                      </p:cBhvr>
                                      <p:to>
                                        <p:strVal val="hidden"/>
                                      </p:to>
                                    </p:set>
                                  </p:childTnLst>
                                </p:cTn>
                              </p:par>
                              <p:par>
                                <p:cTn id="102" presetID="1" presetClass="exit" presetSubtype="0" fill="hold" nodeType="withEffect">
                                  <p:stCondLst>
                                    <p:cond delay="1000"/>
                                  </p:stCondLst>
                                  <p:childTnLst>
                                    <p:set>
                                      <p:cBhvr>
                                        <p:cTn id="103" dur="1" fill="hold">
                                          <p:stCondLst>
                                            <p:cond delay="0"/>
                                          </p:stCondLst>
                                        </p:cTn>
                                        <p:tgtEl>
                                          <p:spTgt spid="36"/>
                                        </p:tgtEl>
                                        <p:attrNameLst>
                                          <p:attrName>style.visibility</p:attrName>
                                        </p:attrNameLst>
                                      </p:cBhvr>
                                      <p:to>
                                        <p:strVal val="hidden"/>
                                      </p:to>
                                    </p:set>
                                  </p:childTnLst>
                                </p:cTn>
                              </p:par>
                              <p:par>
                                <p:cTn id="104" presetID="1" presetClass="exit" presetSubtype="0" fill="hold" nodeType="withEffect">
                                  <p:stCondLst>
                                    <p:cond delay="1000"/>
                                  </p:stCondLst>
                                  <p:childTnLst>
                                    <p:set>
                                      <p:cBhvr>
                                        <p:cTn id="105" dur="1" fill="hold">
                                          <p:stCondLst>
                                            <p:cond delay="0"/>
                                          </p:stCondLst>
                                        </p:cTn>
                                        <p:tgtEl>
                                          <p:spTgt spid="28"/>
                                        </p:tgtEl>
                                        <p:attrNameLst>
                                          <p:attrName>style.visibility</p:attrName>
                                        </p:attrNameLst>
                                      </p:cBhvr>
                                      <p:to>
                                        <p:strVal val="hidden"/>
                                      </p:to>
                                    </p:set>
                                  </p:childTnLst>
                                </p:cTn>
                              </p:par>
                              <p:par>
                                <p:cTn id="106" presetID="1" presetClass="entr" presetSubtype="0" fill="hold" nodeType="withEffect">
                                  <p:stCondLst>
                                    <p:cond delay="1000"/>
                                  </p:stCondLst>
                                  <p:childTnLst>
                                    <p:set>
                                      <p:cBhvr>
                                        <p:cTn id="107"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1036"/>
                  </p:tgtEl>
                </p:cond>
              </p:nextCondLst>
            </p:seq>
            <p:seq concurrent="1" nextAc="seek">
              <p:cTn id="108" restart="whenNotActive" fill="hold" evtFilter="cancelBubble" nodeType="interactiveSeq">
                <p:stCondLst>
                  <p:cond evt="onClick" delay="0">
                    <p:tgtEl>
                      <p:spTgt spid="1040"/>
                    </p:tgtEl>
                  </p:cond>
                </p:stCondLst>
                <p:endSync evt="end" delay="0">
                  <p:rtn val="all"/>
                </p:endSync>
                <p:childTnLst>
                  <p:par>
                    <p:cTn id="109" fill="hold">
                      <p:stCondLst>
                        <p:cond delay="0"/>
                      </p:stCondLst>
                      <p:childTnLst>
                        <p:par>
                          <p:cTn id="110" fill="hold">
                            <p:stCondLst>
                              <p:cond delay="0"/>
                            </p:stCondLst>
                            <p:childTnLst>
                              <p:par>
                                <p:cTn id="111" presetID="1" presetClass="entr" presetSubtype="0" fill="hold" nodeType="clickEffect">
                                  <p:stCondLst>
                                    <p:cond delay="0"/>
                                  </p:stCondLst>
                                  <p:childTnLst>
                                    <p:set>
                                      <p:cBhvr>
                                        <p:cTn id="112" dur="1" fill="hold">
                                          <p:stCondLst>
                                            <p:cond delay="0"/>
                                          </p:stCondLst>
                                        </p:cTn>
                                        <p:tgtEl>
                                          <p:spTgt spid="24"/>
                                        </p:tgtEl>
                                        <p:attrNameLst>
                                          <p:attrName>style.visibility</p:attrName>
                                        </p:attrNameLst>
                                      </p:cBhvr>
                                      <p:to>
                                        <p:strVal val="visible"/>
                                      </p:to>
                                    </p:set>
                                  </p:childTnLst>
                                </p:cTn>
                              </p:par>
                              <p:par>
                                <p:cTn id="113" presetID="42" presetClass="path" presetSubtype="0" accel="50000" decel="50000" fill="hold" nodeType="withEffect">
                                  <p:stCondLst>
                                    <p:cond delay="0"/>
                                  </p:stCondLst>
                                  <p:childTnLst>
                                    <p:animMotion origin="layout" path="M 0 0 L 0 0.25 E" pathEditMode="relative" ptsTypes="">
                                      <p:cBhvr>
                                        <p:cTn id="114" dur="1000" fill="hold"/>
                                        <p:tgtEl>
                                          <p:spTgt spid="24"/>
                                        </p:tgtEl>
                                        <p:attrNameLst>
                                          <p:attrName>ppt_x</p:attrName>
                                          <p:attrName>ppt_y</p:attrName>
                                        </p:attrNameLst>
                                      </p:cBhvr>
                                    </p:animMotion>
                                  </p:childTnLst>
                                </p:cTn>
                              </p:par>
                            </p:childTnLst>
                          </p:cTn>
                        </p:par>
                        <p:par>
                          <p:cTn id="115" fill="hold">
                            <p:stCondLst>
                              <p:cond delay="1000"/>
                            </p:stCondLst>
                            <p:childTnLst>
                              <p:par>
                                <p:cTn id="116" presetID="1" presetClass="entr" presetSubtype="0" fill="hold" nodeType="afterEffect">
                                  <p:stCondLst>
                                    <p:cond delay="0"/>
                                  </p:stCondLst>
                                  <p:childTnLst>
                                    <p:set>
                                      <p:cBhvr>
                                        <p:cTn id="117" dur="1" fill="hold">
                                          <p:stCondLst>
                                            <p:cond delay="0"/>
                                          </p:stCondLst>
                                        </p:cTn>
                                        <p:tgtEl>
                                          <p:spTgt spid="38"/>
                                        </p:tgtEl>
                                        <p:attrNameLst>
                                          <p:attrName>style.visibility</p:attrName>
                                        </p:attrNameLst>
                                      </p:cBhvr>
                                      <p:to>
                                        <p:strVal val="visible"/>
                                      </p:to>
                                    </p:set>
                                  </p:childTnLst>
                                </p:cTn>
                              </p:par>
                              <p:par>
                                <p:cTn id="118" presetID="1" presetClass="exit" presetSubtype="0" fill="hold" nodeType="withEffect">
                                  <p:stCondLst>
                                    <p:cond delay="0"/>
                                  </p:stCondLst>
                                  <p:childTnLst>
                                    <p:set>
                                      <p:cBhvr>
                                        <p:cTn id="119" dur="1" fill="hold">
                                          <p:stCondLst>
                                            <p:cond delay="0"/>
                                          </p:stCondLst>
                                        </p:cTn>
                                        <p:tgtEl>
                                          <p:spTgt spid="24"/>
                                        </p:tgtEl>
                                        <p:attrNameLst>
                                          <p:attrName>style.visibility</p:attrName>
                                        </p:attrNameLst>
                                      </p:cBhvr>
                                      <p:to>
                                        <p:strVal val="hidden"/>
                                      </p:to>
                                    </p:set>
                                  </p:childTnLst>
                                </p:cTn>
                              </p:par>
                              <p:par>
                                <p:cTn id="120" presetID="1" presetClass="exit" presetSubtype="0" fill="hold" nodeType="withEffect">
                                  <p:stCondLst>
                                    <p:cond delay="1000"/>
                                  </p:stCondLst>
                                  <p:childTnLst>
                                    <p:set>
                                      <p:cBhvr>
                                        <p:cTn id="121" dur="1" fill="hold">
                                          <p:stCondLst>
                                            <p:cond delay="0"/>
                                          </p:stCondLst>
                                        </p:cTn>
                                        <p:tgtEl>
                                          <p:spTgt spid="38"/>
                                        </p:tgtEl>
                                        <p:attrNameLst>
                                          <p:attrName>style.visibility</p:attrName>
                                        </p:attrNameLst>
                                      </p:cBhvr>
                                      <p:to>
                                        <p:strVal val="hidden"/>
                                      </p:to>
                                    </p:set>
                                  </p:childTnLst>
                                </p:cTn>
                              </p:par>
                              <p:par>
                                <p:cTn id="122" presetID="1" presetClass="exit" presetSubtype="0" fill="hold" nodeType="withEffect">
                                  <p:stCondLst>
                                    <p:cond delay="1000"/>
                                  </p:stCondLst>
                                  <p:childTnLst>
                                    <p:set>
                                      <p:cBhvr>
                                        <p:cTn id="123" dur="1" fill="hold">
                                          <p:stCondLst>
                                            <p:cond delay="0"/>
                                          </p:stCondLst>
                                        </p:cTn>
                                        <p:tgtEl>
                                          <p:spTgt spid="29"/>
                                        </p:tgtEl>
                                        <p:attrNameLst>
                                          <p:attrName>style.visibility</p:attrName>
                                        </p:attrNameLst>
                                      </p:cBhvr>
                                      <p:to>
                                        <p:strVal val="hidden"/>
                                      </p:to>
                                    </p:set>
                                  </p:childTnLst>
                                </p:cTn>
                              </p:par>
                              <p:par>
                                <p:cTn id="124" presetID="1" presetClass="entr" presetSubtype="0" fill="hold" nodeType="withEffect">
                                  <p:stCondLst>
                                    <p:cond delay="1000"/>
                                  </p:stCondLst>
                                  <p:childTnLst>
                                    <p:set>
                                      <p:cBhvr>
                                        <p:cTn id="125"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1040"/>
                  </p:tgtEl>
                </p:cond>
              </p:nextCondLst>
            </p:seq>
            <p:seq concurrent="1" nextAc="seek">
              <p:cTn id="126" restart="whenNotActive" fill="hold" evtFilter="cancelBubble" nodeType="interactiveSeq">
                <p:stCondLst>
                  <p:cond evt="onClick" delay="0">
                    <p:tgtEl>
                      <p:spTgt spid="21"/>
                    </p:tgtEl>
                  </p:cond>
                </p:stCondLst>
                <p:endSync evt="end" delay="0">
                  <p:rtn val="all"/>
                </p:endSync>
                <p:childTnLst>
                  <p:par>
                    <p:cTn id="127" fill="hold">
                      <p:stCondLst>
                        <p:cond delay="0"/>
                      </p:stCondLst>
                      <p:childTnLst>
                        <p:par>
                          <p:cTn id="128" fill="hold">
                            <p:stCondLst>
                              <p:cond delay="0"/>
                            </p:stCondLst>
                            <p:childTnLst>
                              <p:par>
                                <p:cTn id="129" presetID="1" presetClass="exit" presetSubtype="0" fill="hold" grpId="0" nodeType="clickEffect">
                                  <p:stCondLst>
                                    <p:cond delay="0"/>
                                  </p:stCondLst>
                                  <p:childTnLst>
                                    <p:set>
                                      <p:cBhvr>
                                        <p:cTn id="130"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31" restart="whenNotActive" fill="hold" evtFilter="cancelBubble" nodeType="interactiveSeq">
                <p:stCondLst>
                  <p:cond evt="onClick" delay="0">
                    <p:tgtEl>
                      <p:spTgt spid="27"/>
                    </p:tgtEl>
                  </p:cond>
                </p:stCondLst>
                <p:endSync evt="end" delay="0">
                  <p:rtn val="all"/>
                </p:endSync>
                <p:childTnLst>
                  <p:par>
                    <p:cTn id="132" fill="hold">
                      <p:stCondLst>
                        <p:cond delay="0"/>
                      </p:stCondLst>
                      <p:childTnLst>
                        <p:par>
                          <p:cTn id="133" fill="hold">
                            <p:stCondLst>
                              <p:cond delay="0"/>
                            </p:stCondLst>
                            <p:childTnLst>
                              <p:par>
                                <p:cTn id="134" presetID="1" presetClass="exit" presetSubtype="0" fill="hold" grpId="0" nodeType="clickEffect">
                                  <p:stCondLst>
                                    <p:cond delay="0"/>
                                  </p:stCondLst>
                                  <p:childTnLst>
                                    <p:set>
                                      <p:cBhvr>
                                        <p:cTn id="135" dur="1" fill="hold">
                                          <p:stCondLst>
                                            <p:cond delay="0"/>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36" restart="whenNotActive" fill="hold" evtFilter="cancelBubble" nodeType="interactiveSeq">
                <p:stCondLst>
                  <p:cond evt="onClick" delay="0">
                    <p:tgtEl>
                      <p:spTgt spid="26"/>
                    </p:tgtEl>
                  </p:cond>
                </p:stCondLst>
                <p:endSync evt="end" delay="0">
                  <p:rtn val="all"/>
                </p:endSync>
                <p:childTnLst>
                  <p:par>
                    <p:cTn id="137" fill="hold">
                      <p:stCondLst>
                        <p:cond delay="0"/>
                      </p:stCondLst>
                      <p:childTnLst>
                        <p:par>
                          <p:cTn id="138" fill="hold">
                            <p:stCondLst>
                              <p:cond delay="0"/>
                            </p:stCondLst>
                            <p:childTnLst>
                              <p:par>
                                <p:cTn id="139" presetID="1" presetClass="exit" presetSubtype="0" fill="hold" grpId="0" nodeType="clickEffect">
                                  <p:stCondLst>
                                    <p:cond delay="0"/>
                                  </p:stCondLst>
                                  <p:childTnLst>
                                    <p:set>
                                      <p:cBhvr>
                                        <p:cTn id="140"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1" restart="whenNotActive" fill="hold" evtFilter="cancelBubble" nodeType="interactiveSeq">
                <p:stCondLst>
                  <p:cond evt="onClick" delay="0">
                    <p:tgtEl>
                      <p:spTgt spid="28"/>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0" nodeType="clickEffect">
                                  <p:stCondLst>
                                    <p:cond delay="0"/>
                                  </p:stCondLst>
                                  <p:childTnLst>
                                    <p:set>
                                      <p:cBhvr>
                                        <p:cTn id="145"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6" restart="whenNotActive" fill="hold" evtFilter="cancelBubble" nodeType="interactiveSeq">
                <p:stCondLst>
                  <p:cond evt="onClick" delay="0">
                    <p:tgtEl>
                      <p:spTgt spid="29"/>
                    </p:tgtEl>
                  </p:cond>
                </p:stCondLst>
                <p:endSync evt="end" delay="0">
                  <p:rtn val="all"/>
                </p:endSync>
                <p:childTnLst>
                  <p:par>
                    <p:cTn id="147" fill="hold">
                      <p:stCondLst>
                        <p:cond delay="0"/>
                      </p:stCondLst>
                      <p:childTnLst>
                        <p:par>
                          <p:cTn id="148" fill="hold">
                            <p:stCondLst>
                              <p:cond delay="0"/>
                            </p:stCondLst>
                            <p:childTnLst>
                              <p:par>
                                <p:cTn id="149" presetID="1" presetClass="exit" presetSubtype="0" fill="hold" grpId="0" nodeType="clickEffect">
                                  <p:stCondLst>
                                    <p:cond delay="0"/>
                                  </p:stCondLst>
                                  <p:childTnLst>
                                    <p:set>
                                      <p:cBhvr>
                                        <p:cTn id="150" dur="1" fill="hold">
                                          <p:stCondLst>
                                            <p:cond delay="0"/>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 grpId="0" animBg="1"/>
      <p:bldP spid="40" grpId="0" animBg="1"/>
      <p:bldP spid="41" grpId="0" animBg="1"/>
      <p:bldP spid="42" grpId="0" animBg="1"/>
      <p:bldP spid="4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160631"/>
            <a:ext cx="8331200" cy="342934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2711669"/>
            <a:ext cx="8029010" cy="5103230"/>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098800" y="1029326"/>
            <a:ext cx="5892800" cy="769441"/>
          </a:xfrm>
          <a:prstGeom prst="rect">
            <a:avLst/>
          </a:prstGeom>
          <a:noFill/>
        </p:spPr>
        <p:txBody>
          <a:bodyPr wrap="square" rtlCol="0">
            <a:spAutoFit/>
          </a:bodyPr>
          <a:lstStyle/>
          <a:p>
            <a:pPr algn="ctr"/>
            <a:r>
              <a:rPr lang="en-US" sz="4400" b="1">
                <a:solidFill>
                  <a:srgbClr val="008000"/>
                </a:solidFill>
                <a:latin typeface="Arial" panose="020B0604020202020204" pitchFamily="34" charset="0"/>
                <a:cs typeface="Arial" panose="020B0604020202020204" pitchFamily="34" charset="0"/>
              </a:rPr>
              <a:t>Khí áp là gì?</a:t>
            </a:r>
            <a:endParaRPr lang="en-US" sz="4400" b="1" dirty="0">
              <a:solidFill>
                <a:srgbClr val="008000"/>
              </a:solidFill>
              <a:latin typeface="Arial" panose="020B0604020202020204" pitchFamily="34" charset="0"/>
              <a:cs typeface="Arial" panose="020B0604020202020204" pitchFamily="34" charset="0"/>
            </a:endParaRPr>
          </a:p>
        </p:txBody>
      </p:sp>
      <p:sp>
        <p:nvSpPr>
          <p:cNvPr id="43" name="TextBox 42"/>
          <p:cNvSpPr txBox="1"/>
          <p:nvPr/>
        </p:nvSpPr>
        <p:spPr>
          <a:xfrm>
            <a:off x="2945953" y="4074348"/>
            <a:ext cx="5794703" cy="1754326"/>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Khí áp là sức ép của khí quyển lên một đơn vị diện tích trên  mặt đất</a:t>
            </a:r>
            <a:endParaRPr lang="en-US" sz="3600" b="1" dirty="0">
              <a:solidFill>
                <a:srgbClr val="008000"/>
              </a:solidFill>
              <a:latin typeface="Arial" panose="020B0604020202020204" pitchFamily="34" charset="0"/>
              <a:cs typeface="Arial" panose="020B0604020202020204" pitchFamily="34" charset="0"/>
            </a:endParaRPr>
          </a:p>
        </p:txBody>
      </p:sp>
      <p:pic>
        <p:nvPicPr>
          <p:cNvPr id="3074" name="Picture 2" descr="C:\Users\ADMIN\Desktop\Tai nguyen thiet ke tro choi\Bảng gỗ\Picture1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677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160631"/>
            <a:ext cx="8331200" cy="441630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158409" y="3429000"/>
            <a:ext cx="7290392" cy="3843669"/>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048000" y="822796"/>
            <a:ext cx="6096000" cy="2246769"/>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Kể tên các đai áp cao </a:t>
            </a:r>
          </a:p>
          <a:p>
            <a:pPr algn="ctr"/>
            <a:r>
              <a:rPr lang="en-US" sz="3600" b="1">
                <a:solidFill>
                  <a:srgbClr val="008000"/>
                </a:solidFill>
                <a:latin typeface="Arial" panose="020B0604020202020204" pitchFamily="34" charset="0"/>
                <a:cs typeface="Arial" panose="020B0604020202020204" pitchFamily="34" charset="0"/>
              </a:rPr>
              <a:t>và áp thấp trên bề mặt</a:t>
            </a:r>
          </a:p>
          <a:p>
            <a:pPr algn="ctr"/>
            <a:r>
              <a:rPr lang="en-US" sz="3600" b="1">
                <a:solidFill>
                  <a:srgbClr val="008000"/>
                </a:solidFill>
                <a:latin typeface="Arial" panose="020B0604020202020204" pitchFamily="34" charset="0"/>
                <a:cs typeface="Arial" panose="020B0604020202020204" pitchFamily="34" charset="0"/>
              </a:rPr>
              <a:t> Trái Đất</a:t>
            </a:r>
            <a:endParaRPr lang="en-US" sz="3600" b="1" dirty="0">
              <a:solidFill>
                <a:srgbClr val="008000"/>
              </a:solidFill>
              <a:latin typeface="Arial" panose="020B0604020202020204" pitchFamily="34" charset="0"/>
              <a:cs typeface="Arial" panose="020B0604020202020204" pitchFamily="34" charset="0"/>
            </a:endParaRPr>
          </a:p>
          <a:p>
            <a:pPr algn="ctr"/>
            <a:endParaRPr lang="en-US" sz="3200" dirty="0">
              <a:solidFill>
                <a:srgbClr val="008000"/>
              </a:solidFill>
              <a:latin typeface="Arial" panose="020B0604020202020204" pitchFamily="34" charset="0"/>
              <a:cs typeface="Arial" panose="020B0604020202020204" pitchFamily="34" charset="0"/>
            </a:endParaRPr>
          </a:p>
        </p:txBody>
      </p:sp>
      <p:sp>
        <p:nvSpPr>
          <p:cNvPr id="43" name="TextBox 42"/>
          <p:cNvSpPr txBox="1"/>
          <p:nvPr/>
        </p:nvSpPr>
        <p:spPr>
          <a:xfrm>
            <a:off x="3371702" y="4289308"/>
            <a:ext cx="4932325" cy="1569660"/>
          </a:xfrm>
          <a:prstGeom prst="rect">
            <a:avLst/>
          </a:prstGeom>
          <a:noFill/>
        </p:spPr>
        <p:txBody>
          <a:bodyPr wrap="square" rtlCol="0">
            <a:spAutoFit/>
          </a:bodyPr>
          <a:lstStyle/>
          <a:p>
            <a:pPr algn="ctr"/>
            <a:r>
              <a:rPr lang="en-US" sz="3200" b="1">
                <a:solidFill>
                  <a:srgbClr val="008000"/>
                </a:solidFill>
                <a:latin typeface="Arial" panose="020B0604020202020204" pitchFamily="34" charset="0"/>
                <a:cs typeface="Arial" panose="020B0604020202020204" pitchFamily="34" charset="0"/>
              </a:rPr>
              <a:t>Áp cao cận chí tuyến, áp cao cực, áp thấp xích đạo, áp thấp ôn đới</a:t>
            </a:r>
            <a:endParaRPr lang="en-US" sz="3200" b="1" dirty="0">
              <a:solidFill>
                <a:srgbClr val="008000"/>
              </a:solidFill>
              <a:latin typeface="Arial" panose="020B0604020202020204" pitchFamily="34" charset="0"/>
              <a:cs typeface="Arial" panose="020B0604020202020204" pitchFamily="34" charset="0"/>
            </a:endParaRPr>
          </a:p>
        </p:txBody>
      </p:sp>
      <p:pic>
        <p:nvPicPr>
          <p:cNvPr id="3074" name="Picture 2" descr="C:\Users\ADMIN\Desktop\Tai nguyen thiet ke tro choi\Bảng gỗ\Picture1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5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160631"/>
            <a:ext cx="8331200" cy="338643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133600" y="2722179"/>
            <a:ext cx="7882759" cy="4384706"/>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133600" y="1076229"/>
            <a:ext cx="7721600" cy="1138773"/>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Gió là gì?</a:t>
            </a:r>
            <a:endParaRPr lang="en-US" sz="3600" b="1" dirty="0">
              <a:solidFill>
                <a:srgbClr val="008000"/>
              </a:solidFill>
              <a:latin typeface="Arial" panose="020B0604020202020204" pitchFamily="34" charset="0"/>
              <a:cs typeface="Arial" panose="020B0604020202020204" pitchFamily="34" charset="0"/>
            </a:endParaRPr>
          </a:p>
          <a:p>
            <a:pPr algn="ctr"/>
            <a:endParaRPr lang="en-US" sz="3200" dirty="0">
              <a:solidFill>
                <a:srgbClr val="008000"/>
              </a:solidFill>
              <a:latin typeface="Arial" panose="020B0604020202020204" pitchFamily="34" charset="0"/>
              <a:cs typeface="Arial" panose="020B0604020202020204" pitchFamily="34" charset="0"/>
            </a:endParaRPr>
          </a:p>
        </p:txBody>
      </p:sp>
      <p:sp>
        <p:nvSpPr>
          <p:cNvPr id="43" name="TextBox 42"/>
          <p:cNvSpPr txBox="1"/>
          <p:nvPr/>
        </p:nvSpPr>
        <p:spPr>
          <a:xfrm>
            <a:off x="3103179" y="3732976"/>
            <a:ext cx="5862145" cy="1569660"/>
          </a:xfrm>
          <a:prstGeom prst="rect">
            <a:avLst/>
          </a:prstGeom>
          <a:noFill/>
        </p:spPr>
        <p:txBody>
          <a:bodyPr wrap="square" rtlCol="0">
            <a:spAutoFit/>
          </a:bodyPr>
          <a:lstStyle/>
          <a:p>
            <a:pPr algn="ctr"/>
            <a:r>
              <a:rPr lang="en-US" sz="3200" b="1">
                <a:solidFill>
                  <a:srgbClr val="008000"/>
                </a:solidFill>
                <a:latin typeface="Arial" panose="020B0604020202020204" pitchFamily="34" charset="0"/>
                <a:cs typeface="Arial" panose="020B0604020202020204" pitchFamily="34" charset="0"/>
              </a:rPr>
              <a:t>Gió là sự chuyển động của không khí từ nơi </a:t>
            </a:r>
          </a:p>
          <a:p>
            <a:pPr algn="ctr"/>
            <a:r>
              <a:rPr lang="en-US" sz="3200" b="1">
                <a:solidFill>
                  <a:srgbClr val="008000"/>
                </a:solidFill>
                <a:latin typeface="Arial" panose="020B0604020202020204" pitchFamily="34" charset="0"/>
                <a:cs typeface="Arial" panose="020B0604020202020204" pitchFamily="34" charset="0"/>
              </a:rPr>
              <a:t>khí áp cao về nơi khí áp thấp</a:t>
            </a:r>
            <a:endParaRPr lang="en-US" sz="3200" b="1" dirty="0">
              <a:solidFill>
                <a:srgbClr val="008000"/>
              </a:solidFill>
              <a:latin typeface="Arial" panose="020B0604020202020204" pitchFamily="34" charset="0"/>
              <a:cs typeface="Arial" panose="020B0604020202020204" pitchFamily="34" charset="0"/>
            </a:endParaRPr>
          </a:p>
        </p:txBody>
      </p:sp>
      <p:pic>
        <p:nvPicPr>
          <p:cNvPr id="3074" name="Picture 2" descr="C:\Users\ADMIN\Desktop\Tai nguyen thiet ke tro choi\Bảng gỗ\Picture1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93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799" y="-160631"/>
            <a:ext cx="8923283" cy="441630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893941" y="3632201"/>
            <a:ext cx="6554860" cy="347468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893941" y="924138"/>
            <a:ext cx="7112000" cy="2246769"/>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Lãnh thổ Việt Nam </a:t>
            </a:r>
          </a:p>
          <a:p>
            <a:pPr algn="ctr"/>
            <a:r>
              <a:rPr lang="en-US" sz="3600" b="1">
                <a:solidFill>
                  <a:srgbClr val="008000"/>
                </a:solidFill>
                <a:latin typeface="Arial" panose="020B0604020202020204" pitchFamily="34" charset="0"/>
                <a:cs typeface="Arial" panose="020B0604020202020204" pitchFamily="34" charset="0"/>
              </a:rPr>
              <a:t>nằm trong phạm vi ảnh hưởng của loại gió nào?</a:t>
            </a:r>
            <a:endParaRPr lang="en-US" sz="3600" b="1" dirty="0">
              <a:solidFill>
                <a:srgbClr val="008000"/>
              </a:solidFill>
              <a:latin typeface="Arial" panose="020B0604020202020204" pitchFamily="34" charset="0"/>
              <a:cs typeface="Arial" panose="020B0604020202020204" pitchFamily="34" charset="0"/>
            </a:endParaRPr>
          </a:p>
          <a:p>
            <a:pPr algn="ctr"/>
            <a:endParaRPr lang="en-US" sz="3200" b="1" dirty="0">
              <a:solidFill>
                <a:srgbClr val="008000"/>
              </a:solidFill>
              <a:latin typeface="Arial" panose="020B0604020202020204" pitchFamily="34" charset="0"/>
              <a:cs typeface="Arial" panose="020B0604020202020204" pitchFamily="34" charset="0"/>
            </a:endParaRPr>
          </a:p>
        </p:txBody>
      </p:sp>
      <p:sp>
        <p:nvSpPr>
          <p:cNvPr id="43" name="TextBox 42"/>
          <p:cNvSpPr txBox="1"/>
          <p:nvPr/>
        </p:nvSpPr>
        <p:spPr>
          <a:xfrm>
            <a:off x="3860800" y="4894416"/>
            <a:ext cx="4572000" cy="584775"/>
          </a:xfrm>
          <a:prstGeom prst="rect">
            <a:avLst/>
          </a:prstGeom>
          <a:noFill/>
        </p:spPr>
        <p:txBody>
          <a:bodyPr wrap="square" rtlCol="0">
            <a:spAutoFit/>
          </a:bodyPr>
          <a:lstStyle/>
          <a:p>
            <a:pPr algn="ctr"/>
            <a:r>
              <a:rPr lang="en-US" sz="3200" b="1">
                <a:solidFill>
                  <a:srgbClr val="008000"/>
                </a:solidFill>
                <a:latin typeface="Arial" panose="020B0604020202020204" pitchFamily="34" charset="0"/>
                <a:cs typeface="Arial" panose="020B0604020202020204" pitchFamily="34" charset="0"/>
              </a:rPr>
              <a:t>Gió tín phong</a:t>
            </a:r>
            <a:endParaRPr lang="en-US" sz="3200" b="1" dirty="0">
              <a:solidFill>
                <a:srgbClr val="008000"/>
              </a:solidFill>
              <a:latin typeface="Arial" panose="020B0604020202020204" pitchFamily="34" charset="0"/>
              <a:cs typeface="Arial" panose="020B0604020202020204" pitchFamily="34" charset="0"/>
            </a:endParaRPr>
          </a:p>
        </p:txBody>
      </p:sp>
      <p:pic>
        <p:nvPicPr>
          <p:cNvPr id="3074" name="Picture 2" descr="C:\Users\ADMIN\Desktop\Tai nguyen thiet ke tro choi\Bảng gỗ\Picture1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67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Lam tac\b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27000"/>
            <a:ext cx="122936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160631"/>
            <a:ext cx="8331200" cy="441630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ADMIN\Desktop\Giai cuu con vat\wooden-board-theme-image-1-vector-clip-art_csp973836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7111" y1="5870" x2="2889" y2="16771"/>
                        <a14:foregroundMark x1="6667" y1="66876" x2="9222" y2="84696"/>
                        <a14:foregroundMark x1="92333" y1="6918" x2="96556" y2="16771"/>
                        <a14:foregroundMark x1="96556" y1="70860" x2="91778" y2="87841"/>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255520" y="3429000"/>
            <a:ext cx="7923833" cy="367788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743200" y="852567"/>
            <a:ext cx="6604000" cy="2246769"/>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Tại sao các loại gió thường xuyên trên Trái Đất không thổi theo chiều bắc-nam?</a:t>
            </a:r>
            <a:endParaRPr lang="en-US" sz="3600" b="1" dirty="0">
              <a:solidFill>
                <a:srgbClr val="008000"/>
              </a:solidFill>
              <a:latin typeface="Arial" panose="020B0604020202020204" pitchFamily="34" charset="0"/>
              <a:cs typeface="Arial" panose="020B0604020202020204" pitchFamily="34" charset="0"/>
            </a:endParaRPr>
          </a:p>
          <a:p>
            <a:pPr algn="ctr"/>
            <a:endParaRPr lang="en-US" sz="3200" dirty="0">
              <a:solidFill>
                <a:srgbClr val="008000"/>
              </a:solidFill>
              <a:latin typeface="Arial" panose="020B0604020202020204" pitchFamily="34" charset="0"/>
              <a:cs typeface="Arial" panose="020B0604020202020204" pitchFamily="34" charset="0"/>
            </a:endParaRPr>
          </a:p>
        </p:txBody>
      </p:sp>
      <p:sp>
        <p:nvSpPr>
          <p:cNvPr id="43" name="TextBox 42"/>
          <p:cNvSpPr txBox="1"/>
          <p:nvPr/>
        </p:nvSpPr>
        <p:spPr>
          <a:xfrm>
            <a:off x="3027196" y="4214674"/>
            <a:ext cx="6380480" cy="1754326"/>
          </a:xfrm>
          <a:prstGeom prst="rect">
            <a:avLst/>
          </a:prstGeom>
          <a:noFill/>
        </p:spPr>
        <p:txBody>
          <a:bodyPr wrap="square" rtlCol="0">
            <a:spAutoFit/>
          </a:bodyPr>
          <a:lstStyle/>
          <a:p>
            <a:pPr algn="ctr"/>
            <a:r>
              <a:rPr lang="en-US" sz="3600" b="1">
                <a:solidFill>
                  <a:srgbClr val="008000"/>
                </a:solidFill>
                <a:latin typeface="Arial" panose="020B0604020202020204" pitchFamily="34" charset="0"/>
                <a:cs typeface="Arial" panose="020B0604020202020204" pitchFamily="34" charset="0"/>
              </a:rPr>
              <a:t>Ảnh hưởng của lực</a:t>
            </a:r>
          </a:p>
          <a:p>
            <a:pPr algn="ctr"/>
            <a:r>
              <a:rPr lang="en-US" sz="3600" b="1">
                <a:solidFill>
                  <a:srgbClr val="008000"/>
                </a:solidFill>
                <a:latin typeface="Arial" panose="020B0604020202020204" pitchFamily="34" charset="0"/>
                <a:cs typeface="Arial" panose="020B0604020202020204" pitchFamily="34" charset="0"/>
              </a:rPr>
              <a:t> Cô-ri-ô-lít làm lệch hướng của các vật thể</a:t>
            </a:r>
            <a:endParaRPr lang="en-US" sz="3600" b="1" dirty="0">
              <a:solidFill>
                <a:srgbClr val="008000"/>
              </a:solidFill>
              <a:latin typeface="Arial" panose="020B0604020202020204" pitchFamily="34" charset="0"/>
              <a:cs typeface="Arial" panose="020B0604020202020204" pitchFamily="34" charset="0"/>
            </a:endParaRPr>
          </a:p>
        </p:txBody>
      </p:sp>
      <p:pic>
        <p:nvPicPr>
          <p:cNvPr id="3074" name="Picture 2" descr="C:\Users\ADMIN\Desktop\Tai nguyen thiet ke tro choi\Bảng gỗ\Picture1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79353" y="5969000"/>
            <a:ext cx="1691103" cy="71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44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84D86D2A-8287-478C-9C0A-909E605019D0}"/>
              </a:ext>
            </a:extLst>
          </p:cNvPr>
          <p:cNvSpPr/>
          <p:nvPr/>
        </p:nvSpPr>
        <p:spPr>
          <a:xfrm>
            <a:off x="-735946" y="1633825"/>
            <a:ext cx="3410603" cy="34137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rtlCol="0" anchor="ctr"/>
          <a:lstStyle/>
          <a:p>
            <a:pPr algn="ctr"/>
            <a:r>
              <a:rPr lang="en-US" sz="4329" b="1">
                <a:latin typeface="Arial" pitchFamily="34" charset="0"/>
                <a:cs typeface="Arial" pitchFamily="34" charset="0"/>
              </a:rPr>
              <a:t>  Dặn dò</a:t>
            </a:r>
          </a:p>
        </p:txBody>
      </p:sp>
      <p:sp>
        <p:nvSpPr>
          <p:cNvPr id="3" name="Block Arc 2">
            <a:extLst>
              <a:ext uri="{FF2B5EF4-FFF2-40B4-BE49-F238E27FC236}">
                <a16:creationId xmlns:a16="http://schemas.microsoft.com/office/drawing/2014/main" id="{21CFC70E-BA48-4617-894B-A3987B0A85F0}"/>
              </a:ext>
            </a:extLst>
          </p:cNvPr>
          <p:cNvSpPr/>
          <p:nvPr/>
        </p:nvSpPr>
        <p:spPr>
          <a:xfrm>
            <a:off x="-3898054" y="-219541"/>
            <a:ext cx="7290338" cy="7297088"/>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4" name="Freeform 5">
            <a:extLst>
              <a:ext uri="{FF2B5EF4-FFF2-40B4-BE49-F238E27FC236}">
                <a16:creationId xmlns:a16="http://schemas.microsoft.com/office/drawing/2014/main" id="{E03BBF17-9D42-4581-A43A-838D0F9F207F}"/>
              </a:ext>
            </a:extLst>
          </p:cNvPr>
          <p:cNvSpPr/>
          <p:nvPr/>
        </p:nvSpPr>
        <p:spPr>
          <a:xfrm>
            <a:off x="2974669" y="1163680"/>
            <a:ext cx="9019958" cy="1083733"/>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00B050"/>
                </a:solidFill>
                <a:latin typeface="Arial" pitchFamily="34" charset="0"/>
                <a:cs typeface="Arial" pitchFamily="34" charset="0"/>
              </a:rPr>
              <a:t>Xem lại bài đã học</a:t>
            </a:r>
          </a:p>
        </p:txBody>
      </p:sp>
      <p:sp>
        <p:nvSpPr>
          <p:cNvPr id="5" name="Oval 4">
            <a:extLst>
              <a:ext uri="{FF2B5EF4-FFF2-40B4-BE49-F238E27FC236}">
                <a16:creationId xmlns:a16="http://schemas.microsoft.com/office/drawing/2014/main" id="{4BFB8C28-7087-41A4-B9B1-6F51EA717EA7}"/>
              </a:ext>
            </a:extLst>
          </p:cNvPr>
          <p:cNvSpPr/>
          <p:nvPr/>
        </p:nvSpPr>
        <p:spPr>
          <a:xfrm>
            <a:off x="2297962" y="1028213"/>
            <a:ext cx="1353413" cy="1354666"/>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spcBef>
                <a:spcPts val="799"/>
              </a:spcBef>
            </a:pPr>
            <a:r>
              <a:rPr lang="en-US" sz="5328" b="1">
                <a:solidFill>
                  <a:schemeClr val="bg1"/>
                </a:solidFill>
                <a:latin typeface="Arial" pitchFamily="34" charset="0"/>
                <a:cs typeface="Arial" pitchFamily="34" charset="0"/>
              </a:rPr>
              <a:t>1</a:t>
            </a:r>
          </a:p>
        </p:txBody>
      </p:sp>
      <p:sp>
        <p:nvSpPr>
          <p:cNvPr id="6" name="Freeform 7">
            <a:extLst>
              <a:ext uri="{FF2B5EF4-FFF2-40B4-BE49-F238E27FC236}">
                <a16:creationId xmlns:a16="http://schemas.microsoft.com/office/drawing/2014/main" id="{B8FCE138-E902-437B-9F46-DE64149784B0}"/>
              </a:ext>
            </a:extLst>
          </p:cNvPr>
          <p:cNvSpPr/>
          <p:nvPr/>
        </p:nvSpPr>
        <p:spPr>
          <a:xfrm>
            <a:off x="3368241" y="2789279"/>
            <a:ext cx="8626387" cy="1083733"/>
          </a:xfrm>
          <a:custGeom>
            <a:avLst/>
            <a:gdLst>
              <a:gd name="connsiteX0" fmla="*/ 0 w 6475780"/>
              <a:gd name="connsiteY0" fmla="*/ 0 h 812800"/>
              <a:gd name="connsiteX1" fmla="*/ 6475780 w 6475780"/>
              <a:gd name="connsiteY1" fmla="*/ 0 h 812800"/>
              <a:gd name="connsiteX2" fmla="*/ 6475780 w 6475780"/>
              <a:gd name="connsiteY2" fmla="*/ 812800 h 812800"/>
              <a:gd name="connsiteX3" fmla="*/ 0 w 6475780"/>
              <a:gd name="connsiteY3" fmla="*/ 812800 h 812800"/>
              <a:gd name="connsiteX4" fmla="*/ 0 w 6475780"/>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780" h="812800">
                <a:moveTo>
                  <a:pt x="0" y="0"/>
                </a:moveTo>
                <a:lnTo>
                  <a:pt x="6475780" y="0"/>
                </a:lnTo>
                <a:lnTo>
                  <a:pt x="6475780" y="812800"/>
                </a:lnTo>
                <a:lnTo>
                  <a:pt x="0" y="812800"/>
                </a:lnTo>
                <a:lnTo>
                  <a:pt x="0" y="0"/>
                </a:lnTo>
                <a:close/>
              </a:path>
            </a:pathLst>
          </a:custGeom>
          <a:no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FF99CC"/>
                </a:solidFill>
                <a:latin typeface="Arial" pitchFamily="34" charset="0"/>
                <a:cs typeface="Arial" pitchFamily="34" charset="0"/>
              </a:rPr>
              <a:t>Hoàn thành bài tập SBT</a:t>
            </a:r>
          </a:p>
        </p:txBody>
      </p:sp>
      <p:sp>
        <p:nvSpPr>
          <p:cNvPr id="7" name="Oval 6">
            <a:extLst>
              <a:ext uri="{FF2B5EF4-FFF2-40B4-BE49-F238E27FC236}">
                <a16:creationId xmlns:a16="http://schemas.microsoft.com/office/drawing/2014/main" id="{23EC96DA-6BB0-4B0F-B124-ACA71A7E3E2B}"/>
              </a:ext>
            </a:extLst>
          </p:cNvPr>
          <p:cNvSpPr/>
          <p:nvPr/>
        </p:nvSpPr>
        <p:spPr>
          <a:xfrm>
            <a:off x="2691535" y="2653811"/>
            <a:ext cx="1353413" cy="1354666"/>
          </a:xfrm>
          <a:prstGeom prst="ellipse">
            <a:avLst/>
          </a:prstGeom>
          <a:solidFill>
            <a:srgbClr val="FF99CC"/>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5328" b="1">
                <a:solidFill>
                  <a:schemeClr val="bg1"/>
                </a:solidFill>
                <a:latin typeface="Arial" pitchFamily="34" charset="0"/>
                <a:cs typeface="Arial" pitchFamily="34" charset="0"/>
              </a:rPr>
              <a:t>2</a:t>
            </a:r>
          </a:p>
        </p:txBody>
      </p:sp>
      <p:sp>
        <p:nvSpPr>
          <p:cNvPr id="8" name="Freeform 9">
            <a:extLst>
              <a:ext uri="{FF2B5EF4-FFF2-40B4-BE49-F238E27FC236}">
                <a16:creationId xmlns:a16="http://schemas.microsoft.com/office/drawing/2014/main" id="{83DEA51D-1FA3-48CF-A93D-5BA245023C16}"/>
              </a:ext>
            </a:extLst>
          </p:cNvPr>
          <p:cNvSpPr/>
          <p:nvPr/>
        </p:nvSpPr>
        <p:spPr>
          <a:xfrm>
            <a:off x="2974669" y="4143945"/>
            <a:ext cx="9019958" cy="1761065"/>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730" b="1">
                <a:solidFill>
                  <a:srgbClr val="3399FF"/>
                </a:solidFill>
                <a:latin typeface="Arial" pitchFamily="34" charset="0"/>
                <a:cs typeface="Arial" pitchFamily="34" charset="0"/>
              </a:rPr>
              <a:t>Chuẩn bị bài 16: Nhiệt độ không khí. Mây và mưa.</a:t>
            </a:r>
          </a:p>
        </p:txBody>
      </p:sp>
      <p:sp>
        <p:nvSpPr>
          <p:cNvPr id="9" name="Oval 8">
            <a:extLst>
              <a:ext uri="{FF2B5EF4-FFF2-40B4-BE49-F238E27FC236}">
                <a16:creationId xmlns:a16="http://schemas.microsoft.com/office/drawing/2014/main" id="{55193FE8-3D9E-449F-8CDD-D0DD2D6E28F2}"/>
              </a:ext>
            </a:extLst>
          </p:cNvPr>
          <p:cNvSpPr/>
          <p:nvPr/>
        </p:nvSpPr>
        <p:spPr>
          <a:xfrm>
            <a:off x="2297962" y="4279412"/>
            <a:ext cx="1353413" cy="1354666"/>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4795" b="1">
                <a:solidFill>
                  <a:schemeClr val="bg1"/>
                </a:solidFill>
                <a:latin typeface="Arial" pitchFamily="34" charset="0"/>
                <a:cs typeface="Arial" pitchFamily="34" charset="0"/>
              </a:rPr>
              <a:t>3</a:t>
            </a:r>
          </a:p>
        </p:txBody>
      </p:sp>
      <p:pic>
        <p:nvPicPr>
          <p:cNvPr id="10" name="Picture 9">
            <a:extLst>
              <a:ext uri="{FF2B5EF4-FFF2-40B4-BE49-F238E27FC236}">
                <a16:creationId xmlns:a16="http://schemas.microsoft.com/office/drawing/2014/main" id="{6B3659AD-BF68-4638-B7DC-6E1B0CD75D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2687" y="0"/>
            <a:ext cx="2943674" cy="2056426"/>
          </a:xfrm>
          <a:prstGeom prst="rect">
            <a:avLst/>
          </a:prstGeom>
        </p:spPr>
      </p:pic>
    </p:spTree>
    <p:extLst>
      <p:ext uri="{BB962C8B-B14F-4D97-AF65-F5344CB8AC3E}">
        <p14:creationId xmlns:p14="http://schemas.microsoft.com/office/powerpoint/2010/main" val="1172708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7E9DAAF-4DBA-43F7-915F-D94B3CDD85D0}"/>
              </a:ext>
            </a:extLst>
          </p:cNvPr>
          <p:cNvSpPr txBox="1"/>
          <p:nvPr/>
        </p:nvSpPr>
        <p:spPr>
          <a:xfrm>
            <a:off x="2822130" y="37344"/>
            <a:ext cx="6405501" cy="1107630"/>
          </a:xfrm>
          <a:custGeom>
            <a:avLst/>
            <a:gdLst/>
            <a:ahLst/>
            <a:cxnLst/>
            <a:rect l="l" t="t" r="r" b="b"/>
            <a:pathLst>
              <a:path w="6208084" h="919518">
                <a:moveTo>
                  <a:pt x="5143023" y="668672"/>
                </a:moveTo>
                <a:cubicBezTo>
                  <a:pt x="5130234" y="668672"/>
                  <a:pt x="5119127" y="672963"/>
                  <a:pt x="5109704" y="681545"/>
                </a:cubicBezTo>
                <a:cubicBezTo>
                  <a:pt x="5100281" y="690127"/>
                  <a:pt x="5095569" y="701317"/>
                  <a:pt x="5095569" y="715115"/>
                </a:cubicBezTo>
                <a:cubicBezTo>
                  <a:pt x="5095569" y="729250"/>
                  <a:pt x="5100281" y="740525"/>
                  <a:pt x="5109704" y="748939"/>
                </a:cubicBezTo>
                <a:cubicBezTo>
                  <a:pt x="5119127" y="757352"/>
                  <a:pt x="5130234" y="761559"/>
                  <a:pt x="5143023" y="761559"/>
                </a:cubicBezTo>
                <a:cubicBezTo>
                  <a:pt x="5155475" y="761559"/>
                  <a:pt x="5166497" y="757352"/>
                  <a:pt x="5176089" y="748939"/>
                </a:cubicBezTo>
                <a:cubicBezTo>
                  <a:pt x="5185680" y="740525"/>
                  <a:pt x="5190476" y="729250"/>
                  <a:pt x="5190476" y="715115"/>
                </a:cubicBezTo>
                <a:cubicBezTo>
                  <a:pt x="5190476" y="701317"/>
                  <a:pt x="5185680" y="690127"/>
                  <a:pt x="5176089" y="681545"/>
                </a:cubicBezTo>
                <a:cubicBezTo>
                  <a:pt x="5166497" y="672963"/>
                  <a:pt x="5155475" y="668672"/>
                  <a:pt x="5143023" y="668672"/>
                </a:cubicBezTo>
                <a:close/>
                <a:moveTo>
                  <a:pt x="1609248" y="668672"/>
                </a:moveTo>
                <a:cubicBezTo>
                  <a:pt x="1596459" y="668672"/>
                  <a:pt x="1585353" y="672963"/>
                  <a:pt x="1575929" y="681545"/>
                </a:cubicBezTo>
                <a:cubicBezTo>
                  <a:pt x="1566506" y="690127"/>
                  <a:pt x="1561794" y="701317"/>
                  <a:pt x="1561794" y="715115"/>
                </a:cubicBezTo>
                <a:cubicBezTo>
                  <a:pt x="1561794" y="729250"/>
                  <a:pt x="1566506" y="740525"/>
                  <a:pt x="1575929" y="748939"/>
                </a:cubicBezTo>
                <a:cubicBezTo>
                  <a:pt x="1585353" y="757352"/>
                  <a:pt x="1596459" y="761559"/>
                  <a:pt x="1609248" y="761559"/>
                </a:cubicBezTo>
                <a:cubicBezTo>
                  <a:pt x="1621700" y="761559"/>
                  <a:pt x="1632722" y="757352"/>
                  <a:pt x="1642314" y="748939"/>
                </a:cubicBezTo>
                <a:cubicBezTo>
                  <a:pt x="1651905" y="740525"/>
                  <a:pt x="1656701" y="729250"/>
                  <a:pt x="1656701" y="715115"/>
                </a:cubicBezTo>
                <a:cubicBezTo>
                  <a:pt x="1656701" y="701317"/>
                  <a:pt x="1651905" y="690127"/>
                  <a:pt x="1642314" y="681545"/>
                </a:cubicBezTo>
                <a:cubicBezTo>
                  <a:pt x="1632722" y="672963"/>
                  <a:pt x="1621700" y="668672"/>
                  <a:pt x="1609248" y="668672"/>
                </a:cubicBezTo>
                <a:close/>
                <a:moveTo>
                  <a:pt x="3758840" y="500565"/>
                </a:moveTo>
                <a:lnTo>
                  <a:pt x="3813866" y="500565"/>
                </a:lnTo>
                <a:cubicBezTo>
                  <a:pt x="3828674" y="500565"/>
                  <a:pt x="3839023" y="503678"/>
                  <a:pt x="3844913" y="509904"/>
                </a:cubicBezTo>
                <a:cubicBezTo>
                  <a:pt x="3850802" y="516130"/>
                  <a:pt x="3853747" y="524796"/>
                  <a:pt x="3853747" y="535903"/>
                </a:cubicBezTo>
                <a:cubicBezTo>
                  <a:pt x="3853747" y="547009"/>
                  <a:pt x="3850886" y="555759"/>
                  <a:pt x="3845165" y="562153"/>
                </a:cubicBezTo>
                <a:cubicBezTo>
                  <a:pt x="3839443" y="568548"/>
                  <a:pt x="3829011" y="571745"/>
                  <a:pt x="3813866" y="571745"/>
                </a:cubicBezTo>
                <a:lnTo>
                  <a:pt x="3758840" y="571745"/>
                </a:lnTo>
                <a:close/>
                <a:moveTo>
                  <a:pt x="643967" y="468691"/>
                </a:moveTo>
                <a:lnTo>
                  <a:pt x="643967" y="886673"/>
                </a:lnTo>
                <a:lnTo>
                  <a:pt x="658728" y="886673"/>
                </a:lnTo>
                <a:lnTo>
                  <a:pt x="657234" y="889376"/>
                </a:lnTo>
                <a:lnTo>
                  <a:pt x="411449" y="889376"/>
                </a:lnTo>
                <a:close/>
                <a:moveTo>
                  <a:pt x="4132163" y="463208"/>
                </a:moveTo>
                <a:lnTo>
                  <a:pt x="4163462" y="535903"/>
                </a:lnTo>
                <a:lnTo>
                  <a:pt x="4101369" y="535903"/>
                </a:lnTo>
                <a:close/>
                <a:moveTo>
                  <a:pt x="643967" y="420685"/>
                </a:moveTo>
                <a:lnTo>
                  <a:pt x="657234" y="444688"/>
                </a:lnTo>
                <a:lnTo>
                  <a:pt x="643967" y="468691"/>
                </a:lnTo>
                <a:close/>
                <a:moveTo>
                  <a:pt x="2199769" y="378902"/>
                </a:moveTo>
                <a:lnTo>
                  <a:pt x="2230563" y="378902"/>
                </a:lnTo>
                <a:cubicBezTo>
                  <a:pt x="2258497" y="378902"/>
                  <a:pt x="2280457" y="387354"/>
                  <a:pt x="2296443" y="404258"/>
                </a:cubicBezTo>
                <a:cubicBezTo>
                  <a:pt x="2312429" y="421161"/>
                  <a:pt x="2320422" y="443840"/>
                  <a:pt x="2320422" y="472295"/>
                </a:cubicBezTo>
                <a:cubicBezTo>
                  <a:pt x="2320422" y="500749"/>
                  <a:pt x="2312429" y="523428"/>
                  <a:pt x="2296443" y="540332"/>
                </a:cubicBezTo>
                <a:cubicBezTo>
                  <a:pt x="2280457" y="557235"/>
                  <a:pt x="2258497" y="565687"/>
                  <a:pt x="2230563" y="565687"/>
                </a:cubicBezTo>
                <a:lnTo>
                  <a:pt x="2199769" y="565687"/>
                </a:lnTo>
                <a:close/>
                <a:moveTo>
                  <a:pt x="5142265" y="376378"/>
                </a:moveTo>
                <a:cubicBezTo>
                  <a:pt x="5156779" y="376378"/>
                  <a:pt x="5169603" y="378818"/>
                  <a:pt x="5180738" y="383698"/>
                </a:cubicBezTo>
                <a:cubicBezTo>
                  <a:pt x="5191873" y="388578"/>
                  <a:pt x="5201323" y="395309"/>
                  <a:pt x="5209087" y="403891"/>
                </a:cubicBezTo>
                <a:cubicBezTo>
                  <a:pt x="5216852" y="412473"/>
                  <a:pt x="5222759" y="422653"/>
                  <a:pt x="5226807" y="434433"/>
                </a:cubicBezTo>
                <a:cubicBezTo>
                  <a:pt x="5230857" y="446212"/>
                  <a:pt x="5232881" y="458833"/>
                  <a:pt x="5232881" y="472295"/>
                </a:cubicBezTo>
                <a:cubicBezTo>
                  <a:pt x="5232881" y="485757"/>
                  <a:pt x="5230857" y="498377"/>
                  <a:pt x="5226807" y="510156"/>
                </a:cubicBezTo>
                <a:cubicBezTo>
                  <a:pt x="5222759" y="521936"/>
                  <a:pt x="5216852" y="532116"/>
                  <a:pt x="5209087" y="540698"/>
                </a:cubicBezTo>
                <a:cubicBezTo>
                  <a:pt x="5201323" y="549280"/>
                  <a:pt x="5191873" y="556096"/>
                  <a:pt x="5180738" y="561144"/>
                </a:cubicBezTo>
                <a:cubicBezTo>
                  <a:pt x="5169603" y="566192"/>
                  <a:pt x="5156779" y="568716"/>
                  <a:pt x="5142265" y="568716"/>
                </a:cubicBezTo>
                <a:cubicBezTo>
                  <a:pt x="5127751" y="568716"/>
                  <a:pt x="5114927" y="566192"/>
                  <a:pt x="5103792" y="561144"/>
                </a:cubicBezTo>
                <a:cubicBezTo>
                  <a:pt x="5092657" y="556096"/>
                  <a:pt x="5083207" y="549280"/>
                  <a:pt x="5075443" y="540698"/>
                </a:cubicBezTo>
                <a:cubicBezTo>
                  <a:pt x="5067679" y="532116"/>
                  <a:pt x="5061772" y="521936"/>
                  <a:pt x="5057723" y="510156"/>
                </a:cubicBezTo>
                <a:cubicBezTo>
                  <a:pt x="5053674" y="498377"/>
                  <a:pt x="5051649" y="485757"/>
                  <a:pt x="5051649" y="472295"/>
                </a:cubicBezTo>
                <a:cubicBezTo>
                  <a:pt x="5051649" y="458833"/>
                  <a:pt x="5053674" y="446212"/>
                  <a:pt x="5057723" y="434433"/>
                </a:cubicBezTo>
                <a:cubicBezTo>
                  <a:pt x="5061772" y="422653"/>
                  <a:pt x="5067679" y="412473"/>
                  <a:pt x="5075443" y="403891"/>
                </a:cubicBezTo>
                <a:cubicBezTo>
                  <a:pt x="5083207" y="395309"/>
                  <a:pt x="5092657" y="388578"/>
                  <a:pt x="5103792" y="383698"/>
                </a:cubicBezTo>
                <a:cubicBezTo>
                  <a:pt x="5114927" y="378818"/>
                  <a:pt x="5127751" y="376378"/>
                  <a:pt x="5142265" y="376378"/>
                </a:cubicBezTo>
                <a:close/>
                <a:moveTo>
                  <a:pt x="1608490" y="376378"/>
                </a:moveTo>
                <a:cubicBezTo>
                  <a:pt x="1623004" y="376378"/>
                  <a:pt x="1635829" y="378818"/>
                  <a:pt x="1646964" y="383698"/>
                </a:cubicBezTo>
                <a:cubicBezTo>
                  <a:pt x="1658099" y="388578"/>
                  <a:pt x="1667548" y="395309"/>
                  <a:pt x="1675313" y="403891"/>
                </a:cubicBezTo>
                <a:cubicBezTo>
                  <a:pt x="1683077" y="412473"/>
                  <a:pt x="1688984" y="422653"/>
                  <a:pt x="1693033" y="434433"/>
                </a:cubicBezTo>
                <a:cubicBezTo>
                  <a:pt x="1697082" y="446212"/>
                  <a:pt x="1699107" y="458833"/>
                  <a:pt x="1699107" y="472295"/>
                </a:cubicBezTo>
                <a:cubicBezTo>
                  <a:pt x="1699107" y="485757"/>
                  <a:pt x="1697082" y="498377"/>
                  <a:pt x="1693033" y="510156"/>
                </a:cubicBezTo>
                <a:cubicBezTo>
                  <a:pt x="1688984" y="521936"/>
                  <a:pt x="1683077" y="532116"/>
                  <a:pt x="1675313" y="540698"/>
                </a:cubicBezTo>
                <a:cubicBezTo>
                  <a:pt x="1667548" y="549280"/>
                  <a:pt x="1658099" y="556096"/>
                  <a:pt x="1646964" y="561144"/>
                </a:cubicBezTo>
                <a:cubicBezTo>
                  <a:pt x="1635829" y="566192"/>
                  <a:pt x="1623004" y="568716"/>
                  <a:pt x="1608490" y="568716"/>
                </a:cubicBezTo>
                <a:cubicBezTo>
                  <a:pt x="1593977" y="568716"/>
                  <a:pt x="1581152" y="566192"/>
                  <a:pt x="1570017" y="561144"/>
                </a:cubicBezTo>
                <a:cubicBezTo>
                  <a:pt x="1558882" y="556096"/>
                  <a:pt x="1549433" y="549280"/>
                  <a:pt x="1541668" y="540698"/>
                </a:cubicBezTo>
                <a:cubicBezTo>
                  <a:pt x="1533904" y="532116"/>
                  <a:pt x="1527997" y="521936"/>
                  <a:pt x="1523948" y="510156"/>
                </a:cubicBezTo>
                <a:cubicBezTo>
                  <a:pt x="1519899" y="498377"/>
                  <a:pt x="1517874" y="485757"/>
                  <a:pt x="1517874" y="472295"/>
                </a:cubicBezTo>
                <a:cubicBezTo>
                  <a:pt x="1517874" y="458833"/>
                  <a:pt x="1519899" y="446212"/>
                  <a:pt x="1523948" y="434433"/>
                </a:cubicBezTo>
                <a:cubicBezTo>
                  <a:pt x="1527997" y="422653"/>
                  <a:pt x="1533904" y="412473"/>
                  <a:pt x="1541668" y="403891"/>
                </a:cubicBezTo>
                <a:cubicBezTo>
                  <a:pt x="1549433" y="395309"/>
                  <a:pt x="1558882" y="388578"/>
                  <a:pt x="1570017" y="383698"/>
                </a:cubicBezTo>
                <a:cubicBezTo>
                  <a:pt x="1581152" y="378818"/>
                  <a:pt x="1593977" y="376378"/>
                  <a:pt x="1608490" y="376378"/>
                </a:cubicBezTo>
                <a:close/>
                <a:moveTo>
                  <a:pt x="3758840" y="372844"/>
                </a:moveTo>
                <a:lnTo>
                  <a:pt x="3807303" y="372844"/>
                </a:lnTo>
                <a:cubicBezTo>
                  <a:pt x="3820092" y="372844"/>
                  <a:pt x="3828927" y="375621"/>
                  <a:pt x="3833807" y="381174"/>
                </a:cubicBezTo>
                <a:cubicBezTo>
                  <a:pt x="3838687" y="386727"/>
                  <a:pt x="3841127" y="394383"/>
                  <a:pt x="3841127" y="404143"/>
                </a:cubicBezTo>
                <a:cubicBezTo>
                  <a:pt x="3841127" y="413903"/>
                  <a:pt x="3838518" y="421476"/>
                  <a:pt x="3833302" y="426860"/>
                </a:cubicBezTo>
                <a:cubicBezTo>
                  <a:pt x="3828085" y="432245"/>
                  <a:pt x="3819082" y="434938"/>
                  <a:pt x="3806293" y="434938"/>
                </a:cubicBezTo>
                <a:lnTo>
                  <a:pt x="3758840" y="434938"/>
                </a:lnTo>
                <a:close/>
                <a:moveTo>
                  <a:pt x="4612966" y="300654"/>
                </a:moveTo>
                <a:lnTo>
                  <a:pt x="4612966" y="643935"/>
                </a:lnTo>
                <a:lnTo>
                  <a:pt x="4704844" y="643935"/>
                </a:lnTo>
                <a:lnTo>
                  <a:pt x="4704844" y="509652"/>
                </a:lnTo>
                <a:lnTo>
                  <a:pt x="4823983" y="509652"/>
                </a:lnTo>
                <a:lnTo>
                  <a:pt x="4823983" y="643935"/>
                </a:lnTo>
                <a:lnTo>
                  <a:pt x="4915861" y="643935"/>
                </a:lnTo>
                <a:lnTo>
                  <a:pt x="4915861" y="300654"/>
                </a:lnTo>
                <a:lnTo>
                  <a:pt x="4823983" y="300654"/>
                </a:lnTo>
                <a:lnTo>
                  <a:pt x="4823983" y="432413"/>
                </a:lnTo>
                <a:lnTo>
                  <a:pt x="4704844" y="432413"/>
                </a:lnTo>
                <a:lnTo>
                  <a:pt x="4704844" y="300654"/>
                </a:lnTo>
                <a:close/>
                <a:moveTo>
                  <a:pt x="4338760" y="300654"/>
                </a:moveTo>
                <a:lnTo>
                  <a:pt x="4338760" y="643935"/>
                </a:lnTo>
                <a:lnTo>
                  <a:pt x="4430638" y="643935"/>
                </a:lnTo>
                <a:lnTo>
                  <a:pt x="4430638" y="300654"/>
                </a:lnTo>
                <a:close/>
                <a:moveTo>
                  <a:pt x="3669991" y="300654"/>
                </a:moveTo>
                <a:lnTo>
                  <a:pt x="3669991" y="643935"/>
                </a:lnTo>
                <a:lnTo>
                  <a:pt x="3814371" y="643935"/>
                </a:lnTo>
                <a:cubicBezTo>
                  <a:pt x="3857449" y="643935"/>
                  <a:pt x="3890095" y="635269"/>
                  <a:pt x="3912307" y="617937"/>
                </a:cubicBezTo>
                <a:cubicBezTo>
                  <a:pt x="3934519" y="600604"/>
                  <a:pt x="3945625" y="576120"/>
                  <a:pt x="3945625" y="544485"/>
                </a:cubicBezTo>
                <a:cubicBezTo>
                  <a:pt x="3945625" y="532369"/>
                  <a:pt x="3943859" y="521683"/>
                  <a:pt x="3940325" y="512428"/>
                </a:cubicBezTo>
                <a:cubicBezTo>
                  <a:pt x="3936791" y="503173"/>
                  <a:pt x="3932163" y="495264"/>
                  <a:pt x="3926442" y="488701"/>
                </a:cubicBezTo>
                <a:cubicBezTo>
                  <a:pt x="3920721" y="482139"/>
                  <a:pt x="3914158" y="476838"/>
                  <a:pt x="3906754" y="472799"/>
                </a:cubicBezTo>
                <a:cubicBezTo>
                  <a:pt x="3899349" y="468761"/>
                  <a:pt x="3891609" y="465564"/>
                  <a:pt x="3883532" y="463208"/>
                </a:cubicBezTo>
                <a:cubicBezTo>
                  <a:pt x="3897330" y="458159"/>
                  <a:pt x="3908689" y="449746"/>
                  <a:pt x="3917607" y="437966"/>
                </a:cubicBezTo>
                <a:cubicBezTo>
                  <a:pt x="3926526" y="426187"/>
                  <a:pt x="3930985" y="410033"/>
                  <a:pt x="3930985" y="389503"/>
                </a:cubicBezTo>
                <a:cubicBezTo>
                  <a:pt x="3930985" y="360560"/>
                  <a:pt x="3920889" y="338516"/>
                  <a:pt x="3900696" y="323371"/>
                </a:cubicBezTo>
                <a:cubicBezTo>
                  <a:pt x="3880503" y="308226"/>
                  <a:pt x="3853242" y="300654"/>
                  <a:pt x="3818914" y="300654"/>
                </a:cubicBezTo>
                <a:close/>
                <a:moveTo>
                  <a:pt x="2447257" y="300654"/>
                </a:moveTo>
                <a:lnTo>
                  <a:pt x="2447257" y="511166"/>
                </a:lnTo>
                <a:cubicBezTo>
                  <a:pt x="2447257" y="534388"/>
                  <a:pt x="2450959" y="554581"/>
                  <a:pt x="2458363" y="571745"/>
                </a:cubicBezTo>
                <a:cubicBezTo>
                  <a:pt x="2465767" y="588909"/>
                  <a:pt x="2476116" y="603213"/>
                  <a:pt x="2489410" y="614655"/>
                </a:cubicBezTo>
                <a:cubicBezTo>
                  <a:pt x="2502704" y="626098"/>
                  <a:pt x="2518438" y="634680"/>
                  <a:pt x="2536611" y="640401"/>
                </a:cubicBezTo>
                <a:cubicBezTo>
                  <a:pt x="2554785" y="646123"/>
                  <a:pt x="2574641" y="648983"/>
                  <a:pt x="2596181" y="648983"/>
                </a:cubicBezTo>
                <a:cubicBezTo>
                  <a:pt x="2617720" y="648983"/>
                  <a:pt x="2637576" y="646123"/>
                  <a:pt x="2655750" y="640401"/>
                </a:cubicBezTo>
                <a:cubicBezTo>
                  <a:pt x="2673924" y="634680"/>
                  <a:pt x="2689657" y="626098"/>
                  <a:pt x="2702951" y="614655"/>
                </a:cubicBezTo>
                <a:cubicBezTo>
                  <a:pt x="2716245" y="603213"/>
                  <a:pt x="2726593" y="588909"/>
                  <a:pt x="2733998" y="571745"/>
                </a:cubicBezTo>
                <a:cubicBezTo>
                  <a:pt x="2741402" y="554581"/>
                  <a:pt x="2745104" y="534388"/>
                  <a:pt x="2745104" y="511166"/>
                </a:cubicBezTo>
                <a:lnTo>
                  <a:pt x="2745104" y="300654"/>
                </a:lnTo>
                <a:lnTo>
                  <a:pt x="2653226" y="300654"/>
                </a:lnTo>
                <a:lnTo>
                  <a:pt x="2653226" y="509762"/>
                </a:lnTo>
                <a:cubicBezTo>
                  <a:pt x="2653226" y="529250"/>
                  <a:pt x="2648598" y="544285"/>
                  <a:pt x="2639343" y="554865"/>
                </a:cubicBezTo>
                <a:cubicBezTo>
                  <a:pt x="2630088" y="565445"/>
                  <a:pt x="2615700" y="570735"/>
                  <a:pt x="2596181" y="570735"/>
                </a:cubicBezTo>
                <a:cubicBezTo>
                  <a:pt x="2576661" y="570735"/>
                  <a:pt x="2562273" y="565445"/>
                  <a:pt x="2553018" y="554865"/>
                </a:cubicBezTo>
                <a:cubicBezTo>
                  <a:pt x="2543763" y="544285"/>
                  <a:pt x="2539135" y="529250"/>
                  <a:pt x="2539135" y="509762"/>
                </a:cubicBezTo>
                <a:lnTo>
                  <a:pt x="2539135" y="300654"/>
                </a:lnTo>
                <a:close/>
                <a:moveTo>
                  <a:pt x="2107891" y="300654"/>
                </a:moveTo>
                <a:lnTo>
                  <a:pt x="2107891" y="643935"/>
                </a:lnTo>
                <a:lnTo>
                  <a:pt x="2240439" y="643935"/>
                </a:lnTo>
                <a:cubicBezTo>
                  <a:pt x="2264971" y="643935"/>
                  <a:pt x="2287819" y="639981"/>
                  <a:pt x="2308985" y="632072"/>
                </a:cubicBezTo>
                <a:cubicBezTo>
                  <a:pt x="2330151" y="624163"/>
                  <a:pt x="2348545" y="612804"/>
                  <a:pt x="2364168" y="597996"/>
                </a:cubicBezTo>
                <a:cubicBezTo>
                  <a:pt x="2379792" y="583188"/>
                  <a:pt x="2391972" y="565182"/>
                  <a:pt x="2400709" y="543980"/>
                </a:cubicBezTo>
                <a:cubicBezTo>
                  <a:pt x="2409446" y="522777"/>
                  <a:pt x="2413815" y="498882"/>
                  <a:pt x="2413815" y="472295"/>
                </a:cubicBezTo>
                <a:cubicBezTo>
                  <a:pt x="2413815" y="445707"/>
                  <a:pt x="2409446" y="421812"/>
                  <a:pt x="2400709" y="400609"/>
                </a:cubicBezTo>
                <a:cubicBezTo>
                  <a:pt x="2391972" y="379407"/>
                  <a:pt x="2379792" y="361401"/>
                  <a:pt x="2364168" y="346593"/>
                </a:cubicBezTo>
                <a:cubicBezTo>
                  <a:pt x="2348545" y="331785"/>
                  <a:pt x="2330151" y="320426"/>
                  <a:pt x="2308985" y="312517"/>
                </a:cubicBezTo>
                <a:cubicBezTo>
                  <a:pt x="2287819" y="304609"/>
                  <a:pt x="2264971" y="300654"/>
                  <a:pt x="2240439" y="300654"/>
                </a:cubicBezTo>
                <a:close/>
                <a:moveTo>
                  <a:pt x="1833685" y="300654"/>
                </a:moveTo>
                <a:lnTo>
                  <a:pt x="1833685" y="643935"/>
                </a:lnTo>
                <a:lnTo>
                  <a:pt x="1925563" y="643935"/>
                </a:lnTo>
                <a:lnTo>
                  <a:pt x="1925563" y="300654"/>
                </a:lnTo>
                <a:close/>
                <a:moveTo>
                  <a:pt x="5521937" y="296615"/>
                </a:moveTo>
                <a:cubicBezTo>
                  <a:pt x="5499051" y="296615"/>
                  <a:pt x="5477107" y="300906"/>
                  <a:pt x="5456104" y="309489"/>
                </a:cubicBezTo>
                <a:cubicBezTo>
                  <a:pt x="5435101" y="318071"/>
                  <a:pt x="5416650" y="330102"/>
                  <a:pt x="5400751" y="345583"/>
                </a:cubicBezTo>
                <a:cubicBezTo>
                  <a:pt x="5384851" y="361065"/>
                  <a:pt x="5372215" y="379575"/>
                  <a:pt x="5362841" y="401114"/>
                </a:cubicBezTo>
                <a:cubicBezTo>
                  <a:pt x="5353469" y="422653"/>
                  <a:pt x="5348781" y="446380"/>
                  <a:pt x="5348781" y="472295"/>
                </a:cubicBezTo>
                <a:cubicBezTo>
                  <a:pt x="5348781" y="498209"/>
                  <a:pt x="5353551" y="521936"/>
                  <a:pt x="5363090" y="543475"/>
                </a:cubicBezTo>
                <a:cubicBezTo>
                  <a:pt x="5372629" y="565014"/>
                  <a:pt x="5385517" y="583608"/>
                  <a:pt x="5401753" y="599258"/>
                </a:cubicBezTo>
                <a:cubicBezTo>
                  <a:pt x="5417988" y="614908"/>
                  <a:pt x="5436861" y="627023"/>
                  <a:pt x="5458372" y="635605"/>
                </a:cubicBezTo>
                <a:cubicBezTo>
                  <a:pt x="5479882" y="644188"/>
                  <a:pt x="5502753" y="648479"/>
                  <a:pt x="5526985" y="648479"/>
                </a:cubicBezTo>
                <a:cubicBezTo>
                  <a:pt x="5561986" y="648479"/>
                  <a:pt x="5591603" y="642000"/>
                  <a:pt x="5615833" y="629043"/>
                </a:cubicBezTo>
                <a:cubicBezTo>
                  <a:pt x="5640065" y="616086"/>
                  <a:pt x="5660763" y="595304"/>
                  <a:pt x="5677927" y="566697"/>
                </a:cubicBezTo>
                <a:lnTo>
                  <a:pt x="5607252" y="521263"/>
                </a:lnTo>
                <a:cubicBezTo>
                  <a:pt x="5599847" y="535061"/>
                  <a:pt x="5590088" y="546420"/>
                  <a:pt x="5577972" y="555338"/>
                </a:cubicBezTo>
                <a:cubicBezTo>
                  <a:pt x="5565857" y="564257"/>
                  <a:pt x="5548692" y="568716"/>
                  <a:pt x="5526480" y="568716"/>
                </a:cubicBezTo>
                <a:cubicBezTo>
                  <a:pt x="5513355" y="568716"/>
                  <a:pt x="5501575" y="566192"/>
                  <a:pt x="5491142" y="561144"/>
                </a:cubicBezTo>
                <a:cubicBezTo>
                  <a:pt x="5480709" y="556096"/>
                  <a:pt x="5471875" y="549280"/>
                  <a:pt x="5464639" y="540698"/>
                </a:cubicBezTo>
                <a:cubicBezTo>
                  <a:pt x="5457403" y="532116"/>
                  <a:pt x="5451850" y="521936"/>
                  <a:pt x="5447979" y="510156"/>
                </a:cubicBezTo>
                <a:cubicBezTo>
                  <a:pt x="5444109" y="498377"/>
                  <a:pt x="5442174" y="485757"/>
                  <a:pt x="5442174" y="472295"/>
                </a:cubicBezTo>
                <a:cubicBezTo>
                  <a:pt x="5442174" y="458833"/>
                  <a:pt x="5444025" y="446212"/>
                  <a:pt x="5447727" y="434433"/>
                </a:cubicBezTo>
                <a:cubicBezTo>
                  <a:pt x="5451429" y="422653"/>
                  <a:pt x="5456814" y="412473"/>
                  <a:pt x="5463881" y="403891"/>
                </a:cubicBezTo>
                <a:cubicBezTo>
                  <a:pt x="5470949" y="395309"/>
                  <a:pt x="5479447" y="388578"/>
                  <a:pt x="5489375" y="383698"/>
                </a:cubicBezTo>
                <a:cubicBezTo>
                  <a:pt x="5499303" y="378818"/>
                  <a:pt x="5510662" y="376378"/>
                  <a:pt x="5523451" y="376378"/>
                </a:cubicBezTo>
                <a:cubicBezTo>
                  <a:pt x="5534221" y="376378"/>
                  <a:pt x="5543728" y="377556"/>
                  <a:pt x="5551973" y="379912"/>
                </a:cubicBezTo>
                <a:cubicBezTo>
                  <a:pt x="5560219" y="382267"/>
                  <a:pt x="5567455" y="385381"/>
                  <a:pt x="5573681" y="389251"/>
                </a:cubicBezTo>
                <a:cubicBezTo>
                  <a:pt x="5579907" y="393121"/>
                  <a:pt x="5585207" y="397496"/>
                  <a:pt x="5589583" y="402376"/>
                </a:cubicBezTo>
                <a:cubicBezTo>
                  <a:pt x="5593959" y="407256"/>
                  <a:pt x="5597828" y="412220"/>
                  <a:pt x="5601194" y="417269"/>
                </a:cubicBezTo>
                <a:lnTo>
                  <a:pt x="5670355" y="370320"/>
                </a:lnTo>
                <a:cubicBezTo>
                  <a:pt x="5663287" y="359887"/>
                  <a:pt x="5655042" y="350127"/>
                  <a:pt x="5645619" y="341040"/>
                </a:cubicBezTo>
                <a:cubicBezTo>
                  <a:pt x="5636195" y="331953"/>
                  <a:pt x="5625425" y="324128"/>
                  <a:pt x="5613310" y="317566"/>
                </a:cubicBezTo>
                <a:cubicBezTo>
                  <a:pt x="5601194" y="311003"/>
                  <a:pt x="5587563" y="305871"/>
                  <a:pt x="5572419" y="302169"/>
                </a:cubicBezTo>
                <a:cubicBezTo>
                  <a:pt x="5557274" y="298467"/>
                  <a:pt x="5540447" y="296615"/>
                  <a:pt x="5521937" y="296615"/>
                </a:cubicBezTo>
                <a:close/>
                <a:moveTo>
                  <a:pt x="5142265" y="296615"/>
                </a:moveTo>
                <a:cubicBezTo>
                  <a:pt x="5117392" y="296615"/>
                  <a:pt x="5093865" y="300906"/>
                  <a:pt x="5071685" y="309489"/>
                </a:cubicBezTo>
                <a:cubicBezTo>
                  <a:pt x="5049503" y="318071"/>
                  <a:pt x="5030011" y="330102"/>
                  <a:pt x="5013207" y="345583"/>
                </a:cubicBezTo>
                <a:cubicBezTo>
                  <a:pt x="4996404" y="361065"/>
                  <a:pt x="4983044" y="379575"/>
                  <a:pt x="4973129" y="401114"/>
                </a:cubicBezTo>
                <a:cubicBezTo>
                  <a:pt x="4963214" y="422653"/>
                  <a:pt x="4958257" y="446380"/>
                  <a:pt x="4958257" y="472295"/>
                </a:cubicBezTo>
                <a:cubicBezTo>
                  <a:pt x="4958257" y="498209"/>
                  <a:pt x="4963214" y="521936"/>
                  <a:pt x="4973129" y="543475"/>
                </a:cubicBezTo>
                <a:cubicBezTo>
                  <a:pt x="4983044" y="565014"/>
                  <a:pt x="4996404" y="583608"/>
                  <a:pt x="5013207" y="599258"/>
                </a:cubicBezTo>
                <a:cubicBezTo>
                  <a:pt x="5030011" y="614908"/>
                  <a:pt x="5049503" y="627023"/>
                  <a:pt x="5071685" y="635605"/>
                </a:cubicBezTo>
                <a:cubicBezTo>
                  <a:pt x="5093865" y="644188"/>
                  <a:pt x="5117392" y="648479"/>
                  <a:pt x="5142265" y="648479"/>
                </a:cubicBezTo>
                <a:cubicBezTo>
                  <a:pt x="5166802" y="648479"/>
                  <a:pt x="5190245" y="644188"/>
                  <a:pt x="5212593" y="635605"/>
                </a:cubicBezTo>
                <a:cubicBezTo>
                  <a:pt x="5234943" y="627023"/>
                  <a:pt x="5254519" y="614908"/>
                  <a:pt x="5271323" y="599258"/>
                </a:cubicBezTo>
                <a:cubicBezTo>
                  <a:pt x="5288127" y="583608"/>
                  <a:pt x="5301486" y="565014"/>
                  <a:pt x="5311401" y="543475"/>
                </a:cubicBezTo>
                <a:cubicBezTo>
                  <a:pt x="5321316" y="521936"/>
                  <a:pt x="5326274" y="498209"/>
                  <a:pt x="5326274" y="472295"/>
                </a:cubicBezTo>
                <a:cubicBezTo>
                  <a:pt x="5326274" y="446380"/>
                  <a:pt x="5321316" y="422653"/>
                  <a:pt x="5311401" y="401114"/>
                </a:cubicBezTo>
                <a:cubicBezTo>
                  <a:pt x="5301486" y="379575"/>
                  <a:pt x="5288127" y="361065"/>
                  <a:pt x="5271323" y="345583"/>
                </a:cubicBezTo>
                <a:cubicBezTo>
                  <a:pt x="5254519" y="330102"/>
                  <a:pt x="5234943" y="318071"/>
                  <a:pt x="5212593" y="309489"/>
                </a:cubicBezTo>
                <a:cubicBezTo>
                  <a:pt x="5190245" y="300906"/>
                  <a:pt x="5166802" y="296615"/>
                  <a:pt x="5142265" y="296615"/>
                </a:cubicBezTo>
                <a:close/>
                <a:moveTo>
                  <a:pt x="3349799" y="296615"/>
                </a:moveTo>
                <a:cubicBezTo>
                  <a:pt x="3324894" y="296615"/>
                  <a:pt x="3301433" y="300906"/>
                  <a:pt x="3279415" y="309489"/>
                </a:cubicBezTo>
                <a:cubicBezTo>
                  <a:pt x="3257397" y="318071"/>
                  <a:pt x="3238103" y="330102"/>
                  <a:pt x="3221533" y="345583"/>
                </a:cubicBezTo>
                <a:cubicBezTo>
                  <a:pt x="3204963" y="361065"/>
                  <a:pt x="3191825" y="379575"/>
                  <a:pt x="3182118" y="401114"/>
                </a:cubicBezTo>
                <a:cubicBezTo>
                  <a:pt x="3172410" y="422653"/>
                  <a:pt x="3167557" y="446380"/>
                  <a:pt x="3167557" y="472295"/>
                </a:cubicBezTo>
                <a:cubicBezTo>
                  <a:pt x="3167557" y="498209"/>
                  <a:pt x="3172437" y="521936"/>
                  <a:pt x="3182197" y="543475"/>
                </a:cubicBezTo>
                <a:cubicBezTo>
                  <a:pt x="3191957" y="565014"/>
                  <a:pt x="3205250" y="583608"/>
                  <a:pt x="3222078" y="599258"/>
                </a:cubicBezTo>
                <a:cubicBezTo>
                  <a:pt x="3238905" y="614908"/>
                  <a:pt x="3258509" y="627023"/>
                  <a:pt x="3280890" y="635605"/>
                </a:cubicBezTo>
                <a:cubicBezTo>
                  <a:pt x="3303270" y="644188"/>
                  <a:pt x="3327081" y="648479"/>
                  <a:pt x="3352323" y="648479"/>
                </a:cubicBezTo>
                <a:cubicBezTo>
                  <a:pt x="3371506" y="648479"/>
                  <a:pt x="3388586" y="647216"/>
                  <a:pt x="3403562" y="644692"/>
                </a:cubicBezTo>
                <a:cubicBezTo>
                  <a:pt x="3418539" y="642168"/>
                  <a:pt x="3431917" y="638803"/>
                  <a:pt x="3443696" y="634596"/>
                </a:cubicBezTo>
                <a:cubicBezTo>
                  <a:pt x="3455475" y="630389"/>
                  <a:pt x="3466076" y="625425"/>
                  <a:pt x="3475500" y="619703"/>
                </a:cubicBezTo>
                <a:cubicBezTo>
                  <a:pt x="3484923" y="613982"/>
                  <a:pt x="3493673" y="607756"/>
                  <a:pt x="3501751" y="601025"/>
                </a:cubicBezTo>
                <a:lnTo>
                  <a:pt x="3501751" y="452606"/>
                </a:lnTo>
                <a:lnTo>
                  <a:pt x="3351818" y="452606"/>
                </a:lnTo>
                <a:lnTo>
                  <a:pt x="3351818" y="523282"/>
                </a:lnTo>
                <a:lnTo>
                  <a:pt x="3419969" y="523282"/>
                </a:lnTo>
                <a:lnTo>
                  <a:pt x="3419969" y="557610"/>
                </a:lnTo>
                <a:cubicBezTo>
                  <a:pt x="3412544" y="561312"/>
                  <a:pt x="3403766" y="564509"/>
                  <a:pt x="3393635" y="567202"/>
                </a:cubicBezTo>
                <a:cubicBezTo>
                  <a:pt x="3383505" y="569894"/>
                  <a:pt x="3369999" y="571240"/>
                  <a:pt x="3353119" y="571240"/>
                </a:cubicBezTo>
                <a:cubicBezTo>
                  <a:pt x="3337927" y="571240"/>
                  <a:pt x="3324591" y="568632"/>
                  <a:pt x="3313112" y="563415"/>
                </a:cubicBezTo>
                <a:cubicBezTo>
                  <a:pt x="3301632" y="558199"/>
                  <a:pt x="3292011" y="551047"/>
                  <a:pt x="3284246" y="541960"/>
                </a:cubicBezTo>
                <a:cubicBezTo>
                  <a:pt x="3276482" y="532874"/>
                  <a:pt x="3270658" y="522356"/>
                  <a:pt x="3266775" y="510409"/>
                </a:cubicBezTo>
                <a:cubicBezTo>
                  <a:pt x="3262891" y="498461"/>
                  <a:pt x="3260949" y="485757"/>
                  <a:pt x="3260949" y="472295"/>
                </a:cubicBezTo>
                <a:cubicBezTo>
                  <a:pt x="3260949" y="458833"/>
                  <a:pt x="3262884" y="446212"/>
                  <a:pt x="3266755" y="434433"/>
                </a:cubicBezTo>
                <a:cubicBezTo>
                  <a:pt x="3270625" y="422653"/>
                  <a:pt x="3276178" y="412473"/>
                  <a:pt x="3283414" y="403891"/>
                </a:cubicBezTo>
                <a:cubicBezTo>
                  <a:pt x="3290650" y="395309"/>
                  <a:pt x="3299653" y="388578"/>
                  <a:pt x="3310422" y="383698"/>
                </a:cubicBezTo>
                <a:cubicBezTo>
                  <a:pt x="3321191" y="378818"/>
                  <a:pt x="3333644" y="376378"/>
                  <a:pt x="3347779" y="376378"/>
                </a:cubicBezTo>
                <a:cubicBezTo>
                  <a:pt x="3364943" y="376378"/>
                  <a:pt x="3379667" y="379743"/>
                  <a:pt x="3391951" y="386474"/>
                </a:cubicBezTo>
                <a:cubicBezTo>
                  <a:pt x="3404235" y="393205"/>
                  <a:pt x="3414753" y="402124"/>
                  <a:pt x="3423503" y="413230"/>
                </a:cubicBezTo>
                <a:lnTo>
                  <a:pt x="3487616" y="357699"/>
                </a:lnTo>
                <a:cubicBezTo>
                  <a:pt x="3472471" y="338516"/>
                  <a:pt x="3453371" y="323539"/>
                  <a:pt x="3430318" y="312770"/>
                </a:cubicBezTo>
                <a:cubicBezTo>
                  <a:pt x="3407264" y="302000"/>
                  <a:pt x="3380424" y="296615"/>
                  <a:pt x="3349799" y="296615"/>
                </a:cubicBezTo>
                <a:close/>
                <a:moveTo>
                  <a:pt x="1608490" y="296615"/>
                </a:moveTo>
                <a:cubicBezTo>
                  <a:pt x="1583617" y="296615"/>
                  <a:pt x="1560090" y="300906"/>
                  <a:pt x="1537910" y="309489"/>
                </a:cubicBezTo>
                <a:cubicBezTo>
                  <a:pt x="1515729" y="318071"/>
                  <a:pt x="1496237" y="330102"/>
                  <a:pt x="1479433" y="345583"/>
                </a:cubicBezTo>
                <a:cubicBezTo>
                  <a:pt x="1462629" y="361065"/>
                  <a:pt x="1449269" y="379575"/>
                  <a:pt x="1439354" y="401114"/>
                </a:cubicBezTo>
                <a:cubicBezTo>
                  <a:pt x="1429439" y="422653"/>
                  <a:pt x="1424482" y="446380"/>
                  <a:pt x="1424482" y="472295"/>
                </a:cubicBezTo>
                <a:cubicBezTo>
                  <a:pt x="1424482" y="498209"/>
                  <a:pt x="1429439" y="521936"/>
                  <a:pt x="1439354" y="543475"/>
                </a:cubicBezTo>
                <a:cubicBezTo>
                  <a:pt x="1449269" y="565014"/>
                  <a:pt x="1462629" y="583608"/>
                  <a:pt x="1479433" y="599258"/>
                </a:cubicBezTo>
                <a:cubicBezTo>
                  <a:pt x="1496237" y="614908"/>
                  <a:pt x="1515729" y="627023"/>
                  <a:pt x="1537910" y="635605"/>
                </a:cubicBezTo>
                <a:cubicBezTo>
                  <a:pt x="1560090" y="644188"/>
                  <a:pt x="1583617" y="648479"/>
                  <a:pt x="1608490" y="648479"/>
                </a:cubicBezTo>
                <a:cubicBezTo>
                  <a:pt x="1633027" y="648479"/>
                  <a:pt x="1656470" y="644188"/>
                  <a:pt x="1678819" y="635605"/>
                </a:cubicBezTo>
                <a:cubicBezTo>
                  <a:pt x="1701168" y="627023"/>
                  <a:pt x="1720744" y="614908"/>
                  <a:pt x="1737548" y="599258"/>
                </a:cubicBezTo>
                <a:cubicBezTo>
                  <a:pt x="1754352" y="583608"/>
                  <a:pt x="1767711" y="565014"/>
                  <a:pt x="1777627" y="543475"/>
                </a:cubicBezTo>
                <a:cubicBezTo>
                  <a:pt x="1787542" y="521936"/>
                  <a:pt x="1792499" y="498209"/>
                  <a:pt x="1792499" y="472295"/>
                </a:cubicBezTo>
                <a:cubicBezTo>
                  <a:pt x="1792499" y="446380"/>
                  <a:pt x="1787542" y="422653"/>
                  <a:pt x="1777627" y="401114"/>
                </a:cubicBezTo>
                <a:cubicBezTo>
                  <a:pt x="1767711" y="379575"/>
                  <a:pt x="1754352" y="361065"/>
                  <a:pt x="1737548" y="345583"/>
                </a:cubicBezTo>
                <a:cubicBezTo>
                  <a:pt x="1720744" y="330102"/>
                  <a:pt x="1701168" y="318071"/>
                  <a:pt x="1678819" y="309489"/>
                </a:cubicBezTo>
                <a:cubicBezTo>
                  <a:pt x="1656470" y="300906"/>
                  <a:pt x="1633027" y="296615"/>
                  <a:pt x="1608490" y="296615"/>
                </a:cubicBezTo>
                <a:close/>
                <a:moveTo>
                  <a:pt x="2804730" y="292577"/>
                </a:moveTo>
                <a:cubicBezTo>
                  <a:pt x="2803721" y="293250"/>
                  <a:pt x="2803216" y="294428"/>
                  <a:pt x="2803216" y="296111"/>
                </a:cubicBezTo>
                <a:lnTo>
                  <a:pt x="2803216" y="643935"/>
                </a:lnTo>
                <a:lnTo>
                  <a:pt x="2889541" y="643935"/>
                </a:lnTo>
                <a:lnTo>
                  <a:pt x="2889541" y="472799"/>
                </a:lnTo>
                <a:lnTo>
                  <a:pt x="3105101" y="649993"/>
                </a:lnTo>
                <a:cubicBezTo>
                  <a:pt x="3107794" y="652349"/>
                  <a:pt x="3109645" y="653274"/>
                  <a:pt x="3110654" y="652770"/>
                </a:cubicBezTo>
                <a:cubicBezTo>
                  <a:pt x="3111664" y="652265"/>
                  <a:pt x="3112169" y="651003"/>
                  <a:pt x="3112169" y="648983"/>
                </a:cubicBezTo>
                <a:lnTo>
                  <a:pt x="3112169" y="300654"/>
                </a:lnTo>
                <a:lnTo>
                  <a:pt x="3025844" y="300654"/>
                </a:lnTo>
                <a:lnTo>
                  <a:pt x="3025844" y="472799"/>
                </a:lnTo>
                <a:lnTo>
                  <a:pt x="2810283" y="295101"/>
                </a:lnTo>
                <a:cubicBezTo>
                  <a:pt x="2807591" y="292745"/>
                  <a:pt x="2805740" y="291904"/>
                  <a:pt x="2804730" y="292577"/>
                </a:cubicBezTo>
                <a:close/>
                <a:moveTo>
                  <a:pt x="1061655" y="292577"/>
                </a:moveTo>
                <a:cubicBezTo>
                  <a:pt x="1060646" y="293250"/>
                  <a:pt x="1060141" y="294428"/>
                  <a:pt x="1060141" y="296111"/>
                </a:cubicBezTo>
                <a:lnTo>
                  <a:pt x="1060141" y="643935"/>
                </a:lnTo>
                <a:lnTo>
                  <a:pt x="1146466" y="643935"/>
                </a:lnTo>
                <a:lnTo>
                  <a:pt x="1146466" y="472799"/>
                </a:lnTo>
                <a:lnTo>
                  <a:pt x="1362026" y="649993"/>
                </a:lnTo>
                <a:cubicBezTo>
                  <a:pt x="1364719" y="652349"/>
                  <a:pt x="1366570" y="653274"/>
                  <a:pt x="1367579" y="652770"/>
                </a:cubicBezTo>
                <a:cubicBezTo>
                  <a:pt x="1368589" y="652265"/>
                  <a:pt x="1369094" y="651003"/>
                  <a:pt x="1369094" y="648983"/>
                </a:cubicBezTo>
                <a:lnTo>
                  <a:pt x="1369094" y="300654"/>
                </a:lnTo>
                <a:lnTo>
                  <a:pt x="1282769" y="300654"/>
                </a:lnTo>
                <a:lnTo>
                  <a:pt x="1282769" y="472799"/>
                </a:lnTo>
                <a:lnTo>
                  <a:pt x="1067209" y="295101"/>
                </a:lnTo>
                <a:cubicBezTo>
                  <a:pt x="1064516" y="292745"/>
                  <a:pt x="1062665" y="291904"/>
                  <a:pt x="1061655" y="292577"/>
                </a:cubicBezTo>
                <a:close/>
                <a:moveTo>
                  <a:pt x="4136201" y="292072"/>
                </a:moveTo>
                <a:cubicBezTo>
                  <a:pt x="4134855" y="292072"/>
                  <a:pt x="4133846" y="292913"/>
                  <a:pt x="4133173" y="294596"/>
                </a:cubicBezTo>
                <a:lnTo>
                  <a:pt x="3966075" y="643935"/>
                </a:lnTo>
                <a:lnTo>
                  <a:pt x="4055934" y="643935"/>
                </a:lnTo>
                <a:lnTo>
                  <a:pt x="4073098" y="602539"/>
                </a:lnTo>
                <a:lnTo>
                  <a:pt x="4192742" y="602539"/>
                </a:lnTo>
                <a:lnTo>
                  <a:pt x="4210915" y="643935"/>
                </a:lnTo>
                <a:lnTo>
                  <a:pt x="4305823" y="643935"/>
                </a:lnTo>
                <a:lnTo>
                  <a:pt x="4139230" y="294596"/>
                </a:lnTo>
                <a:cubicBezTo>
                  <a:pt x="4138557" y="292913"/>
                  <a:pt x="4137547" y="292072"/>
                  <a:pt x="4136201" y="292072"/>
                </a:cubicBezTo>
                <a:close/>
                <a:moveTo>
                  <a:pt x="4054420" y="187573"/>
                </a:moveTo>
                <a:lnTo>
                  <a:pt x="4102378" y="279451"/>
                </a:lnTo>
                <a:lnTo>
                  <a:pt x="4169520" y="279451"/>
                </a:lnTo>
                <a:lnTo>
                  <a:pt x="4149327" y="187573"/>
                </a:lnTo>
                <a:close/>
                <a:moveTo>
                  <a:pt x="1608364" y="171924"/>
                </a:moveTo>
                <a:cubicBezTo>
                  <a:pt x="1607607" y="171924"/>
                  <a:pt x="1606892" y="172428"/>
                  <a:pt x="1606219" y="173438"/>
                </a:cubicBezTo>
                <a:lnTo>
                  <a:pt x="1525447" y="279451"/>
                </a:lnTo>
                <a:lnTo>
                  <a:pt x="1589560" y="279451"/>
                </a:lnTo>
                <a:lnTo>
                  <a:pt x="1608743" y="259763"/>
                </a:lnTo>
                <a:lnTo>
                  <a:pt x="1627421" y="279451"/>
                </a:lnTo>
                <a:lnTo>
                  <a:pt x="1691534" y="279451"/>
                </a:lnTo>
                <a:lnTo>
                  <a:pt x="1610762" y="173438"/>
                </a:lnTo>
                <a:cubicBezTo>
                  <a:pt x="1609921" y="172428"/>
                  <a:pt x="1609121" y="171924"/>
                  <a:pt x="1608364" y="171924"/>
                </a:cubicBezTo>
                <a:close/>
                <a:moveTo>
                  <a:pt x="0" y="30142"/>
                </a:moveTo>
                <a:lnTo>
                  <a:pt x="245785" y="30142"/>
                </a:lnTo>
                <a:lnTo>
                  <a:pt x="491570" y="474830"/>
                </a:lnTo>
                <a:lnTo>
                  <a:pt x="245785" y="919518"/>
                </a:lnTo>
                <a:lnTo>
                  <a:pt x="0" y="919518"/>
                </a:lnTo>
                <a:lnTo>
                  <a:pt x="245785" y="474830"/>
                </a:lnTo>
                <a:close/>
                <a:moveTo>
                  <a:pt x="657234" y="0"/>
                </a:moveTo>
                <a:lnTo>
                  <a:pt x="5764748" y="0"/>
                </a:lnTo>
                <a:lnTo>
                  <a:pt x="6208084" y="443337"/>
                </a:lnTo>
                <a:lnTo>
                  <a:pt x="5764748" y="886673"/>
                </a:lnTo>
                <a:lnTo>
                  <a:pt x="658728" y="886673"/>
                </a:lnTo>
                <a:lnTo>
                  <a:pt x="903019" y="444688"/>
                </a:lnTo>
                <a:close/>
                <a:moveTo>
                  <a:pt x="411449" y="0"/>
                </a:moveTo>
                <a:lnTo>
                  <a:pt x="643967" y="0"/>
                </a:lnTo>
                <a:lnTo>
                  <a:pt x="643967" y="420685"/>
                </a:lnTo>
                <a:close/>
              </a:path>
            </a:pathLst>
          </a:custGeom>
          <a:gradFill>
            <a:gsLst>
              <a:gs pos="0">
                <a:srgbClr val="00B0F0"/>
              </a:gs>
              <a:gs pos="74000">
                <a:srgbClr val="93E3FF"/>
              </a:gs>
              <a:gs pos="83000">
                <a:schemeClr val="accent4">
                  <a:lumMod val="45000"/>
                  <a:lumOff val="55000"/>
                </a:schemeClr>
              </a:gs>
              <a:gs pos="100000">
                <a:schemeClr val="accent4">
                  <a:lumMod val="30000"/>
                  <a:lumOff val="70000"/>
                </a:schemeClr>
              </a:gs>
            </a:gsLst>
            <a:lin ang="5400000" scaled="1"/>
          </a:gradFill>
          <a:ln>
            <a:noFill/>
          </a:ln>
          <a:effectLst/>
        </p:spPr>
        <p:txBody>
          <a:bodyPr rot="0" spcFirstLastPara="0" vertOverflow="overflow" horzOverflow="overflow" vert="horz" wrap="square" lIns="68517" tIns="34258" rIns="68517" bIns="34258" numCol="1" spcCol="0" rtlCol="0" fromWordArt="0" anchor="t" anchorCtr="0" forceAA="0" compatLnSpc="1">
            <a:prstTxWarp prst="textNoShape">
              <a:avLst/>
            </a:prstTxWarp>
            <a:noAutofit/>
          </a:bodyPr>
          <a:lstStyle/>
          <a:p>
            <a:endParaRPr lang="en-US" sz="3596" dirty="0"/>
          </a:p>
        </p:txBody>
      </p:sp>
      <p:sp>
        <p:nvSpPr>
          <p:cNvPr id="11" name="Rectangle 10">
            <a:extLst>
              <a:ext uri="{FF2B5EF4-FFF2-40B4-BE49-F238E27FC236}">
                <a16:creationId xmlns:a16="http://schemas.microsoft.com/office/drawing/2014/main" id="{DFF7B3D8-F466-404E-8405-18A22B9D0E35}"/>
              </a:ext>
            </a:extLst>
          </p:cNvPr>
          <p:cNvSpPr/>
          <p:nvPr/>
        </p:nvSpPr>
        <p:spPr>
          <a:xfrm>
            <a:off x="1813004" y="1137920"/>
            <a:ext cx="211049" cy="514001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Times New Roman" pitchFamily="18" charset="0"/>
              <a:cs typeface="Times New Roman" pitchFamily="18" charset="0"/>
            </a:endParaRPr>
          </a:p>
        </p:txBody>
      </p:sp>
      <p:sp>
        <p:nvSpPr>
          <p:cNvPr id="13" name="Rectangle 12">
            <a:extLst>
              <a:ext uri="{FF2B5EF4-FFF2-40B4-BE49-F238E27FC236}">
                <a16:creationId xmlns:a16="http://schemas.microsoft.com/office/drawing/2014/main" id="{1C35EE2D-1E7F-46D9-8EFD-76FD01827E6B}"/>
              </a:ext>
            </a:extLst>
          </p:cNvPr>
          <p:cNvSpPr/>
          <p:nvPr/>
        </p:nvSpPr>
        <p:spPr>
          <a:xfrm>
            <a:off x="1921453" y="4637896"/>
            <a:ext cx="7984547" cy="828316"/>
          </a:xfrm>
          <a:prstGeom prst="rect">
            <a:avLst/>
          </a:prstGeom>
          <a:solidFill>
            <a:srgbClr val="7030A0"/>
          </a:solidFill>
          <a:ln>
            <a:solidFill>
              <a:srgbClr val="7030A0"/>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3200">
                <a:solidFill>
                  <a:srgbClr val="7030A0"/>
                </a:solidFill>
                <a:latin typeface="Arial" panose="020B0604020202020204" pitchFamily="34" charset="0"/>
                <a:cs typeface="Arial" panose="020B0604020202020204" pitchFamily="34" charset="0"/>
              </a:rPr>
              <a:t>   </a:t>
            </a:r>
            <a:r>
              <a:rPr lang="en-US" sz="3200">
                <a:solidFill>
                  <a:schemeClr val="bg1"/>
                </a:solidFill>
                <a:latin typeface="Arial" panose="020B0604020202020204" pitchFamily="34" charset="0"/>
                <a:cs typeface="Arial" panose="020B0604020202020204" pitchFamily="34" charset="0"/>
              </a:rPr>
              <a:t>Khí áp. Các đai khí áp trên Trái Đất</a:t>
            </a:r>
            <a:endParaRPr lang="en-US" sz="3200" dirty="0">
              <a:solidFill>
                <a:schemeClr val="bg1"/>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936714E-3FDD-4605-B233-D80E9E7173AF}"/>
              </a:ext>
            </a:extLst>
          </p:cNvPr>
          <p:cNvSpPr/>
          <p:nvPr/>
        </p:nvSpPr>
        <p:spPr>
          <a:xfrm>
            <a:off x="2024053" y="3497418"/>
            <a:ext cx="7881948" cy="781343"/>
          </a:xfrm>
          <a:prstGeom prst="rect">
            <a:avLst/>
          </a:prstGeom>
          <a:solidFill>
            <a:srgbClr val="00B050"/>
          </a:solidFill>
          <a:ln>
            <a:solidFill>
              <a:srgbClr val="00B050"/>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2800">
                <a:solidFill>
                  <a:schemeClr val="bg1"/>
                </a:solidFill>
                <a:latin typeface="Arial" panose="020B0604020202020204" pitchFamily="34" charset="0"/>
                <a:cs typeface="Arial" panose="020B0604020202020204" pitchFamily="34" charset="0"/>
              </a:rPr>
              <a:t>   </a:t>
            </a:r>
            <a:r>
              <a:rPr lang="en-US" sz="3200">
                <a:solidFill>
                  <a:schemeClr val="bg1"/>
                </a:solidFill>
                <a:latin typeface="Arial" panose="020B0604020202020204" pitchFamily="34" charset="0"/>
                <a:cs typeface="Arial" panose="020B0604020202020204" pitchFamily="34" charset="0"/>
              </a:rPr>
              <a:t>Các khối khí</a:t>
            </a:r>
            <a:endParaRPr lang="en-US" sz="3200" dirty="0">
              <a:solidFill>
                <a:schemeClr val="bg1"/>
              </a:solidFill>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22EF0A1E-34C3-413F-B5C6-6EF96031A5FD}"/>
              </a:ext>
            </a:extLst>
          </p:cNvPr>
          <p:cNvSpPr/>
          <p:nvPr/>
        </p:nvSpPr>
        <p:spPr>
          <a:xfrm>
            <a:off x="1337123" y="3434163"/>
            <a:ext cx="947569" cy="957607"/>
          </a:xfrm>
          <a:prstGeom prst="ellipse">
            <a:avLst/>
          </a:prstGeom>
          <a:solidFill>
            <a:srgbClr val="00B05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Arial" panose="020B0604020202020204" pitchFamily="34" charset="0"/>
                <a:cs typeface="Arial" panose="020B0604020202020204" pitchFamily="34" charset="0"/>
              </a:rPr>
              <a:t>3</a:t>
            </a:r>
          </a:p>
        </p:txBody>
      </p:sp>
      <p:sp>
        <p:nvSpPr>
          <p:cNvPr id="16" name="Rectangle 15">
            <a:extLst>
              <a:ext uri="{FF2B5EF4-FFF2-40B4-BE49-F238E27FC236}">
                <a16:creationId xmlns:a16="http://schemas.microsoft.com/office/drawing/2014/main" id="{C8371D69-BECC-418F-9054-3D7D94C3062B}"/>
              </a:ext>
            </a:extLst>
          </p:cNvPr>
          <p:cNvSpPr/>
          <p:nvPr/>
        </p:nvSpPr>
        <p:spPr>
          <a:xfrm>
            <a:off x="1932502" y="2417273"/>
            <a:ext cx="7974807" cy="758615"/>
          </a:xfrm>
          <a:prstGeom prst="rect">
            <a:avLst/>
          </a:prstGeom>
          <a:solidFill>
            <a:schemeClr val="accent2"/>
          </a:solidFill>
          <a:ln>
            <a:solidFill>
              <a:schemeClr val="accent2">
                <a:lumMod val="75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3600">
                <a:solidFill>
                  <a:srgbClr val="0070C0"/>
                </a:solidFill>
                <a:latin typeface="Arial" panose="020B0604020202020204" pitchFamily="34" charset="0"/>
                <a:cs typeface="Arial" panose="020B0604020202020204" pitchFamily="34" charset="0"/>
              </a:rPr>
              <a:t> </a:t>
            </a:r>
            <a:r>
              <a:rPr lang="en-US" sz="3200">
                <a:solidFill>
                  <a:schemeClr val="bg1"/>
                </a:solidFill>
                <a:latin typeface="Arial" panose="020B0604020202020204" pitchFamily="34" charset="0"/>
                <a:cs typeface="Arial" panose="020B0604020202020204" pitchFamily="34" charset="0"/>
              </a:rPr>
              <a:t>Các tầng khí quyển</a:t>
            </a:r>
            <a:endParaRPr lang="en-US" sz="3200" dirty="0">
              <a:solidFill>
                <a:schemeClr val="bg1"/>
              </a:solidFill>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48A93BD4-A8F8-4CB7-AA1A-0A1B05E7C3AE}"/>
              </a:ext>
            </a:extLst>
          </p:cNvPr>
          <p:cNvSpPr/>
          <p:nvPr/>
        </p:nvSpPr>
        <p:spPr>
          <a:xfrm>
            <a:off x="1339220" y="2292435"/>
            <a:ext cx="947568" cy="957608"/>
          </a:xfrm>
          <a:prstGeom prst="ellipse">
            <a:avLst/>
          </a:prstGeom>
          <a:solidFill>
            <a:schemeClr val="accent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Arial" panose="020B0604020202020204" pitchFamily="34" charset="0"/>
                <a:cs typeface="Arial" panose="020B0604020202020204" pitchFamily="34" charset="0"/>
              </a:rPr>
              <a:t>2</a:t>
            </a:r>
          </a:p>
        </p:txBody>
      </p:sp>
      <p:sp>
        <p:nvSpPr>
          <p:cNvPr id="18" name="Rectangle 17">
            <a:extLst>
              <a:ext uri="{FF2B5EF4-FFF2-40B4-BE49-F238E27FC236}">
                <a16:creationId xmlns:a16="http://schemas.microsoft.com/office/drawing/2014/main" id="{AF26B13C-46F9-4CE1-884D-F16E05D0A588}"/>
              </a:ext>
            </a:extLst>
          </p:cNvPr>
          <p:cNvSpPr/>
          <p:nvPr/>
        </p:nvSpPr>
        <p:spPr>
          <a:xfrm>
            <a:off x="1932502" y="1353678"/>
            <a:ext cx="7974807" cy="714879"/>
          </a:xfrm>
          <a:prstGeom prst="rect">
            <a:avLst/>
          </a:prstGeom>
          <a:solidFill>
            <a:srgbClr val="0070C0"/>
          </a:solidFill>
          <a:ln>
            <a:solidFill>
              <a:srgbClr val="0070C0"/>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2800">
                <a:solidFill>
                  <a:srgbClr val="0070C0"/>
                </a:solidFill>
                <a:latin typeface="Arial" panose="020B0604020202020204" pitchFamily="34" charset="0"/>
                <a:cs typeface="Arial" panose="020B0604020202020204" pitchFamily="34" charset="0"/>
              </a:rPr>
              <a:t>  </a:t>
            </a:r>
            <a:r>
              <a:rPr lang="en-US" sz="3200">
                <a:solidFill>
                  <a:schemeClr val="bg1"/>
                </a:solidFill>
                <a:latin typeface="Arial" panose="020B0604020202020204" pitchFamily="34" charset="0"/>
                <a:cs typeface="Arial" panose="020B0604020202020204" pitchFamily="34" charset="0"/>
              </a:rPr>
              <a:t>Thành phần không khí gần bề mặt đất</a:t>
            </a:r>
            <a:endParaRPr lang="en-US" sz="3200" dirty="0">
              <a:solidFill>
                <a:schemeClr val="bg1"/>
              </a:solidFill>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5FDC12F1-0C8A-4550-845D-C68315471C0E}"/>
              </a:ext>
            </a:extLst>
          </p:cNvPr>
          <p:cNvSpPr/>
          <p:nvPr/>
        </p:nvSpPr>
        <p:spPr>
          <a:xfrm>
            <a:off x="1311530" y="1277938"/>
            <a:ext cx="947567" cy="937603"/>
          </a:xfrm>
          <a:prstGeom prst="ellipse">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Arial" panose="020B0604020202020204" pitchFamily="34" charset="0"/>
                <a:cs typeface="Arial" panose="020B0604020202020204" pitchFamily="34" charset="0"/>
              </a:rPr>
              <a:t>1</a:t>
            </a:r>
            <a:endParaRPr lang="en-US" sz="3733" b="1" dirty="0">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5E7B9901-1A58-478D-B084-BBC3E1A67FB8}"/>
              </a:ext>
            </a:extLst>
          </p:cNvPr>
          <p:cNvSpPr/>
          <p:nvPr/>
        </p:nvSpPr>
        <p:spPr>
          <a:xfrm>
            <a:off x="1311530" y="4585314"/>
            <a:ext cx="989643" cy="957608"/>
          </a:xfrm>
          <a:prstGeom prst="ellipse">
            <a:avLst/>
          </a:prstGeom>
          <a:solidFill>
            <a:srgbClr val="7030A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Arial" panose="020B0604020202020204" pitchFamily="34" charset="0"/>
                <a:cs typeface="Arial" panose="020B0604020202020204" pitchFamily="34" charset="0"/>
              </a:rPr>
              <a:t>4</a:t>
            </a:r>
            <a:endParaRPr lang="en-US" sz="3733" b="1"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63A9E4B2-47AB-4009-9C15-06DDB431BC7A}"/>
              </a:ext>
            </a:extLst>
          </p:cNvPr>
          <p:cNvSpPr/>
          <p:nvPr/>
        </p:nvSpPr>
        <p:spPr>
          <a:xfrm>
            <a:off x="1941166" y="5902057"/>
            <a:ext cx="7984547" cy="828316"/>
          </a:xfrm>
          <a:prstGeom prst="rect">
            <a:avLst/>
          </a:prstGeom>
          <a:solidFill>
            <a:srgbClr val="00B0F0"/>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sz="3200">
                <a:solidFill>
                  <a:srgbClr val="7030A0"/>
                </a:solidFill>
                <a:latin typeface="Arial" panose="020B0604020202020204" pitchFamily="34" charset="0"/>
                <a:cs typeface="Arial" panose="020B0604020202020204" pitchFamily="34" charset="0"/>
              </a:rPr>
              <a:t>   </a:t>
            </a:r>
            <a:r>
              <a:rPr lang="en-US" sz="3200">
                <a:solidFill>
                  <a:schemeClr val="bg1"/>
                </a:solidFill>
                <a:latin typeface="Arial" panose="020B0604020202020204" pitchFamily="34" charset="0"/>
                <a:cs typeface="Arial" panose="020B0604020202020204" pitchFamily="34" charset="0"/>
              </a:rPr>
              <a:t>Khí áp. Các đai khí áp trên Trái Đất</a:t>
            </a:r>
            <a:endParaRPr lang="en-US" sz="3200" dirty="0">
              <a:solidFill>
                <a:schemeClr val="bg1"/>
              </a:solidFill>
              <a:latin typeface="Arial" panose="020B0604020202020204" pitchFamily="34" charset="0"/>
              <a:cs typeface="Arial" panose="020B0604020202020204" pitchFamily="34" charset="0"/>
            </a:endParaRPr>
          </a:p>
        </p:txBody>
      </p:sp>
      <p:sp>
        <p:nvSpPr>
          <p:cNvPr id="21" name="Oval 20">
            <a:extLst>
              <a:ext uri="{FF2B5EF4-FFF2-40B4-BE49-F238E27FC236}">
                <a16:creationId xmlns:a16="http://schemas.microsoft.com/office/drawing/2014/main" id="{9544A235-677C-4A11-BFAB-EDEF929B4BC2}"/>
              </a:ext>
            </a:extLst>
          </p:cNvPr>
          <p:cNvSpPr/>
          <p:nvPr/>
        </p:nvSpPr>
        <p:spPr>
          <a:xfrm>
            <a:off x="1331243" y="5849475"/>
            <a:ext cx="989643" cy="957608"/>
          </a:xfrm>
          <a:prstGeom prst="ellipse">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4198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P spid="17" grpId="0" animBg="1"/>
      <p:bldP spid="18" grpId="0" animBg="1"/>
      <p:bldP spid="19" grpId="0" animBg="1"/>
      <p:bldP spid="20" grpId="0" animBg="1"/>
      <p:bldP spid="12"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D6984CF-15FA-443B-944B-EAEF9AB0EE87}"/>
              </a:ext>
            </a:extLst>
          </p:cNvPr>
          <p:cNvSpPr/>
          <p:nvPr/>
        </p:nvSpPr>
        <p:spPr>
          <a:xfrm>
            <a:off x="163450" y="99378"/>
            <a:ext cx="947567" cy="937603"/>
          </a:xfrm>
          <a:prstGeom prst="ellipse">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Times New Roman" pitchFamily="18" charset="0"/>
                <a:cs typeface="Times New Roman" pitchFamily="18" charset="0"/>
              </a:rPr>
              <a:t>1</a:t>
            </a:r>
            <a:endParaRPr lang="en-US" sz="3733" b="1" dirty="0">
              <a:latin typeface="Times New Roman" pitchFamily="18" charset="0"/>
              <a:cs typeface="Times New Roman" pitchFamily="18" charset="0"/>
            </a:endParaRPr>
          </a:p>
        </p:txBody>
      </p:sp>
      <p:sp>
        <p:nvSpPr>
          <p:cNvPr id="6" name="Rectangle: Rounded Corners 5">
            <a:extLst>
              <a:ext uri="{FF2B5EF4-FFF2-40B4-BE49-F238E27FC236}">
                <a16:creationId xmlns:a16="http://schemas.microsoft.com/office/drawing/2014/main" id="{9EC7F72B-FF60-4C60-A29C-2119C17A4FF8}"/>
              </a:ext>
            </a:extLst>
          </p:cNvPr>
          <p:cNvSpPr/>
          <p:nvPr/>
        </p:nvSpPr>
        <p:spPr>
          <a:xfrm>
            <a:off x="1178560" y="140018"/>
            <a:ext cx="8107680" cy="83534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Thành phần không khí gần bề mặt đất</a:t>
            </a:r>
            <a:endParaRPr lang="en-US" sz="3600"/>
          </a:p>
        </p:txBody>
      </p:sp>
      <p:grpSp>
        <p:nvGrpSpPr>
          <p:cNvPr id="7" name="Group 6">
            <a:extLst>
              <a:ext uri="{FF2B5EF4-FFF2-40B4-BE49-F238E27FC236}">
                <a16:creationId xmlns:a16="http://schemas.microsoft.com/office/drawing/2014/main" id="{1A1E45F9-4DEC-4549-9434-0D81DABF2306}"/>
              </a:ext>
            </a:extLst>
          </p:cNvPr>
          <p:cNvGrpSpPr/>
          <p:nvPr/>
        </p:nvGrpSpPr>
        <p:grpSpPr>
          <a:xfrm>
            <a:off x="4323825" y="1264919"/>
            <a:ext cx="7664975" cy="5064761"/>
            <a:chOff x="4389119" y="1132839"/>
            <a:chExt cx="7664975" cy="5064761"/>
          </a:xfrm>
        </p:grpSpPr>
        <p:pic>
          <p:nvPicPr>
            <p:cNvPr id="8" name="Picture 7">
              <a:extLst>
                <a:ext uri="{FF2B5EF4-FFF2-40B4-BE49-F238E27FC236}">
                  <a16:creationId xmlns:a16="http://schemas.microsoft.com/office/drawing/2014/main" id="{EB1A1A1D-4BD8-4407-BF48-C5E67F131475}"/>
                </a:ext>
              </a:extLst>
            </p:cNvPr>
            <p:cNvPicPr>
              <a:picLocks noChangeAspect="1"/>
            </p:cNvPicPr>
            <p:nvPr/>
          </p:nvPicPr>
          <p:blipFill rotWithShape="1">
            <a:blip r:embed="rId2"/>
            <a:srcRect l="50000" t="50000" r="25250" b="20296"/>
            <a:stretch/>
          </p:blipFill>
          <p:spPr>
            <a:xfrm>
              <a:off x="4551679" y="1132839"/>
              <a:ext cx="7502415" cy="5064761"/>
            </a:xfrm>
            <a:prstGeom prst="rect">
              <a:avLst/>
            </a:prstGeom>
          </p:spPr>
        </p:pic>
        <p:sp>
          <p:nvSpPr>
            <p:cNvPr id="9" name="Rectangle 8">
              <a:extLst>
                <a:ext uri="{FF2B5EF4-FFF2-40B4-BE49-F238E27FC236}">
                  <a16:creationId xmlns:a16="http://schemas.microsoft.com/office/drawing/2014/main" id="{2C84DC5F-7C83-4C2F-BA85-E794EB13FEFD}"/>
                </a:ext>
              </a:extLst>
            </p:cNvPr>
            <p:cNvSpPr/>
            <p:nvPr/>
          </p:nvSpPr>
          <p:spPr>
            <a:xfrm>
              <a:off x="4389119" y="2560320"/>
              <a:ext cx="1221105" cy="3535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hought Bubble: Cloud 9">
            <a:extLst>
              <a:ext uri="{FF2B5EF4-FFF2-40B4-BE49-F238E27FC236}">
                <a16:creationId xmlns:a16="http://schemas.microsoft.com/office/drawing/2014/main" id="{48DE53CB-4AA1-4A45-8E46-2445FC968DDF}"/>
              </a:ext>
            </a:extLst>
          </p:cNvPr>
          <p:cNvSpPr/>
          <p:nvPr/>
        </p:nvSpPr>
        <p:spPr>
          <a:xfrm>
            <a:off x="0" y="1950720"/>
            <a:ext cx="5265567" cy="4452302"/>
          </a:xfrm>
          <a:prstGeom prst="cloudCallout">
            <a:avLst>
              <a:gd name="adj1" fmla="val 90540"/>
              <a:gd name="adj2" fmla="val 11179"/>
            </a:avLst>
          </a:prstGeom>
          <a:solidFill>
            <a:schemeClr val="accent2">
              <a:lumMod val="20000"/>
              <a:lumOff val="8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FF000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D13DFA7B-E448-49FD-9FF6-4D141604D75B}"/>
              </a:ext>
            </a:extLst>
          </p:cNvPr>
          <p:cNvSpPr txBox="1"/>
          <p:nvPr/>
        </p:nvSpPr>
        <p:spPr>
          <a:xfrm>
            <a:off x="256687" y="3253979"/>
            <a:ext cx="5008880" cy="2339102"/>
          </a:xfrm>
          <a:prstGeom prst="rect">
            <a:avLst/>
          </a:prstGeom>
          <a:noFill/>
        </p:spPr>
        <p:txBody>
          <a:bodyPr wrap="square" rtlCol="0">
            <a:spAutoFit/>
          </a:bodyPr>
          <a:lstStyle/>
          <a:p>
            <a:pPr algn="ctr"/>
            <a:r>
              <a:rPr lang="en-US" sz="3200">
                <a:solidFill>
                  <a:srgbClr val="FF0000"/>
                </a:solidFill>
                <a:latin typeface="Arial" panose="020B0604020202020204" pitchFamily="34" charset="0"/>
                <a:cs typeface="Arial" panose="020B0604020202020204" pitchFamily="34" charset="0"/>
              </a:rPr>
              <a:t>Cho biết các thành phần của không khí. Mỗi thành phần chiếm tỉ lệ</a:t>
            </a:r>
          </a:p>
          <a:p>
            <a:pPr algn="ctr"/>
            <a:r>
              <a:rPr lang="en-US" sz="3200">
                <a:solidFill>
                  <a:srgbClr val="FF0000"/>
                </a:solidFill>
                <a:latin typeface="Arial" panose="020B0604020202020204" pitchFamily="34" charset="0"/>
                <a:cs typeface="Arial" panose="020B0604020202020204" pitchFamily="34" charset="0"/>
              </a:rPr>
              <a:t> bao nhiêu?</a:t>
            </a:r>
          </a:p>
          <a:p>
            <a:endParaRPr lang="en-US"/>
          </a:p>
        </p:txBody>
      </p:sp>
      <p:sp>
        <p:nvSpPr>
          <p:cNvPr id="12" name="TextBox 11">
            <a:extLst>
              <a:ext uri="{FF2B5EF4-FFF2-40B4-BE49-F238E27FC236}">
                <a16:creationId xmlns:a16="http://schemas.microsoft.com/office/drawing/2014/main" id="{C767621A-4D3F-4D2D-B628-763BFA64C31D}"/>
              </a:ext>
            </a:extLst>
          </p:cNvPr>
          <p:cNvSpPr txBox="1"/>
          <p:nvPr/>
        </p:nvSpPr>
        <p:spPr>
          <a:xfrm>
            <a:off x="6512560" y="6248400"/>
            <a:ext cx="4958080" cy="400110"/>
          </a:xfrm>
          <a:prstGeom prst="rect">
            <a:avLst/>
          </a:prstGeom>
          <a:noFill/>
        </p:spPr>
        <p:txBody>
          <a:bodyPr wrap="square" rtlCol="0">
            <a:spAutoFit/>
          </a:bodyPr>
          <a:lstStyle/>
          <a:p>
            <a:r>
              <a:rPr lang="en-US" sz="2000">
                <a:solidFill>
                  <a:srgbClr val="0070C0"/>
                </a:solidFill>
                <a:latin typeface="Arial" panose="020B0604020202020204" pitchFamily="34" charset="0"/>
                <a:cs typeface="Arial" panose="020B0604020202020204" pitchFamily="34" charset="0"/>
              </a:rPr>
              <a:t>Hình 1.2 Các thành phần của không khí</a:t>
            </a:r>
          </a:p>
        </p:txBody>
      </p:sp>
    </p:spTree>
    <p:extLst>
      <p:ext uri="{BB962C8B-B14F-4D97-AF65-F5344CB8AC3E}">
        <p14:creationId xmlns:p14="http://schemas.microsoft.com/office/powerpoint/2010/main" val="155002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D6984CF-15FA-443B-944B-EAEF9AB0EE87}"/>
              </a:ext>
            </a:extLst>
          </p:cNvPr>
          <p:cNvSpPr/>
          <p:nvPr/>
        </p:nvSpPr>
        <p:spPr>
          <a:xfrm>
            <a:off x="163450" y="99378"/>
            <a:ext cx="947567" cy="937603"/>
          </a:xfrm>
          <a:prstGeom prst="ellipse">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Times New Roman" pitchFamily="18" charset="0"/>
                <a:cs typeface="Times New Roman" pitchFamily="18" charset="0"/>
              </a:rPr>
              <a:t>1</a:t>
            </a:r>
            <a:endParaRPr lang="en-US" sz="3733" b="1" dirty="0">
              <a:latin typeface="Times New Roman" pitchFamily="18" charset="0"/>
              <a:cs typeface="Times New Roman" pitchFamily="18" charset="0"/>
            </a:endParaRPr>
          </a:p>
        </p:txBody>
      </p:sp>
      <p:sp>
        <p:nvSpPr>
          <p:cNvPr id="6" name="Rectangle: Rounded Corners 5">
            <a:extLst>
              <a:ext uri="{FF2B5EF4-FFF2-40B4-BE49-F238E27FC236}">
                <a16:creationId xmlns:a16="http://schemas.microsoft.com/office/drawing/2014/main" id="{9EC7F72B-FF60-4C60-A29C-2119C17A4FF8}"/>
              </a:ext>
            </a:extLst>
          </p:cNvPr>
          <p:cNvSpPr/>
          <p:nvPr/>
        </p:nvSpPr>
        <p:spPr>
          <a:xfrm>
            <a:off x="1178560" y="140018"/>
            <a:ext cx="8107680" cy="83534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Thành phần không khí gần bề mặt đất</a:t>
            </a:r>
            <a:endParaRPr lang="en-US" sz="3600"/>
          </a:p>
        </p:txBody>
      </p:sp>
      <p:pic>
        <p:nvPicPr>
          <p:cNvPr id="4" name="Picture 11" descr="book9">
            <a:extLst>
              <a:ext uri="{FF2B5EF4-FFF2-40B4-BE49-F238E27FC236}">
                <a16:creationId xmlns:a16="http://schemas.microsoft.com/office/drawing/2014/main" id="{CB72A8DA-AE5A-49B3-8617-4FA3E77DFBFF}"/>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0497" y="1320624"/>
            <a:ext cx="914400" cy="40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Google Shape;147;p19">
            <a:extLst>
              <a:ext uri="{FF2B5EF4-FFF2-40B4-BE49-F238E27FC236}">
                <a16:creationId xmlns:a16="http://schemas.microsoft.com/office/drawing/2014/main" id="{A3667C98-00F4-48BA-9B53-F83E00580E72}"/>
              </a:ext>
            </a:extLst>
          </p:cNvPr>
          <p:cNvSpPr txBox="1"/>
          <p:nvPr/>
        </p:nvSpPr>
        <p:spPr>
          <a:xfrm>
            <a:off x="1178560" y="1419242"/>
            <a:ext cx="13084300" cy="830400"/>
          </a:xfrm>
          <a:prstGeom prst="rect">
            <a:avLst/>
          </a:prstGeom>
          <a:noFill/>
          <a:ln>
            <a:noFill/>
          </a:ln>
        </p:spPr>
        <p:txBody>
          <a:bodyPr spcFirstLastPara="1" wrap="square" lIns="91425" tIns="45700" rIns="91425" bIns="45700" anchor="t" anchorCtr="0">
            <a:noAutofit/>
          </a:bodyPr>
          <a:lstStyle/>
          <a:p>
            <a:r>
              <a:rPr lang="nl-NL" sz="4800">
                <a:solidFill>
                  <a:srgbClr val="0070C0"/>
                </a:solidFill>
                <a:latin typeface="Arial" panose="020B0604020202020204" pitchFamily="34" charset="0"/>
                <a:cs typeface="Arial" panose="020B0604020202020204" pitchFamily="34" charset="0"/>
              </a:rPr>
              <a:t>Gồm : </a:t>
            </a:r>
            <a:endParaRPr lang="en-US" sz="4800">
              <a:solidFill>
                <a:srgbClr val="0070C0"/>
              </a:solidFill>
              <a:latin typeface="Arial" panose="020B0604020202020204" pitchFamily="34" charset="0"/>
              <a:cs typeface="Arial" panose="020B0604020202020204" pitchFamily="34" charset="0"/>
            </a:endParaRPr>
          </a:p>
          <a:p>
            <a:r>
              <a:rPr lang="nl-NL" sz="4800">
                <a:solidFill>
                  <a:srgbClr val="0070C0"/>
                </a:solidFill>
                <a:latin typeface="Arial" panose="020B0604020202020204" pitchFamily="34" charset="0"/>
                <a:cs typeface="Arial" panose="020B0604020202020204" pitchFamily="34" charset="0"/>
              </a:rPr>
              <a:t>- Khí ni tơ chiếm 78%.</a:t>
            </a:r>
            <a:endParaRPr lang="en-US" sz="4800">
              <a:solidFill>
                <a:srgbClr val="0070C0"/>
              </a:solidFill>
              <a:latin typeface="Arial" panose="020B0604020202020204" pitchFamily="34" charset="0"/>
              <a:cs typeface="Arial" panose="020B0604020202020204" pitchFamily="34" charset="0"/>
            </a:endParaRPr>
          </a:p>
          <a:p>
            <a:r>
              <a:rPr lang="nl-NL" sz="4800">
                <a:solidFill>
                  <a:srgbClr val="0070C0"/>
                </a:solidFill>
                <a:latin typeface="Arial" panose="020B0604020202020204" pitchFamily="34" charset="0"/>
                <a:cs typeface="Arial" panose="020B0604020202020204" pitchFamily="34" charset="0"/>
              </a:rPr>
              <a:t>- Khí ôxi chiếm 21% .</a:t>
            </a:r>
            <a:endParaRPr lang="en-US" sz="4800">
              <a:solidFill>
                <a:srgbClr val="0070C0"/>
              </a:solidFill>
              <a:latin typeface="Arial" panose="020B0604020202020204" pitchFamily="34" charset="0"/>
              <a:cs typeface="Arial" panose="020B0604020202020204" pitchFamily="34" charset="0"/>
            </a:endParaRPr>
          </a:p>
          <a:p>
            <a:r>
              <a:rPr lang="nl-NL" sz="4800">
                <a:solidFill>
                  <a:srgbClr val="0070C0"/>
                </a:solidFill>
                <a:latin typeface="Arial" panose="020B0604020202020204" pitchFamily="34" charset="0"/>
                <a:cs typeface="Arial" panose="020B0604020202020204" pitchFamily="34" charset="0"/>
              </a:rPr>
              <a:t>- Hơi nước và các khí khác chiếm 1%</a:t>
            </a:r>
            <a:endParaRPr lang="en-US" sz="4800">
              <a:solidFill>
                <a:srgbClr val="0070C0"/>
              </a:solidFill>
              <a:latin typeface="Arial" panose="020B0604020202020204" pitchFamily="34" charset="0"/>
              <a:cs typeface="Arial" panose="020B0604020202020204" pitchFamily="34" charset="0"/>
            </a:endParaRPr>
          </a:p>
          <a:p>
            <a:r>
              <a:rPr lang="en-US" sz="4800">
                <a:solidFill>
                  <a:srgbClr val="0070C0"/>
                </a:solidFill>
                <a:latin typeface="Arial" panose="020B0604020202020204" pitchFamily="34" charset="0"/>
                <a:cs typeface="Arial" panose="020B0604020202020204" pitchFamily="34" charset="0"/>
              </a:rPr>
              <a:t>*</a:t>
            </a:r>
            <a:r>
              <a:rPr lang="vi-VN" sz="4800">
                <a:solidFill>
                  <a:srgbClr val="0070C0"/>
                </a:solidFill>
                <a:latin typeface="Arial" panose="020B0604020202020204" pitchFamily="34" charset="0"/>
                <a:cs typeface="Arial" panose="020B0604020202020204" pitchFamily="34" charset="0"/>
              </a:rPr>
              <a:t>Các khi này có vai trò rất quan trọng </a:t>
            </a:r>
            <a:endParaRPr lang="en-US" sz="4800">
              <a:solidFill>
                <a:srgbClr val="0070C0"/>
              </a:solidFill>
              <a:latin typeface="Arial" panose="020B0604020202020204" pitchFamily="34" charset="0"/>
              <a:cs typeface="Arial" panose="020B0604020202020204" pitchFamily="34" charset="0"/>
            </a:endParaRPr>
          </a:p>
          <a:p>
            <a:r>
              <a:rPr lang="vi-VN" sz="4800">
                <a:solidFill>
                  <a:srgbClr val="0070C0"/>
                </a:solidFill>
                <a:latin typeface="Arial" panose="020B0604020202020204" pitchFamily="34" charset="0"/>
                <a:cs typeface="Arial" panose="020B0604020202020204" pitchFamily="34" charset="0"/>
              </a:rPr>
              <a:t>đối với tự nhiên và đời sống.</a:t>
            </a:r>
            <a:r>
              <a:rPr lang="en-US" sz="4800">
                <a:solidFill>
                  <a:srgbClr val="0070C0"/>
                </a:solidFill>
                <a:latin typeface="Arial" panose="020B0604020202020204" pitchFamily="34" charset="0"/>
                <a:cs typeface="Arial" panose="020B0604020202020204" pitchFamily="34" charset="0"/>
              </a:rPr>
              <a:t> </a:t>
            </a:r>
            <a:r>
              <a:rPr lang="vi-VN" sz="4800" b="1">
                <a:solidFill>
                  <a:srgbClr val="0070C0"/>
                </a:solidFill>
                <a:latin typeface="Arial" panose="020B0604020202020204" pitchFamily="34" charset="0"/>
                <a:cs typeface="Arial" panose="020B0604020202020204" pitchFamily="34" charset="0"/>
              </a:rPr>
              <a:t> </a:t>
            </a:r>
            <a:endParaRPr lang="en-US" sz="4800">
              <a:solidFill>
                <a:srgbClr val="0070C0"/>
              </a:solidFill>
              <a:latin typeface="Arial" panose="020B0604020202020204" pitchFamily="34" charset="0"/>
              <a:cs typeface="Arial" panose="020B0604020202020204" pitchFamily="34" charset="0"/>
            </a:endParaRPr>
          </a:p>
          <a:p>
            <a:endParaRPr lang="en-US" sz="4800">
              <a:solidFill>
                <a:srgbClr val="0070C0"/>
              </a:solidFill>
              <a:latin typeface="Arial" panose="020B0604020202020204" pitchFamily="34" charset="0"/>
              <a:ea typeface="Calibri" panose="020F0502020204030204" pitchFamily="34" charset="0"/>
              <a:cs typeface="Arial" panose="020B0604020202020204" pitchFamily="34" charset="0"/>
            </a:endParaRPr>
          </a:p>
          <a:p>
            <a:endParaRPr lang="en-US" sz="440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270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D6984CF-15FA-443B-944B-EAEF9AB0EE87}"/>
              </a:ext>
            </a:extLst>
          </p:cNvPr>
          <p:cNvSpPr/>
          <p:nvPr/>
        </p:nvSpPr>
        <p:spPr>
          <a:xfrm>
            <a:off x="163450" y="99378"/>
            <a:ext cx="947567" cy="937603"/>
          </a:xfrm>
          <a:prstGeom prst="ellipse">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Times New Roman" pitchFamily="18" charset="0"/>
                <a:cs typeface="Times New Roman" pitchFamily="18" charset="0"/>
              </a:rPr>
              <a:t>1</a:t>
            </a:r>
            <a:endParaRPr lang="en-US" sz="3733" b="1" dirty="0">
              <a:latin typeface="Times New Roman" pitchFamily="18" charset="0"/>
              <a:cs typeface="Times New Roman" pitchFamily="18" charset="0"/>
            </a:endParaRPr>
          </a:p>
        </p:txBody>
      </p:sp>
      <p:sp>
        <p:nvSpPr>
          <p:cNvPr id="6" name="Rectangle: Rounded Corners 5">
            <a:extLst>
              <a:ext uri="{FF2B5EF4-FFF2-40B4-BE49-F238E27FC236}">
                <a16:creationId xmlns:a16="http://schemas.microsoft.com/office/drawing/2014/main" id="{9EC7F72B-FF60-4C60-A29C-2119C17A4FF8}"/>
              </a:ext>
            </a:extLst>
          </p:cNvPr>
          <p:cNvSpPr/>
          <p:nvPr/>
        </p:nvSpPr>
        <p:spPr>
          <a:xfrm>
            <a:off x="1178560" y="140018"/>
            <a:ext cx="8107680" cy="83534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Thành phần không khí gần bề mặt đất</a:t>
            </a:r>
            <a:endParaRPr lang="en-US" sz="3600"/>
          </a:p>
        </p:txBody>
      </p:sp>
      <p:sp>
        <p:nvSpPr>
          <p:cNvPr id="13" name="Rectangle: Rounded Corners 12">
            <a:extLst>
              <a:ext uri="{FF2B5EF4-FFF2-40B4-BE49-F238E27FC236}">
                <a16:creationId xmlns:a16="http://schemas.microsoft.com/office/drawing/2014/main" id="{BB98BC9F-6EC8-43F2-9EA3-866EB6C2A5AC}"/>
              </a:ext>
            </a:extLst>
          </p:cNvPr>
          <p:cNvSpPr/>
          <p:nvPr/>
        </p:nvSpPr>
        <p:spPr>
          <a:xfrm>
            <a:off x="3891280" y="1101728"/>
            <a:ext cx="4409440" cy="80652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0070C0"/>
                </a:solidFill>
                <a:latin typeface="Arial" panose="020B0604020202020204" pitchFamily="34" charset="0"/>
                <a:cs typeface="Arial" panose="020B0604020202020204" pitchFamily="34" charset="0"/>
              </a:rPr>
              <a:t>THẢO LUẬN NHÓM 4</a:t>
            </a:r>
          </a:p>
        </p:txBody>
      </p:sp>
      <p:sp>
        <p:nvSpPr>
          <p:cNvPr id="20" name="Rectangle: Rounded Corners 19">
            <a:extLst>
              <a:ext uri="{FF2B5EF4-FFF2-40B4-BE49-F238E27FC236}">
                <a16:creationId xmlns:a16="http://schemas.microsoft.com/office/drawing/2014/main" id="{754DB02D-F83F-4550-9B2F-B2F20FA7377C}"/>
              </a:ext>
            </a:extLst>
          </p:cNvPr>
          <p:cNvSpPr/>
          <p:nvPr/>
        </p:nvSpPr>
        <p:spPr>
          <a:xfrm>
            <a:off x="4464556" y="2478601"/>
            <a:ext cx="2988997" cy="42321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70BAFF40-38D6-4BEA-9137-5BFAD77B05FA}"/>
              </a:ext>
            </a:extLst>
          </p:cNvPr>
          <p:cNvSpPr/>
          <p:nvPr/>
        </p:nvSpPr>
        <p:spPr>
          <a:xfrm>
            <a:off x="8255000" y="2355387"/>
            <a:ext cx="3048000" cy="42321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CB8F3AB-5E16-4F8E-90FF-176434544624}"/>
              </a:ext>
            </a:extLst>
          </p:cNvPr>
          <p:cNvGrpSpPr/>
          <p:nvPr/>
        </p:nvGrpSpPr>
        <p:grpSpPr>
          <a:xfrm>
            <a:off x="393569" y="2038350"/>
            <a:ext cx="3036950" cy="4720272"/>
            <a:chOff x="393569" y="2038350"/>
            <a:chExt cx="3036950" cy="4720272"/>
          </a:xfrm>
        </p:grpSpPr>
        <p:sp>
          <p:nvSpPr>
            <p:cNvPr id="3" name="Rectangle: Rounded Corners 2">
              <a:extLst>
                <a:ext uri="{FF2B5EF4-FFF2-40B4-BE49-F238E27FC236}">
                  <a16:creationId xmlns:a16="http://schemas.microsoft.com/office/drawing/2014/main" id="{F76A0BCD-F3AE-4ECC-BEE9-025B04966DA6}"/>
                </a:ext>
              </a:extLst>
            </p:cNvPr>
            <p:cNvSpPr/>
            <p:nvPr/>
          </p:nvSpPr>
          <p:spPr>
            <a:xfrm>
              <a:off x="472439" y="2472373"/>
              <a:ext cx="2879211" cy="42321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A184D04-01BD-4C89-BC11-DA537D690F5F}"/>
                </a:ext>
              </a:extLst>
            </p:cNvPr>
            <p:cNvGrpSpPr/>
            <p:nvPr/>
          </p:nvGrpSpPr>
          <p:grpSpPr>
            <a:xfrm>
              <a:off x="393569" y="2038350"/>
              <a:ext cx="3036950" cy="4720272"/>
              <a:chOff x="393569" y="2038350"/>
              <a:chExt cx="3036950" cy="4720272"/>
            </a:xfrm>
          </p:grpSpPr>
          <p:sp>
            <p:nvSpPr>
              <p:cNvPr id="19" name="TextBox 18">
                <a:extLst>
                  <a:ext uri="{FF2B5EF4-FFF2-40B4-BE49-F238E27FC236}">
                    <a16:creationId xmlns:a16="http://schemas.microsoft.com/office/drawing/2014/main" id="{5D9D03C6-121F-4023-93B7-F8A0B4799D4C}"/>
                  </a:ext>
                </a:extLst>
              </p:cNvPr>
              <p:cNvSpPr txBox="1"/>
              <p:nvPr/>
            </p:nvSpPr>
            <p:spPr>
              <a:xfrm>
                <a:off x="393569" y="3619301"/>
                <a:ext cx="3036950" cy="3139321"/>
              </a:xfrm>
              <a:prstGeom prst="rect">
                <a:avLst/>
              </a:prstGeom>
              <a:noFill/>
            </p:spPr>
            <p:txBody>
              <a:bodyPr wrap="square" rtlCol="0">
                <a:spAutoFit/>
              </a:bodyPr>
              <a:lstStyle/>
              <a:p>
                <a:pPr algn="ctr"/>
                <a:r>
                  <a:rPr lang="en-US" sz="3600">
                    <a:solidFill>
                      <a:srgbClr val="FF0000"/>
                    </a:solidFill>
                    <a:latin typeface="Arial" panose="020B0604020202020204" pitchFamily="34" charset="0"/>
                    <a:cs typeface="Arial" panose="020B0604020202020204" pitchFamily="34" charset="0"/>
                  </a:rPr>
                  <a:t>Vai trò của Oxi</a:t>
                </a:r>
              </a:p>
              <a:p>
                <a:pPr algn="ctr"/>
                <a:r>
                  <a:rPr lang="en-US" sz="3600">
                    <a:solidFill>
                      <a:srgbClr val="FF0000"/>
                    </a:solidFill>
                    <a:latin typeface="Arial" panose="020B0604020202020204" pitchFamily="34" charset="0"/>
                    <a:cs typeface="Arial" panose="020B0604020202020204" pitchFamily="34" charset="0"/>
                  </a:rPr>
                  <a:t> đối với</a:t>
                </a:r>
              </a:p>
              <a:p>
                <a:pPr algn="ctr"/>
                <a:r>
                  <a:rPr lang="en-US" sz="3600">
                    <a:solidFill>
                      <a:srgbClr val="FF0000"/>
                    </a:solidFill>
                    <a:latin typeface="Arial" panose="020B0604020202020204" pitchFamily="34" charset="0"/>
                    <a:cs typeface="Arial" panose="020B0604020202020204" pitchFamily="34" charset="0"/>
                  </a:rPr>
                  <a:t> tự nhiên </a:t>
                </a:r>
              </a:p>
              <a:p>
                <a:pPr algn="ctr"/>
                <a:r>
                  <a:rPr lang="en-US" sz="3600">
                    <a:solidFill>
                      <a:srgbClr val="FF0000"/>
                    </a:solidFill>
                    <a:latin typeface="Arial" panose="020B0604020202020204" pitchFamily="34" charset="0"/>
                    <a:cs typeface="Arial" panose="020B0604020202020204" pitchFamily="34" charset="0"/>
                  </a:rPr>
                  <a:t>và đời sống?</a:t>
                </a:r>
              </a:p>
              <a:p>
                <a:endParaRPr lang="en-US"/>
              </a:p>
            </p:txBody>
          </p:sp>
          <p:grpSp>
            <p:nvGrpSpPr>
              <p:cNvPr id="12" name="Group 11">
                <a:extLst>
                  <a:ext uri="{FF2B5EF4-FFF2-40B4-BE49-F238E27FC236}">
                    <a16:creationId xmlns:a16="http://schemas.microsoft.com/office/drawing/2014/main" id="{7CE1C194-D367-4681-A86B-ECD87A138D9F}"/>
                  </a:ext>
                </a:extLst>
              </p:cNvPr>
              <p:cNvGrpSpPr/>
              <p:nvPr/>
            </p:nvGrpSpPr>
            <p:grpSpPr>
              <a:xfrm>
                <a:off x="523875" y="2038350"/>
                <a:ext cx="2761100" cy="1629540"/>
                <a:chOff x="-136584" y="1777669"/>
                <a:chExt cx="2525789" cy="2619890"/>
              </a:xfrm>
            </p:grpSpPr>
            <p:sp>
              <p:nvSpPr>
                <p:cNvPr id="14" name="Flowchart: Connector 13">
                  <a:extLst>
                    <a:ext uri="{FF2B5EF4-FFF2-40B4-BE49-F238E27FC236}">
                      <a16:creationId xmlns:a16="http://schemas.microsoft.com/office/drawing/2014/main" id="{F4A09F40-E19D-4253-950F-6889C84CCD2D}"/>
                    </a:ext>
                  </a:extLst>
                </p:cNvPr>
                <p:cNvSpPr/>
                <p:nvPr/>
              </p:nvSpPr>
              <p:spPr>
                <a:xfrm>
                  <a:off x="-136584" y="1777669"/>
                  <a:ext cx="2525789" cy="2530326"/>
                </a:xfrm>
                <a:prstGeom prst="flowChartConnector">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93E1402-3560-4BAB-A00A-EABE1EA8A2D3}"/>
                    </a:ext>
                  </a:extLst>
                </p:cNvPr>
                <p:cNvSpPr txBox="1"/>
                <p:nvPr/>
              </p:nvSpPr>
              <p:spPr>
                <a:xfrm>
                  <a:off x="178891" y="2467732"/>
                  <a:ext cx="1859280" cy="1929827"/>
                </a:xfrm>
                <a:prstGeom prst="rect">
                  <a:avLst/>
                </a:prstGeom>
                <a:noFill/>
              </p:spPr>
              <p:txBody>
                <a:bodyPr wrap="square" rtlCol="0">
                  <a:spAutoFit/>
                </a:bodyPr>
                <a:lstStyle/>
                <a:p>
                  <a:pPr algn="ctr"/>
                  <a:r>
                    <a:rPr lang="en-US" sz="3600" b="1">
                      <a:solidFill>
                        <a:srgbClr val="7030A0"/>
                      </a:solidFill>
                      <a:latin typeface="Arial" panose="020B0604020202020204" pitchFamily="34" charset="0"/>
                      <a:cs typeface="Arial" panose="020B0604020202020204" pitchFamily="34" charset="0"/>
                    </a:rPr>
                    <a:t>NHÓM 1,2</a:t>
                  </a:r>
                </a:p>
              </p:txBody>
            </p:sp>
          </p:grpSp>
        </p:grpSp>
      </p:grpSp>
      <p:grpSp>
        <p:nvGrpSpPr>
          <p:cNvPr id="4" name="Group 3">
            <a:extLst>
              <a:ext uri="{FF2B5EF4-FFF2-40B4-BE49-F238E27FC236}">
                <a16:creationId xmlns:a16="http://schemas.microsoft.com/office/drawing/2014/main" id="{F055F385-6B66-4C4E-B95B-D3DD05080BDF}"/>
              </a:ext>
            </a:extLst>
          </p:cNvPr>
          <p:cNvGrpSpPr/>
          <p:nvPr/>
        </p:nvGrpSpPr>
        <p:grpSpPr>
          <a:xfrm>
            <a:off x="3702685" y="1954303"/>
            <a:ext cx="4552315" cy="4903697"/>
            <a:chOff x="3702685" y="1954303"/>
            <a:chExt cx="4552315" cy="4903697"/>
          </a:xfrm>
        </p:grpSpPr>
        <p:sp>
          <p:nvSpPr>
            <p:cNvPr id="22" name="TextBox 21">
              <a:extLst>
                <a:ext uri="{FF2B5EF4-FFF2-40B4-BE49-F238E27FC236}">
                  <a16:creationId xmlns:a16="http://schemas.microsoft.com/office/drawing/2014/main" id="{87F29385-5782-4F7D-AD92-5E1FF025F50C}"/>
                </a:ext>
              </a:extLst>
            </p:cNvPr>
            <p:cNvSpPr txBox="1"/>
            <p:nvPr/>
          </p:nvSpPr>
          <p:spPr>
            <a:xfrm>
              <a:off x="3702685" y="3718679"/>
              <a:ext cx="4552315" cy="3139321"/>
            </a:xfrm>
            <a:prstGeom prst="rect">
              <a:avLst/>
            </a:prstGeom>
            <a:noFill/>
          </p:spPr>
          <p:txBody>
            <a:bodyPr wrap="square" rtlCol="0">
              <a:spAutoFit/>
            </a:bodyPr>
            <a:lstStyle/>
            <a:p>
              <a:pPr algn="ctr"/>
              <a:r>
                <a:rPr lang="en-US" sz="3600">
                  <a:solidFill>
                    <a:srgbClr val="FF0000"/>
                  </a:solidFill>
                  <a:latin typeface="Arial" panose="020B0604020202020204" pitchFamily="34" charset="0"/>
                  <a:cs typeface="Arial" panose="020B0604020202020204" pitchFamily="34" charset="0"/>
                </a:rPr>
                <a:t>Vai trò của </a:t>
              </a:r>
            </a:p>
            <a:p>
              <a:pPr algn="ctr"/>
              <a:r>
                <a:rPr lang="en-US" sz="3600">
                  <a:solidFill>
                    <a:srgbClr val="FF0000"/>
                  </a:solidFill>
                  <a:latin typeface="Arial" panose="020B0604020202020204" pitchFamily="34" charset="0"/>
                  <a:cs typeface="Arial" panose="020B0604020202020204" pitchFamily="34" charset="0"/>
                </a:rPr>
                <a:t>hơi nước </a:t>
              </a:r>
            </a:p>
            <a:p>
              <a:pPr algn="ctr"/>
              <a:r>
                <a:rPr lang="en-US" sz="3600">
                  <a:solidFill>
                    <a:srgbClr val="FF0000"/>
                  </a:solidFill>
                  <a:latin typeface="Arial" panose="020B0604020202020204" pitchFamily="34" charset="0"/>
                  <a:cs typeface="Arial" panose="020B0604020202020204" pitchFamily="34" charset="0"/>
                </a:rPr>
                <a:t>đối với</a:t>
              </a:r>
            </a:p>
            <a:p>
              <a:pPr algn="ctr"/>
              <a:r>
                <a:rPr lang="en-US" sz="3600">
                  <a:solidFill>
                    <a:srgbClr val="FF0000"/>
                  </a:solidFill>
                  <a:latin typeface="Arial" panose="020B0604020202020204" pitchFamily="34" charset="0"/>
                  <a:cs typeface="Arial" panose="020B0604020202020204" pitchFamily="34" charset="0"/>
                </a:rPr>
                <a:t> tự nhiên </a:t>
              </a:r>
            </a:p>
            <a:p>
              <a:pPr algn="ctr"/>
              <a:r>
                <a:rPr lang="en-US" sz="3600">
                  <a:solidFill>
                    <a:srgbClr val="FF0000"/>
                  </a:solidFill>
                  <a:latin typeface="Arial" panose="020B0604020202020204" pitchFamily="34" charset="0"/>
                  <a:cs typeface="Arial" panose="020B0604020202020204" pitchFamily="34" charset="0"/>
                </a:rPr>
                <a:t>và đời sống?</a:t>
              </a:r>
            </a:p>
            <a:p>
              <a:endParaRPr lang="en-US"/>
            </a:p>
          </p:txBody>
        </p:sp>
        <p:grpSp>
          <p:nvGrpSpPr>
            <p:cNvPr id="16" name="Group 15">
              <a:extLst>
                <a:ext uri="{FF2B5EF4-FFF2-40B4-BE49-F238E27FC236}">
                  <a16:creationId xmlns:a16="http://schemas.microsoft.com/office/drawing/2014/main" id="{52EE1301-C8E2-45E4-AA28-75100662037F}"/>
                </a:ext>
              </a:extLst>
            </p:cNvPr>
            <p:cNvGrpSpPr/>
            <p:nvPr/>
          </p:nvGrpSpPr>
          <p:grpSpPr>
            <a:xfrm>
              <a:off x="4536886" y="1954303"/>
              <a:ext cx="2879210" cy="1718322"/>
              <a:chOff x="38077" y="1716586"/>
              <a:chExt cx="2525789" cy="2530326"/>
            </a:xfrm>
          </p:grpSpPr>
          <p:sp>
            <p:nvSpPr>
              <p:cNvPr id="17" name="Flowchart: Connector 16">
                <a:extLst>
                  <a:ext uri="{FF2B5EF4-FFF2-40B4-BE49-F238E27FC236}">
                    <a16:creationId xmlns:a16="http://schemas.microsoft.com/office/drawing/2014/main" id="{1D68027A-C328-4D8D-BED7-4042C44FE3BE}"/>
                  </a:ext>
                </a:extLst>
              </p:cNvPr>
              <p:cNvSpPr/>
              <p:nvPr/>
            </p:nvSpPr>
            <p:spPr>
              <a:xfrm>
                <a:off x="38077" y="1716586"/>
                <a:ext cx="2525789" cy="2530326"/>
              </a:xfrm>
              <a:prstGeom prst="flowChartConnector">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C0CC7329-75B1-46C0-A225-576789E875AE}"/>
                  </a:ext>
                </a:extLst>
              </p:cNvPr>
              <p:cNvSpPr txBox="1"/>
              <p:nvPr/>
            </p:nvSpPr>
            <p:spPr>
              <a:xfrm>
                <a:off x="406779" y="2249760"/>
                <a:ext cx="1859280" cy="1767552"/>
              </a:xfrm>
              <a:prstGeom prst="rect">
                <a:avLst/>
              </a:prstGeom>
              <a:noFill/>
            </p:spPr>
            <p:txBody>
              <a:bodyPr wrap="square" rtlCol="0">
                <a:spAutoFit/>
              </a:bodyPr>
              <a:lstStyle/>
              <a:p>
                <a:pPr algn="ctr"/>
                <a:r>
                  <a:rPr lang="en-US" sz="3600" b="1">
                    <a:solidFill>
                      <a:srgbClr val="7030A0"/>
                    </a:solidFill>
                    <a:latin typeface="Arial" panose="020B0604020202020204" pitchFamily="34" charset="0"/>
                    <a:cs typeface="Arial" panose="020B0604020202020204" pitchFamily="34" charset="0"/>
                  </a:rPr>
                  <a:t>NHÓM 3,4</a:t>
                </a:r>
              </a:p>
            </p:txBody>
          </p:sp>
        </p:grpSp>
      </p:grpSp>
      <p:grpSp>
        <p:nvGrpSpPr>
          <p:cNvPr id="7" name="Group 6">
            <a:extLst>
              <a:ext uri="{FF2B5EF4-FFF2-40B4-BE49-F238E27FC236}">
                <a16:creationId xmlns:a16="http://schemas.microsoft.com/office/drawing/2014/main" id="{84A5C77B-FE56-46F8-AC06-08FB99D28FEF}"/>
              </a:ext>
            </a:extLst>
          </p:cNvPr>
          <p:cNvGrpSpPr/>
          <p:nvPr/>
        </p:nvGrpSpPr>
        <p:grpSpPr>
          <a:xfrm>
            <a:off x="7797165" y="1874431"/>
            <a:ext cx="3962400" cy="4983569"/>
            <a:chOff x="7797165" y="1874431"/>
            <a:chExt cx="3962400" cy="4983569"/>
          </a:xfrm>
        </p:grpSpPr>
        <p:sp>
          <p:nvSpPr>
            <p:cNvPr id="23" name="TextBox 22">
              <a:extLst>
                <a:ext uri="{FF2B5EF4-FFF2-40B4-BE49-F238E27FC236}">
                  <a16:creationId xmlns:a16="http://schemas.microsoft.com/office/drawing/2014/main" id="{012379C7-D5B2-4B51-8C5D-0E63342C64F0}"/>
                </a:ext>
              </a:extLst>
            </p:cNvPr>
            <p:cNvSpPr txBox="1"/>
            <p:nvPr/>
          </p:nvSpPr>
          <p:spPr>
            <a:xfrm>
              <a:off x="7797165" y="3718679"/>
              <a:ext cx="3962400" cy="3139321"/>
            </a:xfrm>
            <a:prstGeom prst="rect">
              <a:avLst/>
            </a:prstGeom>
            <a:noFill/>
          </p:spPr>
          <p:txBody>
            <a:bodyPr wrap="square" rtlCol="0">
              <a:spAutoFit/>
            </a:bodyPr>
            <a:lstStyle/>
            <a:p>
              <a:pPr algn="ctr"/>
              <a:r>
                <a:rPr lang="en-US" sz="3600">
                  <a:solidFill>
                    <a:srgbClr val="FF0000"/>
                  </a:solidFill>
                  <a:latin typeface="Arial" panose="020B0604020202020204" pitchFamily="34" charset="0"/>
                  <a:cs typeface="Arial" panose="020B0604020202020204" pitchFamily="34" charset="0"/>
                </a:rPr>
                <a:t>Vai trò của</a:t>
              </a:r>
            </a:p>
            <a:p>
              <a:pPr algn="ctr"/>
              <a:r>
                <a:rPr lang="en-US" sz="3600">
                  <a:solidFill>
                    <a:srgbClr val="FF0000"/>
                  </a:solidFill>
                  <a:latin typeface="Arial" panose="020B0604020202020204" pitchFamily="34" charset="0"/>
                  <a:cs typeface="Arial" panose="020B0604020202020204" pitchFamily="34" charset="0"/>
                </a:rPr>
                <a:t> khí cacbonic</a:t>
              </a:r>
            </a:p>
            <a:p>
              <a:pPr algn="ctr"/>
              <a:r>
                <a:rPr lang="en-US" sz="3600">
                  <a:solidFill>
                    <a:srgbClr val="FF0000"/>
                  </a:solidFill>
                  <a:latin typeface="Arial" panose="020B0604020202020204" pitchFamily="34" charset="0"/>
                  <a:cs typeface="Arial" panose="020B0604020202020204" pitchFamily="34" charset="0"/>
                </a:rPr>
                <a:t> đối với </a:t>
              </a:r>
            </a:p>
            <a:p>
              <a:pPr algn="ctr"/>
              <a:r>
                <a:rPr lang="en-US" sz="3600">
                  <a:solidFill>
                    <a:srgbClr val="FF0000"/>
                  </a:solidFill>
                  <a:latin typeface="Arial" panose="020B0604020202020204" pitchFamily="34" charset="0"/>
                  <a:cs typeface="Arial" panose="020B0604020202020204" pitchFamily="34" charset="0"/>
                </a:rPr>
                <a:t>tự nhiên </a:t>
              </a:r>
            </a:p>
            <a:p>
              <a:pPr algn="ctr"/>
              <a:r>
                <a:rPr lang="en-US" sz="3600">
                  <a:solidFill>
                    <a:srgbClr val="FF0000"/>
                  </a:solidFill>
                  <a:latin typeface="Arial" panose="020B0604020202020204" pitchFamily="34" charset="0"/>
                  <a:cs typeface="Arial" panose="020B0604020202020204" pitchFamily="34" charset="0"/>
                </a:rPr>
                <a:t>và đời sống?</a:t>
              </a:r>
            </a:p>
            <a:p>
              <a:endParaRPr lang="en-US"/>
            </a:p>
          </p:txBody>
        </p:sp>
        <p:grpSp>
          <p:nvGrpSpPr>
            <p:cNvPr id="24" name="Group 23">
              <a:extLst>
                <a:ext uri="{FF2B5EF4-FFF2-40B4-BE49-F238E27FC236}">
                  <a16:creationId xmlns:a16="http://schemas.microsoft.com/office/drawing/2014/main" id="{C753053E-25B5-4A8F-8B8D-8C496D98AFA5}"/>
                </a:ext>
              </a:extLst>
            </p:cNvPr>
            <p:cNvGrpSpPr/>
            <p:nvPr/>
          </p:nvGrpSpPr>
          <p:grpSpPr>
            <a:xfrm>
              <a:off x="8300720" y="1874431"/>
              <a:ext cx="3002280" cy="1629540"/>
              <a:chOff x="-136584" y="1777669"/>
              <a:chExt cx="2525789" cy="2619890"/>
            </a:xfrm>
          </p:grpSpPr>
          <p:sp>
            <p:nvSpPr>
              <p:cNvPr id="25" name="Flowchart: Connector 24">
                <a:extLst>
                  <a:ext uri="{FF2B5EF4-FFF2-40B4-BE49-F238E27FC236}">
                    <a16:creationId xmlns:a16="http://schemas.microsoft.com/office/drawing/2014/main" id="{70FC8CF8-F5BB-45AC-9160-FE3790E4F52A}"/>
                  </a:ext>
                </a:extLst>
              </p:cNvPr>
              <p:cNvSpPr/>
              <p:nvPr/>
            </p:nvSpPr>
            <p:spPr>
              <a:xfrm>
                <a:off x="-136584" y="1777669"/>
                <a:ext cx="2525789" cy="2530326"/>
              </a:xfrm>
              <a:prstGeom prst="flowChartConnector">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4EBA6C1-AA75-4DA9-8BC6-8B3D7E17170E}"/>
                  </a:ext>
                </a:extLst>
              </p:cNvPr>
              <p:cNvSpPr txBox="1"/>
              <p:nvPr/>
            </p:nvSpPr>
            <p:spPr>
              <a:xfrm>
                <a:off x="178891" y="2467732"/>
                <a:ext cx="1859280" cy="1929827"/>
              </a:xfrm>
              <a:prstGeom prst="rect">
                <a:avLst/>
              </a:prstGeom>
              <a:noFill/>
            </p:spPr>
            <p:txBody>
              <a:bodyPr wrap="square" rtlCol="0">
                <a:spAutoFit/>
              </a:bodyPr>
              <a:lstStyle/>
              <a:p>
                <a:pPr algn="ctr"/>
                <a:r>
                  <a:rPr lang="en-US" sz="3600" b="1">
                    <a:solidFill>
                      <a:srgbClr val="7030A0"/>
                    </a:solidFill>
                    <a:latin typeface="Arial" panose="020B0604020202020204" pitchFamily="34" charset="0"/>
                    <a:cs typeface="Arial" panose="020B0604020202020204" pitchFamily="34" charset="0"/>
                  </a:rPr>
                  <a:t>NHÓM 5,6</a:t>
                </a:r>
              </a:p>
            </p:txBody>
          </p:sp>
        </p:grpSp>
      </p:grpSp>
    </p:spTree>
    <p:extLst>
      <p:ext uri="{BB962C8B-B14F-4D97-AF65-F5344CB8AC3E}">
        <p14:creationId xmlns:p14="http://schemas.microsoft.com/office/powerpoint/2010/main" val="211017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D6984CF-15FA-443B-944B-EAEF9AB0EE87}"/>
              </a:ext>
            </a:extLst>
          </p:cNvPr>
          <p:cNvSpPr/>
          <p:nvPr/>
        </p:nvSpPr>
        <p:spPr>
          <a:xfrm>
            <a:off x="163450" y="99378"/>
            <a:ext cx="947567" cy="937603"/>
          </a:xfrm>
          <a:prstGeom prst="ellipse">
            <a:avLst/>
          </a:prstGeom>
          <a:solidFill>
            <a:srgbClr val="0070C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a:latin typeface="Times New Roman" pitchFamily="18" charset="0"/>
                <a:cs typeface="Times New Roman" pitchFamily="18" charset="0"/>
              </a:rPr>
              <a:t>1</a:t>
            </a:r>
            <a:endParaRPr lang="en-US" sz="3733" b="1" dirty="0">
              <a:latin typeface="Times New Roman" pitchFamily="18" charset="0"/>
              <a:cs typeface="Times New Roman" pitchFamily="18" charset="0"/>
            </a:endParaRPr>
          </a:p>
        </p:txBody>
      </p:sp>
      <p:sp>
        <p:nvSpPr>
          <p:cNvPr id="6" name="Rectangle: Rounded Corners 5">
            <a:extLst>
              <a:ext uri="{FF2B5EF4-FFF2-40B4-BE49-F238E27FC236}">
                <a16:creationId xmlns:a16="http://schemas.microsoft.com/office/drawing/2014/main" id="{9EC7F72B-FF60-4C60-A29C-2119C17A4FF8}"/>
              </a:ext>
            </a:extLst>
          </p:cNvPr>
          <p:cNvSpPr/>
          <p:nvPr/>
        </p:nvSpPr>
        <p:spPr>
          <a:xfrm>
            <a:off x="1178560" y="140018"/>
            <a:ext cx="8107680" cy="83534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Thành phần không khí gần bề mặt đất</a:t>
            </a:r>
            <a:endParaRPr lang="en-US" sz="3600"/>
          </a:p>
        </p:txBody>
      </p:sp>
      <p:sp>
        <p:nvSpPr>
          <p:cNvPr id="8" name="Rectangle: Rounded Corners 7">
            <a:extLst>
              <a:ext uri="{FF2B5EF4-FFF2-40B4-BE49-F238E27FC236}">
                <a16:creationId xmlns:a16="http://schemas.microsoft.com/office/drawing/2014/main" id="{25B889EC-D840-462B-8468-B07A924790CA}"/>
              </a:ext>
            </a:extLst>
          </p:cNvPr>
          <p:cNvSpPr/>
          <p:nvPr/>
        </p:nvSpPr>
        <p:spPr>
          <a:xfrm>
            <a:off x="1024904" y="1304465"/>
            <a:ext cx="10932062" cy="1559432"/>
          </a:xfrm>
          <a:prstGeom prst="roundRect">
            <a:avLst/>
          </a:prstGeom>
          <a:noFill/>
          <a:ln w="222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F614FCF-2861-4A64-8C71-F68AD05E970C}"/>
              </a:ext>
            </a:extLst>
          </p:cNvPr>
          <p:cNvSpPr txBox="1"/>
          <p:nvPr/>
        </p:nvSpPr>
        <p:spPr>
          <a:xfrm>
            <a:off x="2297140" y="1299994"/>
            <a:ext cx="9142067" cy="1569660"/>
          </a:xfrm>
          <a:prstGeom prst="rect">
            <a:avLst/>
          </a:prstGeom>
          <a:noFill/>
        </p:spPr>
        <p:txBody>
          <a:bodyPr wrap="square" rtlCol="0">
            <a:spAutoFit/>
          </a:bodyPr>
          <a:lstStyle/>
          <a:p>
            <a:r>
              <a:rPr lang="en-US" sz="3200">
                <a:solidFill>
                  <a:srgbClr val="7030A0"/>
                </a:solidFill>
                <a:latin typeface="Arial" panose="020B0604020202020204" pitchFamily="34" charset="0"/>
                <a:cs typeface="Arial" panose="020B0604020202020204" pitchFamily="34" charset="0"/>
              </a:rPr>
              <a:t>là chất khí giúp duy trì sự sống của con người</a:t>
            </a:r>
          </a:p>
          <a:p>
            <a:r>
              <a:rPr lang="en-US" sz="3200">
                <a:solidFill>
                  <a:srgbClr val="7030A0"/>
                </a:solidFill>
                <a:latin typeface="Arial" panose="020B0604020202020204" pitchFamily="34" charset="0"/>
                <a:cs typeface="Arial" panose="020B0604020202020204" pitchFamily="34" charset="0"/>
              </a:rPr>
              <a:t>và các loài sinh vật, là nguyên tố cấu tạo nên các</a:t>
            </a:r>
          </a:p>
          <a:p>
            <a:r>
              <a:rPr lang="en-US" sz="3200">
                <a:solidFill>
                  <a:srgbClr val="7030A0"/>
                </a:solidFill>
                <a:latin typeface="Arial" panose="020B0604020202020204" pitchFamily="34" charset="0"/>
                <a:cs typeface="Arial" panose="020B0604020202020204" pitchFamily="34" charset="0"/>
              </a:rPr>
              <a:t>tế bào và hợp chất quan trọng</a:t>
            </a:r>
            <a:endParaRPr lang="en-US" sz="3200">
              <a:solidFill>
                <a:srgbClr val="7030A0"/>
              </a:solidFill>
            </a:endParaRPr>
          </a:p>
        </p:txBody>
      </p:sp>
      <p:grpSp>
        <p:nvGrpSpPr>
          <p:cNvPr id="10" name="Group 9">
            <a:extLst>
              <a:ext uri="{FF2B5EF4-FFF2-40B4-BE49-F238E27FC236}">
                <a16:creationId xmlns:a16="http://schemas.microsoft.com/office/drawing/2014/main" id="{4EB0991E-5F8B-4CCF-879E-8450D4885AD3}"/>
              </a:ext>
            </a:extLst>
          </p:cNvPr>
          <p:cNvGrpSpPr/>
          <p:nvPr/>
        </p:nvGrpSpPr>
        <p:grpSpPr>
          <a:xfrm>
            <a:off x="190500" y="1299994"/>
            <a:ext cx="1668808" cy="1671806"/>
            <a:chOff x="132080" y="1808480"/>
            <a:chExt cx="2525789" cy="2530326"/>
          </a:xfrm>
        </p:grpSpPr>
        <p:sp>
          <p:nvSpPr>
            <p:cNvPr id="11" name="Flowchart: Connector 10">
              <a:extLst>
                <a:ext uri="{FF2B5EF4-FFF2-40B4-BE49-F238E27FC236}">
                  <a16:creationId xmlns:a16="http://schemas.microsoft.com/office/drawing/2014/main" id="{918858B6-12C6-4E63-AA70-762ADA0E3206}"/>
                </a:ext>
              </a:extLst>
            </p:cNvPr>
            <p:cNvSpPr/>
            <p:nvPr/>
          </p:nvSpPr>
          <p:spPr>
            <a:xfrm>
              <a:off x="132080" y="1808480"/>
              <a:ext cx="2525789" cy="2530326"/>
            </a:xfrm>
            <a:prstGeom prst="flowChartConnector">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0C5AA55-6DC4-47FB-A767-7580AE78A3AB}"/>
                </a:ext>
              </a:extLst>
            </p:cNvPr>
            <p:cNvSpPr txBox="1"/>
            <p:nvPr/>
          </p:nvSpPr>
          <p:spPr>
            <a:xfrm>
              <a:off x="365760" y="2431090"/>
              <a:ext cx="1859279" cy="791908"/>
            </a:xfrm>
            <a:prstGeom prst="rect">
              <a:avLst/>
            </a:prstGeom>
            <a:noFill/>
            <a:ln>
              <a:solidFill>
                <a:srgbClr val="7030A0"/>
              </a:solidFill>
            </a:ln>
          </p:spPr>
          <p:txBody>
            <a:bodyPr wrap="square" rtlCol="0">
              <a:spAutoFit/>
            </a:bodyPr>
            <a:lstStyle/>
            <a:p>
              <a:pPr algn="ctr"/>
              <a:r>
                <a:rPr lang="en-US" sz="2800" b="1">
                  <a:solidFill>
                    <a:schemeClr val="bg1"/>
                  </a:solidFill>
                  <a:latin typeface="Arial" panose="020B0604020202020204" pitchFamily="34" charset="0"/>
                  <a:cs typeface="Arial" panose="020B0604020202020204" pitchFamily="34" charset="0"/>
                </a:rPr>
                <a:t>Oxi</a:t>
              </a:r>
            </a:p>
          </p:txBody>
        </p:sp>
      </p:grpSp>
      <p:sp>
        <p:nvSpPr>
          <p:cNvPr id="13" name="Rectangle: Rounded Corners 12">
            <a:extLst>
              <a:ext uri="{FF2B5EF4-FFF2-40B4-BE49-F238E27FC236}">
                <a16:creationId xmlns:a16="http://schemas.microsoft.com/office/drawing/2014/main" id="{BBF7BFBB-32BB-4257-BDF9-291EE8D21250}"/>
              </a:ext>
            </a:extLst>
          </p:cNvPr>
          <p:cNvSpPr/>
          <p:nvPr/>
        </p:nvSpPr>
        <p:spPr>
          <a:xfrm>
            <a:off x="1024904" y="3156489"/>
            <a:ext cx="10932062" cy="1559432"/>
          </a:xfrm>
          <a:prstGeom prst="round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433817F0-62F9-42D5-B336-5B1DCEB5DBA0}"/>
              </a:ext>
            </a:extLst>
          </p:cNvPr>
          <p:cNvGrpSpPr/>
          <p:nvPr/>
        </p:nvGrpSpPr>
        <p:grpSpPr>
          <a:xfrm>
            <a:off x="190500" y="3152018"/>
            <a:ext cx="1713342" cy="1671806"/>
            <a:chOff x="132080" y="1808480"/>
            <a:chExt cx="2593192" cy="2530326"/>
          </a:xfrm>
        </p:grpSpPr>
        <p:sp>
          <p:nvSpPr>
            <p:cNvPr id="15" name="Flowchart: Connector 14">
              <a:extLst>
                <a:ext uri="{FF2B5EF4-FFF2-40B4-BE49-F238E27FC236}">
                  <a16:creationId xmlns:a16="http://schemas.microsoft.com/office/drawing/2014/main" id="{98237D85-7BD3-4823-9E01-03847190D55C}"/>
                </a:ext>
              </a:extLst>
            </p:cNvPr>
            <p:cNvSpPr/>
            <p:nvPr/>
          </p:nvSpPr>
          <p:spPr>
            <a:xfrm>
              <a:off x="132080" y="1808480"/>
              <a:ext cx="2525789" cy="2530326"/>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ADEEAA0B-F97F-443E-8FDD-87719D165908}"/>
                </a:ext>
              </a:extLst>
            </p:cNvPr>
            <p:cNvSpPr txBox="1"/>
            <p:nvPr/>
          </p:nvSpPr>
          <p:spPr>
            <a:xfrm>
              <a:off x="199483" y="2366674"/>
              <a:ext cx="2525789" cy="1444068"/>
            </a:xfrm>
            <a:prstGeom prst="rect">
              <a:avLst/>
            </a:prstGeom>
            <a:noFill/>
            <a:ln>
              <a:noFill/>
            </a:ln>
          </p:spPr>
          <p:txBody>
            <a:bodyPr wrap="square" rtlCol="0">
              <a:spAutoFit/>
            </a:bodyPr>
            <a:lstStyle/>
            <a:p>
              <a:pPr algn="ctr"/>
              <a:r>
                <a:rPr lang="en-US" sz="2800" b="1">
                  <a:solidFill>
                    <a:schemeClr val="bg1"/>
                  </a:solidFill>
                  <a:latin typeface="Arial" panose="020B0604020202020204" pitchFamily="34" charset="0"/>
                  <a:cs typeface="Arial" panose="020B0604020202020204" pitchFamily="34" charset="0"/>
                </a:rPr>
                <a:t>H</a:t>
              </a:r>
              <a:r>
                <a:rPr lang="vi-VN" sz="2800" b="1">
                  <a:solidFill>
                    <a:schemeClr val="bg1"/>
                  </a:solidFill>
                  <a:latin typeface="Arial" panose="020B0604020202020204" pitchFamily="34" charset="0"/>
                  <a:cs typeface="Arial" panose="020B0604020202020204" pitchFamily="34" charset="0"/>
                </a:rPr>
                <a:t>ơ</a:t>
              </a:r>
              <a:r>
                <a:rPr lang="en-US" sz="2800" b="1">
                  <a:solidFill>
                    <a:schemeClr val="bg1"/>
                  </a:solidFill>
                  <a:latin typeface="Arial" panose="020B0604020202020204" pitchFamily="34" charset="0"/>
                  <a:cs typeface="Arial" panose="020B0604020202020204" pitchFamily="34" charset="0"/>
                </a:rPr>
                <a:t>i</a:t>
              </a:r>
            </a:p>
            <a:p>
              <a:pPr algn="ctr"/>
              <a:r>
                <a:rPr lang="en-US" sz="2800" b="1">
                  <a:solidFill>
                    <a:schemeClr val="bg1"/>
                  </a:solidFill>
                  <a:latin typeface="Arial" panose="020B0604020202020204" pitchFamily="34" charset="0"/>
                  <a:cs typeface="Arial" panose="020B0604020202020204" pitchFamily="34" charset="0"/>
                </a:rPr>
                <a:t>n</a:t>
              </a:r>
              <a:r>
                <a:rPr lang="vi-VN" sz="2800" b="1">
                  <a:solidFill>
                    <a:schemeClr val="bg1"/>
                  </a:solidFill>
                  <a:latin typeface="Arial" panose="020B0604020202020204" pitchFamily="34" charset="0"/>
                  <a:cs typeface="Arial" panose="020B0604020202020204" pitchFamily="34" charset="0"/>
                </a:rPr>
                <a:t>ư</a:t>
              </a:r>
              <a:r>
                <a:rPr lang="en-US" sz="2800" b="1">
                  <a:solidFill>
                    <a:schemeClr val="bg1"/>
                  </a:solidFill>
                  <a:latin typeface="Arial" panose="020B0604020202020204" pitchFamily="34" charset="0"/>
                  <a:cs typeface="Arial" panose="020B0604020202020204" pitchFamily="34" charset="0"/>
                </a:rPr>
                <a:t>ớc</a:t>
              </a:r>
            </a:p>
          </p:txBody>
        </p:sp>
      </p:grpSp>
      <p:sp>
        <p:nvSpPr>
          <p:cNvPr id="17" name="Rectangle: Rounded Corners 16">
            <a:extLst>
              <a:ext uri="{FF2B5EF4-FFF2-40B4-BE49-F238E27FC236}">
                <a16:creationId xmlns:a16="http://schemas.microsoft.com/office/drawing/2014/main" id="{836F848F-D29B-48EC-80A3-861E70627894}"/>
              </a:ext>
            </a:extLst>
          </p:cNvPr>
          <p:cNvSpPr/>
          <p:nvPr/>
        </p:nvSpPr>
        <p:spPr>
          <a:xfrm>
            <a:off x="1024904" y="5122813"/>
            <a:ext cx="10932062" cy="1559432"/>
          </a:xfrm>
          <a:prstGeom prst="roundRect">
            <a:avLst/>
          </a:prstGeom>
          <a:noFill/>
          <a:ln w="222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CD93DE54-D7CD-42CE-B6F9-17DC784A258D}"/>
              </a:ext>
            </a:extLst>
          </p:cNvPr>
          <p:cNvGrpSpPr/>
          <p:nvPr/>
        </p:nvGrpSpPr>
        <p:grpSpPr>
          <a:xfrm>
            <a:off x="43155" y="5118342"/>
            <a:ext cx="1874431" cy="1671806"/>
            <a:chOff x="-90931" y="1808480"/>
            <a:chExt cx="2837005" cy="2530326"/>
          </a:xfrm>
        </p:grpSpPr>
        <p:sp>
          <p:nvSpPr>
            <p:cNvPr id="19" name="Flowchart: Connector 18">
              <a:extLst>
                <a:ext uri="{FF2B5EF4-FFF2-40B4-BE49-F238E27FC236}">
                  <a16:creationId xmlns:a16="http://schemas.microsoft.com/office/drawing/2014/main" id="{33E42F14-74F3-496C-B931-AA1073DA8657}"/>
                </a:ext>
              </a:extLst>
            </p:cNvPr>
            <p:cNvSpPr/>
            <p:nvPr/>
          </p:nvSpPr>
          <p:spPr>
            <a:xfrm>
              <a:off x="132080" y="1808480"/>
              <a:ext cx="2525789" cy="2530326"/>
            </a:xfrm>
            <a:prstGeom prst="flowChartConnec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52D708E-B52F-43B1-8829-5004A11C60F9}"/>
                </a:ext>
              </a:extLst>
            </p:cNvPr>
            <p:cNvSpPr txBox="1"/>
            <p:nvPr/>
          </p:nvSpPr>
          <p:spPr>
            <a:xfrm>
              <a:off x="-90931" y="2243480"/>
              <a:ext cx="2837005" cy="1257738"/>
            </a:xfrm>
            <a:prstGeom prst="rect">
              <a:avLst/>
            </a:prstGeom>
            <a:noFill/>
            <a:ln>
              <a:noFill/>
            </a:ln>
          </p:spPr>
          <p:txBody>
            <a:bodyPr wrap="square" rtlCol="0">
              <a:spAutoFit/>
            </a:bodyPr>
            <a:lstStyle/>
            <a:p>
              <a:pPr algn="ctr"/>
              <a:r>
                <a:rPr lang="en-US" sz="2400" b="1">
                  <a:solidFill>
                    <a:schemeClr val="bg1"/>
                  </a:solidFill>
                  <a:latin typeface="Arial" panose="020B0604020202020204" pitchFamily="34" charset="0"/>
                  <a:cs typeface="Arial" panose="020B0604020202020204" pitchFamily="34" charset="0"/>
                </a:rPr>
                <a:t>Khí</a:t>
              </a:r>
            </a:p>
            <a:p>
              <a:pPr algn="ctr"/>
              <a:r>
                <a:rPr lang="en-US" sz="2400" b="1">
                  <a:solidFill>
                    <a:schemeClr val="bg1"/>
                  </a:solidFill>
                  <a:latin typeface="Arial" panose="020B0604020202020204" pitchFamily="34" charset="0"/>
                  <a:cs typeface="Arial" panose="020B0604020202020204" pitchFamily="34" charset="0"/>
                </a:rPr>
                <a:t>Carbonic</a:t>
              </a:r>
            </a:p>
          </p:txBody>
        </p:sp>
      </p:grpSp>
      <p:sp>
        <p:nvSpPr>
          <p:cNvPr id="21" name="TextBox 20">
            <a:extLst>
              <a:ext uri="{FF2B5EF4-FFF2-40B4-BE49-F238E27FC236}">
                <a16:creationId xmlns:a16="http://schemas.microsoft.com/office/drawing/2014/main" id="{546A7BBB-9714-4BAA-B8BD-C74B946AC454}"/>
              </a:ext>
            </a:extLst>
          </p:cNvPr>
          <p:cNvSpPr txBox="1"/>
          <p:nvPr/>
        </p:nvSpPr>
        <p:spPr>
          <a:xfrm>
            <a:off x="2205700" y="3378692"/>
            <a:ext cx="9640860" cy="1077218"/>
          </a:xfrm>
          <a:prstGeom prst="rect">
            <a:avLst/>
          </a:prstGeom>
          <a:noFill/>
        </p:spPr>
        <p:txBody>
          <a:bodyPr wrap="square" rtlCol="0">
            <a:spAutoFit/>
          </a:bodyPr>
          <a:lstStyle/>
          <a:p>
            <a:r>
              <a:rPr lang="en-US" sz="3200">
                <a:solidFill>
                  <a:schemeClr val="accent2"/>
                </a:solidFill>
                <a:latin typeface="Arial" panose="020B0604020202020204" pitchFamily="34" charset="0"/>
                <a:cs typeface="Arial" panose="020B0604020202020204" pitchFamily="34" charset="0"/>
              </a:rPr>
              <a:t>Có vai trò rất quan trọng, là cơ sở tạo ra lớp nước trên Trái Đất, hình thành nên sự sống của muôn loài</a:t>
            </a:r>
            <a:endParaRPr lang="en-US" sz="3200">
              <a:solidFill>
                <a:schemeClr val="accent2"/>
              </a:solidFill>
            </a:endParaRPr>
          </a:p>
        </p:txBody>
      </p:sp>
      <p:sp>
        <p:nvSpPr>
          <p:cNvPr id="22" name="TextBox 21">
            <a:extLst>
              <a:ext uri="{FF2B5EF4-FFF2-40B4-BE49-F238E27FC236}">
                <a16:creationId xmlns:a16="http://schemas.microsoft.com/office/drawing/2014/main" id="{F49B24AE-4D19-42D6-BEEE-9D784036F309}"/>
              </a:ext>
            </a:extLst>
          </p:cNvPr>
          <p:cNvSpPr txBox="1"/>
          <p:nvPr/>
        </p:nvSpPr>
        <p:spPr>
          <a:xfrm>
            <a:off x="2047742" y="5112585"/>
            <a:ext cx="9953757" cy="1569660"/>
          </a:xfrm>
          <a:prstGeom prst="rect">
            <a:avLst/>
          </a:prstGeom>
          <a:noFill/>
        </p:spPr>
        <p:txBody>
          <a:bodyPr wrap="square" rtlCol="0">
            <a:spAutoFit/>
          </a:bodyPr>
          <a:lstStyle/>
          <a:p>
            <a:r>
              <a:rPr lang="en-US" sz="3200">
                <a:solidFill>
                  <a:srgbClr val="00B050"/>
                </a:solidFill>
                <a:latin typeface="Arial" panose="020B0604020202020204" pitchFamily="34" charset="0"/>
                <a:cs typeface="Arial" panose="020B0604020202020204" pitchFamily="34" charset="0"/>
              </a:rPr>
              <a:t>Là chất khí tham gia vào quá trình quang hợp của thực vật, đồng thời là chất khí giúp giữ lại lượng nhiệt cần thiết cho Trái Đất đủ ấm, điều hòa với sự sống</a:t>
            </a:r>
            <a:endParaRPr lang="en-US" sz="3200">
              <a:solidFill>
                <a:srgbClr val="00B050"/>
              </a:solidFill>
            </a:endParaRPr>
          </a:p>
        </p:txBody>
      </p:sp>
    </p:spTree>
    <p:extLst>
      <p:ext uri="{BB962C8B-B14F-4D97-AF65-F5344CB8AC3E}">
        <p14:creationId xmlns:p14="http://schemas.microsoft.com/office/powerpoint/2010/main" val="181388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3" grpId="0" animBg="1"/>
      <p:bldP spid="17" grpId="0" animBg="1"/>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9EC7F72B-FF60-4C60-A29C-2119C17A4FF8}"/>
              </a:ext>
            </a:extLst>
          </p:cNvPr>
          <p:cNvSpPr/>
          <p:nvPr/>
        </p:nvSpPr>
        <p:spPr>
          <a:xfrm>
            <a:off x="1087120" y="79058"/>
            <a:ext cx="5039360" cy="83534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bg1"/>
                </a:solidFill>
                <a:latin typeface="Arial" panose="020B0604020202020204" pitchFamily="34" charset="0"/>
                <a:cs typeface="Arial" panose="020B0604020202020204" pitchFamily="34" charset="0"/>
              </a:rPr>
              <a:t>Các tầng khí quyển</a:t>
            </a:r>
            <a:endParaRPr lang="en-US" sz="3600"/>
          </a:p>
        </p:txBody>
      </p:sp>
      <p:sp>
        <p:nvSpPr>
          <p:cNvPr id="4" name="Oval 3">
            <a:extLst>
              <a:ext uri="{FF2B5EF4-FFF2-40B4-BE49-F238E27FC236}">
                <a16:creationId xmlns:a16="http://schemas.microsoft.com/office/drawing/2014/main" id="{136F4625-03B9-4CBC-AAA3-92385CFCA656}"/>
              </a:ext>
            </a:extLst>
          </p:cNvPr>
          <p:cNvSpPr/>
          <p:nvPr/>
        </p:nvSpPr>
        <p:spPr>
          <a:xfrm>
            <a:off x="69220" y="58565"/>
            <a:ext cx="947568" cy="957608"/>
          </a:xfrm>
          <a:prstGeom prst="ellipse">
            <a:avLst/>
          </a:prstGeom>
          <a:solidFill>
            <a:schemeClr val="accent2"/>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3733" b="1" dirty="0">
                <a:latin typeface="Times New Roman" pitchFamily="18" charset="0"/>
                <a:cs typeface="Times New Roman" pitchFamily="18" charset="0"/>
              </a:rPr>
              <a:t>2</a:t>
            </a:r>
          </a:p>
        </p:txBody>
      </p:sp>
      <p:grpSp>
        <p:nvGrpSpPr>
          <p:cNvPr id="7" name="Group 6">
            <a:extLst>
              <a:ext uri="{FF2B5EF4-FFF2-40B4-BE49-F238E27FC236}">
                <a16:creationId xmlns:a16="http://schemas.microsoft.com/office/drawing/2014/main" id="{25451378-28AF-4432-B437-343806F276B0}"/>
              </a:ext>
            </a:extLst>
          </p:cNvPr>
          <p:cNvGrpSpPr/>
          <p:nvPr/>
        </p:nvGrpSpPr>
        <p:grpSpPr>
          <a:xfrm>
            <a:off x="6679644" y="1239520"/>
            <a:ext cx="4669076" cy="4911150"/>
            <a:chOff x="6679644" y="1239520"/>
            <a:chExt cx="4669076" cy="4911150"/>
          </a:xfrm>
        </p:grpSpPr>
        <p:pic>
          <p:nvPicPr>
            <p:cNvPr id="2" name="Picture 1">
              <a:extLst>
                <a:ext uri="{FF2B5EF4-FFF2-40B4-BE49-F238E27FC236}">
                  <a16:creationId xmlns:a16="http://schemas.microsoft.com/office/drawing/2014/main" id="{D198266A-3BE2-4CBD-9E5D-A5599814B008}"/>
                </a:ext>
              </a:extLst>
            </p:cNvPr>
            <p:cNvPicPr>
              <a:picLocks noChangeAspect="1"/>
            </p:cNvPicPr>
            <p:nvPr/>
          </p:nvPicPr>
          <p:blipFill rotWithShape="1">
            <a:blip r:embed="rId3"/>
            <a:srcRect l="43000" t="28593" r="28500" b="19407"/>
            <a:stretch/>
          </p:blipFill>
          <p:spPr>
            <a:xfrm>
              <a:off x="6679644" y="1239520"/>
              <a:ext cx="4669076" cy="4791946"/>
            </a:xfrm>
            <a:prstGeom prst="rect">
              <a:avLst/>
            </a:prstGeom>
          </p:spPr>
        </p:pic>
        <p:sp>
          <p:nvSpPr>
            <p:cNvPr id="5" name="TextBox 4">
              <a:extLst>
                <a:ext uri="{FF2B5EF4-FFF2-40B4-BE49-F238E27FC236}">
                  <a16:creationId xmlns:a16="http://schemas.microsoft.com/office/drawing/2014/main" id="{278FDC34-4041-4001-AFA7-4C33E34CFD93}"/>
                </a:ext>
              </a:extLst>
            </p:cNvPr>
            <p:cNvSpPr txBox="1"/>
            <p:nvPr/>
          </p:nvSpPr>
          <p:spPr>
            <a:xfrm>
              <a:off x="6908800" y="5750560"/>
              <a:ext cx="4023360" cy="400110"/>
            </a:xfrm>
            <a:prstGeom prst="rect">
              <a:avLst/>
            </a:prstGeom>
            <a:solidFill>
              <a:schemeClr val="bg1"/>
            </a:solidFill>
          </p:spPr>
          <p:txBody>
            <a:bodyPr wrap="square" rtlCol="0">
              <a:spAutoFit/>
            </a:bodyPr>
            <a:lstStyle/>
            <a:p>
              <a:r>
                <a:rPr lang="en-US" sz="2000" b="1">
                  <a:solidFill>
                    <a:srgbClr val="002060"/>
                  </a:solidFill>
                  <a:latin typeface="Arial" panose="020B0604020202020204" pitchFamily="34" charset="0"/>
                  <a:cs typeface="Arial" panose="020B0604020202020204" pitchFamily="34" charset="0"/>
                </a:rPr>
                <a:t>Hình 1. Các tầng khí quyển</a:t>
              </a:r>
            </a:p>
          </p:txBody>
        </p:sp>
      </p:grpSp>
      <p:sp>
        <p:nvSpPr>
          <p:cNvPr id="8" name="Thought Bubble: Cloud 7">
            <a:extLst>
              <a:ext uri="{FF2B5EF4-FFF2-40B4-BE49-F238E27FC236}">
                <a16:creationId xmlns:a16="http://schemas.microsoft.com/office/drawing/2014/main" id="{625CC4F0-1652-4F5D-8AA5-E19FC6DFECB7}"/>
              </a:ext>
            </a:extLst>
          </p:cNvPr>
          <p:cNvSpPr/>
          <p:nvPr/>
        </p:nvSpPr>
        <p:spPr>
          <a:xfrm>
            <a:off x="472997" y="1544318"/>
            <a:ext cx="5039360" cy="3525520"/>
          </a:xfrm>
          <a:prstGeom prst="cloudCallout">
            <a:avLst>
              <a:gd name="adj1" fmla="val 83804"/>
              <a:gd name="adj2" fmla="val 30223"/>
            </a:avLst>
          </a:prstGeom>
          <a:solidFill>
            <a:schemeClr val="accent4">
              <a:lumMod val="40000"/>
              <a:lumOff val="6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0C8A52A-F6F5-43E2-831C-A71554019E8A}"/>
              </a:ext>
            </a:extLst>
          </p:cNvPr>
          <p:cNvSpPr txBox="1"/>
          <p:nvPr/>
        </p:nvSpPr>
        <p:spPr>
          <a:xfrm>
            <a:off x="843280" y="1905506"/>
            <a:ext cx="4399280" cy="3046988"/>
          </a:xfrm>
          <a:prstGeom prst="rect">
            <a:avLst/>
          </a:prstGeom>
          <a:noFill/>
        </p:spPr>
        <p:txBody>
          <a:bodyPr wrap="square" rtlCol="0">
            <a:spAutoFit/>
          </a:bodyPr>
          <a:lstStyle/>
          <a:p>
            <a:pPr algn="ctr"/>
            <a:r>
              <a:rPr lang="en-US" sz="4800" b="1">
                <a:solidFill>
                  <a:srgbClr val="FF0000"/>
                </a:solidFill>
                <a:latin typeface="Arial" panose="020B0604020202020204" pitchFamily="34" charset="0"/>
                <a:cs typeface="Arial" panose="020B0604020202020204" pitchFamily="34" charset="0"/>
              </a:rPr>
              <a:t>Khí quyển</a:t>
            </a:r>
          </a:p>
          <a:p>
            <a:pPr algn="ctr"/>
            <a:r>
              <a:rPr lang="en-US" sz="4800" b="1">
                <a:solidFill>
                  <a:srgbClr val="FF0000"/>
                </a:solidFill>
                <a:latin typeface="Arial" panose="020B0604020202020204" pitchFamily="34" charset="0"/>
                <a:cs typeface="Arial" panose="020B0604020202020204" pitchFamily="34" charset="0"/>
              </a:rPr>
              <a:t> được chia làm mấy tầng?</a:t>
            </a:r>
          </a:p>
        </p:txBody>
      </p:sp>
      <p:grpSp>
        <p:nvGrpSpPr>
          <p:cNvPr id="12" name="Group 11">
            <a:extLst>
              <a:ext uri="{FF2B5EF4-FFF2-40B4-BE49-F238E27FC236}">
                <a16:creationId xmlns:a16="http://schemas.microsoft.com/office/drawing/2014/main" id="{68097E7B-8B03-43DD-9E7D-021277A9C2A3}"/>
              </a:ext>
            </a:extLst>
          </p:cNvPr>
          <p:cNvGrpSpPr/>
          <p:nvPr/>
        </p:nvGrpSpPr>
        <p:grpSpPr>
          <a:xfrm>
            <a:off x="472997" y="1239520"/>
            <a:ext cx="5039360" cy="4348482"/>
            <a:chOff x="4429762" y="1442545"/>
            <a:chExt cx="5039360" cy="3525520"/>
          </a:xfrm>
        </p:grpSpPr>
        <p:sp>
          <p:nvSpPr>
            <p:cNvPr id="10" name="Thought Bubble: Cloud 9">
              <a:extLst>
                <a:ext uri="{FF2B5EF4-FFF2-40B4-BE49-F238E27FC236}">
                  <a16:creationId xmlns:a16="http://schemas.microsoft.com/office/drawing/2014/main" id="{66A00484-59FF-4AC6-9423-495AF4FBB169}"/>
                </a:ext>
              </a:extLst>
            </p:cNvPr>
            <p:cNvSpPr/>
            <p:nvPr/>
          </p:nvSpPr>
          <p:spPr>
            <a:xfrm>
              <a:off x="4429762" y="1442545"/>
              <a:ext cx="5039360" cy="3525520"/>
            </a:xfrm>
            <a:prstGeom prst="cloudCallout">
              <a:avLst>
                <a:gd name="adj1" fmla="val 83804"/>
                <a:gd name="adj2" fmla="val 30223"/>
              </a:avLst>
            </a:prstGeom>
            <a:solidFill>
              <a:schemeClr val="accent4">
                <a:lumMod val="40000"/>
                <a:lumOff val="60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9BE7F9A-46C4-429E-AA3C-8F176DAA5E53}"/>
                </a:ext>
              </a:extLst>
            </p:cNvPr>
            <p:cNvSpPr txBox="1"/>
            <p:nvPr/>
          </p:nvSpPr>
          <p:spPr>
            <a:xfrm>
              <a:off x="4871165" y="2143476"/>
              <a:ext cx="4399280" cy="2123658"/>
            </a:xfrm>
            <a:prstGeom prst="rect">
              <a:avLst/>
            </a:prstGeom>
            <a:noFill/>
          </p:spPr>
          <p:txBody>
            <a:bodyPr wrap="square" rtlCol="0">
              <a:spAutoFit/>
            </a:bodyPr>
            <a:lstStyle/>
            <a:p>
              <a:pPr algn="ctr"/>
              <a:r>
                <a:rPr lang="en-US" sz="4400" b="1">
                  <a:solidFill>
                    <a:srgbClr val="FF0000"/>
                  </a:solidFill>
                  <a:latin typeface="Arial" panose="020B0604020202020204" pitchFamily="34" charset="0"/>
                  <a:cs typeface="Arial" panose="020B0604020202020204" pitchFamily="34" charset="0"/>
                </a:rPr>
                <a:t>Dựa vào đâu </a:t>
              </a:r>
            </a:p>
            <a:p>
              <a:pPr algn="ctr"/>
              <a:r>
                <a:rPr lang="en-US" sz="4400" b="1">
                  <a:solidFill>
                    <a:srgbClr val="FF0000"/>
                  </a:solidFill>
                  <a:latin typeface="Arial" panose="020B0604020202020204" pitchFamily="34" charset="0"/>
                  <a:cs typeface="Arial" panose="020B0604020202020204" pitchFamily="34" charset="0"/>
                </a:rPr>
                <a:t>để chia được 3 tầng như vậy?</a:t>
              </a:r>
            </a:p>
          </p:txBody>
        </p:sp>
      </p:grpSp>
    </p:spTree>
    <p:extLst>
      <p:ext uri="{BB962C8B-B14F-4D97-AF65-F5344CB8AC3E}">
        <p14:creationId xmlns:p14="http://schemas.microsoft.com/office/powerpoint/2010/main" val="313285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8" grpId="0" animBg="1"/>
      <p:bldP spid="8" grpId="1" animBg="1"/>
      <p:bldP spid="9" grpId="0"/>
      <p:bldP spid="9" grpId="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73667146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699</TotalTime>
  <Words>2110</Words>
  <Application>Microsoft Office PowerPoint</Application>
  <PresentationFormat>Widescreen</PresentationFormat>
  <Paragraphs>368</Paragraphs>
  <Slides>39</Slides>
  <Notes>16</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76</cp:revision>
  <dcterms:created xsi:type="dcterms:W3CDTF">2021-07-22T03:37:05Z</dcterms:created>
  <dcterms:modified xsi:type="dcterms:W3CDTF">2021-08-08T13:29:07Z</dcterms:modified>
</cp:coreProperties>
</file>