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sldIdLst>
    <p:sldId id="519" r:id="rId2"/>
    <p:sldId id="674" r:id="rId3"/>
    <p:sldId id="663" r:id="rId4"/>
    <p:sldId id="676" r:id="rId5"/>
    <p:sldId id="675" r:id="rId6"/>
    <p:sldId id="677" r:id="rId7"/>
    <p:sldId id="678" r:id="rId8"/>
    <p:sldId id="681" r:id="rId9"/>
    <p:sldId id="679" r:id="rId10"/>
    <p:sldId id="683" r:id="rId11"/>
    <p:sldId id="682" r:id="rId12"/>
    <p:sldId id="685" r:id="rId13"/>
    <p:sldId id="686" r:id="rId14"/>
    <p:sldId id="684" r:id="rId15"/>
    <p:sldId id="688" r:id="rId16"/>
    <p:sldId id="689" r:id="rId17"/>
    <p:sldId id="690" r:id="rId18"/>
    <p:sldId id="691" r:id="rId19"/>
    <p:sldId id="666" r:id="rId20"/>
    <p:sldId id="671" r:id="rId21"/>
    <p:sldId id="692" r:id="rId22"/>
    <p:sldId id="693" r:id="rId23"/>
    <p:sldId id="694" r:id="rId24"/>
    <p:sldId id="695" r:id="rId25"/>
    <p:sldId id="646"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Cambria" panose="02040503050406030204" pitchFamily="18" charset="0"/>
      <p:regular r:id="rId32"/>
      <p:bold r:id="rId33"/>
      <p:italic r:id="rId34"/>
      <p:boldItalic r:id="rId35"/>
    </p:embeddedFont>
    <p:embeddedFont>
      <p:font typeface="#9Slide03 SFU Futura_12" panose="020B0604020202020204" charset="0"/>
      <p:regular r:id="rId36"/>
    </p:embeddedFont>
    <p:embeddedFont>
      <p:font typeface="#9Slide03 Oswald Medium" panose="020B0604020202020204" charset="0"/>
      <p:regular r:id="rId37"/>
    </p:embeddedFont>
    <p:embeddedFont>
      <p:font typeface="#9Slide07 IcielKoni" panose="020B0604020202020204" charset="0"/>
      <p:bold r:id="rId38"/>
    </p:embeddedFont>
    <p:embeddedFont>
      <p:font typeface="Calibri Light" panose="020F0302020204030204" pitchFamily="34" charset="0"/>
      <p:regular r:id="rId39"/>
      <p:italic r:id="rId40"/>
    </p:embeddedFont>
    <p:embeddedFont>
      <p:font typeface="#9Slide05 Great Vibes" panose="020B0604020202020204" charset="0"/>
      <p:regular r:id="rId41"/>
    </p:embeddedFont>
    <p:embeddedFont>
      <p:font typeface="#9Slide05 SVNUT Triumph" panose="00000500000000000000" charset="0"/>
      <p:italic r:id="rId42"/>
    </p:embeddedFont>
    <p:embeddedFont>
      <p:font typeface="Tahoma" panose="020B0604030504040204" pitchFamily="34" charset="0"/>
      <p:regular r:id="rId43"/>
      <p:bold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ạm Trang" initials="PT" lastIdx="1" clrIdx="0">
    <p:extLst>
      <p:ext uri="{19B8F6BF-5375-455C-9EA6-DF929625EA0E}">
        <p15:presenceInfo xmlns:p15="http://schemas.microsoft.com/office/powerpoint/2012/main" userId="S::phamtrang@c2kl.onmicrosoft.com::4e706872-a0ef-4a7c-8e3c-1c70ce6dec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8D3A"/>
    <a:srgbClr val="0078A0"/>
    <a:srgbClr val="DEFFF9"/>
    <a:srgbClr val="0033CC"/>
    <a:srgbClr val="14213F"/>
    <a:srgbClr val="BBE0FF"/>
    <a:srgbClr val="944D2D"/>
    <a:srgbClr val="FFFFFF"/>
    <a:srgbClr val="F8BC16"/>
    <a:srgbClr val="2BCD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4" autoAdjust="0"/>
    <p:restoredTop sz="91466" autoAdjust="0"/>
  </p:normalViewPr>
  <p:slideViewPr>
    <p:cSldViewPr snapToGrid="0">
      <p:cViewPr varScale="1">
        <p:scale>
          <a:sx n="67" d="100"/>
          <a:sy n="67" d="100"/>
        </p:scale>
        <p:origin x="78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9F2B5B-73BC-434E-BE61-B0F084C9D3B4}" type="datetimeFigureOut">
              <a:rPr lang="en-US" smtClean="0"/>
              <a:t>9/5/2021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03F92-1099-41D2-9E8E-88ADAE2EAE65}" type="slidenum">
              <a:rPr lang="en-US" smtClean="0"/>
              <a:t>‹#›</a:t>
            </a:fld>
            <a:endParaRPr lang="en-US"/>
          </a:p>
        </p:txBody>
      </p:sp>
    </p:spTree>
    <p:extLst>
      <p:ext uri="{BB962C8B-B14F-4D97-AF65-F5344CB8AC3E}">
        <p14:creationId xmlns:p14="http://schemas.microsoft.com/office/powerpoint/2010/main" val="928474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nexpress.net/phuong-phap-do-nhiet-do-cua-co-quan-khi-tuong-3773678.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3</a:t>
            </a:fld>
            <a:endParaRPr lang="en-US"/>
          </a:p>
        </p:txBody>
      </p:sp>
    </p:spTree>
    <p:extLst>
      <p:ext uri="{BB962C8B-B14F-4D97-AF65-F5344CB8AC3E}">
        <p14:creationId xmlns:p14="http://schemas.microsoft.com/office/powerpoint/2010/main" val="3334456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15</a:t>
            </a:fld>
            <a:endParaRPr lang="en-US"/>
          </a:p>
        </p:txBody>
      </p:sp>
    </p:spTree>
    <p:extLst>
      <p:ext uri="{BB962C8B-B14F-4D97-AF65-F5344CB8AC3E}">
        <p14:creationId xmlns:p14="http://schemas.microsoft.com/office/powerpoint/2010/main" val="2249686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16</a:t>
            </a:fld>
            <a:endParaRPr lang="en-US"/>
          </a:p>
        </p:txBody>
      </p:sp>
    </p:spTree>
    <p:extLst>
      <p:ext uri="{BB962C8B-B14F-4D97-AF65-F5344CB8AC3E}">
        <p14:creationId xmlns:p14="http://schemas.microsoft.com/office/powerpoint/2010/main" val="3699099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17</a:t>
            </a:fld>
            <a:endParaRPr lang="en-US"/>
          </a:p>
        </p:txBody>
      </p:sp>
    </p:spTree>
    <p:extLst>
      <p:ext uri="{BB962C8B-B14F-4D97-AF65-F5344CB8AC3E}">
        <p14:creationId xmlns:p14="http://schemas.microsoft.com/office/powerpoint/2010/main" val="3596810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18</a:t>
            </a:fld>
            <a:endParaRPr lang="en-US"/>
          </a:p>
        </p:txBody>
      </p:sp>
    </p:spTree>
    <p:extLst>
      <p:ext uri="{BB962C8B-B14F-4D97-AF65-F5344CB8AC3E}">
        <p14:creationId xmlns:p14="http://schemas.microsoft.com/office/powerpoint/2010/main" val="3470597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19</a:t>
            </a:fld>
            <a:endParaRPr lang="en-US"/>
          </a:p>
        </p:txBody>
      </p:sp>
    </p:spTree>
    <p:extLst>
      <p:ext uri="{BB962C8B-B14F-4D97-AF65-F5344CB8AC3E}">
        <p14:creationId xmlns:p14="http://schemas.microsoft.com/office/powerpoint/2010/main" val="1601520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20</a:t>
            </a:fld>
            <a:endParaRPr lang="en-US"/>
          </a:p>
        </p:txBody>
      </p:sp>
    </p:spTree>
    <p:extLst>
      <p:ext uri="{BB962C8B-B14F-4D97-AF65-F5344CB8AC3E}">
        <p14:creationId xmlns:p14="http://schemas.microsoft.com/office/powerpoint/2010/main" val="3352240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21</a:t>
            </a:fld>
            <a:endParaRPr lang="en-US"/>
          </a:p>
        </p:txBody>
      </p:sp>
    </p:spTree>
    <p:extLst>
      <p:ext uri="{BB962C8B-B14F-4D97-AF65-F5344CB8AC3E}">
        <p14:creationId xmlns:p14="http://schemas.microsoft.com/office/powerpoint/2010/main" val="355938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22</a:t>
            </a:fld>
            <a:endParaRPr lang="en-US"/>
          </a:p>
        </p:txBody>
      </p:sp>
    </p:spTree>
    <p:extLst>
      <p:ext uri="{BB962C8B-B14F-4D97-AF65-F5344CB8AC3E}">
        <p14:creationId xmlns:p14="http://schemas.microsoft.com/office/powerpoint/2010/main" val="4199114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23</a:t>
            </a:fld>
            <a:endParaRPr lang="en-US"/>
          </a:p>
        </p:txBody>
      </p:sp>
    </p:spTree>
    <p:extLst>
      <p:ext uri="{BB962C8B-B14F-4D97-AF65-F5344CB8AC3E}">
        <p14:creationId xmlns:p14="http://schemas.microsoft.com/office/powerpoint/2010/main" val="3738168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24</a:t>
            </a:fld>
            <a:endParaRPr lang="en-US"/>
          </a:p>
        </p:txBody>
      </p:sp>
    </p:spTree>
    <p:extLst>
      <p:ext uri="{BB962C8B-B14F-4D97-AF65-F5344CB8AC3E}">
        <p14:creationId xmlns:p14="http://schemas.microsoft.com/office/powerpoint/2010/main" val="287774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4</a:t>
            </a:fld>
            <a:endParaRPr lang="en-US"/>
          </a:p>
        </p:txBody>
      </p:sp>
    </p:spTree>
    <p:extLst>
      <p:ext uri="{BB962C8B-B14F-4D97-AF65-F5344CB8AC3E}">
        <p14:creationId xmlns:p14="http://schemas.microsoft.com/office/powerpoint/2010/main" val="826732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25</a:t>
            </a:fld>
            <a:endParaRPr lang="en-US"/>
          </a:p>
        </p:txBody>
      </p:sp>
    </p:spTree>
    <p:extLst>
      <p:ext uri="{BB962C8B-B14F-4D97-AF65-F5344CB8AC3E}">
        <p14:creationId xmlns:p14="http://schemas.microsoft.com/office/powerpoint/2010/main" val="244272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hlinkClick r:id="rId3"/>
              </a:rPr>
              <a:t>https://vnexpress.net/phuong-phap-do-nhiet-do-cua-co-quan-khi-tuong-3773678.html</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5</a:t>
            </a:fld>
            <a:endParaRPr lang="en-US"/>
          </a:p>
        </p:txBody>
      </p:sp>
    </p:spTree>
    <p:extLst>
      <p:ext uri="{BB962C8B-B14F-4D97-AF65-F5344CB8AC3E}">
        <p14:creationId xmlns:p14="http://schemas.microsoft.com/office/powerpoint/2010/main" val="2429638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6</a:t>
            </a:fld>
            <a:endParaRPr lang="en-US"/>
          </a:p>
        </p:txBody>
      </p:sp>
    </p:spTree>
    <p:extLst>
      <p:ext uri="{BB962C8B-B14F-4D97-AF65-F5344CB8AC3E}">
        <p14:creationId xmlns:p14="http://schemas.microsoft.com/office/powerpoint/2010/main" val="3499057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7</a:t>
            </a:fld>
            <a:endParaRPr lang="en-US"/>
          </a:p>
        </p:txBody>
      </p:sp>
    </p:spTree>
    <p:extLst>
      <p:ext uri="{BB962C8B-B14F-4D97-AF65-F5344CB8AC3E}">
        <p14:creationId xmlns:p14="http://schemas.microsoft.com/office/powerpoint/2010/main" val="385635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9</a:t>
            </a:fld>
            <a:endParaRPr lang="en-US"/>
          </a:p>
        </p:txBody>
      </p:sp>
    </p:spTree>
    <p:extLst>
      <p:ext uri="{BB962C8B-B14F-4D97-AF65-F5344CB8AC3E}">
        <p14:creationId xmlns:p14="http://schemas.microsoft.com/office/powerpoint/2010/main" val="207513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11</a:t>
            </a:fld>
            <a:endParaRPr lang="en-US"/>
          </a:p>
        </p:txBody>
      </p:sp>
    </p:spTree>
    <p:extLst>
      <p:ext uri="{BB962C8B-B14F-4D97-AF65-F5344CB8AC3E}">
        <p14:creationId xmlns:p14="http://schemas.microsoft.com/office/powerpoint/2010/main" val="3275234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13</a:t>
            </a:fld>
            <a:endParaRPr lang="en-US"/>
          </a:p>
        </p:txBody>
      </p:sp>
    </p:spTree>
    <p:extLst>
      <p:ext uri="{BB962C8B-B14F-4D97-AF65-F5344CB8AC3E}">
        <p14:creationId xmlns:p14="http://schemas.microsoft.com/office/powerpoint/2010/main" val="1723973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14</a:t>
            </a:fld>
            <a:endParaRPr lang="en-US"/>
          </a:p>
        </p:txBody>
      </p:sp>
    </p:spTree>
    <p:extLst>
      <p:ext uri="{BB962C8B-B14F-4D97-AF65-F5344CB8AC3E}">
        <p14:creationId xmlns:p14="http://schemas.microsoft.com/office/powerpoint/2010/main" val="1075924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D157-518B-44CA-94AB-8D16D1EAE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CC320C-AA0B-4800-9B92-1C826FFA70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DBAE35-4AF4-4519-A968-806D9E59725D}"/>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2A10F181-54CC-4240-97D6-B8AC6C8C29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FDA0BF-1124-4995-8D7D-2D3557D2D66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04411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7C11-9EAD-42A0-A8BE-85D346FF49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5EFF9-EE96-4C19-B03C-FE9A28668E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2234C-D72C-46F3-A2D6-20475363484F}"/>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32340F49-9C6F-44DB-8AF5-39731B3DC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E9F29-BF6A-4E0D-A817-D387F093CC6F}"/>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56586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F9E335-9E86-406E-88CF-229C428492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B2DF44-7807-42C3-B45C-39B1AB516F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1474C-DCAD-411B-AF4D-0CBD9EB5A636}"/>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AAA44AC9-BFDD-4681-902E-24E5DD8F02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734CA-8B43-4BB6-9744-C92F5CB04307}"/>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22511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FF40A-1DAE-43F8-BA32-CAF918587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35CD23-2796-433C-80EA-65C75667C3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BF9D9-3D85-4F50-B482-2799AAE5FFCA}"/>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683DC3AB-397B-4A12-846A-453D1C823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C9440-768E-49EC-BF2B-83838A4814C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7888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492BE-C4E6-4517-8DA0-E56FDDD5EA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8B670C-8AF1-44FA-8660-783E4B27CD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3A1BC-566C-4269-B685-26C4AC62851E}"/>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DE4DFB6B-BB99-4E36-AC48-2CC7B8F1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7AF69-81E7-402B-B436-1C70A767C080}"/>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318961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82DE-10B1-4082-875D-2BBD734EB8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BE3BE-E398-4A2B-B8C3-B79F853BC5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829FC3-CB4B-41BF-B155-2677B4257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F8F2B-E362-45E2-B396-CFC8EB4F74E4}"/>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6" name="Footer Placeholder 5">
            <a:extLst>
              <a:ext uri="{FF2B5EF4-FFF2-40B4-BE49-F238E27FC236}">
                <a16:creationId xmlns:a16="http://schemas.microsoft.com/office/drawing/2014/main" id="{381FE8E6-1D28-4799-92E2-538B00F9A6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1C9735-2415-4A35-97B0-3B7D3FAD0C6C}"/>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0395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C968-1569-471A-A09E-26BBEF817A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3683D-C799-4EE5-9D42-9362D9C5D7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86C35-7E50-41B8-863C-6DA7D7FE66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DD0A66-B78E-4F40-95DF-1FA0D49D7D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BC4FF-08E2-4837-B335-529AE2AB3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EEBED0-D2D7-4417-B306-837209F710AD}"/>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8" name="Footer Placeholder 7">
            <a:extLst>
              <a:ext uri="{FF2B5EF4-FFF2-40B4-BE49-F238E27FC236}">
                <a16:creationId xmlns:a16="http://schemas.microsoft.com/office/drawing/2014/main" id="{65762310-7F3A-4E80-96D9-40C377BEDB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36530-96DF-41DC-A31C-770B8D04A593}"/>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33972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CD278-D095-4D41-8E72-19B52F12ED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BD0591-0175-4144-9CB8-C26C7CBBC4DA}"/>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4" name="Footer Placeholder 3">
            <a:extLst>
              <a:ext uri="{FF2B5EF4-FFF2-40B4-BE49-F238E27FC236}">
                <a16:creationId xmlns:a16="http://schemas.microsoft.com/office/drawing/2014/main" id="{3B2C68B6-2E68-4513-8731-C3093623CB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35A993-7865-4559-A295-FDE044356B58}"/>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851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11306-E80E-441B-B8D0-DE38E9DEE4A3}"/>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3" name="Footer Placeholder 2">
            <a:extLst>
              <a:ext uri="{FF2B5EF4-FFF2-40B4-BE49-F238E27FC236}">
                <a16:creationId xmlns:a16="http://schemas.microsoft.com/office/drawing/2014/main" id="{3323B839-D2DB-4DCF-9B12-F91126C1C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8D39CA-01E1-4C12-899B-8FEE58386841}"/>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747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2B6C7-768F-47C9-B89D-8E2346397F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6624F3-B141-4011-9FD3-E51C987716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12BA4C-CA5B-4219-9622-93558AAEE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6DB210-35C4-4084-BFF3-9038B00CCA7D}"/>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6" name="Footer Placeholder 5">
            <a:extLst>
              <a:ext uri="{FF2B5EF4-FFF2-40B4-BE49-F238E27FC236}">
                <a16:creationId xmlns:a16="http://schemas.microsoft.com/office/drawing/2014/main" id="{5EF15426-6DF9-4213-A601-D7B9EF8115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652964-011A-4664-A30A-DAA6F125712A}"/>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018057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CE8E-A834-4B5F-AE0D-4EC0F94260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B4759-2AEC-4339-B329-F735180A99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1613B-4BB2-488D-8A73-7F75CEADA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931A0F-212A-4FDB-9B0E-F87E996D82AD}"/>
              </a:ext>
            </a:extLst>
          </p:cNvPr>
          <p:cNvSpPr>
            <a:spLocks noGrp="1"/>
          </p:cNvSpPr>
          <p:nvPr>
            <p:ph type="dt" sz="half" idx="10"/>
          </p:nvPr>
        </p:nvSpPr>
        <p:spPr/>
        <p:txBody>
          <a:bodyPr/>
          <a:lstStyle/>
          <a:p>
            <a:fld id="{19D6E806-824E-41C9-8D3A-2E5D3B8BCB4A}" type="datetimeFigureOut">
              <a:rPr lang="en-US" smtClean="0"/>
              <a:t>9/5/2021</a:t>
            </a:fld>
            <a:endParaRPr lang="en-US"/>
          </a:p>
        </p:txBody>
      </p:sp>
      <p:sp>
        <p:nvSpPr>
          <p:cNvPr id="6" name="Footer Placeholder 5">
            <a:extLst>
              <a:ext uri="{FF2B5EF4-FFF2-40B4-BE49-F238E27FC236}">
                <a16:creationId xmlns:a16="http://schemas.microsoft.com/office/drawing/2014/main" id="{F0841533-1595-48A7-93AE-5298BC62AC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3F93AC-F598-4691-9A54-B4F1D5AAE962}"/>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152614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225115-4321-4C30-A9B3-52B08CD52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08A963-8047-4156-8CD7-A29DF9D94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68BDF-58C6-44EC-91D3-4AAFB0AF1C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6E806-824E-41C9-8D3A-2E5D3B8BCB4A}" type="datetimeFigureOut">
              <a:rPr lang="en-US" smtClean="0"/>
              <a:t>9/5/2021</a:t>
            </a:fld>
            <a:endParaRPr lang="en-US"/>
          </a:p>
        </p:txBody>
      </p:sp>
      <p:sp>
        <p:nvSpPr>
          <p:cNvPr id="5" name="Footer Placeholder 4">
            <a:extLst>
              <a:ext uri="{FF2B5EF4-FFF2-40B4-BE49-F238E27FC236}">
                <a16:creationId xmlns:a16="http://schemas.microsoft.com/office/drawing/2014/main" id="{33C19779-A4BD-4DBE-8F1E-3299841D4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999600-D4B6-47BC-A711-56C07DBED8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40BB4-3EB6-4C20-8E89-2F2EF3C78720}" type="slidenum">
              <a:rPr lang="en-US" smtClean="0"/>
              <a:t>‹#›</a:t>
            </a:fld>
            <a:endParaRPr lang="en-US"/>
          </a:p>
        </p:txBody>
      </p:sp>
    </p:spTree>
    <p:extLst>
      <p:ext uri="{BB962C8B-B14F-4D97-AF65-F5344CB8AC3E}">
        <p14:creationId xmlns:p14="http://schemas.microsoft.com/office/powerpoint/2010/main" val="2406735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4.png"/><Relationship Id="rId12"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0" Type="http://schemas.microsoft.com/office/2007/relationships/hdphoto" Target="../media/hdphoto4.wdp"/><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9.png"/><Relationship Id="rId7" Type="http://schemas.microsoft.com/office/2007/relationships/hdphoto" Target="../media/hdphoto23.wdp"/><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8.png"/><Relationship Id="rId4" Type="http://schemas.microsoft.com/office/2007/relationships/hdphoto" Target="../media/hdphoto14.wdp"/><Relationship Id="rId9" Type="http://schemas.microsoft.com/office/2007/relationships/hdphoto" Target="../media/hdphoto24.wdp"/></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png"/><Relationship Id="rId4" Type="http://schemas.microsoft.com/office/2007/relationships/hdphoto" Target="../media/hdphoto24.wdp"/></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38.jpeg"/><Relationship Id="rId5" Type="http://schemas.openxmlformats.org/officeDocument/2006/relationships/image" Target="../media/image4.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png"/><Relationship Id="rId7" Type="http://schemas.microsoft.com/office/2007/relationships/hdphoto" Target="../media/hdphoto25.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10" Type="http://schemas.microsoft.com/office/2007/relationships/hdphoto" Target="../media/hdphoto26.wdp"/><Relationship Id="rId4" Type="http://schemas.openxmlformats.org/officeDocument/2006/relationships/image" Target="../media/image40.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5.png"/><Relationship Id="rId7" Type="http://schemas.microsoft.com/office/2007/relationships/hdphoto" Target="../media/hdphoto3.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41.png"/><Relationship Id="rId5" Type="http://schemas.microsoft.com/office/2007/relationships/hdphoto" Target="../media/hdphoto27.wdp"/><Relationship Id="rId10" Type="http://schemas.openxmlformats.org/officeDocument/2006/relationships/image" Target="../media/image38.jpeg"/><Relationship Id="rId4" Type="http://schemas.openxmlformats.org/officeDocument/2006/relationships/image" Target="../media/image46.png"/><Relationship Id="rId9" Type="http://schemas.microsoft.com/office/2007/relationships/hdphoto" Target="../media/hdphoto28.wdp"/></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4.wdp"/><Relationship Id="rId12" Type="http://schemas.microsoft.com/office/2007/relationships/hdphoto" Target="../media/hdphoto14.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9.png"/><Relationship Id="rId5" Type="http://schemas.microsoft.com/office/2007/relationships/hdphoto" Target="../media/hdphoto3.wdp"/><Relationship Id="rId10" Type="http://schemas.openxmlformats.org/officeDocument/2006/relationships/image" Target="../media/image38.jpeg"/><Relationship Id="rId4" Type="http://schemas.openxmlformats.org/officeDocument/2006/relationships/image" Target="../media/image4.png"/><Relationship Id="rId9"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30.wdp"/><Relationship Id="rId5" Type="http://schemas.openxmlformats.org/officeDocument/2006/relationships/image" Target="../media/image49.png"/><Relationship Id="rId4" Type="http://schemas.microsoft.com/office/2007/relationships/hdphoto" Target="../media/hdphoto29.wdp"/></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32.wdp"/><Relationship Id="rId5" Type="http://schemas.openxmlformats.org/officeDocument/2006/relationships/image" Target="../media/image51.png"/><Relationship Id="rId4" Type="http://schemas.microsoft.com/office/2007/relationships/hdphoto" Target="../media/hdphoto31.wdp"/></Relationships>
</file>

<file path=ppt/slides/_rels/slide18.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50.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30.wdp"/><Relationship Id="rId5" Type="http://schemas.openxmlformats.org/officeDocument/2006/relationships/image" Target="../media/image49.png"/><Relationship Id="rId4" Type="http://schemas.microsoft.com/office/2007/relationships/hdphoto" Target="../media/hdphoto31.wdp"/></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2.png"/><Relationship Id="rId7" Type="http://schemas.microsoft.com/office/2007/relationships/hdphoto" Target="../media/hdphoto34.wdp"/><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microsoft.com/office/2007/relationships/hdphoto" Target="../media/hdphoto33.wdp"/><Relationship Id="rId9" Type="http://schemas.microsoft.com/office/2007/relationships/hdphoto" Target="../media/hdphoto32.wdp"/></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microsoft.com/office/2007/relationships/hdphoto" Target="../media/hdphoto10.wdp"/><Relationship Id="rId5" Type="http://schemas.microsoft.com/office/2007/relationships/hdphoto" Target="../media/hdphoto7.wdp"/><Relationship Id="rId10" Type="http://schemas.openxmlformats.org/officeDocument/2006/relationships/image" Target="../media/image11.png"/><Relationship Id="rId4" Type="http://schemas.openxmlformats.org/officeDocument/2006/relationships/image" Target="../media/image8.png"/><Relationship Id="rId9" Type="http://schemas.microsoft.com/office/2007/relationships/hdphoto" Target="../media/hdphoto9.wdp"/></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35.wdp"/><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36.wdp"/><Relationship Id="rId5" Type="http://schemas.openxmlformats.org/officeDocument/2006/relationships/image" Target="../media/image58.pn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7" Type="http://schemas.microsoft.com/office/2007/relationships/hdphoto" Target="../media/hdphoto32.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9.png"/><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microsoft.com/office/2007/relationships/hdphoto" Target="../media/hdphoto32.wdp"/><Relationship Id="rId5" Type="http://schemas.openxmlformats.org/officeDocument/2006/relationships/image" Target="../media/image51.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37.wdp"/><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39.wdp"/><Relationship Id="rId5" Type="http://schemas.openxmlformats.org/officeDocument/2006/relationships/image" Target="../media/image64.png"/><Relationship Id="rId4" Type="http://schemas.microsoft.com/office/2007/relationships/hdphoto" Target="../media/hdphoto38.wdp"/></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jpeg"/><Relationship Id="rId4" Type="http://schemas.microsoft.com/office/2007/relationships/hdphoto" Target="../media/hdphoto11.wdp"/></Relationships>
</file>

<file path=ppt/slides/_rels/slide4.xml.rels><?xml version="1.0" encoding="UTF-8" standalone="yes"?>
<Relationships xmlns="http://schemas.openxmlformats.org/package/2006/relationships"><Relationship Id="rId8" Type="http://schemas.microsoft.com/office/2007/relationships/hdphoto" Target="../media/hdphoto13.wdp"/><Relationship Id="rId13" Type="http://schemas.microsoft.com/office/2007/relationships/hdphoto" Target="../media/hdphoto15.wdp"/><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12.wdp"/><Relationship Id="rId11" Type="http://schemas.microsoft.com/office/2007/relationships/hdphoto" Target="../media/hdphoto14.wdp"/><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15.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4.png"/><Relationship Id="rId3" Type="http://schemas.microsoft.com/office/2007/relationships/media" Target="../media/media2.mp4"/><Relationship Id="rId7" Type="http://schemas.openxmlformats.org/officeDocument/2006/relationships/image" Target="../media/image21.png"/><Relationship Id="rId12" Type="http://schemas.openxmlformats.org/officeDocument/2006/relationships/image" Target="../media/image1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3.xml"/><Relationship Id="rId11" Type="http://schemas.microsoft.com/office/2007/relationships/hdphoto" Target="../media/hdphoto17.wdp"/><Relationship Id="rId5" Type="http://schemas.openxmlformats.org/officeDocument/2006/relationships/slideLayout" Target="../slideLayouts/slideLayout7.xml"/><Relationship Id="rId10" Type="http://schemas.openxmlformats.org/officeDocument/2006/relationships/image" Target="../media/image23.png"/><Relationship Id="rId4" Type="http://schemas.openxmlformats.org/officeDocument/2006/relationships/video" Target="../media/media2.mp4"/><Relationship Id="rId9" Type="http://schemas.microsoft.com/office/2007/relationships/hdphoto" Target="../media/hdphoto16.wdp"/></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5.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27.png"/><Relationship Id="rId4" Type="http://schemas.openxmlformats.org/officeDocument/2006/relationships/image" Target="../media/image26.png"/><Relationship Id="rId9" Type="http://schemas.microsoft.com/office/2007/relationships/hdphoto" Target="../media/hdphoto8.wdp"/></Relationships>
</file>

<file path=ppt/slides/_rels/slide7.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25.jpe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28.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hdphoto" Target="../media/hdphoto19.wdp"/><Relationship Id="rId7" Type="http://schemas.microsoft.com/office/2007/relationships/hdphoto" Target="../media/hdphoto20.wdp"/><Relationship Id="rId12" Type="http://schemas.microsoft.com/office/2007/relationships/hdphoto" Target="../media/hdphoto9.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10.png"/><Relationship Id="rId5" Type="http://schemas.microsoft.com/office/2007/relationships/hdphoto" Target="../media/hdphoto7.wdp"/><Relationship Id="rId10" Type="http://schemas.microsoft.com/office/2007/relationships/hdphoto" Target="../media/hdphoto8.wdp"/><Relationship Id="rId4" Type="http://schemas.openxmlformats.org/officeDocument/2006/relationships/image" Target="../media/image8.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microsoft.com/office/2007/relationships/hdphoto" Target="../media/hdphoto22.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3.png"/><Relationship Id="rId5" Type="http://schemas.microsoft.com/office/2007/relationships/hdphoto" Target="../media/hdphoto21.wdp"/><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4B62D9-C5F9-4E38-84F0-66FB82F31E05}"/>
              </a:ext>
            </a:extLst>
          </p:cNvPr>
          <p:cNvGrpSpPr/>
          <p:nvPr/>
        </p:nvGrpSpPr>
        <p:grpSpPr>
          <a:xfrm>
            <a:off x="2553298" y="0"/>
            <a:ext cx="7318962" cy="1465188"/>
            <a:chOff x="2594249" y="118118"/>
            <a:chExt cx="7318962" cy="1465188"/>
          </a:xfrm>
        </p:grpSpPr>
        <p:sp>
          <p:nvSpPr>
            <p:cNvPr id="5" name="Rectangle: Rounded Corners 4">
              <a:extLst>
                <a:ext uri="{FF2B5EF4-FFF2-40B4-BE49-F238E27FC236}">
                  <a16:creationId xmlns:a16="http://schemas.microsoft.com/office/drawing/2014/main" id="{E92F8BE4-F4B0-4C15-9D2E-B93C53F5E217}"/>
                </a:ext>
              </a:extLst>
            </p:cNvPr>
            <p:cNvSpPr/>
            <p:nvPr/>
          </p:nvSpPr>
          <p:spPr>
            <a:xfrm>
              <a:off x="3090178" y="118118"/>
              <a:ext cx="6795334" cy="1313118"/>
            </a:xfrm>
            <a:prstGeom prst="roundRect">
              <a:avLst/>
            </a:prstGeom>
            <a:solidFill>
              <a:schemeClr val="accent4">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6250F2-351E-44CA-A071-9F67D77DF914}"/>
                </a:ext>
              </a:extLst>
            </p:cNvPr>
            <p:cNvSpPr/>
            <p:nvPr/>
          </p:nvSpPr>
          <p:spPr>
            <a:xfrm>
              <a:off x="3622015" y="214491"/>
              <a:ext cx="6291196"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chemeClr val="accent5">
                      <a:lumMod val="50000"/>
                    </a:schemeClr>
                  </a:solidFill>
                  <a:effectLst>
                    <a:outerShdw dist="38100" dir="2700000" algn="bl" rotWithShape="0">
                      <a:schemeClr val="accent5"/>
                    </a:outerShdw>
                  </a:effectLst>
                  <a:latin typeface="#9Slide07 IcielKoni" pitchFamily="2" charset="0"/>
                </a:rPr>
                <a:t>KHỞI ĐỘNG</a:t>
              </a:r>
            </a:p>
          </p:txBody>
        </p:sp>
        <p:pic>
          <p:nvPicPr>
            <p:cNvPr id="8" name="Picture 2" descr="Hình ảnh Tên Lửa Vector Minh Họa Cô Lập Trên Nền Trắng Clip Nghệ Thuật Tên  Lửa, Thiên Hà Clipart, Vectơ, Tên Lửa Vector và PNG với nền trong suốt để  tải">
              <a:extLst>
                <a:ext uri="{FF2B5EF4-FFF2-40B4-BE49-F238E27FC236}">
                  <a16:creationId xmlns:a16="http://schemas.microsoft.com/office/drawing/2014/main" id="{19ACB149-D021-4382-A581-5862B2C1AB11}"/>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9934" b="91225" l="9500" r="90000">
                          <a14:foregroundMark x1="48083" y1="75000" x2="48083" y2="75000"/>
                          <a14:foregroundMark x1="24167" y1="54719" x2="24167" y2="54719"/>
                          <a14:foregroundMark x1="55667" y1="46358" x2="36417" y2="62417"/>
                          <a14:foregroundMark x1="26667" y1="73427" x2="26667" y2="73427"/>
                          <a14:foregroundMark x1="48667" y1="65315" x2="51333" y2="61258"/>
                          <a14:foregroundMark x1="26667" y1="75166" x2="33833" y2="67964"/>
                          <a14:foregroundMark x1="33833" y1="67964" x2="33833" y2="67632"/>
                          <a14:foregroundMark x1="33667" y1="63411" x2="44750" y2="45778"/>
                          <a14:foregroundMark x1="41250" y1="50993" x2="51583" y2="39735"/>
                          <a14:foregroundMark x1="51583" y1="39735" x2="63250" y2="40811"/>
                          <a14:foregroundMark x1="63250" y1="40811" x2="57833" y2="41970"/>
                          <a14:foregroundMark x1="55083" y1="40563" x2="58167" y2="38079"/>
                          <a14:foregroundMark x1="57000" y1="37666" x2="50000" y2="43874"/>
                          <a14:foregroundMark x1="54083" y1="55050" x2="40500" y2="64156"/>
                          <a14:foregroundMark x1="16750" y1="69205" x2="16750" y2="69205"/>
                          <a14:foregroundMark x1="14583" y1="62252" x2="14583" y2="62252"/>
                          <a14:foregroundMark x1="16333" y1="63990" x2="16333" y2="63990"/>
                          <a14:foregroundMark x1="9583" y1="67053" x2="9583" y2="67053"/>
                          <a14:foregroundMark x1="11333" y1="74586" x2="11333" y2="74586"/>
                          <a14:foregroundMark x1="18667" y1="83113" x2="18667" y2="83113"/>
                          <a14:foregroundMark x1="29583" y1="84437" x2="29583" y2="84437"/>
                          <a14:foregroundMark x1="38750" y1="86010" x2="38750" y2="86010"/>
                          <a14:foregroundMark x1="36417" y1="83692" x2="36417" y2="83692"/>
                          <a14:foregroundMark x1="28000" y1="83113" x2="28000" y2="83113"/>
                          <a14:foregroundMark x1="32917" y1="91225" x2="32917" y2="91225"/>
                          <a14:foregroundMark x1="25333" y1="89238" x2="25333" y2="89238"/>
                          <a14:foregroundMark x1="14417" y1="87169" x2="14417" y2="87169"/>
                          <a14:foregroundMark x1="32500" y1="60844" x2="51583" y2="36921"/>
                          <a14:foregroundMark x1="56417" y1="43709" x2="53333" y2="45199"/>
                        </a14:backgroundRemoval>
                      </a14:imgEffect>
                    </a14:imgLayer>
                  </a14:imgProps>
                </a:ext>
                <a:ext uri="{28A0092B-C50C-407E-A947-70E740481C1C}">
                  <a14:useLocalDpi xmlns:a14="http://schemas.microsoft.com/office/drawing/2010/main" val="0"/>
                </a:ext>
              </a:extLst>
            </a:blip>
            <a:srcRect l="6629" t="12174" r="10885" b="7246"/>
            <a:stretch/>
          </p:blipFill>
          <p:spPr bwMode="auto">
            <a:xfrm>
              <a:off x="2594249" y="118118"/>
              <a:ext cx="1489784" cy="1465188"/>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Rounded Corners 7">
            <a:extLst>
              <a:ext uri="{FF2B5EF4-FFF2-40B4-BE49-F238E27FC236}">
                <a16:creationId xmlns:a16="http://schemas.microsoft.com/office/drawing/2014/main" id="{D6CE6303-3C40-4361-9869-64BB994762E1}"/>
              </a:ext>
            </a:extLst>
          </p:cNvPr>
          <p:cNvSpPr/>
          <p:nvPr/>
        </p:nvSpPr>
        <p:spPr>
          <a:xfrm>
            <a:off x="531757" y="1368386"/>
            <a:ext cx="10883329" cy="175001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err="1" smtClean="0">
                <a:solidFill>
                  <a:srgbClr val="2B8D3A"/>
                </a:solidFill>
                <a:latin typeface="#9Slide05 Great Vibes" panose="02000507080000020002" pitchFamily="2" charset="0"/>
                <a:cs typeface="Arial" panose="020B0604020202020204" pitchFamily="34" charset="0"/>
              </a:rPr>
              <a:t>Nhìn</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hình</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đoán</a:t>
            </a:r>
            <a:r>
              <a:rPr lang="en-US" sz="11500" b="1" dirty="0" smtClean="0">
                <a:solidFill>
                  <a:srgbClr val="2B8D3A"/>
                </a:solidFill>
                <a:latin typeface="#9Slide05 Great Vibes" panose="02000507080000020002" pitchFamily="2" charset="0"/>
                <a:cs typeface="Arial" panose="020B0604020202020204" pitchFamily="34" charset="0"/>
              </a:rPr>
              <a:t> Ý</a:t>
            </a:r>
            <a:endParaRPr lang="en-US" sz="11500" b="1" dirty="0">
              <a:solidFill>
                <a:srgbClr val="2B8D3A"/>
              </a:solidFill>
              <a:latin typeface="#9Slide05 Great Vibes" panose="02000507080000020002" pitchFamily="2" charset="0"/>
              <a:cs typeface="Arial" panose="020B0604020202020204" pitchFamily="34" charset="0"/>
            </a:endParaRPr>
          </a:p>
        </p:txBody>
      </p:sp>
      <p:cxnSp>
        <p:nvCxnSpPr>
          <p:cNvPr id="39" name="Straight Connector 38">
            <a:extLst>
              <a:ext uri="{FF2B5EF4-FFF2-40B4-BE49-F238E27FC236}">
                <a16:creationId xmlns:a16="http://schemas.microsoft.com/office/drawing/2014/main" id="{8529DE91-F9A3-4AAE-9D59-914616AB64F5}"/>
              </a:ext>
            </a:extLst>
          </p:cNvPr>
          <p:cNvCxnSpPr/>
          <p:nvPr/>
        </p:nvCxnSpPr>
        <p:spPr>
          <a:xfrm>
            <a:off x="-44103" y="3103703"/>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Rounded Corners 7">
            <a:extLst>
              <a:ext uri="{FF2B5EF4-FFF2-40B4-BE49-F238E27FC236}">
                <a16:creationId xmlns:a16="http://schemas.microsoft.com/office/drawing/2014/main" id="{BE55959A-1F2C-46C2-9FCD-F989F5DD87B7}"/>
              </a:ext>
            </a:extLst>
          </p:cNvPr>
          <p:cNvSpPr/>
          <p:nvPr/>
        </p:nvSpPr>
        <p:spPr>
          <a:xfrm>
            <a:off x="108400" y="3568427"/>
            <a:ext cx="1983779"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6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6" name="Rectangle: Rounded Corners 7">
            <a:extLst>
              <a:ext uri="{FF2B5EF4-FFF2-40B4-BE49-F238E27FC236}">
                <a16:creationId xmlns:a16="http://schemas.microsoft.com/office/drawing/2014/main" id="{53C967EF-6321-45EB-B34B-D99D778ACFBD}"/>
              </a:ext>
            </a:extLst>
          </p:cNvPr>
          <p:cNvSpPr/>
          <p:nvPr/>
        </p:nvSpPr>
        <p:spPr>
          <a:xfrm>
            <a:off x="2285254" y="3563774"/>
            <a:ext cx="2077756"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Chuẩn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bị</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bảng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nhóm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bút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lông</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3582B86B-BF97-4986-B5E7-3EF41E0CF4DB}"/>
              </a:ext>
            </a:extLst>
          </p:cNvPr>
          <p:cNvSpPr/>
          <p:nvPr/>
        </p:nvSpPr>
        <p:spPr>
          <a:xfrm>
            <a:off x="4489250" y="3563773"/>
            <a:ext cx="2968346" cy="1401955"/>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Nhìn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hình</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đoán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nội</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dung 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ghi</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vào</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bảng</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9" name="Rectangle: Rounded Corners 7">
            <a:extLst>
              <a:ext uri="{FF2B5EF4-FFF2-40B4-BE49-F238E27FC236}">
                <a16:creationId xmlns:a16="http://schemas.microsoft.com/office/drawing/2014/main" id="{D5397E9F-57CE-4CBC-BF7D-C7F3ACC44961}"/>
              </a:ext>
            </a:extLst>
          </p:cNvPr>
          <p:cNvSpPr/>
          <p:nvPr/>
        </p:nvSpPr>
        <p:spPr>
          <a:xfrm>
            <a:off x="7597691" y="3563772"/>
            <a:ext cx="2093874"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Thời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gian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a:solidFill>
                  <a:schemeClr val="tx1"/>
                </a:solidFill>
                <a:latin typeface="#9Slide03 SFU Futura_12" panose="00000400000000000000" pitchFamily="2" charset="0"/>
                <a:cs typeface="Arial" panose="020B0604020202020204" pitchFamily="34" charset="0"/>
              </a:rPr>
              <a:t>30 </a:t>
            </a:r>
            <a:r>
              <a:rPr lang="en-US" sz="2600" b="1" dirty="0" err="1">
                <a:solidFill>
                  <a:schemeClr val="tx1"/>
                </a:solidFill>
                <a:latin typeface="#9Slide03 SFU Futura_12" panose="00000400000000000000" pitchFamily="2" charset="0"/>
                <a:cs typeface="Arial" panose="020B0604020202020204" pitchFamily="34" charset="0"/>
              </a:rPr>
              <a:t>giây</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30" name="Rectangle: Rounded Corners 7">
            <a:extLst>
              <a:ext uri="{FF2B5EF4-FFF2-40B4-BE49-F238E27FC236}">
                <a16:creationId xmlns:a16="http://schemas.microsoft.com/office/drawing/2014/main" id="{C22CBC91-7E69-41A0-A1C7-59D20020A212}"/>
              </a:ext>
            </a:extLst>
          </p:cNvPr>
          <p:cNvSpPr/>
          <p:nvPr/>
        </p:nvSpPr>
        <p:spPr>
          <a:xfrm>
            <a:off x="9844164" y="3563771"/>
            <a:ext cx="2247820"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Nhóm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đúng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nhất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31"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6625" y="4965728"/>
            <a:ext cx="1593595" cy="15935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5D6E7CB2-DECE-4A7D-A15B-85B6D0E3F4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37373" y="5265154"/>
            <a:ext cx="2239313" cy="1207473"/>
          </a:xfrm>
          <a:prstGeom prst="rect">
            <a:avLst/>
          </a:prstGeom>
        </p:spPr>
      </p:pic>
      <p:pic>
        <p:nvPicPr>
          <p:cNvPr id="33"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722868" y="5126107"/>
            <a:ext cx="1184639" cy="122227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7956280" y="5036263"/>
            <a:ext cx="1432381" cy="14019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11" cstate="hqprint">
            <a:extLst>
              <a:ext uri="{BEBA8EAE-BF5A-486C-A8C5-ECC9F3942E4B}">
                <a14:imgProps xmlns:a14="http://schemas.microsoft.com/office/drawing/2010/main">
                  <a14:imgLayer r:embed="rId12">
                    <a14:imgEffect>
                      <a14:backgroundRemoval t="3889" b="91759" l="4300" r="97600">
                        <a14:foregroundMark x1="30800" y1="69167" x2="19100" y2="52315"/>
                        <a14:foregroundMark x1="19100" y1="52315" x2="19700" y2="21944"/>
                        <a14:foregroundMark x1="19700" y1="21944" x2="45300" y2="14259"/>
                        <a14:foregroundMark x1="45300" y1="14259" x2="81100" y2="30833"/>
                        <a14:foregroundMark x1="81100" y1="30833" x2="86900" y2="39630"/>
                        <a14:foregroundMark x1="94900" y1="38056" x2="97400" y2="47500"/>
                        <a14:foregroundMark x1="97400" y1="47500" x2="91600" y2="62963"/>
                        <a14:foregroundMark x1="91600" y1="62963" x2="69200" y2="74259"/>
                        <a14:foregroundMark x1="69200" y1="74259" x2="56300" y2="73611"/>
                        <a14:foregroundMark x1="56300" y1="73611" x2="55200" y2="71852"/>
                        <a14:foregroundMark x1="23900" y1="78241" x2="21600" y2="74815"/>
                        <a14:foregroundMark x1="14700" y1="65463" x2="11000" y2="58519"/>
                        <a14:foregroundMark x1="9900" y1="55648" x2="9100" y2="46759"/>
                        <a14:foregroundMark x1="9100" y1="46759" x2="9100" y2="46759"/>
                        <a14:foregroundMark x1="9500" y1="45833" x2="9500" y2="35741"/>
                        <a14:foregroundMark x1="9500" y1="34815" x2="10800" y2="29352"/>
                        <a14:foregroundMark x1="17400" y1="21481" x2="19900" y2="17778"/>
                        <a14:foregroundMark x1="26800" y1="11389" x2="28500" y2="10463"/>
                        <a14:foregroundMark x1="38700" y1="6389" x2="43300" y2="4815"/>
                        <a14:foregroundMark x1="43500" y1="4815" x2="47900" y2="5185"/>
                        <a14:foregroundMark x1="56300" y1="3889" x2="58300" y2="4630"/>
                        <a14:foregroundMark x1="63600" y1="7963" x2="65200" y2="8889"/>
                        <a14:foregroundMark x1="97600" y1="47130" x2="97600" y2="47130"/>
                        <a14:foregroundMark x1="95300" y1="35370" x2="94200" y2="32685"/>
                        <a14:foregroundMark x1="97600" y1="50463" x2="97600" y2="50463"/>
                        <a14:foregroundMark x1="4300" y1="47963" x2="4300" y2="47963"/>
                        <a14:foregroundMark x1="5800" y1="44259" x2="7600" y2="41759"/>
                        <a14:foregroundMark x1="5300" y1="33796" x2="5100" y2="34352"/>
                        <a14:foregroundMark x1="48700" y1="91204" x2="49200" y2="91759"/>
                      </a14:backgroundRemoval>
                    </a14:imgEffect>
                  </a14:imgLayer>
                </a14:imgProps>
              </a:ext>
              <a:ext uri="{28A0092B-C50C-407E-A947-70E740481C1C}">
                <a14:useLocalDpi xmlns:a14="http://schemas.microsoft.com/office/drawing/2010/main" val="0"/>
              </a:ext>
            </a:extLst>
          </a:blip>
          <a:srcRect/>
          <a:stretch>
            <a:fillRect/>
          </a:stretch>
        </p:blipFill>
        <p:spPr bwMode="auto">
          <a:xfrm>
            <a:off x="10380963" y="5036263"/>
            <a:ext cx="1337979" cy="1445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307464"/>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28" grpId="0" animBg="1"/>
      <p:bldP spid="29"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7">
            <a:extLst>
              <a:ext uri="{FF2B5EF4-FFF2-40B4-BE49-F238E27FC236}">
                <a16:creationId xmlns:a16="http://schemas.microsoft.com/office/drawing/2014/main" id="{9C8CB8A0-CA76-4A71-B990-0741CE8ED4AB}"/>
              </a:ext>
            </a:extLst>
          </p:cNvPr>
          <p:cNvSpPr/>
          <p:nvPr/>
        </p:nvSpPr>
        <p:spPr>
          <a:xfrm>
            <a:off x="128240" y="1015716"/>
            <a:ext cx="1671986" cy="1249136"/>
          </a:xfrm>
          <a:prstGeom prst="roundRect">
            <a:avLst/>
          </a:prstGeom>
          <a:solidFill>
            <a:srgbClr val="FFFA9D"/>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theo</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cặp</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0" name="Rectangle: Rounded Corners 7">
            <a:extLst>
              <a:ext uri="{FF2B5EF4-FFF2-40B4-BE49-F238E27FC236}">
                <a16:creationId xmlns:a16="http://schemas.microsoft.com/office/drawing/2014/main" id="{B432C21E-9A7F-4050-AED6-59BB3D9AD486}"/>
              </a:ext>
            </a:extLst>
          </p:cNvPr>
          <p:cNvSpPr/>
          <p:nvPr/>
        </p:nvSpPr>
        <p:spPr>
          <a:xfrm>
            <a:off x="9436265" y="1055286"/>
            <a:ext cx="1648010" cy="1238472"/>
          </a:xfrm>
          <a:prstGeom prst="roundRect">
            <a:avLst/>
          </a:prstGeom>
          <a:solidFill>
            <a:srgbClr val="FFFA9D"/>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Thời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gian</a:t>
            </a:r>
            <a:r>
              <a:rPr lang="en-US" sz="2400" b="1" dirty="0">
                <a:solidFill>
                  <a:schemeClr val="tx1"/>
                </a:solidFill>
                <a:latin typeface="#9Slide03 SFU Futura_12" panose="00000400000000000000" pitchFamily="2" charset="0"/>
                <a:cs typeface="Arial" panose="020B0604020202020204" pitchFamily="34" charset="0"/>
              </a:rPr>
              <a:t>: 5 </a:t>
            </a:r>
            <a:r>
              <a:rPr lang="en-US" sz="2400" b="1" dirty="0" err="1">
                <a:solidFill>
                  <a:schemeClr val="tx1"/>
                </a:solidFill>
                <a:latin typeface="#9Slide03 SFU Futura_12" panose="00000400000000000000" pitchFamily="2" charset="0"/>
                <a:cs typeface="Arial" panose="020B0604020202020204" pitchFamily="34" charset="0"/>
              </a:rPr>
              <a:t>phút</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11" name="Picture 8" descr="Hình ảnh Đồng Hồ Báo Thức Biểu Tượng, đồng Hồ Clipart, Đồng Hồ Biểu Tượng,  Biểu Tượng Báo động Vector và PNG với nền trong suốt để tải xuống miễn phí">
            <a:extLst>
              <a:ext uri="{FF2B5EF4-FFF2-40B4-BE49-F238E27FC236}">
                <a16:creationId xmlns:a16="http://schemas.microsoft.com/office/drawing/2014/main" id="{46806270-5D88-4001-8AB3-074AC6A1C02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198" t="8932" r="15052" b="9818"/>
          <a:stretch/>
        </p:blipFill>
        <p:spPr bwMode="auto">
          <a:xfrm>
            <a:off x="11084275" y="905651"/>
            <a:ext cx="1107725" cy="13091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SlideShare Computer Icons Presentation slide, icon, orange, presentation,  logo png | PNGWing">
            <a:extLst>
              <a:ext uri="{FF2B5EF4-FFF2-40B4-BE49-F238E27FC236}">
                <a16:creationId xmlns:a16="http://schemas.microsoft.com/office/drawing/2014/main" id="{D6FA706C-1528-49BE-967B-3327ADADAC4B}"/>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8333" r="90556">
                        <a14:foregroundMark x1="35833" y1="77222" x2="35833" y2="77222"/>
                        <a14:foregroundMark x1="43611" y1="44444" x2="43611" y2="44444"/>
                        <a14:foregroundMark x1="64722" y1="40556" x2="64722" y2="40556"/>
                        <a14:foregroundMark x1="90556" y1="45556" x2="90556" y2="45556"/>
                        <a14:foregroundMark x1="8333" y1="46389" x2="8333" y2="46389"/>
                      </a14:backgroundRemoval>
                    </a14:imgEffect>
                  </a14:imgLayer>
                </a14:imgProps>
              </a:ext>
              <a:ext uri="{28A0092B-C50C-407E-A947-70E740481C1C}">
                <a14:useLocalDpi xmlns:a14="http://schemas.microsoft.com/office/drawing/2010/main" val="0"/>
              </a:ext>
            </a:extLst>
          </a:blip>
          <a:srcRect t="9838" b="8669"/>
          <a:stretch/>
        </p:blipFill>
        <p:spPr bwMode="auto">
          <a:xfrm>
            <a:off x="1224526" y="1087830"/>
            <a:ext cx="1449890" cy="118155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Rounded Corners 7">
            <a:extLst>
              <a:ext uri="{FF2B5EF4-FFF2-40B4-BE49-F238E27FC236}">
                <a16:creationId xmlns:a16="http://schemas.microsoft.com/office/drawing/2014/main" id="{9C8CB8A0-CA76-4A71-B990-0741CE8ED4AB}"/>
              </a:ext>
            </a:extLst>
          </p:cNvPr>
          <p:cNvSpPr/>
          <p:nvPr/>
        </p:nvSpPr>
        <p:spPr>
          <a:xfrm>
            <a:off x="2674416" y="1010397"/>
            <a:ext cx="2597672" cy="1249136"/>
          </a:xfrm>
          <a:prstGeom prst="roundRect">
            <a:avLst/>
          </a:prstGeom>
          <a:solidFill>
            <a:srgbClr val="FFFA9D"/>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Quan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sát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hình</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2 + </a:t>
            </a:r>
            <a:r>
              <a:rPr lang="en-US" sz="2400" b="1" dirty="0" err="1">
                <a:solidFill>
                  <a:schemeClr val="tx1"/>
                </a:solidFill>
                <a:latin typeface="#9Slide03 SFU Futura_12" panose="00000400000000000000" pitchFamily="2" charset="0"/>
                <a:cs typeface="Arial" panose="020B0604020202020204" pitchFamily="34" charset="0"/>
              </a:rPr>
              <a:t>đọc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thông</a:t>
            </a:r>
            <a:r>
              <a:rPr lang="en-US" sz="2400" b="1" dirty="0">
                <a:solidFill>
                  <a:schemeClr val="tx1"/>
                </a:solidFill>
                <a:latin typeface="#9Slide03 SFU Futura_12" panose="00000400000000000000" pitchFamily="2" charset="0"/>
                <a:cs typeface="Arial" panose="020B0604020202020204" pitchFamily="34" charset="0"/>
              </a:rPr>
              <a:t> tin </a:t>
            </a:r>
            <a:r>
              <a:rPr lang="en-US" sz="2400" b="1" dirty="0" err="1">
                <a:solidFill>
                  <a:schemeClr val="tx1"/>
                </a:solidFill>
                <a:latin typeface="#9Slide03 SFU Futura_12" panose="00000400000000000000" pitchFamily="2" charset="0"/>
                <a:cs typeface="Arial" panose="020B0604020202020204" pitchFamily="34" charset="0"/>
              </a:rPr>
              <a:t>mục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1b SGK</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29" name="Rectangle 28">
            <a:extLst>
              <a:ext uri="{FF2B5EF4-FFF2-40B4-BE49-F238E27FC236}">
                <a16:creationId xmlns:a16="http://schemas.microsoft.com/office/drawing/2014/main" id="{03DA20BE-9F29-46E5-808E-7356F4F72644}"/>
              </a:ext>
            </a:extLst>
          </p:cNvPr>
          <p:cNvSpPr/>
          <p:nvPr/>
        </p:nvSpPr>
        <p:spPr>
          <a:xfrm>
            <a:off x="113951" y="2851489"/>
            <a:ext cx="5158137" cy="3334999"/>
          </a:xfrm>
          <a:prstGeom prst="rect">
            <a:avLst/>
          </a:prstGeom>
          <a:solidFill>
            <a:srgbClr val="DEFF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ưu đồ: Điểm Kết Thúc 147">
            <a:extLst>
              <a:ext uri="{FF2B5EF4-FFF2-40B4-BE49-F238E27FC236}">
                <a16:creationId xmlns:a16="http://schemas.microsoft.com/office/drawing/2014/main" id="{05461557-442F-4F94-AF09-A5C02FFACD0D}"/>
              </a:ext>
            </a:extLst>
          </p:cNvPr>
          <p:cNvSpPr/>
          <p:nvPr/>
        </p:nvSpPr>
        <p:spPr>
          <a:xfrm>
            <a:off x="1133926" y="2547298"/>
            <a:ext cx="3080979" cy="739462"/>
          </a:xfrm>
          <a:prstGeom prst="flowChartTerminator">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latin typeface="#9Slide05 SVNUT Triumph" panose="00000500000000000000" pitchFamily="2" charset="0"/>
              </a:rPr>
              <a:t>Nhiệm</a:t>
            </a:r>
            <a:r>
              <a:rPr lang="en-US" sz="3600" dirty="0">
                <a:latin typeface="#9Slide05 SVNUT Triumph" panose="00000500000000000000" pitchFamily="2" charset="0"/>
              </a:rPr>
              <a:t> </a:t>
            </a:r>
            <a:r>
              <a:rPr lang="en-US" sz="3600" dirty="0" err="1" smtClean="0">
                <a:latin typeface="#9Slide05 SVNUT Triumph" panose="00000500000000000000" pitchFamily="2" charset="0"/>
              </a:rPr>
              <a:t>vụ</a:t>
            </a:r>
            <a:endParaRPr lang="en-US" sz="3600" dirty="0">
              <a:latin typeface="#9Slide05 SVNUT Triumph" panose="00000500000000000000" pitchFamily="2" charset="0"/>
            </a:endParaRPr>
          </a:p>
        </p:txBody>
      </p:sp>
      <p:sp>
        <p:nvSpPr>
          <p:cNvPr id="31" name="TextBox 30">
            <a:extLst>
              <a:ext uri="{FF2B5EF4-FFF2-40B4-BE49-F238E27FC236}">
                <a16:creationId xmlns:a16="http://schemas.microsoft.com/office/drawing/2014/main" id="{E648D752-BF5C-4466-86C9-578981A27C92}"/>
              </a:ext>
            </a:extLst>
          </p:cNvPr>
          <p:cNvSpPr txBox="1"/>
          <p:nvPr/>
        </p:nvSpPr>
        <p:spPr>
          <a:xfrm>
            <a:off x="214313" y="3555916"/>
            <a:ext cx="5057775" cy="2462213"/>
          </a:xfrm>
          <a:prstGeom prst="rect">
            <a:avLst/>
          </a:prstGeom>
          <a:noFill/>
          <a:ln>
            <a:noFill/>
            <a:prstDash val="sysDot"/>
          </a:ln>
        </p:spPr>
        <p:txBody>
          <a:bodyPr wrap="square">
            <a:spAutoFit/>
          </a:bodyPr>
          <a:lstStyle/>
          <a:p>
            <a:pPr algn="just">
              <a:lnSpc>
                <a:spcPct val="110000"/>
              </a:lnSpc>
            </a:pPr>
            <a:r>
              <a:rPr lang="en-US" altLang="en-US" sz="2800" b="1" dirty="0" err="1">
                <a:solidFill>
                  <a:srgbClr val="C00000"/>
                </a:solidFill>
                <a:latin typeface="#9Slide03 SFU Futura_12" panose="00000400000000000000" pitchFamily="2" charset="0"/>
              </a:rPr>
              <a:t>N</a:t>
            </a:r>
            <a:r>
              <a:rPr lang="en-US" altLang="en-US" sz="2800" b="1" dirty="0" err="1" smtClean="0">
                <a:solidFill>
                  <a:srgbClr val="C00000"/>
                </a:solidFill>
                <a:latin typeface="#9Slide03 SFU Futura_12" panose="00000400000000000000" pitchFamily="2" charset="0"/>
              </a:rPr>
              <a:t>hận</a:t>
            </a:r>
            <a:r>
              <a:rPr lang="en-US" altLang="en-US" sz="2800" b="1" dirty="0" smtClean="0">
                <a:solidFill>
                  <a:srgbClr val="C00000"/>
                </a:solidFill>
                <a:latin typeface="#9Slide03 SFU Futura_12" panose="00000400000000000000" pitchFamily="2" charset="0"/>
              </a:rPr>
              <a:t> </a:t>
            </a:r>
            <a:r>
              <a:rPr lang="en-US" altLang="en-US" sz="2800" b="1" dirty="0" err="1">
                <a:solidFill>
                  <a:srgbClr val="C00000"/>
                </a:solidFill>
                <a:latin typeface="#9Slide03 SFU Futura_12" panose="00000400000000000000" pitchFamily="2" charset="0"/>
              </a:rPr>
              <a:t>xét</a:t>
            </a:r>
            <a:r>
              <a:rPr lang="en-US" altLang="en-US" sz="2800" b="1" dirty="0">
                <a:solidFill>
                  <a:srgbClr val="C00000"/>
                </a:solidFill>
                <a:latin typeface="#9Slide03 SFU Futura_12" panose="00000400000000000000" pitchFamily="2" charset="0"/>
              </a:rPr>
              <a:t> </a:t>
            </a:r>
            <a:r>
              <a:rPr lang="en-US" altLang="en-US" sz="2800" b="1" dirty="0" err="1">
                <a:latin typeface="#9Slide03 SFU Futura_12" panose="00000400000000000000" pitchFamily="2" charset="0"/>
              </a:rPr>
              <a:t>sự</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thay</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đổi</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nhiệt</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độ</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trung</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bình</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năm</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của</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không</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khí</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giữa</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các</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địa</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điểm</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Tích</a:t>
            </a:r>
            <a:r>
              <a:rPr lang="en-US" altLang="en-US" sz="2800" b="1" dirty="0">
                <a:latin typeface="#9Slide03 SFU Futura_12" panose="00000400000000000000" pitchFamily="2" charset="0"/>
              </a:rPr>
              <a:t>-xi; </a:t>
            </a:r>
            <a:r>
              <a:rPr lang="en-US" altLang="en-US" sz="2800" b="1" dirty="0" err="1">
                <a:latin typeface="#9Slide03 SFU Futura_12" panose="00000400000000000000" pitchFamily="2" charset="0"/>
              </a:rPr>
              <a:t>Xê</a:t>
            </a:r>
            <a:r>
              <a:rPr lang="en-US" altLang="en-US" sz="2800" b="1" dirty="0">
                <a:latin typeface="#9Slide03 SFU Futura_12" panose="00000400000000000000" pitchFamily="2" charset="0"/>
              </a:rPr>
              <a:t>-un; Ma-</a:t>
            </a:r>
            <a:r>
              <a:rPr lang="en-US" altLang="en-US" sz="2800" b="1" dirty="0" err="1">
                <a:latin typeface="#9Slide03 SFU Futura_12" panose="00000400000000000000" pitchFamily="2" charset="0"/>
              </a:rPr>
              <a:t>ni</a:t>
            </a:r>
            <a:r>
              <a:rPr lang="en-US" altLang="en-US" sz="2800" b="1" dirty="0">
                <a:latin typeface="#9Slide03 SFU Futura_12" panose="00000400000000000000" pitchFamily="2" charset="0"/>
              </a:rPr>
              <a:t>-la. </a:t>
            </a:r>
            <a:r>
              <a:rPr lang="en-US" altLang="en-US" sz="2800" b="1" dirty="0" err="1">
                <a:solidFill>
                  <a:srgbClr val="C00000"/>
                </a:solidFill>
                <a:latin typeface="#9Slide03 SFU Futura_12" panose="00000400000000000000" pitchFamily="2" charset="0"/>
              </a:rPr>
              <a:t>Giải</a:t>
            </a:r>
            <a:r>
              <a:rPr lang="en-US" altLang="en-US" sz="2800" b="1" dirty="0">
                <a:solidFill>
                  <a:srgbClr val="C00000"/>
                </a:solidFill>
                <a:latin typeface="#9Slide03 SFU Futura_12" panose="00000400000000000000" pitchFamily="2" charset="0"/>
              </a:rPr>
              <a:t> </a:t>
            </a:r>
            <a:r>
              <a:rPr lang="en-US" altLang="en-US" sz="2800" b="1" dirty="0" err="1">
                <a:solidFill>
                  <a:srgbClr val="C00000"/>
                </a:solidFill>
                <a:latin typeface="#9Slide03 SFU Futura_12" panose="00000400000000000000" pitchFamily="2" charset="0"/>
              </a:rPr>
              <a:t>thích</a:t>
            </a:r>
            <a:r>
              <a:rPr lang="en-US" altLang="en-US" sz="2800" b="1" dirty="0">
                <a:solidFill>
                  <a:srgbClr val="C00000"/>
                </a:solidFill>
                <a:latin typeface="#9Slide03 SFU Futura_12" panose="00000400000000000000" pitchFamily="2" charset="0"/>
              </a:rPr>
              <a:t> </a:t>
            </a:r>
            <a:r>
              <a:rPr lang="en-US" altLang="en-US" sz="2800" b="1" dirty="0" err="1">
                <a:latin typeface="#9Slide03 SFU Futura_12" panose="00000400000000000000" pitchFamily="2" charset="0"/>
              </a:rPr>
              <a:t>nguyên</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nhân</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của</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sự</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thay</a:t>
            </a:r>
            <a:r>
              <a:rPr lang="en-US" altLang="en-US" sz="2800" b="1" dirty="0">
                <a:latin typeface="#9Slide03 SFU Futura_12" panose="00000400000000000000" pitchFamily="2" charset="0"/>
              </a:rPr>
              <a:t> </a:t>
            </a:r>
            <a:r>
              <a:rPr lang="en-US" altLang="en-US" sz="2800" b="1" dirty="0" err="1" smtClean="0">
                <a:latin typeface="#9Slide03 SFU Futura_12" panose="00000400000000000000" pitchFamily="2" charset="0"/>
              </a:rPr>
              <a:t>đổi</a:t>
            </a:r>
            <a:r>
              <a:rPr lang="en-US" altLang="en-US" sz="2800" b="1" dirty="0" smtClean="0">
                <a:latin typeface="#9Slide03 SFU Futura_12" panose="00000400000000000000" pitchFamily="2" charset="0"/>
              </a:rPr>
              <a:t> </a:t>
            </a:r>
            <a:r>
              <a:rPr lang="en-US" altLang="en-US" sz="2800" b="1" dirty="0" err="1">
                <a:latin typeface="#9Slide03 SFU Futura_12" panose="00000400000000000000" pitchFamily="2" charset="0"/>
              </a:rPr>
              <a:t>đó</a:t>
            </a:r>
            <a:r>
              <a:rPr lang="en-US" altLang="en-US" sz="2800" b="1" dirty="0">
                <a:latin typeface="#9Slide03 SFU Futura_12" panose="00000400000000000000" pitchFamily="2" charset="0"/>
              </a:rPr>
              <a:t>?</a:t>
            </a:r>
          </a:p>
        </p:txBody>
      </p:sp>
      <p:sp>
        <p:nvSpPr>
          <p:cNvPr id="16" name="Rectangle: Rounded Corners 7">
            <a:extLst>
              <a:ext uri="{FF2B5EF4-FFF2-40B4-BE49-F238E27FC236}">
                <a16:creationId xmlns:a16="http://schemas.microsoft.com/office/drawing/2014/main" id="{9C8CB8A0-CA76-4A71-B990-0741CE8ED4AB}"/>
              </a:ext>
            </a:extLst>
          </p:cNvPr>
          <p:cNvSpPr/>
          <p:nvPr/>
        </p:nvSpPr>
        <p:spPr>
          <a:xfrm>
            <a:off x="142875" y="-15050"/>
            <a:ext cx="12049125"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b</a:t>
            </a:r>
            <a:r>
              <a:rPr lang="en-US" sz="3600" b="1" dirty="0" smtClean="0">
                <a:solidFill>
                  <a:srgbClr val="C00000"/>
                </a:solidFill>
                <a:latin typeface="#9Slide03 SFU Futura_12" panose="00000400000000000000" pitchFamily="2" charset="0"/>
                <a:cs typeface="Arial" panose="020B0604020202020204" pitchFamily="34" charset="0"/>
              </a:rPr>
              <a:t>. SỰ THAY ĐỔI NHIỆT ĐỘ KHÔNG KHÍ THEO VĨ ĐỘ</a:t>
            </a:r>
            <a:endParaRPr lang="en-US" sz="3600" b="1" dirty="0">
              <a:solidFill>
                <a:srgbClr val="C00000"/>
              </a:solidFill>
              <a:latin typeface="#9Slide03 SFU Futura_12" panose="00000400000000000000" pitchFamily="2" charset="0"/>
              <a:cs typeface="Arial" panose="020B0604020202020204" pitchFamily="34" charset="0"/>
            </a:endParaRPr>
          </a:p>
        </p:txBody>
      </p:sp>
      <p:sp>
        <p:nvSpPr>
          <p:cNvPr id="18" name="Rectangle: Rounded Corners 7">
            <a:extLst>
              <a:ext uri="{FF2B5EF4-FFF2-40B4-BE49-F238E27FC236}">
                <a16:creationId xmlns:a16="http://schemas.microsoft.com/office/drawing/2014/main" id="{9C8CB8A0-CA76-4A71-B990-0741CE8ED4AB}"/>
              </a:ext>
            </a:extLst>
          </p:cNvPr>
          <p:cNvSpPr/>
          <p:nvPr/>
        </p:nvSpPr>
        <p:spPr>
          <a:xfrm>
            <a:off x="6109903" y="1015729"/>
            <a:ext cx="2137956" cy="1238472"/>
          </a:xfrm>
          <a:prstGeom prst="roundRect">
            <a:avLst/>
          </a:prstGeom>
          <a:solidFill>
            <a:srgbClr val="FFFA9D"/>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Hoàn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hành</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nhiệm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vụ</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vào</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giấy</a:t>
            </a:r>
            <a:r>
              <a:rPr lang="en-US" sz="2400" b="1" dirty="0" smtClean="0">
                <a:solidFill>
                  <a:schemeClr val="tx1"/>
                </a:solidFill>
                <a:latin typeface="#9Slide03 SFU Futura_12" panose="00000400000000000000" pitchFamily="2" charset="0"/>
                <a:cs typeface="Arial" panose="020B0604020202020204" pitchFamily="34" charset="0"/>
              </a:rPr>
              <a:t> note</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2" name="Picture 10" descr="ivyachievement - Luyện thi đại học mỹ, hỗ trợ thi tuyển đại học, trường nội  trú tại Mỹ">
            <a:extLst>
              <a:ext uri="{FF2B5EF4-FFF2-40B4-BE49-F238E27FC236}">
                <a16:creationId xmlns:a16="http://schemas.microsoft.com/office/drawing/2014/main" id="{3989AEFE-974B-478E-8EFE-5BDD0E4FE256}"/>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259121" y="1114270"/>
            <a:ext cx="1177144" cy="117948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Knowledge Base Silhouette png download - 721*1024 - Free Transparent  Knowledge Base png Download. - CleanPNG / KissPNG"/>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0000" b="90000" l="10000" r="90000">
                        <a14:foregroundMark x1="43444" y1="61923" x2="43444" y2="61923"/>
                        <a14:foregroundMark x1="51556" y1="55769" x2="51556" y2="55769"/>
                        <a14:foregroundMark x1="31667" y1="28077" x2="31667" y2="28077"/>
                        <a14:foregroundMark x1="34444" y1="20096" x2="34444" y2="20096"/>
                        <a14:foregroundMark x1="41556" y1="14135" x2="41556" y2="14135"/>
                        <a14:foregroundMark x1="50778" y1="13365" x2="50778" y2="13365"/>
                        <a14:foregroundMark x1="60111" y1="15000" x2="60111" y2="15000"/>
                        <a14:foregroundMark x1="66444" y1="20096" x2="66444" y2="20096"/>
                        <a14:foregroundMark x1="69444" y1="27404" x2="69444" y2="27404"/>
                      </a14:backgroundRemoval>
                    </a14:imgEffect>
                  </a14:imgLayer>
                </a14:imgProps>
              </a:ext>
              <a:ext uri="{28A0092B-C50C-407E-A947-70E740481C1C}">
                <a14:useLocalDpi xmlns:a14="http://schemas.microsoft.com/office/drawing/2010/main" val="0"/>
              </a:ext>
            </a:extLst>
          </a:blip>
          <a:srcRect l="17460" t="7672" r="17417" b="8279"/>
          <a:stretch/>
        </p:blipFill>
        <p:spPr bwMode="auto">
          <a:xfrm>
            <a:off x="5160471" y="842964"/>
            <a:ext cx="985807" cy="1470213"/>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4"/>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372450" y="2372161"/>
            <a:ext cx="6697288" cy="44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618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par>
                                <p:cTn id="14" presetID="16" presetClass="entr" presetSubtype="21"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Effect transition="in" filter="barn(inVertical)">
                                      <p:cBhvr>
                                        <p:cTn id="16"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7">
            <a:extLst>
              <a:ext uri="{FF2B5EF4-FFF2-40B4-BE49-F238E27FC236}">
                <a16:creationId xmlns:a16="http://schemas.microsoft.com/office/drawing/2014/main" id="{9C8CB8A0-CA76-4A71-B990-0741CE8ED4AB}"/>
              </a:ext>
            </a:extLst>
          </p:cNvPr>
          <p:cNvSpPr/>
          <p:nvPr/>
        </p:nvSpPr>
        <p:spPr>
          <a:xfrm>
            <a:off x="142875" y="-15050"/>
            <a:ext cx="12049125"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b</a:t>
            </a:r>
            <a:r>
              <a:rPr lang="en-US" sz="3600" b="1" dirty="0" smtClean="0">
                <a:solidFill>
                  <a:srgbClr val="C00000"/>
                </a:solidFill>
                <a:latin typeface="#9Slide03 SFU Futura_12" panose="00000400000000000000" pitchFamily="2" charset="0"/>
                <a:cs typeface="Arial" panose="020B0604020202020204" pitchFamily="34" charset="0"/>
              </a:rPr>
              <a:t>. SỰ THAY ĐỔI NHIỆT ĐỘ KHÔNG KHÍ THEO VĨ ĐỘ</a:t>
            </a:r>
            <a:endParaRPr lang="en-US" sz="3600" b="1" dirty="0">
              <a:solidFill>
                <a:srgbClr val="C00000"/>
              </a:solidFill>
              <a:latin typeface="#9Slide03 SFU Futura_12" panose="00000400000000000000" pitchFamily="2" charset="0"/>
              <a:cs typeface="Arial" panose="020B0604020202020204" pitchFamily="34" charset="0"/>
            </a:endParaRPr>
          </a:p>
        </p:txBody>
      </p:sp>
      <p:pic>
        <p:nvPicPr>
          <p:cNvPr id="6146" name="Picture 2" descr="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159465" y="1295668"/>
            <a:ext cx="7032535" cy="4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Rounded Corners 7">
            <a:extLst>
              <a:ext uri="{FF2B5EF4-FFF2-40B4-BE49-F238E27FC236}">
                <a16:creationId xmlns:a16="http://schemas.microsoft.com/office/drawing/2014/main" id="{09CD7DA3-870E-45AC-9BA5-014F990F81AD}"/>
              </a:ext>
            </a:extLst>
          </p:cNvPr>
          <p:cNvSpPr/>
          <p:nvPr/>
        </p:nvSpPr>
        <p:spPr>
          <a:xfrm>
            <a:off x="130265" y="842964"/>
            <a:ext cx="5029200" cy="4186916"/>
          </a:xfrm>
          <a:prstGeom prst="roundRect">
            <a:avLst/>
          </a:prstGeom>
          <a:solidFill>
            <a:srgbClr val="DEFFF9"/>
          </a:solid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smtClean="0">
                <a:solidFill>
                  <a:srgbClr val="C00000"/>
                </a:solidFill>
                <a:latin typeface="#9Slide03 SFU Futura_12" panose="00000400000000000000" pitchFamily="2" charset="0"/>
                <a:cs typeface="Arial" panose="020B0604020202020204" pitchFamily="34" charset="0"/>
              </a:rPr>
              <a:t>+ </a:t>
            </a:r>
            <a:r>
              <a:rPr lang="vi-VN" sz="2800" b="1" dirty="0" smtClean="0">
                <a:solidFill>
                  <a:srgbClr val="C00000"/>
                </a:solidFill>
                <a:latin typeface="#9Slide03 SFU Futura_12" panose="00000400000000000000" pitchFamily="2" charset="0"/>
                <a:cs typeface="Arial" panose="020B0604020202020204" pitchFamily="34" charset="0"/>
              </a:rPr>
              <a:t>Ma-ni-a</a:t>
            </a:r>
            <a:r>
              <a:rPr lang="en-US" sz="2800" b="1" dirty="0" smtClean="0">
                <a:solidFill>
                  <a:srgbClr val="C0000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nhiệt</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độ</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cao</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nhất</a:t>
            </a:r>
            <a:r>
              <a:rPr lang="en-US" sz="2800" b="1" dirty="0" smtClean="0">
                <a:solidFill>
                  <a:srgbClr val="0070C0"/>
                </a:solidFill>
                <a:latin typeface="#9Slide03 SFU Futura_12" panose="00000400000000000000" pitchFamily="2" charset="0"/>
                <a:cs typeface="Arial" panose="020B0604020202020204" pitchFamily="34" charset="0"/>
              </a:rPr>
              <a:t>: 25,4</a:t>
            </a:r>
            <a:r>
              <a:rPr lang="en-US" sz="2800" b="1" baseline="30000" dirty="0" smtClean="0">
                <a:solidFill>
                  <a:srgbClr val="0070C0"/>
                </a:solidFill>
                <a:latin typeface="#9Slide03 SFU Futura_12" panose="00000400000000000000" pitchFamily="2" charset="0"/>
                <a:cs typeface="Arial" panose="020B0604020202020204" pitchFamily="34" charset="0"/>
              </a:rPr>
              <a:t>0</a:t>
            </a:r>
            <a:r>
              <a:rPr lang="en-US" sz="2800" b="1" dirty="0" smtClean="0">
                <a:solidFill>
                  <a:srgbClr val="0070C0"/>
                </a:solidFill>
                <a:latin typeface="#9Slide03 SFU Futura_12" panose="00000400000000000000" pitchFamily="2" charset="0"/>
                <a:cs typeface="Arial" panose="020B0604020202020204" pitchFamily="34" charset="0"/>
              </a:rPr>
              <a:t>C. </a:t>
            </a:r>
            <a:r>
              <a:rPr lang="en-US" sz="2800" b="1" dirty="0" err="1" smtClean="0">
                <a:solidFill>
                  <a:srgbClr val="0070C0"/>
                </a:solidFill>
                <a:latin typeface="#9Slide03 SFU Futura_12" panose="00000400000000000000" pitchFamily="2" charset="0"/>
                <a:cs typeface="Arial" panose="020B0604020202020204" pitchFamily="34" charset="0"/>
              </a:rPr>
              <a:t>Vì</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nằm</a:t>
            </a:r>
            <a:r>
              <a:rPr lang="en-US" sz="2800" b="1" dirty="0" smtClean="0">
                <a:solidFill>
                  <a:srgbClr val="0070C0"/>
                </a:solidFill>
                <a:latin typeface="#9Slide03 SFU Futura_12" panose="00000400000000000000" pitchFamily="2" charset="0"/>
                <a:cs typeface="Arial" panose="020B0604020202020204" pitchFamily="34" charset="0"/>
              </a:rPr>
              <a:t> ở </a:t>
            </a:r>
            <a:r>
              <a:rPr lang="en-US" sz="2800" b="1" dirty="0" err="1" smtClean="0">
                <a:solidFill>
                  <a:srgbClr val="0070C0"/>
                </a:solidFill>
                <a:latin typeface="#9Slide03 SFU Futura_12" panose="00000400000000000000" pitchFamily="2" charset="0"/>
                <a:cs typeface="Arial" panose="020B0604020202020204" pitchFamily="34" charset="0"/>
              </a:rPr>
              <a:t>vĩ</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đô</a:t>
            </a:r>
            <a:r>
              <a:rPr lang="en-US" sz="2800" b="1" dirty="0" smtClean="0">
                <a:solidFill>
                  <a:srgbClr val="0070C0"/>
                </a:solidFill>
                <a:latin typeface="#9Slide03 SFU Futura_12" panose="00000400000000000000" pitchFamily="2" charset="0"/>
                <a:cs typeface="Arial" panose="020B0604020202020204" pitchFamily="34" charset="0"/>
              </a:rPr>
              <a:t> </a:t>
            </a:r>
            <a:r>
              <a:rPr lang="en-US" sz="2800" b="1" dirty="0" err="1" smtClean="0">
                <a:solidFill>
                  <a:srgbClr val="0070C0"/>
                </a:solidFill>
                <a:latin typeface="#9Slide03 SFU Futura_12" panose="00000400000000000000" pitchFamily="2" charset="0"/>
                <a:cs typeface="Arial" panose="020B0604020202020204" pitchFamily="34" charset="0"/>
              </a:rPr>
              <a:t>thấp</a:t>
            </a:r>
            <a:r>
              <a:rPr lang="en-US" sz="2800" b="1" dirty="0" smtClean="0">
                <a:solidFill>
                  <a:srgbClr val="0070C0"/>
                </a:solidFill>
                <a:latin typeface="#9Slide03 SFU Futura_12" panose="00000400000000000000" pitchFamily="2" charset="0"/>
                <a:cs typeface="Arial" panose="020B0604020202020204" pitchFamily="34" charset="0"/>
                <a:sym typeface="Wingdings" panose="05000000000000000000" pitchFamily="2" charset="2"/>
              </a:rPr>
              <a:t></a:t>
            </a:r>
            <a:r>
              <a:rPr lang="vi-VN" sz="2800" b="1" dirty="0" smtClean="0">
                <a:solidFill>
                  <a:srgbClr val="0070C0"/>
                </a:solidFill>
                <a:latin typeface="#9Slide03 SFU Futura_12" panose="00000400000000000000" pitchFamily="2" charset="0"/>
                <a:cs typeface="Arial" panose="020B0604020202020204" pitchFamily="34" charset="0"/>
              </a:rPr>
              <a:t>nhận </a:t>
            </a:r>
            <a:r>
              <a:rPr lang="vi-VN" sz="2800" b="1" dirty="0">
                <a:solidFill>
                  <a:srgbClr val="0070C0"/>
                </a:solidFill>
                <a:latin typeface="#9Slide03 SFU Futura_12" panose="00000400000000000000" pitchFamily="2" charset="0"/>
                <a:cs typeface="Arial" panose="020B0604020202020204" pitchFamily="34" charset="0"/>
              </a:rPr>
              <a:t>được nhiều nhiệt từ mặt trời </a:t>
            </a:r>
            <a:r>
              <a:rPr lang="vi-VN" sz="2800" b="1" dirty="0" smtClean="0">
                <a:solidFill>
                  <a:srgbClr val="0070C0"/>
                </a:solidFill>
                <a:latin typeface="#9Slide03 SFU Futura_12" panose="00000400000000000000" pitchFamily="2" charset="0"/>
                <a:cs typeface="Arial" panose="020B0604020202020204" pitchFamily="34" charset="0"/>
              </a:rPr>
              <a:t>nhất</a:t>
            </a:r>
            <a:r>
              <a:rPr lang="en-US" sz="2800" b="1" dirty="0" smtClean="0">
                <a:solidFill>
                  <a:srgbClr val="0070C0"/>
                </a:solidFill>
                <a:latin typeface="#9Slide03 SFU Futura_12" panose="00000400000000000000" pitchFamily="2" charset="0"/>
                <a:cs typeface="Arial" panose="020B0604020202020204" pitchFamily="34" charset="0"/>
              </a:rPr>
              <a:t>.</a:t>
            </a:r>
          </a:p>
          <a:p>
            <a:pPr algn="just"/>
            <a:r>
              <a:rPr lang="en-US" sz="2800" b="1" dirty="0" smtClean="0">
                <a:solidFill>
                  <a:srgbClr val="C00000"/>
                </a:solidFill>
                <a:latin typeface="#9Slide03 SFU Futura_12" panose="00000400000000000000" pitchFamily="2" charset="0"/>
                <a:cs typeface="Arial" panose="020B0604020202020204" pitchFamily="34" charset="0"/>
              </a:rPr>
              <a:t>+ </a:t>
            </a:r>
            <a:r>
              <a:rPr lang="en-US" sz="2800" b="1" dirty="0" err="1" smtClean="0">
                <a:solidFill>
                  <a:srgbClr val="C00000"/>
                </a:solidFill>
                <a:latin typeface="#9Slide03 SFU Futura_12" panose="00000400000000000000" pitchFamily="2" charset="0"/>
                <a:cs typeface="Arial" panose="020B0604020202020204" pitchFamily="34" charset="0"/>
              </a:rPr>
              <a:t>Xê</a:t>
            </a:r>
            <a:r>
              <a:rPr lang="en-US" sz="2800" b="1" dirty="0" smtClean="0">
                <a:solidFill>
                  <a:srgbClr val="C00000"/>
                </a:solidFill>
                <a:latin typeface="#9Slide03 SFU Futura_12" panose="00000400000000000000" pitchFamily="2" charset="0"/>
                <a:cs typeface="Arial" panose="020B0604020202020204" pitchFamily="34" charset="0"/>
              </a:rPr>
              <a:t>-un</a:t>
            </a:r>
            <a:r>
              <a:rPr lang="en-US" sz="2800" b="1" dirty="0">
                <a:solidFill>
                  <a:srgbClr val="C00000"/>
                </a:solidFill>
                <a:latin typeface="#9Slide03 SFU Futura_12" panose="00000400000000000000" pitchFamily="2" charset="0"/>
                <a:cs typeface="Arial" panose="020B0604020202020204" pitchFamily="34" charset="0"/>
              </a:rPr>
              <a:t>: </a:t>
            </a:r>
            <a:r>
              <a:rPr lang="en-US" sz="2800" b="1" dirty="0" smtClean="0">
                <a:solidFill>
                  <a:srgbClr val="002060"/>
                </a:solidFill>
                <a:latin typeface="#9Slide03 SFU Futura_12" panose="00000400000000000000" pitchFamily="2" charset="0"/>
                <a:cs typeface="Arial" panose="020B0604020202020204" pitchFamily="34" charset="0"/>
              </a:rPr>
              <a:t>13,3</a:t>
            </a:r>
            <a:r>
              <a:rPr lang="en-US" sz="2800" b="1" baseline="30000" dirty="0" smtClean="0">
                <a:solidFill>
                  <a:srgbClr val="002060"/>
                </a:solidFill>
                <a:latin typeface="#9Slide03 SFU Futura_12" panose="00000400000000000000" pitchFamily="2" charset="0"/>
                <a:cs typeface="Arial" panose="020B0604020202020204" pitchFamily="34" charset="0"/>
              </a:rPr>
              <a:t>0</a:t>
            </a:r>
            <a:r>
              <a:rPr lang="en-US" sz="2800" b="1" dirty="0" smtClean="0">
                <a:solidFill>
                  <a:srgbClr val="002060"/>
                </a:solidFill>
                <a:latin typeface="#9Slide03 SFU Futura_12" panose="00000400000000000000" pitchFamily="2" charset="0"/>
                <a:cs typeface="Arial" panose="020B0604020202020204" pitchFamily="34" charset="0"/>
              </a:rPr>
              <a:t>C. </a:t>
            </a:r>
            <a:r>
              <a:rPr lang="en-US" sz="2800" b="1" dirty="0" err="1" smtClean="0">
                <a:solidFill>
                  <a:srgbClr val="002060"/>
                </a:solidFill>
                <a:latin typeface="#9Slide03 SFU Futura_12" panose="00000400000000000000" pitchFamily="2" charset="0"/>
                <a:cs typeface="Arial" panose="020B0604020202020204" pitchFamily="34" charset="0"/>
              </a:rPr>
              <a:t>Vì</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a:solidFill>
                  <a:srgbClr val="002060"/>
                </a:solidFill>
                <a:latin typeface="#9Slide03 SFU Futura_12" panose="00000400000000000000" pitchFamily="2" charset="0"/>
                <a:cs typeface="Arial" panose="020B0604020202020204" pitchFamily="34" charset="0"/>
              </a:rPr>
              <a:t>nằm</a:t>
            </a:r>
            <a:r>
              <a:rPr lang="en-US" sz="2800" b="1" dirty="0">
                <a:solidFill>
                  <a:srgbClr val="002060"/>
                </a:solidFill>
                <a:latin typeface="#9Slide03 SFU Futura_12" panose="00000400000000000000" pitchFamily="2" charset="0"/>
                <a:cs typeface="Arial" panose="020B0604020202020204" pitchFamily="34" charset="0"/>
              </a:rPr>
              <a:t> ở </a:t>
            </a:r>
            <a:r>
              <a:rPr lang="en-US" sz="2800" b="1" dirty="0" err="1">
                <a:solidFill>
                  <a:srgbClr val="002060"/>
                </a:solidFill>
                <a:latin typeface="#9Slide03 SFU Futura_12" panose="00000400000000000000" pitchFamily="2" charset="0"/>
                <a:cs typeface="Arial" panose="020B0604020202020204" pitchFamily="34" charset="0"/>
              </a:rPr>
              <a:t>vĩ</a:t>
            </a:r>
            <a:r>
              <a:rPr lang="en-US" sz="2800" b="1" dirty="0">
                <a:solidFill>
                  <a:srgbClr val="002060"/>
                </a:solidFill>
                <a:latin typeface="#9Slide03 SFU Futura_12" panose="00000400000000000000" pitchFamily="2" charset="0"/>
                <a:cs typeface="Arial" panose="020B0604020202020204" pitchFamily="34" charset="0"/>
              </a:rPr>
              <a:t> </a:t>
            </a:r>
            <a:r>
              <a:rPr lang="en-US" sz="2800" b="1" dirty="0" err="1">
                <a:solidFill>
                  <a:srgbClr val="002060"/>
                </a:solidFill>
                <a:latin typeface="#9Slide03 SFU Futura_12" panose="00000400000000000000" pitchFamily="2" charset="0"/>
                <a:cs typeface="Arial" panose="020B0604020202020204" pitchFamily="34" charset="0"/>
              </a:rPr>
              <a:t>đô</a:t>
            </a:r>
            <a:r>
              <a:rPr lang="en-US" sz="2800" b="1" dirty="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trung</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bình</a:t>
            </a:r>
            <a:r>
              <a:rPr lang="en-US" sz="2800" b="1" dirty="0" smtClean="0">
                <a:solidFill>
                  <a:srgbClr val="002060"/>
                </a:solidFill>
                <a:latin typeface="#9Slide03 SFU Futura_12" panose="00000400000000000000" pitchFamily="2" charset="0"/>
                <a:cs typeface="Arial" panose="020B0604020202020204" pitchFamily="34" charset="0"/>
              </a:rPr>
              <a:t>.  </a:t>
            </a:r>
          </a:p>
          <a:p>
            <a:pPr algn="just"/>
            <a:r>
              <a:rPr lang="en-US" sz="2800" b="1" dirty="0" smtClean="0">
                <a:solidFill>
                  <a:srgbClr val="C00000"/>
                </a:solidFill>
                <a:latin typeface="#9Slide03 SFU Futura_12" panose="00000400000000000000" pitchFamily="2" charset="0"/>
                <a:cs typeface="Arial" panose="020B0604020202020204" pitchFamily="34" charset="0"/>
              </a:rPr>
              <a:t>+ </a:t>
            </a:r>
            <a:r>
              <a:rPr lang="vi-VN" sz="2800" b="1" dirty="0" smtClean="0">
                <a:solidFill>
                  <a:srgbClr val="C00000"/>
                </a:solidFill>
                <a:latin typeface="#9Slide03 SFU Futura_12" panose="00000400000000000000" pitchFamily="2" charset="0"/>
                <a:cs typeface="Arial" panose="020B0604020202020204" pitchFamily="34" charset="0"/>
              </a:rPr>
              <a:t>Tích-xi</a:t>
            </a:r>
            <a:r>
              <a:rPr lang="en-US" sz="2800" b="1" dirty="0" smtClean="0">
                <a:solidFill>
                  <a:srgbClr val="C00000"/>
                </a:solidFill>
                <a:latin typeface="#9Slide03 SFU Futura_12" panose="00000400000000000000" pitchFamily="2" charset="0"/>
                <a:cs typeface="Arial" panose="020B0604020202020204" pitchFamily="34" charset="0"/>
              </a:rPr>
              <a:t>: </a:t>
            </a:r>
            <a:r>
              <a:rPr lang="vi-VN" sz="2800" b="1" dirty="0" smtClean="0">
                <a:solidFill>
                  <a:srgbClr val="2B8D3A"/>
                </a:solidFill>
                <a:latin typeface="#9Slide03 SFU Futura_12" panose="00000400000000000000" pitchFamily="2" charset="0"/>
                <a:cs typeface="Arial" panose="020B0604020202020204" pitchFamily="34" charset="0"/>
              </a:rPr>
              <a:t>nhiệt </a:t>
            </a:r>
            <a:r>
              <a:rPr lang="en-US" sz="2800" b="1" dirty="0" err="1" smtClean="0">
                <a:solidFill>
                  <a:srgbClr val="2B8D3A"/>
                </a:solidFill>
                <a:latin typeface="#9Slide03 SFU Futura_12" panose="00000400000000000000" pitchFamily="2" charset="0"/>
                <a:cs typeface="Arial" panose="020B0604020202020204" pitchFamily="34" charset="0"/>
              </a:rPr>
              <a:t>độ</a:t>
            </a:r>
            <a:r>
              <a:rPr lang="en-US" sz="2800" b="1" dirty="0" smtClean="0">
                <a:solidFill>
                  <a:srgbClr val="2B8D3A"/>
                </a:solidFill>
                <a:latin typeface="#9Slide03 SFU Futura_12" panose="00000400000000000000" pitchFamily="2" charset="0"/>
                <a:cs typeface="Arial" panose="020B0604020202020204" pitchFamily="34" charset="0"/>
              </a:rPr>
              <a:t> </a:t>
            </a:r>
            <a:r>
              <a:rPr lang="vi-VN" sz="2800" b="1" dirty="0" smtClean="0">
                <a:solidFill>
                  <a:srgbClr val="2B8D3A"/>
                </a:solidFill>
                <a:latin typeface="#9Slide03 SFU Futura_12" panose="00000400000000000000" pitchFamily="2" charset="0"/>
                <a:cs typeface="Arial" panose="020B0604020202020204" pitchFamily="34" charset="0"/>
              </a:rPr>
              <a:t>thấp nhất</a:t>
            </a:r>
            <a:r>
              <a:rPr lang="en-US" sz="2800" b="1" dirty="0" smtClean="0">
                <a:solidFill>
                  <a:srgbClr val="2B8D3A"/>
                </a:solidFill>
                <a:latin typeface="#9Slide03 SFU Futura_12" panose="00000400000000000000" pitchFamily="2" charset="0"/>
                <a:cs typeface="Arial" panose="020B0604020202020204" pitchFamily="34" charset="0"/>
              </a:rPr>
              <a:t>: -12,8</a:t>
            </a:r>
            <a:r>
              <a:rPr lang="en-US" sz="2800" b="1" baseline="30000" dirty="0" smtClean="0">
                <a:solidFill>
                  <a:srgbClr val="2B8D3A"/>
                </a:solidFill>
                <a:latin typeface="#9Slide03 SFU Futura_12" panose="00000400000000000000" pitchFamily="2" charset="0"/>
                <a:cs typeface="Arial" panose="020B0604020202020204" pitchFamily="34" charset="0"/>
              </a:rPr>
              <a:t>0</a:t>
            </a:r>
            <a:r>
              <a:rPr lang="en-US" sz="2800" b="1" dirty="0" smtClean="0">
                <a:solidFill>
                  <a:srgbClr val="2B8D3A"/>
                </a:solidFill>
                <a:latin typeface="#9Slide03 SFU Futura_12" panose="00000400000000000000" pitchFamily="2" charset="0"/>
                <a:cs typeface="Arial" panose="020B0604020202020204" pitchFamily="34" charset="0"/>
              </a:rPr>
              <a:t>C</a:t>
            </a:r>
            <a:r>
              <a:rPr lang="vi-VN" sz="2800" b="1" dirty="0" smtClean="0">
                <a:solidFill>
                  <a:srgbClr val="2B8D3A"/>
                </a:solidFill>
                <a:latin typeface="#9Slide03 SFU Futura_12" panose="00000400000000000000" pitchFamily="2" charset="0"/>
                <a:cs typeface="Arial" panose="020B0604020202020204" pitchFamily="34" charset="0"/>
              </a:rPr>
              <a:t>.</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a:solidFill>
                  <a:srgbClr val="2B8D3A"/>
                </a:solidFill>
                <a:latin typeface="#9Slide03 SFU Futura_12" panose="00000400000000000000" pitchFamily="2" charset="0"/>
                <a:cs typeface="Arial" panose="020B0604020202020204" pitchFamily="34" charset="0"/>
              </a:rPr>
              <a:t>Vì</a:t>
            </a:r>
            <a:r>
              <a:rPr lang="en-US" sz="2800" b="1" dirty="0">
                <a:solidFill>
                  <a:srgbClr val="2B8D3A"/>
                </a:solidFill>
                <a:latin typeface="#9Slide03 SFU Futura_12" panose="00000400000000000000" pitchFamily="2" charset="0"/>
                <a:cs typeface="Arial" panose="020B0604020202020204" pitchFamily="34" charset="0"/>
              </a:rPr>
              <a:t> </a:t>
            </a:r>
            <a:r>
              <a:rPr lang="en-US" sz="2800" b="1" dirty="0" err="1">
                <a:solidFill>
                  <a:srgbClr val="2B8D3A"/>
                </a:solidFill>
                <a:latin typeface="#9Slide03 SFU Futura_12" panose="00000400000000000000" pitchFamily="2" charset="0"/>
                <a:cs typeface="Arial" panose="020B0604020202020204" pitchFamily="34" charset="0"/>
              </a:rPr>
              <a:t>nằm</a:t>
            </a:r>
            <a:r>
              <a:rPr lang="en-US" sz="2800" b="1" dirty="0">
                <a:solidFill>
                  <a:srgbClr val="2B8D3A"/>
                </a:solidFill>
                <a:latin typeface="#9Slide03 SFU Futura_12" panose="00000400000000000000" pitchFamily="2" charset="0"/>
                <a:cs typeface="Arial" panose="020B0604020202020204" pitchFamily="34" charset="0"/>
              </a:rPr>
              <a:t> ở </a:t>
            </a:r>
            <a:r>
              <a:rPr lang="en-US" sz="2800" b="1" dirty="0" err="1">
                <a:solidFill>
                  <a:srgbClr val="2B8D3A"/>
                </a:solidFill>
                <a:latin typeface="#9Slide03 SFU Futura_12" panose="00000400000000000000" pitchFamily="2" charset="0"/>
                <a:cs typeface="Arial" panose="020B0604020202020204" pitchFamily="34" charset="0"/>
              </a:rPr>
              <a:t>vĩ</a:t>
            </a:r>
            <a:r>
              <a:rPr lang="en-US" sz="2800" b="1" dirty="0">
                <a:solidFill>
                  <a:srgbClr val="2B8D3A"/>
                </a:solidFill>
                <a:latin typeface="#9Slide03 SFU Futura_12" panose="00000400000000000000" pitchFamily="2" charset="0"/>
                <a:cs typeface="Arial" panose="020B0604020202020204" pitchFamily="34" charset="0"/>
              </a:rPr>
              <a:t> </a:t>
            </a:r>
            <a:r>
              <a:rPr lang="en-US" sz="2800" b="1" dirty="0" err="1">
                <a:solidFill>
                  <a:srgbClr val="2B8D3A"/>
                </a:solidFill>
                <a:latin typeface="#9Slide03 SFU Futura_12" panose="00000400000000000000" pitchFamily="2" charset="0"/>
                <a:cs typeface="Arial" panose="020B0604020202020204" pitchFamily="34" charset="0"/>
              </a:rPr>
              <a:t>đô</a:t>
            </a:r>
            <a:r>
              <a:rPr lang="en-US" sz="2800" b="1" dirty="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cao</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smtClean="0">
                <a:solidFill>
                  <a:srgbClr val="2B8D3A"/>
                </a:solidFill>
                <a:latin typeface="#9Slide03 SFU Futura_12" panose="00000400000000000000" pitchFamily="2" charset="0"/>
                <a:cs typeface="Arial" panose="020B0604020202020204" pitchFamily="34" charset="0"/>
                <a:sym typeface="Wingdings" panose="05000000000000000000" pitchFamily="2" charset="2"/>
              </a:rPr>
              <a:t></a:t>
            </a:r>
            <a:r>
              <a:rPr lang="vi-VN" sz="2800" b="1" dirty="0">
                <a:solidFill>
                  <a:srgbClr val="2B8D3A"/>
                </a:solidFill>
                <a:latin typeface="#9Slide03 SFU Futura_12" panose="00000400000000000000" pitchFamily="2" charset="0"/>
                <a:cs typeface="Arial" panose="020B0604020202020204" pitchFamily="34" charset="0"/>
              </a:rPr>
              <a:t>nhận được </a:t>
            </a:r>
            <a:r>
              <a:rPr lang="en-US" sz="2800" b="1" dirty="0" err="1" smtClean="0">
                <a:solidFill>
                  <a:srgbClr val="2B8D3A"/>
                </a:solidFill>
                <a:latin typeface="#9Slide03 SFU Futura_12" panose="00000400000000000000" pitchFamily="2" charset="0"/>
                <a:cs typeface="Arial" panose="020B0604020202020204" pitchFamily="34" charset="0"/>
              </a:rPr>
              <a:t>ít</a:t>
            </a:r>
            <a:r>
              <a:rPr lang="en-US" sz="2800" b="1" dirty="0" smtClean="0">
                <a:solidFill>
                  <a:srgbClr val="2B8D3A"/>
                </a:solidFill>
                <a:latin typeface="#9Slide03 SFU Futura_12" panose="00000400000000000000" pitchFamily="2" charset="0"/>
                <a:cs typeface="Arial" panose="020B0604020202020204" pitchFamily="34" charset="0"/>
              </a:rPr>
              <a:t> </a:t>
            </a:r>
            <a:r>
              <a:rPr lang="vi-VN" sz="2800" b="1" dirty="0" smtClean="0">
                <a:solidFill>
                  <a:srgbClr val="2B8D3A"/>
                </a:solidFill>
                <a:latin typeface="#9Slide03 SFU Futura_12" panose="00000400000000000000" pitchFamily="2" charset="0"/>
                <a:cs typeface="Arial" panose="020B0604020202020204" pitchFamily="34" charset="0"/>
              </a:rPr>
              <a:t>nhiệt </a:t>
            </a:r>
            <a:r>
              <a:rPr lang="vi-VN" sz="2800" b="1" dirty="0">
                <a:solidFill>
                  <a:srgbClr val="2B8D3A"/>
                </a:solidFill>
                <a:latin typeface="#9Slide03 SFU Futura_12" panose="00000400000000000000" pitchFamily="2" charset="0"/>
                <a:cs typeface="Arial" panose="020B0604020202020204" pitchFamily="34" charset="0"/>
              </a:rPr>
              <a:t>từ </a:t>
            </a:r>
            <a:r>
              <a:rPr lang="en-US" sz="2800" b="1" dirty="0" smtClean="0">
                <a:solidFill>
                  <a:srgbClr val="2B8D3A"/>
                </a:solidFill>
                <a:latin typeface="#9Slide03 SFU Futura_12" panose="00000400000000000000" pitchFamily="2" charset="0"/>
                <a:cs typeface="Arial" panose="020B0604020202020204" pitchFamily="34" charset="0"/>
              </a:rPr>
              <a:t>MT.</a:t>
            </a:r>
            <a:endParaRPr lang="vi-VN" sz="2800" b="1" dirty="0">
              <a:solidFill>
                <a:srgbClr val="2B8D3A"/>
              </a:solidFill>
              <a:latin typeface="#9Slide03 SFU Futura_12" panose="00000400000000000000" pitchFamily="2" charset="0"/>
              <a:cs typeface="Arial" panose="020B0604020202020204" pitchFamily="34" charset="0"/>
            </a:endParaRPr>
          </a:p>
        </p:txBody>
      </p:sp>
      <p:pic>
        <p:nvPicPr>
          <p:cNvPr id="8" name="Picture 7"/>
          <p:cNvPicPr>
            <a:picLocks noChangeAspect="1"/>
          </p:cNvPicPr>
          <p:nvPr/>
        </p:nvPicPr>
        <p:blipFill>
          <a:blip r:embed="rId5"/>
          <a:stretch>
            <a:fillRect/>
          </a:stretch>
        </p:blipFill>
        <p:spPr>
          <a:xfrm>
            <a:off x="465107" y="4962371"/>
            <a:ext cx="2009211" cy="1972270"/>
          </a:xfrm>
          <a:prstGeom prst="ellipse">
            <a:avLst/>
          </a:prstGeom>
          <a:ln>
            <a:noFill/>
          </a:ln>
          <a:effectLst>
            <a:softEdge rad="112500"/>
          </a:effectLst>
        </p:spPr>
      </p:pic>
      <p:pic>
        <p:nvPicPr>
          <p:cNvPr id="6154" name="Picture 10" descr="Ánh sáng mặt trời có thể chống lại hội chứng chuyển hóa?- Thuocbietduo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8577" y="5029880"/>
            <a:ext cx="2128748" cy="202314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77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6154"/>
                                        </p:tgtEl>
                                        <p:attrNameLst>
                                          <p:attrName>style.visibility</p:attrName>
                                        </p:attrNameLst>
                                      </p:cBhvr>
                                      <p:to>
                                        <p:strVal val="visible"/>
                                      </p:to>
                                    </p:set>
                                    <p:animEffect transition="in" filter="barn(inVertical)">
                                      <p:cBhvr>
                                        <p:cTn id="13" dur="5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7">
            <a:extLst>
              <a:ext uri="{FF2B5EF4-FFF2-40B4-BE49-F238E27FC236}">
                <a16:creationId xmlns:a16="http://schemas.microsoft.com/office/drawing/2014/main" id="{BE55959A-1F2C-46C2-9FCD-F989F5DD87B7}"/>
              </a:ext>
            </a:extLst>
          </p:cNvPr>
          <p:cNvSpPr/>
          <p:nvPr/>
        </p:nvSpPr>
        <p:spPr>
          <a:xfrm>
            <a:off x="145773" y="3953800"/>
            <a:ext cx="1983779"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6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7" name="Rectangle: Rounded Corners 7">
            <a:extLst>
              <a:ext uri="{FF2B5EF4-FFF2-40B4-BE49-F238E27FC236}">
                <a16:creationId xmlns:a16="http://schemas.microsoft.com/office/drawing/2014/main" id="{53C967EF-6321-45EB-B34B-D99D778ACFBD}"/>
              </a:ext>
            </a:extLst>
          </p:cNvPr>
          <p:cNvSpPr/>
          <p:nvPr/>
        </p:nvSpPr>
        <p:spPr>
          <a:xfrm>
            <a:off x="2322627" y="3949147"/>
            <a:ext cx="2077756"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Chuẩn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bị</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bảng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nhóm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bút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lông</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0" name="Rectangle: Rounded Corners 7">
            <a:extLst>
              <a:ext uri="{FF2B5EF4-FFF2-40B4-BE49-F238E27FC236}">
                <a16:creationId xmlns:a16="http://schemas.microsoft.com/office/drawing/2014/main" id="{3582B86B-BF97-4986-B5E7-3EF41E0CF4DB}"/>
              </a:ext>
            </a:extLst>
          </p:cNvPr>
          <p:cNvSpPr/>
          <p:nvPr/>
        </p:nvSpPr>
        <p:spPr>
          <a:xfrm>
            <a:off x="4526623" y="3949146"/>
            <a:ext cx="2968346" cy="1401955"/>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Nhìn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hình</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đoán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nội</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dung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theo</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số</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thứ</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tự</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16</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2" name="Rectangle: Rounded Corners 7">
            <a:extLst>
              <a:ext uri="{FF2B5EF4-FFF2-40B4-BE49-F238E27FC236}">
                <a16:creationId xmlns:a16="http://schemas.microsoft.com/office/drawing/2014/main" id="{D5397E9F-57CE-4CBC-BF7D-C7F3ACC44961}"/>
              </a:ext>
            </a:extLst>
          </p:cNvPr>
          <p:cNvSpPr/>
          <p:nvPr/>
        </p:nvSpPr>
        <p:spPr>
          <a:xfrm>
            <a:off x="7635064" y="3949145"/>
            <a:ext cx="2093874"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Thời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gian</a:t>
            </a:r>
            <a:r>
              <a:rPr lang="en-US" sz="2600" b="1" dirty="0" smtClean="0">
                <a:solidFill>
                  <a:schemeClr val="tx1"/>
                </a:solidFill>
                <a:latin typeface="#9Slide03 SFU Futura_12" panose="00000400000000000000" pitchFamily="2" charset="0"/>
                <a:cs typeface="Arial" panose="020B0604020202020204" pitchFamily="34" charset="0"/>
              </a:rPr>
              <a:t>: 1 PHÚT</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3" name="Rectangle: Rounded Corners 7">
            <a:extLst>
              <a:ext uri="{FF2B5EF4-FFF2-40B4-BE49-F238E27FC236}">
                <a16:creationId xmlns:a16="http://schemas.microsoft.com/office/drawing/2014/main" id="{C22CBC91-7E69-41A0-A1C7-59D20020A212}"/>
              </a:ext>
            </a:extLst>
          </p:cNvPr>
          <p:cNvSpPr/>
          <p:nvPr/>
        </p:nvSpPr>
        <p:spPr>
          <a:xfrm>
            <a:off x="9881537" y="3949144"/>
            <a:ext cx="2247820"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Nhóm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đúng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nhiều</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nhất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14"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998" y="5351101"/>
            <a:ext cx="1593595" cy="15935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5D6E7CB2-DECE-4A7D-A15B-85B6D0E3F4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0" y="5650527"/>
            <a:ext cx="2239313" cy="1207473"/>
          </a:xfrm>
          <a:prstGeom prst="rect">
            <a:avLst/>
          </a:prstGeom>
        </p:spPr>
      </p:pic>
      <p:pic>
        <p:nvPicPr>
          <p:cNvPr id="1026"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760241" y="5511480"/>
            <a:ext cx="1184639" cy="1222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7993653" y="5421636"/>
            <a:ext cx="1432381" cy="14019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9" cstate="hqprint">
            <a:extLst>
              <a:ext uri="{BEBA8EAE-BF5A-486C-A8C5-ECC9F3942E4B}">
                <a14:imgProps xmlns:a14="http://schemas.microsoft.com/office/drawing/2010/main">
                  <a14:imgLayer r:embed="rId10">
                    <a14:imgEffect>
                      <a14:backgroundRemoval t="3889" b="91759" l="4300" r="97600">
                        <a14:foregroundMark x1="30800" y1="69167" x2="19100" y2="52315"/>
                        <a14:foregroundMark x1="19100" y1="52315" x2="19700" y2="21944"/>
                        <a14:foregroundMark x1="19700" y1="21944" x2="45300" y2="14259"/>
                        <a14:foregroundMark x1="45300" y1="14259" x2="81100" y2="30833"/>
                        <a14:foregroundMark x1="81100" y1="30833" x2="86900" y2="39630"/>
                        <a14:foregroundMark x1="94900" y1="38056" x2="97400" y2="47500"/>
                        <a14:foregroundMark x1="97400" y1="47500" x2="91600" y2="62963"/>
                        <a14:foregroundMark x1="91600" y1="62963" x2="69200" y2="74259"/>
                        <a14:foregroundMark x1="69200" y1="74259" x2="56300" y2="73611"/>
                        <a14:foregroundMark x1="56300" y1="73611" x2="55200" y2="71852"/>
                        <a14:foregroundMark x1="23900" y1="78241" x2="21600" y2="74815"/>
                        <a14:foregroundMark x1="14700" y1="65463" x2="11000" y2="58519"/>
                        <a14:foregroundMark x1="9900" y1="55648" x2="9100" y2="46759"/>
                        <a14:foregroundMark x1="9100" y1="46759" x2="9100" y2="46759"/>
                        <a14:foregroundMark x1="9500" y1="45833" x2="9500" y2="35741"/>
                        <a14:foregroundMark x1="9500" y1="34815" x2="10800" y2="29352"/>
                        <a14:foregroundMark x1="17400" y1="21481" x2="19900" y2="17778"/>
                        <a14:foregroundMark x1="26800" y1="11389" x2="28500" y2="10463"/>
                        <a14:foregroundMark x1="38700" y1="6389" x2="43300" y2="4815"/>
                        <a14:foregroundMark x1="43500" y1="4815" x2="47900" y2="5185"/>
                        <a14:foregroundMark x1="56300" y1="3889" x2="58300" y2="4630"/>
                        <a14:foregroundMark x1="63600" y1="7963" x2="65200" y2="8889"/>
                        <a14:foregroundMark x1="97600" y1="47130" x2="97600" y2="47130"/>
                        <a14:foregroundMark x1="95300" y1="35370" x2="94200" y2="32685"/>
                        <a14:foregroundMark x1="97600" y1="50463" x2="97600" y2="50463"/>
                        <a14:foregroundMark x1="4300" y1="47963" x2="4300" y2="47963"/>
                        <a14:foregroundMark x1="5800" y1="44259" x2="7600" y2="41759"/>
                        <a14:foregroundMark x1="5300" y1="33796" x2="5100" y2="34352"/>
                        <a14:foregroundMark x1="48700" y1="91204" x2="49200" y2="91759"/>
                      </a14:backgroundRemoval>
                    </a14:imgEffect>
                  </a14:imgLayer>
                </a14:imgProps>
              </a:ext>
              <a:ext uri="{28A0092B-C50C-407E-A947-70E740481C1C}">
                <a14:useLocalDpi xmlns:a14="http://schemas.microsoft.com/office/drawing/2010/main" val="0"/>
              </a:ext>
            </a:extLst>
          </a:blip>
          <a:srcRect/>
          <a:stretch>
            <a:fillRect/>
          </a:stretch>
        </p:blipFill>
        <p:spPr bwMode="auto">
          <a:xfrm>
            <a:off x="10418336" y="5421636"/>
            <a:ext cx="1337979" cy="1445017"/>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a:extLst>
              <a:ext uri="{FF2B5EF4-FFF2-40B4-BE49-F238E27FC236}">
                <a16:creationId xmlns:a16="http://schemas.microsoft.com/office/drawing/2014/main" id="{02A4E065-26AE-42DA-9D35-367AC0CC99D8}"/>
              </a:ext>
            </a:extLst>
          </p:cNvPr>
          <p:cNvCxnSpPr/>
          <p:nvPr/>
        </p:nvCxnSpPr>
        <p:spPr>
          <a:xfrm>
            <a:off x="0" y="3763617"/>
            <a:ext cx="12192000" cy="0"/>
          </a:xfrm>
          <a:prstGeom prst="line">
            <a:avLst/>
          </a:prstGeom>
          <a:ln w="28575">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493815-81D7-4DFB-BC03-7ABE761D9402}"/>
              </a:ext>
            </a:extLst>
          </p:cNvPr>
          <p:cNvCxnSpPr>
            <a:cxnSpLocks/>
          </p:cNvCxnSpPr>
          <p:nvPr/>
        </p:nvCxnSpPr>
        <p:spPr>
          <a:xfrm>
            <a:off x="0" y="3807649"/>
            <a:ext cx="12192000" cy="61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2341380" y="43563"/>
            <a:ext cx="6984244" cy="1062125"/>
            <a:chOff x="317307" y="45026"/>
            <a:chExt cx="6984244" cy="1062125"/>
          </a:xfrm>
        </p:grpSpPr>
        <p:sp>
          <p:nvSpPr>
            <p:cNvPr id="18" name="Rectangle 17">
              <a:extLst>
                <a:ext uri="{FF2B5EF4-FFF2-40B4-BE49-F238E27FC236}">
                  <a16:creationId xmlns:a16="http://schemas.microsoft.com/office/drawing/2014/main" id="{811A0B4B-DAAA-41E7-BB47-BCC17608E29F}"/>
                </a:ext>
              </a:extLst>
            </p:cNvPr>
            <p:cNvSpPr/>
            <p:nvPr/>
          </p:nvSpPr>
          <p:spPr>
            <a:xfrm>
              <a:off x="580573" y="91488"/>
              <a:ext cx="6720978" cy="1015663"/>
            </a:xfrm>
            <a:prstGeom prst="rect">
              <a:avLst/>
            </a:prstGeom>
            <a:solidFill>
              <a:srgbClr val="2B8D3A"/>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2. </a:t>
              </a:r>
              <a:r>
                <a:rPr lang="en-US" sz="5400" b="1"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MÂY VÀ MƯA</a:t>
              </a:r>
              <a:endParaRPr lang="en-US" sz="48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endParaRPr>
            </a:p>
          </p:txBody>
        </p:sp>
        <p:pic>
          <p:nvPicPr>
            <p:cNvPr id="20" name="Picture 2" descr="Round Rain Icon Design, Rain Icons, Round Icons, Rain PNG Transparent  Clipart Image and PSD File for Free Download"/>
            <p:cNvPicPr>
              <a:picLocks noChangeAspect="1" noChangeArrowheads="1"/>
            </p:cNvPicPr>
            <p:nvPr/>
          </p:nvPicPr>
          <p:blipFill rotWithShape="1">
            <a:blip r:embed="rId11" cstate="hqprint">
              <a:extLst>
                <a:ext uri="{28A0092B-C50C-407E-A947-70E740481C1C}">
                  <a14:useLocalDpi xmlns:a14="http://schemas.microsoft.com/office/drawing/2010/main" val="0"/>
                </a:ext>
              </a:extLst>
            </a:blip>
            <a:srcRect l="2960" t="2884" r="6371" b="6211"/>
            <a:stretch/>
          </p:blipFill>
          <p:spPr bwMode="auto">
            <a:xfrm>
              <a:off x="317307" y="45026"/>
              <a:ext cx="1037050" cy="103975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22" name="Rectangle: Rounded Corners 7">
            <a:extLst>
              <a:ext uri="{FF2B5EF4-FFF2-40B4-BE49-F238E27FC236}">
                <a16:creationId xmlns:a16="http://schemas.microsoft.com/office/drawing/2014/main" id="{D6CE6303-3C40-4361-9869-64BB994762E1}"/>
              </a:ext>
            </a:extLst>
          </p:cNvPr>
          <p:cNvSpPr/>
          <p:nvPr/>
        </p:nvSpPr>
        <p:spPr>
          <a:xfrm>
            <a:off x="1017428" y="1888221"/>
            <a:ext cx="10883329" cy="175001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err="1" smtClean="0">
                <a:solidFill>
                  <a:srgbClr val="2B8D3A"/>
                </a:solidFill>
                <a:latin typeface="#9Slide05 Great Vibes" panose="02000507080000020002" pitchFamily="2" charset="0"/>
                <a:cs typeface="Arial" panose="020B0604020202020204" pitchFamily="34" charset="0"/>
              </a:rPr>
              <a:t>Nhìn</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hình</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đoán</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Chữ</a:t>
            </a:r>
            <a:endParaRPr lang="en-US" sz="11500" b="1" dirty="0">
              <a:solidFill>
                <a:srgbClr val="2B8D3A"/>
              </a:solidFill>
              <a:latin typeface="#9Slide05 Great Vibes" panose="02000507080000020002" pitchFamily="2" charset="0"/>
              <a:cs typeface="Arial" panose="020B0604020202020204" pitchFamily="34" charset="0"/>
            </a:endParaRPr>
          </a:p>
        </p:txBody>
      </p:sp>
      <p:sp>
        <p:nvSpPr>
          <p:cNvPr id="23" name="Rectangle: Rounded Corners 7">
            <a:extLst>
              <a:ext uri="{FF2B5EF4-FFF2-40B4-BE49-F238E27FC236}">
                <a16:creationId xmlns:a16="http://schemas.microsoft.com/office/drawing/2014/main" id="{B947E66A-9075-41E4-BB5E-4121C57A7C22}"/>
              </a:ext>
            </a:extLst>
          </p:cNvPr>
          <p:cNvSpPr/>
          <p:nvPr/>
        </p:nvSpPr>
        <p:spPr>
          <a:xfrm>
            <a:off x="145773" y="1239389"/>
            <a:ext cx="2392859"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TRÒ CHƠI</a:t>
            </a:r>
            <a:endParaRPr lang="en-US" sz="3200" b="1" dirty="0">
              <a:solidFill>
                <a:srgbClr val="FF0000"/>
              </a:solidFill>
              <a:latin typeface="#9Slide03 SFU Futura_12" panose="00000400000000000000" pitchFamily="2" charset="0"/>
              <a:cs typeface="Arial" panose="020B0604020202020204" pitchFamily="34" charset="0"/>
            </a:endParaRPr>
          </a:p>
        </p:txBody>
      </p:sp>
    </p:spTree>
    <p:extLst>
      <p:ext uri="{BB962C8B-B14F-4D97-AF65-F5344CB8AC3E}">
        <p14:creationId xmlns:p14="http://schemas.microsoft.com/office/powerpoint/2010/main" val="98589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500"/>
                                        <p:tgtEl>
                                          <p:spTgt spid="10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030"/>
                                        </p:tgtEl>
                                        <p:attrNameLst>
                                          <p:attrName>style.visibility</p:attrName>
                                        </p:attrNameLst>
                                      </p:cBhvr>
                                      <p:to>
                                        <p:strVal val="visible"/>
                                      </p:to>
                                    </p:set>
                                    <p:animEffect transition="in" filter="fade">
                                      <p:cBhvr>
                                        <p:cTn id="34"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07" y="0"/>
            <a:ext cx="2783354" cy="259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2" descr="Đám mây biểu tượng - Vẽ tay những đám mây png tải về - Miễn phí trong suốt  Máy Tính Nền png Tải về."/>
          <p:cNvPicPr>
            <a:picLocks noChangeAspect="1" noChangeArrowheads="1"/>
          </p:cNvPicPr>
          <p:nvPr/>
        </p:nvPicPr>
        <p:blipFill>
          <a:blip r:embed="rId4">
            <a:extLst>
              <a:ext uri="{28A0092B-C50C-407E-A947-70E740481C1C}">
                <a14:useLocalDpi xmlns:a14="http://schemas.microsoft.com/office/drawing/2010/main" val="0"/>
              </a:ext>
            </a:extLst>
          </a:blip>
          <a:srcRect l="7487" t="16232" r="8723" b="25217"/>
          <a:stretch>
            <a:fillRect/>
          </a:stretch>
        </p:blipFill>
        <p:spPr bwMode="auto">
          <a:xfrm>
            <a:off x="3958652" y="140335"/>
            <a:ext cx="3625939" cy="202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Mưa png | PNGEgg"/>
          <p:cNvPicPr>
            <a:picLocks noChangeAspect="1" noChangeArrowheads="1"/>
          </p:cNvPicPr>
          <p:nvPr/>
        </p:nvPicPr>
        <p:blipFill>
          <a:blip r:embed="rId5">
            <a:extLst>
              <a:ext uri="{28A0092B-C50C-407E-A947-70E740481C1C}">
                <a14:useLocalDpi xmlns:a14="http://schemas.microsoft.com/office/drawing/2010/main" val="0"/>
              </a:ext>
            </a:extLst>
          </a:blip>
          <a:srcRect l="24353" t="5507" r="20915" b="4739"/>
          <a:stretch>
            <a:fillRect/>
          </a:stretch>
        </p:blipFill>
        <p:spPr bwMode="auto">
          <a:xfrm>
            <a:off x="8458806" y="140335"/>
            <a:ext cx="3307453" cy="247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2" descr="nội dung bài học tuần 23 - bài 20: hơi nước trong không khí. mưa"/>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59805" t="51871" b="322"/>
          <a:stretch>
            <a:fillRect/>
          </a:stretch>
        </p:blipFill>
        <p:spPr bwMode="auto">
          <a:xfrm>
            <a:off x="4064726" y="3511025"/>
            <a:ext cx="3318121" cy="241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4" descr="Biểu Tượng Thiết Kế Phim Hoạt Hình Mặt Trời Hình ảnh | Định dạng hình ảnh  PSD 611648012| vn.lovepik.co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91876" y="3458898"/>
            <a:ext cx="2523824" cy="252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8" descr="Biểu Tượng Ẩm Độ Ẩm Hiệu Máy Tính Biểu Tượng - Biểu tượng 800*800 minh bạch  Png Tải về miễn phí - Xanh, Biểu Tượng, Thương Hiệu."/>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2625" l="10000" r="90000">
                        <a14:foregroundMark x1="52667" y1="92625" x2="52667" y2="92625"/>
                      </a14:backgroundRemoval>
                    </a14:imgEffect>
                  </a14:imgLayer>
                </a14:imgProps>
              </a:ext>
              <a:ext uri="{28A0092B-C50C-407E-A947-70E740481C1C}">
                <a14:useLocalDpi xmlns:a14="http://schemas.microsoft.com/office/drawing/2010/main" val="0"/>
              </a:ext>
            </a:extLst>
          </a:blip>
          <a:srcRect l="20852" t="7500" r="20315" b="7000"/>
          <a:stretch/>
        </p:blipFill>
        <p:spPr bwMode="auto">
          <a:xfrm>
            <a:off x="696232" y="3652239"/>
            <a:ext cx="1804081" cy="233048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14C1C675-3867-4E5E-A77C-C902482B1451}"/>
              </a:ext>
            </a:extLst>
          </p:cNvPr>
          <p:cNvCxnSpPr/>
          <p:nvPr/>
        </p:nvCxnSpPr>
        <p:spPr>
          <a:xfrm>
            <a:off x="0" y="3458898"/>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4C1C675-3867-4E5E-A77C-C902482B1451}"/>
              </a:ext>
            </a:extLst>
          </p:cNvPr>
          <p:cNvCxnSpPr/>
          <p:nvPr/>
        </p:nvCxnSpPr>
        <p:spPr>
          <a:xfrm>
            <a:off x="3471863" y="0"/>
            <a:ext cx="14287" cy="685800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4C1C675-3867-4E5E-A77C-C902482B1451}"/>
              </a:ext>
            </a:extLst>
          </p:cNvPr>
          <p:cNvCxnSpPr/>
          <p:nvPr/>
        </p:nvCxnSpPr>
        <p:spPr>
          <a:xfrm>
            <a:off x="8080218" y="70168"/>
            <a:ext cx="14287" cy="685800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 name="Rectangle: Rounded Corners 7">
            <a:extLst>
              <a:ext uri="{FF2B5EF4-FFF2-40B4-BE49-F238E27FC236}">
                <a16:creationId xmlns:a16="http://schemas.microsoft.com/office/drawing/2014/main" id="{B947E66A-9075-41E4-BB5E-4121C57A7C22}"/>
              </a:ext>
            </a:extLst>
          </p:cNvPr>
          <p:cNvSpPr/>
          <p:nvPr/>
        </p:nvSpPr>
        <p:spPr>
          <a:xfrm>
            <a:off x="125071" y="2695648"/>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1……………..</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0" name="Rectangle: Rounded Corners 7">
            <a:extLst>
              <a:ext uri="{FF2B5EF4-FFF2-40B4-BE49-F238E27FC236}">
                <a16:creationId xmlns:a16="http://schemas.microsoft.com/office/drawing/2014/main" id="{B947E66A-9075-41E4-BB5E-4121C57A7C22}"/>
              </a:ext>
            </a:extLst>
          </p:cNvPr>
          <p:cNvSpPr/>
          <p:nvPr/>
        </p:nvSpPr>
        <p:spPr>
          <a:xfrm>
            <a:off x="4227913" y="2684953"/>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2……………..</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1" name="Rectangle: Rounded Corners 7">
            <a:extLst>
              <a:ext uri="{FF2B5EF4-FFF2-40B4-BE49-F238E27FC236}">
                <a16:creationId xmlns:a16="http://schemas.microsoft.com/office/drawing/2014/main" id="{B947E66A-9075-41E4-BB5E-4121C57A7C22}"/>
              </a:ext>
            </a:extLst>
          </p:cNvPr>
          <p:cNvSpPr/>
          <p:nvPr/>
        </p:nvSpPr>
        <p:spPr>
          <a:xfrm>
            <a:off x="8557261" y="2695647"/>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3……………..</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3" name="Rectangle: Rounded Corners 7">
            <a:extLst>
              <a:ext uri="{FF2B5EF4-FFF2-40B4-BE49-F238E27FC236}">
                <a16:creationId xmlns:a16="http://schemas.microsoft.com/office/drawing/2014/main" id="{B947E66A-9075-41E4-BB5E-4121C57A7C22}"/>
              </a:ext>
            </a:extLst>
          </p:cNvPr>
          <p:cNvSpPr/>
          <p:nvPr/>
        </p:nvSpPr>
        <p:spPr>
          <a:xfrm>
            <a:off x="66352" y="6150844"/>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4……………..</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4" name="Rectangle: Rounded Corners 7">
            <a:extLst>
              <a:ext uri="{FF2B5EF4-FFF2-40B4-BE49-F238E27FC236}">
                <a16:creationId xmlns:a16="http://schemas.microsoft.com/office/drawing/2014/main" id="{B947E66A-9075-41E4-BB5E-4121C57A7C22}"/>
              </a:ext>
            </a:extLst>
          </p:cNvPr>
          <p:cNvSpPr/>
          <p:nvPr/>
        </p:nvSpPr>
        <p:spPr>
          <a:xfrm>
            <a:off x="4169194" y="6140149"/>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5……………..</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5" name="Rectangle: Rounded Corners 7">
            <a:extLst>
              <a:ext uri="{FF2B5EF4-FFF2-40B4-BE49-F238E27FC236}">
                <a16:creationId xmlns:a16="http://schemas.microsoft.com/office/drawing/2014/main" id="{B947E66A-9075-41E4-BB5E-4121C57A7C22}"/>
              </a:ext>
            </a:extLst>
          </p:cNvPr>
          <p:cNvSpPr/>
          <p:nvPr/>
        </p:nvSpPr>
        <p:spPr>
          <a:xfrm>
            <a:off x="8498542" y="6150843"/>
            <a:ext cx="31105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6……………..</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6" name="Rectangle: Rounded Corners 7">
            <a:extLst>
              <a:ext uri="{FF2B5EF4-FFF2-40B4-BE49-F238E27FC236}">
                <a16:creationId xmlns:a16="http://schemas.microsoft.com/office/drawing/2014/main" id="{B947E66A-9075-41E4-BB5E-4121C57A7C22}"/>
              </a:ext>
            </a:extLst>
          </p:cNvPr>
          <p:cNvSpPr/>
          <p:nvPr/>
        </p:nvSpPr>
        <p:spPr>
          <a:xfrm>
            <a:off x="9303780" y="2559406"/>
            <a:ext cx="1500015"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MƯA</a:t>
            </a:r>
            <a:endParaRPr lang="en-US" sz="3200" b="1" dirty="0">
              <a:solidFill>
                <a:srgbClr val="2B8D3A"/>
              </a:solidFill>
              <a:latin typeface="#9Slide03 SFU Futura_12" panose="00000400000000000000" pitchFamily="2" charset="0"/>
              <a:cs typeface="Arial" panose="020B0604020202020204" pitchFamily="34" charset="0"/>
            </a:endParaRPr>
          </a:p>
        </p:txBody>
      </p:sp>
      <p:sp>
        <p:nvSpPr>
          <p:cNvPr id="27" name="Rectangle: Rounded Corners 7">
            <a:extLst>
              <a:ext uri="{FF2B5EF4-FFF2-40B4-BE49-F238E27FC236}">
                <a16:creationId xmlns:a16="http://schemas.microsoft.com/office/drawing/2014/main" id="{B947E66A-9075-41E4-BB5E-4121C57A7C22}"/>
              </a:ext>
            </a:extLst>
          </p:cNvPr>
          <p:cNvSpPr/>
          <p:nvPr/>
        </p:nvSpPr>
        <p:spPr>
          <a:xfrm>
            <a:off x="4988162" y="2520387"/>
            <a:ext cx="1471247"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MÂY</a:t>
            </a:r>
            <a:endParaRPr lang="en-US" sz="3200" b="1" dirty="0">
              <a:solidFill>
                <a:srgbClr val="2B8D3A"/>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B947E66A-9075-41E4-BB5E-4121C57A7C22}"/>
              </a:ext>
            </a:extLst>
          </p:cNvPr>
          <p:cNvSpPr/>
          <p:nvPr/>
        </p:nvSpPr>
        <p:spPr>
          <a:xfrm>
            <a:off x="884868" y="2572015"/>
            <a:ext cx="1471247"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ẨM KẾ</a:t>
            </a:r>
            <a:endParaRPr lang="en-US" sz="3200" b="1" dirty="0">
              <a:solidFill>
                <a:srgbClr val="2B8D3A"/>
              </a:solidFill>
              <a:latin typeface="#9Slide03 SFU Futura_12" panose="00000400000000000000" pitchFamily="2" charset="0"/>
              <a:cs typeface="Arial" panose="020B0604020202020204" pitchFamily="34" charset="0"/>
            </a:endParaRPr>
          </a:p>
        </p:txBody>
      </p:sp>
      <p:sp>
        <p:nvSpPr>
          <p:cNvPr id="29" name="Rectangle: Rounded Corners 7">
            <a:extLst>
              <a:ext uri="{FF2B5EF4-FFF2-40B4-BE49-F238E27FC236}">
                <a16:creationId xmlns:a16="http://schemas.microsoft.com/office/drawing/2014/main" id="{B947E66A-9075-41E4-BB5E-4121C57A7C22}"/>
              </a:ext>
            </a:extLst>
          </p:cNvPr>
          <p:cNvSpPr/>
          <p:nvPr/>
        </p:nvSpPr>
        <p:spPr>
          <a:xfrm>
            <a:off x="778990" y="6047943"/>
            <a:ext cx="2114297"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ĐỘ ẨM</a:t>
            </a:r>
            <a:endParaRPr lang="en-US" sz="3200" b="1" dirty="0">
              <a:solidFill>
                <a:srgbClr val="2B8D3A"/>
              </a:solidFill>
              <a:latin typeface="#9Slide03 SFU Futura_12" panose="00000400000000000000" pitchFamily="2" charset="0"/>
              <a:cs typeface="Arial" panose="020B0604020202020204" pitchFamily="34" charset="0"/>
            </a:endParaRPr>
          </a:p>
        </p:txBody>
      </p:sp>
      <p:sp>
        <p:nvSpPr>
          <p:cNvPr id="30" name="Rectangle: Rounded Corners 7">
            <a:extLst>
              <a:ext uri="{FF2B5EF4-FFF2-40B4-BE49-F238E27FC236}">
                <a16:creationId xmlns:a16="http://schemas.microsoft.com/office/drawing/2014/main" id="{B947E66A-9075-41E4-BB5E-4121C57A7C22}"/>
              </a:ext>
            </a:extLst>
          </p:cNvPr>
          <p:cNvSpPr/>
          <p:nvPr/>
        </p:nvSpPr>
        <p:spPr>
          <a:xfrm>
            <a:off x="4617889" y="6047943"/>
            <a:ext cx="3214515"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NƯỚC BỐC HƠI</a:t>
            </a:r>
            <a:endParaRPr lang="en-US" sz="3200" b="1" dirty="0">
              <a:solidFill>
                <a:srgbClr val="2B8D3A"/>
              </a:solidFill>
              <a:latin typeface="#9Slide03 SFU Futura_12" panose="00000400000000000000" pitchFamily="2" charset="0"/>
              <a:cs typeface="Arial" panose="020B0604020202020204" pitchFamily="34" charset="0"/>
            </a:endParaRPr>
          </a:p>
        </p:txBody>
      </p:sp>
      <p:sp>
        <p:nvSpPr>
          <p:cNvPr id="31" name="Rectangle: Rounded Corners 7">
            <a:extLst>
              <a:ext uri="{FF2B5EF4-FFF2-40B4-BE49-F238E27FC236}">
                <a16:creationId xmlns:a16="http://schemas.microsoft.com/office/drawing/2014/main" id="{B947E66A-9075-41E4-BB5E-4121C57A7C22}"/>
              </a:ext>
            </a:extLst>
          </p:cNvPr>
          <p:cNvSpPr/>
          <p:nvPr/>
        </p:nvSpPr>
        <p:spPr>
          <a:xfrm>
            <a:off x="8987550" y="6066559"/>
            <a:ext cx="2121985"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2B8D3A"/>
                </a:solidFill>
                <a:latin typeface="#9Slide03 SFU Futura_12" panose="00000400000000000000" pitchFamily="2" charset="0"/>
                <a:cs typeface="Arial" panose="020B0604020202020204" pitchFamily="34" charset="0"/>
              </a:rPr>
              <a:t>MẶT TRỜI</a:t>
            </a:r>
            <a:endParaRPr lang="en-US" sz="3200" b="1" dirty="0">
              <a:solidFill>
                <a:srgbClr val="2B8D3A"/>
              </a:solidFill>
              <a:latin typeface="#9Slide03 SFU Futura_12" panose="00000400000000000000" pitchFamily="2" charset="0"/>
              <a:cs typeface="Arial" panose="020B0604020202020204" pitchFamily="34" charset="0"/>
            </a:endParaRPr>
          </a:p>
        </p:txBody>
      </p:sp>
    </p:spTree>
    <p:extLst>
      <p:ext uri="{BB962C8B-B14F-4D97-AF65-F5344CB8AC3E}">
        <p14:creationId xmlns:p14="http://schemas.microsoft.com/office/powerpoint/2010/main" val="1068345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down)">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down)">
                                      <p:cBhvr>
                                        <p:cTn id="5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24" grpId="0"/>
      <p:bldP spid="25" grpId="0"/>
      <p:bldP spid="26" grpId="0"/>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Vector image of parchment background | Public domain vect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0" y="1188433"/>
            <a:ext cx="6414167" cy="3894215"/>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Rounded Corners 7">
            <a:extLst>
              <a:ext uri="{FF2B5EF4-FFF2-40B4-BE49-F238E27FC236}">
                <a16:creationId xmlns:a16="http://schemas.microsoft.com/office/drawing/2014/main" id="{09CD7DA3-870E-45AC-9BA5-014F990F81AD}"/>
              </a:ext>
            </a:extLst>
          </p:cNvPr>
          <p:cNvSpPr/>
          <p:nvPr/>
        </p:nvSpPr>
        <p:spPr>
          <a:xfrm>
            <a:off x="1308818" y="1734407"/>
            <a:ext cx="4601853" cy="2802265"/>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Các </a:t>
            </a:r>
            <a:r>
              <a:rPr lang="vi-VN" sz="2800" b="1" dirty="0">
                <a:solidFill>
                  <a:srgbClr val="002060"/>
                </a:solidFill>
                <a:latin typeface="#9Slide03 SFU Futura_12" panose="00000400000000000000" pitchFamily="2" charset="0"/>
                <a:cs typeface="Arial" panose="020B0604020202020204" pitchFamily="34" charset="0"/>
              </a:rPr>
              <a:t>nhóm liên kết các từ </a:t>
            </a:r>
            <a:r>
              <a:rPr lang="vi-VN" sz="2800" b="1" dirty="0" smtClean="0">
                <a:solidFill>
                  <a:srgbClr val="002060"/>
                </a:solidFill>
                <a:latin typeface="#9Slide03 SFU Futura_12" panose="00000400000000000000" pitchFamily="2" charset="0"/>
                <a:cs typeface="Arial" panose="020B0604020202020204" pitchFamily="34" charset="0"/>
              </a:rPr>
              <a:t>khóa: </a:t>
            </a:r>
            <a:r>
              <a:rPr lang="vi-VN" sz="2800" b="1" dirty="0">
                <a:solidFill>
                  <a:srgbClr val="C00000"/>
                </a:solidFill>
                <a:latin typeface="#9Slide03 SFU Futura_12" panose="00000400000000000000" pitchFamily="2" charset="0"/>
                <a:cs typeface="Arial" panose="020B0604020202020204" pitchFamily="34" charset="0"/>
              </a:rPr>
              <a:t>MÂY, MƯA, NƯỚC BỐC HƠI, MẶT TRỜI</a:t>
            </a:r>
            <a:r>
              <a:rPr lang="vi-VN" sz="2800" b="1" dirty="0">
                <a:solidFill>
                  <a:srgbClr val="002060"/>
                </a:solidFill>
                <a:latin typeface="#9Slide03 SFU Futura_12" panose="00000400000000000000" pitchFamily="2" charset="0"/>
                <a:cs typeface="Arial" panose="020B0604020202020204" pitchFamily="34" charset="0"/>
              </a:rPr>
              <a:t> để tạo thành 1 câu mô tả </a:t>
            </a:r>
            <a:r>
              <a:rPr lang="en-US" sz="2800" b="1" dirty="0" err="1" smtClean="0">
                <a:solidFill>
                  <a:srgbClr val="002060"/>
                </a:solidFill>
                <a:latin typeface="#9Slide03 SFU Futura_12" panose="00000400000000000000" pitchFamily="2" charset="0"/>
                <a:cs typeface="Arial" panose="020B0604020202020204" pitchFamily="34" charset="0"/>
              </a:rPr>
              <a:t>quá</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trình</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hình</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thành</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mây</a:t>
            </a:r>
            <a:r>
              <a:rPr lang="en-US" sz="2800" b="1" dirty="0" smtClean="0">
                <a:solidFill>
                  <a:srgbClr val="002060"/>
                </a:solidFill>
                <a:latin typeface="#9Slide03 SFU Futura_12" panose="00000400000000000000" pitchFamily="2" charset="0"/>
                <a:cs typeface="Arial" panose="020B0604020202020204" pitchFamily="34" charset="0"/>
              </a:rPr>
              <a:t>, </a:t>
            </a:r>
            <a:r>
              <a:rPr lang="en-US" sz="2800" b="1" dirty="0" err="1" smtClean="0">
                <a:solidFill>
                  <a:srgbClr val="002060"/>
                </a:solidFill>
                <a:latin typeface="#9Slide03 SFU Futura_12" panose="00000400000000000000" pitchFamily="2" charset="0"/>
                <a:cs typeface="Arial" panose="020B0604020202020204" pitchFamily="34" charset="0"/>
              </a:rPr>
              <a:t>mưa</a:t>
            </a:r>
            <a:r>
              <a:rPr lang="en-US" sz="2800" b="1" dirty="0" smtClean="0">
                <a:solidFill>
                  <a:srgbClr val="002060"/>
                </a:solidFill>
                <a:latin typeface="#9Slide03 SFU Futura_12" panose="00000400000000000000" pitchFamily="2" charset="0"/>
                <a:cs typeface="Arial" panose="020B0604020202020204" pitchFamily="34" charset="0"/>
              </a:rPr>
              <a:t> </a:t>
            </a:r>
            <a:r>
              <a:rPr lang="vi-VN" sz="2800" b="1" dirty="0" smtClean="0">
                <a:solidFill>
                  <a:srgbClr val="002060"/>
                </a:solidFill>
                <a:latin typeface="#9Slide03 SFU Futura_12" panose="00000400000000000000" pitchFamily="2" charset="0"/>
                <a:cs typeface="Arial" panose="020B0604020202020204" pitchFamily="34" charset="0"/>
              </a:rPr>
              <a:t>đơn </a:t>
            </a:r>
            <a:r>
              <a:rPr lang="vi-VN" sz="2800" b="1" dirty="0">
                <a:solidFill>
                  <a:srgbClr val="002060"/>
                </a:solidFill>
                <a:latin typeface="#9Slide03 SFU Futura_12" panose="00000400000000000000" pitchFamily="2" charset="0"/>
                <a:cs typeface="Arial" panose="020B0604020202020204" pitchFamily="34" charset="0"/>
              </a:rPr>
              <a:t>giản </a:t>
            </a:r>
            <a:r>
              <a:rPr lang="vi-VN" sz="2800" b="1" dirty="0" smtClean="0">
                <a:solidFill>
                  <a:srgbClr val="002060"/>
                </a:solidFill>
                <a:latin typeface="#9Slide03 SFU Futura_12" panose="00000400000000000000" pitchFamily="2" charset="0"/>
                <a:cs typeface="Arial" panose="020B0604020202020204" pitchFamily="34" charset="0"/>
              </a:rPr>
              <a:t>nhất</a:t>
            </a:r>
            <a:r>
              <a:rPr lang="vi-VN" sz="3200" b="1" dirty="0" smtClean="0">
                <a:solidFill>
                  <a:srgbClr val="002060"/>
                </a:solidFill>
                <a:latin typeface="#9Slide03 SFU Futura_12" panose="00000400000000000000" pitchFamily="2" charset="0"/>
                <a:cs typeface="Arial" panose="020B0604020202020204" pitchFamily="34" charset="0"/>
              </a:rPr>
              <a:t>.</a:t>
            </a:r>
            <a:endParaRPr lang="vi-VN" sz="3200" b="1" dirty="0">
              <a:solidFill>
                <a:srgbClr val="002060"/>
              </a:solidFill>
              <a:latin typeface="#9Slide03 SFU Futura_12" panose="00000400000000000000" pitchFamily="2" charset="0"/>
              <a:cs typeface="Arial" panose="020B0604020202020204" pitchFamily="34" charset="0"/>
            </a:endParaRPr>
          </a:p>
        </p:txBody>
      </p:sp>
      <p:pic>
        <p:nvPicPr>
          <p:cNvPr id="8194" name="Picture 2" descr="Download Hd Nutrition And Dietetics - Circle Meeting Icon Meeting Icon  Png,Location Icon Png Transparent - free transparent png images - pngaaa.com"/>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6889" r="91889">
                        <a14:foregroundMark x1="15333" y1="33936" x2="15333" y2="33191"/>
                        <a14:foregroundMark x1="19667" y1="26915" x2="19667" y2="26915"/>
                        <a14:foregroundMark x1="20667" y1="25319" x2="22333" y2="23298"/>
                        <a14:foregroundMark x1="27222" y1="21170" x2="28000" y2="19787"/>
                        <a14:foregroundMark x1="31333" y1="18617" x2="33222" y2="16915"/>
                        <a14:foregroundMark x1="42000" y1="15638" x2="42667" y2="15638"/>
                        <a14:foregroundMark x1="46000" y1="16064" x2="46667" y2="15000"/>
                        <a14:foregroundMark x1="52556" y1="15745" x2="52556" y2="15745"/>
                        <a14:foregroundMark x1="63000" y1="19894" x2="63556" y2="18936"/>
                        <a14:foregroundMark x1="91889" y1="43511" x2="91889" y2="43511"/>
                        <a14:foregroundMark x1="91889" y1="43511" x2="91889" y2="44787"/>
                        <a14:foregroundMark x1="76222" y1="70319" x2="76222" y2="70319"/>
                        <a14:foregroundMark x1="73556" y1="72553" x2="71333" y2="73723"/>
                        <a14:foregroundMark x1="64889" y1="76277" x2="61222" y2="77021"/>
                        <a14:foregroundMark x1="53889" y1="78511" x2="52889" y2="78511"/>
                        <a14:foregroundMark x1="51222" y1="77872" x2="51222" y2="77872"/>
                        <a14:foregroundMark x1="50667" y1="77553" x2="49000" y2="77021"/>
                        <a14:foregroundMark x1="48556" y1="77021" x2="47889" y2="77021"/>
                        <a14:foregroundMark x1="33667" y1="71596" x2="33667" y2="71596"/>
                        <a14:foregroundMark x1="33667" y1="71489" x2="33667" y2="71489"/>
                        <a14:foregroundMark x1="37000" y1="25957" x2="37000" y2="25957"/>
                        <a14:foregroundMark x1="37000" y1="25957" x2="37000" y2="25957"/>
                        <a14:foregroundMark x1="38889" y1="29681" x2="38889" y2="29681"/>
                        <a14:foregroundMark x1="39000" y1="30106" x2="39000" y2="30106"/>
                        <a14:foregroundMark x1="38667" y1="33617" x2="38667" y2="33617"/>
                        <a14:foregroundMark x1="36667" y1="33830" x2="36667" y2="33830"/>
                        <a14:foregroundMark x1="36556" y1="33830" x2="36556" y2="33830"/>
                        <a14:foregroundMark x1="15889" y1="46383" x2="15889" y2="46383"/>
                        <a14:foregroundMark x1="24556" y1="49149" x2="24556" y2="49149"/>
                        <a14:foregroundMark x1="25333" y1="49468" x2="26222" y2="48936"/>
                        <a14:foregroundMark x1="30222" y1="48830" x2="30889" y2="48191"/>
                        <a14:foregroundMark x1="34667" y1="47872" x2="34667" y2="47872"/>
                        <a14:foregroundMark x1="39333" y1="46064" x2="39333" y2="46064"/>
                        <a14:foregroundMark x1="40000" y1="34255" x2="40000" y2="34255"/>
                        <a14:foregroundMark x1="40889" y1="32660" x2="40889" y2="32660"/>
                        <a14:foregroundMark x1="42000" y1="31383" x2="42000" y2="31383"/>
                        <a14:foregroundMark x1="42222" y1="29043" x2="42222" y2="29043"/>
                        <a14:foregroundMark x1="40667" y1="26915" x2="40667" y2="26915"/>
                        <a14:foregroundMark x1="36556" y1="29468" x2="36556" y2="29468"/>
                        <a14:foregroundMark x1="35556" y1="30426" x2="34667" y2="31277"/>
                        <a14:foregroundMark x1="34556" y1="31383" x2="34556" y2="31383"/>
                        <a14:foregroundMark x1="65667" y1="44149" x2="65667" y2="44149"/>
                        <a14:foregroundMark x1="65667" y1="44468" x2="65667" y2="44468"/>
                        <a14:foregroundMark x1="65667" y1="44468" x2="65667" y2="44468"/>
                        <a14:foregroundMark x1="65667" y1="44468" x2="65667" y2="44468"/>
                        <a14:foregroundMark x1="89889" y1="33191" x2="89889" y2="33191"/>
                        <a14:foregroundMark x1="89667" y1="34787" x2="89667" y2="34787"/>
                        <a14:foregroundMark x1="88667" y1="42447" x2="88667" y2="42447"/>
                        <a14:foregroundMark x1="89333" y1="45106" x2="89333" y2="45745"/>
                        <a14:foregroundMark x1="89556" y1="48298" x2="89556" y2="48298"/>
                        <a14:foregroundMark x1="79333" y1="73404" x2="79333" y2="73404"/>
                        <a14:foregroundMark x1="76000" y1="76277" x2="75222" y2="76702"/>
                        <a14:foregroundMark x1="71333" y1="78617" x2="69333" y2="79255"/>
                        <a14:foregroundMark x1="60333" y1="82021" x2="59889" y2="82128"/>
                        <a14:foregroundMark x1="56000" y1="83723" x2="54667" y2="84255"/>
                        <a14:foregroundMark x1="50889" y1="86170" x2="50000" y2="86170"/>
                        <a14:foregroundMark x1="44333" y1="76277" x2="44333" y2="76277"/>
                        <a14:foregroundMark x1="44333" y1="76064" x2="44333" y2="76064"/>
                        <a14:foregroundMark x1="28000" y1="76064" x2="28000" y2="76064"/>
                        <a14:foregroundMark x1="28000" y1="76277" x2="28000" y2="76277"/>
                        <a14:foregroundMark x1="28000" y1="76277" x2="28000" y2="76277"/>
                        <a14:foregroundMark x1="26889" y1="75745" x2="26889" y2="75745"/>
                        <a14:foregroundMark x1="26889" y1="75638" x2="26889" y2="75638"/>
                        <a14:foregroundMark x1="7000" y1="48511" x2="7000" y2="48511"/>
                        <a14:foregroundMark x1="7000" y1="48511" x2="7000" y2="48511"/>
                        <a14:foregroundMark x1="6889" y1="48191" x2="6889" y2="48191"/>
                        <a14:foregroundMark x1="6889" y1="47660" x2="6889" y2="47660"/>
                      </a14:backgroundRemoval>
                    </a14:imgEffect>
                  </a14:imgLayer>
                </a14:imgProps>
              </a:ext>
              <a:ext uri="{28A0092B-C50C-407E-A947-70E740481C1C}">
                <a14:useLocalDpi xmlns:a14="http://schemas.microsoft.com/office/drawing/2010/main" val="0"/>
              </a:ext>
            </a:extLst>
          </a:blip>
          <a:srcRect l="5036" t="8326" r="4155" b="20428"/>
          <a:stretch/>
        </p:blipFill>
        <p:spPr bwMode="auto">
          <a:xfrm>
            <a:off x="7315994" y="3338513"/>
            <a:ext cx="4256880" cy="34882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7">
            <a:extLst>
              <a:ext uri="{FF2B5EF4-FFF2-40B4-BE49-F238E27FC236}">
                <a16:creationId xmlns:a16="http://schemas.microsoft.com/office/drawing/2014/main" id="{9C8CB8A0-CA76-4A71-B990-0741CE8ED4AB}"/>
              </a:ext>
            </a:extLst>
          </p:cNvPr>
          <p:cNvSpPr/>
          <p:nvPr/>
        </p:nvSpPr>
        <p:spPr>
          <a:xfrm>
            <a:off x="6990879" y="1144363"/>
            <a:ext cx="4907110" cy="2252761"/>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smtClean="0">
                <a:solidFill>
                  <a:srgbClr val="2B8D3A"/>
                </a:solidFill>
                <a:latin typeface="#9Slide03 SFU Futura_12" panose="00000400000000000000" pitchFamily="2" charset="0"/>
                <a:cs typeface="Arial" panose="020B0604020202020204" pitchFamily="34" charset="0"/>
              </a:rPr>
              <a:t>Do </a:t>
            </a:r>
            <a:r>
              <a:rPr lang="en-US" sz="2800" b="1" dirty="0" err="1" smtClean="0">
                <a:solidFill>
                  <a:srgbClr val="2B8D3A"/>
                </a:solidFill>
                <a:latin typeface="#9Slide03 SFU Futura_12" panose="00000400000000000000" pitchFamily="2" charset="0"/>
                <a:cs typeface="Arial" panose="020B0604020202020204" pitchFamily="34" charset="0"/>
              </a:rPr>
              <a:t>sự</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đốt</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nóng</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của</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smtClean="0">
                <a:solidFill>
                  <a:srgbClr val="C00000"/>
                </a:solidFill>
                <a:latin typeface="#9Slide03 SFU Futura_12" panose="00000400000000000000" pitchFamily="2" charset="0"/>
                <a:cs typeface="Arial" panose="020B0604020202020204" pitchFamily="34" charset="0"/>
              </a:rPr>
              <a:t>MẶT TRỜI</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smtClean="0">
                <a:solidFill>
                  <a:srgbClr val="C00000"/>
                </a:solidFill>
                <a:latin typeface="#9Slide03 SFU Futura_12" panose="00000400000000000000" pitchFamily="2" charset="0"/>
                <a:cs typeface="Arial" panose="020B0604020202020204" pitchFamily="34" charset="0"/>
              </a:rPr>
              <a:t>NƯỚC </a:t>
            </a:r>
            <a:r>
              <a:rPr lang="en-US" sz="2800" b="1" dirty="0" smtClean="0">
                <a:solidFill>
                  <a:srgbClr val="2B8D3A"/>
                </a:solidFill>
                <a:latin typeface="#9Slide03 SFU Futura_12" panose="00000400000000000000" pitchFamily="2" charset="0"/>
                <a:cs typeface="Arial" panose="020B0604020202020204" pitchFamily="34" charset="0"/>
              </a:rPr>
              <a:t>ở </a:t>
            </a:r>
            <a:r>
              <a:rPr lang="en-US" sz="2800" b="1" dirty="0" err="1" smtClean="0">
                <a:solidFill>
                  <a:srgbClr val="2B8D3A"/>
                </a:solidFill>
                <a:latin typeface="#9Slide03 SFU Futura_12" panose="00000400000000000000" pitchFamily="2" charset="0"/>
                <a:cs typeface="Arial" panose="020B0604020202020204" pitchFamily="34" charset="0"/>
              </a:rPr>
              <a:t>biển</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smtClean="0">
                <a:solidFill>
                  <a:srgbClr val="C00000"/>
                </a:solidFill>
                <a:latin typeface="#9Slide03 SFU Futura_12" panose="00000400000000000000" pitchFamily="2" charset="0"/>
                <a:cs typeface="Arial" panose="020B0604020202020204" pitchFamily="34" charset="0"/>
              </a:rPr>
              <a:t>BỐC HƠI</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hơi</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nước</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ngưng</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tụ</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thành</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smtClean="0">
                <a:solidFill>
                  <a:srgbClr val="C00000"/>
                </a:solidFill>
                <a:latin typeface="#9Slide03 SFU Futura_12" panose="00000400000000000000" pitchFamily="2" charset="0"/>
                <a:cs typeface="Arial" panose="020B0604020202020204" pitchFamily="34" charset="0"/>
              </a:rPr>
              <a:t>MÂY</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hạt</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nước</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trong</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mây</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lớn</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dần</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rơi</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xuống</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err="1" smtClean="0">
                <a:solidFill>
                  <a:srgbClr val="2B8D3A"/>
                </a:solidFill>
                <a:latin typeface="#9Slide03 SFU Futura_12" panose="00000400000000000000" pitchFamily="2" charset="0"/>
                <a:cs typeface="Arial" panose="020B0604020202020204" pitchFamily="34" charset="0"/>
              </a:rPr>
              <a:t>thành</a:t>
            </a:r>
            <a:r>
              <a:rPr lang="en-US" sz="2800" b="1" dirty="0" smtClean="0">
                <a:solidFill>
                  <a:srgbClr val="2B8D3A"/>
                </a:solidFill>
                <a:latin typeface="#9Slide03 SFU Futura_12" panose="00000400000000000000" pitchFamily="2" charset="0"/>
                <a:cs typeface="Arial" panose="020B0604020202020204" pitchFamily="34" charset="0"/>
              </a:rPr>
              <a:t> </a:t>
            </a:r>
            <a:r>
              <a:rPr lang="en-US" sz="2800" b="1" dirty="0" smtClean="0">
                <a:solidFill>
                  <a:srgbClr val="C00000"/>
                </a:solidFill>
                <a:latin typeface="#9Slide03 SFU Futura_12" panose="00000400000000000000" pitchFamily="2" charset="0"/>
                <a:cs typeface="Arial" panose="020B0604020202020204" pitchFamily="34" charset="0"/>
              </a:rPr>
              <a:t>MƯA</a:t>
            </a:r>
            <a:endParaRPr lang="en-US" sz="2800" b="1" dirty="0">
              <a:solidFill>
                <a:srgbClr val="C00000"/>
              </a:solidFill>
              <a:latin typeface="#9Slide03 SFU Futura_12" panose="00000400000000000000" pitchFamily="2" charset="0"/>
              <a:cs typeface="Arial" panose="020B0604020202020204" pitchFamily="34" charset="0"/>
            </a:endParaRPr>
          </a:p>
        </p:txBody>
      </p:sp>
      <p:sp>
        <p:nvSpPr>
          <p:cNvPr id="8" name="Rectangle: Rounded Corners 7">
            <a:extLst>
              <a:ext uri="{FF2B5EF4-FFF2-40B4-BE49-F238E27FC236}">
                <a16:creationId xmlns:a16="http://schemas.microsoft.com/office/drawing/2014/main" id="{53C967EF-6321-45EB-B34B-D99D778ACFBD}"/>
              </a:ext>
            </a:extLst>
          </p:cNvPr>
          <p:cNvSpPr/>
          <p:nvPr/>
        </p:nvSpPr>
        <p:spPr>
          <a:xfrm>
            <a:off x="269940" y="5139543"/>
            <a:ext cx="2077756" cy="810868"/>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Viết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vào</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bảng</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9" name="Rectangle: Rounded Corners 7">
            <a:extLst>
              <a:ext uri="{FF2B5EF4-FFF2-40B4-BE49-F238E27FC236}">
                <a16:creationId xmlns:a16="http://schemas.microsoft.com/office/drawing/2014/main" id="{D5397E9F-57CE-4CBC-BF7D-C7F3ACC44961}"/>
              </a:ext>
            </a:extLst>
          </p:cNvPr>
          <p:cNvSpPr/>
          <p:nvPr/>
        </p:nvSpPr>
        <p:spPr>
          <a:xfrm>
            <a:off x="269940" y="6076346"/>
            <a:ext cx="2077756" cy="714631"/>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1"/>
                </a:solidFill>
                <a:latin typeface="#9Slide03 SFU Futura_12" panose="00000400000000000000" pitchFamily="2" charset="0"/>
                <a:cs typeface="Arial" panose="020B0604020202020204" pitchFamily="34" charset="0"/>
              </a:rPr>
              <a:t>1 PHÚT</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10"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496894" y="5139543"/>
            <a:ext cx="748109" cy="77187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2460682" y="6023315"/>
            <a:ext cx="784321" cy="76766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Rounded Corners 7">
            <a:extLst>
              <a:ext uri="{FF2B5EF4-FFF2-40B4-BE49-F238E27FC236}">
                <a16:creationId xmlns:a16="http://schemas.microsoft.com/office/drawing/2014/main" id="{53C967EF-6321-45EB-B34B-D99D778ACFBD}"/>
              </a:ext>
            </a:extLst>
          </p:cNvPr>
          <p:cNvSpPr/>
          <p:nvPr/>
        </p:nvSpPr>
        <p:spPr>
          <a:xfrm>
            <a:off x="3394201" y="5139543"/>
            <a:ext cx="2263649" cy="1651434"/>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Hết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giờ</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đồng</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loạt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giơ</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bảng</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grpSp>
        <p:nvGrpSpPr>
          <p:cNvPr id="13" name="Group 12"/>
          <p:cNvGrpSpPr/>
          <p:nvPr/>
        </p:nvGrpSpPr>
        <p:grpSpPr>
          <a:xfrm>
            <a:off x="2411454" y="36782"/>
            <a:ext cx="6984244" cy="1062125"/>
            <a:chOff x="317307" y="45026"/>
            <a:chExt cx="6984244" cy="1062125"/>
          </a:xfrm>
        </p:grpSpPr>
        <p:sp>
          <p:nvSpPr>
            <p:cNvPr id="15" name="Rectangle 14">
              <a:extLst>
                <a:ext uri="{FF2B5EF4-FFF2-40B4-BE49-F238E27FC236}">
                  <a16:creationId xmlns:a16="http://schemas.microsoft.com/office/drawing/2014/main" id="{811A0B4B-DAAA-41E7-BB47-BCC17608E29F}"/>
                </a:ext>
              </a:extLst>
            </p:cNvPr>
            <p:cNvSpPr/>
            <p:nvPr/>
          </p:nvSpPr>
          <p:spPr>
            <a:xfrm>
              <a:off x="580573" y="91488"/>
              <a:ext cx="6720978" cy="1015663"/>
            </a:xfrm>
            <a:prstGeom prst="rect">
              <a:avLst/>
            </a:prstGeom>
            <a:solidFill>
              <a:srgbClr val="2B8D3A"/>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2. </a:t>
              </a:r>
              <a:r>
                <a:rPr lang="en-US" sz="5400" b="1"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MÂY VÀ MƯA</a:t>
              </a:r>
              <a:endParaRPr lang="en-US" sz="48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endParaRPr>
            </a:p>
          </p:txBody>
        </p:sp>
        <p:pic>
          <p:nvPicPr>
            <p:cNvPr id="16" name="Picture 2" descr="Round Rain Icon Design, Rain Icons, Round Icons, Rain PNG Transparent  Clipart Image and PSD File for Free Download"/>
            <p:cNvPicPr>
              <a:picLocks noChangeAspect="1" noChangeArrowheads="1"/>
            </p:cNvPicPr>
            <p:nvPr/>
          </p:nvPicPr>
          <p:blipFill rotWithShape="1">
            <a:blip r:embed="rId10" cstate="hqprint">
              <a:extLst>
                <a:ext uri="{28A0092B-C50C-407E-A947-70E740481C1C}">
                  <a14:useLocalDpi xmlns:a14="http://schemas.microsoft.com/office/drawing/2010/main" val="0"/>
                </a:ext>
              </a:extLst>
            </a:blip>
            <a:srcRect l="2960" t="2884" r="6371" b="6211"/>
            <a:stretch/>
          </p:blipFill>
          <p:spPr bwMode="auto">
            <a:xfrm>
              <a:off x="317307" y="45026"/>
              <a:ext cx="1037050" cy="103975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pic>
        <p:nvPicPr>
          <p:cNvPr id="17" name="Picture 4" descr="Mưa png | PNGEgg"/>
          <p:cNvPicPr>
            <a:picLocks noChangeAspect="1" noChangeArrowheads="1"/>
          </p:cNvPicPr>
          <p:nvPr/>
        </p:nvPicPr>
        <p:blipFill>
          <a:blip r:embed="rId11">
            <a:extLst>
              <a:ext uri="{28A0092B-C50C-407E-A947-70E740481C1C}">
                <a14:useLocalDpi xmlns:a14="http://schemas.microsoft.com/office/drawing/2010/main" val="0"/>
              </a:ext>
            </a:extLst>
          </a:blip>
          <a:srcRect l="24353" t="5507" r="20915" b="4739"/>
          <a:stretch>
            <a:fillRect/>
          </a:stretch>
        </p:blipFill>
        <p:spPr bwMode="auto">
          <a:xfrm>
            <a:off x="10027981" y="47252"/>
            <a:ext cx="1544893" cy="1155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49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par>
                                <p:cTn id="23" presetID="16" presetClass="entr" presetSubtype="21" fill="hold" nodeType="withEffect">
                                  <p:stCondLst>
                                    <p:cond delay="0"/>
                                  </p:stCondLst>
                                  <p:childTnLst>
                                    <p:set>
                                      <p:cBhvr>
                                        <p:cTn id="24" dur="1" fill="hold">
                                          <p:stCondLst>
                                            <p:cond delay="0"/>
                                          </p:stCondLst>
                                        </p:cTn>
                                        <p:tgtEl>
                                          <p:spTgt spid="6150"/>
                                        </p:tgtEl>
                                        <p:attrNameLst>
                                          <p:attrName>style.visibility</p:attrName>
                                        </p:attrNameLst>
                                      </p:cBhvr>
                                      <p:to>
                                        <p:strVal val="visible"/>
                                      </p:to>
                                    </p:set>
                                    <p:animEffect transition="in" filter="barn(inVertical)">
                                      <p:cBhvr>
                                        <p:cTn id="25" dur="500"/>
                                        <p:tgtEl>
                                          <p:spTgt spid="615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par>
                                <p:cTn id="31" presetID="16" presetClass="entr" presetSubtype="21"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7" grpId="0"/>
      <p:bldP spid="8" grpId="0" animBg="1"/>
      <p:bldP spid="9"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7">
            <a:extLst>
              <a:ext uri="{FF2B5EF4-FFF2-40B4-BE49-F238E27FC236}">
                <a16:creationId xmlns:a16="http://schemas.microsoft.com/office/drawing/2014/main" id="{BE55959A-1F2C-46C2-9FCD-F989F5DD87B7}"/>
              </a:ext>
            </a:extLst>
          </p:cNvPr>
          <p:cNvSpPr/>
          <p:nvPr/>
        </p:nvSpPr>
        <p:spPr>
          <a:xfrm>
            <a:off x="145773" y="3953800"/>
            <a:ext cx="1983779"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cặp</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7" name="Rectangle: Rounded Corners 7">
            <a:extLst>
              <a:ext uri="{FF2B5EF4-FFF2-40B4-BE49-F238E27FC236}">
                <a16:creationId xmlns:a16="http://schemas.microsoft.com/office/drawing/2014/main" id="{53C967EF-6321-45EB-B34B-D99D778ACFBD}"/>
              </a:ext>
            </a:extLst>
          </p:cNvPr>
          <p:cNvSpPr/>
          <p:nvPr/>
        </p:nvSpPr>
        <p:spPr>
          <a:xfrm>
            <a:off x="2322627" y="3949147"/>
            <a:ext cx="2077756"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Chuẩn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bị</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bút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giấy</a:t>
            </a:r>
            <a:r>
              <a:rPr lang="en-US" sz="2600" b="1" dirty="0" smtClean="0">
                <a:solidFill>
                  <a:schemeClr val="tx1"/>
                </a:solidFill>
                <a:latin typeface="#9Slide03 SFU Futura_12" panose="00000400000000000000" pitchFamily="2" charset="0"/>
                <a:cs typeface="Arial" panose="020B0604020202020204" pitchFamily="34" charset="0"/>
              </a:rPr>
              <a:t> note</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0" name="Rectangle: Rounded Corners 7">
            <a:extLst>
              <a:ext uri="{FF2B5EF4-FFF2-40B4-BE49-F238E27FC236}">
                <a16:creationId xmlns:a16="http://schemas.microsoft.com/office/drawing/2014/main" id="{3582B86B-BF97-4986-B5E7-3EF41E0CF4DB}"/>
              </a:ext>
            </a:extLst>
          </p:cNvPr>
          <p:cNvSpPr/>
          <p:nvPr/>
        </p:nvSpPr>
        <p:spPr>
          <a:xfrm>
            <a:off x="4526623" y="3949146"/>
            <a:ext cx="2968346" cy="1401955"/>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Trả</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lời</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câu</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hỏi</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liên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quan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đến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hình</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và</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lược</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đồ</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2" name="Rectangle: Rounded Corners 7">
            <a:extLst>
              <a:ext uri="{FF2B5EF4-FFF2-40B4-BE49-F238E27FC236}">
                <a16:creationId xmlns:a16="http://schemas.microsoft.com/office/drawing/2014/main" id="{D5397E9F-57CE-4CBC-BF7D-C7F3ACC44961}"/>
              </a:ext>
            </a:extLst>
          </p:cNvPr>
          <p:cNvSpPr/>
          <p:nvPr/>
        </p:nvSpPr>
        <p:spPr>
          <a:xfrm>
            <a:off x="7635064" y="3949145"/>
            <a:ext cx="2093874" cy="1401957"/>
          </a:xfrm>
          <a:prstGeom prst="roundRect">
            <a:avLst/>
          </a:prstGeom>
          <a:solidFill>
            <a:schemeClr val="accent4">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Thời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gian</a:t>
            </a:r>
            <a:r>
              <a:rPr lang="en-US" sz="2600" b="1" dirty="0" smtClean="0">
                <a:solidFill>
                  <a:schemeClr val="tx1"/>
                </a:solidFill>
                <a:latin typeface="#9Slide03 SFU Futura_12" panose="00000400000000000000" pitchFamily="2" charset="0"/>
                <a:cs typeface="Arial" panose="020B0604020202020204" pitchFamily="34" charset="0"/>
              </a:rPr>
              <a:t>: 5 PHÚT</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13" name="Rectangle: Rounded Corners 7">
            <a:extLst>
              <a:ext uri="{FF2B5EF4-FFF2-40B4-BE49-F238E27FC236}">
                <a16:creationId xmlns:a16="http://schemas.microsoft.com/office/drawing/2014/main" id="{C22CBC91-7E69-41A0-A1C7-59D20020A212}"/>
              </a:ext>
            </a:extLst>
          </p:cNvPr>
          <p:cNvSpPr/>
          <p:nvPr/>
        </p:nvSpPr>
        <p:spPr>
          <a:xfrm>
            <a:off x="9881537" y="3949144"/>
            <a:ext cx="2247820" cy="140195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Hết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giờ</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các</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cặp</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trình</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14"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3998" y="5351101"/>
            <a:ext cx="1593595" cy="159359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760241" y="5511480"/>
            <a:ext cx="1184639" cy="1222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7993653" y="5421636"/>
            <a:ext cx="1432381" cy="14019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8" cstate="hqprint">
            <a:extLst>
              <a:ext uri="{BEBA8EAE-BF5A-486C-A8C5-ECC9F3942E4B}">
                <a14:imgProps xmlns:a14="http://schemas.microsoft.com/office/drawing/2010/main">
                  <a14:imgLayer r:embed="rId9">
                    <a14:imgEffect>
                      <a14:backgroundRemoval t="3889" b="91759" l="4300" r="97600">
                        <a14:foregroundMark x1="30800" y1="69167" x2="19100" y2="52315"/>
                        <a14:foregroundMark x1="19100" y1="52315" x2="19700" y2="21944"/>
                        <a14:foregroundMark x1="19700" y1="21944" x2="45300" y2="14259"/>
                        <a14:foregroundMark x1="45300" y1="14259" x2="81100" y2="30833"/>
                        <a14:foregroundMark x1="81100" y1="30833" x2="86900" y2="39630"/>
                        <a14:foregroundMark x1="94900" y1="38056" x2="97400" y2="47500"/>
                        <a14:foregroundMark x1="97400" y1="47500" x2="91600" y2="62963"/>
                        <a14:foregroundMark x1="91600" y1="62963" x2="69200" y2="74259"/>
                        <a14:foregroundMark x1="69200" y1="74259" x2="56300" y2="73611"/>
                        <a14:foregroundMark x1="56300" y1="73611" x2="55200" y2="71852"/>
                        <a14:foregroundMark x1="23900" y1="78241" x2="21600" y2="74815"/>
                        <a14:foregroundMark x1="14700" y1="65463" x2="11000" y2="58519"/>
                        <a14:foregroundMark x1="9900" y1="55648" x2="9100" y2="46759"/>
                        <a14:foregroundMark x1="9100" y1="46759" x2="9100" y2="46759"/>
                        <a14:foregroundMark x1="9500" y1="45833" x2="9500" y2="35741"/>
                        <a14:foregroundMark x1="9500" y1="34815" x2="10800" y2="29352"/>
                        <a14:foregroundMark x1="17400" y1="21481" x2="19900" y2="17778"/>
                        <a14:foregroundMark x1="26800" y1="11389" x2="28500" y2="10463"/>
                        <a14:foregroundMark x1="38700" y1="6389" x2="43300" y2="4815"/>
                        <a14:foregroundMark x1="43500" y1="4815" x2="47900" y2="5185"/>
                        <a14:foregroundMark x1="56300" y1="3889" x2="58300" y2="4630"/>
                        <a14:foregroundMark x1="63600" y1="7963" x2="65200" y2="8889"/>
                        <a14:foregroundMark x1="97600" y1="47130" x2="97600" y2="47130"/>
                        <a14:foregroundMark x1="95300" y1="35370" x2="94200" y2="32685"/>
                        <a14:foregroundMark x1="97600" y1="50463" x2="97600" y2="50463"/>
                        <a14:foregroundMark x1="4300" y1="47963" x2="4300" y2="47963"/>
                        <a14:foregroundMark x1="5800" y1="44259" x2="7600" y2="41759"/>
                        <a14:foregroundMark x1="5300" y1="33796" x2="5100" y2="34352"/>
                        <a14:foregroundMark x1="48700" y1="91204" x2="49200" y2="91759"/>
                      </a14:backgroundRemoval>
                    </a14:imgEffect>
                  </a14:imgLayer>
                </a14:imgProps>
              </a:ext>
              <a:ext uri="{28A0092B-C50C-407E-A947-70E740481C1C}">
                <a14:useLocalDpi xmlns:a14="http://schemas.microsoft.com/office/drawing/2010/main" val="0"/>
              </a:ext>
            </a:extLst>
          </a:blip>
          <a:srcRect/>
          <a:stretch>
            <a:fillRect/>
          </a:stretch>
        </p:blipFill>
        <p:spPr bwMode="auto">
          <a:xfrm>
            <a:off x="10418336" y="5421636"/>
            <a:ext cx="1337979" cy="1445017"/>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a:extLst>
              <a:ext uri="{FF2B5EF4-FFF2-40B4-BE49-F238E27FC236}">
                <a16:creationId xmlns:a16="http://schemas.microsoft.com/office/drawing/2014/main" id="{02A4E065-26AE-42DA-9D35-367AC0CC99D8}"/>
              </a:ext>
            </a:extLst>
          </p:cNvPr>
          <p:cNvCxnSpPr/>
          <p:nvPr/>
        </p:nvCxnSpPr>
        <p:spPr>
          <a:xfrm>
            <a:off x="0" y="3763617"/>
            <a:ext cx="12192000" cy="0"/>
          </a:xfrm>
          <a:prstGeom prst="line">
            <a:avLst/>
          </a:prstGeom>
          <a:ln w="28575">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493815-81D7-4DFB-BC03-7ABE761D9402}"/>
              </a:ext>
            </a:extLst>
          </p:cNvPr>
          <p:cNvCxnSpPr>
            <a:cxnSpLocks/>
          </p:cNvCxnSpPr>
          <p:nvPr/>
        </p:nvCxnSpPr>
        <p:spPr>
          <a:xfrm>
            <a:off x="0" y="3807649"/>
            <a:ext cx="12192000" cy="61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2341380" y="43563"/>
            <a:ext cx="6984244" cy="1062125"/>
            <a:chOff x="317307" y="45026"/>
            <a:chExt cx="6984244" cy="1062125"/>
          </a:xfrm>
        </p:grpSpPr>
        <p:sp>
          <p:nvSpPr>
            <p:cNvPr id="18" name="Rectangle 17">
              <a:extLst>
                <a:ext uri="{FF2B5EF4-FFF2-40B4-BE49-F238E27FC236}">
                  <a16:creationId xmlns:a16="http://schemas.microsoft.com/office/drawing/2014/main" id="{811A0B4B-DAAA-41E7-BB47-BCC17608E29F}"/>
                </a:ext>
              </a:extLst>
            </p:cNvPr>
            <p:cNvSpPr/>
            <p:nvPr/>
          </p:nvSpPr>
          <p:spPr>
            <a:xfrm>
              <a:off x="580573" y="91488"/>
              <a:ext cx="6720978" cy="1015663"/>
            </a:xfrm>
            <a:prstGeom prst="rect">
              <a:avLst/>
            </a:prstGeom>
            <a:solidFill>
              <a:srgbClr val="2B8D3A"/>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2. </a:t>
              </a:r>
              <a:r>
                <a:rPr lang="en-US" sz="5400" b="1"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MÂY VÀ MƯA</a:t>
              </a:r>
              <a:endParaRPr lang="en-US" sz="48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endParaRPr>
            </a:p>
          </p:txBody>
        </p:sp>
        <p:pic>
          <p:nvPicPr>
            <p:cNvPr id="20" name="Picture 2" descr="Round Rain Icon Design, Rain Icons, Round Icons, Rain PNG Transparent  Clipart Image and PSD File for Free Download"/>
            <p:cNvPicPr>
              <a:picLocks noChangeAspect="1" noChangeArrowheads="1"/>
            </p:cNvPicPr>
            <p:nvPr/>
          </p:nvPicPr>
          <p:blipFill rotWithShape="1">
            <a:blip r:embed="rId10" cstate="hqprint">
              <a:extLst>
                <a:ext uri="{28A0092B-C50C-407E-A947-70E740481C1C}">
                  <a14:useLocalDpi xmlns:a14="http://schemas.microsoft.com/office/drawing/2010/main" val="0"/>
                </a:ext>
              </a:extLst>
            </a:blip>
            <a:srcRect l="2960" t="2884" r="6371" b="6211"/>
            <a:stretch/>
          </p:blipFill>
          <p:spPr bwMode="auto">
            <a:xfrm>
              <a:off x="317307" y="45026"/>
              <a:ext cx="1037050" cy="103975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22" name="Rectangle: Rounded Corners 7">
            <a:extLst>
              <a:ext uri="{FF2B5EF4-FFF2-40B4-BE49-F238E27FC236}">
                <a16:creationId xmlns:a16="http://schemas.microsoft.com/office/drawing/2014/main" id="{D6CE6303-3C40-4361-9869-64BB994762E1}"/>
              </a:ext>
            </a:extLst>
          </p:cNvPr>
          <p:cNvSpPr/>
          <p:nvPr/>
        </p:nvSpPr>
        <p:spPr>
          <a:xfrm>
            <a:off x="523470" y="1571443"/>
            <a:ext cx="10883329" cy="175001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smtClean="0">
                <a:solidFill>
                  <a:srgbClr val="2B8D3A"/>
                </a:solidFill>
                <a:latin typeface="#9Slide05 Great Vibes" panose="02000507080000020002" pitchFamily="2" charset="0"/>
                <a:cs typeface="Arial" panose="020B0604020202020204" pitchFamily="34" charset="0"/>
              </a:rPr>
              <a:t>Ai </a:t>
            </a:r>
            <a:r>
              <a:rPr lang="en-US" sz="11500" b="1" dirty="0" err="1" smtClean="0">
                <a:solidFill>
                  <a:srgbClr val="2B8D3A"/>
                </a:solidFill>
                <a:latin typeface="#9Slide05 Great Vibes" panose="02000507080000020002" pitchFamily="2" charset="0"/>
                <a:cs typeface="Arial" panose="020B0604020202020204" pitchFamily="34" charset="0"/>
              </a:rPr>
              <a:t>tinh</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mắt</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hơn</a:t>
            </a:r>
            <a:endParaRPr lang="en-US" sz="11500" b="1" dirty="0">
              <a:solidFill>
                <a:srgbClr val="2B8D3A"/>
              </a:solidFill>
              <a:latin typeface="#9Slide05 Great Vibes" panose="02000507080000020002" pitchFamily="2" charset="0"/>
              <a:cs typeface="Arial" panose="020B0604020202020204" pitchFamily="34" charset="0"/>
            </a:endParaRPr>
          </a:p>
        </p:txBody>
      </p:sp>
      <p:sp>
        <p:nvSpPr>
          <p:cNvPr id="23" name="Rectangle: Rounded Corners 7">
            <a:extLst>
              <a:ext uri="{FF2B5EF4-FFF2-40B4-BE49-F238E27FC236}">
                <a16:creationId xmlns:a16="http://schemas.microsoft.com/office/drawing/2014/main" id="{B947E66A-9075-41E4-BB5E-4121C57A7C22}"/>
              </a:ext>
            </a:extLst>
          </p:cNvPr>
          <p:cNvSpPr/>
          <p:nvPr/>
        </p:nvSpPr>
        <p:spPr>
          <a:xfrm>
            <a:off x="145773" y="1239389"/>
            <a:ext cx="2392859"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TRÒ CHƠI</a:t>
            </a:r>
            <a:endParaRPr lang="en-US" sz="3200" b="1" dirty="0">
              <a:solidFill>
                <a:srgbClr val="FF0000"/>
              </a:solidFill>
              <a:latin typeface="#9Slide03 SFU Futura_12" panose="00000400000000000000" pitchFamily="2" charset="0"/>
              <a:cs typeface="Arial" panose="020B0604020202020204" pitchFamily="34" charset="0"/>
            </a:endParaRPr>
          </a:p>
        </p:txBody>
      </p:sp>
      <p:pic>
        <p:nvPicPr>
          <p:cNvPr id="24" name="Picture 6" descr="SlideShare Computer Icons Presentation slide, icon, orange, presentation,  logo png | PNGWing">
            <a:extLst>
              <a:ext uri="{FF2B5EF4-FFF2-40B4-BE49-F238E27FC236}">
                <a16:creationId xmlns:a16="http://schemas.microsoft.com/office/drawing/2014/main" id="{D6FA706C-1528-49BE-967B-3327ADADAC4B}"/>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10000" b="90000" l="8333" r="90556">
                        <a14:foregroundMark x1="35833" y1="77222" x2="35833" y2="77222"/>
                        <a14:foregroundMark x1="43611" y1="44444" x2="43611" y2="44444"/>
                        <a14:foregroundMark x1="64722" y1="40556" x2="64722" y2="40556"/>
                        <a14:foregroundMark x1="90556" y1="45556" x2="90556" y2="45556"/>
                        <a14:foregroundMark x1="8333" y1="46389" x2="8333" y2="46389"/>
                      </a14:backgroundRemoval>
                    </a14:imgEffect>
                  </a14:imgLayer>
                </a14:imgProps>
              </a:ext>
              <a:ext uri="{28A0092B-C50C-407E-A947-70E740481C1C}">
                <a14:useLocalDpi xmlns:a14="http://schemas.microsoft.com/office/drawing/2010/main" val="0"/>
              </a:ext>
            </a:extLst>
          </a:blip>
          <a:srcRect t="9838" b="8669"/>
          <a:stretch/>
        </p:blipFill>
        <p:spPr bwMode="auto">
          <a:xfrm>
            <a:off x="412717" y="5421636"/>
            <a:ext cx="1449890" cy="1181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0907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02A4E065-26AE-42DA-9D35-367AC0CC99D8}"/>
              </a:ext>
            </a:extLst>
          </p:cNvPr>
          <p:cNvCxnSpPr/>
          <p:nvPr/>
        </p:nvCxnSpPr>
        <p:spPr>
          <a:xfrm>
            <a:off x="0" y="2063404"/>
            <a:ext cx="12192000" cy="0"/>
          </a:xfrm>
          <a:prstGeom prst="line">
            <a:avLst/>
          </a:prstGeom>
          <a:ln w="28575">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493815-81D7-4DFB-BC03-7ABE761D9402}"/>
              </a:ext>
            </a:extLst>
          </p:cNvPr>
          <p:cNvCxnSpPr>
            <a:cxnSpLocks/>
          </p:cNvCxnSpPr>
          <p:nvPr/>
        </p:nvCxnSpPr>
        <p:spPr>
          <a:xfrm>
            <a:off x="0" y="2194396"/>
            <a:ext cx="12192000" cy="61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Rounded Corners 7">
            <a:extLst>
              <a:ext uri="{FF2B5EF4-FFF2-40B4-BE49-F238E27FC236}">
                <a16:creationId xmlns:a16="http://schemas.microsoft.com/office/drawing/2014/main" id="{D6CE6303-3C40-4361-9869-64BB994762E1}"/>
              </a:ext>
            </a:extLst>
          </p:cNvPr>
          <p:cNvSpPr/>
          <p:nvPr/>
        </p:nvSpPr>
        <p:spPr>
          <a:xfrm>
            <a:off x="523470" y="553180"/>
            <a:ext cx="10883329" cy="175001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smtClean="0">
                <a:solidFill>
                  <a:srgbClr val="2B8D3A"/>
                </a:solidFill>
                <a:latin typeface="#9Slide05 Great Vibes" panose="02000507080000020002" pitchFamily="2" charset="0"/>
                <a:cs typeface="Arial" panose="020B0604020202020204" pitchFamily="34" charset="0"/>
              </a:rPr>
              <a:t>Ai </a:t>
            </a:r>
            <a:r>
              <a:rPr lang="en-US" sz="11500" b="1" dirty="0" err="1" smtClean="0">
                <a:solidFill>
                  <a:srgbClr val="2B8D3A"/>
                </a:solidFill>
                <a:latin typeface="#9Slide05 Great Vibes" panose="02000507080000020002" pitchFamily="2" charset="0"/>
                <a:cs typeface="Arial" panose="020B0604020202020204" pitchFamily="34" charset="0"/>
              </a:rPr>
              <a:t>tinh</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mắt</a:t>
            </a:r>
            <a:r>
              <a:rPr lang="en-US" sz="11500" b="1" dirty="0" smtClean="0">
                <a:solidFill>
                  <a:srgbClr val="2B8D3A"/>
                </a:solidFill>
                <a:latin typeface="#9Slide05 Great Vibes" panose="02000507080000020002" pitchFamily="2" charset="0"/>
                <a:cs typeface="Arial" panose="020B0604020202020204" pitchFamily="34" charset="0"/>
              </a:rPr>
              <a:t> </a:t>
            </a:r>
            <a:r>
              <a:rPr lang="en-US" sz="11500" b="1" dirty="0" err="1" smtClean="0">
                <a:solidFill>
                  <a:srgbClr val="2B8D3A"/>
                </a:solidFill>
                <a:latin typeface="#9Slide05 Great Vibes" panose="02000507080000020002" pitchFamily="2" charset="0"/>
                <a:cs typeface="Arial" panose="020B0604020202020204" pitchFamily="34" charset="0"/>
              </a:rPr>
              <a:t>hơn</a:t>
            </a:r>
            <a:endParaRPr lang="en-US" sz="11500" b="1" dirty="0">
              <a:solidFill>
                <a:srgbClr val="2B8D3A"/>
              </a:solidFill>
              <a:latin typeface="#9Slide05 Great Vibes" panose="02000507080000020002" pitchFamily="2" charset="0"/>
              <a:cs typeface="Arial" panose="020B0604020202020204" pitchFamily="34" charset="0"/>
            </a:endParaRPr>
          </a:p>
        </p:txBody>
      </p:sp>
      <p:sp>
        <p:nvSpPr>
          <p:cNvPr id="23" name="Rectangle: Rounded Corners 7">
            <a:extLst>
              <a:ext uri="{FF2B5EF4-FFF2-40B4-BE49-F238E27FC236}">
                <a16:creationId xmlns:a16="http://schemas.microsoft.com/office/drawing/2014/main" id="{B947E66A-9075-41E4-BB5E-4121C57A7C22}"/>
              </a:ext>
            </a:extLst>
          </p:cNvPr>
          <p:cNvSpPr/>
          <p:nvPr/>
        </p:nvSpPr>
        <p:spPr>
          <a:xfrm>
            <a:off x="145773" y="221126"/>
            <a:ext cx="2392859"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TRÒ CHƠI</a:t>
            </a:r>
            <a:endParaRPr lang="en-US" sz="3200" b="1" dirty="0">
              <a:solidFill>
                <a:srgbClr val="FF0000"/>
              </a:solidFill>
              <a:latin typeface="#9Slide03 SFU Futura_12" panose="00000400000000000000" pitchFamily="2" charset="0"/>
              <a:cs typeface="Arial" panose="020B0604020202020204" pitchFamily="34" charset="0"/>
            </a:endParaRPr>
          </a:p>
        </p:txBody>
      </p:sp>
      <p:pic>
        <p:nvPicPr>
          <p:cNvPr id="12290" name="Picture 1"/>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828" b="97129" l="8850" r="95133">
                        <a14:foregroundMark x1="14602" y1="37799" x2="14602" y2="37799"/>
                        <a14:foregroundMark x1="15929" y1="29187" x2="16372" y2="25359"/>
                        <a14:foregroundMark x1="22124" y1="11005" x2="87168" y2="28708"/>
                        <a14:foregroundMark x1="13717" y1="17225" x2="8850" y2="61244"/>
                        <a14:foregroundMark x1="12389" y1="79426" x2="11504" y2="78947"/>
                        <a14:foregroundMark x1="11062" y1="77512" x2="11062" y2="77512"/>
                        <a14:foregroundMark x1="10619" y1="77033" x2="10619" y2="77033"/>
                        <a14:foregroundMark x1="34956" y1="83732" x2="34956" y2="83732"/>
                        <a14:foregroundMark x1="34956" y1="83732" x2="34956" y2="83732"/>
                        <a14:foregroundMark x1="34956" y1="83732" x2="34956" y2="83732"/>
                        <a14:foregroundMark x1="34956" y1="83732" x2="34956" y2="83732"/>
                        <a14:foregroundMark x1="77876" y1="88517" x2="77876" y2="88517"/>
                        <a14:foregroundMark x1="82301" y1="62201" x2="82301" y2="62201"/>
                        <a14:foregroundMark x1="82301" y1="62201" x2="82301" y2="62201"/>
                        <a14:foregroundMark x1="91593" y1="61722" x2="91593" y2="61722"/>
                        <a14:foregroundMark x1="91593" y1="61244" x2="91593" y2="61244"/>
                        <a14:foregroundMark x1="95133" y1="26316" x2="95133" y2="26316"/>
                        <a14:foregroundMark x1="94690" y1="24880" x2="94690" y2="24880"/>
                        <a14:foregroundMark x1="82301" y1="14354" x2="82301" y2="14354"/>
                        <a14:foregroundMark x1="82301" y1="13876" x2="82301" y2="13876"/>
                        <a14:foregroundMark x1="16814" y1="6220" x2="16814" y2="6220"/>
                        <a14:foregroundMark x1="16814" y1="6220" x2="16814" y2="6220"/>
                        <a14:foregroundMark x1="54425" y1="11005" x2="54425" y2="11005"/>
                        <a14:foregroundMark x1="54867" y1="11005" x2="54867" y2="11005"/>
                        <a14:foregroundMark x1="69912" y1="14354" x2="69912" y2="14354"/>
                        <a14:foregroundMark x1="69912" y1="14354" x2="69912" y2="14354"/>
                        <a14:foregroundMark x1="89823" y1="16746" x2="89823" y2="16746"/>
                        <a14:foregroundMark x1="89823" y1="16746" x2="89823" y2="16746"/>
                        <a14:foregroundMark x1="89823" y1="16268" x2="89823" y2="16268"/>
                        <a14:foregroundMark x1="74779" y1="13397" x2="74779" y2="13397"/>
                        <a14:foregroundMark x1="74779" y1="13397" x2="74779" y2="13397"/>
                        <a14:foregroundMark x1="55310" y1="11483" x2="55310" y2="11483"/>
                        <a14:foregroundMark x1="55310" y1="11483" x2="55310" y2="11483"/>
                        <a14:foregroundMark x1="50442" y1="10526" x2="49115" y2="10526"/>
                        <a14:foregroundMark x1="43805" y1="10526" x2="43805" y2="10526"/>
                        <a14:foregroundMark x1="43805" y1="10526" x2="43805" y2="10526"/>
                        <a14:foregroundMark x1="30973" y1="3828" x2="30973" y2="3828"/>
                        <a14:foregroundMark x1="63274" y1="12440" x2="63274" y2="12440"/>
                        <a14:foregroundMark x1="82743" y1="93780" x2="82743" y2="93780"/>
                        <a14:foregroundMark x1="83628" y1="97129" x2="83628" y2="97129"/>
                      </a14:backgroundRemoval>
                    </a14:imgEffect>
                    <a14:imgEffect>
                      <a14:sharpenSoften amount="50000"/>
                    </a14:imgEffect>
                  </a14:imgLayer>
                </a14:imgProps>
              </a:ext>
              <a:ext uri="{28A0092B-C50C-407E-A947-70E740481C1C}">
                <a14:useLocalDpi xmlns:a14="http://schemas.microsoft.com/office/drawing/2010/main" val="0"/>
              </a:ext>
            </a:extLst>
          </a:blip>
          <a:srcRect l="5550" t="4305" r="5352" b="3993"/>
          <a:stretch/>
        </p:blipFill>
        <p:spPr bwMode="auto">
          <a:xfrm>
            <a:off x="4556548" y="2661305"/>
            <a:ext cx="3191346" cy="3014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a:extLst>
              <a:ext uri="{FF2B5EF4-FFF2-40B4-BE49-F238E27FC236}">
                <a16:creationId xmlns:a16="http://schemas.microsoft.com/office/drawing/2014/main" id="{03DA20BE-9F29-46E5-808E-7356F4F72644}"/>
              </a:ext>
            </a:extLst>
          </p:cNvPr>
          <p:cNvSpPr/>
          <p:nvPr/>
        </p:nvSpPr>
        <p:spPr>
          <a:xfrm>
            <a:off x="94392" y="2553580"/>
            <a:ext cx="4347855" cy="3746255"/>
          </a:xfrm>
          <a:prstGeom prst="rect">
            <a:avLst/>
          </a:prstGeom>
          <a:solidFill>
            <a:srgbClr val="ECFF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Lưu đồ: Điểm Kết Thúc 147">
            <a:extLst>
              <a:ext uri="{FF2B5EF4-FFF2-40B4-BE49-F238E27FC236}">
                <a16:creationId xmlns:a16="http://schemas.microsoft.com/office/drawing/2014/main" id="{05461557-442F-4F94-AF09-A5C02FFACD0D}"/>
              </a:ext>
            </a:extLst>
          </p:cNvPr>
          <p:cNvSpPr/>
          <p:nvPr/>
        </p:nvSpPr>
        <p:spPr>
          <a:xfrm>
            <a:off x="1011640" y="2307499"/>
            <a:ext cx="2537299" cy="492163"/>
          </a:xfrm>
          <a:prstGeom prst="flowChartTerminator">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9Slide05 SVNUT Triumph" panose="00000500000000000000" pitchFamily="2" charset="0"/>
              </a:rPr>
              <a:t>Nhiệm</a:t>
            </a:r>
            <a:r>
              <a:rPr lang="en-US" sz="2800" dirty="0">
                <a:latin typeface="#9Slide05 SVNUT Triumph" panose="00000500000000000000" pitchFamily="2" charset="0"/>
              </a:rPr>
              <a:t> </a:t>
            </a:r>
            <a:r>
              <a:rPr lang="en-US" sz="2800" dirty="0" err="1">
                <a:latin typeface="#9Slide05 SVNUT Triumph" panose="00000500000000000000" pitchFamily="2" charset="0"/>
              </a:rPr>
              <a:t>vụ</a:t>
            </a:r>
            <a:r>
              <a:rPr lang="en-US" sz="2800" dirty="0">
                <a:latin typeface="#9Slide05 SVNUT Triumph" panose="00000500000000000000" pitchFamily="2" charset="0"/>
              </a:rPr>
              <a:t> 1</a:t>
            </a:r>
          </a:p>
        </p:txBody>
      </p:sp>
      <p:sp>
        <p:nvSpPr>
          <p:cNvPr id="27" name="Rectangle 26"/>
          <p:cNvSpPr/>
          <p:nvPr/>
        </p:nvSpPr>
        <p:spPr>
          <a:xfrm>
            <a:off x="208693" y="2889671"/>
            <a:ext cx="4233554" cy="3410164"/>
          </a:xfrm>
          <a:prstGeom prst="rect">
            <a:avLst/>
          </a:prstGeom>
        </p:spPr>
        <p:txBody>
          <a:bodyPr wrap="square">
            <a:spAutoFit/>
          </a:bodyPr>
          <a:lstStyle/>
          <a:p>
            <a:pPr algn="just">
              <a:lnSpc>
                <a:spcPct val="110000"/>
              </a:lnSpc>
            </a:pPr>
            <a:r>
              <a:rPr lang="en-US" altLang="en-US" sz="2800" b="1" dirty="0" err="1" smtClean="0">
                <a:latin typeface="#9Slide03 SFU Futura_12" panose="00000400000000000000" pitchFamily="2" charset="0"/>
              </a:rPr>
              <a:t>Quan</a:t>
            </a:r>
            <a:r>
              <a:rPr lang="en-US" altLang="en-US" sz="2800" b="1" dirty="0" smtClean="0">
                <a:latin typeface="#9Slide03 SFU Futura_12" panose="00000400000000000000" pitchFamily="2" charset="0"/>
              </a:rPr>
              <a:t> </a:t>
            </a:r>
            <a:r>
              <a:rPr lang="en-US" altLang="en-US" sz="2800" b="1" dirty="0" err="1">
                <a:latin typeface="#9Slide03 SFU Futura_12" panose="00000400000000000000" pitchFamily="2" charset="0"/>
              </a:rPr>
              <a:t>sát</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hình</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ảnh</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ẩm</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kế</a:t>
            </a:r>
            <a:r>
              <a:rPr lang="en-US" altLang="en-US" sz="2800" b="1" dirty="0">
                <a:latin typeface="#9Slide03 SFU Futura_12" panose="00000400000000000000" pitchFamily="2" charset="0"/>
              </a:rPr>
              <a:t>: </a:t>
            </a:r>
          </a:p>
          <a:p>
            <a:pPr algn="just">
              <a:lnSpc>
                <a:spcPct val="110000"/>
              </a:lnSpc>
            </a:pPr>
            <a:r>
              <a:rPr lang="en-US" altLang="en-US" sz="2800" b="1" dirty="0" smtClean="0">
                <a:latin typeface="#9Slide03 SFU Futura_12" panose="00000400000000000000" pitchFamily="2" charset="0"/>
              </a:rPr>
              <a:t>1. </a:t>
            </a:r>
            <a:r>
              <a:rPr lang="en-US" altLang="en-US" sz="2800" b="1" dirty="0">
                <a:latin typeface="#9Slide03 SFU Futura_12" panose="00000400000000000000" pitchFamily="2" charset="0"/>
              </a:rPr>
              <a:t>Cho </a:t>
            </a:r>
            <a:r>
              <a:rPr lang="en-US" altLang="en-US" sz="2800" b="1" dirty="0" err="1">
                <a:latin typeface="#9Slide03 SFU Futura_12" panose="00000400000000000000" pitchFamily="2" charset="0"/>
              </a:rPr>
              <a:t>biết</a:t>
            </a:r>
            <a:r>
              <a:rPr lang="en-US" altLang="en-US" sz="2800" b="1" dirty="0">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giá</a:t>
            </a:r>
            <a:r>
              <a:rPr lang="en-US" altLang="en-US" sz="2800" b="1" dirty="0">
                <a:solidFill>
                  <a:srgbClr val="FF0000"/>
                </a:solidFill>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trị</a:t>
            </a:r>
            <a:r>
              <a:rPr lang="en-US" altLang="en-US" sz="2800" b="1" dirty="0">
                <a:solidFill>
                  <a:srgbClr val="FF0000"/>
                </a:solidFill>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độ</a:t>
            </a:r>
            <a:r>
              <a:rPr lang="en-US" altLang="en-US" sz="2800" b="1" dirty="0">
                <a:solidFill>
                  <a:srgbClr val="FF0000"/>
                </a:solidFill>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ẩm</a:t>
            </a:r>
            <a:r>
              <a:rPr lang="en-US" altLang="en-US" sz="2800" b="1" dirty="0">
                <a:solidFill>
                  <a:srgbClr val="FF0000"/>
                </a:solidFill>
                <a:latin typeface="#9Slide03 SFU Futura_12" panose="00000400000000000000" pitchFamily="2" charset="0"/>
              </a:rPr>
              <a:t> </a:t>
            </a:r>
            <a:r>
              <a:rPr lang="en-US" altLang="en-US" sz="2800" b="1" dirty="0" err="1">
                <a:latin typeface="#9Slide03 SFU Futura_12" panose="00000400000000000000" pitchFamily="2" charset="0"/>
              </a:rPr>
              <a:t>không</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khí</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hiển</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thị</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trên</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hình</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là</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bao</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nhiêu</a:t>
            </a:r>
            <a:r>
              <a:rPr lang="en-US" altLang="en-US" sz="2800" b="1" dirty="0">
                <a:latin typeface="#9Slide03 SFU Futura_12" panose="00000400000000000000" pitchFamily="2" charset="0"/>
              </a:rPr>
              <a:t>?</a:t>
            </a:r>
          </a:p>
          <a:p>
            <a:pPr algn="just">
              <a:lnSpc>
                <a:spcPct val="110000"/>
              </a:lnSpc>
            </a:pPr>
            <a:r>
              <a:rPr lang="en-US" altLang="en-US" sz="2800" b="1" dirty="0" smtClean="0">
                <a:latin typeface="#9Slide03 SFU Futura_12" panose="00000400000000000000" pitchFamily="2" charset="0"/>
              </a:rPr>
              <a:t>2. </a:t>
            </a:r>
            <a:r>
              <a:rPr lang="en-US" altLang="en-US" sz="2800" b="1" dirty="0" err="1">
                <a:latin typeface="#9Slide03 SFU Futura_12" panose="00000400000000000000" pitchFamily="2" charset="0"/>
              </a:rPr>
              <a:t>Còn</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bao</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nhiêu</a:t>
            </a:r>
            <a:r>
              <a:rPr lang="en-US" altLang="en-US" sz="2800" b="1" dirty="0">
                <a:latin typeface="#9Slide03 SFU Futura_12" panose="00000400000000000000" pitchFamily="2" charset="0"/>
              </a:rPr>
              <a:t> % </a:t>
            </a:r>
            <a:r>
              <a:rPr lang="en-US" altLang="en-US" sz="2800" b="1" dirty="0" err="1">
                <a:latin typeface="#9Slide03 SFU Futura_12" panose="00000400000000000000" pitchFamily="2" charset="0"/>
              </a:rPr>
              <a:t>nữa</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thì</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độ</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ẩm</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không</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khí</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sẽ</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đạt</a:t>
            </a:r>
            <a:r>
              <a:rPr lang="en-US" altLang="en-US" sz="2800" b="1" dirty="0">
                <a:latin typeface="#9Slide03 SFU Futura_12" panose="00000400000000000000" pitchFamily="2" charset="0"/>
              </a:rPr>
              <a:t> </a:t>
            </a:r>
            <a:r>
              <a:rPr lang="en-US" altLang="en-US" sz="2800" b="1" dirty="0" err="1">
                <a:latin typeface="#9Slide03 SFU Futura_12" panose="00000400000000000000" pitchFamily="2" charset="0"/>
              </a:rPr>
              <a:t>mức</a:t>
            </a:r>
            <a:r>
              <a:rPr lang="en-US" altLang="en-US" sz="2800" b="1" dirty="0">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bão</a:t>
            </a:r>
            <a:r>
              <a:rPr lang="en-US" altLang="en-US" sz="2800" b="1" dirty="0">
                <a:solidFill>
                  <a:srgbClr val="FF0000"/>
                </a:solidFill>
                <a:latin typeface="#9Slide03 SFU Futura_12" panose="00000400000000000000" pitchFamily="2" charset="0"/>
              </a:rPr>
              <a:t> </a:t>
            </a:r>
            <a:r>
              <a:rPr lang="en-US" altLang="en-US" sz="2800" b="1" dirty="0" err="1">
                <a:solidFill>
                  <a:srgbClr val="FF0000"/>
                </a:solidFill>
                <a:latin typeface="#9Slide03 SFU Futura_12" panose="00000400000000000000" pitchFamily="2" charset="0"/>
              </a:rPr>
              <a:t>hoà</a:t>
            </a:r>
            <a:r>
              <a:rPr lang="en-US" altLang="en-US" sz="2800" b="1" dirty="0" smtClean="0">
                <a:latin typeface="#9Slide03 SFU Futura_12" panose="00000400000000000000" pitchFamily="2" charset="0"/>
              </a:rPr>
              <a:t>?</a:t>
            </a:r>
            <a:endParaRPr lang="en-US" altLang="en-US" sz="2800" b="1" dirty="0">
              <a:latin typeface="#9Slide03 SFU Futura_12" panose="00000400000000000000" pitchFamily="2" charset="0"/>
            </a:endParaRPr>
          </a:p>
        </p:txBody>
      </p:sp>
      <p:pic>
        <p:nvPicPr>
          <p:cNvPr id="28" name="Picture 2" descr="스트 라이프 카탈로그 만화 일러스트 카탈로그 일러스트 Ppt 카탈로그, 스트라이프 카탈로그, 만화 삽화, 카탈로그 일러스트무료  다운로드를위한 PNG 및 PSD 파일"/>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500" b="91667" l="6750" r="92167">
                        <a14:foregroundMark x1="17667" y1="13833" x2="17667" y2="13833"/>
                        <a14:foregroundMark x1="24500" y1="20667" x2="24500" y2="20667"/>
                        <a14:foregroundMark x1="28750" y1="21167" x2="28750" y2="21167"/>
                        <a14:foregroundMark x1="34583" y1="22917" x2="37333" y2="22917"/>
                        <a14:foregroundMark x1="43417" y1="23417" x2="43417" y2="23417"/>
                        <a14:foregroundMark x1="45667" y1="23417" x2="45667" y2="23417"/>
                        <a14:foregroundMark x1="91417" y1="18417" x2="91417" y2="18417"/>
                        <a14:foregroundMark x1="16667" y1="6000" x2="16667" y2="6000"/>
                        <a14:foregroundMark x1="20917" y1="8833" x2="20917" y2="8833"/>
                        <a14:foregroundMark x1="19917" y1="4500" x2="19917" y2="4500"/>
                        <a14:foregroundMark x1="8583" y1="35333" x2="8583" y2="35333"/>
                        <a14:foregroundMark x1="15833" y1="65167" x2="15833" y2="65167"/>
                        <a14:foregroundMark x1="11333" y1="60333" x2="11333" y2="60333"/>
                        <a14:foregroundMark x1="11333" y1="58333" x2="11333" y2="57333"/>
                        <a14:foregroundMark x1="14333" y1="55500" x2="14333" y2="55500"/>
                        <a14:foregroundMark x1="16167" y1="56333" x2="16167" y2="56333"/>
                        <a14:foregroundMark x1="21417" y1="58083" x2="21417" y2="58083"/>
                        <a14:foregroundMark x1="25500" y1="64917" x2="25500" y2="64917"/>
                        <a14:foregroundMark x1="27250" y1="65917" x2="27250" y2="65917"/>
                        <a14:foregroundMark x1="30500" y1="67667" x2="31750" y2="68167"/>
                        <a14:foregroundMark x1="35083" y1="68917" x2="35083" y2="68917"/>
                        <a14:foregroundMark x1="53000" y1="72250" x2="53000" y2="72250"/>
                        <a14:foregroundMark x1="66917" y1="74500" x2="66917" y2="74500"/>
                        <a14:foregroundMark x1="37583" y1="60083" x2="91417" y2="72250"/>
                        <a14:foregroundMark x1="13583" y1="81083" x2="13583" y2="81083"/>
                        <a14:foregroundMark x1="17917" y1="81833" x2="60083" y2="90167"/>
                        <a14:foregroundMark x1="68417" y1="87583" x2="73750" y2="87333"/>
                        <a14:foregroundMark x1="38333" y1="66667" x2="27500" y2="62083"/>
                        <a14:foregroundMark x1="14083" y1="60083" x2="14083" y2="60083"/>
                        <a14:foregroundMark x1="15583" y1="54750" x2="23167" y2="63083"/>
                        <a14:foregroundMark x1="19667" y1="52500" x2="7500" y2="52000"/>
                        <a14:foregroundMark x1="8333" y1="54500" x2="7250" y2="63333"/>
                        <a14:foregroundMark x1="11833" y1="65417" x2="11833" y2="65417"/>
                        <a14:foregroundMark x1="12083" y1="63083" x2="45417" y2="75250"/>
                        <a14:foregroundMark x1="32583" y1="65417" x2="47917" y2="67917"/>
                        <a14:foregroundMark x1="45167" y1="65917" x2="69667" y2="67917"/>
                        <a14:foregroundMark x1="63833" y1="62083" x2="87083" y2="59583"/>
                        <a14:foregroundMark x1="89167" y1="63833" x2="90167" y2="68417"/>
                        <a14:foregroundMark x1="89167" y1="64917" x2="88667" y2="69417"/>
                        <a14:foregroundMark x1="88667" y1="68667" x2="88667" y2="68667"/>
                        <a14:foregroundMark x1="83333" y1="83583" x2="42167" y2="77750"/>
                        <a14:foregroundMark x1="17917" y1="77500" x2="17917" y2="77500"/>
                        <a14:foregroundMark x1="14833" y1="78000" x2="13833" y2="78750"/>
                        <a14:foregroundMark x1="10833" y1="80833" x2="10833" y2="80833"/>
                        <a14:foregroundMark x1="12833" y1="83333" x2="12833" y2="83333"/>
                        <a14:foregroundMark x1="13083" y1="83833" x2="13083" y2="83833"/>
                        <a14:foregroundMark x1="13583" y1="84083" x2="13583" y2="84083"/>
                        <a14:foregroundMark x1="13583" y1="83583" x2="13583" y2="83583"/>
                        <a14:foregroundMark x1="13083" y1="82583" x2="13083" y2="82583"/>
                        <a14:foregroundMark x1="27750" y1="91417" x2="89417" y2="89917"/>
                        <a14:foregroundMark x1="88167" y1="84083" x2="90917" y2="91667"/>
                        <a14:foregroundMark x1="17167" y1="38583" x2="17167" y2="38333"/>
                        <a14:foregroundMark x1="12083" y1="12833" x2="82333" y2="18917"/>
                        <a14:foregroundMark x1="44917" y1="19917" x2="88167" y2="19917"/>
                        <a14:foregroundMark x1="88667" y1="60083" x2="88667" y2="60083"/>
                        <a14:foregroundMark x1="89667" y1="59083" x2="20667" y2="57583"/>
                        <a14:foregroundMark x1="20667" y1="53250" x2="8583" y2="51000"/>
                        <a14:foregroundMark x1="7000" y1="61583" x2="14333" y2="65917"/>
                        <a14:foregroundMark x1="14833" y1="66667" x2="15833" y2="70917"/>
                        <a14:foregroundMark x1="19917" y1="76500" x2="7750" y2="73000"/>
                        <a14:foregroundMark x1="8583" y1="75000" x2="6750" y2="88167"/>
                        <a14:foregroundMark x1="89167" y1="58583" x2="69667" y2="56583"/>
                        <a14:foregroundMark x1="89667" y1="60333" x2="92167" y2="66667"/>
                        <a14:foregroundMark x1="90667" y1="66917" x2="91667" y2="68667"/>
                        <a14:foregroundMark x1="11583" y1="28500" x2="19417" y2="29500"/>
                        <a14:foregroundMark x1="19917" y1="28250" x2="13083" y2="28750"/>
                        <a14:foregroundMark x1="11583" y1="90667" x2="10083" y2="89167"/>
                        <a14:foregroundMark x1="13833" y1="89417" x2="13833" y2="89417"/>
                        <a14:foregroundMark x1="15833" y1="89667" x2="15833" y2="89667"/>
                      </a14:backgroundRemoval>
                    </a14:imgEffect>
                    <a14:imgEffect>
                      <a14:sharpenSoften amount="50000"/>
                    </a14:imgEffect>
                  </a14:imgLayer>
                </a14:imgProps>
              </a:ext>
              <a:ext uri="{28A0092B-C50C-407E-A947-70E740481C1C}">
                <a14:useLocalDpi xmlns:a14="http://schemas.microsoft.com/office/drawing/2010/main" val="0"/>
              </a:ext>
            </a:extLst>
          </a:blip>
          <a:srcRect l="6473" t="28275" r="6713" b="51630"/>
          <a:stretch/>
        </p:blipFill>
        <p:spPr bwMode="auto">
          <a:xfrm>
            <a:off x="8143875" y="2375254"/>
            <a:ext cx="4048125" cy="1668042"/>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Rounded Corners 7">
            <a:extLst>
              <a:ext uri="{FF2B5EF4-FFF2-40B4-BE49-F238E27FC236}">
                <a16:creationId xmlns:a16="http://schemas.microsoft.com/office/drawing/2014/main" id="{9C8CB8A0-CA76-4A71-B990-0741CE8ED4AB}"/>
              </a:ext>
            </a:extLst>
          </p:cNvPr>
          <p:cNvSpPr/>
          <p:nvPr/>
        </p:nvSpPr>
        <p:spPr>
          <a:xfrm>
            <a:off x="9215010" y="3062953"/>
            <a:ext cx="2191789" cy="112385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0000400000000000000" pitchFamily="2" charset="0"/>
                <a:cs typeface="Arial" panose="020B0604020202020204" pitchFamily="34" charset="0"/>
              </a:rPr>
              <a:t>……………</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30" name="Picture 2" descr="스트 라이프 카탈로그 만화 일러스트 카탈로그 일러스트 Ppt 카탈로그, 스트라이프 카탈로그, 만화 삽화, 카탈로그 일러스트무료  다운로드를위한 PNG 및 PSD 파일"/>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500" b="91667" l="6750" r="92167">
                        <a14:foregroundMark x1="17667" y1="13833" x2="17667" y2="13833"/>
                        <a14:foregroundMark x1="24500" y1="20667" x2="24500" y2="20667"/>
                        <a14:foregroundMark x1="28750" y1="21167" x2="28750" y2="21167"/>
                        <a14:foregroundMark x1="34583" y1="22917" x2="37333" y2="22917"/>
                        <a14:foregroundMark x1="43417" y1="23417" x2="43417" y2="23417"/>
                        <a14:foregroundMark x1="45667" y1="23417" x2="45667" y2="23417"/>
                        <a14:foregroundMark x1="91417" y1="18417" x2="91417" y2="18417"/>
                        <a14:foregroundMark x1="16667" y1="6000" x2="16667" y2="6000"/>
                        <a14:foregroundMark x1="20917" y1="8833" x2="20917" y2="8833"/>
                        <a14:foregroundMark x1="19917" y1="4500" x2="19917" y2="4500"/>
                        <a14:foregroundMark x1="8583" y1="35333" x2="8583" y2="35333"/>
                        <a14:foregroundMark x1="15833" y1="65167" x2="15833" y2="65167"/>
                        <a14:foregroundMark x1="11333" y1="60333" x2="11333" y2="60333"/>
                        <a14:foregroundMark x1="11333" y1="58333" x2="11333" y2="57333"/>
                        <a14:foregroundMark x1="14333" y1="55500" x2="14333" y2="55500"/>
                        <a14:foregroundMark x1="16167" y1="56333" x2="16167" y2="56333"/>
                        <a14:foregroundMark x1="21417" y1="58083" x2="21417" y2="58083"/>
                        <a14:foregroundMark x1="25500" y1="64917" x2="25500" y2="64917"/>
                        <a14:foregroundMark x1="27250" y1="65917" x2="27250" y2="65917"/>
                        <a14:foregroundMark x1="30500" y1="67667" x2="31750" y2="68167"/>
                        <a14:foregroundMark x1="35083" y1="68917" x2="35083" y2="68917"/>
                        <a14:foregroundMark x1="53000" y1="72250" x2="53000" y2="72250"/>
                        <a14:foregroundMark x1="66917" y1="74500" x2="66917" y2="74500"/>
                        <a14:foregroundMark x1="37583" y1="60083" x2="91417" y2="72250"/>
                        <a14:foregroundMark x1="13583" y1="81083" x2="13583" y2="81083"/>
                        <a14:foregroundMark x1="17917" y1="81833" x2="60083" y2="90167"/>
                        <a14:foregroundMark x1="68417" y1="87583" x2="73750" y2="87333"/>
                        <a14:foregroundMark x1="38333" y1="66667" x2="27500" y2="62083"/>
                        <a14:foregroundMark x1="14083" y1="60083" x2="14083" y2="60083"/>
                        <a14:foregroundMark x1="15583" y1="54750" x2="23167" y2="63083"/>
                        <a14:foregroundMark x1="19667" y1="52500" x2="7500" y2="52000"/>
                        <a14:foregroundMark x1="8333" y1="54500" x2="7250" y2="63333"/>
                        <a14:foregroundMark x1="11833" y1="65417" x2="11833" y2="65417"/>
                        <a14:foregroundMark x1="12083" y1="63083" x2="45417" y2="75250"/>
                        <a14:foregroundMark x1="32583" y1="65417" x2="47917" y2="67917"/>
                        <a14:foregroundMark x1="45167" y1="65917" x2="69667" y2="67917"/>
                        <a14:foregroundMark x1="63833" y1="62083" x2="87083" y2="59583"/>
                        <a14:foregroundMark x1="89167" y1="63833" x2="90167" y2="68417"/>
                        <a14:foregroundMark x1="89167" y1="64917" x2="88667" y2="69417"/>
                        <a14:foregroundMark x1="88667" y1="68667" x2="88667" y2="68667"/>
                        <a14:foregroundMark x1="83333" y1="83583" x2="42167" y2="77750"/>
                        <a14:foregroundMark x1="17917" y1="77500" x2="17917" y2="77500"/>
                        <a14:foregroundMark x1="14833" y1="78000" x2="13833" y2="78750"/>
                        <a14:foregroundMark x1="10833" y1="80833" x2="10833" y2="80833"/>
                        <a14:foregroundMark x1="12833" y1="83333" x2="12833" y2="83333"/>
                        <a14:foregroundMark x1="13083" y1="83833" x2="13083" y2="83833"/>
                        <a14:foregroundMark x1="13583" y1="84083" x2="13583" y2="84083"/>
                        <a14:foregroundMark x1="13583" y1="83583" x2="13583" y2="83583"/>
                        <a14:foregroundMark x1="13083" y1="82583" x2="13083" y2="82583"/>
                        <a14:foregroundMark x1="27750" y1="91417" x2="89417" y2="89917"/>
                        <a14:foregroundMark x1="88167" y1="84083" x2="90917" y2="91667"/>
                        <a14:foregroundMark x1="17167" y1="38583" x2="17167" y2="38333"/>
                        <a14:foregroundMark x1="12083" y1="12833" x2="82333" y2="18917"/>
                        <a14:foregroundMark x1="44917" y1="19917" x2="88167" y2="19917"/>
                        <a14:foregroundMark x1="88667" y1="60083" x2="88667" y2="60083"/>
                        <a14:foregroundMark x1="89667" y1="59083" x2="20667" y2="57583"/>
                        <a14:foregroundMark x1="20667" y1="53250" x2="8583" y2="51000"/>
                        <a14:foregroundMark x1="7000" y1="61583" x2="14333" y2="65917"/>
                        <a14:foregroundMark x1="14833" y1="66667" x2="15833" y2="70917"/>
                        <a14:foregroundMark x1="19917" y1="76500" x2="7750" y2="73000"/>
                        <a14:foregroundMark x1="8583" y1="75000" x2="6750" y2="88167"/>
                        <a14:foregroundMark x1="89167" y1="58583" x2="69667" y2="56583"/>
                        <a14:foregroundMark x1="89667" y1="60333" x2="92167" y2="66667"/>
                        <a14:foregroundMark x1="90667" y1="66917" x2="91667" y2="68667"/>
                        <a14:foregroundMark x1="11583" y1="28500" x2="19417" y2="29500"/>
                        <a14:foregroundMark x1="19917" y1="28250" x2="13083" y2="28750"/>
                        <a14:foregroundMark x1="11583" y1="90667" x2="10083" y2="89167"/>
                        <a14:foregroundMark x1="13833" y1="89417" x2="13833" y2="89417"/>
                        <a14:foregroundMark x1="15833" y1="89667" x2="15833" y2="89667"/>
                      </a14:backgroundRemoval>
                    </a14:imgEffect>
                    <a14:imgEffect>
                      <a14:sharpenSoften amount="50000"/>
                    </a14:imgEffect>
                  </a14:imgLayer>
                </a14:imgProps>
              </a:ext>
              <a:ext uri="{28A0092B-C50C-407E-A947-70E740481C1C}">
                <a14:useLocalDpi xmlns:a14="http://schemas.microsoft.com/office/drawing/2010/main" val="0"/>
              </a:ext>
            </a:extLst>
          </a:blip>
          <a:srcRect l="6473" t="28275" r="6713" b="51630"/>
          <a:stretch/>
        </p:blipFill>
        <p:spPr bwMode="auto">
          <a:xfrm>
            <a:off x="8143875" y="4264074"/>
            <a:ext cx="4048125" cy="1668042"/>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7">
            <a:extLst>
              <a:ext uri="{FF2B5EF4-FFF2-40B4-BE49-F238E27FC236}">
                <a16:creationId xmlns:a16="http://schemas.microsoft.com/office/drawing/2014/main" id="{9C8CB8A0-CA76-4A71-B990-0741CE8ED4AB}"/>
              </a:ext>
            </a:extLst>
          </p:cNvPr>
          <p:cNvSpPr/>
          <p:nvPr/>
        </p:nvSpPr>
        <p:spPr>
          <a:xfrm>
            <a:off x="9114319" y="5023828"/>
            <a:ext cx="2191789" cy="112385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0000400000000000000" pitchFamily="2" charset="0"/>
                <a:cs typeface="Arial" panose="020B0604020202020204" pitchFamily="34" charset="0"/>
              </a:rPr>
              <a:t>……………</a:t>
            </a:r>
            <a:endParaRPr lang="en-US" sz="2400" b="1" dirty="0">
              <a:solidFill>
                <a:schemeClr val="tx1"/>
              </a:solidFill>
              <a:latin typeface="#9Slide03 SFU Futura_12" panose="00000400000000000000" pitchFamily="2" charset="0"/>
              <a:cs typeface="Arial" panose="020B0604020202020204" pitchFamily="34" charset="0"/>
            </a:endParaRPr>
          </a:p>
        </p:txBody>
      </p:sp>
      <p:cxnSp>
        <p:nvCxnSpPr>
          <p:cNvPr id="32" name="Straight Connector 31">
            <a:extLst>
              <a:ext uri="{FF2B5EF4-FFF2-40B4-BE49-F238E27FC236}">
                <a16:creationId xmlns:a16="http://schemas.microsoft.com/office/drawing/2014/main" id="{14C1C675-3867-4E5E-A77C-C902482B1451}"/>
              </a:ext>
            </a:extLst>
          </p:cNvPr>
          <p:cNvCxnSpPr/>
          <p:nvPr/>
        </p:nvCxnSpPr>
        <p:spPr>
          <a:xfrm flipH="1">
            <a:off x="7879499" y="2124228"/>
            <a:ext cx="49370" cy="4733772"/>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Rounded Corners 7">
            <a:extLst>
              <a:ext uri="{FF2B5EF4-FFF2-40B4-BE49-F238E27FC236}">
                <a16:creationId xmlns:a16="http://schemas.microsoft.com/office/drawing/2014/main" id="{B947E66A-9075-41E4-BB5E-4121C57A7C22}"/>
              </a:ext>
            </a:extLst>
          </p:cNvPr>
          <p:cNvSpPr/>
          <p:nvPr/>
        </p:nvSpPr>
        <p:spPr>
          <a:xfrm>
            <a:off x="8817013" y="3029828"/>
            <a:ext cx="333078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smtClean="0">
                <a:solidFill>
                  <a:srgbClr val="14213F"/>
                </a:solidFill>
                <a:latin typeface="#9Slide03 SFU Futura_12" panose="00000400000000000000" pitchFamily="2" charset="0"/>
                <a:cs typeface="Arial" panose="020B0604020202020204" pitchFamily="34" charset="0"/>
              </a:rPr>
              <a:t>Giá</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trị</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độ</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ẩm</a:t>
            </a:r>
            <a:r>
              <a:rPr lang="en-US" sz="2800" b="1" dirty="0" smtClean="0">
                <a:solidFill>
                  <a:srgbClr val="14213F"/>
                </a:solidFill>
                <a:latin typeface="#9Slide03 SFU Futura_12" panose="00000400000000000000" pitchFamily="2" charset="0"/>
                <a:cs typeface="Arial" panose="020B0604020202020204" pitchFamily="34" charset="0"/>
              </a:rPr>
              <a:t>: 85%</a:t>
            </a:r>
            <a:endParaRPr lang="en-US" sz="2800" b="1" dirty="0">
              <a:solidFill>
                <a:srgbClr val="14213F"/>
              </a:solidFill>
              <a:latin typeface="#9Slide03 SFU Futura_12" panose="00000400000000000000" pitchFamily="2" charset="0"/>
              <a:cs typeface="Arial" panose="020B0604020202020204" pitchFamily="34" charset="0"/>
            </a:endParaRPr>
          </a:p>
        </p:txBody>
      </p:sp>
      <p:sp>
        <p:nvSpPr>
          <p:cNvPr id="34" name="Rectangle: Rounded Corners 7">
            <a:extLst>
              <a:ext uri="{FF2B5EF4-FFF2-40B4-BE49-F238E27FC236}">
                <a16:creationId xmlns:a16="http://schemas.microsoft.com/office/drawing/2014/main" id="{B947E66A-9075-41E4-BB5E-4121C57A7C22}"/>
              </a:ext>
            </a:extLst>
          </p:cNvPr>
          <p:cNvSpPr/>
          <p:nvPr/>
        </p:nvSpPr>
        <p:spPr>
          <a:xfrm>
            <a:off x="9205577" y="4921647"/>
            <a:ext cx="2286246"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smtClean="0">
                <a:solidFill>
                  <a:srgbClr val="14213F"/>
                </a:solidFill>
                <a:latin typeface="#9Slide03 SFU Futura_12" panose="00000400000000000000" pitchFamily="2" charset="0"/>
                <a:cs typeface="Arial" panose="020B0604020202020204" pitchFamily="34" charset="0"/>
              </a:rPr>
              <a:t>Còn</a:t>
            </a:r>
            <a:r>
              <a:rPr lang="en-US" sz="2800" b="1" dirty="0" smtClean="0">
                <a:solidFill>
                  <a:srgbClr val="14213F"/>
                </a:solidFill>
                <a:latin typeface="#9Slide03 SFU Futura_12" panose="00000400000000000000" pitchFamily="2" charset="0"/>
                <a:cs typeface="Arial" panose="020B0604020202020204" pitchFamily="34" charset="0"/>
              </a:rPr>
              <a:t> 15% </a:t>
            </a:r>
            <a:r>
              <a:rPr lang="en-US" sz="2800" b="1" dirty="0" err="1" smtClean="0">
                <a:solidFill>
                  <a:srgbClr val="14213F"/>
                </a:solidFill>
                <a:latin typeface="#9Slide03 SFU Futura_12" panose="00000400000000000000" pitchFamily="2" charset="0"/>
                <a:cs typeface="Arial" panose="020B0604020202020204" pitchFamily="34" charset="0"/>
              </a:rPr>
              <a:t>đạt</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mức</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bão</a:t>
            </a:r>
            <a:r>
              <a:rPr lang="en-US" sz="2800" b="1" dirty="0" smtClean="0">
                <a:solidFill>
                  <a:srgbClr val="14213F"/>
                </a:solidFill>
                <a:latin typeface="#9Slide03 SFU Futura_12" panose="00000400000000000000" pitchFamily="2" charset="0"/>
                <a:cs typeface="Arial" panose="020B0604020202020204" pitchFamily="34" charset="0"/>
              </a:rPr>
              <a:t> </a:t>
            </a:r>
            <a:r>
              <a:rPr lang="en-US" sz="2800" b="1" dirty="0" err="1" smtClean="0">
                <a:solidFill>
                  <a:srgbClr val="14213F"/>
                </a:solidFill>
                <a:latin typeface="#9Slide03 SFU Futura_12" panose="00000400000000000000" pitchFamily="2" charset="0"/>
                <a:cs typeface="Arial" panose="020B0604020202020204" pitchFamily="34" charset="0"/>
              </a:rPr>
              <a:t>hòa</a:t>
            </a:r>
            <a:endParaRPr lang="en-US" sz="2800" b="1" dirty="0">
              <a:solidFill>
                <a:srgbClr val="14213F"/>
              </a:solidFill>
              <a:latin typeface="#9Slide03 SFU Futura_12" panose="00000400000000000000" pitchFamily="2" charset="0"/>
              <a:cs typeface="Arial" panose="020B0604020202020204" pitchFamily="34" charset="0"/>
            </a:endParaRPr>
          </a:p>
        </p:txBody>
      </p:sp>
      <p:sp>
        <p:nvSpPr>
          <p:cNvPr id="35" name="Rectangle: Rounded Corners 7">
            <a:extLst>
              <a:ext uri="{FF2B5EF4-FFF2-40B4-BE49-F238E27FC236}">
                <a16:creationId xmlns:a16="http://schemas.microsoft.com/office/drawing/2014/main" id="{B947E66A-9075-41E4-BB5E-4121C57A7C22}"/>
              </a:ext>
            </a:extLst>
          </p:cNvPr>
          <p:cNvSpPr/>
          <p:nvPr/>
        </p:nvSpPr>
        <p:spPr>
          <a:xfrm>
            <a:off x="8298575" y="2645334"/>
            <a:ext cx="474232"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14213F"/>
                </a:solidFill>
                <a:latin typeface="#9Slide03 SFU Futura_12" panose="00000400000000000000" pitchFamily="2" charset="0"/>
                <a:cs typeface="Arial" panose="020B0604020202020204" pitchFamily="34" charset="0"/>
              </a:rPr>
              <a:t>1</a:t>
            </a:r>
            <a:endParaRPr lang="en-US" sz="3200" b="1" dirty="0">
              <a:solidFill>
                <a:srgbClr val="14213F"/>
              </a:solidFill>
              <a:latin typeface="#9Slide03 SFU Futura_12" panose="00000400000000000000" pitchFamily="2" charset="0"/>
              <a:cs typeface="Arial" panose="020B0604020202020204" pitchFamily="34" charset="0"/>
            </a:endParaRPr>
          </a:p>
        </p:txBody>
      </p:sp>
      <p:sp>
        <p:nvSpPr>
          <p:cNvPr id="36" name="Rectangle: Rounded Corners 7">
            <a:extLst>
              <a:ext uri="{FF2B5EF4-FFF2-40B4-BE49-F238E27FC236}">
                <a16:creationId xmlns:a16="http://schemas.microsoft.com/office/drawing/2014/main" id="{B947E66A-9075-41E4-BB5E-4121C57A7C22}"/>
              </a:ext>
            </a:extLst>
          </p:cNvPr>
          <p:cNvSpPr/>
          <p:nvPr/>
        </p:nvSpPr>
        <p:spPr>
          <a:xfrm>
            <a:off x="8277674" y="4517153"/>
            <a:ext cx="616710"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14213F"/>
                </a:solidFill>
                <a:latin typeface="#9Slide03 SFU Futura_12" panose="00000400000000000000" pitchFamily="2" charset="0"/>
                <a:cs typeface="Arial" panose="020B0604020202020204" pitchFamily="34" charset="0"/>
              </a:rPr>
              <a:t>2</a:t>
            </a:r>
            <a:endParaRPr lang="en-US" sz="3200" b="1" dirty="0">
              <a:solidFill>
                <a:srgbClr val="14213F"/>
              </a:solidFill>
              <a:latin typeface="#9Slide03 SFU Futura_12" panose="00000400000000000000" pitchFamily="2" charset="0"/>
              <a:cs typeface="Arial" panose="020B0604020202020204" pitchFamily="34" charset="0"/>
            </a:endParaRPr>
          </a:p>
        </p:txBody>
      </p:sp>
      <p:sp>
        <p:nvSpPr>
          <p:cNvPr id="37" name="Rectangle: Rounded Corners 7">
            <a:extLst>
              <a:ext uri="{FF2B5EF4-FFF2-40B4-BE49-F238E27FC236}">
                <a16:creationId xmlns:a16="http://schemas.microsoft.com/office/drawing/2014/main" id="{B947E66A-9075-41E4-BB5E-4121C57A7C22}"/>
              </a:ext>
            </a:extLst>
          </p:cNvPr>
          <p:cNvSpPr/>
          <p:nvPr/>
        </p:nvSpPr>
        <p:spPr>
          <a:xfrm>
            <a:off x="4556548" y="5743613"/>
            <a:ext cx="3125263" cy="580924"/>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smtClean="0">
                <a:solidFill>
                  <a:schemeClr val="tx1"/>
                </a:solidFill>
                <a:latin typeface="#9Slide03 SFU Futura_12" panose="00000400000000000000" pitchFamily="2" charset="0"/>
                <a:cs typeface="Arial" panose="020B0604020202020204" pitchFamily="34" charset="0"/>
              </a:rPr>
              <a:t>Nhiệt</a:t>
            </a:r>
            <a:r>
              <a:rPr lang="en-US" sz="2400" b="1" dirty="0" smtClean="0">
                <a:solidFill>
                  <a:schemeClr val="tx1"/>
                </a:solidFill>
                <a:latin typeface="#9Slide03 SFU Futura_12" panose="00000400000000000000" pitchFamily="2" charset="0"/>
                <a:cs typeface="Arial" panose="020B0604020202020204" pitchFamily="34" charset="0"/>
              </a:rPr>
              <a:t> - </a:t>
            </a:r>
            <a:r>
              <a:rPr lang="en-US" sz="2400" b="1" dirty="0" err="1" smtClean="0">
                <a:solidFill>
                  <a:schemeClr val="tx1"/>
                </a:solidFill>
                <a:latin typeface="#9Slide03 SFU Futura_12" panose="00000400000000000000" pitchFamily="2" charset="0"/>
                <a:cs typeface="Arial" panose="020B0604020202020204" pitchFamily="34" charset="0"/>
              </a:rPr>
              <a:t>ẩm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kế</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điện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tử</a:t>
            </a:r>
            <a:endParaRPr lang="en-US" sz="2400" b="1" dirty="0">
              <a:solidFill>
                <a:schemeClr val="tx1"/>
              </a:solidFill>
              <a:latin typeface="#9Slide03 SFU Futura_12" panose="00000400000000000000" pitchFamily="2" charset="0"/>
              <a:cs typeface="Arial" panose="020B0604020202020204" pitchFamily="34" charset="0"/>
            </a:endParaRPr>
          </a:p>
        </p:txBody>
      </p:sp>
    </p:spTree>
    <p:extLst>
      <p:ext uri="{BB962C8B-B14F-4D97-AF65-F5344CB8AC3E}">
        <p14:creationId xmlns:p14="http://schemas.microsoft.com/office/powerpoint/2010/main" val="6008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nodeType="withEffect">
                                  <p:stCondLst>
                                    <p:cond delay="0"/>
                                  </p:stCondLst>
                                  <p:childTnLst>
                                    <p:set>
                                      <p:cBhvr>
                                        <p:cTn id="15" dur="1" fill="hold">
                                          <p:stCondLst>
                                            <p:cond delay="0"/>
                                          </p:stCondLst>
                                        </p:cTn>
                                        <p:tgtEl>
                                          <p:spTgt spid="12290"/>
                                        </p:tgtEl>
                                        <p:attrNameLst>
                                          <p:attrName>style.visibility</p:attrName>
                                        </p:attrNameLst>
                                      </p:cBhvr>
                                      <p:to>
                                        <p:strVal val="visible"/>
                                      </p:to>
                                    </p:set>
                                    <p:animEffect transition="in" filter="barn(inVertical)">
                                      <p:cBhvr>
                                        <p:cTn id="16" dur="500"/>
                                        <p:tgtEl>
                                          <p:spTgt spid="1229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inVertical)">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arn(inVertical)">
                                      <p:cBhvr>
                                        <p:cTn id="24" dur="500"/>
                                        <p:tgtEl>
                                          <p:spTgt spid="31"/>
                                        </p:tgtEl>
                                      </p:cBhvr>
                                    </p:animEffect>
                                  </p:childTnLst>
                                </p:cTn>
                              </p:par>
                              <p:par>
                                <p:cTn id="25" presetID="16" presetClass="entr" presetSubtype="21"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arn(inVertical)">
                                      <p:cBhvr>
                                        <p:cTn id="30" dur="500"/>
                                        <p:tgtEl>
                                          <p:spTgt spid="36"/>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inVertical)">
                                      <p:cBhvr>
                                        <p:cTn id="33" dur="500"/>
                                        <p:tgtEl>
                                          <p:spTgt spid="35"/>
                                        </p:tgtEl>
                                      </p:cBhvr>
                                    </p:animEffect>
                                  </p:childTnLst>
                                </p:cTn>
                              </p:par>
                              <p:par>
                                <p:cTn id="34" presetID="16" presetClass="entr" presetSubtype="2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inVertical)">
                                      <p:cBhvr>
                                        <p:cTn id="36" dur="500"/>
                                        <p:tgtEl>
                                          <p:spTgt spid="28"/>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arn(inVertical)">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barn(inVertical)">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barn(inVertical)">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p:bldP spid="29" grpId="0"/>
      <p:bldP spid="31" grpId="0"/>
      <p:bldP spid="33" grpId="0"/>
      <p:bldP spid="34"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7">
            <a:extLst>
              <a:ext uri="{FF2B5EF4-FFF2-40B4-BE49-F238E27FC236}">
                <a16:creationId xmlns:a16="http://schemas.microsoft.com/office/drawing/2014/main" id="{B947E66A-9075-41E4-BB5E-4121C57A7C22}"/>
              </a:ext>
            </a:extLst>
          </p:cNvPr>
          <p:cNvSpPr/>
          <p:nvPr/>
        </p:nvSpPr>
        <p:spPr>
          <a:xfrm>
            <a:off x="145773" y="221126"/>
            <a:ext cx="2392859"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TRÒ CHƠI</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25" name="Rectangle 24">
            <a:extLst>
              <a:ext uri="{FF2B5EF4-FFF2-40B4-BE49-F238E27FC236}">
                <a16:creationId xmlns:a16="http://schemas.microsoft.com/office/drawing/2014/main" id="{03DA20BE-9F29-46E5-808E-7356F4F72644}"/>
              </a:ext>
            </a:extLst>
          </p:cNvPr>
          <p:cNvSpPr/>
          <p:nvPr/>
        </p:nvSpPr>
        <p:spPr>
          <a:xfrm>
            <a:off x="94393" y="1414424"/>
            <a:ext cx="4249008" cy="4897013"/>
          </a:xfrm>
          <a:prstGeom prst="rect">
            <a:avLst/>
          </a:prstGeom>
          <a:solidFill>
            <a:srgbClr val="ECFF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Lưu đồ: Điểm Kết Thúc 147">
            <a:extLst>
              <a:ext uri="{FF2B5EF4-FFF2-40B4-BE49-F238E27FC236}">
                <a16:creationId xmlns:a16="http://schemas.microsoft.com/office/drawing/2014/main" id="{05461557-442F-4F94-AF09-A5C02FFACD0D}"/>
              </a:ext>
            </a:extLst>
          </p:cNvPr>
          <p:cNvSpPr/>
          <p:nvPr/>
        </p:nvSpPr>
        <p:spPr>
          <a:xfrm>
            <a:off x="1011640" y="1168343"/>
            <a:ext cx="2537299" cy="492163"/>
          </a:xfrm>
          <a:prstGeom prst="flowChartTerminator">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9Slide05 SVNUT Triumph" panose="00000500000000000000" pitchFamily="2" charset="0"/>
              </a:rPr>
              <a:t>Nhiệm</a:t>
            </a:r>
            <a:r>
              <a:rPr lang="en-US" sz="2800" dirty="0">
                <a:latin typeface="#9Slide05 SVNUT Triumph" panose="00000500000000000000" pitchFamily="2" charset="0"/>
              </a:rPr>
              <a:t> </a:t>
            </a:r>
            <a:r>
              <a:rPr lang="en-US" sz="2800" dirty="0" err="1">
                <a:latin typeface="#9Slide05 SVNUT Triumph" panose="00000500000000000000" pitchFamily="2" charset="0"/>
              </a:rPr>
              <a:t>vụ</a:t>
            </a:r>
            <a:r>
              <a:rPr lang="en-US" sz="2800" dirty="0">
                <a:latin typeface="#9Slide05 SVNUT Triumph" panose="00000500000000000000" pitchFamily="2" charset="0"/>
              </a:rPr>
              <a:t> </a:t>
            </a:r>
            <a:r>
              <a:rPr lang="en-US" sz="2800" dirty="0" smtClean="0">
                <a:latin typeface="#9Slide05 SVNUT Triumph" panose="00000500000000000000" pitchFamily="2" charset="0"/>
              </a:rPr>
              <a:t>2</a:t>
            </a:r>
            <a:endParaRPr lang="en-US" sz="2800" dirty="0">
              <a:latin typeface="#9Slide05 SVNUT Triumph" panose="00000500000000000000" pitchFamily="2" charset="0"/>
            </a:endParaRPr>
          </a:p>
        </p:txBody>
      </p:sp>
      <p:sp>
        <p:nvSpPr>
          <p:cNvPr id="27" name="Rectangle 26"/>
          <p:cNvSpPr/>
          <p:nvPr/>
        </p:nvSpPr>
        <p:spPr>
          <a:xfrm>
            <a:off x="256445" y="1733031"/>
            <a:ext cx="3815493" cy="4493538"/>
          </a:xfrm>
          <a:prstGeom prst="rect">
            <a:avLst/>
          </a:prstGeom>
        </p:spPr>
        <p:txBody>
          <a:bodyPr wrap="square">
            <a:spAutoFit/>
          </a:bodyPr>
          <a:lstStyle/>
          <a:p>
            <a:pPr algn="just">
              <a:lnSpc>
                <a:spcPct val="110000"/>
              </a:lnSpc>
            </a:pPr>
            <a:r>
              <a:rPr lang="vi-VN" altLang="en-US" sz="2600" b="1" dirty="0" smtClean="0">
                <a:latin typeface="#9Slide03 SFU Futura_12" panose="00000400000000000000" pitchFamily="2" charset="0"/>
              </a:rPr>
              <a:t>Quan </a:t>
            </a:r>
            <a:r>
              <a:rPr lang="vi-VN" altLang="en-US" sz="2600" b="1" dirty="0">
                <a:latin typeface="#9Slide03 SFU Futura_12" panose="00000400000000000000" pitchFamily="2" charset="0"/>
              </a:rPr>
              <a:t>sát hình 6 </a:t>
            </a:r>
            <a:r>
              <a:rPr lang="vi-VN" altLang="en-US" sz="2600" b="1" dirty="0" smtClean="0">
                <a:latin typeface="#9Slide03 SFU Futura_12" panose="00000400000000000000" pitchFamily="2" charset="0"/>
              </a:rPr>
              <a:t>SGK, </a:t>
            </a:r>
            <a:r>
              <a:rPr lang="vi-VN" altLang="en-US" sz="2600" b="1" dirty="0">
                <a:latin typeface="#9Slide03 SFU Futura_12" panose="00000400000000000000" pitchFamily="2" charset="0"/>
              </a:rPr>
              <a:t>cho biết:</a:t>
            </a:r>
          </a:p>
          <a:p>
            <a:pPr algn="just">
              <a:lnSpc>
                <a:spcPct val="110000"/>
              </a:lnSpc>
            </a:pPr>
            <a:r>
              <a:rPr lang="en-US" altLang="en-US" sz="2600" b="1" dirty="0" smtClean="0">
                <a:latin typeface="#9Slide03 SFU Futura_12" panose="00000400000000000000" pitchFamily="2" charset="0"/>
              </a:rPr>
              <a:t>1.</a:t>
            </a:r>
            <a:r>
              <a:rPr lang="vi-VN" altLang="en-US" sz="2600" b="1" dirty="0" smtClean="0">
                <a:latin typeface="#9Slide03 SFU Futura_12" panose="00000400000000000000" pitchFamily="2" charset="0"/>
              </a:rPr>
              <a:t> </a:t>
            </a:r>
            <a:r>
              <a:rPr lang="vi-VN" altLang="en-US" sz="2600" b="1" dirty="0">
                <a:latin typeface="#9Slide03 SFU Futura_12" panose="00000400000000000000" pitchFamily="2" charset="0"/>
              </a:rPr>
              <a:t>Những vùng có lượng mưa trung bình năm </a:t>
            </a:r>
            <a:r>
              <a:rPr lang="vi-VN" altLang="en-US" sz="2600" b="1" dirty="0">
                <a:solidFill>
                  <a:srgbClr val="FF0000"/>
                </a:solidFill>
                <a:latin typeface="#9Slide03 SFU Futura_12" panose="00000400000000000000" pitchFamily="2" charset="0"/>
              </a:rPr>
              <a:t>trên 2 000 mm</a:t>
            </a:r>
            <a:r>
              <a:rPr lang="vi-VN" altLang="en-US" sz="2600" b="1" dirty="0">
                <a:latin typeface="#9Slide03 SFU Futura_12" panose="00000400000000000000" pitchFamily="2" charset="0"/>
              </a:rPr>
              <a:t>?</a:t>
            </a:r>
          </a:p>
          <a:p>
            <a:pPr algn="just">
              <a:lnSpc>
                <a:spcPct val="110000"/>
              </a:lnSpc>
            </a:pPr>
            <a:r>
              <a:rPr lang="en-US" altLang="en-US" sz="2600" b="1" dirty="0" smtClean="0">
                <a:latin typeface="#9Slide03 SFU Futura_12" panose="00000400000000000000" pitchFamily="2" charset="0"/>
              </a:rPr>
              <a:t>2.</a:t>
            </a:r>
            <a:r>
              <a:rPr lang="vi-VN" altLang="en-US" sz="2600" b="1" dirty="0" smtClean="0">
                <a:latin typeface="#9Slide03 SFU Futura_12" panose="00000400000000000000" pitchFamily="2" charset="0"/>
              </a:rPr>
              <a:t> </a:t>
            </a:r>
            <a:r>
              <a:rPr lang="vi-VN" altLang="en-US" sz="2600" b="1" dirty="0">
                <a:latin typeface="#9Slide03 SFU Futura_12" panose="00000400000000000000" pitchFamily="2" charset="0"/>
              </a:rPr>
              <a:t>Những vùng có lượng mưa trung bình năm </a:t>
            </a:r>
            <a:r>
              <a:rPr lang="vi-VN" altLang="en-US" sz="2600" b="1" dirty="0">
                <a:solidFill>
                  <a:srgbClr val="FF0000"/>
                </a:solidFill>
                <a:latin typeface="#9Slide03 SFU Futura_12" panose="00000400000000000000" pitchFamily="2" charset="0"/>
              </a:rPr>
              <a:t>dưới 200 mm</a:t>
            </a:r>
            <a:r>
              <a:rPr lang="vi-VN" altLang="en-US" sz="2600" b="1" dirty="0">
                <a:latin typeface="#9Slide03 SFU Futura_12" panose="00000400000000000000" pitchFamily="2" charset="0"/>
              </a:rPr>
              <a:t>?</a:t>
            </a:r>
          </a:p>
          <a:p>
            <a:pPr algn="just">
              <a:lnSpc>
                <a:spcPct val="110000"/>
              </a:lnSpc>
            </a:pPr>
            <a:r>
              <a:rPr lang="en-US" altLang="en-US" sz="2600" b="1" dirty="0" smtClean="0">
                <a:latin typeface="#9Slide03 SFU Futura_12" panose="00000400000000000000" pitchFamily="2" charset="0"/>
              </a:rPr>
              <a:t>3.</a:t>
            </a:r>
            <a:r>
              <a:rPr lang="vi-VN" altLang="en-US" sz="2600" b="1" dirty="0" smtClean="0">
                <a:latin typeface="#9Slide03 SFU Futura_12" panose="00000400000000000000" pitchFamily="2" charset="0"/>
              </a:rPr>
              <a:t> </a:t>
            </a:r>
            <a:r>
              <a:rPr lang="vi-VN" altLang="en-US" sz="2600" b="1" dirty="0">
                <a:latin typeface="#9Slide03 SFU Futura_12" panose="00000400000000000000" pitchFamily="2" charset="0"/>
              </a:rPr>
              <a:t>Lượng mưa trung bình của </a:t>
            </a:r>
            <a:r>
              <a:rPr lang="vi-VN" altLang="en-US" sz="2600" b="1" dirty="0">
                <a:solidFill>
                  <a:srgbClr val="FF0000"/>
                </a:solidFill>
                <a:latin typeface="#9Slide03 SFU Futura_12" panose="00000400000000000000" pitchFamily="2" charset="0"/>
              </a:rPr>
              <a:t>nước ta </a:t>
            </a:r>
            <a:r>
              <a:rPr lang="vi-VN" altLang="en-US" sz="2600" b="1" dirty="0">
                <a:latin typeface="#9Slide03 SFU Futura_12" panose="00000400000000000000" pitchFamily="2" charset="0"/>
              </a:rPr>
              <a:t>là bao nhiêu</a:t>
            </a:r>
            <a:r>
              <a:rPr lang="vi-VN" altLang="en-US" sz="2600" b="1" dirty="0" smtClean="0">
                <a:latin typeface="#9Slide03 SFU Futura_12" panose="00000400000000000000" pitchFamily="2" charset="0"/>
              </a:rPr>
              <a:t>?</a:t>
            </a:r>
            <a:endParaRPr lang="vi-VN" altLang="en-US" sz="2600" b="1" dirty="0">
              <a:latin typeface="#9Slide03 SFU Futura_12" panose="00000400000000000000" pitchFamily="2" charset="0"/>
            </a:endParaRPr>
          </a:p>
        </p:txBody>
      </p:sp>
      <p:sp>
        <p:nvSpPr>
          <p:cNvPr id="37" name="Rectangle: Rounded Corners 7">
            <a:extLst>
              <a:ext uri="{FF2B5EF4-FFF2-40B4-BE49-F238E27FC236}">
                <a16:creationId xmlns:a16="http://schemas.microsoft.com/office/drawing/2014/main" id="{B947E66A-9075-41E4-BB5E-4121C57A7C22}"/>
              </a:ext>
            </a:extLst>
          </p:cNvPr>
          <p:cNvSpPr/>
          <p:nvPr/>
        </p:nvSpPr>
        <p:spPr>
          <a:xfrm>
            <a:off x="5005670" y="6261932"/>
            <a:ext cx="7091143" cy="509536"/>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smtClean="0">
                <a:solidFill>
                  <a:schemeClr val="tx1"/>
                </a:solidFill>
                <a:latin typeface="#9Slide03 SFU Futura_12" panose="00000400000000000000" pitchFamily="2" charset="0"/>
                <a:cs typeface="Arial" panose="020B0604020202020204" pitchFamily="34" charset="0"/>
              </a:rPr>
              <a:t>Hình</a:t>
            </a:r>
            <a:r>
              <a:rPr lang="en-US" sz="2400" b="1" dirty="0" smtClean="0">
                <a:solidFill>
                  <a:schemeClr val="tx1"/>
                </a:solidFill>
                <a:latin typeface="#9Slide03 SFU Futura_12" panose="00000400000000000000" pitchFamily="2" charset="0"/>
                <a:cs typeface="Arial" panose="020B0604020202020204" pitchFamily="34" charset="0"/>
              </a:rPr>
              <a:t> 6. </a:t>
            </a:r>
            <a:r>
              <a:rPr lang="en-US" sz="2400" b="1" dirty="0" err="1" smtClean="0">
                <a:solidFill>
                  <a:schemeClr val="tx1"/>
                </a:solidFill>
                <a:latin typeface="#9Slide03 SFU Futura_12" panose="00000400000000000000" pitchFamily="2" charset="0"/>
                <a:cs typeface="Arial" panose="020B0604020202020204" pitchFamily="34" charset="0"/>
              </a:rPr>
              <a:t>Phân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bố</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lượng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mưa</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trung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bình</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năm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trên</a:t>
            </a:r>
            <a:r>
              <a:rPr lang="en-US" sz="2400" b="1" dirty="0" smtClean="0">
                <a:solidFill>
                  <a:schemeClr val="tx1"/>
                </a:solidFill>
                <a:latin typeface="#9Slide03 SFU Futura_12" panose="00000400000000000000" pitchFamily="2" charset="0"/>
                <a:cs typeface="Arial" panose="020B0604020202020204" pitchFamily="34" charset="0"/>
              </a:rPr>
              <a:t> TĐ</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489999" y="1364919"/>
            <a:ext cx="7606814" cy="4700437"/>
          </a:xfrm>
          <a:prstGeom prst="rect">
            <a:avLst/>
          </a:prstGeom>
        </p:spPr>
      </p:pic>
      <p:sp>
        <p:nvSpPr>
          <p:cNvPr id="24" name="Rectangle: Rounded Corners 7">
            <a:extLst>
              <a:ext uri="{FF2B5EF4-FFF2-40B4-BE49-F238E27FC236}">
                <a16:creationId xmlns:a16="http://schemas.microsoft.com/office/drawing/2014/main" id="{D6CE6303-3C40-4361-9869-64BB994762E1}"/>
              </a:ext>
            </a:extLst>
          </p:cNvPr>
          <p:cNvSpPr/>
          <p:nvPr/>
        </p:nvSpPr>
        <p:spPr>
          <a:xfrm>
            <a:off x="2996983" y="234826"/>
            <a:ext cx="6233972" cy="915997"/>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smtClean="0">
                <a:solidFill>
                  <a:srgbClr val="2B8D3A"/>
                </a:solidFill>
                <a:latin typeface="#9Slide05 Great Vibes" panose="02000507080000020002" pitchFamily="2" charset="0"/>
                <a:cs typeface="Arial" panose="020B0604020202020204" pitchFamily="34" charset="0"/>
              </a:rPr>
              <a:t>Ai </a:t>
            </a:r>
            <a:r>
              <a:rPr lang="en-US" sz="9600" b="1" dirty="0" err="1" smtClean="0">
                <a:solidFill>
                  <a:srgbClr val="2B8D3A"/>
                </a:solidFill>
                <a:latin typeface="#9Slide05 Great Vibes" panose="02000507080000020002" pitchFamily="2" charset="0"/>
                <a:cs typeface="Arial" panose="020B0604020202020204" pitchFamily="34" charset="0"/>
              </a:rPr>
              <a:t>tinh</a:t>
            </a:r>
            <a:r>
              <a:rPr lang="en-US" sz="9600" b="1" dirty="0" smtClean="0">
                <a:solidFill>
                  <a:srgbClr val="2B8D3A"/>
                </a:solidFill>
                <a:latin typeface="#9Slide05 Great Vibes" panose="02000507080000020002" pitchFamily="2" charset="0"/>
                <a:cs typeface="Arial" panose="020B0604020202020204" pitchFamily="34" charset="0"/>
              </a:rPr>
              <a:t> </a:t>
            </a:r>
            <a:r>
              <a:rPr lang="en-US" sz="9600" b="1" dirty="0" err="1" smtClean="0">
                <a:solidFill>
                  <a:srgbClr val="2B8D3A"/>
                </a:solidFill>
                <a:latin typeface="#9Slide05 Great Vibes" panose="02000507080000020002" pitchFamily="2" charset="0"/>
                <a:cs typeface="Arial" panose="020B0604020202020204" pitchFamily="34" charset="0"/>
              </a:rPr>
              <a:t>mắt</a:t>
            </a:r>
            <a:r>
              <a:rPr lang="en-US" sz="9600" b="1" dirty="0" smtClean="0">
                <a:solidFill>
                  <a:srgbClr val="2B8D3A"/>
                </a:solidFill>
                <a:latin typeface="#9Slide05 Great Vibes" panose="02000507080000020002" pitchFamily="2" charset="0"/>
                <a:cs typeface="Arial" panose="020B0604020202020204" pitchFamily="34" charset="0"/>
              </a:rPr>
              <a:t> </a:t>
            </a:r>
            <a:r>
              <a:rPr lang="en-US" sz="9600" b="1" dirty="0" err="1" smtClean="0">
                <a:solidFill>
                  <a:srgbClr val="2B8D3A"/>
                </a:solidFill>
                <a:latin typeface="#9Slide05 Great Vibes" panose="02000507080000020002" pitchFamily="2" charset="0"/>
                <a:cs typeface="Arial" panose="020B0604020202020204" pitchFamily="34" charset="0"/>
              </a:rPr>
              <a:t>hơn</a:t>
            </a:r>
            <a:endParaRPr lang="en-US" sz="9600" b="1" dirty="0">
              <a:solidFill>
                <a:srgbClr val="2B8D3A"/>
              </a:solidFill>
              <a:latin typeface="#9Slide05 Great Vibes" panose="02000507080000020002" pitchFamily="2" charset="0"/>
              <a:cs typeface="Arial" panose="020B0604020202020204" pitchFamily="34" charset="0"/>
            </a:endParaRPr>
          </a:p>
        </p:txBody>
      </p:sp>
      <p:pic>
        <p:nvPicPr>
          <p:cNvPr id="38"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l="54261" t="49109" b="-1"/>
          <a:stretch/>
        </p:blipFill>
        <p:spPr bwMode="auto">
          <a:xfrm>
            <a:off x="9989670" y="-97763"/>
            <a:ext cx="2107143" cy="1581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29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7">
            <a:extLst>
              <a:ext uri="{FF2B5EF4-FFF2-40B4-BE49-F238E27FC236}">
                <a16:creationId xmlns:a16="http://schemas.microsoft.com/office/drawing/2014/main" id="{B947E66A-9075-41E4-BB5E-4121C57A7C22}"/>
              </a:ext>
            </a:extLst>
          </p:cNvPr>
          <p:cNvSpPr/>
          <p:nvPr/>
        </p:nvSpPr>
        <p:spPr>
          <a:xfrm>
            <a:off x="145773" y="221126"/>
            <a:ext cx="2392859"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FF0000"/>
                </a:solidFill>
                <a:latin typeface="#9Slide03 SFU Futura_12" panose="00000400000000000000" pitchFamily="2" charset="0"/>
                <a:cs typeface="Arial" panose="020B0604020202020204" pitchFamily="34" charset="0"/>
              </a:rPr>
              <a:t>TRÒ CHƠI</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37" name="Rectangle: Rounded Corners 7">
            <a:extLst>
              <a:ext uri="{FF2B5EF4-FFF2-40B4-BE49-F238E27FC236}">
                <a16:creationId xmlns:a16="http://schemas.microsoft.com/office/drawing/2014/main" id="{B947E66A-9075-41E4-BB5E-4121C57A7C22}"/>
              </a:ext>
            </a:extLst>
          </p:cNvPr>
          <p:cNvSpPr/>
          <p:nvPr/>
        </p:nvSpPr>
        <p:spPr>
          <a:xfrm>
            <a:off x="5105400" y="6069363"/>
            <a:ext cx="7086600" cy="558164"/>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smtClean="0">
                <a:solidFill>
                  <a:schemeClr val="tx1"/>
                </a:solidFill>
                <a:latin typeface="#9Slide03 SFU Futura_12" panose="00000400000000000000" pitchFamily="2" charset="0"/>
                <a:cs typeface="Arial" panose="020B0604020202020204" pitchFamily="34" charset="0"/>
              </a:rPr>
              <a:t>Hình</a:t>
            </a:r>
            <a:r>
              <a:rPr lang="en-US" sz="2400" b="1" dirty="0" smtClean="0">
                <a:solidFill>
                  <a:schemeClr val="tx1"/>
                </a:solidFill>
                <a:latin typeface="#9Slide03 SFU Futura_12" panose="00000400000000000000" pitchFamily="2" charset="0"/>
                <a:cs typeface="Arial" panose="020B0604020202020204" pitchFamily="34" charset="0"/>
              </a:rPr>
              <a:t> 6. </a:t>
            </a:r>
            <a:r>
              <a:rPr lang="en-US" sz="2400" b="1" dirty="0" err="1" smtClean="0">
                <a:solidFill>
                  <a:schemeClr val="tx1"/>
                </a:solidFill>
                <a:latin typeface="#9Slide03 SFU Futura_12" panose="00000400000000000000" pitchFamily="2" charset="0"/>
                <a:cs typeface="Arial" panose="020B0604020202020204" pitchFamily="34" charset="0"/>
              </a:rPr>
              <a:t>Phân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bố</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lượng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mưa</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trung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bình</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năm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trên</a:t>
            </a:r>
            <a:r>
              <a:rPr lang="en-US" sz="2400" b="1" dirty="0" smtClean="0">
                <a:solidFill>
                  <a:schemeClr val="tx1"/>
                </a:solidFill>
                <a:latin typeface="#9Slide03 SFU Futura_12" panose="00000400000000000000" pitchFamily="2" charset="0"/>
                <a:cs typeface="Arial" panose="020B0604020202020204" pitchFamily="34" charset="0"/>
              </a:rPr>
              <a:t> TĐ</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561439" y="1364919"/>
            <a:ext cx="7606814" cy="4700437"/>
          </a:xfrm>
          <a:prstGeom prst="rect">
            <a:avLst/>
          </a:prstGeom>
        </p:spPr>
      </p:pic>
      <p:sp>
        <p:nvSpPr>
          <p:cNvPr id="24" name="Rectangle: Rounded Corners 7">
            <a:extLst>
              <a:ext uri="{FF2B5EF4-FFF2-40B4-BE49-F238E27FC236}">
                <a16:creationId xmlns:a16="http://schemas.microsoft.com/office/drawing/2014/main" id="{D6CE6303-3C40-4361-9869-64BB994762E1}"/>
              </a:ext>
            </a:extLst>
          </p:cNvPr>
          <p:cNvSpPr/>
          <p:nvPr/>
        </p:nvSpPr>
        <p:spPr>
          <a:xfrm>
            <a:off x="2802734" y="194043"/>
            <a:ext cx="6233972" cy="915997"/>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smtClean="0">
                <a:solidFill>
                  <a:srgbClr val="2B8D3A"/>
                </a:solidFill>
                <a:latin typeface="#9Slide05 Great Vibes" panose="02000507080000020002" pitchFamily="2" charset="0"/>
                <a:cs typeface="Arial" panose="020B0604020202020204" pitchFamily="34" charset="0"/>
              </a:rPr>
              <a:t>Ai </a:t>
            </a:r>
            <a:r>
              <a:rPr lang="en-US" sz="9600" b="1" dirty="0" err="1" smtClean="0">
                <a:solidFill>
                  <a:srgbClr val="2B8D3A"/>
                </a:solidFill>
                <a:latin typeface="#9Slide05 Great Vibes" panose="02000507080000020002" pitchFamily="2" charset="0"/>
                <a:cs typeface="Arial" panose="020B0604020202020204" pitchFamily="34" charset="0"/>
              </a:rPr>
              <a:t>tinh</a:t>
            </a:r>
            <a:r>
              <a:rPr lang="en-US" sz="9600" b="1" dirty="0" smtClean="0">
                <a:solidFill>
                  <a:srgbClr val="2B8D3A"/>
                </a:solidFill>
                <a:latin typeface="#9Slide05 Great Vibes" panose="02000507080000020002" pitchFamily="2" charset="0"/>
                <a:cs typeface="Arial" panose="020B0604020202020204" pitchFamily="34" charset="0"/>
              </a:rPr>
              <a:t> </a:t>
            </a:r>
            <a:r>
              <a:rPr lang="en-US" sz="9600" b="1" dirty="0" err="1" smtClean="0">
                <a:solidFill>
                  <a:srgbClr val="2B8D3A"/>
                </a:solidFill>
                <a:latin typeface="#9Slide05 Great Vibes" panose="02000507080000020002" pitchFamily="2" charset="0"/>
                <a:cs typeface="Arial" panose="020B0604020202020204" pitchFamily="34" charset="0"/>
              </a:rPr>
              <a:t>mắt</a:t>
            </a:r>
            <a:r>
              <a:rPr lang="en-US" sz="9600" b="1" dirty="0" smtClean="0">
                <a:solidFill>
                  <a:srgbClr val="2B8D3A"/>
                </a:solidFill>
                <a:latin typeface="#9Slide05 Great Vibes" panose="02000507080000020002" pitchFamily="2" charset="0"/>
                <a:cs typeface="Arial" panose="020B0604020202020204" pitchFamily="34" charset="0"/>
              </a:rPr>
              <a:t> </a:t>
            </a:r>
            <a:r>
              <a:rPr lang="en-US" sz="9600" b="1" dirty="0" err="1" smtClean="0">
                <a:solidFill>
                  <a:srgbClr val="2B8D3A"/>
                </a:solidFill>
                <a:latin typeface="#9Slide05 Great Vibes" panose="02000507080000020002" pitchFamily="2" charset="0"/>
                <a:cs typeface="Arial" panose="020B0604020202020204" pitchFamily="34" charset="0"/>
              </a:rPr>
              <a:t>hơn</a:t>
            </a:r>
            <a:endParaRPr lang="en-US" sz="9600" b="1" dirty="0">
              <a:solidFill>
                <a:srgbClr val="2B8D3A"/>
              </a:solidFill>
              <a:latin typeface="#9Slide05 Great Vibes" panose="02000507080000020002" pitchFamily="2" charset="0"/>
              <a:cs typeface="Arial" panose="020B0604020202020204" pitchFamily="34" charset="0"/>
            </a:endParaRPr>
          </a:p>
        </p:txBody>
      </p:sp>
      <p:pic>
        <p:nvPicPr>
          <p:cNvPr id="45" name="Picture 2" descr="스트 라이프 카탈로그 만화 일러스트 카탈로그 일러스트 Ppt 카탈로그, 스트라이프 카탈로그, 만화 삽화, 카탈로그 일러스트무료  다운로드를위한 PNG 및 PSD 파일"/>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500" b="91667" l="6750" r="92167">
                        <a14:foregroundMark x1="17667" y1="13833" x2="17667" y2="13833"/>
                        <a14:foregroundMark x1="24500" y1="20667" x2="24500" y2="20667"/>
                        <a14:foregroundMark x1="28750" y1="21167" x2="28750" y2="21167"/>
                        <a14:foregroundMark x1="34583" y1="22917" x2="37333" y2="22917"/>
                        <a14:foregroundMark x1="43417" y1="23417" x2="43417" y2="23417"/>
                        <a14:foregroundMark x1="45667" y1="23417" x2="45667" y2="23417"/>
                        <a14:foregroundMark x1="91417" y1="18417" x2="91417" y2="18417"/>
                        <a14:foregroundMark x1="16667" y1="6000" x2="16667" y2="6000"/>
                        <a14:foregroundMark x1="20917" y1="8833" x2="20917" y2="8833"/>
                        <a14:foregroundMark x1="19917" y1="4500" x2="19917" y2="4500"/>
                        <a14:foregroundMark x1="8583" y1="35333" x2="8583" y2="35333"/>
                        <a14:foregroundMark x1="15833" y1="65167" x2="15833" y2="65167"/>
                        <a14:foregroundMark x1="11333" y1="60333" x2="11333" y2="60333"/>
                        <a14:foregroundMark x1="11333" y1="58333" x2="11333" y2="57333"/>
                        <a14:foregroundMark x1="14333" y1="55500" x2="14333" y2="55500"/>
                        <a14:foregroundMark x1="16167" y1="56333" x2="16167" y2="56333"/>
                        <a14:foregroundMark x1="21417" y1="58083" x2="21417" y2="58083"/>
                        <a14:foregroundMark x1="25500" y1="64917" x2="25500" y2="64917"/>
                        <a14:foregroundMark x1="27250" y1="65917" x2="27250" y2="65917"/>
                        <a14:foregroundMark x1="30500" y1="67667" x2="31750" y2="68167"/>
                        <a14:foregroundMark x1="35083" y1="68917" x2="35083" y2="68917"/>
                        <a14:foregroundMark x1="53000" y1="72250" x2="53000" y2="72250"/>
                        <a14:foregroundMark x1="66917" y1="74500" x2="66917" y2="74500"/>
                        <a14:foregroundMark x1="37583" y1="60083" x2="91417" y2="72250"/>
                        <a14:foregroundMark x1="13583" y1="81083" x2="13583" y2="81083"/>
                        <a14:foregroundMark x1="17917" y1="81833" x2="60083" y2="90167"/>
                        <a14:foregroundMark x1="68417" y1="87583" x2="73750" y2="87333"/>
                        <a14:foregroundMark x1="38333" y1="66667" x2="27500" y2="62083"/>
                        <a14:foregroundMark x1="14083" y1="60083" x2="14083" y2="60083"/>
                        <a14:foregroundMark x1="15583" y1="54750" x2="23167" y2="63083"/>
                        <a14:foregroundMark x1="19667" y1="52500" x2="7500" y2="52000"/>
                        <a14:foregroundMark x1="8333" y1="54500" x2="7250" y2="63333"/>
                        <a14:foregroundMark x1="11833" y1="65417" x2="11833" y2="65417"/>
                        <a14:foregroundMark x1="12083" y1="63083" x2="45417" y2="75250"/>
                        <a14:foregroundMark x1="32583" y1="65417" x2="47917" y2="67917"/>
                        <a14:foregroundMark x1="45167" y1="65917" x2="69667" y2="67917"/>
                        <a14:foregroundMark x1="63833" y1="62083" x2="87083" y2="59583"/>
                        <a14:foregroundMark x1="89167" y1="63833" x2="90167" y2="68417"/>
                        <a14:foregroundMark x1="89167" y1="64917" x2="88667" y2="69417"/>
                        <a14:foregroundMark x1="88667" y1="68667" x2="88667" y2="68667"/>
                        <a14:foregroundMark x1="83333" y1="83583" x2="42167" y2="77750"/>
                        <a14:foregroundMark x1="17917" y1="77500" x2="17917" y2="77500"/>
                        <a14:foregroundMark x1="14833" y1="78000" x2="13833" y2="78750"/>
                        <a14:foregroundMark x1="10833" y1="80833" x2="10833" y2="80833"/>
                        <a14:foregroundMark x1="12833" y1="83333" x2="12833" y2="83333"/>
                        <a14:foregroundMark x1="13083" y1="83833" x2="13083" y2="83833"/>
                        <a14:foregroundMark x1="13583" y1="84083" x2="13583" y2="84083"/>
                        <a14:foregroundMark x1="13583" y1="83583" x2="13583" y2="83583"/>
                        <a14:foregroundMark x1="13083" y1="82583" x2="13083" y2="82583"/>
                        <a14:foregroundMark x1="27750" y1="91417" x2="89417" y2="89917"/>
                        <a14:foregroundMark x1="88167" y1="84083" x2="90917" y2="91667"/>
                        <a14:foregroundMark x1="17167" y1="38583" x2="17167" y2="38333"/>
                        <a14:foregroundMark x1="12083" y1="12833" x2="82333" y2="18917"/>
                        <a14:foregroundMark x1="44917" y1="19917" x2="88167" y2="19917"/>
                        <a14:foregroundMark x1="88667" y1="60083" x2="88667" y2="60083"/>
                        <a14:foregroundMark x1="89667" y1="59083" x2="20667" y2="57583"/>
                        <a14:foregroundMark x1="20667" y1="53250" x2="8583" y2="51000"/>
                        <a14:foregroundMark x1="7000" y1="61583" x2="14333" y2="65917"/>
                        <a14:foregroundMark x1="14833" y1="66667" x2="15833" y2="70917"/>
                        <a14:foregroundMark x1="19917" y1="76500" x2="7750" y2="73000"/>
                        <a14:foregroundMark x1="8583" y1="75000" x2="6750" y2="88167"/>
                        <a14:foregroundMark x1="89167" y1="58583" x2="69667" y2="56583"/>
                        <a14:foregroundMark x1="89667" y1="60333" x2="92167" y2="66667"/>
                        <a14:foregroundMark x1="90667" y1="66917" x2="91667" y2="68667"/>
                        <a14:foregroundMark x1="11583" y1="28500" x2="19417" y2="29500"/>
                        <a14:foregroundMark x1="19917" y1="28250" x2="13083" y2="28750"/>
                        <a14:foregroundMark x1="11583" y1="90667" x2="10083" y2="89167"/>
                        <a14:foregroundMark x1="13833" y1="89417" x2="13833" y2="89417"/>
                        <a14:foregroundMark x1="15833" y1="89667" x2="15833" y2="89667"/>
                      </a14:backgroundRemoval>
                    </a14:imgEffect>
                    <a14:imgEffect>
                      <a14:sharpenSoften amount="50000"/>
                    </a14:imgEffect>
                  </a14:imgLayer>
                </a14:imgProps>
              </a:ext>
              <a:ext uri="{28A0092B-C50C-407E-A947-70E740481C1C}">
                <a14:useLocalDpi xmlns:a14="http://schemas.microsoft.com/office/drawing/2010/main" val="0"/>
              </a:ext>
            </a:extLst>
          </a:blip>
          <a:srcRect l="6473" t="28275" r="6713" b="51630"/>
          <a:stretch/>
        </p:blipFill>
        <p:spPr bwMode="auto">
          <a:xfrm>
            <a:off x="0" y="1081811"/>
            <a:ext cx="4722459" cy="195115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스트 라이프 카탈로그 만화 일러스트 카탈로그 일러스트 Ppt 카탈로그, 스트라이프 카탈로그, 만화 삽화, 카탈로그 일러스트무료  다운로드를위한 PNG 및 PSD 파일"/>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500" b="91667" l="6750" r="92167">
                        <a14:foregroundMark x1="17667" y1="13833" x2="17667" y2="13833"/>
                        <a14:foregroundMark x1="24500" y1="20667" x2="24500" y2="20667"/>
                        <a14:foregroundMark x1="28750" y1="21167" x2="28750" y2="21167"/>
                        <a14:foregroundMark x1="34583" y1="22917" x2="37333" y2="22917"/>
                        <a14:foregroundMark x1="43417" y1="23417" x2="43417" y2="23417"/>
                        <a14:foregroundMark x1="45667" y1="23417" x2="45667" y2="23417"/>
                        <a14:foregroundMark x1="91417" y1="18417" x2="91417" y2="18417"/>
                        <a14:foregroundMark x1="16667" y1="6000" x2="16667" y2="6000"/>
                        <a14:foregroundMark x1="20917" y1="8833" x2="20917" y2="8833"/>
                        <a14:foregroundMark x1="19917" y1="4500" x2="19917" y2="4500"/>
                        <a14:foregroundMark x1="8583" y1="35333" x2="8583" y2="35333"/>
                        <a14:foregroundMark x1="15833" y1="65167" x2="15833" y2="65167"/>
                        <a14:foregroundMark x1="11333" y1="60333" x2="11333" y2="60333"/>
                        <a14:foregroundMark x1="11333" y1="58333" x2="11333" y2="57333"/>
                        <a14:foregroundMark x1="14333" y1="55500" x2="14333" y2="55500"/>
                        <a14:foregroundMark x1="16167" y1="56333" x2="16167" y2="56333"/>
                        <a14:foregroundMark x1="21417" y1="58083" x2="21417" y2="58083"/>
                        <a14:foregroundMark x1="25500" y1="64917" x2="25500" y2="64917"/>
                        <a14:foregroundMark x1="27250" y1="65917" x2="27250" y2="65917"/>
                        <a14:foregroundMark x1="30500" y1="67667" x2="31750" y2="68167"/>
                        <a14:foregroundMark x1="35083" y1="68917" x2="35083" y2="68917"/>
                        <a14:foregroundMark x1="53000" y1="72250" x2="53000" y2="72250"/>
                        <a14:foregroundMark x1="66917" y1="74500" x2="66917" y2="74500"/>
                        <a14:foregroundMark x1="37583" y1="60083" x2="91417" y2="72250"/>
                        <a14:foregroundMark x1="13583" y1="81083" x2="13583" y2="81083"/>
                        <a14:foregroundMark x1="17917" y1="81833" x2="60083" y2="90167"/>
                        <a14:foregroundMark x1="68417" y1="87583" x2="73750" y2="87333"/>
                        <a14:foregroundMark x1="38333" y1="66667" x2="27500" y2="62083"/>
                        <a14:foregroundMark x1="14083" y1="60083" x2="14083" y2="60083"/>
                        <a14:foregroundMark x1="15583" y1="54750" x2="23167" y2="63083"/>
                        <a14:foregroundMark x1="19667" y1="52500" x2="7500" y2="52000"/>
                        <a14:foregroundMark x1="8333" y1="54500" x2="7250" y2="63333"/>
                        <a14:foregroundMark x1="11833" y1="65417" x2="11833" y2="65417"/>
                        <a14:foregroundMark x1="12083" y1="63083" x2="45417" y2="75250"/>
                        <a14:foregroundMark x1="32583" y1="65417" x2="47917" y2="67917"/>
                        <a14:foregroundMark x1="45167" y1="65917" x2="69667" y2="67917"/>
                        <a14:foregroundMark x1="63833" y1="62083" x2="87083" y2="59583"/>
                        <a14:foregroundMark x1="89167" y1="63833" x2="90167" y2="68417"/>
                        <a14:foregroundMark x1="89167" y1="64917" x2="88667" y2="69417"/>
                        <a14:foregroundMark x1="88667" y1="68667" x2="88667" y2="68667"/>
                        <a14:foregroundMark x1="83333" y1="83583" x2="42167" y2="77750"/>
                        <a14:foregroundMark x1="17917" y1="77500" x2="17917" y2="77500"/>
                        <a14:foregroundMark x1="14833" y1="78000" x2="13833" y2="78750"/>
                        <a14:foregroundMark x1="10833" y1="80833" x2="10833" y2="80833"/>
                        <a14:foregroundMark x1="12833" y1="83333" x2="12833" y2="83333"/>
                        <a14:foregroundMark x1="13083" y1="83833" x2="13083" y2="83833"/>
                        <a14:foregroundMark x1="13583" y1="84083" x2="13583" y2="84083"/>
                        <a14:foregroundMark x1="13583" y1="83583" x2="13583" y2="83583"/>
                        <a14:foregroundMark x1="13083" y1="82583" x2="13083" y2="82583"/>
                        <a14:foregroundMark x1="27750" y1="91417" x2="89417" y2="89917"/>
                        <a14:foregroundMark x1="88167" y1="84083" x2="90917" y2="91667"/>
                        <a14:foregroundMark x1="17167" y1="38583" x2="17167" y2="38333"/>
                        <a14:foregroundMark x1="12083" y1="12833" x2="82333" y2="18917"/>
                        <a14:foregroundMark x1="44917" y1="19917" x2="88167" y2="19917"/>
                        <a14:foregroundMark x1="88667" y1="60083" x2="88667" y2="60083"/>
                        <a14:foregroundMark x1="89667" y1="59083" x2="20667" y2="57583"/>
                        <a14:foregroundMark x1="20667" y1="53250" x2="8583" y2="51000"/>
                        <a14:foregroundMark x1="7000" y1="61583" x2="14333" y2="65917"/>
                        <a14:foregroundMark x1="14833" y1="66667" x2="15833" y2="70917"/>
                        <a14:foregroundMark x1="19917" y1="76500" x2="7750" y2="73000"/>
                        <a14:foregroundMark x1="8583" y1="75000" x2="6750" y2="88167"/>
                        <a14:foregroundMark x1="89167" y1="58583" x2="69667" y2="56583"/>
                        <a14:foregroundMark x1="89667" y1="60333" x2="92167" y2="66667"/>
                        <a14:foregroundMark x1="90667" y1="66917" x2="91667" y2="68667"/>
                        <a14:foregroundMark x1="11583" y1="28500" x2="19417" y2="29500"/>
                        <a14:foregroundMark x1="19917" y1="28250" x2="13083" y2="28750"/>
                        <a14:foregroundMark x1="11583" y1="90667" x2="10083" y2="89167"/>
                        <a14:foregroundMark x1="13833" y1="89417" x2="13833" y2="89417"/>
                        <a14:foregroundMark x1="15833" y1="89667" x2="15833" y2="89667"/>
                      </a14:backgroundRemoval>
                    </a14:imgEffect>
                    <a14:imgEffect>
                      <a14:sharpenSoften amount="50000"/>
                    </a14:imgEffect>
                  </a14:imgLayer>
                </a14:imgProps>
              </a:ext>
              <a:ext uri="{28A0092B-C50C-407E-A947-70E740481C1C}">
                <a14:useLocalDpi xmlns:a14="http://schemas.microsoft.com/office/drawing/2010/main" val="0"/>
              </a:ext>
            </a:extLst>
          </a:blip>
          <a:srcRect l="6473" t="28275" r="6713" b="51630"/>
          <a:stretch/>
        </p:blipFill>
        <p:spPr bwMode="auto">
          <a:xfrm>
            <a:off x="0" y="2970631"/>
            <a:ext cx="4722459" cy="1951150"/>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Rounded Corners 7">
            <a:extLst>
              <a:ext uri="{FF2B5EF4-FFF2-40B4-BE49-F238E27FC236}">
                <a16:creationId xmlns:a16="http://schemas.microsoft.com/office/drawing/2014/main" id="{B947E66A-9075-41E4-BB5E-4121C57A7C22}"/>
              </a:ext>
            </a:extLst>
          </p:cNvPr>
          <p:cNvSpPr/>
          <p:nvPr/>
        </p:nvSpPr>
        <p:spPr>
          <a:xfrm>
            <a:off x="889347" y="1826583"/>
            <a:ext cx="3490635" cy="94125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rgbClr val="14213F"/>
                </a:solidFill>
                <a:latin typeface="#9Slide03 SFU Futura_12" panose="00000400000000000000" pitchFamily="2" charset="0"/>
                <a:cs typeface="Arial" panose="020B0604020202020204" pitchFamily="34" charset="0"/>
              </a:rPr>
              <a:t>A-ma-</a:t>
            </a:r>
            <a:r>
              <a:rPr lang="en-US" sz="2400" b="1" dirty="0" err="1" smtClean="0">
                <a:solidFill>
                  <a:srgbClr val="14213F"/>
                </a:solidFill>
                <a:latin typeface="#9Slide03 SFU Futura_12" panose="00000400000000000000" pitchFamily="2" charset="0"/>
                <a:cs typeface="Arial" panose="020B0604020202020204" pitchFamily="34" charset="0"/>
              </a:rPr>
              <a:t>dôn</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vịnh</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Ghi-nê</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smtClean="0">
                <a:solidFill>
                  <a:srgbClr val="14213F"/>
                </a:solidFill>
                <a:latin typeface="#9Slide03 SFU Futura_12" panose="00000400000000000000" pitchFamily="2" charset="0"/>
                <a:cs typeface="Arial" panose="020B0604020202020204" pitchFamily="34" charset="0"/>
              </a:rPr>
              <a:t>ĐB </a:t>
            </a:r>
            <a:r>
              <a:rPr lang="en-US" sz="2400" b="1" dirty="0" err="1" smtClean="0">
                <a:solidFill>
                  <a:srgbClr val="14213F"/>
                </a:solidFill>
                <a:latin typeface="#9Slide03 SFU Futura_12" panose="00000400000000000000" pitchFamily="2" charset="0"/>
                <a:cs typeface="Arial" panose="020B0604020202020204" pitchFamily="34" charset="0"/>
              </a:rPr>
              <a:t>Ấn</a:t>
            </a:r>
            <a:r>
              <a:rPr lang="en-US" sz="2400" b="1" dirty="0" smtClean="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Độ</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một</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phần</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smtClean="0">
                <a:solidFill>
                  <a:srgbClr val="14213F"/>
                </a:solidFill>
                <a:latin typeface="#9Slide03 SFU Futura_12" panose="00000400000000000000" pitchFamily="2" charset="0"/>
                <a:cs typeface="Arial" panose="020B0604020202020204" pitchFamily="34" charset="0"/>
              </a:rPr>
              <a:t>Đông</a:t>
            </a:r>
            <a:r>
              <a:rPr lang="en-US" sz="2400" b="1" dirty="0" smtClean="0">
                <a:solidFill>
                  <a:srgbClr val="14213F"/>
                </a:solidFill>
                <a:latin typeface="#9Slide03 SFU Futura_12" panose="00000400000000000000" pitchFamily="2" charset="0"/>
                <a:cs typeface="Arial" panose="020B0604020202020204" pitchFamily="34" charset="0"/>
              </a:rPr>
              <a:t> </a:t>
            </a:r>
            <a:r>
              <a:rPr lang="en-US" sz="2400" b="1" dirty="0">
                <a:solidFill>
                  <a:srgbClr val="14213F"/>
                </a:solidFill>
                <a:latin typeface="#9Slide03 SFU Futura_12" panose="00000400000000000000" pitchFamily="2" charset="0"/>
                <a:cs typeface="Arial" panose="020B0604020202020204" pitchFamily="34" charset="0"/>
              </a:rPr>
              <a:t>Nam Á</a:t>
            </a:r>
          </a:p>
        </p:txBody>
      </p:sp>
      <p:sp>
        <p:nvSpPr>
          <p:cNvPr id="48" name="Rectangle: Rounded Corners 7">
            <a:extLst>
              <a:ext uri="{FF2B5EF4-FFF2-40B4-BE49-F238E27FC236}">
                <a16:creationId xmlns:a16="http://schemas.microsoft.com/office/drawing/2014/main" id="{B947E66A-9075-41E4-BB5E-4121C57A7C22}"/>
              </a:ext>
            </a:extLst>
          </p:cNvPr>
          <p:cNvSpPr/>
          <p:nvPr/>
        </p:nvSpPr>
        <p:spPr>
          <a:xfrm>
            <a:off x="1006583" y="1130205"/>
            <a:ext cx="3592303"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a:solidFill>
                  <a:srgbClr val="0033CC"/>
                </a:solidFill>
                <a:latin typeface="#9Slide03 SFU Futura_12" panose="00000400000000000000" pitchFamily="2" charset="0"/>
                <a:cs typeface="Arial" panose="020B0604020202020204" pitchFamily="34" charset="0"/>
              </a:rPr>
              <a:t>M</a:t>
            </a:r>
            <a:r>
              <a:rPr lang="en-US" sz="2800" b="1" dirty="0" err="1" smtClean="0">
                <a:solidFill>
                  <a:srgbClr val="0033CC"/>
                </a:solidFill>
                <a:latin typeface="#9Slide03 SFU Futura_12" panose="00000400000000000000" pitchFamily="2" charset="0"/>
                <a:cs typeface="Arial" panose="020B0604020202020204" pitchFamily="34" charset="0"/>
              </a:rPr>
              <a:t>ưa</a:t>
            </a:r>
            <a:r>
              <a:rPr lang="en-US" sz="2800" b="1" dirty="0" smtClean="0">
                <a:solidFill>
                  <a:srgbClr val="0033CC"/>
                </a:solidFill>
                <a:latin typeface="#9Slide03 SFU Futura_12" panose="00000400000000000000" pitchFamily="2" charset="0"/>
                <a:cs typeface="Arial" panose="020B0604020202020204" pitchFamily="34" charset="0"/>
              </a:rPr>
              <a:t>: &gt; 2000 mm</a:t>
            </a:r>
            <a:endParaRPr lang="en-US" sz="2800" b="1" dirty="0">
              <a:solidFill>
                <a:srgbClr val="0033CC"/>
              </a:solidFill>
              <a:latin typeface="#9Slide03 SFU Futura_12" panose="00000400000000000000" pitchFamily="2" charset="0"/>
              <a:cs typeface="Arial" panose="020B0604020202020204" pitchFamily="34" charset="0"/>
            </a:endParaRPr>
          </a:p>
        </p:txBody>
      </p:sp>
      <p:sp>
        <p:nvSpPr>
          <p:cNvPr id="49" name="Rectangle: Rounded Corners 7">
            <a:extLst>
              <a:ext uri="{FF2B5EF4-FFF2-40B4-BE49-F238E27FC236}">
                <a16:creationId xmlns:a16="http://schemas.microsoft.com/office/drawing/2014/main" id="{B947E66A-9075-41E4-BB5E-4121C57A7C22}"/>
              </a:ext>
            </a:extLst>
          </p:cNvPr>
          <p:cNvSpPr/>
          <p:nvPr/>
        </p:nvSpPr>
        <p:spPr>
          <a:xfrm>
            <a:off x="116194" y="3369052"/>
            <a:ext cx="7194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14213F"/>
                </a:solidFill>
                <a:latin typeface="#9Slide03 SFU Futura_12" panose="00000400000000000000" pitchFamily="2" charset="0"/>
                <a:cs typeface="Arial" panose="020B0604020202020204" pitchFamily="34" charset="0"/>
              </a:rPr>
              <a:t>2</a:t>
            </a:r>
            <a:endParaRPr lang="en-US" sz="3200" b="1" dirty="0">
              <a:solidFill>
                <a:srgbClr val="14213F"/>
              </a:solidFill>
              <a:latin typeface="#9Slide03 SFU Futura_12" panose="00000400000000000000" pitchFamily="2" charset="0"/>
              <a:cs typeface="Arial" panose="020B0604020202020204" pitchFamily="34" charset="0"/>
            </a:endParaRPr>
          </a:p>
        </p:txBody>
      </p:sp>
      <p:pic>
        <p:nvPicPr>
          <p:cNvPr id="50" name="Picture 2" descr="스트 라이프 카탈로그 만화 일러스트 카탈로그 일러스트 Ppt 카탈로그, 스트라이프 카탈로그, 만화 삽화, 카탈로그 일러스트무료  다운로드를위한 PNG 및 PSD 파일"/>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500" b="91667" l="6750" r="92167">
                        <a14:foregroundMark x1="17667" y1="13833" x2="17667" y2="13833"/>
                        <a14:foregroundMark x1="24500" y1="20667" x2="24500" y2="20667"/>
                        <a14:foregroundMark x1="28750" y1="21167" x2="28750" y2="21167"/>
                        <a14:foregroundMark x1="34583" y1="22917" x2="37333" y2="22917"/>
                        <a14:foregroundMark x1="43417" y1="23417" x2="43417" y2="23417"/>
                        <a14:foregroundMark x1="45667" y1="23417" x2="45667" y2="23417"/>
                        <a14:foregroundMark x1="91417" y1="18417" x2="91417" y2="18417"/>
                        <a14:foregroundMark x1="16667" y1="6000" x2="16667" y2="6000"/>
                        <a14:foregroundMark x1="20917" y1="8833" x2="20917" y2="8833"/>
                        <a14:foregroundMark x1="19917" y1="4500" x2="19917" y2="4500"/>
                        <a14:foregroundMark x1="8583" y1="35333" x2="8583" y2="35333"/>
                        <a14:foregroundMark x1="15833" y1="65167" x2="15833" y2="65167"/>
                        <a14:foregroundMark x1="11333" y1="60333" x2="11333" y2="60333"/>
                        <a14:foregroundMark x1="11333" y1="58333" x2="11333" y2="57333"/>
                        <a14:foregroundMark x1="14333" y1="55500" x2="14333" y2="55500"/>
                        <a14:foregroundMark x1="16167" y1="56333" x2="16167" y2="56333"/>
                        <a14:foregroundMark x1="21417" y1="58083" x2="21417" y2="58083"/>
                        <a14:foregroundMark x1="25500" y1="64917" x2="25500" y2="64917"/>
                        <a14:foregroundMark x1="27250" y1="65917" x2="27250" y2="65917"/>
                        <a14:foregroundMark x1="30500" y1="67667" x2="31750" y2="68167"/>
                        <a14:foregroundMark x1="35083" y1="68917" x2="35083" y2="68917"/>
                        <a14:foregroundMark x1="53000" y1="72250" x2="53000" y2="72250"/>
                        <a14:foregroundMark x1="66917" y1="74500" x2="66917" y2="74500"/>
                        <a14:foregroundMark x1="37583" y1="60083" x2="91417" y2="72250"/>
                        <a14:foregroundMark x1="13583" y1="81083" x2="13583" y2="81083"/>
                        <a14:foregroundMark x1="17917" y1="81833" x2="60083" y2="90167"/>
                        <a14:foregroundMark x1="68417" y1="87583" x2="73750" y2="87333"/>
                        <a14:foregroundMark x1="38333" y1="66667" x2="27500" y2="62083"/>
                        <a14:foregroundMark x1="14083" y1="60083" x2="14083" y2="60083"/>
                        <a14:foregroundMark x1="15583" y1="54750" x2="23167" y2="63083"/>
                        <a14:foregroundMark x1="19667" y1="52500" x2="7500" y2="52000"/>
                        <a14:foregroundMark x1="8333" y1="54500" x2="7250" y2="63333"/>
                        <a14:foregroundMark x1="11833" y1="65417" x2="11833" y2="65417"/>
                        <a14:foregroundMark x1="12083" y1="63083" x2="45417" y2="75250"/>
                        <a14:foregroundMark x1="32583" y1="65417" x2="47917" y2="67917"/>
                        <a14:foregroundMark x1="45167" y1="65917" x2="69667" y2="67917"/>
                        <a14:foregroundMark x1="63833" y1="62083" x2="87083" y2="59583"/>
                        <a14:foregroundMark x1="89167" y1="63833" x2="90167" y2="68417"/>
                        <a14:foregroundMark x1="89167" y1="64917" x2="88667" y2="69417"/>
                        <a14:foregroundMark x1="88667" y1="68667" x2="88667" y2="68667"/>
                        <a14:foregroundMark x1="83333" y1="83583" x2="42167" y2="77750"/>
                        <a14:foregroundMark x1="17917" y1="77500" x2="17917" y2="77500"/>
                        <a14:foregroundMark x1="14833" y1="78000" x2="13833" y2="78750"/>
                        <a14:foregroundMark x1="10833" y1="80833" x2="10833" y2="80833"/>
                        <a14:foregroundMark x1="12833" y1="83333" x2="12833" y2="83333"/>
                        <a14:foregroundMark x1="13083" y1="83833" x2="13083" y2="83833"/>
                        <a14:foregroundMark x1="13583" y1="84083" x2="13583" y2="84083"/>
                        <a14:foregroundMark x1="13583" y1="83583" x2="13583" y2="83583"/>
                        <a14:foregroundMark x1="13083" y1="82583" x2="13083" y2="82583"/>
                        <a14:foregroundMark x1="27750" y1="91417" x2="89417" y2="89917"/>
                        <a14:foregroundMark x1="88167" y1="84083" x2="90917" y2="91667"/>
                        <a14:foregroundMark x1="17167" y1="38583" x2="17167" y2="38333"/>
                        <a14:foregroundMark x1="12083" y1="12833" x2="82333" y2="18917"/>
                        <a14:foregroundMark x1="44917" y1="19917" x2="88167" y2="19917"/>
                        <a14:foregroundMark x1="88667" y1="60083" x2="88667" y2="60083"/>
                        <a14:foregroundMark x1="89667" y1="59083" x2="20667" y2="57583"/>
                        <a14:foregroundMark x1="20667" y1="53250" x2="8583" y2="51000"/>
                        <a14:foregroundMark x1="7000" y1="61583" x2="14333" y2="65917"/>
                        <a14:foregroundMark x1="14833" y1="66667" x2="15833" y2="70917"/>
                        <a14:foregroundMark x1="19917" y1="76500" x2="7750" y2="73000"/>
                        <a14:foregroundMark x1="8583" y1="75000" x2="6750" y2="88167"/>
                        <a14:foregroundMark x1="89167" y1="58583" x2="69667" y2="56583"/>
                        <a14:foregroundMark x1="89667" y1="60333" x2="92167" y2="66667"/>
                        <a14:foregroundMark x1="90667" y1="66917" x2="91667" y2="68667"/>
                        <a14:foregroundMark x1="11583" y1="28500" x2="19417" y2="29500"/>
                        <a14:foregroundMark x1="19917" y1="28250" x2="13083" y2="28750"/>
                        <a14:foregroundMark x1="11583" y1="90667" x2="10083" y2="89167"/>
                        <a14:foregroundMark x1="13833" y1="89417" x2="13833" y2="89417"/>
                        <a14:foregroundMark x1="15833" y1="89667" x2="15833" y2="89667"/>
                      </a14:backgroundRemoval>
                    </a14:imgEffect>
                    <a14:imgEffect>
                      <a14:sharpenSoften amount="50000"/>
                    </a14:imgEffect>
                  </a14:imgLayer>
                </a14:imgProps>
              </a:ext>
              <a:ext uri="{28A0092B-C50C-407E-A947-70E740481C1C}">
                <a14:useLocalDpi xmlns:a14="http://schemas.microsoft.com/office/drawing/2010/main" val="0"/>
              </a:ext>
            </a:extLst>
          </a:blip>
          <a:srcRect l="6473" t="28275" r="6713" b="51630"/>
          <a:stretch/>
        </p:blipFill>
        <p:spPr bwMode="auto">
          <a:xfrm>
            <a:off x="-42221" y="4768780"/>
            <a:ext cx="4722459" cy="1951150"/>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Rounded Corners 7">
            <a:extLst>
              <a:ext uri="{FF2B5EF4-FFF2-40B4-BE49-F238E27FC236}">
                <a16:creationId xmlns:a16="http://schemas.microsoft.com/office/drawing/2014/main" id="{B947E66A-9075-41E4-BB5E-4121C57A7C22}"/>
              </a:ext>
            </a:extLst>
          </p:cNvPr>
          <p:cNvSpPr/>
          <p:nvPr/>
        </p:nvSpPr>
        <p:spPr>
          <a:xfrm>
            <a:off x="73973" y="5167201"/>
            <a:ext cx="7194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14213F"/>
                </a:solidFill>
                <a:latin typeface="#9Slide03 SFU Futura_12" panose="00000400000000000000" pitchFamily="2" charset="0"/>
                <a:cs typeface="Arial" panose="020B0604020202020204" pitchFamily="34" charset="0"/>
              </a:rPr>
              <a:t>3</a:t>
            </a:r>
            <a:endParaRPr lang="en-US" sz="3200" b="1" dirty="0">
              <a:solidFill>
                <a:srgbClr val="14213F"/>
              </a:solidFill>
              <a:latin typeface="#9Slide03 SFU Futura_12" panose="00000400000000000000" pitchFamily="2" charset="0"/>
              <a:cs typeface="Arial" panose="020B0604020202020204" pitchFamily="34" charset="0"/>
            </a:endParaRPr>
          </a:p>
        </p:txBody>
      </p:sp>
      <p:sp>
        <p:nvSpPr>
          <p:cNvPr id="52" name="Rectangle: Rounded Corners 7">
            <a:extLst>
              <a:ext uri="{FF2B5EF4-FFF2-40B4-BE49-F238E27FC236}">
                <a16:creationId xmlns:a16="http://schemas.microsoft.com/office/drawing/2014/main" id="{B947E66A-9075-41E4-BB5E-4121C57A7C22}"/>
              </a:ext>
            </a:extLst>
          </p:cNvPr>
          <p:cNvSpPr/>
          <p:nvPr/>
        </p:nvSpPr>
        <p:spPr>
          <a:xfrm>
            <a:off x="177125" y="1633104"/>
            <a:ext cx="719441"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smtClean="0">
                <a:solidFill>
                  <a:srgbClr val="14213F"/>
                </a:solidFill>
                <a:latin typeface="#9Slide03 SFU Futura_12" panose="00000400000000000000" pitchFamily="2" charset="0"/>
                <a:cs typeface="Arial" panose="020B0604020202020204" pitchFamily="34" charset="0"/>
              </a:rPr>
              <a:t>1</a:t>
            </a:r>
            <a:endParaRPr lang="en-US" sz="3200" b="1" dirty="0">
              <a:solidFill>
                <a:srgbClr val="14213F"/>
              </a:solidFill>
              <a:latin typeface="#9Slide03 SFU Futura_12" panose="00000400000000000000" pitchFamily="2" charset="0"/>
              <a:cs typeface="Arial" panose="020B0604020202020204" pitchFamily="34" charset="0"/>
            </a:endParaRPr>
          </a:p>
        </p:txBody>
      </p:sp>
      <p:sp>
        <p:nvSpPr>
          <p:cNvPr id="53" name="Rectangle: Rounded Corners 7">
            <a:extLst>
              <a:ext uri="{FF2B5EF4-FFF2-40B4-BE49-F238E27FC236}">
                <a16:creationId xmlns:a16="http://schemas.microsoft.com/office/drawing/2014/main" id="{B947E66A-9075-41E4-BB5E-4121C57A7C22}"/>
              </a:ext>
            </a:extLst>
          </p:cNvPr>
          <p:cNvSpPr/>
          <p:nvPr/>
        </p:nvSpPr>
        <p:spPr>
          <a:xfrm>
            <a:off x="985334" y="3718441"/>
            <a:ext cx="3237731" cy="94125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rgbClr val="14213F"/>
                </a:solidFill>
                <a:latin typeface="#9Slide03 SFU Futura_12" panose="00000400000000000000" pitchFamily="2" charset="0"/>
                <a:cs typeface="Arial" panose="020B0604020202020204" pitchFamily="34" charset="0"/>
              </a:rPr>
              <a:t>HM </a:t>
            </a:r>
            <a:r>
              <a:rPr lang="en-US" sz="2400" b="1" dirty="0" err="1" smtClean="0">
                <a:solidFill>
                  <a:srgbClr val="14213F"/>
                </a:solidFill>
                <a:latin typeface="#9Slide03 SFU Futura_12" panose="00000400000000000000" pitchFamily="2" charset="0"/>
                <a:cs typeface="Arial" panose="020B0604020202020204" pitchFamily="34" charset="0"/>
              </a:rPr>
              <a:t>Xa</a:t>
            </a:r>
            <a:r>
              <a:rPr lang="en-US" sz="2400" b="1" dirty="0" smtClean="0">
                <a:solidFill>
                  <a:srgbClr val="14213F"/>
                </a:solidFill>
                <a:latin typeface="#9Slide03 SFU Futura_12" panose="00000400000000000000" pitchFamily="2" charset="0"/>
                <a:cs typeface="Arial" panose="020B0604020202020204" pitchFamily="34" charset="0"/>
              </a:rPr>
              <a:t>-ha-</a:t>
            </a:r>
            <a:r>
              <a:rPr lang="en-US" sz="2400" b="1" dirty="0" err="1" smtClean="0">
                <a:solidFill>
                  <a:srgbClr val="14213F"/>
                </a:solidFill>
                <a:latin typeface="#9Slide03 SFU Futura_12" panose="00000400000000000000" pitchFamily="2" charset="0"/>
                <a:cs typeface="Arial" panose="020B0604020202020204" pitchFamily="34" charset="0"/>
              </a:rPr>
              <a:t>ra</a:t>
            </a:r>
            <a:r>
              <a:rPr lang="en-US" sz="2400" b="1" dirty="0" smtClean="0">
                <a:solidFill>
                  <a:srgbClr val="14213F"/>
                </a:solidFill>
                <a:latin typeface="#9Slide03 SFU Futura_12" panose="00000400000000000000" pitchFamily="2" charset="0"/>
                <a:cs typeface="Arial" panose="020B0604020202020204" pitchFamily="34" charset="0"/>
              </a:rPr>
              <a:t>, </a:t>
            </a:r>
            <a:r>
              <a:rPr lang="en-US" sz="2400" b="1" dirty="0" err="1" smtClean="0">
                <a:solidFill>
                  <a:srgbClr val="14213F"/>
                </a:solidFill>
                <a:latin typeface="#9Slide03 SFU Futura_12" panose="00000400000000000000" pitchFamily="2" charset="0"/>
                <a:cs typeface="Arial" panose="020B0604020202020204" pitchFamily="34" charset="0"/>
              </a:rPr>
              <a:t>Tây</a:t>
            </a:r>
            <a:r>
              <a:rPr lang="en-US" sz="2400" b="1" dirty="0" smtClean="0">
                <a:solidFill>
                  <a:srgbClr val="14213F"/>
                </a:solidFill>
                <a:latin typeface="#9Slide03 SFU Futura_12" panose="00000400000000000000" pitchFamily="2" charset="0"/>
                <a:cs typeface="Arial" panose="020B0604020202020204" pitchFamily="34" charset="0"/>
              </a:rPr>
              <a:t> Nam Á, </a:t>
            </a:r>
            <a:r>
              <a:rPr lang="en-US" sz="2400" b="1" dirty="0" err="1" smtClean="0">
                <a:solidFill>
                  <a:srgbClr val="14213F"/>
                </a:solidFill>
                <a:latin typeface="#9Slide03 SFU Futura_12" panose="00000400000000000000" pitchFamily="2" charset="0"/>
                <a:cs typeface="Arial" panose="020B0604020202020204" pitchFamily="34" charset="0"/>
              </a:rPr>
              <a:t>trung</a:t>
            </a:r>
            <a:r>
              <a:rPr lang="en-US" sz="2400" b="1" dirty="0" smtClean="0">
                <a:solidFill>
                  <a:srgbClr val="14213F"/>
                </a:solidFill>
                <a:latin typeface="#9Slide03 SFU Futura_12" panose="00000400000000000000" pitchFamily="2" charset="0"/>
                <a:cs typeface="Arial" panose="020B0604020202020204" pitchFamily="34" charset="0"/>
              </a:rPr>
              <a:t> </a:t>
            </a:r>
            <a:r>
              <a:rPr lang="en-US" sz="2400" b="1" dirty="0" err="1">
                <a:solidFill>
                  <a:srgbClr val="14213F"/>
                </a:solidFill>
                <a:latin typeface="#9Slide03 SFU Futura_12" panose="00000400000000000000" pitchFamily="2" charset="0"/>
                <a:cs typeface="Arial" panose="020B0604020202020204" pitchFamily="34" charset="0"/>
              </a:rPr>
              <a:t>tâm</a:t>
            </a:r>
            <a:r>
              <a:rPr lang="en-US" sz="2400" b="1" dirty="0">
                <a:solidFill>
                  <a:srgbClr val="14213F"/>
                </a:solidFill>
                <a:latin typeface="#9Slide03 SFU Futura_12" panose="00000400000000000000" pitchFamily="2" charset="0"/>
                <a:cs typeface="Arial" panose="020B0604020202020204" pitchFamily="34" charset="0"/>
              </a:rPr>
              <a:t> </a:t>
            </a:r>
            <a:r>
              <a:rPr lang="en-US" sz="2400" b="1" dirty="0" err="1" smtClean="0">
                <a:solidFill>
                  <a:srgbClr val="14213F"/>
                </a:solidFill>
                <a:latin typeface="#9Slide03 SFU Futura_12" panose="00000400000000000000" pitchFamily="2" charset="0"/>
                <a:cs typeface="Arial" panose="020B0604020202020204" pitchFamily="34" charset="0"/>
              </a:rPr>
              <a:t>Úc</a:t>
            </a:r>
            <a:endParaRPr lang="en-US" sz="2400" b="1" dirty="0">
              <a:solidFill>
                <a:srgbClr val="14213F"/>
              </a:solidFill>
              <a:latin typeface="#9Slide03 SFU Futura_12" panose="00000400000000000000" pitchFamily="2" charset="0"/>
              <a:cs typeface="Arial" panose="020B0604020202020204" pitchFamily="34" charset="0"/>
            </a:endParaRPr>
          </a:p>
        </p:txBody>
      </p:sp>
      <p:sp>
        <p:nvSpPr>
          <p:cNvPr id="54" name="Rectangle: Rounded Corners 7">
            <a:extLst>
              <a:ext uri="{FF2B5EF4-FFF2-40B4-BE49-F238E27FC236}">
                <a16:creationId xmlns:a16="http://schemas.microsoft.com/office/drawing/2014/main" id="{B947E66A-9075-41E4-BB5E-4121C57A7C22}"/>
              </a:ext>
            </a:extLst>
          </p:cNvPr>
          <p:cNvSpPr/>
          <p:nvPr/>
        </p:nvSpPr>
        <p:spPr>
          <a:xfrm>
            <a:off x="1102569" y="3022063"/>
            <a:ext cx="3592303"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a:solidFill>
                  <a:srgbClr val="0033CC"/>
                </a:solidFill>
                <a:latin typeface="#9Slide03 SFU Futura_12" panose="00000400000000000000" pitchFamily="2" charset="0"/>
                <a:cs typeface="Arial" panose="020B0604020202020204" pitchFamily="34" charset="0"/>
              </a:rPr>
              <a:t>M</a:t>
            </a:r>
            <a:r>
              <a:rPr lang="en-US" sz="2800" b="1" dirty="0" err="1" smtClean="0">
                <a:solidFill>
                  <a:srgbClr val="0033CC"/>
                </a:solidFill>
                <a:latin typeface="#9Slide03 SFU Futura_12" panose="00000400000000000000" pitchFamily="2" charset="0"/>
                <a:cs typeface="Arial" panose="020B0604020202020204" pitchFamily="34" charset="0"/>
              </a:rPr>
              <a:t>ưa</a:t>
            </a:r>
            <a:r>
              <a:rPr lang="en-US" sz="2800" b="1" dirty="0" smtClean="0">
                <a:solidFill>
                  <a:srgbClr val="0033CC"/>
                </a:solidFill>
                <a:latin typeface="#9Slide03 SFU Futura_12" panose="00000400000000000000" pitchFamily="2" charset="0"/>
                <a:cs typeface="Arial" panose="020B0604020202020204" pitchFamily="34" charset="0"/>
              </a:rPr>
              <a:t>:&lt; 200 mm</a:t>
            </a:r>
            <a:endParaRPr lang="en-US" sz="2800" b="1" dirty="0">
              <a:solidFill>
                <a:srgbClr val="0033CC"/>
              </a:solidFill>
              <a:latin typeface="#9Slide03 SFU Futura_12" panose="00000400000000000000" pitchFamily="2" charset="0"/>
              <a:cs typeface="Arial" panose="020B0604020202020204" pitchFamily="34" charset="0"/>
            </a:endParaRPr>
          </a:p>
        </p:txBody>
      </p:sp>
      <p:sp>
        <p:nvSpPr>
          <p:cNvPr id="55" name="Rectangle: Rounded Corners 7">
            <a:extLst>
              <a:ext uri="{FF2B5EF4-FFF2-40B4-BE49-F238E27FC236}">
                <a16:creationId xmlns:a16="http://schemas.microsoft.com/office/drawing/2014/main" id="{B947E66A-9075-41E4-BB5E-4121C57A7C22}"/>
              </a:ext>
            </a:extLst>
          </p:cNvPr>
          <p:cNvSpPr/>
          <p:nvPr/>
        </p:nvSpPr>
        <p:spPr>
          <a:xfrm>
            <a:off x="1093334" y="5657400"/>
            <a:ext cx="3021729" cy="653077"/>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smtClean="0">
                <a:solidFill>
                  <a:srgbClr val="14213F"/>
                </a:solidFill>
                <a:latin typeface="#9Slide03 SFU Futura_12" panose="00000400000000000000" pitchFamily="2" charset="0"/>
                <a:cs typeface="Arial" panose="020B0604020202020204" pitchFamily="34" charset="0"/>
              </a:rPr>
              <a:t>Từ</a:t>
            </a:r>
            <a:r>
              <a:rPr lang="en-US" sz="2400" b="1" dirty="0" smtClean="0">
                <a:solidFill>
                  <a:srgbClr val="14213F"/>
                </a:solidFill>
                <a:latin typeface="#9Slide03 SFU Futura_12" panose="00000400000000000000" pitchFamily="2" charset="0"/>
                <a:cs typeface="Arial" panose="020B0604020202020204" pitchFamily="34" charset="0"/>
              </a:rPr>
              <a:t> 1001 - </a:t>
            </a:r>
            <a:r>
              <a:rPr lang="en-US" sz="2400" b="1" dirty="0" err="1" smtClean="0">
                <a:solidFill>
                  <a:srgbClr val="14213F"/>
                </a:solidFill>
                <a:latin typeface="#9Slide03 SFU Futura_12" panose="00000400000000000000" pitchFamily="2" charset="0"/>
                <a:cs typeface="Arial" panose="020B0604020202020204" pitchFamily="34" charset="0"/>
              </a:rPr>
              <a:t>trên</a:t>
            </a:r>
            <a:r>
              <a:rPr lang="en-US" sz="2400" b="1" dirty="0" smtClean="0">
                <a:solidFill>
                  <a:srgbClr val="14213F"/>
                </a:solidFill>
                <a:latin typeface="#9Slide03 SFU Futura_12" panose="00000400000000000000" pitchFamily="2" charset="0"/>
                <a:cs typeface="Arial" panose="020B0604020202020204" pitchFamily="34" charset="0"/>
              </a:rPr>
              <a:t> 2000 mm/</a:t>
            </a:r>
            <a:r>
              <a:rPr lang="en-US" sz="2400" b="1" dirty="0" err="1" smtClean="0">
                <a:solidFill>
                  <a:srgbClr val="14213F"/>
                </a:solidFill>
                <a:latin typeface="#9Slide03 SFU Futura_12" panose="00000400000000000000" pitchFamily="2" charset="0"/>
                <a:cs typeface="Arial" panose="020B0604020202020204" pitchFamily="34" charset="0"/>
              </a:rPr>
              <a:t>năm</a:t>
            </a:r>
            <a:endParaRPr lang="en-US" sz="2400" b="1" dirty="0">
              <a:solidFill>
                <a:srgbClr val="14213F"/>
              </a:solidFill>
              <a:latin typeface="#9Slide03 SFU Futura_12" panose="00000400000000000000" pitchFamily="2" charset="0"/>
              <a:cs typeface="Arial" panose="020B0604020202020204" pitchFamily="34" charset="0"/>
            </a:endParaRPr>
          </a:p>
        </p:txBody>
      </p:sp>
      <p:sp>
        <p:nvSpPr>
          <p:cNvPr id="56" name="Rectangle: Rounded Corners 7">
            <a:extLst>
              <a:ext uri="{FF2B5EF4-FFF2-40B4-BE49-F238E27FC236}">
                <a16:creationId xmlns:a16="http://schemas.microsoft.com/office/drawing/2014/main" id="{B947E66A-9075-41E4-BB5E-4121C57A7C22}"/>
              </a:ext>
            </a:extLst>
          </p:cNvPr>
          <p:cNvSpPr/>
          <p:nvPr/>
        </p:nvSpPr>
        <p:spPr>
          <a:xfrm>
            <a:off x="829573" y="4798975"/>
            <a:ext cx="3867045" cy="66410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smtClean="0">
                <a:solidFill>
                  <a:srgbClr val="0033CC"/>
                </a:solidFill>
                <a:latin typeface="#9Slide03 SFU Futura_12" panose="00000400000000000000" pitchFamily="2" charset="0"/>
                <a:cs typeface="Arial" panose="020B0604020202020204" pitchFamily="34" charset="0"/>
              </a:rPr>
              <a:t>Lượng</a:t>
            </a:r>
            <a:r>
              <a:rPr lang="en-US" sz="2800" b="1" dirty="0" smtClean="0">
                <a:solidFill>
                  <a:srgbClr val="0033CC"/>
                </a:solidFill>
                <a:latin typeface="#9Slide03 SFU Futura_12" panose="00000400000000000000" pitchFamily="2" charset="0"/>
                <a:cs typeface="Arial" panose="020B0604020202020204" pitchFamily="34" charset="0"/>
              </a:rPr>
              <a:t> </a:t>
            </a:r>
            <a:r>
              <a:rPr lang="en-US" sz="2800" b="1" dirty="0" err="1" smtClean="0">
                <a:solidFill>
                  <a:srgbClr val="0033CC"/>
                </a:solidFill>
                <a:latin typeface="#9Slide03 SFU Futura_12" panose="00000400000000000000" pitchFamily="2" charset="0"/>
                <a:cs typeface="Arial" panose="020B0604020202020204" pitchFamily="34" charset="0"/>
              </a:rPr>
              <a:t>mưa</a:t>
            </a:r>
            <a:r>
              <a:rPr lang="en-US" sz="2800" b="1" dirty="0" smtClean="0">
                <a:solidFill>
                  <a:srgbClr val="0033CC"/>
                </a:solidFill>
                <a:latin typeface="#9Slide03 SFU Futura_12" panose="00000400000000000000" pitchFamily="2" charset="0"/>
                <a:cs typeface="Arial" panose="020B0604020202020204" pitchFamily="34" charset="0"/>
              </a:rPr>
              <a:t> ở </a:t>
            </a:r>
            <a:r>
              <a:rPr lang="en-US" sz="2800" b="1" dirty="0" err="1" smtClean="0">
                <a:solidFill>
                  <a:srgbClr val="0033CC"/>
                </a:solidFill>
                <a:latin typeface="#9Slide03 SFU Futura_12" panose="00000400000000000000" pitchFamily="2" charset="0"/>
                <a:cs typeface="Arial" panose="020B0604020202020204" pitchFamily="34" charset="0"/>
              </a:rPr>
              <a:t>Việt</a:t>
            </a:r>
            <a:r>
              <a:rPr lang="en-US" sz="2800" b="1" dirty="0" smtClean="0">
                <a:solidFill>
                  <a:srgbClr val="0033CC"/>
                </a:solidFill>
                <a:latin typeface="#9Slide03 SFU Futura_12" panose="00000400000000000000" pitchFamily="2" charset="0"/>
                <a:cs typeface="Arial" panose="020B0604020202020204" pitchFamily="34" charset="0"/>
              </a:rPr>
              <a:t> Nam</a:t>
            </a:r>
            <a:endParaRPr lang="en-US" sz="2800" b="1" dirty="0">
              <a:solidFill>
                <a:srgbClr val="0033CC"/>
              </a:solidFill>
              <a:latin typeface="#9Slide03 SFU Futura_12" panose="00000400000000000000" pitchFamily="2" charset="0"/>
              <a:cs typeface="Arial" panose="020B0604020202020204" pitchFamily="34" charset="0"/>
            </a:endParaRPr>
          </a:p>
        </p:txBody>
      </p:sp>
      <p:pic>
        <p:nvPicPr>
          <p:cNvPr id="57" name="Picture 6" descr="Windy PNG Image &amp;amp; PSD File Free Download - Lovepik | 401602727">
            <a:extLst>
              <a:ext uri="{FF2B5EF4-FFF2-40B4-BE49-F238E27FC236}">
                <a16:creationId xmlns:a16="http://schemas.microsoft.com/office/drawing/2014/main" id="{F12B9FDE-39B8-4C2E-8BD9-4FFFA8DBD73F}"/>
              </a:ext>
            </a:extLst>
          </p:cNvPr>
          <p:cNvPicPr>
            <a:picLocks noChangeAspect="1" noChangeArrowheads="1"/>
          </p:cNvPicPr>
          <p:nvPr/>
        </p:nvPicPr>
        <p:blipFill>
          <a:blip r:embed="rId7" cstate="hqprint">
            <a:extLst>
              <a:ext uri="{BEBA8EAE-BF5A-486C-A8C5-ECC9F3942E4B}">
                <a14:imgProps xmlns:a14="http://schemas.microsoft.com/office/drawing/2010/main">
                  <a14:imgLayer r:embed="rId8">
                    <a14:imgEffect>
                      <a14:backgroundRemoval t="10000" b="96744" l="10000" r="92907">
                        <a14:foregroundMark x1="92907" y1="67093" x2="92907" y2="67093"/>
                        <a14:foregroundMark x1="69070" y1="95000" x2="69070" y2="95000"/>
                        <a14:foregroundMark x1="67791" y1="96744" x2="67791" y2="96744"/>
                      </a14:backgroundRemoval>
                    </a14:imgEffect>
                  </a14:imgLayer>
                </a14:imgProps>
              </a:ext>
              <a:ext uri="{28A0092B-C50C-407E-A947-70E740481C1C}">
                <a14:useLocalDpi xmlns:a14="http://schemas.microsoft.com/office/drawing/2010/main" val="0"/>
              </a:ext>
            </a:extLst>
          </a:blip>
          <a:srcRect/>
          <a:stretch>
            <a:fillRect/>
          </a:stretch>
        </p:blipFill>
        <p:spPr bwMode="auto">
          <a:xfrm>
            <a:off x="10069942" y="-82756"/>
            <a:ext cx="1769498" cy="1769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69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3" grpId="0"/>
      <p:bldP spid="54" grpId="0"/>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1">
            <a:extLst>
              <a:ext uri="{FF2B5EF4-FFF2-40B4-BE49-F238E27FC236}">
                <a16:creationId xmlns:a16="http://schemas.microsoft.com/office/drawing/2014/main" id="{86FE92B9-F652-4E84-8DBB-804CCF642C82}"/>
              </a:ext>
            </a:extLst>
          </p:cNvPr>
          <p:cNvGrpSpPr/>
          <p:nvPr/>
        </p:nvGrpSpPr>
        <p:grpSpPr>
          <a:xfrm>
            <a:off x="0" y="-14068"/>
            <a:ext cx="12206068" cy="6858000"/>
            <a:chOff x="-14068" y="0"/>
            <a:chExt cx="12206068" cy="6858000"/>
          </a:xfrm>
        </p:grpSpPr>
        <p:grpSp>
          <p:nvGrpSpPr>
            <p:cNvPr id="3" name="Nhóm 2">
              <a:extLst>
                <a:ext uri="{FF2B5EF4-FFF2-40B4-BE49-F238E27FC236}">
                  <a16:creationId xmlns:a16="http://schemas.microsoft.com/office/drawing/2014/main" id="{772BF436-7BD4-4579-A6F2-62E5A22A1D10}"/>
                </a:ext>
              </a:extLst>
            </p:cNvPr>
            <p:cNvGrpSpPr/>
            <p:nvPr/>
          </p:nvGrpSpPr>
          <p:grpSpPr>
            <a:xfrm>
              <a:off x="-14068" y="0"/>
              <a:ext cx="12206068" cy="6858000"/>
              <a:chOff x="-14068" y="0"/>
              <a:chExt cx="12206068" cy="6858000"/>
            </a:xfrm>
          </p:grpSpPr>
          <p:cxnSp>
            <p:nvCxnSpPr>
              <p:cNvPr id="5" name="Đường nối Thẳng 4">
                <a:extLst>
                  <a:ext uri="{FF2B5EF4-FFF2-40B4-BE49-F238E27FC236}">
                    <a16:creationId xmlns:a16="http://schemas.microsoft.com/office/drawing/2014/main" id="{01CD522B-5A40-446E-8D76-A9F64D79D5F4}"/>
                  </a:ext>
                </a:extLst>
              </p:cNvPr>
              <p:cNvCxnSpPr/>
              <p:nvPr/>
            </p:nvCxnSpPr>
            <p:spPr>
              <a:xfrm>
                <a:off x="0" y="33764"/>
                <a:ext cx="12192000" cy="0"/>
              </a:xfrm>
              <a:prstGeom prst="line">
                <a:avLst/>
              </a:prstGeom>
              <a:noFill/>
              <a:ln w="76200" cap="flat" cmpd="sng" algn="ctr">
                <a:solidFill>
                  <a:srgbClr val="92D050"/>
                </a:solidFill>
                <a:prstDash val="solid"/>
                <a:miter lim="800000"/>
              </a:ln>
              <a:effectLst/>
            </p:spPr>
          </p:cxnSp>
          <p:cxnSp>
            <p:nvCxnSpPr>
              <p:cNvPr id="6" name="Đường nối Thẳng 5">
                <a:extLst>
                  <a:ext uri="{FF2B5EF4-FFF2-40B4-BE49-F238E27FC236}">
                    <a16:creationId xmlns:a16="http://schemas.microsoft.com/office/drawing/2014/main" id="{C77879FB-7CE7-45FB-9D2B-3EBFEC76E441}"/>
                  </a:ext>
                </a:extLst>
              </p:cNvPr>
              <p:cNvCxnSpPr>
                <a:cxnSpLocks/>
              </p:cNvCxnSpPr>
              <p:nvPr/>
            </p:nvCxnSpPr>
            <p:spPr>
              <a:xfrm flipV="1">
                <a:off x="14068" y="0"/>
                <a:ext cx="0" cy="6858000"/>
              </a:xfrm>
              <a:prstGeom prst="line">
                <a:avLst/>
              </a:prstGeom>
              <a:noFill/>
              <a:ln w="76200" cap="flat" cmpd="sng" algn="ctr">
                <a:solidFill>
                  <a:srgbClr val="92D050"/>
                </a:solidFill>
                <a:prstDash val="solid"/>
                <a:miter lim="800000"/>
              </a:ln>
              <a:effectLst/>
            </p:spPr>
          </p:cxnSp>
          <p:cxnSp>
            <p:nvCxnSpPr>
              <p:cNvPr id="7" name="Đường nối Thẳng 6">
                <a:extLst>
                  <a:ext uri="{FF2B5EF4-FFF2-40B4-BE49-F238E27FC236}">
                    <a16:creationId xmlns:a16="http://schemas.microsoft.com/office/drawing/2014/main" id="{67588598-0289-4BA3-BC41-E9CC3FDB78FD}"/>
                  </a:ext>
                </a:extLst>
              </p:cNvPr>
              <p:cNvCxnSpPr/>
              <p:nvPr/>
            </p:nvCxnSpPr>
            <p:spPr>
              <a:xfrm>
                <a:off x="-14068" y="6858000"/>
                <a:ext cx="12192000" cy="0"/>
              </a:xfrm>
              <a:prstGeom prst="line">
                <a:avLst/>
              </a:prstGeom>
              <a:noFill/>
              <a:ln w="76200" cap="flat" cmpd="sng" algn="ctr">
                <a:solidFill>
                  <a:srgbClr val="92D050"/>
                </a:solidFill>
                <a:prstDash val="solid"/>
                <a:miter lim="800000"/>
              </a:ln>
              <a:effectLst/>
            </p:spPr>
          </p:cxnSp>
        </p:grpSp>
        <p:cxnSp>
          <p:nvCxnSpPr>
            <p:cNvPr id="4" name="Đường nối Thẳng 3">
              <a:extLst>
                <a:ext uri="{FF2B5EF4-FFF2-40B4-BE49-F238E27FC236}">
                  <a16:creationId xmlns:a16="http://schemas.microsoft.com/office/drawing/2014/main" id="{D16FDA3E-50E7-4E77-B307-BE6A51399654}"/>
                </a:ext>
              </a:extLst>
            </p:cNvPr>
            <p:cNvCxnSpPr>
              <a:cxnSpLocks/>
            </p:cNvCxnSpPr>
            <p:nvPr/>
          </p:nvCxnSpPr>
          <p:spPr>
            <a:xfrm flipV="1">
              <a:off x="12149796" y="33766"/>
              <a:ext cx="0" cy="6824234"/>
            </a:xfrm>
            <a:prstGeom prst="line">
              <a:avLst/>
            </a:prstGeom>
            <a:noFill/>
            <a:ln w="76200" cap="flat" cmpd="sng" algn="ctr">
              <a:solidFill>
                <a:srgbClr val="92D050"/>
              </a:solidFill>
              <a:prstDash val="solid"/>
              <a:miter lim="800000"/>
            </a:ln>
            <a:effectLst/>
          </p:spPr>
        </p:cxnSp>
      </p:grpSp>
      <p:cxnSp>
        <p:nvCxnSpPr>
          <p:cNvPr id="45" name="Straight Connector 44">
            <a:extLst>
              <a:ext uri="{FF2B5EF4-FFF2-40B4-BE49-F238E27FC236}">
                <a16:creationId xmlns:a16="http://schemas.microsoft.com/office/drawing/2014/main" id="{14C1C675-3867-4E5E-A77C-C902482B1451}"/>
              </a:ext>
            </a:extLst>
          </p:cNvPr>
          <p:cNvCxnSpPr/>
          <p:nvPr/>
        </p:nvCxnSpPr>
        <p:spPr>
          <a:xfrm>
            <a:off x="1550" y="1192525"/>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51" name="Picture 2" descr="Một Cuốn Sách Mở Hình ảnh | Định dạng hình ảnh JPG 500877382| vn.lovepik.com">
            <a:extLst>
              <a:ext uri="{FF2B5EF4-FFF2-40B4-BE49-F238E27FC236}">
                <a16:creationId xmlns:a16="http://schemas.microsoft.com/office/drawing/2014/main" id="{0100486B-ABC2-47CF-B989-4C3780D43EA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64398" b="95637" l="6163" r="94535">
                        <a14:foregroundMark x1="13023" y1="83072" x2="13023" y2="83072"/>
                        <a14:foregroundMark x1="40349" y1="64398" x2="40349" y2="64398"/>
                        <a14:foregroundMark x1="92674" y1="85689" x2="92674" y2="85689"/>
                        <a14:foregroundMark x1="92674" y1="90227" x2="56163" y2="84119"/>
                        <a14:foregroundMark x1="61395" y1="89354" x2="59535" y2="94241"/>
                        <a14:foregroundMark x1="59535" y1="94241" x2="58488" y2="94764"/>
                        <a14:foregroundMark x1="59419" y1="93019" x2="31163" y2="95637"/>
                        <a14:foregroundMark x1="31163" y1="95637" x2="28023" y2="94764"/>
                        <a14:foregroundMark x1="52674" y1="91274" x2="9070" y2="88307"/>
                        <a14:foregroundMark x1="8953" y1="90576" x2="6163" y2="90925"/>
                        <a14:foregroundMark x1="9651" y1="85515" x2="9651" y2="85515"/>
                        <a14:foregroundMark x1="93721" y1="89878" x2="94535" y2="92670"/>
                      </a14:backgroundRemoval>
                    </a14:imgEffect>
                  </a14:imgLayer>
                </a14:imgProps>
              </a:ext>
              <a:ext uri="{28A0092B-C50C-407E-A947-70E740481C1C}">
                <a14:useLocalDpi xmlns:a14="http://schemas.microsoft.com/office/drawing/2010/main" val="0"/>
              </a:ext>
            </a:extLst>
          </a:blip>
          <a:srcRect l="6050" t="62600" r="2788" b="5669"/>
          <a:stretch/>
        </p:blipFill>
        <p:spPr bwMode="auto">
          <a:xfrm>
            <a:off x="-14975" y="5276857"/>
            <a:ext cx="6072792" cy="15253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E2E8A430-449E-46A2-A62A-19F1CE9F96B2}"/>
              </a:ext>
            </a:extLst>
          </p:cNvPr>
          <p:cNvSpPr/>
          <p:nvPr/>
        </p:nvSpPr>
        <p:spPr>
          <a:xfrm>
            <a:off x="2614131" y="0"/>
            <a:ext cx="7457191" cy="1107996"/>
          </a:xfrm>
          <a:prstGeom prst="rect">
            <a:avLst/>
          </a:prstGeom>
        </p:spPr>
        <p:txBody>
          <a:bodyPr wrap="square">
            <a:spAutoFit/>
          </a:bodyPr>
          <a:lstStyle/>
          <a:p>
            <a:pPr algn="ctr"/>
            <a:r>
              <a:rPr lang="en-US" sz="6600" b="1" dirty="0" smtClean="0">
                <a:solidFill>
                  <a:srgbClr val="C00000"/>
                </a:solidFill>
                <a:latin typeface="#9Slide03 SFU Futura_12" panose="00000400000000000000" pitchFamily="2" charset="0"/>
              </a:rPr>
              <a:t>NỘI DUNG CHÍNH</a:t>
            </a:r>
            <a:endParaRPr lang="en-US" sz="4800" b="1" dirty="0">
              <a:solidFill>
                <a:srgbClr val="002060"/>
              </a:solidFill>
              <a:latin typeface="#9Slide03 SFU Futura_12" panose="00000400000000000000" pitchFamily="2" charset="0"/>
            </a:endParaRPr>
          </a:p>
        </p:txBody>
      </p:sp>
      <p:pic>
        <p:nvPicPr>
          <p:cNvPr id="35" name="Picture 2" descr="Free Icon | Homework"/>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663626" y="-14068"/>
            <a:ext cx="1129483" cy="112948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Business Vector Label Classification, Analytics Data, Ppt Chart PNG and  Vector with Transparent Background for Free Download"/>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4122" b="92247" l="7949" r="88813">
                        <a14:foregroundMark x1="25515" y1="14720" x2="25515" y2="14720"/>
                        <a14:foregroundMark x1="21394" y1="5397" x2="21394" y2="5397"/>
                        <a14:foregroundMark x1="19529" y1="19529" x2="19529" y2="19529"/>
                        <a14:foregroundMark x1="18646" y1="17959" x2="18646" y2="17959"/>
                        <a14:foregroundMark x1="18155" y1="16290" x2="18155" y2="16290"/>
                        <a14:foregroundMark x1="35525" y1="19038" x2="88224" y2="14720"/>
                        <a14:foregroundMark x1="74387" y1="36114" x2="74387" y2="36114"/>
                        <a14:foregroundMark x1="28754" y1="60059" x2="28754" y2="60059"/>
                        <a14:foregroundMark x1="26889" y1="62218" x2="26889" y2="62218"/>
                        <a14:foregroundMark x1="23062" y1="64671" x2="23062" y2="64671"/>
                        <a14:foregroundMark x1="27674" y1="57017" x2="85770" y2="57311"/>
                        <a14:foregroundMark x1="12169" y1="84789" x2="72228" y2="80962"/>
                        <a14:foregroundMark x1="76251" y1="84495" x2="76251" y2="84495"/>
                        <a14:foregroundMark x1="80373" y1="81747" x2="82532" y2="83121"/>
                        <a14:foregroundMark x1="84985" y1="86163" x2="84985" y2="86163"/>
                        <a14:foregroundMark x1="85770" y1="86948" x2="85770" y2="86948"/>
                        <a14:foregroundMark x1="80962" y1="93523" x2="80962" y2="93523"/>
                        <a14:foregroundMark x1="80962" y1="38273" x2="80962" y2="38273"/>
                        <a14:foregroundMark x1="80962" y1="38273" x2="80962" y2="38273"/>
                        <a14:foregroundMark x1="78508" y1="34740" x2="78508" y2="34740"/>
                        <a14:foregroundMark x1="74681" y1="42983" x2="74681" y2="42983"/>
                        <a14:foregroundMark x1="71443" y1="39450" x2="71443" y2="39450"/>
                        <a14:foregroundMark x1="71148" y1="39156" x2="71148" y2="39156"/>
                        <a14:foregroundMark x1="72228" y1="36114" x2="72228" y2="36114"/>
                        <a14:foregroundMark x1="80079" y1="33660" x2="80079" y2="33660"/>
                        <a14:foregroundMark x1="70559" y1="33660" x2="14328" y2="34544"/>
                        <a14:foregroundMark x1="14328" y1="34544" x2="14328" y2="34544"/>
                        <a14:foregroundMark x1="25515" y1="13837" x2="25515" y2="13837"/>
                        <a14:foregroundMark x1="25221" y1="12463" x2="23356" y2="10893"/>
                        <a14:foregroundMark x1="21394" y1="9519" x2="21394" y2="9519"/>
                        <a14:foregroundMark x1="17076" y1="11678" x2="17076" y2="11678"/>
                        <a14:foregroundMark x1="76840" y1="83121" x2="76840" y2="83121"/>
                        <a14:foregroundMark x1="76840" y1="86654" x2="76546" y2="88027"/>
                        <a14:foregroundMark x1="76055" y1="88616" x2="76055" y2="88616"/>
                        <a14:foregroundMark x1="83121" y1="9814" x2="27674" y2="9814"/>
                        <a14:foregroundMark x1="86359" y1="10304" x2="88813" y2="14917"/>
                        <a14:foregroundMark x1="17076" y1="32581" x2="54563" y2="33170"/>
                        <a14:foregroundMark x1="54858" y1="33464" x2="70854" y2="32581"/>
                        <a14:foregroundMark x1="81452" y1="81256" x2="80667" y2="80962"/>
                        <a14:foregroundMark x1="78214" y1="80177" x2="70069" y2="83710"/>
                        <a14:foregroundMark x1="11580" y1="38077" x2="13837" y2="34544"/>
                        <a14:foregroundMark x1="11580" y1="86457" x2="16487" y2="90481"/>
                        <a14:foregroundMark x1="85770" y1="10599" x2="85770" y2="9519"/>
                        <a14:foregroundMark x1="85770" y1="9225" x2="85770" y2="9225"/>
                        <a14:foregroundMark x1="19235" y1="90186" x2="70363" y2="90775"/>
                        <a14:foregroundMark x1="14917" y1="33464" x2="15996" y2="33660"/>
                        <a14:foregroundMark x1="71933" y1="33660" x2="77429" y2="27478"/>
                        <a14:foregroundMark x1="78508" y1="28557" x2="86850" y2="36703"/>
                        <a14:foregroundMark x1="57213" y1="19627" x2="57213" y2="19627"/>
                        <a14:foregroundMark x1="73307" y1="19333" x2="73307" y2="19333"/>
                        <a14:foregroundMark x1="69578" y1="19627" x2="69578" y2="19627"/>
                        <a14:foregroundMark x1="69578" y1="19627" x2="69578" y2="19627"/>
                        <a14:foregroundMark x1="83906" y1="19627" x2="83906" y2="19627"/>
                        <a14:foregroundMark x1="83906" y1="19627" x2="83906" y2="19627"/>
                        <a14:foregroundMark x1="86457" y1="17763" x2="86457" y2="17763"/>
                        <a14:foregroundMark x1="86457" y1="17763" x2="86457" y2="17763"/>
                        <a14:backgroundMark x1="36801" y1="13739" x2="70167" y2="17468"/>
                        <a14:backgroundMark x1="40334" y1="14917" x2="79882" y2="16585"/>
                        <a14:backgroundMark x1="69382" y1="12758" x2="82139" y2="13445"/>
                        <a14:backgroundMark x1="43081" y1="18057" x2="63592" y2="18940"/>
                        <a14:backgroundMark x1="83513" y1="11973" x2="80962" y2="17763"/>
                        <a14:backgroundMark x1="85476" y1="13837" x2="85476" y2="13837"/>
                        <a14:backgroundMark x1="85868" y1="15702" x2="85868" y2="15702"/>
                        <a14:backgroundMark x1="85868" y1="15702" x2="85868" y2="15702"/>
                        <a14:backgroundMark x1="85672" y1="15407" x2="85672" y2="15407"/>
                        <a14:backgroundMark x1="87046" y1="14426" x2="87046" y2="14426"/>
                      </a14:backgroundRemoval>
                    </a14:imgEffect>
                  </a14:imgLayer>
                </a14:imgProps>
              </a:ext>
              <a:ext uri="{28A0092B-C50C-407E-A947-70E740481C1C}">
                <a14:useLocalDpi xmlns:a14="http://schemas.microsoft.com/office/drawing/2010/main" val="0"/>
              </a:ext>
            </a:extLst>
          </a:blip>
          <a:srcRect l="8668" t="2615" r="10858" b="73737"/>
          <a:stretch/>
        </p:blipFill>
        <p:spPr bwMode="auto">
          <a:xfrm>
            <a:off x="-114743" y="852711"/>
            <a:ext cx="6172560" cy="169823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Business Vector Label Classification, Analytics Data, Ppt Chart PNG and  Vector with Transparent Background for Free Download"/>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4122" b="92247" l="7949" r="88813">
                        <a14:foregroundMark x1="25515" y1="14720" x2="25515" y2="14720"/>
                        <a14:foregroundMark x1="21394" y1="5397" x2="21394" y2="5397"/>
                        <a14:foregroundMark x1="19529" y1="19529" x2="19529" y2="19529"/>
                        <a14:foregroundMark x1="18646" y1="17959" x2="18646" y2="17959"/>
                        <a14:foregroundMark x1="18155" y1="16290" x2="18155" y2="16290"/>
                        <a14:foregroundMark x1="35525" y1="19038" x2="88224" y2="14720"/>
                        <a14:foregroundMark x1="74387" y1="36114" x2="74387" y2="36114"/>
                        <a14:foregroundMark x1="28754" y1="60059" x2="28754" y2="60059"/>
                        <a14:foregroundMark x1="26889" y1="62218" x2="26889" y2="62218"/>
                        <a14:foregroundMark x1="23062" y1="64671" x2="23062" y2="64671"/>
                        <a14:foregroundMark x1="27674" y1="57017" x2="85770" y2="57311"/>
                        <a14:foregroundMark x1="12169" y1="84789" x2="72228" y2="80962"/>
                        <a14:foregroundMark x1="76251" y1="84495" x2="76251" y2="84495"/>
                        <a14:foregroundMark x1="80373" y1="81747" x2="82532" y2="83121"/>
                        <a14:foregroundMark x1="84985" y1="86163" x2="84985" y2="86163"/>
                        <a14:foregroundMark x1="85770" y1="86948" x2="85770" y2="86948"/>
                        <a14:foregroundMark x1="80962" y1="93523" x2="80962" y2="93523"/>
                        <a14:foregroundMark x1="80962" y1="38273" x2="80962" y2="38273"/>
                        <a14:foregroundMark x1="80962" y1="38273" x2="80962" y2="38273"/>
                        <a14:foregroundMark x1="78508" y1="34740" x2="78508" y2="34740"/>
                        <a14:foregroundMark x1="74681" y1="42983" x2="74681" y2="42983"/>
                        <a14:foregroundMark x1="71443" y1="39450" x2="71443" y2="39450"/>
                        <a14:foregroundMark x1="71148" y1="39156" x2="71148" y2="39156"/>
                        <a14:foregroundMark x1="72228" y1="36114" x2="72228" y2="36114"/>
                        <a14:foregroundMark x1="80079" y1="33660" x2="80079" y2="33660"/>
                        <a14:foregroundMark x1="70559" y1="33660" x2="14328" y2="34544"/>
                        <a14:foregroundMark x1="14328" y1="34544" x2="14328" y2="34544"/>
                        <a14:foregroundMark x1="25515" y1="13837" x2="25515" y2="13837"/>
                        <a14:foregroundMark x1="25221" y1="12463" x2="23356" y2="10893"/>
                        <a14:foregroundMark x1="21394" y1="9519" x2="21394" y2="9519"/>
                        <a14:foregroundMark x1="17076" y1="11678" x2="17076" y2="11678"/>
                        <a14:foregroundMark x1="76840" y1="83121" x2="76840" y2="83121"/>
                        <a14:foregroundMark x1="76840" y1="86654" x2="76546" y2="88027"/>
                        <a14:foregroundMark x1="76055" y1="88616" x2="76055" y2="88616"/>
                        <a14:foregroundMark x1="83121" y1="9814" x2="27674" y2="9814"/>
                        <a14:foregroundMark x1="86359" y1="10304" x2="88813" y2="14917"/>
                        <a14:foregroundMark x1="17076" y1="32581" x2="54563" y2="33170"/>
                        <a14:foregroundMark x1="54858" y1="33464" x2="70854" y2="32581"/>
                        <a14:foregroundMark x1="81452" y1="81256" x2="80667" y2="80962"/>
                        <a14:foregroundMark x1="78214" y1="80177" x2="70069" y2="83710"/>
                        <a14:foregroundMark x1="11580" y1="38077" x2="13837" y2="34544"/>
                        <a14:foregroundMark x1="11580" y1="86457" x2="16487" y2="90481"/>
                        <a14:foregroundMark x1="85770" y1="10599" x2="85770" y2="9519"/>
                        <a14:foregroundMark x1="85770" y1="9225" x2="85770" y2="9225"/>
                        <a14:foregroundMark x1="19235" y1="90186" x2="70363" y2="90775"/>
                        <a14:foregroundMark x1="14917" y1="33464" x2="15996" y2="33660"/>
                        <a14:foregroundMark x1="71933" y1="33660" x2="77429" y2="27478"/>
                        <a14:foregroundMark x1="78508" y1="28557" x2="86850" y2="36703"/>
                        <a14:foregroundMark x1="57213" y1="19627" x2="57213" y2="19627"/>
                        <a14:foregroundMark x1="73307" y1="19333" x2="73307" y2="19333"/>
                        <a14:foregroundMark x1="69578" y1="19627" x2="69578" y2="19627"/>
                        <a14:foregroundMark x1="69578" y1="19627" x2="69578" y2="19627"/>
                        <a14:foregroundMark x1="83906" y1="19627" x2="83906" y2="19627"/>
                        <a14:foregroundMark x1="83906" y1="19627" x2="83906" y2="19627"/>
                        <a14:foregroundMark x1="86457" y1="17763" x2="86457" y2="17763"/>
                        <a14:foregroundMark x1="86457" y1="17763" x2="86457" y2="17763"/>
                        <a14:backgroundMark x1="36801" y1="13739" x2="70167" y2="17468"/>
                        <a14:backgroundMark x1="40334" y1="14917" x2="79882" y2="16585"/>
                        <a14:backgroundMark x1="69382" y1="12758" x2="82139" y2="13445"/>
                        <a14:backgroundMark x1="43081" y1="18057" x2="63592" y2="18940"/>
                        <a14:backgroundMark x1="83513" y1="11973" x2="80962" y2="17763"/>
                        <a14:backgroundMark x1="85476" y1="13837" x2="85476" y2="13837"/>
                        <a14:backgroundMark x1="85868" y1="15702" x2="85868" y2="15702"/>
                        <a14:backgroundMark x1="85868" y1="15702" x2="85868" y2="15702"/>
                        <a14:backgroundMark x1="85672" y1="15407" x2="85672" y2="15407"/>
                        <a14:backgroundMark x1="87046" y1="14426" x2="87046" y2="14426"/>
                      </a14:backgroundRemoval>
                    </a14:imgEffect>
                  </a14:imgLayer>
                </a14:imgProps>
              </a:ext>
              <a:ext uri="{28A0092B-C50C-407E-A947-70E740481C1C}">
                <a14:useLocalDpi xmlns:a14="http://schemas.microsoft.com/office/drawing/2010/main" val="0"/>
              </a:ext>
            </a:extLst>
          </a:blip>
          <a:srcRect l="8668" t="2615" r="10858" b="73737"/>
          <a:stretch/>
        </p:blipFill>
        <p:spPr bwMode="auto">
          <a:xfrm>
            <a:off x="5915845" y="852712"/>
            <a:ext cx="5936416" cy="16982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Một Cuốn Sách Mở Hình ảnh | Định dạng hình ảnh JPG 500877382| vn.lovepik.com">
            <a:extLst>
              <a:ext uri="{FF2B5EF4-FFF2-40B4-BE49-F238E27FC236}">
                <a16:creationId xmlns:a16="http://schemas.microsoft.com/office/drawing/2014/main" id="{0100486B-ABC2-47CF-B989-4C3780D43EA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64398" b="95637" l="6163" r="94535">
                        <a14:foregroundMark x1="13023" y1="83072" x2="13023" y2="83072"/>
                        <a14:foregroundMark x1="40349" y1="64398" x2="40349" y2="64398"/>
                        <a14:foregroundMark x1="92674" y1="85689" x2="92674" y2="85689"/>
                        <a14:foregroundMark x1="92674" y1="90227" x2="56163" y2="84119"/>
                        <a14:foregroundMark x1="61395" y1="89354" x2="59535" y2="94241"/>
                        <a14:foregroundMark x1="59535" y1="94241" x2="58488" y2="94764"/>
                        <a14:foregroundMark x1="59419" y1="93019" x2="31163" y2="95637"/>
                        <a14:foregroundMark x1="31163" y1="95637" x2="28023" y2="94764"/>
                        <a14:foregroundMark x1="52674" y1="91274" x2="9070" y2="88307"/>
                        <a14:foregroundMark x1="8953" y1="90576" x2="6163" y2="90925"/>
                        <a14:foregroundMark x1="9651" y1="85515" x2="9651" y2="85515"/>
                        <a14:foregroundMark x1="93721" y1="89878" x2="94535" y2="92670"/>
                      </a14:backgroundRemoval>
                    </a14:imgEffect>
                  </a14:imgLayer>
                </a14:imgProps>
              </a:ext>
              <a:ext uri="{28A0092B-C50C-407E-A947-70E740481C1C}">
                <a14:useLocalDpi xmlns:a14="http://schemas.microsoft.com/office/drawing/2010/main" val="0"/>
              </a:ext>
            </a:extLst>
          </a:blip>
          <a:srcRect l="6050" t="62600" r="2788" b="5669"/>
          <a:stretch/>
        </p:blipFill>
        <p:spPr bwMode="auto">
          <a:xfrm>
            <a:off x="6084403" y="5297704"/>
            <a:ext cx="6072792" cy="15253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6067424" y="1192525"/>
            <a:ext cx="0" cy="5568019"/>
          </a:xfrm>
          <a:prstGeom prst="line">
            <a:avLst/>
          </a:prstGeom>
          <a:ln w="38100">
            <a:solidFill>
              <a:srgbClr val="0078A0"/>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91207" y="2723405"/>
            <a:ext cx="5650158" cy="830997"/>
          </a:xfrm>
          <a:prstGeom prst="rect">
            <a:avLst/>
          </a:prstGeom>
        </p:spPr>
        <p:txBody>
          <a:bodyPr wrap="square">
            <a:spAutoFit/>
          </a:bodyPr>
          <a:lstStyle/>
          <a:p>
            <a:r>
              <a:rPr lang="vi-VN" sz="2400" dirty="0">
                <a:solidFill>
                  <a:srgbClr val="002060"/>
                </a:solidFill>
                <a:latin typeface="#9Slide03 SFU Futura_12" panose="020B0604020202020204" charset="0"/>
              </a:rPr>
              <a:t>- Mặt Trời là nguồn cung </a:t>
            </a:r>
            <a:r>
              <a:rPr lang="vi-VN" sz="2400" dirty="0" smtClean="0">
                <a:solidFill>
                  <a:srgbClr val="002060"/>
                </a:solidFill>
                <a:latin typeface="#9Slide03 SFU Futura_12" panose="020B0604020202020204" charset="0"/>
              </a:rPr>
              <a:t>cấp nhiệt </a:t>
            </a:r>
            <a:r>
              <a:rPr lang="vi-VN" sz="2400" dirty="0">
                <a:solidFill>
                  <a:srgbClr val="002060"/>
                </a:solidFill>
                <a:latin typeface="#9Slide03 SFU Futura_12" panose="020B0604020202020204" charset="0"/>
              </a:rPr>
              <a:t>cho </a:t>
            </a:r>
            <a:r>
              <a:rPr lang="en-US" sz="2400" dirty="0" smtClean="0">
                <a:solidFill>
                  <a:srgbClr val="002060"/>
                </a:solidFill>
                <a:latin typeface="#9Slide03 SFU Futura_12" panose="020B0604020202020204" charset="0"/>
              </a:rPr>
              <a:t>TĐ</a:t>
            </a:r>
            <a:endParaRPr lang="vi-VN" sz="2400" dirty="0">
              <a:solidFill>
                <a:srgbClr val="002060"/>
              </a:solidFill>
              <a:latin typeface="#9Slide03 SFU Futura_12" panose="020B0604020202020204" charset="0"/>
            </a:endParaRPr>
          </a:p>
          <a:p>
            <a:r>
              <a:rPr lang="vi-VN" sz="2400" dirty="0">
                <a:solidFill>
                  <a:srgbClr val="002060"/>
                </a:solidFill>
                <a:latin typeface="#9Slide03 SFU Futura_12" panose="020B0604020202020204" charset="0"/>
              </a:rPr>
              <a:t>- Dụng cụ đo </a:t>
            </a:r>
            <a:r>
              <a:rPr lang="en-US" sz="2400" dirty="0" smtClean="0">
                <a:solidFill>
                  <a:srgbClr val="002060"/>
                </a:solidFill>
                <a:latin typeface="#9Slide03 SFU Futura_12" panose="020B0604020202020204" charset="0"/>
              </a:rPr>
              <a:t>:</a:t>
            </a:r>
            <a:r>
              <a:rPr lang="vi-VN" sz="2400" dirty="0" smtClean="0">
                <a:solidFill>
                  <a:srgbClr val="002060"/>
                </a:solidFill>
                <a:latin typeface="#9Slide03 SFU Futura_12" panose="020B0604020202020204" charset="0"/>
              </a:rPr>
              <a:t> </a:t>
            </a:r>
            <a:r>
              <a:rPr lang="vi-VN" sz="2400" dirty="0">
                <a:solidFill>
                  <a:srgbClr val="002060"/>
                </a:solidFill>
                <a:latin typeface="#9Slide03 SFU Futura_12" panose="020B0604020202020204" charset="0"/>
              </a:rPr>
              <a:t>nhiệt kế</a:t>
            </a:r>
            <a:r>
              <a:rPr lang="vi-VN" sz="2400" dirty="0" smtClean="0">
                <a:solidFill>
                  <a:srgbClr val="002060"/>
                </a:solidFill>
                <a:latin typeface="#9Slide03 SFU Futura_12" panose="020B0604020202020204" charset="0"/>
              </a:rPr>
              <a:t>.</a:t>
            </a:r>
            <a:endParaRPr lang="vi-VN" sz="2400" dirty="0">
              <a:solidFill>
                <a:srgbClr val="002060"/>
              </a:solidFill>
              <a:latin typeface="#9Slide03 SFU Futura_12" panose="020B0604020202020204" charset="0"/>
            </a:endParaRPr>
          </a:p>
        </p:txBody>
      </p:sp>
      <p:sp>
        <p:nvSpPr>
          <p:cNvPr id="15" name="Rectangle 14"/>
          <p:cNvSpPr/>
          <p:nvPr/>
        </p:nvSpPr>
        <p:spPr>
          <a:xfrm>
            <a:off x="1543861" y="1420262"/>
            <a:ext cx="4477275" cy="584775"/>
          </a:xfrm>
          <a:prstGeom prst="rect">
            <a:avLst/>
          </a:prstGeom>
        </p:spPr>
        <p:txBody>
          <a:bodyPr wrap="square">
            <a:spAutoFit/>
          </a:bodyPr>
          <a:lstStyle/>
          <a:p>
            <a:r>
              <a:rPr lang="en-US" sz="3200" b="1" dirty="0" smtClean="0">
                <a:solidFill>
                  <a:srgbClr val="2B8D3A"/>
                </a:solidFill>
                <a:latin typeface="#9Slide03 SFU Futura_12" panose="020B0604020202020204" charset="0"/>
              </a:rPr>
              <a:t>NHIỆT ĐỘ KHÔNG KHÍ</a:t>
            </a:r>
            <a:endParaRPr lang="en-US" sz="3200" b="1" dirty="0">
              <a:solidFill>
                <a:srgbClr val="2B8D3A"/>
              </a:solidFill>
              <a:latin typeface="#9Slide03 SFU Futura_12" panose="020B0604020202020204" charset="0"/>
            </a:endParaRPr>
          </a:p>
        </p:txBody>
      </p:sp>
      <p:sp>
        <p:nvSpPr>
          <p:cNvPr id="16" name="Rectangle 15"/>
          <p:cNvSpPr/>
          <p:nvPr/>
        </p:nvSpPr>
        <p:spPr>
          <a:xfrm>
            <a:off x="598685" y="1193061"/>
            <a:ext cx="815776" cy="1015663"/>
          </a:xfrm>
          <a:prstGeom prst="rect">
            <a:avLst/>
          </a:prstGeom>
        </p:spPr>
        <p:txBody>
          <a:bodyPr wrap="square">
            <a:spAutoFit/>
          </a:bodyPr>
          <a:lstStyle/>
          <a:p>
            <a:r>
              <a:rPr lang="en-US" sz="6000" b="1" dirty="0" smtClean="0">
                <a:solidFill>
                  <a:srgbClr val="2B8D3A"/>
                </a:solidFill>
                <a:latin typeface="#9Slide03 SFU Futura_12" panose="020B0604020202020204" charset="0"/>
                <a:ea typeface="Cambria" panose="02040503050406030204" pitchFamily="18" charset="0"/>
              </a:rPr>
              <a:t>1</a:t>
            </a:r>
            <a:endParaRPr lang="en-US" sz="6000" b="1" dirty="0">
              <a:solidFill>
                <a:srgbClr val="2B8D3A"/>
              </a:solidFill>
              <a:latin typeface="#9Slide03 SFU Futura_12" panose="020B0604020202020204" charset="0"/>
            </a:endParaRPr>
          </a:p>
        </p:txBody>
      </p:sp>
      <p:sp>
        <p:nvSpPr>
          <p:cNvPr id="17" name="Rectangle 16"/>
          <p:cNvSpPr/>
          <p:nvPr/>
        </p:nvSpPr>
        <p:spPr>
          <a:xfrm>
            <a:off x="285532" y="4538704"/>
            <a:ext cx="5541476" cy="875368"/>
          </a:xfrm>
          <a:prstGeom prst="rect">
            <a:avLst/>
          </a:prstGeom>
        </p:spPr>
        <p:txBody>
          <a:bodyPr wrap="square">
            <a:spAutoFit/>
          </a:bodyPr>
          <a:lstStyle/>
          <a:p>
            <a:pPr algn="just">
              <a:lnSpc>
                <a:spcPct val="106000"/>
              </a:lnSpc>
            </a:pP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Không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khí</a:t>
            </a:r>
            <a:r>
              <a:rPr lang="en-US" sz="2400" dirty="0">
                <a:solidFill>
                  <a:srgbClr val="002060"/>
                </a:solidFill>
                <a:latin typeface="#9Slide03 SFU Futura_12" panose="020B0604020202020204" charset="0"/>
                <a:ea typeface="Tahoma" panose="020B0604030504040204" pitchFamily="34" charset="0"/>
              </a:rPr>
              <a:t> ở </a:t>
            </a:r>
            <a:r>
              <a:rPr lang="en-US" sz="2400" dirty="0" err="1">
                <a:solidFill>
                  <a:srgbClr val="002060"/>
                </a:solidFill>
                <a:latin typeface="#9Slide03 SFU Futura_12" panose="020B0604020202020204" charset="0"/>
                <a:ea typeface="Tahoma" panose="020B0604030504040204" pitchFamily="34" charset="0"/>
              </a:rPr>
              <a:t>các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vùng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vĩ</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độ</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thấp</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nóng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hơn</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không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khí</a:t>
            </a:r>
            <a:r>
              <a:rPr lang="en-US" sz="2400" dirty="0">
                <a:solidFill>
                  <a:srgbClr val="002060"/>
                </a:solidFill>
                <a:latin typeface="#9Slide03 SFU Futura_12" panose="020B0604020202020204" charset="0"/>
                <a:ea typeface="Tahoma" panose="020B0604030504040204" pitchFamily="34" charset="0"/>
              </a:rPr>
              <a:t> ở </a:t>
            </a:r>
            <a:r>
              <a:rPr lang="en-US" sz="2400" dirty="0" err="1">
                <a:solidFill>
                  <a:srgbClr val="002060"/>
                </a:solidFill>
                <a:latin typeface="#9Slide03 SFU Futura_12" panose="020B0604020202020204" charset="0"/>
                <a:ea typeface="Tahoma" panose="020B0604030504040204" pitchFamily="34" charset="0"/>
              </a:rPr>
              <a:t>các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vùng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vĩ</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độ</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cao</a:t>
            </a:r>
            <a:r>
              <a:rPr lang="en-US" sz="2400" dirty="0">
                <a:solidFill>
                  <a:srgbClr val="002060"/>
                </a:solidFill>
                <a:latin typeface="#9Slide03 SFU Futura_12" panose="020B0604020202020204" charset="0"/>
                <a:ea typeface="Tahoma" panose="020B0604030504040204" pitchFamily="34" charset="0"/>
              </a:rPr>
              <a:t>. </a:t>
            </a:r>
          </a:p>
        </p:txBody>
      </p:sp>
      <p:sp>
        <p:nvSpPr>
          <p:cNvPr id="18" name="Rectangle 17"/>
          <p:cNvSpPr/>
          <p:nvPr/>
        </p:nvSpPr>
        <p:spPr>
          <a:xfrm>
            <a:off x="6260891" y="2782116"/>
            <a:ext cx="5793349" cy="2529923"/>
          </a:xfrm>
          <a:prstGeom prst="rect">
            <a:avLst/>
          </a:prstGeom>
        </p:spPr>
        <p:txBody>
          <a:bodyPr wrap="square">
            <a:spAutoFit/>
          </a:bodyPr>
          <a:lstStyle/>
          <a:p>
            <a:pPr marL="57150" marR="0" indent="0" algn="just">
              <a:lnSpc>
                <a:spcPct val="115000"/>
              </a:lnSpc>
              <a:spcBef>
                <a:spcPts val="0"/>
              </a:spcBef>
              <a:spcAft>
                <a:spcPts val="0"/>
              </a:spcAft>
            </a:pPr>
            <a:r>
              <a:rPr lang="en-US" sz="2400" dirty="0" smtClean="0">
                <a:solidFill>
                  <a:srgbClr val="002060"/>
                </a:solidFill>
                <a:latin typeface="#9Slide03 SFU Futura_12" panose="020B0604020202020204" charset="0"/>
                <a:ea typeface="Tahoma" panose="020B0604030504040204" pitchFamily="34" charset="0"/>
              </a:rPr>
              <a:t>- </a:t>
            </a:r>
            <a:r>
              <a:rPr lang="en-US" sz="2400" dirty="0" err="1" smtClean="0">
                <a:solidFill>
                  <a:srgbClr val="002060"/>
                </a:solidFill>
                <a:latin typeface="#9Slide03 SFU Futura_12" panose="020B0604020202020204" charset="0"/>
                <a:ea typeface="Tahoma" panose="020B0604030504040204" pitchFamily="34" charset="0"/>
              </a:rPr>
              <a:t>Hơi</a:t>
            </a:r>
            <a:r>
              <a:rPr lang="en-US" sz="2400" dirty="0" smtClean="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nước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bốc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lên</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cao</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gặp</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lạnh</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ngưng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tụ</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thành</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các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hạt</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nước</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mây</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gặp</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điều</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kiện</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thuận</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lơi</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hạt</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nước</a:t>
            </a:r>
            <a:r>
              <a:rPr lang="en-US" sz="2400" dirty="0">
                <a:solidFill>
                  <a:srgbClr val="002060"/>
                </a:solidFill>
                <a:latin typeface="#9Slide03 SFU Futura_12" panose="020B0604020202020204" charset="0"/>
                <a:ea typeface="Tahoma" panose="020B0604030504040204" pitchFamily="34" charset="0"/>
              </a:rPr>
              <a:t> to </a:t>
            </a:r>
            <a:r>
              <a:rPr lang="en-US" sz="2400" dirty="0" err="1">
                <a:solidFill>
                  <a:srgbClr val="002060"/>
                </a:solidFill>
                <a:latin typeface="#9Slide03 SFU Futura_12" panose="020B0604020202020204" charset="0"/>
                <a:ea typeface="Tahoma" panose="020B0604030504040204" pitchFamily="34" charset="0"/>
              </a:rPr>
              <a:t>dần</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và</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rơi</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xuống</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gọi</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là</a:t>
            </a:r>
            <a:r>
              <a:rPr lang="en-US" sz="2400" dirty="0">
                <a:solidFill>
                  <a:srgbClr val="002060"/>
                </a:solidFill>
                <a:latin typeface="#9Slide03 SFU Futura_12" panose="020B0604020202020204" charset="0"/>
                <a:ea typeface="Tahoma" panose="020B0604030504040204" pitchFamily="34" charset="0"/>
              </a:rPr>
              <a:t> </a:t>
            </a:r>
            <a:r>
              <a:rPr lang="en-US" sz="2400" dirty="0" err="1">
                <a:solidFill>
                  <a:srgbClr val="002060"/>
                </a:solidFill>
                <a:latin typeface="#9Slide03 SFU Futura_12" panose="020B0604020202020204" charset="0"/>
                <a:ea typeface="Tahoma" panose="020B0604030504040204" pitchFamily="34" charset="0"/>
              </a:rPr>
              <a:t>mưa</a:t>
            </a:r>
            <a:r>
              <a:rPr lang="en-US" sz="2400" dirty="0">
                <a:solidFill>
                  <a:srgbClr val="002060"/>
                </a:solidFill>
                <a:latin typeface="#9Slide03 SFU Futura_12" panose="020B0604020202020204" charset="0"/>
                <a:ea typeface="Tahoma" panose="020B0604030504040204" pitchFamily="34" charset="0"/>
              </a:rPr>
              <a:t>.</a:t>
            </a:r>
          </a:p>
          <a:p>
            <a:r>
              <a:rPr lang="en-US" sz="2400" dirty="0" smtClean="0">
                <a:solidFill>
                  <a:srgbClr val="2B8D3A"/>
                </a:solidFill>
                <a:latin typeface="#9Slide03 SFU Futura_12" panose="020B0604020202020204" charset="0"/>
                <a:ea typeface="Tahoma" panose="020B0604030504040204" pitchFamily="34" charset="0"/>
              </a:rPr>
              <a:t>- </a:t>
            </a:r>
            <a:r>
              <a:rPr lang="en-US" sz="2400" dirty="0" err="1" smtClean="0">
                <a:solidFill>
                  <a:srgbClr val="2B8D3A"/>
                </a:solidFill>
                <a:latin typeface="#9Slide03 SFU Futura_12" panose="020B0604020202020204" charset="0"/>
                <a:ea typeface="Tahoma" panose="020B0604030504040204" pitchFamily="34" charset="0"/>
              </a:rPr>
              <a:t>Lượng</a:t>
            </a:r>
            <a:r>
              <a:rPr lang="en-US" sz="2400" dirty="0" smtClean="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mưa</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trên</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Trái</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Đất</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phân</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bố</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ko</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đều</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giảm</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dần</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từ</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xích</a:t>
            </a:r>
            <a:r>
              <a:rPr lang="en-US" sz="2400" dirty="0">
                <a:solidFill>
                  <a:srgbClr val="2B8D3A"/>
                </a:solidFill>
                <a:latin typeface="#9Slide03 SFU Futura_12" panose="020B0604020202020204" charset="0"/>
                <a:ea typeface="Tahoma" panose="020B0604030504040204" pitchFamily="34" charset="0"/>
              </a:rPr>
              <a:t> </a:t>
            </a:r>
            <a:r>
              <a:rPr lang="en-US" sz="2400" dirty="0" err="1">
                <a:solidFill>
                  <a:srgbClr val="2B8D3A"/>
                </a:solidFill>
                <a:latin typeface="#9Slide03 SFU Futura_12" panose="020B0604020202020204" charset="0"/>
                <a:ea typeface="Tahoma" panose="020B0604030504040204" pitchFamily="34" charset="0"/>
              </a:rPr>
              <a:t>đạo</a:t>
            </a:r>
            <a:r>
              <a:rPr lang="en-US" sz="2400" dirty="0">
                <a:solidFill>
                  <a:srgbClr val="2B8D3A"/>
                </a:solidFill>
                <a:latin typeface="#9Slide03 SFU Futura_12" panose="020B0604020202020204" charset="0"/>
                <a:ea typeface="Tahoma" panose="020B0604030504040204" pitchFamily="34" charset="0"/>
              </a:rPr>
              <a:t> </a:t>
            </a:r>
            <a:r>
              <a:rPr lang="en-US" sz="2400" dirty="0">
                <a:solidFill>
                  <a:srgbClr val="2B8D3A"/>
                </a:solidFill>
                <a:latin typeface="#9Slide03 SFU Futura_12" panose="020B0604020202020204" charset="0"/>
                <a:ea typeface="Tahoma" panose="020B0604030504040204" pitchFamily="34" charset="0"/>
                <a:cs typeface="Times New Roman" panose="02020603050405020304" pitchFamily="18" charset="0"/>
                <a:sym typeface="Wingdings" panose="05000000000000000000" pitchFamily="2" charset="2"/>
              </a:rPr>
              <a:t></a:t>
            </a:r>
            <a:r>
              <a:rPr lang="en-US" sz="2400" dirty="0">
                <a:solidFill>
                  <a:srgbClr val="2B8D3A"/>
                </a:solidFill>
                <a:latin typeface="#9Slide03 SFU Futura_12" panose="020B0604020202020204" charset="0"/>
                <a:ea typeface="Tahoma" panose="020B0604030504040204" pitchFamily="34" charset="0"/>
              </a:rPr>
              <a:t> 2 </a:t>
            </a:r>
            <a:r>
              <a:rPr lang="en-US" sz="2400" dirty="0" err="1">
                <a:solidFill>
                  <a:srgbClr val="2B8D3A"/>
                </a:solidFill>
                <a:latin typeface="#9Slide03 SFU Futura_12" panose="020B0604020202020204" charset="0"/>
                <a:ea typeface="Tahoma" panose="020B0604030504040204" pitchFamily="34" charset="0"/>
              </a:rPr>
              <a:t>cực</a:t>
            </a:r>
            <a:r>
              <a:rPr lang="en-US" sz="2400" dirty="0">
                <a:solidFill>
                  <a:srgbClr val="2B8D3A"/>
                </a:solidFill>
                <a:latin typeface="#9Slide03 SFU Futura_12" panose="020B0604020202020204" charset="0"/>
                <a:ea typeface="Tahoma" panose="020B0604030504040204" pitchFamily="34" charset="0"/>
              </a:rPr>
              <a:t>.</a:t>
            </a:r>
            <a:endParaRPr lang="en-US" sz="2400" dirty="0">
              <a:solidFill>
                <a:srgbClr val="2B8D3A"/>
              </a:solidFill>
              <a:latin typeface="#9Slide03 SFU Futura_12" panose="020B0604020202020204" charset="0"/>
            </a:endParaRPr>
          </a:p>
        </p:txBody>
      </p:sp>
      <p:sp>
        <p:nvSpPr>
          <p:cNvPr id="50" name="Rectangle 49"/>
          <p:cNvSpPr/>
          <p:nvPr/>
        </p:nvSpPr>
        <p:spPr>
          <a:xfrm>
            <a:off x="7914215" y="1409439"/>
            <a:ext cx="3571038" cy="584775"/>
          </a:xfrm>
          <a:prstGeom prst="rect">
            <a:avLst/>
          </a:prstGeom>
        </p:spPr>
        <p:txBody>
          <a:bodyPr wrap="square">
            <a:spAutoFit/>
          </a:bodyPr>
          <a:lstStyle/>
          <a:p>
            <a:r>
              <a:rPr lang="en-US" sz="3200" b="1" dirty="0" smtClean="0">
                <a:solidFill>
                  <a:srgbClr val="2B8D3A"/>
                </a:solidFill>
                <a:latin typeface="#9Slide03 SFU Futura_12" panose="020B0604020202020204" charset="0"/>
              </a:rPr>
              <a:t>MÂY VÀ MƯA</a:t>
            </a:r>
            <a:endParaRPr lang="en-US" sz="3200" b="1" dirty="0">
              <a:solidFill>
                <a:srgbClr val="2B8D3A"/>
              </a:solidFill>
              <a:latin typeface="#9Slide03 SFU Futura_12" panose="020B0604020202020204" charset="0"/>
            </a:endParaRPr>
          </a:p>
        </p:txBody>
      </p:sp>
      <p:sp>
        <p:nvSpPr>
          <p:cNvPr id="19" name="Rectangle 18"/>
          <p:cNvSpPr/>
          <p:nvPr/>
        </p:nvSpPr>
        <p:spPr>
          <a:xfrm>
            <a:off x="331915" y="3666013"/>
            <a:ext cx="5741123" cy="830997"/>
          </a:xfrm>
          <a:prstGeom prst="rect">
            <a:avLst/>
          </a:prstGeom>
        </p:spPr>
        <p:txBody>
          <a:bodyPr wrap="square">
            <a:spAutoFit/>
          </a:bodyPr>
          <a:lstStyle/>
          <a:p>
            <a:r>
              <a:rPr lang="en-US" sz="2400" dirty="0" smtClean="0">
                <a:solidFill>
                  <a:srgbClr val="2B8D3A"/>
                </a:solidFill>
                <a:latin typeface="#9Slide03 SFU Futura_12" panose="020B0604020202020204" charset="0"/>
              </a:rPr>
              <a:t>- </a:t>
            </a:r>
            <a:r>
              <a:rPr lang="vi-VN" sz="2400" dirty="0" smtClean="0">
                <a:solidFill>
                  <a:srgbClr val="2B8D3A"/>
                </a:solidFill>
                <a:latin typeface="#9Slide03 SFU Futura_12" panose="020B0604020202020204" charset="0"/>
              </a:rPr>
              <a:t>Nhiệt </a:t>
            </a:r>
            <a:r>
              <a:rPr lang="vi-VN" sz="2400" dirty="0">
                <a:solidFill>
                  <a:srgbClr val="2B8D3A"/>
                </a:solidFill>
                <a:latin typeface="#9Slide03 SFU Futura_12" panose="020B0604020202020204" charset="0"/>
              </a:rPr>
              <a:t>độ không khí được đo ít nhất 4 lần trong ngày (ở </a:t>
            </a:r>
            <a:r>
              <a:rPr lang="en-US" sz="2400" dirty="0" smtClean="0">
                <a:solidFill>
                  <a:srgbClr val="2B8D3A"/>
                </a:solidFill>
                <a:latin typeface="#9Slide03 SFU Futura_12" panose="020B0604020202020204" charset="0"/>
              </a:rPr>
              <a:t>VN </a:t>
            </a:r>
            <a:r>
              <a:rPr lang="en-US" sz="2400" dirty="0" err="1" smtClean="0">
                <a:solidFill>
                  <a:srgbClr val="2B8D3A"/>
                </a:solidFill>
                <a:latin typeface="#9Slide03 SFU Futura_12" panose="020B0604020202020204" charset="0"/>
              </a:rPr>
              <a:t>đo</a:t>
            </a:r>
            <a:r>
              <a:rPr lang="en-US" sz="2400" dirty="0" smtClean="0">
                <a:solidFill>
                  <a:srgbClr val="2B8D3A"/>
                </a:solidFill>
                <a:latin typeface="#9Slide03 SFU Futura_12" panose="020B0604020202020204" charset="0"/>
              </a:rPr>
              <a:t> </a:t>
            </a:r>
            <a:r>
              <a:rPr lang="en-US" sz="2400" dirty="0" err="1" smtClean="0">
                <a:solidFill>
                  <a:srgbClr val="2B8D3A"/>
                </a:solidFill>
                <a:latin typeface="#9Slide03 SFU Futura_12" panose="020B0604020202020204" charset="0"/>
              </a:rPr>
              <a:t>lúc</a:t>
            </a:r>
            <a:r>
              <a:rPr lang="vi-VN" sz="2400" dirty="0" smtClean="0">
                <a:solidFill>
                  <a:srgbClr val="2B8D3A"/>
                </a:solidFill>
                <a:latin typeface="#9Slide03 SFU Futura_12" panose="020B0604020202020204" charset="0"/>
              </a:rPr>
              <a:t>: </a:t>
            </a:r>
            <a:r>
              <a:rPr lang="vi-VN" sz="2400" dirty="0">
                <a:solidFill>
                  <a:srgbClr val="2B8D3A"/>
                </a:solidFill>
                <a:latin typeface="#9Slide03 SFU Futura_12" panose="020B0604020202020204" charset="0"/>
              </a:rPr>
              <a:t>1, 7, 13, 19 giờ)</a:t>
            </a:r>
            <a:endParaRPr lang="en-US" sz="2400" dirty="0">
              <a:solidFill>
                <a:srgbClr val="2B8D3A"/>
              </a:solidFill>
              <a:latin typeface="#9Slide03 SFU Futura_12" panose="020B0604020202020204" charset="0"/>
            </a:endParaRPr>
          </a:p>
        </p:txBody>
      </p:sp>
      <p:sp>
        <p:nvSpPr>
          <p:cNvPr id="53" name="Rectangle 52"/>
          <p:cNvSpPr/>
          <p:nvPr/>
        </p:nvSpPr>
        <p:spPr>
          <a:xfrm>
            <a:off x="6605295" y="1219132"/>
            <a:ext cx="815776" cy="1015663"/>
          </a:xfrm>
          <a:prstGeom prst="rect">
            <a:avLst/>
          </a:prstGeom>
        </p:spPr>
        <p:txBody>
          <a:bodyPr wrap="square">
            <a:spAutoFit/>
          </a:bodyPr>
          <a:lstStyle/>
          <a:p>
            <a:r>
              <a:rPr lang="en-US" sz="6000" b="1" dirty="0" smtClean="0">
                <a:solidFill>
                  <a:srgbClr val="2B8D3A"/>
                </a:solidFill>
                <a:latin typeface="#9Slide03 SFU Futura_12" panose="020B0604020202020204" charset="0"/>
                <a:ea typeface="Cambria" panose="02040503050406030204" pitchFamily="18" charset="0"/>
              </a:rPr>
              <a:t>2</a:t>
            </a:r>
            <a:endParaRPr lang="en-US" sz="6000" b="1" dirty="0">
              <a:solidFill>
                <a:srgbClr val="2B8D3A"/>
              </a:solidFill>
              <a:latin typeface="#9Slide03 SFU Futura_12" panose="020B0604020202020204" charset="0"/>
            </a:endParaRPr>
          </a:p>
        </p:txBody>
      </p:sp>
      <p:pic>
        <p:nvPicPr>
          <p:cNvPr id="54"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r="54514" b="50000"/>
          <a:stretch/>
        </p:blipFill>
        <p:spPr bwMode="auto">
          <a:xfrm>
            <a:off x="2594415" y="1875244"/>
            <a:ext cx="1553908" cy="115199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l="59045" t="49109" b="-1"/>
          <a:stretch/>
        </p:blipFill>
        <p:spPr bwMode="auto">
          <a:xfrm>
            <a:off x="8649707" y="1948429"/>
            <a:ext cx="1334293" cy="1118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365964"/>
      </p:ext>
    </p:extLst>
  </p:cSld>
  <p:clrMapOvr>
    <a:masterClrMapping/>
  </p:clrMapOvr>
  <mc:AlternateContent xmlns:mc="http://schemas.openxmlformats.org/markup-compatibility/2006" xmlns:p14="http://schemas.microsoft.com/office/powerpoint/2010/main">
    <mc:Choice Requires="p14">
      <p:transition spd="slow" p14:dur="1400" advTm="41338">
        <p14:ripple/>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Xem dự báo thì nhiệt độ là 40 độ C, nhưng khi đo ngoài trời lại đến 45 độ  C: Vì sao vậy?"/>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4692" y="1804108"/>
            <a:ext cx="7026233" cy="4868153"/>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 name="Picture 2" descr="Cartoon Cute Yellow Rectangle White Border Bubble Box Element, Cartoon,  Lovely, Yellow PNG Transparent Clipart Image and PSD Fil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1875">
                        <a14:foregroundMark x1="15625" y1="24688" x2="15625" y2="24688"/>
                        <a14:foregroundMark x1="17813" y1="17969" x2="17813" y2="17969"/>
                        <a14:foregroundMark x1="22031" y1="20000" x2="22031" y2="20000"/>
                        <a14:foregroundMark x1="91875" y1="56563" x2="91875" y2="56563"/>
                        <a14:foregroundMark x1="25781" y1="18906" x2="25781" y2="18906"/>
                        <a14:foregroundMark x1="22031" y1="24844" x2="22031" y2="24844"/>
                      </a14:backgroundRemoval>
                    </a14:imgEffect>
                  </a14:imgLayer>
                </a14:imgProps>
              </a:ext>
              <a:ext uri="{28A0092B-C50C-407E-A947-70E740481C1C}">
                <a14:useLocalDpi xmlns:a14="http://schemas.microsoft.com/office/drawing/2010/main" val="0"/>
              </a:ext>
            </a:extLst>
          </a:blip>
          <a:srcRect l="7695" t="14318" r="5259" b="18637"/>
          <a:stretch/>
        </p:blipFill>
        <p:spPr bwMode="auto">
          <a:xfrm>
            <a:off x="2282337" y="-169468"/>
            <a:ext cx="2996630" cy="23081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648D752-BF5C-4466-86C9-578981A27C92}"/>
              </a:ext>
            </a:extLst>
          </p:cNvPr>
          <p:cNvSpPr txBox="1"/>
          <p:nvPr/>
        </p:nvSpPr>
        <p:spPr>
          <a:xfrm>
            <a:off x="2560763" y="642863"/>
            <a:ext cx="2516427" cy="634020"/>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3200" b="1" dirty="0">
                <a:solidFill>
                  <a:srgbClr val="C00000"/>
                </a:solidFill>
                <a:latin typeface="#9Slide03 SFU Futura_12" panose="00000400000000000000" pitchFamily="2" charset="0"/>
              </a:rPr>
              <a:t>ĐÂY LÀ GÌ?</a:t>
            </a:r>
          </a:p>
        </p:txBody>
      </p:sp>
      <p:pic>
        <p:nvPicPr>
          <p:cNvPr id="6"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7758112" y="3589890"/>
            <a:ext cx="4433888" cy="326811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648D752-BF5C-4466-86C9-578981A27C92}"/>
              </a:ext>
            </a:extLst>
          </p:cNvPr>
          <p:cNvSpPr txBox="1"/>
          <p:nvPr/>
        </p:nvSpPr>
        <p:spPr>
          <a:xfrm>
            <a:off x="7956596" y="3838921"/>
            <a:ext cx="4036920" cy="769441"/>
          </a:xfrm>
          <a:prstGeom prst="rect">
            <a:avLst/>
          </a:prstGeom>
          <a:noFill/>
          <a:ln>
            <a:noFill/>
            <a:prstDash val="sysDot"/>
          </a:ln>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4000" b="1" dirty="0" smtClean="0">
                <a:solidFill>
                  <a:srgbClr val="C00000"/>
                </a:solidFill>
                <a:latin typeface="#9Slide03 SFU Futura_12" panose="00000400000000000000" pitchFamily="2" charset="0"/>
              </a:rPr>
              <a:t>LỀU KHÍ TƯỢNG </a:t>
            </a:r>
          </a:p>
        </p:txBody>
      </p:sp>
      <p:sp>
        <p:nvSpPr>
          <p:cNvPr id="8" name="TextBox 7">
            <a:extLst>
              <a:ext uri="{FF2B5EF4-FFF2-40B4-BE49-F238E27FC236}">
                <a16:creationId xmlns:a16="http://schemas.microsoft.com/office/drawing/2014/main" id="{E648D752-BF5C-4466-86C9-578981A27C92}"/>
              </a:ext>
            </a:extLst>
          </p:cNvPr>
          <p:cNvSpPr txBox="1"/>
          <p:nvPr/>
        </p:nvSpPr>
        <p:spPr>
          <a:xfrm>
            <a:off x="8481241" y="4355175"/>
            <a:ext cx="2987629" cy="1378006"/>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600" b="1" dirty="0" smtClean="0">
                <a:solidFill>
                  <a:srgbClr val="0033CC"/>
                </a:solidFill>
                <a:latin typeface="#9Slide03 SFU Futura_12" panose="00000400000000000000" pitchFamily="2" charset="0"/>
              </a:rPr>
              <a:t>N</a:t>
            </a:r>
            <a:r>
              <a:rPr lang="vi-VN" altLang="en-US" sz="2600" b="1" dirty="0" smtClean="0">
                <a:solidFill>
                  <a:srgbClr val="0033CC"/>
                </a:solidFill>
                <a:latin typeface="#9Slide03 SFU Futura_12" panose="00000400000000000000" pitchFamily="2" charset="0"/>
              </a:rPr>
              <a:t>ơi đặt dụng cụ chuyên dụng để đo nhiệt độ không khí</a:t>
            </a:r>
            <a:endParaRPr lang="en-US" altLang="en-US" sz="2600" b="1" dirty="0">
              <a:solidFill>
                <a:srgbClr val="0033CC"/>
              </a:solidFill>
              <a:latin typeface="#9Slide03 SFU Futura_12" panose="00000400000000000000" pitchFamily="2" charset="0"/>
            </a:endParaRPr>
          </a:p>
        </p:txBody>
      </p:sp>
      <p:pic>
        <p:nvPicPr>
          <p:cNvPr id="1028" name="Picture 4" descr="Thinking Person PNG Image &amp;amp; PSD File Free Download - Lovepik | 401333021"/>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8601076" y="-16134"/>
            <a:ext cx="2500312" cy="30825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648D752-BF5C-4466-86C9-578981A27C92}"/>
              </a:ext>
            </a:extLst>
          </p:cNvPr>
          <p:cNvSpPr txBox="1"/>
          <p:nvPr/>
        </p:nvSpPr>
        <p:spPr>
          <a:xfrm>
            <a:off x="6606096" y="427420"/>
            <a:ext cx="2201700" cy="430887"/>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000" b="1" dirty="0" err="1" smtClean="0">
                <a:latin typeface="#9Slide03 SFU Futura_12" panose="00000400000000000000" pitchFamily="2" charset="0"/>
              </a:rPr>
              <a:t>Thùng</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nuôi</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chim</a:t>
            </a:r>
            <a:r>
              <a:rPr lang="en-US" altLang="en-US" sz="2000" b="1" dirty="0" smtClean="0">
                <a:latin typeface="#9Slide03 SFU Futura_12" panose="00000400000000000000" pitchFamily="2" charset="0"/>
              </a:rPr>
              <a:t> ?</a:t>
            </a:r>
            <a:endParaRPr lang="en-US" altLang="en-US" sz="2000" b="1" dirty="0">
              <a:latin typeface="#9Slide03 SFU Futura_12" panose="00000400000000000000" pitchFamily="2" charset="0"/>
            </a:endParaRPr>
          </a:p>
        </p:txBody>
      </p:sp>
      <p:sp>
        <p:nvSpPr>
          <p:cNvPr id="11" name="TextBox 10">
            <a:extLst>
              <a:ext uri="{FF2B5EF4-FFF2-40B4-BE49-F238E27FC236}">
                <a16:creationId xmlns:a16="http://schemas.microsoft.com/office/drawing/2014/main" id="{E648D752-BF5C-4466-86C9-578981A27C92}"/>
              </a:ext>
            </a:extLst>
          </p:cNvPr>
          <p:cNvSpPr txBox="1"/>
          <p:nvPr/>
        </p:nvSpPr>
        <p:spPr>
          <a:xfrm>
            <a:off x="10920669" y="858307"/>
            <a:ext cx="1453299" cy="430887"/>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000" b="1" dirty="0" err="1" smtClean="0">
                <a:latin typeface="#9Slide03 SFU Futura_12" panose="00000400000000000000" pitchFamily="2" charset="0"/>
              </a:rPr>
              <a:t>Hộp</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thư</a:t>
            </a:r>
            <a:r>
              <a:rPr lang="en-US" altLang="en-US" sz="2000" b="1" dirty="0" smtClean="0">
                <a:latin typeface="#9Slide03 SFU Futura_12" panose="00000400000000000000" pitchFamily="2" charset="0"/>
              </a:rPr>
              <a:t> ?</a:t>
            </a:r>
            <a:endParaRPr lang="en-US" altLang="en-US" sz="2000" b="1" dirty="0">
              <a:latin typeface="#9Slide03 SFU Futura_12" panose="00000400000000000000" pitchFamily="2" charset="0"/>
            </a:endParaRPr>
          </a:p>
        </p:txBody>
      </p:sp>
      <p:sp>
        <p:nvSpPr>
          <p:cNvPr id="12" name="TextBox 11">
            <a:extLst>
              <a:ext uri="{FF2B5EF4-FFF2-40B4-BE49-F238E27FC236}">
                <a16:creationId xmlns:a16="http://schemas.microsoft.com/office/drawing/2014/main" id="{E648D752-BF5C-4466-86C9-578981A27C92}"/>
              </a:ext>
            </a:extLst>
          </p:cNvPr>
          <p:cNvSpPr txBox="1"/>
          <p:nvPr/>
        </p:nvSpPr>
        <p:spPr>
          <a:xfrm>
            <a:off x="10516877" y="85019"/>
            <a:ext cx="1613028" cy="430887"/>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000" b="1" dirty="0" err="1" smtClean="0">
                <a:latin typeface="#9Slide03 SFU Futura_12" panose="00000400000000000000" pitchFamily="2" charset="0"/>
              </a:rPr>
              <a:t>Tủ</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đựng</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đồ</a:t>
            </a:r>
            <a:r>
              <a:rPr lang="en-US" altLang="en-US" sz="2000" b="1" dirty="0" smtClean="0">
                <a:latin typeface="#9Slide03 SFU Futura_12" panose="00000400000000000000" pitchFamily="2" charset="0"/>
              </a:rPr>
              <a:t> ?</a:t>
            </a:r>
            <a:endParaRPr lang="en-US" altLang="en-US" sz="2000" b="1" dirty="0">
              <a:latin typeface="#9Slide03 SFU Futura_12" panose="00000400000000000000" pitchFamily="2" charset="0"/>
            </a:endParaRPr>
          </a:p>
        </p:txBody>
      </p:sp>
      <p:pic>
        <p:nvPicPr>
          <p:cNvPr id="14" name="图片 5"/>
          <p:cNvPicPr>
            <a:picLocks noChangeAspect="1"/>
          </p:cNvPicPr>
          <p:nvPr/>
        </p:nvPicPr>
        <p:blipFill rotWithShape="1">
          <a:blip r:embed="rId10" cstate="email">
            <a:extLst>
              <a:ext uri="{BEBA8EAE-BF5A-486C-A8C5-ECC9F3942E4B}">
                <a14:imgProps xmlns:a14="http://schemas.microsoft.com/office/drawing/2010/main">
                  <a14:imgLayer r:embed="rId11">
                    <a14:imgEffect>
                      <a14:backgroundRemoval t="7500" b="68409" l="3100" r="99200">
                        <a14:foregroundMark x1="7300" y1="48636" x2="3100" y2="35227"/>
                        <a14:foregroundMark x1="38300" y1="66818" x2="62300" y2="68636"/>
                        <a14:foregroundMark x1="92000" y1="48636" x2="99200" y2="37500"/>
                        <a14:foregroundMark x1="18700" y1="18182" x2="18700" y2="18182"/>
                        <a14:foregroundMark x1="12900" y1="27500" x2="12900" y2="27500"/>
                        <a14:foregroundMark x1="90400" y1="27727" x2="90400" y2="27727"/>
                        <a14:foregroundMark x1="89900" y1="24318" x2="89900" y2="24318"/>
                        <a14:foregroundMark x1="91400" y1="21364" x2="91400" y2="21364"/>
                        <a14:foregroundMark x1="79800" y1="22045" x2="79800" y2="22045"/>
                        <a14:foregroundMark x1="81600" y1="20000" x2="81600" y2="20000"/>
                        <a14:foregroundMark x1="73800" y1="24545" x2="73800" y2="24545"/>
                        <a14:foregroundMark x1="76800" y1="40000" x2="76800" y2="40000"/>
                        <a14:foregroundMark x1="82200" y1="42500" x2="82200" y2="42500"/>
                        <a14:foregroundMark x1="83700" y1="44545" x2="83700" y2="44545"/>
                        <a14:foregroundMark x1="84400" y1="44545" x2="84400" y2="44545"/>
                        <a14:foregroundMark x1="70800" y1="38182" x2="70800" y2="38182"/>
                        <a14:foregroundMark x1="57600" y1="47500" x2="57600" y2="47500"/>
                      </a14:backgroundRemoval>
                    </a14:imgEffect>
                  </a14:imgLayer>
                </a14:imgProps>
              </a:ext>
              <a:ext uri="{28A0092B-C50C-407E-A947-70E740481C1C}">
                <a14:useLocalDpi xmlns:a14="http://schemas.microsoft.com/office/drawing/2010/main" val="0"/>
              </a:ext>
            </a:extLst>
          </a:blip>
          <a:srcRect b="23900"/>
          <a:stretch/>
        </p:blipFill>
        <p:spPr>
          <a:xfrm>
            <a:off x="7619994" y="2404883"/>
            <a:ext cx="4516041" cy="1323118"/>
          </a:xfrm>
          <a:prstGeom prst="rect">
            <a:avLst/>
          </a:prstGeom>
        </p:spPr>
      </p:pic>
    </p:spTree>
    <p:extLst>
      <p:ext uri="{BB962C8B-B14F-4D97-AF65-F5344CB8AC3E}">
        <p14:creationId xmlns:p14="http://schemas.microsoft.com/office/powerpoint/2010/main" val="3258362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barn(inVertical)">
                                      <p:cBhvr>
                                        <p:cTn id="18" dur="500"/>
                                        <p:tgtEl>
                                          <p:spTgt spid="102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263622" y="0"/>
            <a:ext cx="5241750" cy="1342230"/>
            <a:chOff x="3263622" y="0"/>
            <a:chExt cx="5241750"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047707" cy="1015663"/>
            </a:xfrm>
            <a:prstGeom prst="rect">
              <a:avLst/>
            </a:prstGeom>
            <a:solidFill>
              <a:srgbClr val="FFFF00"/>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LUYỆN TẬP</a:t>
              </a:r>
              <a:endParaRPr lang="en-US" sz="48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63622" y="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0" y="1425265"/>
            <a:ext cx="3235989" cy="1207481"/>
            <a:chOff x="221672" y="13499"/>
            <a:chExt cx="3235989" cy="1207481"/>
          </a:xfrm>
        </p:grpSpPr>
        <p:sp>
          <p:nvSpPr>
            <p:cNvPr id="16" name="Flowchart: Terminator 15">
              <a:extLst>
                <a:ext uri="{FF2B5EF4-FFF2-40B4-BE49-F238E27FC236}">
                  <a16:creationId xmlns:a16="http://schemas.microsoft.com/office/drawing/2014/main" id="{454EC65F-9461-4D3A-AD62-5A0132ABA328}"/>
                </a:ext>
              </a:extLst>
            </p:cNvPr>
            <p:cNvSpPr/>
            <p:nvPr/>
          </p:nvSpPr>
          <p:spPr>
            <a:xfrm>
              <a:off x="433973" y="192923"/>
              <a:ext cx="3023688" cy="821636"/>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BÀI 1</a:t>
              </a:r>
              <a:endParaRPr lang="en-US" sz="4000" b="1" dirty="0">
                <a:solidFill>
                  <a:srgbClr val="FFFF3F"/>
                </a:solidFill>
                <a:latin typeface="#9Slide03 Oswald Medium" panose="00000600000000000000" pitchFamily="2" charset="0"/>
                <a:cs typeface="Arial" panose="020B0604020202020204" pitchFamily="34" charset="0"/>
              </a:endParaRPr>
            </a:p>
          </p:txBody>
        </p:sp>
        <p:pic>
          <p:nvPicPr>
            <p:cNvPr id="17" name="Picture 16">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1672" y="13499"/>
              <a:ext cx="1207481" cy="1207481"/>
            </a:xfrm>
            <a:prstGeom prst="rect">
              <a:avLst/>
            </a:prstGeom>
          </p:spPr>
        </p:pic>
      </p:grpSp>
      <p:sp>
        <p:nvSpPr>
          <p:cNvPr id="2" name="Rectangle 1"/>
          <p:cNvSpPr/>
          <p:nvPr/>
        </p:nvSpPr>
        <p:spPr>
          <a:xfrm>
            <a:off x="3573932" y="1538453"/>
            <a:ext cx="6857910" cy="954107"/>
          </a:xfrm>
          <a:prstGeom prst="rect">
            <a:avLst/>
          </a:prstGeom>
        </p:spPr>
        <p:txBody>
          <a:bodyPr wrap="square">
            <a:spAutoFit/>
          </a:bodyPr>
          <a:lstStyle/>
          <a:p>
            <a:pPr algn="just"/>
            <a:r>
              <a:rPr lang="en-US" sz="2800" b="1" dirty="0" err="1">
                <a:latin typeface="#9Slide03 SFU Futura_12" panose="020B0604020202020204" charset="0"/>
                <a:ea typeface="Cambria" panose="02040503050406030204" pitchFamily="18" charset="0"/>
              </a:rPr>
              <a:t>Hãy</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sắp</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xếp</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thứ</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tự</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các</a:t>
            </a:r>
            <a:r>
              <a:rPr lang="en-US" sz="2800" b="1" dirty="0">
                <a:latin typeface="#9Slide03 SFU Futura_12" panose="020B0604020202020204" charset="0"/>
                <a:ea typeface="Cambria" panose="02040503050406030204" pitchFamily="18" charset="0"/>
              </a:rPr>
              <a:t> ý a, b, c, d </a:t>
            </a:r>
            <a:r>
              <a:rPr lang="en-US" sz="2800" b="1" dirty="0" err="1">
                <a:latin typeface="#9Slide03 SFU Futura_12" panose="020B0604020202020204" charset="0"/>
                <a:ea typeface="Cambria" panose="02040503050406030204" pitchFamily="18" charset="0"/>
              </a:rPr>
              <a:t>sao</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cho</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đúng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với</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quá</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trình</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nóng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lên</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của</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khí</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quyển</a:t>
            </a:r>
            <a:endParaRPr lang="en-US" sz="2800" b="1" dirty="0">
              <a:latin typeface="#9Slide03 SFU Futura_12" panose="020B0604020202020204" charset="0"/>
            </a:endParaRPr>
          </a:p>
        </p:txBody>
      </p:sp>
      <p:pic>
        <p:nvPicPr>
          <p:cNvPr id="13314" name="Picture 1"/>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8612" y="2739627"/>
            <a:ext cx="7478531"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7860951" y="3159830"/>
            <a:ext cx="810078" cy="628650"/>
          </a:xfrm>
          <a:prstGeom prst="rightArrow">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745665" y="3076399"/>
            <a:ext cx="3321743" cy="646331"/>
          </a:xfrm>
          <a:prstGeom prst="rect">
            <a:avLst/>
          </a:prstGeom>
        </p:spPr>
        <p:txBody>
          <a:bodyPr wrap="none">
            <a:spAutoFit/>
          </a:bodyPr>
          <a:lstStyle/>
          <a:p>
            <a:r>
              <a:rPr lang="en-US" sz="3600" b="1" dirty="0">
                <a:solidFill>
                  <a:srgbClr val="0078A0"/>
                </a:solidFill>
                <a:latin typeface="#9Slide03 SFU Futura_12" panose="020B0604020202020204" charset="0"/>
                <a:ea typeface="Cambria" panose="02040503050406030204" pitchFamily="18" charset="0"/>
              </a:rPr>
              <a:t>b </a:t>
            </a:r>
            <a:r>
              <a:rPr lang="en-US" sz="3600" b="1" dirty="0">
                <a:solidFill>
                  <a:srgbClr val="0078A0"/>
                </a:solidFill>
                <a:latin typeface="#9Slide03 SFU Futura_12" panose="020B0604020202020204" charset="0"/>
                <a:ea typeface="Cambria" panose="02040503050406030204" pitchFamily="18" charset="0"/>
                <a:cs typeface="Times New Roman" panose="02020603050405020304" pitchFamily="18" charset="0"/>
                <a:sym typeface="Wingdings" panose="05000000000000000000" pitchFamily="2" charset="2"/>
              </a:rPr>
              <a:t></a:t>
            </a:r>
            <a:r>
              <a:rPr lang="en-US" sz="3600" b="1" dirty="0">
                <a:solidFill>
                  <a:srgbClr val="0078A0"/>
                </a:solidFill>
                <a:latin typeface="#9Slide03 SFU Futura_12" panose="020B0604020202020204" charset="0"/>
                <a:ea typeface="Cambria" panose="02040503050406030204" pitchFamily="18" charset="0"/>
              </a:rPr>
              <a:t> d </a:t>
            </a:r>
            <a:r>
              <a:rPr lang="en-US" sz="3600" b="1" dirty="0">
                <a:solidFill>
                  <a:srgbClr val="0078A0"/>
                </a:solidFill>
                <a:latin typeface="#9Slide03 SFU Futura_12" panose="020B0604020202020204" charset="0"/>
                <a:ea typeface="Cambria" panose="02040503050406030204" pitchFamily="18" charset="0"/>
                <a:cs typeface="Times New Roman" panose="02020603050405020304" pitchFamily="18" charset="0"/>
                <a:sym typeface="Wingdings" panose="05000000000000000000" pitchFamily="2" charset="2"/>
              </a:rPr>
              <a:t></a:t>
            </a:r>
            <a:r>
              <a:rPr lang="en-US" sz="3600" b="1" dirty="0">
                <a:solidFill>
                  <a:srgbClr val="0078A0"/>
                </a:solidFill>
                <a:latin typeface="#9Slide03 SFU Futura_12" panose="020B0604020202020204" charset="0"/>
                <a:ea typeface="Cambria" panose="02040503050406030204" pitchFamily="18" charset="0"/>
              </a:rPr>
              <a:t> a </a:t>
            </a:r>
            <a:r>
              <a:rPr lang="en-US" sz="3600" b="1" dirty="0">
                <a:solidFill>
                  <a:srgbClr val="0078A0"/>
                </a:solidFill>
                <a:latin typeface="#9Slide03 SFU Futura_12" panose="020B0604020202020204" charset="0"/>
                <a:ea typeface="Cambria" panose="02040503050406030204" pitchFamily="18" charset="0"/>
                <a:cs typeface="Times New Roman" panose="02020603050405020304" pitchFamily="18" charset="0"/>
                <a:sym typeface="Wingdings" panose="05000000000000000000" pitchFamily="2" charset="2"/>
              </a:rPr>
              <a:t></a:t>
            </a:r>
            <a:r>
              <a:rPr lang="en-US" sz="3600" b="1" dirty="0">
                <a:solidFill>
                  <a:srgbClr val="0078A0"/>
                </a:solidFill>
                <a:latin typeface="#9Slide03 SFU Futura_12" panose="020B0604020202020204" charset="0"/>
                <a:ea typeface="Cambria" panose="02040503050406030204" pitchFamily="18" charset="0"/>
              </a:rPr>
              <a:t> </a:t>
            </a:r>
            <a:r>
              <a:rPr lang="en-US" sz="3600" b="1" dirty="0" smtClean="0">
                <a:solidFill>
                  <a:srgbClr val="0078A0"/>
                </a:solidFill>
                <a:latin typeface="#9Slide03 SFU Futura_12" panose="020B0604020202020204" charset="0"/>
                <a:ea typeface="Cambria" panose="02040503050406030204" pitchFamily="18" charset="0"/>
              </a:rPr>
              <a:t>c</a:t>
            </a:r>
            <a:endParaRPr lang="en-US" sz="3600" b="1" dirty="0">
              <a:solidFill>
                <a:srgbClr val="0078A0"/>
              </a:solidFill>
              <a:latin typeface="#9Slide03 SFU Futura_12" panose="020B0604020202020204" charset="0"/>
            </a:endParaRPr>
          </a:p>
        </p:txBody>
      </p:sp>
      <p:grpSp>
        <p:nvGrpSpPr>
          <p:cNvPr id="19" name="Group 18"/>
          <p:cNvGrpSpPr/>
          <p:nvPr/>
        </p:nvGrpSpPr>
        <p:grpSpPr>
          <a:xfrm>
            <a:off x="0" y="4193381"/>
            <a:ext cx="3235989" cy="1207481"/>
            <a:chOff x="221672" y="13499"/>
            <a:chExt cx="3235989" cy="1207481"/>
          </a:xfrm>
        </p:grpSpPr>
        <p:sp>
          <p:nvSpPr>
            <p:cNvPr id="20" name="Flowchart: Terminator 19">
              <a:extLst>
                <a:ext uri="{FF2B5EF4-FFF2-40B4-BE49-F238E27FC236}">
                  <a16:creationId xmlns:a16="http://schemas.microsoft.com/office/drawing/2014/main" id="{454EC65F-9461-4D3A-AD62-5A0132ABA328}"/>
                </a:ext>
              </a:extLst>
            </p:cNvPr>
            <p:cNvSpPr/>
            <p:nvPr/>
          </p:nvSpPr>
          <p:spPr>
            <a:xfrm>
              <a:off x="433973" y="192923"/>
              <a:ext cx="3023688" cy="821636"/>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BÀI 2</a:t>
              </a:r>
              <a:endParaRPr lang="en-US" sz="4000" b="1" dirty="0">
                <a:solidFill>
                  <a:srgbClr val="FFFF3F"/>
                </a:solidFill>
                <a:latin typeface="#9Slide03 Oswald Medium" panose="00000600000000000000" pitchFamily="2" charset="0"/>
                <a:cs typeface="Arial" panose="020B0604020202020204" pitchFamily="34" charset="0"/>
              </a:endParaRPr>
            </a:p>
          </p:txBody>
        </p:sp>
        <p:pic>
          <p:nvPicPr>
            <p:cNvPr id="21" name="Picture 20">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1672" y="13499"/>
              <a:ext cx="1207481" cy="1207481"/>
            </a:xfrm>
            <a:prstGeom prst="rect">
              <a:avLst/>
            </a:prstGeom>
          </p:spPr>
        </p:pic>
      </p:grpSp>
      <p:sp>
        <p:nvSpPr>
          <p:cNvPr id="22" name="Rectangle 21"/>
          <p:cNvSpPr/>
          <p:nvPr/>
        </p:nvSpPr>
        <p:spPr>
          <a:xfrm>
            <a:off x="3573932" y="4306569"/>
            <a:ext cx="6857910" cy="954107"/>
          </a:xfrm>
          <a:prstGeom prst="rect">
            <a:avLst/>
          </a:prstGeom>
        </p:spPr>
        <p:txBody>
          <a:bodyPr wrap="square">
            <a:spAutoFit/>
          </a:bodyPr>
          <a:lstStyle/>
          <a:p>
            <a:pPr algn="just"/>
            <a:r>
              <a:rPr lang="vi-VN" sz="2800" b="1" dirty="0" smtClean="0">
                <a:latin typeface="#9Slide03 SFU Futura_12" panose="020B0604020202020204" charset="0"/>
              </a:rPr>
              <a:t>Em </a:t>
            </a:r>
            <a:r>
              <a:rPr lang="vi-VN" sz="2800" b="1" dirty="0">
                <a:latin typeface="#9Slide03 SFU Futura_12" panose="020B0604020202020204" charset="0"/>
              </a:rPr>
              <a:t>hãy nêu ví dụ cụ thể về ảnh hưởng của mưa đến sản xuất nông nghiệp và đời sống.</a:t>
            </a:r>
            <a:endParaRPr lang="en-US" sz="2800" b="1" dirty="0">
              <a:latin typeface="#9Slide03 SFU Futura_12" panose="020B0604020202020204" charset="0"/>
            </a:endParaRPr>
          </a:p>
        </p:txBody>
      </p:sp>
      <p:sp>
        <p:nvSpPr>
          <p:cNvPr id="23" name="Right Arrow 22"/>
          <p:cNvSpPr/>
          <p:nvPr/>
        </p:nvSpPr>
        <p:spPr>
          <a:xfrm>
            <a:off x="212301" y="5595765"/>
            <a:ext cx="810078" cy="628650"/>
          </a:xfrm>
          <a:prstGeom prst="rightArrow">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121370" y="5283365"/>
            <a:ext cx="11070630" cy="1384995"/>
          </a:xfrm>
          <a:prstGeom prst="rect">
            <a:avLst/>
          </a:prstGeom>
        </p:spPr>
        <p:txBody>
          <a:bodyPr wrap="square">
            <a:spAutoFit/>
          </a:bodyPr>
          <a:lstStyle/>
          <a:p>
            <a:pPr marL="342900" indent="-342900" algn="just">
              <a:buFontTx/>
              <a:buChar char="-"/>
            </a:pPr>
            <a:r>
              <a:rPr lang="vi-VN" sz="2800" b="1" dirty="0" smtClean="0">
                <a:solidFill>
                  <a:srgbClr val="0078A0"/>
                </a:solidFill>
                <a:latin typeface="#9Slide03 SFU Futura_12" panose="020B0604020202020204" charset="0"/>
                <a:ea typeface="Cambria" panose="02040503050406030204" pitchFamily="18" charset="0"/>
              </a:rPr>
              <a:t>Mưa nhiều</a:t>
            </a:r>
            <a:r>
              <a:rPr lang="en-US" sz="2800" b="1" dirty="0" smtClean="0">
                <a:solidFill>
                  <a:srgbClr val="0078A0"/>
                </a:solidFill>
                <a:latin typeface="#9Slide03 SFU Futura_12" panose="020B0604020202020204" charset="0"/>
                <a:ea typeface="Cambria" panose="02040503050406030204" pitchFamily="18" charset="0"/>
              </a:rPr>
              <a:t>: </a:t>
            </a:r>
            <a:r>
              <a:rPr lang="vi-VN" sz="2800" b="1" dirty="0" smtClean="0">
                <a:solidFill>
                  <a:srgbClr val="0078A0"/>
                </a:solidFill>
                <a:latin typeface="#9Slide03 SFU Futura_12" panose="020B0604020202020204" charset="0"/>
                <a:ea typeface="Cambria" panose="02040503050406030204" pitchFamily="18" charset="0"/>
              </a:rPr>
              <a:t>cung </a:t>
            </a:r>
            <a:r>
              <a:rPr lang="vi-VN" sz="2800" b="1" dirty="0">
                <a:solidFill>
                  <a:srgbClr val="0078A0"/>
                </a:solidFill>
                <a:latin typeface="#9Slide03 SFU Futura_12" panose="020B0604020202020204" charset="0"/>
                <a:ea typeface="Cambria" panose="02040503050406030204" pitchFamily="18" charset="0"/>
              </a:rPr>
              <a:t>cấp đủ nước cho sản xuất và đời </a:t>
            </a:r>
            <a:r>
              <a:rPr lang="vi-VN" sz="2800" b="1" dirty="0" smtClean="0">
                <a:solidFill>
                  <a:srgbClr val="0078A0"/>
                </a:solidFill>
                <a:latin typeface="#9Slide03 SFU Futura_12" panose="020B0604020202020204" charset="0"/>
                <a:ea typeface="Cambria" panose="02040503050406030204" pitchFamily="18" charset="0"/>
              </a:rPr>
              <a:t>sống</a:t>
            </a:r>
            <a:r>
              <a:rPr lang="en-US" sz="2800" b="1" dirty="0" smtClean="0">
                <a:solidFill>
                  <a:srgbClr val="0078A0"/>
                </a:solidFill>
                <a:latin typeface="#9Slide03 SFU Futura_12" panose="020B0604020202020204" charset="0"/>
                <a:ea typeface="Cambria" panose="02040503050406030204" pitchFamily="18" charset="0"/>
              </a:rPr>
              <a:t>.</a:t>
            </a:r>
          </a:p>
          <a:p>
            <a:pPr marL="342900" indent="-342900" algn="just">
              <a:buFontTx/>
              <a:buChar char="-"/>
            </a:pPr>
            <a:r>
              <a:rPr lang="en-US" sz="2800" b="1" dirty="0" err="1" smtClean="0">
                <a:solidFill>
                  <a:srgbClr val="0078A0"/>
                </a:solidFill>
                <a:latin typeface="#9Slide03 SFU Futura_12" panose="020B0604020202020204" charset="0"/>
                <a:ea typeface="Cambria" panose="02040503050406030204" pitchFamily="18" charset="0"/>
              </a:rPr>
              <a:t>Mưa</a:t>
            </a:r>
            <a:r>
              <a:rPr lang="vi-VN" sz="2800" b="1" dirty="0" smtClean="0">
                <a:solidFill>
                  <a:srgbClr val="0078A0"/>
                </a:solidFill>
                <a:latin typeface="#9Slide03 SFU Futura_12" panose="020B0604020202020204" charset="0"/>
                <a:ea typeface="Cambria" panose="02040503050406030204" pitchFamily="18" charset="0"/>
              </a:rPr>
              <a:t> quá nhiều</a:t>
            </a:r>
            <a:r>
              <a:rPr lang="en-US" sz="2800" b="1" dirty="0" smtClean="0">
                <a:solidFill>
                  <a:srgbClr val="0078A0"/>
                </a:solidFill>
                <a:latin typeface="#9Slide03 SFU Futura_12" panose="020B0604020202020204" charset="0"/>
                <a:ea typeface="Cambria" panose="02040503050406030204" pitchFamily="18" charset="0"/>
              </a:rPr>
              <a:t>:</a:t>
            </a:r>
            <a:r>
              <a:rPr lang="vi-VN" sz="2800" b="1" dirty="0" smtClean="0">
                <a:solidFill>
                  <a:srgbClr val="0078A0"/>
                </a:solidFill>
                <a:latin typeface="#9Slide03 SFU Futura_12" panose="020B0604020202020204" charset="0"/>
                <a:ea typeface="Cambria" panose="02040503050406030204" pitchFamily="18" charset="0"/>
              </a:rPr>
              <a:t> lũ </a:t>
            </a:r>
            <a:r>
              <a:rPr lang="vi-VN" sz="2800" b="1" dirty="0">
                <a:solidFill>
                  <a:srgbClr val="0078A0"/>
                </a:solidFill>
                <a:latin typeface="#9Slide03 SFU Futura_12" panose="020B0604020202020204" charset="0"/>
                <a:ea typeface="Cambria" panose="02040503050406030204" pitchFamily="18" charset="0"/>
              </a:rPr>
              <a:t>lụt, </a:t>
            </a:r>
            <a:r>
              <a:rPr lang="vi-VN" sz="2800" b="1" dirty="0" smtClean="0">
                <a:solidFill>
                  <a:srgbClr val="0078A0"/>
                </a:solidFill>
                <a:latin typeface="#9Slide03 SFU Futura_12" panose="020B0604020202020204" charset="0"/>
                <a:ea typeface="Cambria" panose="02040503050406030204" pitchFamily="18" charset="0"/>
              </a:rPr>
              <a:t>thiệt </a:t>
            </a:r>
            <a:r>
              <a:rPr lang="vi-VN" sz="2800" b="1" dirty="0">
                <a:solidFill>
                  <a:srgbClr val="0078A0"/>
                </a:solidFill>
                <a:latin typeface="#9Slide03 SFU Futura_12" panose="020B0604020202020204" charset="0"/>
                <a:ea typeface="Cambria" panose="02040503050406030204" pitchFamily="18" charset="0"/>
              </a:rPr>
              <a:t>hại về sản xuất, ảnh hưởng tới </a:t>
            </a:r>
            <a:r>
              <a:rPr lang="en-US" sz="2800" b="1" dirty="0" smtClean="0">
                <a:solidFill>
                  <a:srgbClr val="0078A0"/>
                </a:solidFill>
                <a:latin typeface="#9Slide03 SFU Futura_12" panose="020B0604020202020204" charset="0"/>
                <a:ea typeface="Cambria" panose="02040503050406030204" pitchFamily="18" charset="0"/>
              </a:rPr>
              <a:t>M</a:t>
            </a:r>
            <a:r>
              <a:rPr lang="vi-VN" sz="2800" b="1" dirty="0" smtClean="0">
                <a:solidFill>
                  <a:srgbClr val="0078A0"/>
                </a:solidFill>
                <a:latin typeface="#9Slide03 SFU Futura_12" panose="020B0604020202020204" charset="0"/>
                <a:ea typeface="Cambria" panose="02040503050406030204" pitchFamily="18" charset="0"/>
              </a:rPr>
              <a:t>.</a:t>
            </a:r>
            <a:r>
              <a:rPr lang="en-US" sz="2800" b="1" dirty="0" err="1" smtClean="0">
                <a:solidFill>
                  <a:srgbClr val="0078A0"/>
                </a:solidFill>
                <a:latin typeface="#9Slide03 SFU Futura_12" panose="020B0604020202020204" charset="0"/>
                <a:ea typeface="Cambria" panose="02040503050406030204" pitchFamily="18" charset="0"/>
              </a:rPr>
              <a:t>trường</a:t>
            </a:r>
            <a:r>
              <a:rPr lang="en-US" sz="2800" b="1" dirty="0" smtClean="0">
                <a:solidFill>
                  <a:srgbClr val="0078A0"/>
                </a:solidFill>
                <a:latin typeface="#9Slide03 SFU Futura_12" panose="020B0604020202020204" charset="0"/>
                <a:ea typeface="Cambria" panose="02040503050406030204" pitchFamily="18" charset="0"/>
              </a:rPr>
              <a:t>.</a:t>
            </a:r>
          </a:p>
          <a:p>
            <a:pPr marL="342900" indent="-342900" algn="just">
              <a:buFontTx/>
              <a:buChar char="-"/>
            </a:pPr>
            <a:r>
              <a:rPr lang="en-US" sz="2800" b="1" dirty="0" err="1" smtClean="0">
                <a:solidFill>
                  <a:srgbClr val="0078A0"/>
                </a:solidFill>
                <a:latin typeface="#9Slide03 SFU Futura_12" panose="020B0604020202020204" charset="0"/>
                <a:ea typeface="Cambria" panose="02040503050406030204" pitchFamily="18" charset="0"/>
              </a:rPr>
              <a:t>Mưa</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ít</a:t>
            </a:r>
            <a:r>
              <a:rPr lang="en-US" sz="2800" b="1" dirty="0" smtClean="0">
                <a:solidFill>
                  <a:srgbClr val="0078A0"/>
                </a:solidFill>
                <a:latin typeface="#9Slide03 SFU Futura_12" panose="020B0604020202020204" charset="0"/>
                <a:ea typeface="Cambria" panose="02040503050406030204" pitchFamily="18" charset="0"/>
              </a:rPr>
              <a:t> </a:t>
            </a:r>
            <a:r>
              <a:rPr lang="vi-VN" sz="2800" b="1" dirty="0" smtClean="0">
                <a:solidFill>
                  <a:srgbClr val="0078A0"/>
                </a:solidFill>
                <a:latin typeface="#9Slide03 SFU Futura_12" panose="020B0604020202020204" charset="0"/>
                <a:ea typeface="Cambria" panose="02040503050406030204" pitchFamily="18" charset="0"/>
              </a:rPr>
              <a:t>hoặc </a:t>
            </a:r>
            <a:r>
              <a:rPr lang="vi-VN" sz="2800" b="1" dirty="0">
                <a:solidFill>
                  <a:srgbClr val="0078A0"/>
                </a:solidFill>
                <a:latin typeface="#9Slide03 SFU Futura_12" panose="020B0604020202020204" charset="0"/>
                <a:ea typeface="Cambria" panose="02040503050406030204" pitchFamily="18" charset="0"/>
              </a:rPr>
              <a:t>không </a:t>
            </a:r>
            <a:r>
              <a:rPr lang="vi-VN" sz="2800" b="1" dirty="0" smtClean="0">
                <a:solidFill>
                  <a:srgbClr val="0078A0"/>
                </a:solidFill>
                <a:latin typeface="#9Slide03 SFU Futura_12" panose="020B0604020202020204" charset="0"/>
                <a:ea typeface="Cambria" panose="02040503050406030204" pitchFamily="18" charset="0"/>
              </a:rPr>
              <a:t>mưa</a:t>
            </a:r>
            <a:r>
              <a:rPr lang="en-US" sz="2800" b="1" dirty="0" smtClean="0">
                <a:solidFill>
                  <a:srgbClr val="0078A0"/>
                </a:solidFill>
                <a:latin typeface="#9Slide03 SFU Futura_12" panose="020B0604020202020204" charset="0"/>
                <a:ea typeface="Cambria" panose="02040503050406030204" pitchFamily="18" charset="0"/>
              </a:rPr>
              <a:t>: </a:t>
            </a:r>
            <a:r>
              <a:rPr lang="vi-VN" sz="2800" b="1" dirty="0" smtClean="0">
                <a:solidFill>
                  <a:srgbClr val="0078A0"/>
                </a:solidFill>
                <a:latin typeface="#9Slide03 SFU Futura_12" panose="020B0604020202020204" charset="0"/>
                <a:ea typeface="Cambria" panose="02040503050406030204" pitchFamily="18" charset="0"/>
              </a:rPr>
              <a:t>thiếu nước, </a:t>
            </a:r>
            <a:r>
              <a:rPr lang="en-US" sz="2800" b="1" dirty="0" err="1" smtClean="0">
                <a:solidFill>
                  <a:srgbClr val="0078A0"/>
                </a:solidFill>
                <a:latin typeface="#9Slide03 SFU Futura_12" panose="020B0604020202020204" charset="0"/>
                <a:ea typeface="Cambria" panose="02040503050406030204" pitchFamily="18" charset="0"/>
              </a:rPr>
              <a:t>hạn</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hán</a:t>
            </a:r>
            <a:r>
              <a:rPr lang="en-US" sz="2800" b="1" dirty="0" smtClean="0">
                <a:solidFill>
                  <a:srgbClr val="0078A0"/>
                </a:solidFill>
                <a:latin typeface="#9Slide03 SFU Futura_12" panose="020B0604020202020204" charset="0"/>
                <a:ea typeface="Cambria" panose="02040503050406030204" pitchFamily="18" charset="0"/>
              </a:rPr>
              <a:t>, </a:t>
            </a:r>
            <a:r>
              <a:rPr lang="vi-VN" sz="2800" b="1" dirty="0" smtClean="0">
                <a:solidFill>
                  <a:srgbClr val="0078A0"/>
                </a:solidFill>
                <a:latin typeface="#9Slide03 SFU Futura_12" panose="020B0604020202020204" charset="0"/>
                <a:ea typeface="Cambria" panose="02040503050406030204" pitchFamily="18" charset="0"/>
              </a:rPr>
              <a:t>mất mùa</a:t>
            </a:r>
            <a:r>
              <a:rPr lang="en-US" sz="2800" b="1" dirty="0">
                <a:solidFill>
                  <a:srgbClr val="0078A0"/>
                </a:solidFill>
                <a:latin typeface="#9Slide03 SFU Futura_12" panose="020B0604020202020204" charset="0"/>
                <a:ea typeface="Cambria" panose="02040503050406030204" pitchFamily="18" charset="0"/>
              </a:rPr>
              <a:t>.</a:t>
            </a:r>
            <a:endParaRPr lang="en-US" sz="2800" b="1" dirty="0" smtClean="0">
              <a:solidFill>
                <a:srgbClr val="0078A0"/>
              </a:solidFill>
              <a:latin typeface="#9Slide03 SFU Futura_12" panose="020B0604020202020204" charset="0"/>
              <a:ea typeface="Cambria" panose="02040503050406030204" pitchFamily="18" charset="0"/>
            </a:endParaRPr>
          </a:p>
        </p:txBody>
      </p:sp>
    </p:spTree>
    <p:extLst>
      <p:ext uri="{BB962C8B-B14F-4D97-AF65-F5344CB8AC3E}">
        <p14:creationId xmlns:p14="http://schemas.microsoft.com/office/powerpoint/2010/main" val="294632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arn(inVertical)">
                                      <p:cBhvr>
                                        <p:cTn id="15" dur="500"/>
                                        <p:tgtEl>
                                          <p:spTgt spid="133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Vertical)">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p:bldP spid="22" grpId="0"/>
      <p:bldP spid="23"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263622" y="0"/>
            <a:ext cx="5241750" cy="1342230"/>
            <a:chOff x="3263622" y="0"/>
            <a:chExt cx="5241750"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047707" cy="1015663"/>
            </a:xfrm>
            <a:prstGeom prst="rect">
              <a:avLst/>
            </a:prstGeom>
            <a:solidFill>
              <a:srgbClr val="FFFF00"/>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LUYỆN TẬP</a:t>
              </a:r>
              <a:endParaRPr lang="en-US" sz="48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63622" y="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0" y="1425265"/>
            <a:ext cx="3235989" cy="1207481"/>
            <a:chOff x="221672" y="13499"/>
            <a:chExt cx="3235989" cy="1207481"/>
          </a:xfrm>
        </p:grpSpPr>
        <p:sp>
          <p:nvSpPr>
            <p:cNvPr id="16" name="Flowchart: Terminator 15">
              <a:extLst>
                <a:ext uri="{FF2B5EF4-FFF2-40B4-BE49-F238E27FC236}">
                  <a16:creationId xmlns:a16="http://schemas.microsoft.com/office/drawing/2014/main" id="{454EC65F-9461-4D3A-AD62-5A0132ABA328}"/>
                </a:ext>
              </a:extLst>
            </p:cNvPr>
            <p:cNvSpPr/>
            <p:nvPr/>
          </p:nvSpPr>
          <p:spPr>
            <a:xfrm>
              <a:off x="433973" y="192923"/>
              <a:ext cx="3023688" cy="821636"/>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BÀI 3</a:t>
              </a:r>
              <a:endParaRPr lang="en-US" sz="4000" b="1" dirty="0">
                <a:solidFill>
                  <a:srgbClr val="FFFF3F"/>
                </a:solidFill>
                <a:latin typeface="#9Slide03 Oswald Medium" panose="00000600000000000000" pitchFamily="2" charset="0"/>
                <a:cs typeface="Arial" panose="020B0604020202020204" pitchFamily="34" charset="0"/>
              </a:endParaRPr>
            </a:p>
          </p:txBody>
        </p:sp>
        <p:pic>
          <p:nvPicPr>
            <p:cNvPr id="17" name="Picture 16">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1672" y="13499"/>
              <a:ext cx="1207481" cy="1207481"/>
            </a:xfrm>
            <a:prstGeom prst="rect">
              <a:avLst/>
            </a:prstGeom>
          </p:spPr>
        </p:pic>
      </p:grpSp>
      <p:sp>
        <p:nvSpPr>
          <p:cNvPr id="2" name="Rectangle 1"/>
          <p:cNvSpPr/>
          <p:nvPr/>
        </p:nvSpPr>
        <p:spPr>
          <a:xfrm>
            <a:off x="454256" y="2551819"/>
            <a:ext cx="5175952" cy="1384995"/>
          </a:xfrm>
          <a:prstGeom prst="rect">
            <a:avLst/>
          </a:prstGeom>
        </p:spPr>
        <p:txBody>
          <a:bodyPr wrap="square">
            <a:spAutoFit/>
          </a:bodyPr>
          <a:lstStyle/>
          <a:p>
            <a:pPr algn="just"/>
            <a:r>
              <a:rPr lang="vi-VN" sz="2800" b="1" dirty="0" smtClean="0">
                <a:latin typeface="#9Slide03 SFU Futura_12" panose="020B0604020202020204" charset="0"/>
              </a:rPr>
              <a:t>Hãy </a:t>
            </a:r>
            <a:r>
              <a:rPr lang="vi-VN" sz="2800" b="1" dirty="0">
                <a:latin typeface="#9Slide03 SFU Futura_12" panose="020B0604020202020204" charset="0"/>
              </a:rPr>
              <a:t>hoàn thành sơ đồ quá trình hình thành mây và mưa bằng cách chú thích cho các mũi tên</a:t>
            </a:r>
            <a:endParaRPr lang="en-US" sz="2800" b="1" dirty="0">
              <a:latin typeface="#9Slide03 SFU Futura_12" panose="020B0604020202020204" charset="0"/>
            </a:endParaRPr>
          </a:p>
        </p:txBody>
      </p:sp>
      <p:sp>
        <p:nvSpPr>
          <p:cNvPr id="23" name="Right Arrow 22"/>
          <p:cNvSpPr/>
          <p:nvPr/>
        </p:nvSpPr>
        <p:spPr>
          <a:xfrm>
            <a:off x="198701" y="4062308"/>
            <a:ext cx="810078" cy="628650"/>
          </a:xfrm>
          <a:prstGeom prst="rightArrow">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149386" y="4062308"/>
            <a:ext cx="3785692" cy="830997"/>
          </a:xfrm>
          <a:prstGeom prst="rect">
            <a:avLst/>
          </a:prstGeom>
        </p:spPr>
        <p:txBody>
          <a:bodyPr wrap="square">
            <a:spAutoFit/>
          </a:bodyPr>
          <a:lstStyle/>
          <a:p>
            <a:pPr algn="just"/>
            <a:r>
              <a:rPr lang="en-US" sz="2400" b="1" dirty="0" smtClean="0">
                <a:solidFill>
                  <a:srgbClr val="0078A0"/>
                </a:solidFill>
                <a:latin typeface="#9Slide03 SFU Futura_12" panose="020B0604020202020204" charset="0"/>
                <a:ea typeface="Cambria" panose="02040503050406030204" pitchFamily="18" charset="0"/>
              </a:rPr>
              <a:t>(1): </a:t>
            </a:r>
            <a:r>
              <a:rPr lang="en-US" sz="2400" b="1" dirty="0" err="1" smtClean="0">
                <a:solidFill>
                  <a:srgbClr val="0078A0"/>
                </a:solidFill>
                <a:latin typeface="#9Slide03 SFU Futura_12" panose="020B0604020202020204" charset="0"/>
                <a:ea typeface="Cambria" panose="02040503050406030204" pitchFamily="18" charset="0"/>
              </a:rPr>
              <a:t>nước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từ</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biển</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và</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đại</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dương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bốc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hơi</a:t>
            </a:r>
            <a:endParaRPr lang="en-US" sz="2400" b="1" dirty="0" smtClean="0">
              <a:solidFill>
                <a:srgbClr val="0078A0"/>
              </a:solidFill>
              <a:latin typeface="#9Slide03 SFU Futura_12" panose="020B0604020202020204" charset="0"/>
              <a:ea typeface="Cambria" panose="02040503050406030204" pitchFamily="18" charset="0"/>
            </a:endParaRPr>
          </a:p>
        </p:txBody>
      </p:sp>
      <p:pic>
        <p:nvPicPr>
          <p:cNvPr id="14338" name="Picture 1"/>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9023"/>
          <a:stretch/>
        </p:blipFill>
        <p:spPr bwMode="auto">
          <a:xfrm>
            <a:off x="5872162" y="1227667"/>
            <a:ext cx="6198947" cy="5301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a:off x="1149386" y="4865122"/>
            <a:ext cx="4008402" cy="461665"/>
          </a:xfrm>
          <a:prstGeom prst="rect">
            <a:avLst/>
          </a:prstGeom>
        </p:spPr>
        <p:txBody>
          <a:bodyPr wrap="square">
            <a:spAutoFit/>
          </a:bodyPr>
          <a:lstStyle/>
          <a:p>
            <a:pPr algn="just"/>
            <a:r>
              <a:rPr lang="en-US" sz="2400" b="1" dirty="0" smtClean="0">
                <a:solidFill>
                  <a:srgbClr val="0078A0"/>
                </a:solidFill>
                <a:latin typeface="#9Slide03 SFU Futura_12" panose="020B0604020202020204" charset="0"/>
                <a:ea typeface="Cambria" panose="02040503050406030204" pitchFamily="18" charset="0"/>
              </a:rPr>
              <a:t>(2): </a:t>
            </a:r>
            <a:r>
              <a:rPr lang="en-US" sz="2400" b="1" dirty="0" err="1" smtClean="0">
                <a:solidFill>
                  <a:srgbClr val="0078A0"/>
                </a:solidFill>
                <a:latin typeface="#9Slide03 SFU Futura_12" panose="020B0604020202020204" charset="0"/>
                <a:ea typeface="Cambria" panose="02040503050406030204" pitchFamily="18" charset="0"/>
              </a:rPr>
              <a:t>nước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từ</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sông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hồ</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bốc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hơi</a:t>
            </a:r>
            <a:endParaRPr lang="en-US" sz="2400" b="1" dirty="0" smtClean="0">
              <a:solidFill>
                <a:srgbClr val="0078A0"/>
              </a:solidFill>
              <a:latin typeface="#9Slide03 SFU Futura_12" panose="020B0604020202020204" charset="0"/>
              <a:ea typeface="Cambria" panose="02040503050406030204" pitchFamily="18" charset="0"/>
            </a:endParaRPr>
          </a:p>
        </p:txBody>
      </p:sp>
      <p:sp>
        <p:nvSpPr>
          <p:cNvPr id="27" name="Rectangle 26"/>
          <p:cNvSpPr/>
          <p:nvPr/>
        </p:nvSpPr>
        <p:spPr>
          <a:xfrm>
            <a:off x="1149386" y="5326787"/>
            <a:ext cx="4579902" cy="461665"/>
          </a:xfrm>
          <a:prstGeom prst="rect">
            <a:avLst/>
          </a:prstGeom>
        </p:spPr>
        <p:txBody>
          <a:bodyPr wrap="square">
            <a:spAutoFit/>
          </a:bodyPr>
          <a:lstStyle/>
          <a:p>
            <a:pPr algn="just"/>
            <a:r>
              <a:rPr lang="en-US" sz="2400" b="1" dirty="0" smtClean="0">
                <a:solidFill>
                  <a:srgbClr val="0078A0"/>
                </a:solidFill>
                <a:latin typeface="#9Slide03 SFU Futura_12" panose="020B0604020202020204" charset="0"/>
                <a:ea typeface="Cambria" panose="02040503050406030204" pitchFamily="18" charset="0"/>
              </a:rPr>
              <a:t>(3): </a:t>
            </a:r>
            <a:r>
              <a:rPr lang="en-US" sz="2400" b="1" dirty="0" err="1" smtClean="0">
                <a:solidFill>
                  <a:srgbClr val="0078A0"/>
                </a:solidFill>
                <a:latin typeface="#9Slide03 SFU Futura_12" panose="020B0604020202020204" charset="0"/>
                <a:ea typeface="Cambria" panose="02040503050406030204" pitchFamily="18" charset="0"/>
              </a:rPr>
              <a:t>hơi</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nước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ngưng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tụ</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thành</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mây</a:t>
            </a:r>
            <a:endParaRPr lang="en-US" sz="2400" b="1" dirty="0" smtClean="0">
              <a:solidFill>
                <a:srgbClr val="0078A0"/>
              </a:solidFill>
              <a:latin typeface="#9Slide03 SFU Futura_12" panose="020B0604020202020204" charset="0"/>
              <a:ea typeface="Cambria" panose="02040503050406030204" pitchFamily="18" charset="0"/>
            </a:endParaRPr>
          </a:p>
        </p:txBody>
      </p:sp>
      <p:sp>
        <p:nvSpPr>
          <p:cNvPr id="28" name="Rectangle 27"/>
          <p:cNvSpPr/>
          <p:nvPr/>
        </p:nvSpPr>
        <p:spPr>
          <a:xfrm>
            <a:off x="1149386" y="5788452"/>
            <a:ext cx="4722776" cy="830997"/>
          </a:xfrm>
          <a:prstGeom prst="rect">
            <a:avLst/>
          </a:prstGeom>
        </p:spPr>
        <p:txBody>
          <a:bodyPr wrap="square">
            <a:spAutoFit/>
          </a:bodyPr>
          <a:lstStyle/>
          <a:p>
            <a:pPr algn="just"/>
            <a:r>
              <a:rPr lang="en-US" sz="2400" b="1" dirty="0" smtClean="0">
                <a:solidFill>
                  <a:srgbClr val="0078A0"/>
                </a:solidFill>
                <a:latin typeface="#9Slide03 SFU Futura_12" panose="020B0604020202020204" charset="0"/>
                <a:ea typeface="Cambria" panose="02040503050406030204" pitchFamily="18" charset="0"/>
              </a:rPr>
              <a:t>(4): </a:t>
            </a:r>
            <a:r>
              <a:rPr lang="en-US" sz="2400" b="1" dirty="0" err="1" smtClean="0">
                <a:solidFill>
                  <a:srgbClr val="0078A0"/>
                </a:solidFill>
                <a:latin typeface="#9Slide03 SFU Futura_12" panose="020B0604020202020204" charset="0"/>
                <a:ea typeface="Cambria" panose="02040503050406030204" pitchFamily="18" charset="0"/>
              </a:rPr>
              <a:t>các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hạt</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nước</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trong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mây</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đủ</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nặng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sẽ</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rơi</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xuống</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thành</a:t>
            </a:r>
            <a:r>
              <a:rPr lang="en-US" sz="2400" b="1" dirty="0" smtClean="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mưa</a:t>
            </a:r>
            <a:endParaRPr lang="en-US" sz="2400" b="1" dirty="0" smtClean="0">
              <a:solidFill>
                <a:srgbClr val="0078A0"/>
              </a:solidFill>
              <a:latin typeface="#9Slide03 SFU Futura_12" panose="020B0604020202020204" charset="0"/>
              <a:ea typeface="Cambria" panose="02040503050406030204" pitchFamily="18" charset="0"/>
            </a:endParaRPr>
          </a:p>
        </p:txBody>
      </p:sp>
    </p:spTree>
    <p:extLst>
      <p:ext uri="{BB962C8B-B14F-4D97-AF65-F5344CB8AC3E}">
        <p14:creationId xmlns:p14="http://schemas.microsoft.com/office/powerpoint/2010/main" val="2547930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14338"/>
                                        </p:tgtEl>
                                        <p:attrNameLst>
                                          <p:attrName>style.visibility</p:attrName>
                                        </p:attrNameLst>
                                      </p:cBhvr>
                                      <p:to>
                                        <p:strVal val="visible"/>
                                      </p:to>
                                    </p:set>
                                    <p:animEffect transition="in" filter="barn(inVertical)">
                                      <p:cBhvr>
                                        <p:cTn id="13" dur="500"/>
                                        <p:tgtEl>
                                          <p:spTgt spid="1433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in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p:bldP spid="25"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263622" y="0"/>
            <a:ext cx="5241750" cy="1342230"/>
            <a:chOff x="3263622" y="0"/>
            <a:chExt cx="5241750"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047707" cy="1015663"/>
            </a:xfrm>
            <a:prstGeom prst="rect">
              <a:avLst/>
            </a:prstGeom>
            <a:solidFill>
              <a:srgbClr val="FFFF00"/>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LUYỆN TẬP</a:t>
              </a:r>
              <a:endParaRPr lang="en-US" sz="48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63622" y="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0" y="1425265"/>
            <a:ext cx="3235989" cy="1207481"/>
            <a:chOff x="221672" y="13499"/>
            <a:chExt cx="3235989" cy="1207481"/>
          </a:xfrm>
        </p:grpSpPr>
        <p:sp>
          <p:nvSpPr>
            <p:cNvPr id="16" name="Flowchart: Terminator 15">
              <a:extLst>
                <a:ext uri="{FF2B5EF4-FFF2-40B4-BE49-F238E27FC236}">
                  <a16:creationId xmlns:a16="http://schemas.microsoft.com/office/drawing/2014/main" id="{454EC65F-9461-4D3A-AD62-5A0132ABA328}"/>
                </a:ext>
              </a:extLst>
            </p:cNvPr>
            <p:cNvSpPr/>
            <p:nvPr/>
          </p:nvSpPr>
          <p:spPr>
            <a:xfrm>
              <a:off x="433973" y="192923"/>
              <a:ext cx="3023688" cy="821636"/>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BÀI 4</a:t>
              </a:r>
              <a:endParaRPr lang="en-US" sz="4000" b="1" dirty="0">
                <a:solidFill>
                  <a:srgbClr val="FFFF3F"/>
                </a:solidFill>
                <a:latin typeface="#9Slide03 Oswald Medium" panose="00000600000000000000" pitchFamily="2" charset="0"/>
                <a:cs typeface="Arial" panose="020B0604020202020204" pitchFamily="34" charset="0"/>
              </a:endParaRPr>
            </a:p>
          </p:txBody>
        </p:sp>
        <p:pic>
          <p:nvPicPr>
            <p:cNvPr id="17" name="Picture 16">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1672" y="13499"/>
              <a:ext cx="1207481" cy="1207481"/>
            </a:xfrm>
            <a:prstGeom prst="rect">
              <a:avLst/>
            </a:prstGeom>
          </p:spPr>
        </p:pic>
      </p:grpSp>
      <p:sp>
        <p:nvSpPr>
          <p:cNvPr id="2" name="Rectangle 1"/>
          <p:cNvSpPr/>
          <p:nvPr/>
        </p:nvSpPr>
        <p:spPr>
          <a:xfrm>
            <a:off x="4232771" y="1615534"/>
            <a:ext cx="7067311" cy="461665"/>
          </a:xfrm>
          <a:prstGeom prst="rect">
            <a:avLst/>
          </a:prstGeom>
        </p:spPr>
        <p:txBody>
          <a:bodyPr wrap="square">
            <a:spAutoFit/>
          </a:bodyPr>
          <a:lstStyle/>
          <a:p>
            <a:pPr algn="just"/>
            <a:r>
              <a:rPr lang="vi-VN" sz="2400" b="1" dirty="0" smtClean="0">
                <a:latin typeface="#9Slide03 SFU Futura_12" panose="020B0604020202020204" charset="0"/>
              </a:rPr>
              <a:t>Nhiệt </a:t>
            </a:r>
            <a:r>
              <a:rPr lang="vi-VN" sz="2400" b="1" dirty="0">
                <a:latin typeface="#9Slide03 SFU Futura_12" panose="020B0604020202020204" charset="0"/>
              </a:rPr>
              <a:t>độ trung bình các tháng </a:t>
            </a:r>
            <a:r>
              <a:rPr lang="vi-VN" sz="2400" b="1" dirty="0" smtClean="0">
                <a:latin typeface="#9Slide03 SFU Futura_12" panose="020B0604020202020204" charset="0"/>
              </a:rPr>
              <a:t>tại </a:t>
            </a:r>
            <a:r>
              <a:rPr lang="vi-VN" sz="2400" b="1" dirty="0">
                <a:latin typeface="#9Slide03 SFU Futura_12" panose="020B0604020202020204" charset="0"/>
              </a:rPr>
              <a:t>một trạm khí tượng </a:t>
            </a:r>
            <a:endParaRPr lang="en-US" sz="2400" b="1" dirty="0">
              <a:latin typeface="#9Slide03 SFU Futura_12" panose="020B0604020202020204" charset="0"/>
            </a:endParaRPr>
          </a:p>
        </p:txBody>
      </p:sp>
      <p:pic>
        <p:nvPicPr>
          <p:cNvPr id="18" name="Picture 17" descr="Table, calendar&#10;&#10;Description automatically generated">
            <a:extLst>
              <a:ext uri="{FF2B5EF4-FFF2-40B4-BE49-F238E27FC236}">
                <a16:creationId xmlns:a16="http://schemas.microsoft.com/office/drawing/2014/main" id="{62854D44-2A95-4D27-BD7F-59488D517FAE}"/>
              </a:ext>
            </a:extLst>
          </p:cNvPr>
          <p:cNvPicPr>
            <a:picLocks noChangeAspect="1"/>
          </p:cNvPicPr>
          <p:nvPr/>
        </p:nvPicPr>
        <p:blipFill rotWithShape="1">
          <a:blip r:embed="rId5"/>
          <a:srcRect r="9140"/>
          <a:stretch/>
        </p:blipFill>
        <p:spPr>
          <a:xfrm>
            <a:off x="3571965" y="2114894"/>
            <a:ext cx="8388925" cy="2021463"/>
          </a:xfrm>
          <a:prstGeom prst="rect">
            <a:avLst/>
          </a:prstGeom>
        </p:spPr>
      </p:pic>
      <p:sp>
        <p:nvSpPr>
          <p:cNvPr id="25" name="Rectangle 24"/>
          <p:cNvSpPr/>
          <p:nvPr/>
        </p:nvSpPr>
        <p:spPr>
          <a:xfrm>
            <a:off x="212301" y="3697414"/>
            <a:ext cx="3245364" cy="954107"/>
          </a:xfrm>
          <a:prstGeom prst="rect">
            <a:avLst/>
          </a:prstGeom>
        </p:spPr>
        <p:txBody>
          <a:bodyPr wrap="square">
            <a:spAutoFit/>
          </a:bodyPr>
          <a:lstStyle/>
          <a:p>
            <a:pPr algn="just"/>
            <a:r>
              <a:rPr lang="en-US" sz="2800" b="1" dirty="0" err="1" smtClean="0">
                <a:latin typeface="#9Slide03 SFU Futura_12" panose="020B0604020202020204" charset="0"/>
              </a:rPr>
              <a:t>Dựa</a:t>
            </a:r>
            <a:r>
              <a:rPr lang="en-US" sz="2800" b="1" dirty="0" smtClean="0">
                <a:latin typeface="#9Slide03 SFU Futura_12" panose="020B0604020202020204" charset="0"/>
              </a:rPr>
              <a:t> </a:t>
            </a:r>
            <a:r>
              <a:rPr lang="en-US" sz="2800" b="1" dirty="0" err="1" smtClean="0">
                <a:latin typeface="#9Slide03 SFU Futura_12" panose="020B0604020202020204" charset="0"/>
              </a:rPr>
              <a:t>vào</a:t>
            </a:r>
            <a:r>
              <a:rPr lang="en-US" sz="2800" b="1" dirty="0" smtClean="0">
                <a:latin typeface="#9Slide03 SFU Futura_12" panose="020B0604020202020204" charset="0"/>
              </a:rPr>
              <a:t> BSL, </a:t>
            </a:r>
            <a:r>
              <a:rPr lang="en-US" sz="2800" b="1" dirty="0" err="1" smtClean="0">
                <a:latin typeface="#9Slide03 SFU Futura_12" panose="020B0604020202020204" charset="0"/>
              </a:rPr>
              <a:t>hãy</a:t>
            </a:r>
            <a:r>
              <a:rPr lang="en-US" sz="2800" b="1" dirty="0" smtClean="0">
                <a:latin typeface="#9Slide03 SFU Futura_12" panose="020B0604020202020204" charset="0"/>
              </a:rPr>
              <a:t> </a:t>
            </a:r>
            <a:r>
              <a:rPr lang="en-US" sz="2800" b="1" dirty="0" err="1" smtClean="0">
                <a:latin typeface="#9Slide03 SFU Futura_12" panose="020B0604020202020204" charset="0"/>
              </a:rPr>
              <a:t>cho</a:t>
            </a:r>
            <a:r>
              <a:rPr lang="en-US" sz="2800" b="1" dirty="0" smtClean="0">
                <a:latin typeface="#9Slide03 SFU Futura_12" panose="020B0604020202020204" charset="0"/>
              </a:rPr>
              <a:t> </a:t>
            </a:r>
            <a:r>
              <a:rPr lang="en-US" sz="2800" b="1" dirty="0" err="1" smtClean="0">
                <a:latin typeface="#9Slide03 SFU Futura_12" panose="020B0604020202020204" charset="0"/>
              </a:rPr>
              <a:t>biết</a:t>
            </a:r>
            <a:endParaRPr lang="en-US" sz="2800" b="1" dirty="0" smtClean="0">
              <a:latin typeface="#9Slide03 SFU Futura_12" panose="020B0604020202020204" charset="0"/>
            </a:endParaRPr>
          </a:p>
        </p:txBody>
      </p:sp>
      <p:sp>
        <p:nvSpPr>
          <p:cNvPr id="27" name="Rectangle 26"/>
          <p:cNvSpPr/>
          <p:nvPr/>
        </p:nvSpPr>
        <p:spPr>
          <a:xfrm>
            <a:off x="209776" y="4743106"/>
            <a:ext cx="11543484" cy="1384995"/>
          </a:xfrm>
          <a:prstGeom prst="rect">
            <a:avLst/>
          </a:prstGeom>
        </p:spPr>
        <p:txBody>
          <a:bodyPr wrap="square">
            <a:spAutoFit/>
          </a:bodyPr>
          <a:lstStyle/>
          <a:p>
            <a:pPr algn="just"/>
            <a:r>
              <a:rPr lang="en-US" sz="2800" b="1" dirty="0" smtClean="0">
                <a:latin typeface="#9Slide03 SFU Futura_12" panose="020B0604020202020204" charset="0"/>
              </a:rPr>
              <a:t>+ </a:t>
            </a:r>
            <a:r>
              <a:rPr lang="en-US" sz="2800" b="1" dirty="0" err="1" smtClean="0">
                <a:latin typeface="#9Slide03 SFU Futura_12" panose="020B0604020202020204" charset="0"/>
              </a:rPr>
              <a:t>Nhiệt</a:t>
            </a:r>
            <a:r>
              <a:rPr lang="en-US" sz="2800" b="1" dirty="0" smtClean="0">
                <a:latin typeface="#9Slide03 SFU Futura_12" panose="020B0604020202020204" charset="0"/>
              </a:rPr>
              <a:t> </a:t>
            </a:r>
            <a:r>
              <a:rPr lang="en-US" sz="2800" b="1" dirty="0" err="1" smtClean="0">
                <a:latin typeface="#9Slide03 SFU Futura_12" panose="020B0604020202020204" charset="0"/>
              </a:rPr>
              <a:t>độ</a:t>
            </a:r>
            <a:r>
              <a:rPr lang="en-US" sz="2800" b="1" dirty="0" smtClean="0">
                <a:latin typeface="#9Slide03 SFU Futura_12" panose="020B0604020202020204" charset="0"/>
              </a:rPr>
              <a:t> </a:t>
            </a:r>
            <a:r>
              <a:rPr lang="en-US" sz="2800" b="1" dirty="0" err="1" smtClean="0">
                <a:latin typeface="#9Slide03 SFU Futura_12" panose="020B0604020202020204" charset="0"/>
              </a:rPr>
              <a:t>trung</a:t>
            </a:r>
            <a:r>
              <a:rPr lang="en-US" sz="2800" b="1" dirty="0" smtClean="0">
                <a:latin typeface="#9Slide03 SFU Futura_12" panose="020B0604020202020204" charset="0"/>
              </a:rPr>
              <a:t> </a:t>
            </a:r>
            <a:r>
              <a:rPr lang="en-US" sz="2800" b="1" dirty="0" err="1" smtClean="0">
                <a:latin typeface="#9Slide03 SFU Futura_12" panose="020B0604020202020204" charset="0"/>
              </a:rPr>
              <a:t>bình</a:t>
            </a:r>
            <a:r>
              <a:rPr lang="en-US" sz="2800" b="1" dirty="0" smtClean="0">
                <a:latin typeface="#9Slide03 SFU Futura_12" panose="020B0604020202020204" charset="0"/>
              </a:rPr>
              <a:t> </a:t>
            </a:r>
            <a:r>
              <a:rPr lang="en-US" sz="2800" b="1" dirty="0" err="1" smtClean="0">
                <a:latin typeface="#9Slide03 SFU Futura_12" panose="020B0604020202020204" charset="0"/>
              </a:rPr>
              <a:t>năm</a:t>
            </a:r>
            <a:r>
              <a:rPr lang="en-US" sz="2800" b="1" dirty="0" smtClean="0">
                <a:latin typeface="#9Slide03 SFU Futura_12" panose="020B0604020202020204" charset="0"/>
              </a:rPr>
              <a:t>:……………………</a:t>
            </a:r>
          </a:p>
          <a:p>
            <a:pPr algn="just"/>
            <a:r>
              <a:rPr lang="en-US" sz="2800" b="1" dirty="0" smtClean="0">
                <a:latin typeface="#9Slide03 SFU Futura_12" panose="020B0604020202020204" charset="0"/>
              </a:rPr>
              <a:t>+ </a:t>
            </a:r>
            <a:r>
              <a:rPr lang="en-US" sz="2800" b="1" dirty="0" err="1" smtClean="0">
                <a:latin typeface="#9Slide03 SFU Futura_12" panose="020B0604020202020204" charset="0"/>
              </a:rPr>
              <a:t>Nhiệt</a:t>
            </a:r>
            <a:r>
              <a:rPr lang="en-US" sz="2800" b="1" dirty="0" smtClean="0">
                <a:latin typeface="#9Slide03 SFU Futura_12" panose="020B0604020202020204" charset="0"/>
              </a:rPr>
              <a:t> </a:t>
            </a:r>
            <a:r>
              <a:rPr lang="en-US" sz="2800" b="1" dirty="0" err="1">
                <a:latin typeface="#9Slide03 SFU Futura_12" panose="020B0604020202020204" charset="0"/>
              </a:rPr>
              <a:t>độ</a:t>
            </a:r>
            <a:r>
              <a:rPr lang="en-US" sz="2800" b="1" dirty="0">
                <a:latin typeface="#9Slide03 SFU Futura_12" panose="020B0604020202020204" charset="0"/>
              </a:rPr>
              <a:t> </a:t>
            </a:r>
            <a:r>
              <a:rPr lang="en-US" sz="2800" b="1" dirty="0" err="1">
                <a:latin typeface="#9Slide03 SFU Futura_12" panose="020B0604020202020204" charset="0"/>
              </a:rPr>
              <a:t>trung</a:t>
            </a:r>
            <a:r>
              <a:rPr lang="en-US" sz="2800" b="1" dirty="0">
                <a:latin typeface="#9Slide03 SFU Futura_12" panose="020B0604020202020204" charset="0"/>
              </a:rPr>
              <a:t> </a:t>
            </a:r>
            <a:r>
              <a:rPr lang="en-US" sz="2800" b="1" dirty="0" err="1">
                <a:latin typeface="#9Slide03 SFU Futura_12" panose="020B0604020202020204" charset="0"/>
              </a:rPr>
              <a:t>bình</a:t>
            </a:r>
            <a:r>
              <a:rPr lang="en-US" sz="2800" b="1" dirty="0">
                <a:latin typeface="#9Slide03 SFU Futura_12" panose="020B0604020202020204" charset="0"/>
              </a:rPr>
              <a:t> </a:t>
            </a:r>
            <a:r>
              <a:rPr lang="en-US" sz="2800" b="1" dirty="0" err="1">
                <a:latin typeface="#9Slide03 SFU Futura_12" panose="020B0604020202020204" charset="0"/>
              </a:rPr>
              <a:t>cao</a:t>
            </a:r>
            <a:r>
              <a:rPr lang="en-US" sz="2800" b="1" dirty="0">
                <a:latin typeface="#9Slide03 SFU Futura_12" panose="020B0604020202020204" charset="0"/>
              </a:rPr>
              <a:t> </a:t>
            </a:r>
            <a:r>
              <a:rPr lang="en-US" sz="2800" b="1" dirty="0" err="1">
                <a:latin typeface="#9Slide03 SFU Futura_12" panose="020B0604020202020204" charset="0"/>
              </a:rPr>
              <a:t>nhất</a:t>
            </a:r>
            <a:r>
              <a:rPr lang="en-US" sz="2800" b="1" dirty="0">
                <a:latin typeface="#9Slide03 SFU Futura_12" panose="020B0604020202020204" charset="0"/>
              </a:rPr>
              <a:t> </a:t>
            </a:r>
            <a:r>
              <a:rPr lang="en-US" sz="2800" b="1" dirty="0" err="1">
                <a:latin typeface="#9Slide03 SFU Futura_12" panose="020B0604020202020204" charset="0"/>
              </a:rPr>
              <a:t>vào</a:t>
            </a:r>
            <a:r>
              <a:rPr lang="en-US" sz="2800" b="1" dirty="0">
                <a:latin typeface="#9Slide03 SFU Futura_12" panose="020B0604020202020204" charset="0"/>
              </a:rPr>
              <a:t> </a:t>
            </a:r>
            <a:r>
              <a:rPr lang="en-US" sz="2800" b="1" dirty="0" err="1">
                <a:latin typeface="#9Slide03 SFU Futura_12" panose="020B0604020202020204" charset="0"/>
              </a:rPr>
              <a:t>tháng</a:t>
            </a:r>
            <a:r>
              <a:rPr lang="en-US" sz="2800" b="1" dirty="0">
                <a:latin typeface="#9Slide03 SFU Futura_12" panose="020B0604020202020204" charset="0"/>
              </a:rPr>
              <a:t> </a:t>
            </a:r>
            <a:r>
              <a:rPr lang="en-US" sz="2800" b="1" dirty="0" err="1">
                <a:latin typeface="#9Slide03 SFU Futura_12" panose="020B0604020202020204" charset="0"/>
              </a:rPr>
              <a:t>nào</a:t>
            </a:r>
            <a:r>
              <a:rPr lang="en-US" sz="2800" b="1" dirty="0">
                <a:latin typeface="#9Slide03 SFU Futura_12" panose="020B0604020202020204" charset="0"/>
              </a:rPr>
              <a:t>? </a:t>
            </a:r>
            <a:r>
              <a:rPr lang="en-US" sz="2800" b="1" dirty="0" err="1">
                <a:latin typeface="#9Slide03 SFU Futura_12" panose="020B0604020202020204" charset="0"/>
              </a:rPr>
              <a:t>Bao</a:t>
            </a:r>
            <a:r>
              <a:rPr lang="en-US" sz="2800" b="1" dirty="0">
                <a:latin typeface="#9Slide03 SFU Futura_12" panose="020B0604020202020204" charset="0"/>
              </a:rPr>
              <a:t> </a:t>
            </a:r>
            <a:r>
              <a:rPr lang="en-US" sz="2800" b="1" dirty="0" err="1">
                <a:latin typeface="#9Slide03 SFU Futura_12" panose="020B0604020202020204" charset="0"/>
              </a:rPr>
              <a:t>nhiêu</a:t>
            </a:r>
            <a:r>
              <a:rPr lang="en-US" sz="2800" b="1" dirty="0">
                <a:latin typeface="#9Slide03 SFU Futura_12" panose="020B0604020202020204" charset="0"/>
              </a:rPr>
              <a:t> </a:t>
            </a:r>
            <a:r>
              <a:rPr lang="en-US" sz="2800" b="1" baseline="30000" dirty="0">
                <a:latin typeface="#9Slide03 SFU Futura_12" panose="020B0604020202020204" charset="0"/>
              </a:rPr>
              <a:t>0</a:t>
            </a:r>
            <a:r>
              <a:rPr lang="en-US" sz="2800" b="1" dirty="0">
                <a:latin typeface="#9Slide03 SFU Futura_12" panose="020B0604020202020204" charset="0"/>
              </a:rPr>
              <a:t>C : …………. </a:t>
            </a:r>
            <a:endParaRPr lang="en-US" sz="2800" b="1" dirty="0" smtClean="0">
              <a:latin typeface="#9Slide03 SFU Futura_12" panose="020B0604020202020204" charset="0"/>
            </a:endParaRPr>
          </a:p>
          <a:p>
            <a:pPr algn="just"/>
            <a:r>
              <a:rPr lang="en-US" sz="2800" b="1" dirty="0" smtClean="0">
                <a:latin typeface="#9Slide03 SFU Futura_12" panose="020B0604020202020204" charset="0"/>
              </a:rPr>
              <a:t>+ </a:t>
            </a:r>
            <a:r>
              <a:rPr lang="en-US" sz="2800" b="1" dirty="0" err="1" smtClean="0">
                <a:latin typeface="#9Slide03 SFU Futura_12" panose="020B0604020202020204" charset="0"/>
              </a:rPr>
              <a:t>Nhiệt</a:t>
            </a:r>
            <a:r>
              <a:rPr lang="en-US" sz="2800" b="1" dirty="0" smtClean="0">
                <a:latin typeface="#9Slide03 SFU Futura_12" panose="020B0604020202020204" charset="0"/>
              </a:rPr>
              <a:t> </a:t>
            </a:r>
            <a:r>
              <a:rPr lang="en-US" sz="2800" b="1" dirty="0" err="1" smtClean="0">
                <a:latin typeface="#9Slide03 SFU Futura_12" panose="020B0604020202020204" charset="0"/>
              </a:rPr>
              <a:t>độ</a:t>
            </a:r>
            <a:r>
              <a:rPr lang="en-US" sz="2800" b="1" dirty="0" smtClean="0">
                <a:latin typeface="#9Slide03 SFU Futura_12" panose="020B0604020202020204" charset="0"/>
              </a:rPr>
              <a:t> </a:t>
            </a:r>
            <a:r>
              <a:rPr lang="en-US" sz="2800" b="1" dirty="0" err="1" smtClean="0">
                <a:latin typeface="#9Slide03 SFU Futura_12" panose="020B0604020202020204" charset="0"/>
              </a:rPr>
              <a:t>trung</a:t>
            </a:r>
            <a:r>
              <a:rPr lang="en-US" sz="2800" b="1" dirty="0" smtClean="0">
                <a:latin typeface="#9Slide03 SFU Futura_12" panose="020B0604020202020204" charset="0"/>
              </a:rPr>
              <a:t> </a:t>
            </a:r>
            <a:r>
              <a:rPr lang="en-US" sz="2800" b="1" dirty="0" err="1" smtClean="0">
                <a:latin typeface="#9Slide03 SFU Futura_12" panose="020B0604020202020204" charset="0"/>
              </a:rPr>
              <a:t>bình</a:t>
            </a:r>
            <a:r>
              <a:rPr lang="en-US" sz="2800" b="1" dirty="0" smtClean="0">
                <a:latin typeface="#9Slide03 SFU Futura_12" panose="020B0604020202020204" charset="0"/>
              </a:rPr>
              <a:t> </a:t>
            </a:r>
            <a:r>
              <a:rPr lang="en-US" sz="2800" b="1" dirty="0" err="1" smtClean="0">
                <a:latin typeface="#9Slide03 SFU Futura_12" panose="020B0604020202020204" charset="0"/>
              </a:rPr>
              <a:t>thấp</a:t>
            </a:r>
            <a:r>
              <a:rPr lang="en-US" sz="2800" b="1" dirty="0" smtClean="0">
                <a:latin typeface="#9Slide03 SFU Futura_12" panose="020B0604020202020204" charset="0"/>
              </a:rPr>
              <a:t> </a:t>
            </a:r>
            <a:r>
              <a:rPr lang="en-US" sz="2800" b="1" dirty="0" err="1" smtClean="0">
                <a:latin typeface="#9Slide03 SFU Futura_12" panose="020B0604020202020204" charset="0"/>
              </a:rPr>
              <a:t>nhất</a:t>
            </a:r>
            <a:r>
              <a:rPr lang="en-US" sz="2800" b="1" dirty="0" smtClean="0">
                <a:latin typeface="#9Slide03 SFU Futura_12" panose="020B0604020202020204" charset="0"/>
              </a:rPr>
              <a:t> </a:t>
            </a:r>
            <a:r>
              <a:rPr lang="en-US" sz="2800" b="1" dirty="0" err="1" smtClean="0">
                <a:latin typeface="#9Slide03 SFU Futura_12" panose="020B0604020202020204" charset="0"/>
              </a:rPr>
              <a:t>vào</a:t>
            </a:r>
            <a:r>
              <a:rPr lang="en-US" sz="2800" b="1" dirty="0" smtClean="0">
                <a:latin typeface="#9Slide03 SFU Futura_12" panose="020B0604020202020204" charset="0"/>
              </a:rPr>
              <a:t> </a:t>
            </a:r>
            <a:r>
              <a:rPr lang="en-US" sz="2800" b="1" dirty="0" err="1" smtClean="0">
                <a:latin typeface="#9Slide03 SFU Futura_12" panose="020B0604020202020204" charset="0"/>
              </a:rPr>
              <a:t>tháng</a:t>
            </a:r>
            <a:r>
              <a:rPr lang="en-US" sz="2800" b="1" dirty="0" smtClean="0">
                <a:latin typeface="#9Slide03 SFU Futura_12" panose="020B0604020202020204" charset="0"/>
              </a:rPr>
              <a:t> </a:t>
            </a:r>
            <a:r>
              <a:rPr lang="en-US" sz="2800" b="1" dirty="0" err="1" smtClean="0">
                <a:latin typeface="#9Slide03 SFU Futura_12" panose="020B0604020202020204" charset="0"/>
              </a:rPr>
              <a:t>nào</a:t>
            </a:r>
            <a:r>
              <a:rPr lang="en-US" sz="2800" b="1" dirty="0" smtClean="0">
                <a:latin typeface="#9Slide03 SFU Futura_12" panose="020B0604020202020204" charset="0"/>
              </a:rPr>
              <a:t>? </a:t>
            </a:r>
            <a:r>
              <a:rPr lang="en-US" sz="2800" b="1" dirty="0" err="1" smtClean="0">
                <a:latin typeface="#9Slide03 SFU Futura_12" panose="020B0604020202020204" charset="0"/>
              </a:rPr>
              <a:t>Bao</a:t>
            </a:r>
            <a:r>
              <a:rPr lang="en-US" sz="2800" b="1" dirty="0" smtClean="0">
                <a:latin typeface="#9Slide03 SFU Futura_12" panose="020B0604020202020204" charset="0"/>
              </a:rPr>
              <a:t> </a:t>
            </a:r>
            <a:r>
              <a:rPr lang="en-US" sz="2800" b="1" dirty="0" err="1" smtClean="0">
                <a:latin typeface="#9Slide03 SFU Futura_12" panose="020B0604020202020204" charset="0"/>
              </a:rPr>
              <a:t>nhiêu</a:t>
            </a:r>
            <a:r>
              <a:rPr lang="en-US" sz="2800" b="1" dirty="0" smtClean="0">
                <a:latin typeface="#9Slide03 SFU Futura_12" panose="020B0604020202020204" charset="0"/>
              </a:rPr>
              <a:t> </a:t>
            </a:r>
            <a:r>
              <a:rPr lang="en-US" sz="2800" b="1" baseline="30000" dirty="0" smtClean="0">
                <a:latin typeface="#9Slide03 SFU Futura_12" panose="020B0604020202020204" charset="0"/>
              </a:rPr>
              <a:t>0</a:t>
            </a:r>
            <a:r>
              <a:rPr lang="en-US" sz="2800" b="1" dirty="0" smtClean="0">
                <a:latin typeface="#9Slide03 SFU Futura_12" panose="020B0604020202020204" charset="0"/>
              </a:rPr>
              <a:t>C:…………..</a:t>
            </a:r>
            <a:endParaRPr lang="en-US" sz="3200" b="1" dirty="0" smtClean="0">
              <a:latin typeface="#9Slide03 SFU Futura_12" panose="020B0604020202020204" charset="0"/>
            </a:endParaRPr>
          </a:p>
        </p:txBody>
      </p:sp>
      <p:sp>
        <p:nvSpPr>
          <p:cNvPr id="3" name="Rectangle 2"/>
          <p:cNvSpPr/>
          <p:nvPr/>
        </p:nvSpPr>
        <p:spPr>
          <a:xfrm>
            <a:off x="4443992" y="4651521"/>
            <a:ext cx="3183885" cy="461665"/>
          </a:xfrm>
          <a:prstGeom prst="rect">
            <a:avLst/>
          </a:prstGeom>
        </p:spPr>
        <p:txBody>
          <a:bodyPr wrap="none">
            <a:spAutoFit/>
          </a:bodyPr>
          <a:lstStyle/>
          <a:p>
            <a:pPr algn="just"/>
            <a:r>
              <a:rPr lang="en-US" sz="2400" b="1" dirty="0">
                <a:solidFill>
                  <a:srgbClr val="0078A0"/>
                </a:solidFill>
                <a:latin typeface="#9Slide03 SFU Futura_12" panose="020B0604020202020204" charset="0"/>
              </a:rPr>
              <a:t>(135,8 : </a:t>
            </a:r>
            <a:r>
              <a:rPr lang="en-US" sz="2400" b="1" dirty="0" smtClean="0">
                <a:solidFill>
                  <a:srgbClr val="0078A0"/>
                </a:solidFill>
                <a:latin typeface="#9Slide03 SFU Futura_12" panose="020B0604020202020204" charset="0"/>
              </a:rPr>
              <a:t>12) </a:t>
            </a:r>
            <a:r>
              <a:rPr lang="en-US" sz="2400" b="1" dirty="0">
                <a:solidFill>
                  <a:srgbClr val="0078A0"/>
                </a:solidFill>
                <a:latin typeface="#9Slide03 SFU Futura_12" panose="020B0604020202020204" charset="0"/>
              </a:rPr>
              <a:t>= 11,3 </a:t>
            </a:r>
            <a:r>
              <a:rPr lang="en-US" sz="2400" b="1" baseline="30000" dirty="0" smtClean="0">
                <a:solidFill>
                  <a:srgbClr val="0078A0"/>
                </a:solidFill>
                <a:latin typeface="#9Slide03 SFU Futura_12" panose="020B0604020202020204" charset="0"/>
              </a:rPr>
              <a:t>0</a:t>
            </a:r>
            <a:r>
              <a:rPr lang="en-US" sz="2400" b="1" dirty="0" smtClean="0">
                <a:solidFill>
                  <a:srgbClr val="0078A0"/>
                </a:solidFill>
                <a:latin typeface="#9Slide03 SFU Futura_12" panose="020B0604020202020204" charset="0"/>
              </a:rPr>
              <a:t>C</a:t>
            </a:r>
            <a:endParaRPr lang="en-US" sz="2400" b="1" dirty="0">
              <a:solidFill>
                <a:srgbClr val="0078A0"/>
              </a:solidFill>
              <a:latin typeface="#9Slide03 SFU Futura_12" panose="020B0604020202020204" charset="0"/>
            </a:endParaRPr>
          </a:p>
        </p:txBody>
      </p:sp>
      <p:sp>
        <p:nvSpPr>
          <p:cNvPr id="5" name="Rectangle 4"/>
          <p:cNvSpPr/>
          <p:nvPr/>
        </p:nvSpPr>
        <p:spPr>
          <a:xfrm>
            <a:off x="9716642" y="5058881"/>
            <a:ext cx="2475358" cy="461665"/>
          </a:xfrm>
          <a:prstGeom prst="rect">
            <a:avLst/>
          </a:prstGeom>
        </p:spPr>
        <p:txBody>
          <a:bodyPr wrap="none">
            <a:spAutoFit/>
          </a:bodyPr>
          <a:lstStyle/>
          <a:p>
            <a:pPr algn="just"/>
            <a:r>
              <a:rPr lang="en-US" sz="2400" b="1" dirty="0" err="1" smtClean="0">
                <a:solidFill>
                  <a:srgbClr val="0078A0"/>
                </a:solidFill>
                <a:latin typeface="#9Slide03 SFU Futura_12" panose="020B0604020202020204" charset="0"/>
              </a:rPr>
              <a:t>Tháng</a:t>
            </a:r>
            <a:r>
              <a:rPr lang="en-US" sz="2400" b="1" dirty="0" smtClean="0">
                <a:solidFill>
                  <a:srgbClr val="0078A0"/>
                </a:solidFill>
                <a:latin typeface="#9Slide03 SFU Futura_12" panose="020B0604020202020204" charset="0"/>
              </a:rPr>
              <a:t> </a:t>
            </a:r>
            <a:r>
              <a:rPr lang="en-US" sz="2400" b="1" dirty="0">
                <a:solidFill>
                  <a:srgbClr val="0078A0"/>
                </a:solidFill>
                <a:latin typeface="#9Slide03 SFU Futura_12" panose="020B0604020202020204" charset="0"/>
              </a:rPr>
              <a:t>7: 19,4 </a:t>
            </a:r>
            <a:r>
              <a:rPr lang="en-US" sz="2400" b="1" baseline="30000" dirty="0" smtClean="0">
                <a:solidFill>
                  <a:srgbClr val="0078A0"/>
                </a:solidFill>
                <a:latin typeface="#9Slide03 SFU Futura_12" panose="020B0604020202020204" charset="0"/>
              </a:rPr>
              <a:t>0</a:t>
            </a:r>
            <a:r>
              <a:rPr lang="en-US" sz="2400" b="1" dirty="0" smtClean="0">
                <a:solidFill>
                  <a:srgbClr val="0078A0"/>
                </a:solidFill>
                <a:latin typeface="#9Slide03 SFU Futura_12" panose="020B0604020202020204" charset="0"/>
              </a:rPr>
              <a:t>C</a:t>
            </a:r>
            <a:endParaRPr lang="en-US" sz="2400" b="1" dirty="0">
              <a:solidFill>
                <a:srgbClr val="0078A0"/>
              </a:solidFill>
              <a:latin typeface="#9Slide03 SFU Futura_12" panose="020B0604020202020204" charset="0"/>
            </a:endParaRPr>
          </a:p>
        </p:txBody>
      </p:sp>
      <p:sp>
        <p:nvSpPr>
          <p:cNvPr id="9" name="Rectangle 8"/>
          <p:cNvSpPr/>
          <p:nvPr/>
        </p:nvSpPr>
        <p:spPr>
          <a:xfrm>
            <a:off x="9573698" y="5520546"/>
            <a:ext cx="2387192" cy="461665"/>
          </a:xfrm>
          <a:prstGeom prst="rect">
            <a:avLst/>
          </a:prstGeom>
        </p:spPr>
        <p:txBody>
          <a:bodyPr wrap="none">
            <a:spAutoFit/>
          </a:bodyPr>
          <a:lstStyle/>
          <a:p>
            <a:pPr algn="just"/>
            <a:r>
              <a:rPr lang="en-US" sz="2400" b="1" dirty="0" smtClean="0">
                <a:solidFill>
                  <a:srgbClr val="0078A0"/>
                </a:solidFill>
                <a:latin typeface="#9Slide03 SFU Futura_12" panose="020B0604020202020204" charset="0"/>
              </a:rPr>
              <a:t> </a:t>
            </a:r>
            <a:r>
              <a:rPr lang="en-US" sz="2400" b="1" dirty="0" err="1" smtClean="0">
                <a:solidFill>
                  <a:srgbClr val="0078A0"/>
                </a:solidFill>
                <a:latin typeface="#9Slide03 SFU Futura_12" panose="020B0604020202020204" charset="0"/>
              </a:rPr>
              <a:t>Tháng</a:t>
            </a:r>
            <a:r>
              <a:rPr lang="en-US" sz="2400" b="1" dirty="0" smtClean="0">
                <a:solidFill>
                  <a:srgbClr val="0078A0"/>
                </a:solidFill>
                <a:latin typeface="#9Slide03 SFU Futura_12" panose="020B0604020202020204" charset="0"/>
              </a:rPr>
              <a:t> </a:t>
            </a:r>
            <a:r>
              <a:rPr lang="en-US" sz="2400" b="1" dirty="0">
                <a:solidFill>
                  <a:srgbClr val="0078A0"/>
                </a:solidFill>
                <a:latin typeface="#9Slide03 SFU Futura_12" panose="020B0604020202020204" charset="0"/>
              </a:rPr>
              <a:t>1: 3,3 </a:t>
            </a:r>
            <a:r>
              <a:rPr lang="en-US" sz="2400" b="1" baseline="30000" dirty="0" smtClean="0">
                <a:solidFill>
                  <a:srgbClr val="0078A0"/>
                </a:solidFill>
                <a:latin typeface="#9Slide03 SFU Futura_12" panose="020B0604020202020204" charset="0"/>
              </a:rPr>
              <a:t>0</a:t>
            </a:r>
            <a:r>
              <a:rPr lang="en-US" sz="2400" b="1" dirty="0" smtClean="0">
                <a:solidFill>
                  <a:srgbClr val="0078A0"/>
                </a:solidFill>
                <a:latin typeface="#9Slide03 SFU Futura_12" panose="020B0604020202020204" charset="0"/>
              </a:rPr>
              <a:t>C</a:t>
            </a:r>
            <a:endParaRPr lang="en-US" sz="2400" b="1" dirty="0">
              <a:solidFill>
                <a:srgbClr val="0078A0"/>
              </a:solidFill>
              <a:latin typeface="#9Slide03 SFU Futura_12" panose="020B0604020202020204" charset="0"/>
            </a:endParaRPr>
          </a:p>
        </p:txBody>
      </p:sp>
      <p:pic>
        <p:nvPicPr>
          <p:cNvPr id="29"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b="50000"/>
          <a:stretch/>
        </p:blipFill>
        <p:spPr bwMode="auto">
          <a:xfrm>
            <a:off x="209776" y="2613319"/>
            <a:ext cx="3416252" cy="115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08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arn(inVertical)">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7" grpId="0"/>
      <p:bldP spid="3" grpId="0"/>
      <p:bldP spid="5"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263622" y="0"/>
            <a:ext cx="5241750" cy="1342230"/>
            <a:chOff x="3263622" y="0"/>
            <a:chExt cx="5241750"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047707" cy="1015663"/>
            </a:xfrm>
            <a:prstGeom prst="rect">
              <a:avLst/>
            </a:prstGeom>
            <a:solidFill>
              <a:srgbClr val="FFFF00"/>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LUYỆN TẬP</a:t>
              </a:r>
              <a:endParaRPr lang="en-US" sz="48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63622" y="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0" y="1425265"/>
            <a:ext cx="3235989" cy="1207481"/>
            <a:chOff x="221672" y="13499"/>
            <a:chExt cx="3235989" cy="1207481"/>
          </a:xfrm>
        </p:grpSpPr>
        <p:sp>
          <p:nvSpPr>
            <p:cNvPr id="16" name="Flowchart: Terminator 15">
              <a:extLst>
                <a:ext uri="{FF2B5EF4-FFF2-40B4-BE49-F238E27FC236}">
                  <a16:creationId xmlns:a16="http://schemas.microsoft.com/office/drawing/2014/main" id="{454EC65F-9461-4D3A-AD62-5A0132ABA328}"/>
                </a:ext>
              </a:extLst>
            </p:cNvPr>
            <p:cNvSpPr/>
            <p:nvPr/>
          </p:nvSpPr>
          <p:spPr>
            <a:xfrm>
              <a:off x="433973" y="192923"/>
              <a:ext cx="3023688" cy="821636"/>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BÀI 5</a:t>
              </a:r>
              <a:endParaRPr lang="en-US" sz="4000" b="1" dirty="0">
                <a:solidFill>
                  <a:srgbClr val="FFFF3F"/>
                </a:solidFill>
                <a:latin typeface="#9Slide03 Oswald Medium" panose="00000600000000000000" pitchFamily="2" charset="0"/>
                <a:cs typeface="Arial" panose="020B0604020202020204" pitchFamily="34" charset="0"/>
              </a:endParaRPr>
            </a:p>
          </p:txBody>
        </p:sp>
        <p:pic>
          <p:nvPicPr>
            <p:cNvPr id="17" name="Picture 16">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1672" y="13499"/>
              <a:ext cx="1207481" cy="1207481"/>
            </a:xfrm>
            <a:prstGeom prst="rect">
              <a:avLst/>
            </a:prstGeom>
          </p:spPr>
        </p:pic>
      </p:grpSp>
      <p:sp>
        <p:nvSpPr>
          <p:cNvPr id="2" name="Rectangle 1"/>
          <p:cNvSpPr/>
          <p:nvPr/>
        </p:nvSpPr>
        <p:spPr>
          <a:xfrm>
            <a:off x="5575796" y="1847719"/>
            <a:ext cx="4796929" cy="461665"/>
          </a:xfrm>
          <a:prstGeom prst="rect">
            <a:avLst/>
          </a:prstGeom>
        </p:spPr>
        <p:txBody>
          <a:bodyPr wrap="square">
            <a:spAutoFit/>
          </a:bodyPr>
          <a:lstStyle/>
          <a:p>
            <a:pPr algn="just"/>
            <a:r>
              <a:rPr lang="vi-VN" sz="2400" b="1" dirty="0">
                <a:latin typeface="#9Slide03 SFU Futura_12" panose="020B0604020202020204" charset="0"/>
              </a:rPr>
              <a:t>Lượng mưa ở một trạm khí </a:t>
            </a:r>
            <a:r>
              <a:rPr lang="vi-VN" sz="2400" b="1" dirty="0" smtClean="0">
                <a:latin typeface="#9Slide03 SFU Futura_12" panose="020B0604020202020204" charset="0"/>
              </a:rPr>
              <a:t>tượng</a:t>
            </a:r>
            <a:endParaRPr lang="en-US" sz="2400" b="1" dirty="0">
              <a:latin typeface="#9Slide03 SFU Futura_12" panose="020B0604020202020204" charset="0"/>
            </a:endParaRPr>
          </a:p>
        </p:txBody>
      </p:sp>
      <p:sp>
        <p:nvSpPr>
          <p:cNvPr id="25" name="Rectangle 24"/>
          <p:cNvSpPr/>
          <p:nvPr/>
        </p:nvSpPr>
        <p:spPr>
          <a:xfrm>
            <a:off x="212301" y="3745099"/>
            <a:ext cx="3245364" cy="954107"/>
          </a:xfrm>
          <a:prstGeom prst="rect">
            <a:avLst/>
          </a:prstGeom>
        </p:spPr>
        <p:txBody>
          <a:bodyPr wrap="square">
            <a:spAutoFit/>
          </a:bodyPr>
          <a:lstStyle/>
          <a:p>
            <a:pPr algn="just"/>
            <a:r>
              <a:rPr lang="en-US" sz="2800" b="1" dirty="0" err="1" smtClean="0">
                <a:latin typeface="#9Slide03 SFU Futura_12" panose="020B0604020202020204" charset="0"/>
              </a:rPr>
              <a:t>Dựa</a:t>
            </a:r>
            <a:r>
              <a:rPr lang="en-US" sz="2800" b="1" dirty="0" smtClean="0">
                <a:latin typeface="#9Slide03 SFU Futura_12" panose="020B0604020202020204" charset="0"/>
              </a:rPr>
              <a:t> </a:t>
            </a:r>
            <a:r>
              <a:rPr lang="en-US" sz="2800" b="1" dirty="0" err="1" smtClean="0">
                <a:latin typeface="#9Slide03 SFU Futura_12" panose="020B0604020202020204" charset="0"/>
              </a:rPr>
              <a:t>vào</a:t>
            </a:r>
            <a:r>
              <a:rPr lang="en-US" sz="2800" b="1" dirty="0" smtClean="0">
                <a:latin typeface="#9Slide03 SFU Futura_12" panose="020B0604020202020204" charset="0"/>
              </a:rPr>
              <a:t> BSL, </a:t>
            </a:r>
            <a:r>
              <a:rPr lang="en-US" sz="2800" b="1" dirty="0" err="1" smtClean="0">
                <a:latin typeface="#9Slide03 SFU Futura_12" panose="020B0604020202020204" charset="0"/>
              </a:rPr>
              <a:t>hãy</a:t>
            </a:r>
            <a:r>
              <a:rPr lang="en-US" sz="2800" b="1" dirty="0" smtClean="0">
                <a:latin typeface="#9Slide03 SFU Futura_12" panose="020B0604020202020204" charset="0"/>
              </a:rPr>
              <a:t> </a:t>
            </a:r>
            <a:r>
              <a:rPr lang="en-US" sz="2800" b="1" dirty="0" err="1" smtClean="0">
                <a:latin typeface="#9Slide03 SFU Futura_12" panose="020B0604020202020204" charset="0"/>
              </a:rPr>
              <a:t>cho</a:t>
            </a:r>
            <a:r>
              <a:rPr lang="en-US" sz="2800" b="1" dirty="0" smtClean="0">
                <a:latin typeface="#9Slide03 SFU Futura_12" panose="020B0604020202020204" charset="0"/>
              </a:rPr>
              <a:t> </a:t>
            </a:r>
            <a:r>
              <a:rPr lang="en-US" sz="2800" b="1" dirty="0" err="1" smtClean="0">
                <a:latin typeface="#9Slide03 SFU Futura_12" panose="020B0604020202020204" charset="0"/>
              </a:rPr>
              <a:t>biết</a:t>
            </a:r>
            <a:endParaRPr lang="en-US" sz="2800" b="1" dirty="0" smtClean="0">
              <a:latin typeface="#9Slide03 SFU Futura_12" panose="020B0604020202020204" charset="0"/>
            </a:endParaRPr>
          </a:p>
        </p:txBody>
      </p:sp>
      <p:pic>
        <p:nvPicPr>
          <p:cNvPr id="28"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t="49109" b="-1"/>
          <a:stretch/>
        </p:blipFill>
        <p:spPr bwMode="auto">
          <a:xfrm>
            <a:off x="146063" y="2537621"/>
            <a:ext cx="3257914" cy="1118181"/>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0040" y="2446036"/>
            <a:ext cx="8385747" cy="147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4745373"/>
            <a:ext cx="11723485" cy="1514261"/>
          </a:xfrm>
          <a:prstGeom prst="rect">
            <a:avLst/>
          </a:prstGeom>
        </p:spPr>
        <p:txBody>
          <a:bodyPr wrap="square">
            <a:spAutoFit/>
          </a:bodyPr>
          <a:lstStyle/>
          <a:p>
            <a:pPr algn="just">
              <a:lnSpc>
                <a:spcPct val="115000"/>
              </a:lnSpc>
            </a:pPr>
            <a:r>
              <a:rPr lang="en-US" sz="2800" b="1" dirty="0" smtClean="0">
                <a:latin typeface="#9Slide03 SFU Futura_12" panose="020B0604020202020204" charset="0"/>
                <a:ea typeface="Cambria" panose="02040503050406030204" pitchFamily="18" charset="0"/>
              </a:rPr>
              <a:t>+ </a:t>
            </a:r>
            <a:r>
              <a:rPr lang="en-US" sz="2800" b="1" dirty="0" err="1" smtClean="0">
                <a:latin typeface="#9Slide03 SFU Futura_12" panose="020B0604020202020204" charset="0"/>
                <a:ea typeface="Cambria" panose="02040503050406030204" pitchFamily="18" charset="0"/>
              </a:rPr>
              <a:t>Các</a:t>
            </a:r>
            <a:r>
              <a:rPr lang="en-US" sz="2800" b="1" dirty="0" smtClean="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tháng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nào</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có</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lượng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mưa</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nhiều</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trên</a:t>
            </a:r>
            <a:r>
              <a:rPr lang="en-US" sz="2800" b="1" dirty="0">
                <a:latin typeface="#9Slide03 SFU Futura_12" panose="020B0604020202020204" charset="0"/>
                <a:ea typeface="Cambria" panose="02040503050406030204" pitchFamily="18" charset="0"/>
              </a:rPr>
              <a:t> 100mm) </a:t>
            </a:r>
            <a:r>
              <a:rPr lang="en-US" sz="2800" b="1" dirty="0" smtClean="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a:p>
            <a:pPr algn="just">
              <a:lnSpc>
                <a:spcPct val="115000"/>
              </a:lnSpc>
            </a:pPr>
            <a:r>
              <a:rPr lang="en-US" sz="2800" b="1" dirty="0" smtClean="0">
                <a:latin typeface="#9Slide03 SFU Futura_12" panose="020B0604020202020204" charset="0"/>
                <a:ea typeface="Cambria" panose="02040503050406030204" pitchFamily="18" charset="0"/>
              </a:rPr>
              <a:t>+ </a:t>
            </a:r>
            <a:r>
              <a:rPr lang="en-US" sz="2800" b="1" dirty="0" err="1" smtClean="0">
                <a:latin typeface="#9Slide03 SFU Futura_12" panose="020B0604020202020204" charset="0"/>
                <a:ea typeface="Cambria" panose="02040503050406030204" pitchFamily="18" charset="0"/>
              </a:rPr>
              <a:t>Các</a:t>
            </a:r>
            <a:r>
              <a:rPr lang="en-US" sz="2800" b="1" dirty="0" smtClean="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tháng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nào</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có</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lượng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mưa</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ít</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dưới</a:t>
            </a:r>
            <a:r>
              <a:rPr lang="en-US" sz="2800" b="1" dirty="0">
                <a:latin typeface="#9Slide03 SFU Futura_12" panose="020B0604020202020204" charset="0"/>
                <a:ea typeface="Cambria" panose="02040503050406030204" pitchFamily="18" charset="0"/>
              </a:rPr>
              <a:t> 100mm</a:t>
            </a:r>
            <a:r>
              <a:rPr lang="en-US" sz="2800" b="1" dirty="0" smtClean="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a:p>
            <a:r>
              <a:rPr lang="en-US" sz="2800" b="1" dirty="0" smtClean="0">
                <a:latin typeface="#9Slide03 SFU Futura_12" panose="020B0604020202020204" charset="0"/>
                <a:ea typeface="Cambria" panose="02040503050406030204" pitchFamily="18" charset="0"/>
              </a:rPr>
              <a:t>+ </a:t>
            </a:r>
            <a:r>
              <a:rPr lang="en-US" sz="2800" b="1" dirty="0" err="1" smtClean="0">
                <a:latin typeface="#9Slide03 SFU Futura_12" panose="020B0604020202020204" charset="0"/>
                <a:ea typeface="Cambria" panose="02040503050406030204" pitchFamily="18" charset="0"/>
              </a:rPr>
              <a:t>Tính</a:t>
            </a:r>
            <a:r>
              <a:rPr lang="en-US" sz="2800" b="1" dirty="0" smtClean="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tổng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lượng</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mưa</a:t>
            </a:r>
            <a:r>
              <a:rPr lang="en-US" sz="2800" b="1" dirty="0">
                <a:latin typeface="#9Slide03 SFU Futura_12" panose="020B0604020202020204" charset="0"/>
                <a:ea typeface="Cambria" panose="02040503050406030204" pitchFamily="18" charset="0"/>
              </a:rPr>
              <a:t> </a:t>
            </a:r>
            <a:r>
              <a:rPr lang="en-US" sz="2800" b="1" dirty="0" err="1">
                <a:latin typeface="#9Slide03 SFU Futura_12" panose="020B0604020202020204" charset="0"/>
                <a:ea typeface="Cambria" panose="02040503050406030204" pitchFamily="18" charset="0"/>
              </a:rPr>
              <a:t>năm</a:t>
            </a:r>
            <a:r>
              <a:rPr lang="en-US" sz="2800" b="1" dirty="0">
                <a:latin typeface="#9Slide03 SFU Futura_12" panose="020B0604020202020204" charset="0"/>
                <a:ea typeface="Cambria" panose="02040503050406030204" pitchFamily="18" charset="0"/>
              </a:rPr>
              <a:t>: </a:t>
            </a:r>
            <a:r>
              <a:rPr lang="en-US" sz="2800" b="1" dirty="0" smtClean="0">
                <a:latin typeface="#9Slide03 SFU Futura_12" panose="020B0604020202020204" charset="0"/>
                <a:ea typeface="Cambria" panose="02040503050406030204" pitchFamily="18" charset="0"/>
              </a:rPr>
              <a:t>…...........................................................…..</a:t>
            </a:r>
            <a:endParaRPr lang="en-US" sz="2800" b="1" dirty="0">
              <a:latin typeface="#9Slide03 SFU Futura_12" panose="020B0604020202020204" charset="0"/>
            </a:endParaRPr>
          </a:p>
        </p:txBody>
      </p:sp>
      <p:sp>
        <p:nvSpPr>
          <p:cNvPr id="6" name="Rectangle 5"/>
          <p:cNvSpPr/>
          <p:nvPr/>
        </p:nvSpPr>
        <p:spPr>
          <a:xfrm>
            <a:off x="8081661" y="4549459"/>
            <a:ext cx="2685351" cy="523220"/>
          </a:xfrm>
          <a:prstGeom prst="rect">
            <a:avLst/>
          </a:prstGeom>
        </p:spPr>
        <p:txBody>
          <a:bodyPr wrap="none">
            <a:spAutoFit/>
          </a:bodyPr>
          <a:lstStyle/>
          <a:p>
            <a:r>
              <a:rPr lang="en-US" sz="2800" b="1" dirty="0" err="1" smtClean="0">
                <a:solidFill>
                  <a:srgbClr val="0078A0"/>
                </a:solidFill>
                <a:latin typeface="#9Slide03 SFU Futura_12" panose="020B0604020202020204" charset="0"/>
                <a:ea typeface="Cambria" panose="02040503050406030204" pitchFamily="18" charset="0"/>
              </a:rPr>
              <a:t>Từ</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tháng</a:t>
            </a:r>
            <a:r>
              <a:rPr lang="en-US" sz="2800" b="1" dirty="0">
                <a:solidFill>
                  <a:srgbClr val="0078A0"/>
                </a:solidFill>
                <a:latin typeface="#9Slide03 SFU Futura_12" panose="020B0604020202020204" charset="0"/>
                <a:ea typeface="Cambria" panose="02040503050406030204" pitchFamily="18" charset="0"/>
              </a:rPr>
              <a:t>: 6</a:t>
            </a:r>
            <a:r>
              <a:rPr lang="en-US" sz="2800" b="1" dirty="0">
                <a:solidFill>
                  <a:srgbClr val="0078A0"/>
                </a:solidFill>
                <a:latin typeface="#9Slide03 SFU Futura_12" panose="020B0604020202020204" charset="0"/>
                <a:ea typeface="Cambria" panose="02040503050406030204" pitchFamily="18" charset="0"/>
                <a:sym typeface="Wingdings" panose="05000000000000000000" pitchFamily="2" charset="2"/>
              </a:rPr>
              <a:t></a:t>
            </a:r>
            <a:r>
              <a:rPr lang="en-US" sz="2800" b="1" dirty="0" smtClean="0">
                <a:solidFill>
                  <a:srgbClr val="0078A0"/>
                </a:solidFill>
                <a:latin typeface="#9Slide03 SFU Futura_12" panose="020B0604020202020204" charset="0"/>
                <a:ea typeface="Cambria" panose="02040503050406030204" pitchFamily="18" charset="0"/>
              </a:rPr>
              <a:t>11</a:t>
            </a:r>
            <a:endParaRPr lang="en-US" sz="2800" dirty="0">
              <a:solidFill>
                <a:srgbClr val="0078A0"/>
              </a:solidFill>
            </a:endParaRPr>
          </a:p>
        </p:txBody>
      </p:sp>
      <p:sp>
        <p:nvSpPr>
          <p:cNvPr id="8" name="Rectangle 7"/>
          <p:cNvSpPr/>
          <p:nvPr/>
        </p:nvSpPr>
        <p:spPr>
          <a:xfrm>
            <a:off x="7974260" y="5116776"/>
            <a:ext cx="2792752" cy="523220"/>
          </a:xfrm>
          <a:prstGeom prst="rect">
            <a:avLst/>
          </a:prstGeom>
        </p:spPr>
        <p:txBody>
          <a:bodyPr wrap="none">
            <a:spAutoFit/>
          </a:bodyPr>
          <a:lstStyle/>
          <a:p>
            <a:r>
              <a:rPr lang="en-US" sz="2800" b="1" dirty="0" err="1" smtClean="0">
                <a:solidFill>
                  <a:srgbClr val="0078A0"/>
                </a:solidFill>
                <a:latin typeface="#9Slide03 SFU Futura_12" panose="020B0604020202020204" charset="0"/>
                <a:ea typeface="Cambria" panose="02040503050406030204" pitchFamily="18" charset="0"/>
              </a:rPr>
              <a:t>Từ</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tháng</a:t>
            </a:r>
            <a:r>
              <a:rPr lang="en-US" sz="2800" b="1" dirty="0">
                <a:solidFill>
                  <a:srgbClr val="0078A0"/>
                </a:solidFill>
                <a:latin typeface="#9Slide03 SFU Futura_12" panose="020B0604020202020204" charset="0"/>
                <a:ea typeface="Cambria" panose="02040503050406030204" pitchFamily="18" charset="0"/>
              </a:rPr>
              <a:t> 12</a:t>
            </a:r>
            <a:r>
              <a:rPr lang="en-US" sz="2800" b="1" dirty="0">
                <a:solidFill>
                  <a:srgbClr val="0078A0"/>
                </a:solidFill>
                <a:latin typeface="#9Slide03 SFU Futura_12" panose="020B0604020202020204" charset="0"/>
                <a:ea typeface="Cambria" panose="02040503050406030204" pitchFamily="18" charset="0"/>
                <a:sym typeface="Wingdings" panose="05000000000000000000" pitchFamily="2" charset="2"/>
              </a:rPr>
              <a:t></a:t>
            </a:r>
            <a:r>
              <a:rPr lang="en-US" sz="2800" b="1" dirty="0">
                <a:solidFill>
                  <a:srgbClr val="0078A0"/>
                </a:solidFill>
                <a:latin typeface="#9Slide03 SFU Futura_12" panose="020B0604020202020204" charset="0"/>
                <a:ea typeface="Cambria" panose="02040503050406030204" pitchFamily="18" charset="0"/>
              </a:rPr>
              <a:t>5)</a:t>
            </a:r>
            <a:endParaRPr lang="en-US" sz="2800" dirty="0">
              <a:solidFill>
                <a:srgbClr val="0078A0"/>
              </a:solidFill>
            </a:endParaRPr>
          </a:p>
        </p:txBody>
      </p:sp>
      <p:sp>
        <p:nvSpPr>
          <p:cNvPr id="10" name="Rectangle 9"/>
          <p:cNvSpPr/>
          <p:nvPr/>
        </p:nvSpPr>
        <p:spPr>
          <a:xfrm>
            <a:off x="4405456" y="5658146"/>
            <a:ext cx="6248827" cy="523220"/>
          </a:xfrm>
          <a:prstGeom prst="rect">
            <a:avLst/>
          </a:prstGeom>
        </p:spPr>
        <p:txBody>
          <a:bodyPr wrap="none">
            <a:spAutoFit/>
          </a:bodyPr>
          <a:lstStyle/>
          <a:p>
            <a:r>
              <a:rPr lang="en-US" sz="2400" b="1" dirty="0">
                <a:solidFill>
                  <a:srgbClr val="0078A0"/>
                </a:solidFill>
                <a:latin typeface="#9Slide03 SFU Futura_12" panose="020B0604020202020204" charset="0"/>
                <a:ea typeface="Cambria" panose="02040503050406030204" pitchFamily="18" charset="0"/>
              </a:rPr>
              <a:t>(</a:t>
            </a:r>
            <a:r>
              <a:rPr lang="en-US" sz="2400" b="1" dirty="0" err="1">
                <a:solidFill>
                  <a:srgbClr val="0078A0"/>
                </a:solidFill>
                <a:latin typeface="#9Slide03 SFU Futura_12" panose="020B0604020202020204" charset="0"/>
                <a:ea typeface="Cambria" panose="02040503050406030204" pitchFamily="18" charset="0"/>
              </a:rPr>
              <a:t>Cộng</a:t>
            </a:r>
            <a:r>
              <a:rPr lang="en-US" sz="2400" b="1" dirty="0">
                <a:solidFill>
                  <a:srgbClr val="0078A0"/>
                </a:solidFill>
                <a:latin typeface="#9Slide03 SFU Futura_12" panose="020B0604020202020204" charset="0"/>
                <a:ea typeface="Cambria" panose="02040503050406030204" pitchFamily="18" charset="0"/>
              </a:rPr>
              <a:t> </a:t>
            </a:r>
            <a:r>
              <a:rPr lang="en-US" sz="2400" b="1" dirty="0" err="1">
                <a:solidFill>
                  <a:srgbClr val="0078A0"/>
                </a:solidFill>
                <a:latin typeface="#9Slide03 SFU Futura_12" panose="020B0604020202020204" charset="0"/>
                <a:ea typeface="Cambria" panose="02040503050406030204" pitchFamily="18" charset="0"/>
              </a:rPr>
              <a:t>tất</a:t>
            </a:r>
            <a:r>
              <a:rPr lang="en-US" sz="2400" b="1" dirty="0">
                <a:solidFill>
                  <a:srgbClr val="0078A0"/>
                </a:solidFill>
                <a:latin typeface="#9Slide03 SFU Futura_12" panose="020B0604020202020204" charset="0"/>
                <a:ea typeface="Cambria" panose="02040503050406030204" pitchFamily="18" charset="0"/>
              </a:rPr>
              <a:t> </a:t>
            </a:r>
            <a:r>
              <a:rPr lang="en-US" sz="2400" b="1" dirty="0" err="1">
                <a:solidFill>
                  <a:srgbClr val="0078A0"/>
                </a:solidFill>
                <a:latin typeface="#9Slide03 SFU Futura_12" panose="020B0604020202020204" charset="0"/>
                <a:ea typeface="Cambria" panose="02040503050406030204" pitchFamily="18" charset="0"/>
              </a:rPr>
              <a:t>cả</a:t>
            </a:r>
            <a:r>
              <a:rPr lang="en-US" sz="2400" b="1" dirty="0">
                <a:solidFill>
                  <a:srgbClr val="0078A0"/>
                </a:solidFill>
                <a:latin typeface="#9Slide03 SFU Futura_12" panose="020B0604020202020204" charset="0"/>
                <a:ea typeface="Cambria" panose="02040503050406030204" pitchFamily="18" charset="0"/>
              </a:rPr>
              <a:t> </a:t>
            </a:r>
            <a:r>
              <a:rPr lang="en-US" sz="2400" b="1" dirty="0" err="1">
                <a:solidFill>
                  <a:srgbClr val="0078A0"/>
                </a:solidFill>
                <a:latin typeface="#9Slide03 SFU Futura_12" panose="020B0604020202020204" charset="0"/>
                <a:ea typeface="Cambria" panose="02040503050406030204" pitchFamily="18" charset="0"/>
              </a:rPr>
              <a:t>các</a:t>
            </a:r>
            <a:r>
              <a:rPr lang="en-US" sz="2400" b="1" dirty="0">
                <a:solidFill>
                  <a:srgbClr val="0078A0"/>
                </a:solidFill>
                <a:latin typeface="#9Slide03 SFU Futura_12" panose="020B0604020202020204" charset="0"/>
                <a:ea typeface="Cambria" panose="02040503050406030204" pitchFamily="18" charset="0"/>
              </a:rPr>
              <a:t> </a:t>
            </a:r>
            <a:r>
              <a:rPr lang="en-US" sz="2400" b="1" dirty="0" err="1">
                <a:solidFill>
                  <a:srgbClr val="0078A0"/>
                </a:solidFill>
                <a:latin typeface="#9Slide03 SFU Futura_12" panose="020B0604020202020204" charset="0"/>
                <a:ea typeface="Cambria" panose="02040503050406030204" pitchFamily="18" charset="0"/>
              </a:rPr>
              <a:t>tháng</a:t>
            </a:r>
            <a:r>
              <a:rPr lang="en-US" sz="2400" b="1" dirty="0">
                <a:solidFill>
                  <a:srgbClr val="0078A0"/>
                </a:solidFill>
                <a:latin typeface="#9Slide03 SFU Futura_12" panose="020B0604020202020204" charset="0"/>
                <a:ea typeface="Cambria" panose="02040503050406030204" pitchFamily="18" charset="0"/>
              </a:rPr>
              <a:t> </a:t>
            </a:r>
            <a:r>
              <a:rPr lang="en-US" sz="2400" b="1" dirty="0" err="1">
                <a:solidFill>
                  <a:srgbClr val="0078A0"/>
                </a:solidFill>
                <a:latin typeface="#9Slide03 SFU Futura_12" panose="020B0604020202020204" charset="0"/>
                <a:ea typeface="Cambria" panose="02040503050406030204" pitchFamily="18" charset="0"/>
              </a:rPr>
              <a:t>trong</a:t>
            </a:r>
            <a:r>
              <a:rPr lang="en-US" sz="2400" b="1" dirty="0">
                <a:solidFill>
                  <a:srgbClr val="0078A0"/>
                </a:solidFill>
                <a:latin typeface="#9Slide03 SFU Futura_12" panose="020B0604020202020204" charset="0"/>
                <a:ea typeface="Cambria" panose="02040503050406030204" pitchFamily="18" charset="0"/>
              </a:rPr>
              <a:t> </a:t>
            </a:r>
            <a:r>
              <a:rPr lang="en-US" sz="2400" b="1" dirty="0" err="1" smtClean="0">
                <a:solidFill>
                  <a:srgbClr val="0078A0"/>
                </a:solidFill>
                <a:latin typeface="#9Slide03 SFU Futura_12" panose="020B0604020202020204" charset="0"/>
                <a:ea typeface="Cambria" panose="02040503050406030204" pitchFamily="18" charset="0"/>
              </a:rPr>
              <a:t>năm</a:t>
            </a:r>
            <a:r>
              <a:rPr lang="en-US" sz="2400" b="1" dirty="0" smtClean="0">
                <a:solidFill>
                  <a:srgbClr val="0078A0"/>
                </a:solidFill>
                <a:latin typeface="#9Slide03 SFU Futura_12" panose="020B0604020202020204" charset="0"/>
                <a:ea typeface="Cambria" panose="02040503050406030204" pitchFamily="18" charset="0"/>
              </a:rPr>
              <a:t>) </a:t>
            </a:r>
            <a:r>
              <a:rPr lang="en-US" sz="2800" b="1" dirty="0">
                <a:solidFill>
                  <a:srgbClr val="0078A0"/>
                </a:solidFill>
                <a:latin typeface="#9Slide03 SFU Futura_12" panose="020B0604020202020204" charset="0"/>
                <a:ea typeface="Cambria" panose="02040503050406030204" pitchFamily="18" charset="0"/>
              </a:rPr>
              <a:t>2089 </a:t>
            </a:r>
            <a:r>
              <a:rPr lang="en-US" sz="2800" b="1" dirty="0" smtClean="0">
                <a:solidFill>
                  <a:srgbClr val="0078A0"/>
                </a:solidFill>
                <a:latin typeface="#9Slide03 SFU Futura_12" panose="020B0604020202020204" charset="0"/>
                <a:ea typeface="Cambria" panose="02040503050406030204" pitchFamily="18" charset="0"/>
              </a:rPr>
              <a:t>mm</a:t>
            </a:r>
            <a:endParaRPr lang="en-US" sz="2800" dirty="0">
              <a:solidFill>
                <a:srgbClr val="0078A0"/>
              </a:solidFill>
            </a:endParaRPr>
          </a:p>
        </p:txBody>
      </p:sp>
    </p:spTree>
    <p:extLst>
      <p:ext uri="{BB962C8B-B14F-4D97-AF65-F5344CB8AC3E}">
        <p14:creationId xmlns:p14="http://schemas.microsoft.com/office/powerpoint/2010/main" val="381983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inVertical)">
                                      <p:cBhvr>
                                        <p:cTn id="10" dur="500"/>
                                        <p:tgtEl>
                                          <p:spTgt spid="28"/>
                                        </p:tgtEl>
                                      </p:cBhvr>
                                    </p:animEffect>
                                  </p:childTnLst>
                                </p:cTn>
                              </p:par>
                              <p:par>
                                <p:cTn id="11" presetID="16" presetClass="entr" presetSubtype="21" fill="hold" nodeType="with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barn(inVertical)">
                                      <p:cBhvr>
                                        <p:cTn id="13" dur="500"/>
                                        <p:tgtEl>
                                          <p:spTgt spid="1536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4" grpId="0"/>
      <p:bldP spid="6"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E2E8A430-449E-46A2-A62A-19F1CE9F96B2}"/>
              </a:ext>
            </a:extLst>
          </p:cNvPr>
          <p:cNvSpPr/>
          <p:nvPr/>
        </p:nvSpPr>
        <p:spPr>
          <a:xfrm>
            <a:off x="2614131" y="0"/>
            <a:ext cx="7457191" cy="1107996"/>
          </a:xfrm>
          <a:prstGeom prst="rect">
            <a:avLst/>
          </a:prstGeom>
        </p:spPr>
        <p:txBody>
          <a:bodyPr wrap="square">
            <a:spAutoFit/>
          </a:bodyPr>
          <a:lstStyle/>
          <a:p>
            <a:pPr algn="ctr"/>
            <a:r>
              <a:rPr lang="en-US" sz="6600" b="1" dirty="0" err="1" smtClean="0">
                <a:solidFill>
                  <a:srgbClr val="C00000"/>
                </a:solidFill>
                <a:latin typeface="#9Slide03 SFU Futura_12" panose="00000400000000000000" pitchFamily="2" charset="0"/>
              </a:rPr>
              <a:t>Hoạt</a:t>
            </a:r>
            <a:r>
              <a:rPr lang="en-US" sz="6600" b="1" dirty="0" smtClean="0">
                <a:solidFill>
                  <a:srgbClr val="C00000"/>
                </a:solidFill>
                <a:latin typeface="#9Slide03 SFU Futura_12" panose="00000400000000000000" pitchFamily="2" charset="0"/>
              </a:rPr>
              <a:t> </a:t>
            </a:r>
            <a:r>
              <a:rPr lang="en-US" sz="6600" b="1" dirty="0" err="1" smtClean="0">
                <a:solidFill>
                  <a:srgbClr val="C00000"/>
                </a:solidFill>
                <a:latin typeface="#9Slide03 SFU Futura_12" panose="00000400000000000000" pitchFamily="2" charset="0"/>
              </a:rPr>
              <a:t>động</a:t>
            </a:r>
            <a:r>
              <a:rPr lang="en-US" sz="6600" b="1" dirty="0" smtClean="0">
                <a:solidFill>
                  <a:srgbClr val="C00000"/>
                </a:solidFill>
                <a:latin typeface="#9Slide03 SFU Futura_12" panose="00000400000000000000" pitchFamily="2" charset="0"/>
              </a:rPr>
              <a:t> </a:t>
            </a:r>
            <a:r>
              <a:rPr lang="en-US" sz="6600" b="1" dirty="0" err="1" smtClean="0">
                <a:solidFill>
                  <a:srgbClr val="C00000"/>
                </a:solidFill>
                <a:latin typeface="#9Slide03 SFU Futura_12" panose="00000400000000000000" pitchFamily="2" charset="0"/>
              </a:rPr>
              <a:t>về</a:t>
            </a:r>
            <a:r>
              <a:rPr lang="en-US" sz="6600" b="1" dirty="0" smtClean="0">
                <a:solidFill>
                  <a:srgbClr val="C00000"/>
                </a:solidFill>
                <a:latin typeface="#9Slide03 SFU Futura_12" panose="00000400000000000000" pitchFamily="2" charset="0"/>
              </a:rPr>
              <a:t> </a:t>
            </a:r>
            <a:r>
              <a:rPr lang="en-US" sz="6600" b="1" dirty="0" err="1" smtClean="0">
                <a:solidFill>
                  <a:srgbClr val="C00000"/>
                </a:solidFill>
                <a:latin typeface="#9Slide03 SFU Futura_12" panose="00000400000000000000" pitchFamily="2" charset="0"/>
              </a:rPr>
              <a:t>nhà</a:t>
            </a:r>
            <a:endParaRPr lang="en-US" sz="4800" b="1" dirty="0">
              <a:solidFill>
                <a:srgbClr val="002060"/>
              </a:solidFill>
              <a:latin typeface="#9Slide03 SFU Futura_12" panose="00000400000000000000" pitchFamily="2" charset="0"/>
            </a:endParaRPr>
          </a:p>
        </p:txBody>
      </p:sp>
      <p:sp>
        <p:nvSpPr>
          <p:cNvPr id="5" name="Rectangle 4"/>
          <p:cNvSpPr/>
          <p:nvPr/>
        </p:nvSpPr>
        <p:spPr>
          <a:xfrm>
            <a:off x="3315644" y="1486324"/>
            <a:ext cx="8146804" cy="2569934"/>
          </a:xfrm>
          <a:prstGeom prst="rect">
            <a:avLst/>
          </a:prstGeom>
          <a:solidFill>
            <a:srgbClr val="DEFFF9"/>
          </a:solidFill>
        </p:spPr>
        <p:txBody>
          <a:bodyPr wrap="square">
            <a:spAutoFit/>
          </a:bodyPr>
          <a:lstStyle/>
          <a:p>
            <a:pPr algn="just">
              <a:lnSpc>
                <a:spcPct val="115000"/>
              </a:lnSpc>
            </a:pPr>
            <a:r>
              <a:rPr lang="en-US" sz="2800" b="1" dirty="0" err="1">
                <a:solidFill>
                  <a:srgbClr val="0078A0"/>
                </a:solidFill>
                <a:latin typeface="#9Slide03 SFU Futura_12" panose="020B0604020202020204" charset="0"/>
                <a:ea typeface="Cambria" panose="02040503050406030204" pitchFamily="18" charset="0"/>
              </a:rPr>
              <a:t>Tối</a:t>
            </a:r>
            <a:r>
              <a:rPr lang="en-US" sz="2800" b="1" dirty="0">
                <a:solidFill>
                  <a:srgbClr val="0078A0"/>
                </a:solidFill>
                <a:latin typeface="#9Slide03 SFU Futura_12" panose="020B0604020202020204" charset="0"/>
                <a:ea typeface="Cambria" panose="02040503050406030204" pitchFamily="18" charset="0"/>
              </a:rPr>
              <a:t> nay </a:t>
            </a:r>
            <a:r>
              <a:rPr lang="en-US" sz="2800" b="1" dirty="0" err="1">
                <a:solidFill>
                  <a:srgbClr val="0078A0"/>
                </a:solidFill>
                <a:latin typeface="#9Slide03 SFU Futura_12" panose="020B0604020202020204" charset="0"/>
                <a:ea typeface="Cambria" panose="02040503050406030204" pitchFamily="18" charset="0"/>
              </a:rPr>
              <a:t>mỗi</a:t>
            </a:r>
            <a:r>
              <a:rPr lang="en-US" sz="2800" b="1" dirty="0">
                <a:solidFill>
                  <a:srgbClr val="0078A0"/>
                </a:solidFill>
                <a:latin typeface="#9Slide03 SFU Futura_12" panose="020B0604020202020204" charset="0"/>
                <a:ea typeface="Cambria" panose="02040503050406030204" pitchFamily="18" charset="0"/>
              </a:rPr>
              <a:t> HS </a:t>
            </a:r>
            <a:r>
              <a:rPr lang="en-US" sz="2800" b="1" dirty="0" err="1" smtClean="0">
                <a:solidFill>
                  <a:srgbClr val="0078A0"/>
                </a:solidFill>
                <a:latin typeface="#9Slide03 SFU Futura_12" panose="020B0604020202020204" charset="0"/>
                <a:ea typeface="Cambria" panose="02040503050406030204" pitchFamily="18" charset="0"/>
              </a:rPr>
              <a:t>về</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xem</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thời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sự</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theo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dõi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bản</a:t>
            </a:r>
            <a:r>
              <a:rPr lang="en-US" sz="2800" b="1" dirty="0">
                <a:solidFill>
                  <a:srgbClr val="0078A0"/>
                </a:solidFill>
                <a:latin typeface="#9Slide03 SFU Futura_12" panose="020B0604020202020204" charset="0"/>
                <a:ea typeface="Cambria" panose="02040503050406030204" pitchFamily="18" charset="0"/>
              </a:rPr>
              <a:t> tin </a:t>
            </a:r>
            <a:r>
              <a:rPr lang="en-US" sz="2800" b="1" dirty="0" err="1">
                <a:solidFill>
                  <a:srgbClr val="0078A0"/>
                </a:solidFill>
                <a:latin typeface="#9Slide03 SFU Futura_12" panose="020B0604020202020204" charset="0"/>
                <a:ea typeface="Cambria" panose="02040503050406030204" pitchFamily="18" charset="0"/>
              </a:rPr>
              <a:t>dự</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báo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thời</a:t>
            </a:r>
            <a:r>
              <a:rPr lang="en-US" sz="2800" b="1" dirty="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tiết</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của</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tỉnh</a:t>
            </a:r>
            <a:r>
              <a:rPr lang="en-US" sz="2800" b="1" dirty="0" smtClean="0">
                <a:solidFill>
                  <a:srgbClr val="0078A0"/>
                </a:solidFill>
                <a:latin typeface="#9Slide03 SFU Futura_12" panose="020B0604020202020204" charset="0"/>
                <a:ea typeface="Cambria" panose="02040503050406030204" pitchFamily="18" charset="0"/>
              </a:rPr>
              <a:t>/TP </a:t>
            </a:r>
            <a:r>
              <a:rPr lang="en-US" sz="2800" b="1" dirty="0" err="1" smtClean="0">
                <a:solidFill>
                  <a:srgbClr val="0078A0"/>
                </a:solidFill>
                <a:latin typeface="#9Slide03 SFU Futura_12" panose="020B0604020202020204" charset="0"/>
                <a:ea typeface="Cambria" panose="02040503050406030204" pitchFamily="18" charset="0"/>
              </a:rPr>
              <a:t>mình</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đang</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sinh</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smtClean="0">
                <a:solidFill>
                  <a:srgbClr val="0078A0"/>
                </a:solidFill>
                <a:latin typeface="#9Slide03 SFU Futura_12" panose="020B0604020202020204" charset="0"/>
                <a:ea typeface="Cambria" panose="02040503050406030204" pitchFamily="18" charset="0"/>
              </a:rPr>
              <a:t>sống</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a:solidFill>
                  <a:srgbClr val="0078A0"/>
                </a:solidFill>
                <a:latin typeface="#9Slide03 SFU Futura_12" panose="020B0604020202020204" charset="0"/>
                <a:ea typeface="Cambria" panose="02040503050406030204" pitchFamily="18" charset="0"/>
              </a:rPr>
              <a:t>Cho </a:t>
            </a:r>
            <a:r>
              <a:rPr lang="en-US" sz="2800" b="1" dirty="0" err="1">
                <a:solidFill>
                  <a:srgbClr val="0078A0"/>
                </a:solidFill>
                <a:latin typeface="#9Slide03 SFU Futura_12" panose="020B0604020202020204" charset="0"/>
                <a:ea typeface="Cambria" panose="02040503050406030204" pitchFamily="18" charset="0"/>
              </a:rPr>
              <a:t>biết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nhiệt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độ</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không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khí</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dao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động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trong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khoảng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bao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nhiêu</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Thời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tiết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khu</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vực</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đó</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như</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thế</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nào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Với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thời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tiết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đó</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thuận</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lợi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hoặc</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không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thuận</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lợi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cho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công</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việc</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gì</a:t>
            </a:r>
            <a:r>
              <a:rPr lang="en-US" sz="2800" b="1" dirty="0">
                <a:solidFill>
                  <a:srgbClr val="0078A0"/>
                </a:solidFill>
                <a:latin typeface="#9Slide03 SFU Futura_12" panose="020B0604020202020204" charset="0"/>
                <a:ea typeface="Cambria" panose="02040503050406030204" pitchFamily="18" charset="0"/>
              </a:rPr>
              <a:t>? </a:t>
            </a:r>
            <a:endParaRPr lang="en-US" sz="2400" b="1" dirty="0">
              <a:solidFill>
                <a:srgbClr val="0078A0"/>
              </a:solidFill>
              <a:effectLst/>
              <a:latin typeface="#9Slide03 SFU Futura_12" panose="020B0604020202020204" charset="0"/>
              <a:ea typeface="Tahoma" panose="020B0604030504040204" pitchFamily="34" charset="0"/>
            </a:endParaRPr>
          </a:p>
        </p:txBody>
      </p:sp>
      <p:sp>
        <p:nvSpPr>
          <p:cNvPr id="6" name="Rectangle 5"/>
          <p:cNvSpPr/>
          <p:nvPr/>
        </p:nvSpPr>
        <p:spPr>
          <a:xfrm>
            <a:off x="1386831" y="4370096"/>
            <a:ext cx="8146804" cy="587853"/>
          </a:xfrm>
          <a:prstGeom prst="rect">
            <a:avLst/>
          </a:prstGeom>
          <a:solidFill>
            <a:srgbClr val="DEFFF9"/>
          </a:solidFill>
        </p:spPr>
        <p:txBody>
          <a:bodyPr wrap="square">
            <a:spAutoFit/>
          </a:bodyPr>
          <a:lstStyle/>
          <a:p>
            <a:pPr algn="just">
              <a:lnSpc>
                <a:spcPct val="115000"/>
              </a:lnSpc>
            </a:pPr>
            <a:r>
              <a:rPr lang="en-US" sz="2800" b="1" dirty="0" err="1" smtClean="0">
                <a:solidFill>
                  <a:srgbClr val="0078A0"/>
                </a:solidFill>
                <a:latin typeface="#9Slide03 SFU Futura_12" panose="020B0604020202020204" charset="0"/>
                <a:ea typeface="Cambria" panose="02040503050406030204" pitchFamily="18" charset="0"/>
              </a:rPr>
              <a:t>Ghi</a:t>
            </a:r>
            <a:r>
              <a:rPr lang="en-US" sz="2800" b="1" dirty="0" smtClean="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lại</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kết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quả</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vào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sổ</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tay</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tiết</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sau</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báo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cáo</a:t>
            </a:r>
            <a:r>
              <a:rPr lang="en-US" sz="2800" b="1" dirty="0">
                <a:solidFill>
                  <a:srgbClr val="0078A0"/>
                </a:solidFill>
                <a:latin typeface="#9Slide03 SFU Futura_12" panose="020B0604020202020204" charset="0"/>
                <a:ea typeface="Cambria" panose="02040503050406030204" pitchFamily="18" charset="0"/>
              </a:rPr>
              <a:t> </a:t>
            </a:r>
            <a:r>
              <a:rPr lang="en-US" sz="2800" b="1" dirty="0" err="1">
                <a:solidFill>
                  <a:srgbClr val="0078A0"/>
                </a:solidFill>
                <a:latin typeface="#9Slide03 SFU Futura_12" panose="020B0604020202020204" charset="0"/>
                <a:ea typeface="Cambria" panose="02040503050406030204" pitchFamily="18" charset="0"/>
              </a:rPr>
              <a:t>cho</a:t>
            </a:r>
            <a:r>
              <a:rPr lang="en-US" sz="2800" b="1" dirty="0">
                <a:solidFill>
                  <a:srgbClr val="0078A0"/>
                </a:solidFill>
                <a:latin typeface="#9Slide03 SFU Futura_12" panose="020B0604020202020204" charset="0"/>
                <a:ea typeface="Cambria" panose="02040503050406030204" pitchFamily="18" charset="0"/>
              </a:rPr>
              <a:t> GV.</a:t>
            </a:r>
            <a:endParaRPr lang="en-US" sz="2400" b="1" dirty="0">
              <a:solidFill>
                <a:srgbClr val="0078A0"/>
              </a:solidFill>
              <a:effectLst/>
              <a:latin typeface="#9Slide03 SFU Futura_12" panose="020B0604020202020204" charset="0"/>
              <a:ea typeface="Tahoma" panose="020B0604030504040204" pitchFamily="34" charset="0"/>
            </a:endParaRPr>
          </a:p>
        </p:txBody>
      </p:sp>
      <p:pic>
        <p:nvPicPr>
          <p:cNvPr id="16386" name="Picture 2" descr="Free Icon | Homework"/>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049389" y="0"/>
            <a:ext cx="1129483" cy="1129483"/>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Free Homework Flat Icon - Available in SVG, PNG, EPS, AI &amp;amp; Icon fonts"/>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9446544" y="4251862"/>
            <a:ext cx="798180" cy="82432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Thời tiết Động: dự báo thời tiết và nhiệt độ - Ứng dụng trên Google Play"/>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3750" y1="30078" x2="43750" y2="30078"/>
                        <a14:foregroundMark x1="32422" y1="38281" x2="32422" y2="38281"/>
                        <a14:foregroundMark x1="56445" y1="25391" x2="56445" y2="25391"/>
                        <a14:foregroundMark x1="68359" y1="27539" x2="68359" y2="27539"/>
                        <a14:foregroundMark x1="77148" y1="37109" x2="77148" y2="37109"/>
                        <a14:foregroundMark x1="82813" y1="49414" x2="82813" y2="49414"/>
                        <a14:foregroundMark x1="76563" y1="62891" x2="76563" y2="62891"/>
                        <a14:foregroundMark x1="67578" y1="71875" x2="67578" y2="71875"/>
                        <a14:foregroundMark x1="55273" y1="77148" x2="55273" y2="77148"/>
                      </a14:backgroundRemoval>
                    </a14:imgEffect>
                  </a14:imgLayer>
                </a14:imgProps>
              </a:ext>
              <a:ext uri="{28A0092B-C50C-407E-A947-70E740481C1C}">
                <a14:useLocalDpi xmlns:a14="http://schemas.microsoft.com/office/drawing/2010/main" val="0"/>
              </a:ext>
            </a:extLst>
          </a:blip>
          <a:srcRect l="16255" t="18946" r="14018" b="20410"/>
          <a:stretch/>
        </p:blipFill>
        <p:spPr bwMode="auto">
          <a:xfrm>
            <a:off x="104021" y="1138091"/>
            <a:ext cx="3388195" cy="29468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Climate And Weather Vector Icons. Royalty-Free Stock Image - Storyblocks">
            <a:extLst>
              <a:ext uri="{FF2B5EF4-FFF2-40B4-BE49-F238E27FC236}">
                <a16:creationId xmlns:a16="http://schemas.microsoft.com/office/drawing/2014/main" id="{FB55198A-B068-4C34-B8AF-1FC540A7F5B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52043"/>
          <a:stretch/>
        </p:blipFill>
        <p:spPr bwMode="auto">
          <a:xfrm>
            <a:off x="1261579" y="5377415"/>
            <a:ext cx="4762501" cy="150967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Climate And Weather Vector Icons. Royalty-Free Stock Image - Storyblocks">
            <a:extLst>
              <a:ext uri="{FF2B5EF4-FFF2-40B4-BE49-F238E27FC236}">
                <a16:creationId xmlns:a16="http://schemas.microsoft.com/office/drawing/2014/main" id="{4BF87F62-2D01-4205-A606-E13B7A77D6E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52043"/>
          <a:stretch/>
        </p:blipFill>
        <p:spPr bwMode="auto">
          <a:xfrm>
            <a:off x="6191610" y="5334918"/>
            <a:ext cx="4753954" cy="1506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338253"/>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8" name="Rectangle 72">
            <a:extLst>
              <a:ext uri="{FF2B5EF4-FFF2-40B4-BE49-F238E27FC236}">
                <a16:creationId xmlns:a16="http://schemas.microsoft.com/office/drawing/2014/main" id="{D99D2C73-08B0-4F6B-A8E9-4651E6BDBE4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9" name="Rectangle 74">
            <a:extLst>
              <a:ext uri="{FF2B5EF4-FFF2-40B4-BE49-F238E27FC236}">
                <a16:creationId xmlns:a16="http://schemas.microsoft.com/office/drawing/2014/main" id="{968DB88C-7EF2-487C-85D1-848F61F13E3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Thanksgiving Icon Thank You Icon PNG, Clipart, Portrait, Poster,  Royaltyfree, Thanksgiving Icon, Thank You Icon Free">
            <a:extLst>
              <a:ext uri="{FF2B5EF4-FFF2-40B4-BE49-F238E27FC236}">
                <a16:creationId xmlns:a16="http://schemas.microsoft.com/office/drawing/2014/main" id="{8A2D9B27-0834-4F81-BEC0-F3802F2B13F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8229" b="89900" l="10000" r="90000">
                        <a14:foregroundMark x1="10500" y1="55362" x2="10875" y2="19327"/>
                        <a14:foregroundMark x1="10875" y1="19327" x2="13375" y2="12718"/>
                        <a14:foregroundMark x1="20125" y1="9850" x2="30750" y2="10224"/>
                        <a14:foregroundMark x1="30750" y1="10224" x2="38250" y2="8229"/>
                        <a14:foregroundMark x1="38250" y1="8229" x2="68625" y2="10723"/>
                        <a14:foregroundMark x1="68625" y1="10723" x2="73750" y2="10224"/>
                        <a14:foregroundMark x1="81625" y1="19327" x2="83000" y2="30923"/>
                      </a14:backgroundRemoval>
                    </a14:imgEffect>
                  </a14:imgLayer>
                </a14:imgProps>
              </a:ext>
              <a:ext uri="{28A0092B-C50C-407E-A947-70E740481C1C}">
                <a14:useLocalDpi xmlns:a14="http://schemas.microsoft.com/office/drawing/2010/main" val="0"/>
              </a:ext>
            </a:extLst>
          </a:blip>
          <a:srcRect l="5398" t="6687" r="9020" b="8382"/>
          <a:stretch/>
        </p:blipFill>
        <p:spPr bwMode="auto">
          <a:xfrm>
            <a:off x="5962905" y="633880"/>
            <a:ext cx="5618988" cy="5590240"/>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Dự báo thời tiết ngày 25/4/2016: Có mưa rào vài nơi, trưa chiều giảm mây  trời nắn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2885" b="96154" l="3778" r="98889">
                        <a14:foregroundMark x1="93333" y1="74279" x2="93333" y2="74279"/>
                        <a14:foregroundMark x1="93778" y1="74279" x2="93778" y2="74279"/>
                        <a14:foregroundMark x1="71778" y1="92308" x2="71778" y2="92308"/>
                        <a14:foregroundMark x1="71778" y1="92308" x2="71778" y2="92308"/>
                        <a14:foregroundMark x1="99111" y1="74519" x2="99111" y2="74519"/>
                        <a14:foregroundMark x1="99111" y1="74519" x2="99111" y2="74519"/>
                        <a14:foregroundMark x1="59778" y1="7452" x2="59778" y2="7452"/>
                        <a14:foregroundMark x1="43778" y1="2885" x2="43778" y2="2885"/>
                        <a14:foregroundMark x1="8000" y1="33894" x2="8000" y2="33894"/>
                        <a14:foregroundMark x1="3778" y1="49760" x2="3778" y2="49760"/>
                        <a14:foregroundMark x1="15778" y1="85337" x2="15778" y2="85337"/>
                        <a14:foregroundMark x1="15778" y1="85337" x2="15778" y2="85337"/>
                        <a14:foregroundMark x1="32000" y1="89663" x2="32000" y2="89663"/>
                        <a14:foregroundMark x1="32000" y1="89663" x2="32000" y2="89663"/>
                        <a14:foregroundMark x1="48000" y1="96154" x2="48000" y2="96154"/>
                      </a14:backgroundRemoval>
                    </a14:imgEffect>
                  </a14:imgLayer>
                </a14:imgProps>
              </a:ext>
              <a:ext uri="{28A0092B-C50C-407E-A947-70E740481C1C}">
                <a14:useLocalDpi xmlns:a14="http://schemas.microsoft.com/office/drawing/2010/main" val="0"/>
              </a:ext>
            </a:extLst>
          </a:blip>
          <a:srcRect/>
          <a:stretch>
            <a:fillRect/>
          </a:stretch>
        </p:blipFill>
        <p:spPr bwMode="auto">
          <a:xfrm>
            <a:off x="477012" y="629778"/>
            <a:ext cx="5885178" cy="544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231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 name="Rectangle 142">
            <a:extLst>
              <a:ext uri="{FF2B5EF4-FFF2-40B4-BE49-F238E27FC236}">
                <a16:creationId xmlns:a16="http://schemas.microsoft.com/office/drawing/2014/main" id="{2172A0AC-3DCE-4672-BCAF-28FEF91F602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AE6F1C77-EDC9-4C5F-8C1C-62DD46BDA3C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Windy PNG Image &amp;amp; PSD File Free Download - Lovepik | 401602727">
            <a:extLst>
              <a:ext uri="{FF2B5EF4-FFF2-40B4-BE49-F238E27FC236}">
                <a16:creationId xmlns:a16="http://schemas.microsoft.com/office/drawing/2014/main" id="{C66AED97-4CEC-4120-882E-1402994ED03B}"/>
              </a:ext>
            </a:extLst>
          </p:cNvPr>
          <p:cNvPicPr>
            <a:picLocks noChangeAspect="1" noChangeArrowheads="1"/>
          </p:cNvPicPr>
          <p:nvPr/>
        </p:nvPicPr>
        <p:blipFill rotWithShape="1">
          <a:blip r:embed="rId3">
            <a:alphaModFix amt="40000"/>
            <a:extLst>
              <a:ext uri="{BEBA8EAE-BF5A-486C-A8C5-ECC9F3942E4B}">
                <a14:imgProps xmlns:a14="http://schemas.microsoft.com/office/drawing/2010/main">
                  <a14:imgLayer r:embed="rId4">
                    <a14:imgEffect>
                      <a14:backgroundRemoval t="10000" b="96744" l="10000" r="92907">
                        <a14:foregroundMark x1="92907" y1="67093" x2="92907" y2="67093"/>
                        <a14:foregroundMark x1="69070" y1="95000" x2="69070" y2="95000"/>
                        <a14:foregroundMark x1="67791" y1="96744" x2="67791" y2="96744"/>
                      </a14:backgroundRemoval>
                    </a14:imgEffect>
                  </a14:imgLayer>
                </a14:imgProps>
              </a:ext>
              <a:ext uri="{28A0092B-C50C-407E-A947-70E740481C1C}">
                <a14:useLocalDpi xmlns:a14="http://schemas.microsoft.com/office/drawing/2010/main" val="0"/>
              </a:ext>
            </a:extLst>
          </a:blip>
          <a:srcRect l="9187" t="10482" r="5301" b="18844"/>
          <a:stretch/>
        </p:blipFill>
        <p:spPr bwMode="auto">
          <a:xfrm>
            <a:off x="0" y="390275"/>
            <a:ext cx="6915150" cy="59721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imate And Weather Vector Icons. Royalty-Free Stock Image - Storyblocks">
            <a:extLst>
              <a:ext uri="{FF2B5EF4-FFF2-40B4-BE49-F238E27FC236}">
                <a16:creationId xmlns:a16="http://schemas.microsoft.com/office/drawing/2014/main" id="{635ADAA2-3EF9-451F-950D-C4F23CE0FE8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2372" t="-1" r="10243" b="54167"/>
          <a:stretch/>
        </p:blipFill>
        <p:spPr bwMode="auto">
          <a:xfrm>
            <a:off x="6226167" y="0"/>
            <a:ext cx="5962785" cy="314325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95FE3C8-8779-4328-81F5-6B38A83C891A}"/>
              </a:ext>
            </a:extLst>
          </p:cNvPr>
          <p:cNvSpPr txBox="1"/>
          <p:nvPr/>
        </p:nvSpPr>
        <p:spPr>
          <a:xfrm>
            <a:off x="5093592" y="3356812"/>
            <a:ext cx="7354534" cy="2782300"/>
          </a:xfrm>
          <a:prstGeom prst="rect">
            <a:avLst/>
          </a:prstGeom>
          <a:noFill/>
        </p:spPr>
        <p:txBody>
          <a:bodyPr wrap="square">
            <a:spAutoFit/>
          </a:bodyPr>
          <a:lstStyle/>
          <a:p>
            <a:pPr indent="180340" algn="ctr">
              <a:lnSpc>
                <a:spcPct val="115000"/>
              </a:lnSpc>
            </a:pPr>
            <a:r>
              <a:rPr lang="en-US" sz="4400" b="1" kern="1400" spc="-50" dirty="0" smtClean="0">
                <a:solidFill>
                  <a:schemeClr val="bg1"/>
                </a:solidFill>
                <a:latin typeface="#9Slide07 IcielKoni" pitchFamily="2" charset="0"/>
                <a:ea typeface="Times New Roman" panose="02020603050405020304" pitchFamily="18" charset="0"/>
                <a:cs typeface="Times New Roman" panose="02020603050405020304" pitchFamily="18" charset="0"/>
              </a:rPr>
              <a:t>BÀI</a:t>
            </a:r>
            <a:r>
              <a:rPr lang="vi-VN" sz="4400" b="1" kern="1400" spc="-50" dirty="0" smtClean="0">
                <a:solidFill>
                  <a:schemeClr val="bg1"/>
                </a:solidFill>
                <a:latin typeface="#9Slide07 IcielKoni" pitchFamily="2" charset="0"/>
                <a:ea typeface="Times New Roman" panose="02020603050405020304" pitchFamily="18" charset="0"/>
                <a:cs typeface="Times New Roman" panose="02020603050405020304" pitchFamily="18" charset="0"/>
              </a:rPr>
              <a:t> </a:t>
            </a:r>
            <a:r>
              <a:rPr lang="vi-VN" sz="4400" b="1" kern="1400" spc="-50" dirty="0">
                <a:solidFill>
                  <a:schemeClr val="bg1"/>
                </a:solidFill>
                <a:latin typeface="#9Slide07 IcielKoni" pitchFamily="2" charset="0"/>
                <a:ea typeface="Times New Roman" panose="02020603050405020304" pitchFamily="18" charset="0"/>
                <a:cs typeface="Times New Roman" panose="02020603050405020304" pitchFamily="18" charset="0"/>
              </a:rPr>
              <a:t>16</a:t>
            </a:r>
          </a:p>
          <a:p>
            <a:pPr indent="180340" algn="ctr">
              <a:lnSpc>
                <a:spcPct val="115000"/>
              </a:lnSpc>
            </a:pPr>
            <a:r>
              <a:rPr lang="vi-VN" sz="5400" b="1" kern="1400" spc="-50" dirty="0">
                <a:solidFill>
                  <a:srgbClr val="FFFF00"/>
                </a:solidFill>
                <a:latin typeface="#9Slide07 IcielKoni" pitchFamily="2" charset="0"/>
                <a:ea typeface="Times New Roman" panose="02020603050405020304" pitchFamily="18" charset="0"/>
                <a:cs typeface="Times New Roman" panose="02020603050405020304" pitchFamily="18" charset="0"/>
              </a:rPr>
              <a:t>NHIỆT ĐỘ KHÔNG KHÍ. MÂY VÀ MƯA</a:t>
            </a:r>
          </a:p>
        </p:txBody>
      </p:sp>
    </p:spTree>
    <p:extLst>
      <p:ext uri="{BB962C8B-B14F-4D97-AF65-F5344CB8AC3E}">
        <p14:creationId xmlns:p14="http://schemas.microsoft.com/office/powerpoint/2010/main" val="1985442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728CA59-B03B-40C8-96F5-69275D159838}"/>
              </a:ext>
            </a:extLst>
          </p:cNvPr>
          <p:cNvCxnSpPr>
            <a:cxnSpLocks/>
          </p:cNvCxnSpPr>
          <p:nvPr/>
        </p:nvCxnSpPr>
        <p:spPr>
          <a:xfrm flipV="1">
            <a:off x="0" y="1839764"/>
            <a:ext cx="12192000" cy="9389"/>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6" name="Picture 2" descr="navocado-task-badges-legal-task-icons-smaller | Icon, Task, Icon collection">
            <a:extLst>
              <a:ext uri="{FF2B5EF4-FFF2-40B4-BE49-F238E27FC236}">
                <a16:creationId xmlns:a16="http://schemas.microsoft.com/office/drawing/2014/main" id="{57F6C0D9-41A7-406C-A7C8-4F9489DE6A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7654" t="79227" b="1915"/>
          <a:stretch/>
        </p:blipFill>
        <p:spPr bwMode="auto">
          <a:xfrm>
            <a:off x="9355467" y="5586412"/>
            <a:ext cx="1221310" cy="11572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7">
            <a:extLst>
              <a:ext uri="{FF2B5EF4-FFF2-40B4-BE49-F238E27FC236}">
                <a16:creationId xmlns:a16="http://schemas.microsoft.com/office/drawing/2014/main" id="{A4D3335F-552E-4CDF-992F-EFE0E355DE5F}"/>
              </a:ext>
            </a:extLst>
          </p:cNvPr>
          <p:cNvSpPr/>
          <p:nvPr/>
        </p:nvSpPr>
        <p:spPr>
          <a:xfrm>
            <a:off x="4022720" y="1974002"/>
            <a:ext cx="3179548" cy="988388"/>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Xem</a:t>
            </a:r>
            <a:r>
              <a:rPr lang="en-US" sz="2800" b="1" dirty="0">
                <a:solidFill>
                  <a:schemeClr val="tx1"/>
                </a:solidFill>
                <a:latin typeface="#9Slide03 SFU Futura_12" panose="00000400000000000000" pitchFamily="2" charset="0"/>
                <a:cs typeface="Arial" panose="020B0604020202020204" pitchFamily="34" charset="0"/>
              </a:rPr>
              <a:t> video, </a:t>
            </a:r>
            <a:r>
              <a:rPr lang="en-US" sz="2800" b="1" dirty="0" err="1">
                <a:solidFill>
                  <a:schemeClr val="tx1"/>
                </a:solidFill>
                <a:latin typeface="#9Slide03 SFU Futura_12" panose="00000400000000000000" pitchFamily="2" charset="0"/>
                <a:cs typeface="Arial" panose="020B0604020202020204" pitchFamily="34" charset="0"/>
              </a:rPr>
              <a:t>trả</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lời</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câu</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hỏi</a:t>
            </a:r>
            <a:endParaRPr lang="en-US" sz="2800" b="1" dirty="0">
              <a:solidFill>
                <a:schemeClr val="tx1"/>
              </a:solidFill>
              <a:latin typeface="#9Slide03 SFU Futura_12" panose="00000400000000000000" pitchFamily="2" charset="0"/>
              <a:cs typeface="Arial" panose="020B0604020202020204" pitchFamily="34" charset="0"/>
            </a:endParaRPr>
          </a:p>
        </p:txBody>
      </p:sp>
      <p:sp>
        <p:nvSpPr>
          <p:cNvPr id="8" name="Rectangle: Rounded Corners 7">
            <a:extLst>
              <a:ext uri="{FF2B5EF4-FFF2-40B4-BE49-F238E27FC236}">
                <a16:creationId xmlns:a16="http://schemas.microsoft.com/office/drawing/2014/main" id="{9C8CB8A0-CA76-4A71-B990-0741CE8ED4AB}"/>
              </a:ext>
            </a:extLst>
          </p:cNvPr>
          <p:cNvSpPr/>
          <p:nvPr/>
        </p:nvSpPr>
        <p:spPr>
          <a:xfrm>
            <a:off x="364239" y="1961379"/>
            <a:ext cx="2781517" cy="979503"/>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Hoạt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động</a:t>
            </a:r>
            <a:r>
              <a:rPr lang="en-US" sz="2800" b="1" dirty="0" smtClean="0">
                <a:solidFill>
                  <a:schemeClr val="tx1"/>
                </a:solidFill>
                <a:latin typeface="#9Slide03 SFU Futura_12" panose="00000400000000000000" pitchFamily="2" charset="0"/>
                <a:cs typeface="Arial" panose="020B0604020202020204" pitchFamily="34" charset="0"/>
              </a:rPr>
              <a:t>: </a:t>
            </a:r>
          </a:p>
          <a:p>
            <a:pPr algn="ctr"/>
            <a:r>
              <a:rPr lang="en-US" sz="2800" b="1" dirty="0" smtClean="0">
                <a:solidFill>
                  <a:schemeClr val="tx1"/>
                </a:solidFill>
                <a:latin typeface="#9Slide03 SFU Futura_12" panose="00000400000000000000" pitchFamily="2" charset="0"/>
                <a:cs typeface="Arial" panose="020B0604020202020204" pitchFamily="34" charset="0"/>
              </a:rPr>
              <a:t>6 NHÓM</a:t>
            </a:r>
            <a:endParaRPr lang="en-US" sz="2800" b="1" dirty="0">
              <a:solidFill>
                <a:schemeClr val="tx1"/>
              </a:solidFill>
              <a:latin typeface="#9Slide03 SFU Futura_12" panose="00000400000000000000" pitchFamily="2" charset="0"/>
              <a:cs typeface="Arial" panose="020B0604020202020204" pitchFamily="34" charset="0"/>
            </a:endParaRPr>
          </a:p>
        </p:txBody>
      </p:sp>
      <p:sp>
        <p:nvSpPr>
          <p:cNvPr id="9" name="Rectangle: Rounded Corners 7">
            <a:extLst>
              <a:ext uri="{FF2B5EF4-FFF2-40B4-BE49-F238E27FC236}">
                <a16:creationId xmlns:a16="http://schemas.microsoft.com/office/drawing/2014/main" id="{B432C21E-9A7F-4050-AED6-59BB3D9AD486}"/>
              </a:ext>
            </a:extLst>
          </p:cNvPr>
          <p:cNvSpPr/>
          <p:nvPr/>
        </p:nvSpPr>
        <p:spPr>
          <a:xfrm>
            <a:off x="364239" y="4512972"/>
            <a:ext cx="2781517" cy="1060350"/>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Thời</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gian</a:t>
            </a:r>
            <a:r>
              <a:rPr lang="en-US" sz="2800" b="1" dirty="0">
                <a:solidFill>
                  <a:schemeClr val="tx1"/>
                </a:solidFill>
                <a:latin typeface="#9Slide03 SFU Futura_12" panose="00000400000000000000" pitchFamily="2" charset="0"/>
                <a:cs typeface="Arial" panose="020B0604020202020204" pitchFamily="34" charset="0"/>
              </a:rPr>
              <a:t>: 5 </a:t>
            </a:r>
            <a:r>
              <a:rPr lang="en-US" sz="2800" b="1" dirty="0" err="1">
                <a:solidFill>
                  <a:schemeClr val="tx1"/>
                </a:solidFill>
                <a:latin typeface="#9Slide03 SFU Futura_12" panose="00000400000000000000" pitchFamily="2" charset="0"/>
                <a:cs typeface="Arial" panose="020B0604020202020204" pitchFamily="34" charset="0"/>
              </a:rPr>
              <a:t>phút</a:t>
            </a:r>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10" name="Picture 8" descr="Hình ảnh Đồng Hồ Báo Thức Biểu Tượng, đồng Hồ Clipart, Đồng Hồ Biểu Tượng,  Biểu Tượng Báo động Vector và PNG với nền trong suốt để tải xuống miễn phí">
            <a:extLst>
              <a:ext uri="{FF2B5EF4-FFF2-40B4-BE49-F238E27FC236}">
                <a16:creationId xmlns:a16="http://schemas.microsoft.com/office/drawing/2014/main" id="{46806270-5D88-4001-8AB3-074AC6A1C02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98" t="8932" r="15052" b="9818"/>
          <a:stretch/>
        </p:blipFill>
        <p:spPr bwMode="auto">
          <a:xfrm>
            <a:off x="1254073" y="5661512"/>
            <a:ext cx="1001848" cy="118400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7">
            <a:extLst>
              <a:ext uri="{FF2B5EF4-FFF2-40B4-BE49-F238E27FC236}">
                <a16:creationId xmlns:a16="http://schemas.microsoft.com/office/drawing/2014/main" id="{9E46F414-D987-4FF1-BCCF-2221F9B0392E}"/>
              </a:ext>
            </a:extLst>
          </p:cNvPr>
          <p:cNvSpPr/>
          <p:nvPr/>
        </p:nvSpPr>
        <p:spPr>
          <a:xfrm>
            <a:off x="4055445" y="4450679"/>
            <a:ext cx="3103949" cy="1135734"/>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Hết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giờ</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smtClean="0">
                <a:solidFill>
                  <a:schemeClr val="tx1"/>
                </a:solidFill>
                <a:latin typeface="#9Slide03 SFU Futura_12" panose="00000400000000000000" pitchFamily="2" charset="0"/>
                <a:cs typeface="Arial" panose="020B0604020202020204" pitchFamily="34" charset="0"/>
              </a:rPr>
              <a:t>HS </a:t>
            </a:r>
            <a:r>
              <a:rPr lang="en-US" sz="2800" b="1" dirty="0" err="1" smtClean="0">
                <a:solidFill>
                  <a:schemeClr val="tx1"/>
                </a:solidFill>
                <a:latin typeface="#9Slide03 SFU Futura_12" panose="00000400000000000000" pitchFamily="2" charset="0"/>
                <a:cs typeface="Arial" panose="020B0604020202020204" pitchFamily="34" charset="0"/>
              </a:rPr>
              <a:t>xung</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phong</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trả</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lời</a:t>
            </a:r>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12" name="Picture 8" descr="Máy Tính Biểu Tượng Trình Bày Biểu Tượng Tải - trình bày biểu tượng png tải  về - Miễn phí trong suốt Văn Bản png Tải về.">
            <a:extLst>
              <a:ext uri="{FF2B5EF4-FFF2-40B4-BE49-F238E27FC236}">
                <a16:creationId xmlns:a16="http://schemas.microsoft.com/office/drawing/2014/main" id="{6DE03DF3-6D33-4333-8FEF-754D0E4DD43A}"/>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4792" l="10000" r="90000">
                        <a14:foregroundMark x1="34222" y1="18750" x2="34222" y2="18750"/>
                        <a14:foregroundMark x1="30889" y1="92292" x2="31444" y2="91250"/>
                        <a14:foregroundMark x1="39889" y1="94792" x2="39889" y2="94792"/>
                      </a14:backgroundRemoval>
                    </a14:imgEffect>
                  </a14:imgLayer>
                </a14:imgProps>
              </a:ext>
              <a:ext uri="{28A0092B-C50C-407E-A947-70E740481C1C}">
                <a14:useLocalDpi xmlns:a14="http://schemas.microsoft.com/office/drawing/2010/main" val="0"/>
              </a:ext>
            </a:extLst>
          </a:blip>
          <a:srcRect l="23197" r="22650"/>
          <a:stretch/>
        </p:blipFill>
        <p:spPr bwMode="auto">
          <a:xfrm>
            <a:off x="5087545" y="5573322"/>
            <a:ext cx="1381311" cy="13603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Play Icons Button Youtube Subscribe Computer - Play Video - Free  Transparent PNG Download - PNGkey">
            <a:extLst>
              <a:ext uri="{FF2B5EF4-FFF2-40B4-BE49-F238E27FC236}">
                <a16:creationId xmlns:a16="http://schemas.microsoft.com/office/drawing/2014/main" id="{C305EBA5-A75B-4BCC-9EC2-CD7018F5FE7A}"/>
              </a:ext>
            </a:extLst>
          </p:cNvPr>
          <p:cNvPicPr>
            <a:picLocks noChangeAspect="1" noChangeArrowheads="1"/>
          </p:cNvPicPr>
          <p:nvPr/>
        </p:nvPicPr>
        <p:blipFill>
          <a:blip r:embed="rId7" cstate="hqprint">
            <a:extLst>
              <a:ext uri="{BEBA8EAE-BF5A-486C-A8C5-ECC9F3942E4B}">
                <a14:imgProps xmlns:a14="http://schemas.microsoft.com/office/drawing/2010/main">
                  <a14:imgLayer r:embed="rId8">
                    <a14:imgEffect>
                      <a14:backgroundRemoval t="8192" b="92736" l="244" r="95488">
                        <a14:foregroundMark x1="18293" y1="49150" x2="18293" y2="49150"/>
                        <a14:foregroundMark x1="14146" y1="77898" x2="66463" y2="81762"/>
                        <a14:foregroundMark x1="66463" y1="81762" x2="77195" y2="74189"/>
                        <a14:foregroundMark x1="77195" y1="74189" x2="78171" y2="71252"/>
                        <a14:foregroundMark x1="71951" y1="12210" x2="92683" y2="24420"/>
                        <a14:foregroundMark x1="92683" y1="24420" x2="92805" y2="24730"/>
                        <a14:foregroundMark x1="91707" y1="33849" x2="88902" y2="74961"/>
                        <a14:foregroundMark x1="88902" y1="74961" x2="88902" y2="74961"/>
                        <a14:foregroundMark x1="93659" y1="41422" x2="90122" y2="71252"/>
                        <a14:foregroundMark x1="90122" y1="71252" x2="91707" y2="65842"/>
                        <a14:foregroundMark x1="95000" y1="38485" x2="95488" y2="49304"/>
                        <a14:foregroundMark x1="95122" y1="38022" x2="69268" y2="14838"/>
                        <a14:foregroundMark x1="69268" y1="14838" x2="68293" y2="13138"/>
                        <a14:foregroundMark x1="68171" y1="10510" x2="53780" y2="8346"/>
                        <a14:foregroundMark x1="7073" y1="23802" x2="244" y2="76352"/>
                        <a14:foregroundMark x1="244" y1="76352" x2="610" y2="72643"/>
                        <a14:foregroundMark x1="5488" y1="34003" x2="9268" y2="59505"/>
                        <a14:foregroundMark x1="9268" y1="59505" x2="18293" y2="69397"/>
                        <a14:foregroundMark x1="18293" y1="69397" x2="27927" y2="65842"/>
                        <a14:foregroundMark x1="28537" y1="91808" x2="54146" y2="92736"/>
                        <a14:foregroundMark x1="54146" y1="92736" x2="61463" y2="91808"/>
                      </a14:backgroundRemoval>
                    </a14:imgEffect>
                  </a14:imgLayer>
                </a14:imgProps>
              </a:ext>
              <a:ext uri="{28A0092B-C50C-407E-A947-70E740481C1C}">
                <a14:useLocalDpi xmlns:a14="http://schemas.microsoft.com/office/drawing/2010/main" val="0"/>
              </a:ext>
            </a:extLst>
          </a:blip>
          <a:srcRect/>
          <a:stretch>
            <a:fillRect/>
          </a:stretch>
        </p:blipFill>
        <p:spPr bwMode="auto">
          <a:xfrm>
            <a:off x="4895837" y="2994601"/>
            <a:ext cx="1764729" cy="1392415"/>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Rounded Corners 7">
            <a:extLst>
              <a:ext uri="{FF2B5EF4-FFF2-40B4-BE49-F238E27FC236}">
                <a16:creationId xmlns:a16="http://schemas.microsoft.com/office/drawing/2014/main" id="{0B7A0CA0-E3CC-4B68-AE9F-5543EFEF3910}"/>
              </a:ext>
            </a:extLst>
          </p:cNvPr>
          <p:cNvSpPr/>
          <p:nvPr/>
        </p:nvSpPr>
        <p:spPr>
          <a:xfrm>
            <a:off x="8237089" y="1974002"/>
            <a:ext cx="3179548" cy="988388"/>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Trình</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bày</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viết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vào</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giấy</a:t>
            </a:r>
            <a:r>
              <a:rPr lang="en-US" sz="2800" b="1" dirty="0">
                <a:solidFill>
                  <a:schemeClr val="tx1"/>
                </a:solidFill>
                <a:latin typeface="#9Slide03 SFU Futura_12" panose="00000400000000000000" pitchFamily="2" charset="0"/>
                <a:cs typeface="Arial" panose="020B0604020202020204" pitchFamily="34" charset="0"/>
              </a:rPr>
              <a:t> note</a:t>
            </a:r>
          </a:p>
        </p:txBody>
      </p:sp>
      <p:sp>
        <p:nvSpPr>
          <p:cNvPr id="26" name="Rectangle: Rounded Corners 7">
            <a:extLst>
              <a:ext uri="{FF2B5EF4-FFF2-40B4-BE49-F238E27FC236}">
                <a16:creationId xmlns:a16="http://schemas.microsoft.com/office/drawing/2014/main" id="{DC4B791B-8ADC-4F9A-BB62-72AE021CFF06}"/>
              </a:ext>
            </a:extLst>
          </p:cNvPr>
          <p:cNvSpPr/>
          <p:nvPr/>
        </p:nvSpPr>
        <p:spPr>
          <a:xfrm>
            <a:off x="8239581" y="4460163"/>
            <a:ext cx="3179548" cy="1113160"/>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latin typeface="#9Slide03 SFU Futura_12" panose="00000400000000000000" pitchFamily="2" charset="0"/>
                <a:cs typeface="Arial" panose="020B0604020202020204" pitchFamily="34" charset="0"/>
              </a:rPr>
              <a:t>Mỗi</a:t>
            </a:r>
            <a:r>
              <a:rPr lang="en-US" sz="2800" b="1" dirty="0" smtClean="0">
                <a:solidFill>
                  <a:schemeClr val="tx1"/>
                </a:solidFill>
                <a:latin typeface="#9Slide03 SFU Futura_12" panose="00000400000000000000" pitchFamily="2" charset="0"/>
                <a:cs typeface="Arial" panose="020B0604020202020204" pitchFamily="34" charset="0"/>
              </a:rPr>
              <a:t> ý </a:t>
            </a:r>
            <a:r>
              <a:rPr lang="en-US" sz="2800" b="1" dirty="0" err="1" smtClean="0">
                <a:solidFill>
                  <a:schemeClr val="tx1"/>
                </a:solidFill>
                <a:latin typeface="#9Slide03 SFU Futura_12" panose="00000400000000000000" pitchFamily="2" charset="0"/>
                <a:cs typeface="Arial" panose="020B0604020202020204" pitchFamily="34" charset="0"/>
              </a:rPr>
              <a:t>đúng</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nhóm</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được</a:t>
            </a:r>
            <a:r>
              <a:rPr lang="en-US" sz="2800" b="1" dirty="0" smtClean="0">
                <a:solidFill>
                  <a:schemeClr val="tx1"/>
                </a:solidFill>
                <a:latin typeface="#9Slide03 SFU Futura_12" panose="00000400000000000000" pitchFamily="2" charset="0"/>
                <a:cs typeface="Arial" panose="020B0604020202020204" pitchFamily="34" charset="0"/>
              </a:rPr>
              <a:t> 1 </a:t>
            </a:r>
            <a:r>
              <a:rPr lang="en-US" sz="2800" b="1" dirty="0" err="1" smtClean="0">
                <a:solidFill>
                  <a:schemeClr val="tx1"/>
                </a:solidFill>
                <a:latin typeface="#9Slide03 SFU Futura_12" panose="00000400000000000000" pitchFamily="2" charset="0"/>
                <a:cs typeface="Arial" panose="020B0604020202020204" pitchFamily="34" charset="0"/>
              </a:rPr>
              <a:t>điểm</a:t>
            </a:r>
            <a:r>
              <a:rPr lang="en-US" sz="2800" b="1" dirty="0" smtClean="0">
                <a:solidFill>
                  <a:schemeClr val="tx1"/>
                </a:solidFill>
                <a:latin typeface="#9Slide03 SFU Futura_12" panose="00000400000000000000" pitchFamily="2" charset="0"/>
                <a:cs typeface="Arial" panose="020B0604020202020204" pitchFamily="34" charset="0"/>
              </a:rPr>
              <a:t> </a:t>
            </a:r>
            <a:r>
              <a:rPr lang="en-US" sz="2800" b="1" dirty="0" err="1" smtClean="0">
                <a:solidFill>
                  <a:schemeClr val="tx1"/>
                </a:solidFill>
                <a:latin typeface="#9Slide03 SFU Futura_12" panose="00000400000000000000" pitchFamily="2" charset="0"/>
                <a:cs typeface="Arial" panose="020B0604020202020204" pitchFamily="34" charset="0"/>
              </a:rPr>
              <a:t>cộng</a:t>
            </a:r>
            <a:r>
              <a:rPr lang="en-US" sz="2800" b="1" dirty="0" smtClean="0">
                <a:solidFill>
                  <a:schemeClr val="tx1"/>
                </a:solidFill>
                <a:latin typeface="#9Slide03 SFU Futura_12" panose="00000400000000000000" pitchFamily="2" charset="0"/>
                <a:cs typeface="Arial" panose="020B0604020202020204" pitchFamily="34" charset="0"/>
              </a:rPr>
              <a:t> </a:t>
            </a:r>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27" name="Picture 10" descr="ivyachievement - Luyện thi đại học mỹ, hỗ trợ thi tuyển đại học, trường nội  trú tại Mỹ">
            <a:extLst>
              <a:ext uri="{FF2B5EF4-FFF2-40B4-BE49-F238E27FC236}">
                <a16:creationId xmlns:a16="http://schemas.microsoft.com/office/drawing/2014/main" id="{3989AEFE-974B-478E-8EFE-5BDD0E4FE256}"/>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9154087" y="3072917"/>
            <a:ext cx="1345551" cy="1345551"/>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SlideShare Computer Icons Presentation slide, icon, orange, presentation,  logo png | PNGWing">
            <a:extLst>
              <a:ext uri="{FF2B5EF4-FFF2-40B4-BE49-F238E27FC236}">
                <a16:creationId xmlns:a16="http://schemas.microsoft.com/office/drawing/2014/main" id="{D6FA706C-1528-49BE-967B-3327ADADAC4B}"/>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0000" b="90000" l="8333" r="90556">
                        <a14:foregroundMark x1="35833" y1="77222" x2="35833" y2="77222"/>
                        <a14:foregroundMark x1="43611" y1="44444" x2="43611" y2="44444"/>
                        <a14:foregroundMark x1="64722" y1="40556" x2="64722" y2="40556"/>
                        <a14:foregroundMark x1="90556" y1="45556" x2="90556" y2="45556"/>
                        <a14:foregroundMark x1="8333" y1="46389" x2="8333" y2="46389"/>
                      </a14:backgroundRemoval>
                    </a14:imgEffect>
                  </a14:imgLayer>
                </a14:imgProps>
              </a:ext>
              <a:ext uri="{28A0092B-C50C-407E-A947-70E740481C1C}">
                <a14:useLocalDpi xmlns:a14="http://schemas.microsoft.com/office/drawing/2010/main" val="0"/>
              </a:ext>
            </a:extLst>
          </a:blip>
          <a:srcRect t="9838" b="8669"/>
          <a:stretch/>
        </p:blipFill>
        <p:spPr bwMode="auto">
          <a:xfrm>
            <a:off x="637588" y="2980343"/>
            <a:ext cx="1764729" cy="1438125"/>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D05D5E41-67EC-4348-A9D0-49AF4D118873}"/>
              </a:ext>
            </a:extLst>
          </p:cNvPr>
          <p:cNvGrpSpPr/>
          <p:nvPr/>
        </p:nvGrpSpPr>
        <p:grpSpPr>
          <a:xfrm>
            <a:off x="1643389" y="41955"/>
            <a:ext cx="9169403" cy="1132560"/>
            <a:chOff x="287662" y="53461"/>
            <a:chExt cx="9169403" cy="1132560"/>
          </a:xfrm>
        </p:grpSpPr>
        <p:sp>
          <p:nvSpPr>
            <p:cNvPr id="19" name="Rectangle 18">
              <a:extLst>
                <a:ext uri="{FF2B5EF4-FFF2-40B4-BE49-F238E27FC236}">
                  <a16:creationId xmlns:a16="http://schemas.microsoft.com/office/drawing/2014/main" id="{811A0B4B-DAAA-41E7-BB47-BCC17608E29F}"/>
                </a:ext>
              </a:extLst>
            </p:cNvPr>
            <p:cNvSpPr/>
            <p:nvPr/>
          </p:nvSpPr>
          <p:spPr>
            <a:xfrm>
              <a:off x="682170" y="91488"/>
              <a:ext cx="8774895" cy="1015663"/>
            </a:xfrm>
            <a:prstGeom prst="rect">
              <a:avLst/>
            </a:prstGeom>
            <a:solidFill>
              <a:srgbClr val="2B8D3A"/>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1. </a:t>
              </a:r>
              <a:r>
                <a:rPr lang="en-US" sz="5400" b="1"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rPr>
                <a:t>NHIỆT ĐỘ KHÔNG KHÍ</a:t>
              </a:r>
              <a:endParaRPr lang="en-US" sz="48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9Slide07 IcielKoni" pitchFamily="2" charset="0"/>
              </a:endParaRPr>
            </a:p>
          </p:txBody>
        </p:sp>
        <p:pic>
          <p:nvPicPr>
            <p:cNvPr id="20" name="Picture 10" descr="Climate And Weather Vector Icons. Royalty-Free Stock Image - Storyblocks">
              <a:extLst>
                <a:ext uri="{FF2B5EF4-FFF2-40B4-BE49-F238E27FC236}">
                  <a16:creationId xmlns:a16="http://schemas.microsoft.com/office/drawing/2014/main" id="{D536C601-F15E-44D3-B739-D705F7CF7DD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67264" r="1763" b="53143"/>
            <a:stretch/>
          </p:blipFill>
          <p:spPr bwMode="auto">
            <a:xfrm>
              <a:off x="287662" y="53461"/>
              <a:ext cx="1132561" cy="11325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21" name="Rectangle: Rounded Corners 7">
            <a:extLst>
              <a:ext uri="{FF2B5EF4-FFF2-40B4-BE49-F238E27FC236}">
                <a16:creationId xmlns:a16="http://schemas.microsoft.com/office/drawing/2014/main" id="{9C8CB8A0-CA76-4A71-B990-0741CE8ED4AB}"/>
              </a:ext>
            </a:extLst>
          </p:cNvPr>
          <p:cNvSpPr/>
          <p:nvPr/>
        </p:nvSpPr>
        <p:spPr>
          <a:xfrm>
            <a:off x="0" y="1129599"/>
            <a:ext cx="12192000" cy="65119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a</a:t>
            </a:r>
            <a:r>
              <a:rPr lang="en-US" sz="3600" b="1" dirty="0" smtClean="0">
                <a:solidFill>
                  <a:srgbClr val="C00000"/>
                </a:solidFill>
                <a:latin typeface="#9Slide03 SFU Futura_12" panose="00000400000000000000" pitchFamily="2" charset="0"/>
                <a:cs typeface="Arial" panose="020B0604020202020204" pitchFamily="34" charset="0"/>
              </a:rPr>
              <a:t>. NHIỆT ĐỘ KHÔNG KHÍ VÀ CÁCH SỬ DỤNG NHIỆT KẾ</a:t>
            </a:r>
            <a:endParaRPr lang="en-US" sz="3600" b="1" dirty="0">
              <a:solidFill>
                <a:srgbClr val="C00000"/>
              </a:solidFill>
              <a:latin typeface="#9Slide03 SFU Futura_12" panose="00000400000000000000" pitchFamily="2" charset="0"/>
              <a:cs typeface="Arial" panose="020B0604020202020204" pitchFamily="34" charset="0"/>
            </a:endParaRPr>
          </a:p>
        </p:txBody>
      </p:sp>
    </p:spTree>
    <p:extLst>
      <p:ext uri="{BB962C8B-B14F-4D97-AF65-F5344CB8AC3E}">
        <p14:creationId xmlns:p14="http://schemas.microsoft.com/office/powerpoint/2010/main" val="41475835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Đồng hồ đếm ngược 5 phút - 5 Minutes">
            <a:hlinkClick r:id="" action="ppaction://media"/>
            <a:extLst>
              <a:ext uri="{FF2B5EF4-FFF2-40B4-BE49-F238E27FC236}">
                <a16:creationId xmlns:a16="http://schemas.microsoft.com/office/drawing/2014/main" id="{DC8E0C72-B161-4123-A71A-7874650AAA1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471774" y="4990724"/>
            <a:ext cx="2382367" cy="1614318"/>
          </a:xfrm>
          <a:prstGeom prst="rect">
            <a:avLst/>
          </a:prstGeom>
        </p:spPr>
      </p:pic>
      <p:sp>
        <p:nvSpPr>
          <p:cNvPr id="20" name="Rectangle: Rounded Corners 7">
            <a:extLst>
              <a:ext uri="{FF2B5EF4-FFF2-40B4-BE49-F238E27FC236}">
                <a16:creationId xmlns:a16="http://schemas.microsoft.com/office/drawing/2014/main" id="{09CD7DA3-870E-45AC-9BA5-014F990F81AD}"/>
              </a:ext>
            </a:extLst>
          </p:cNvPr>
          <p:cNvSpPr/>
          <p:nvPr/>
        </p:nvSpPr>
        <p:spPr>
          <a:xfrm>
            <a:off x="128587" y="1425583"/>
            <a:ext cx="4398441" cy="3375017"/>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smtClean="0">
                <a:solidFill>
                  <a:srgbClr val="C00000"/>
                </a:solidFill>
                <a:latin typeface="#9Slide03 SFU Futura_12" panose="00000400000000000000" pitchFamily="2" charset="0"/>
                <a:cs typeface="Arial" panose="020B0604020202020204" pitchFamily="34" charset="0"/>
              </a:rPr>
              <a:t>1</a:t>
            </a:r>
            <a:r>
              <a:rPr lang="vi-VN" sz="2400" b="1" dirty="0">
                <a:solidFill>
                  <a:srgbClr val="C00000"/>
                </a:solidFill>
                <a:latin typeface="#9Slide03 SFU Futura_12" panose="00000400000000000000" pitchFamily="2" charset="0"/>
                <a:cs typeface="Arial" panose="020B0604020202020204" pitchFamily="34" charset="0"/>
              </a:rPr>
              <a:t>. Lều khí tượng có đặc điểm như thế nào?	</a:t>
            </a:r>
          </a:p>
          <a:p>
            <a:pPr algn="just"/>
            <a:r>
              <a:rPr lang="vi-VN" sz="2400" b="1" dirty="0">
                <a:solidFill>
                  <a:schemeClr val="tx1"/>
                </a:solidFill>
                <a:latin typeface="#9Slide03 SFU Futura_12" panose="00000400000000000000" pitchFamily="2" charset="0"/>
                <a:cs typeface="Arial" panose="020B0604020202020204" pitchFamily="34" charset="0"/>
              </a:rPr>
              <a:t>2. Tại sao nhiệt kế lại được đặt trong lều khí tượng?	</a:t>
            </a:r>
          </a:p>
          <a:p>
            <a:pPr algn="just"/>
            <a:r>
              <a:rPr lang="vi-VN" sz="2400" b="1" dirty="0">
                <a:solidFill>
                  <a:srgbClr val="0070C0"/>
                </a:solidFill>
                <a:latin typeface="#9Slide03 SFU Futura_12" panose="00000400000000000000" pitchFamily="2" charset="0"/>
                <a:cs typeface="Arial" panose="020B0604020202020204" pitchFamily="34" charset="0"/>
              </a:rPr>
              <a:t>3. Cần chọn vị trí đặt lều khí tượng như thế nào? Vì sao?	</a:t>
            </a:r>
          </a:p>
          <a:p>
            <a:pPr algn="just"/>
            <a:r>
              <a:rPr lang="vi-VN" sz="2400" b="1" dirty="0">
                <a:solidFill>
                  <a:srgbClr val="2B8D3A"/>
                </a:solidFill>
                <a:latin typeface="#9Slide03 SFU Futura_12" panose="00000400000000000000" pitchFamily="2" charset="0"/>
                <a:cs typeface="Arial" panose="020B0604020202020204" pitchFamily="34" charset="0"/>
              </a:rPr>
              <a:t>4. Nhiệt kế thường được đặt ở độ cao bao nhiêu so với mặt đất? Tại sao?</a:t>
            </a:r>
            <a:r>
              <a:rPr lang="vi-VN" sz="2400" b="1" dirty="0">
                <a:solidFill>
                  <a:schemeClr val="tx1"/>
                </a:solidFill>
                <a:latin typeface="#9Slide03 SFU Futura_12" panose="00000400000000000000" pitchFamily="2" charset="0"/>
                <a:cs typeface="Arial" panose="020B0604020202020204" pitchFamily="34" charset="0"/>
              </a:rPr>
              <a:t>	</a:t>
            </a:r>
          </a:p>
        </p:txBody>
      </p:sp>
      <p:grpSp>
        <p:nvGrpSpPr>
          <p:cNvPr id="21" name="Group 20">
            <a:extLst>
              <a:ext uri="{FF2B5EF4-FFF2-40B4-BE49-F238E27FC236}">
                <a16:creationId xmlns:a16="http://schemas.microsoft.com/office/drawing/2014/main" id="{819623F1-7523-499F-8A9A-2C27BBF03496}"/>
              </a:ext>
            </a:extLst>
          </p:cNvPr>
          <p:cNvGrpSpPr/>
          <p:nvPr/>
        </p:nvGrpSpPr>
        <p:grpSpPr>
          <a:xfrm>
            <a:off x="928026" y="737968"/>
            <a:ext cx="2799562" cy="615047"/>
            <a:chOff x="8374682" y="561751"/>
            <a:chExt cx="2799562" cy="687615"/>
          </a:xfrm>
        </p:grpSpPr>
        <p:sp>
          <p:nvSpPr>
            <p:cNvPr id="22" name="Lưu đồ: Điểm Kết Thúc 150">
              <a:extLst>
                <a:ext uri="{FF2B5EF4-FFF2-40B4-BE49-F238E27FC236}">
                  <a16:creationId xmlns:a16="http://schemas.microsoft.com/office/drawing/2014/main" id="{7A1AF202-CE05-4C33-8C71-238EDE88F3D1}"/>
                </a:ext>
              </a:extLst>
            </p:cNvPr>
            <p:cNvSpPr/>
            <p:nvPr/>
          </p:nvSpPr>
          <p:spPr>
            <a:xfrm>
              <a:off x="8517557" y="660472"/>
              <a:ext cx="2656687" cy="529591"/>
            </a:xfrm>
            <a:prstGeom prst="flowChartTerminator">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9Slide05 SVNUT Triumph" panose="00000500000000000000" pitchFamily="2" charset="0"/>
                </a:rPr>
                <a:t>Câu</a:t>
              </a:r>
              <a:r>
                <a:rPr lang="en-US" sz="3200" dirty="0">
                  <a:latin typeface="#9Slide05 SVNUT Triumph" panose="00000500000000000000" pitchFamily="2" charset="0"/>
                </a:rPr>
                <a:t> </a:t>
              </a:r>
              <a:r>
                <a:rPr lang="en-US" sz="3200" dirty="0" err="1">
                  <a:latin typeface="#9Slide05 SVNUT Triumph" panose="00000500000000000000" pitchFamily="2" charset="0"/>
                </a:rPr>
                <a:t>hỏi</a:t>
              </a:r>
              <a:endParaRPr lang="en-US" sz="3200" dirty="0">
                <a:latin typeface="#9Slide05 SVNUT Triumph" panose="00000500000000000000" pitchFamily="2" charset="0"/>
              </a:endParaRPr>
            </a:p>
          </p:txBody>
        </p:sp>
        <p:pic>
          <p:nvPicPr>
            <p:cNvPr id="24" name="Picture 2" descr="question mark icon png PNG image with transparent background | TOPpng">
              <a:extLst>
                <a:ext uri="{FF2B5EF4-FFF2-40B4-BE49-F238E27FC236}">
                  <a16:creationId xmlns:a16="http://schemas.microsoft.com/office/drawing/2014/main" id="{C87F20E0-0707-4EFB-AF3A-48AB3887625A}"/>
                </a:ext>
              </a:extLst>
            </p:cNvPr>
            <p:cNvPicPr>
              <a:picLocks noChangeAspect="1" noChangeArrowheads="1"/>
            </p:cNvPicPr>
            <p:nvPr/>
          </p:nvPicPr>
          <p:blipFill>
            <a:blip r:embed="rId8" cstate="hqprint">
              <a:extLst>
                <a:ext uri="{BEBA8EAE-BF5A-486C-A8C5-ECC9F3942E4B}">
                  <a14:imgProps xmlns:a14="http://schemas.microsoft.com/office/drawing/2010/main">
                    <a14:imgLayer r:embed="rId9">
                      <a14:imgEffect>
                        <a14:backgroundRemoval t="2212" b="97672" l="1667" r="99048">
                          <a14:foregroundMark x1="3810" y1="47846" x2="3333" y2="44587"/>
                          <a14:foregroundMark x1="9048" y1="36205" x2="11310" y2="29569"/>
                          <a14:foregroundMark x1="13810" y1="24447" x2="13810" y2="24447"/>
                          <a14:foregroundMark x1="37500" y1="7916" x2="37500" y2="7916"/>
                          <a14:foregroundMark x1="42619" y1="6054" x2="42619" y2="6054"/>
                          <a14:foregroundMark x1="50119" y1="5588" x2="50119" y2="5588"/>
                          <a14:foregroundMark x1="52619" y1="5588" x2="52619" y2="5588"/>
                          <a14:foregroundMark x1="93095" y1="47497" x2="93095" y2="47497"/>
                          <a14:foregroundMark x1="95238" y1="52619" x2="95238" y2="53201"/>
                          <a14:foregroundMark x1="91310" y1="62631" x2="87262" y2="71711"/>
                          <a14:foregroundMark x1="87262" y1="71711" x2="87262" y2="71711"/>
                          <a14:foregroundMark x1="79762" y1="80675" x2="79762" y2="80675"/>
                          <a14:foregroundMark x1="74524" y1="84168" x2="74524" y2="84168"/>
                          <a14:foregroundMark x1="71548" y1="85681" x2="66667" y2="87893"/>
                          <a14:foregroundMark x1="63810" y1="88475" x2="63810" y2="88475"/>
                          <a14:foregroundMark x1="64405" y1="88941" x2="64405" y2="88941"/>
                          <a14:foregroundMark x1="65000" y1="89057" x2="65000" y2="89057"/>
                          <a14:foregroundMark x1="82262" y1="83935" x2="82262" y2="83935"/>
                          <a14:foregroundMark x1="82262" y1="83935" x2="81429" y2="83935"/>
                          <a14:foregroundMark x1="71310" y1="87660" x2="71310" y2="87660"/>
                          <a14:foregroundMark x1="69643" y1="90338" x2="69643" y2="90338"/>
                          <a14:foregroundMark x1="67976" y1="92782" x2="65833" y2="93597"/>
                          <a14:foregroundMark x1="64643" y1="94412" x2="60833" y2="95925"/>
                          <a14:foregroundMark x1="57857" y1="97555" x2="55357" y2="97672"/>
                          <a14:foregroundMark x1="55357" y1="97672" x2="55357" y2="97672"/>
                          <a14:foregroundMark x1="52500" y1="97555" x2="52500" y2="97555"/>
                          <a14:foregroundMark x1="99048" y1="52969" x2="99048" y2="52969"/>
                          <a14:foregroundMark x1="98571" y1="51804" x2="98571" y2="51804"/>
                          <a14:foregroundMark x1="51548" y1="2328" x2="51548" y2="2328"/>
                          <a14:foregroundMark x1="51548" y1="2328" x2="51548" y2="2328"/>
                          <a14:foregroundMark x1="1905" y1="56112" x2="1667" y2="55064"/>
                        </a14:backgroundRemoval>
                      </a14:imgEffect>
                    </a14:imgLayer>
                  </a14:imgProps>
                </a:ext>
                <a:ext uri="{28A0092B-C50C-407E-A947-70E740481C1C}">
                  <a14:useLocalDpi xmlns:a14="http://schemas.microsoft.com/office/drawing/2010/main" val="0"/>
                </a:ext>
              </a:extLst>
            </a:blip>
            <a:srcRect/>
            <a:stretch>
              <a:fillRect/>
            </a:stretch>
          </p:blipFill>
          <p:spPr bwMode="auto">
            <a:xfrm>
              <a:off x="8374682" y="561751"/>
              <a:ext cx="672335" cy="687615"/>
            </a:xfrm>
            <a:prstGeom prst="rect">
              <a:avLst/>
            </a:prstGeom>
            <a:noFill/>
            <a:extLst>
              <a:ext uri="{909E8E84-426E-40DD-AFC4-6F175D3DCCD1}">
                <a14:hiddenFill xmlns:a14="http://schemas.microsoft.com/office/drawing/2010/main">
                  <a:solidFill>
                    <a:srgbClr val="FFFFFF"/>
                  </a:solidFill>
                </a14:hiddenFill>
              </a:ext>
            </a:extLst>
          </p:spPr>
        </p:pic>
      </p:grpSp>
      <p:pic>
        <p:nvPicPr>
          <p:cNvPr id="30" name="Picture 2" descr="Modern Tv Icon, TFT LED Wide Screen Smart Tv Icon. Monitor Icon Stock  Vector - Illustration of equipment, isolated: 122796492">
            <a:extLst>
              <a:ext uri="{FF2B5EF4-FFF2-40B4-BE49-F238E27FC236}">
                <a16:creationId xmlns:a16="http://schemas.microsoft.com/office/drawing/2014/main" id="{CA07794C-429C-403E-8B42-C3FB32171DE2}"/>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0000" b="90000" l="5875" r="94000">
                        <a14:foregroundMark x1="8500" y1="70625" x2="8500" y2="70625"/>
                        <a14:foregroundMark x1="5875" y1="36750" x2="5875" y2="36750"/>
                        <a14:foregroundMark x1="6000" y1="33250" x2="6250" y2="32250"/>
                        <a14:foregroundMark x1="94000" y1="45500" x2="94000" y2="45500"/>
                      </a14:backgroundRemoval>
                    </a14:imgEffect>
                  </a14:imgLayer>
                </a14:imgProps>
              </a:ext>
              <a:ext uri="{28A0092B-C50C-407E-A947-70E740481C1C}">
                <a14:useLocalDpi xmlns:a14="http://schemas.microsoft.com/office/drawing/2010/main" val="0"/>
              </a:ext>
            </a:extLst>
          </a:blip>
          <a:srcRect l="4188" t="16827" r="3504" b="15897"/>
          <a:stretch/>
        </p:blipFill>
        <p:spPr bwMode="auto">
          <a:xfrm>
            <a:off x="4669903" y="1115475"/>
            <a:ext cx="7532233" cy="548956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Hình ảnh Đồng Hồ Báo Thức Biểu Tượng, đồng Hồ Clipart, Đồng Hồ Biểu Tượng,  Biểu Tượng Báo động Vector và PNG với nền trong suốt để tải xuống miễn phí">
            <a:extLst>
              <a:ext uri="{FF2B5EF4-FFF2-40B4-BE49-F238E27FC236}">
                <a16:creationId xmlns:a16="http://schemas.microsoft.com/office/drawing/2014/main" id="{46806270-5D88-4001-8AB3-074AC6A1C025}"/>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6198" t="8932" r="15052" b="9818"/>
          <a:stretch/>
        </p:blipFill>
        <p:spPr bwMode="auto">
          <a:xfrm>
            <a:off x="298515" y="5205882"/>
            <a:ext cx="1001848" cy="118400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Rounded Corners 7">
            <a:extLst>
              <a:ext uri="{FF2B5EF4-FFF2-40B4-BE49-F238E27FC236}">
                <a16:creationId xmlns:a16="http://schemas.microsoft.com/office/drawing/2014/main" id="{9C8CB8A0-CA76-4A71-B990-0741CE8ED4AB}"/>
              </a:ext>
            </a:extLst>
          </p:cNvPr>
          <p:cNvSpPr/>
          <p:nvPr/>
        </p:nvSpPr>
        <p:spPr>
          <a:xfrm>
            <a:off x="0" y="-15051"/>
            <a:ext cx="12192000" cy="65119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a</a:t>
            </a:r>
            <a:r>
              <a:rPr lang="en-US" sz="3600" b="1" dirty="0" smtClean="0">
                <a:solidFill>
                  <a:srgbClr val="C00000"/>
                </a:solidFill>
                <a:latin typeface="#9Slide03 SFU Futura_12" panose="00000400000000000000" pitchFamily="2" charset="0"/>
                <a:cs typeface="Arial" panose="020B0604020202020204" pitchFamily="34" charset="0"/>
              </a:rPr>
              <a:t>. NHIỆT ĐỘ KHÔNG KHÍ VÀ CÁCH SỬ DỤNG NHIỆT KẾ</a:t>
            </a:r>
            <a:endParaRPr lang="en-US" sz="3600" b="1" dirty="0">
              <a:solidFill>
                <a:srgbClr val="C00000"/>
              </a:solidFill>
              <a:latin typeface="#9Slide03 SFU Futura_12" panose="00000400000000000000" pitchFamily="2" charset="0"/>
              <a:cs typeface="Arial" panose="020B0604020202020204" pitchFamily="34" charset="0"/>
            </a:endParaRPr>
          </a:p>
        </p:txBody>
      </p:sp>
      <p:pic>
        <p:nvPicPr>
          <p:cNvPr id="3" name="Phương pháp đo nhiệt độ của cơ quan khí tượng - VnExpres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4942498" y="1353015"/>
            <a:ext cx="6905630" cy="3884417"/>
          </a:xfrm>
          <a:prstGeom prst="rect">
            <a:avLst/>
          </a:prstGeom>
        </p:spPr>
      </p:pic>
    </p:spTree>
    <p:extLst>
      <p:ext uri="{BB962C8B-B14F-4D97-AF65-F5344CB8AC3E}">
        <p14:creationId xmlns:p14="http://schemas.microsoft.com/office/powerpoint/2010/main" val="526957506"/>
      </p:ext>
    </p:extLst>
  </p:cSld>
  <p:clrMapOvr>
    <a:masterClrMapping/>
  </p:clrMapOvr>
  <p:timing>
    <p:tnLst>
      <p:par>
        <p:cTn id="1" dur="indefinite" restart="never" nodeType="tmRoot">
          <p:childTnLst>
            <p:video>
              <p:cMediaNode vol="80000">
                <p:cTn id="2" fill="hold" display="0">
                  <p:stCondLst>
                    <p:cond delay="indefinite"/>
                  </p:stCondLst>
                </p:cTn>
                <p:tgtEl>
                  <p:spTgt spid="17"/>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3"/>
                                        </p:tgtEl>
                                      </p:cBhvr>
                                    </p:cmd>
                                  </p:childTnLst>
                                </p:cTn>
                              </p:par>
                            </p:childTnLst>
                          </p:cTn>
                        </p:par>
                      </p:childTnLst>
                    </p:cTn>
                  </p:par>
                </p:childTnLst>
              </p:cTn>
              <p:nextCondLst>
                <p:cond evt="onClick" delay="0">
                  <p:tgtEl>
                    <p:spTgt spid="3"/>
                  </p:tgtEl>
                </p:cond>
              </p:nextCondLst>
            </p:seq>
            <p:video>
              <p:cMediaNode vol="80000">
                <p:cTn id="8"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7">
            <a:extLst>
              <a:ext uri="{FF2B5EF4-FFF2-40B4-BE49-F238E27FC236}">
                <a16:creationId xmlns:a16="http://schemas.microsoft.com/office/drawing/2014/main" id="{9C8CB8A0-CA76-4A71-B990-0741CE8ED4AB}"/>
              </a:ext>
            </a:extLst>
          </p:cNvPr>
          <p:cNvSpPr/>
          <p:nvPr/>
        </p:nvSpPr>
        <p:spPr>
          <a:xfrm>
            <a:off x="142875" y="-15050"/>
            <a:ext cx="12049125"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a</a:t>
            </a:r>
            <a:r>
              <a:rPr lang="en-US" sz="3600" b="1" dirty="0" smtClean="0">
                <a:solidFill>
                  <a:srgbClr val="C00000"/>
                </a:solidFill>
                <a:latin typeface="#9Slide03 SFU Futura_12" panose="00000400000000000000" pitchFamily="2" charset="0"/>
                <a:cs typeface="Arial" panose="020B0604020202020204" pitchFamily="34" charset="0"/>
              </a:rPr>
              <a:t>. NHIỆT ĐỘ KHÔNG KHÍ VÀ CÁCH SỬ DỤNG NHIỆT KẾ</a:t>
            </a:r>
            <a:endParaRPr lang="en-US" sz="3600" b="1" dirty="0">
              <a:solidFill>
                <a:srgbClr val="C00000"/>
              </a:solidFill>
              <a:latin typeface="#9Slide03 SFU Futura_12" panose="00000400000000000000" pitchFamily="2" charset="0"/>
              <a:cs typeface="Arial" panose="020B0604020202020204" pitchFamily="34" charset="0"/>
            </a:endParaRPr>
          </a:p>
        </p:txBody>
      </p:sp>
      <p:pic>
        <p:nvPicPr>
          <p:cNvPr id="2050" name="Picture 2" descr="Tại sao nhiệt độ đo được cao hơn nhiều so với dự báo thời tiết - VnExpress  Số hó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6867" y="1072975"/>
            <a:ext cx="4651911" cy="39257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Rectangle: Rounded Corners 7">
            <a:extLst>
              <a:ext uri="{FF2B5EF4-FFF2-40B4-BE49-F238E27FC236}">
                <a16:creationId xmlns:a16="http://schemas.microsoft.com/office/drawing/2014/main" id="{09CD7DA3-870E-45AC-9BA5-014F990F81AD}"/>
              </a:ext>
            </a:extLst>
          </p:cNvPr>
          <p:cNvSpPr/>
          <p:nvPr/>
        </p:nvSpPr>
        <p:spPr>
          <a:xfrm>
            <a:off x="84531" y="2590782"/>
            <a:ext cx="6987785" cy="1402066"/>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C00000"/>
                </a:solidFill>
                <a:latin typeface="#9Slide03 SFU Futura_12" panose="00000400000000000000" pitchFamily="2" charset="0"/>
                <a:cs typeface="Arial" panose="020B0604020202020204" pitchFamily="34" charset="0"/>
              </a:rPr>
              <a:t>Hộp gỗ, màu trắng (là vật liệu hấp thụ và dẫn nhiệt kém) có nhiều khe thoáng khí, cho phép không khí lưu thông xung quanh nhiệt kế đặt ở bên trong.</a:t>
            </a:r>
          </a:p>
        </p:txBody>
      </p:sp>
      <p:grpSp>
        <p:nvGrpSpPr>
          <p:cNvPr id="3" name="Group 2"/>
          <p:cNvGrpSpPr/>
          <p:nvPr/>
        </p:nvGrpSpPr>
        <p:grpSpPr>
          <a:xfrm>
            <a:off x="0" y="972959"/>
            <a:ext cx="6383172" cy="1597021"/>
            <a:chOff x="0" y="972959"/>
            <a:chExt cx="6383172" cy="1597021"/>
          </a:xfrm>
        </p:grpSpPr>
        <p:pic>
          <p:nvPicPr>
            <p:cNvPr id="10"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l="9352" t="22587" r="17276" b="27241"/>
            <a:stretch/>
          </p:blipFill>
          <p:spPr bwMode="auto">
            <a:xfrm>
              <a:off x="0" y="1001896"/>
              <a:ext cx="5472113" cy="156808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amation Mark Question Mark Clip Art Image, PNG, 800x800px, Exclamation  Mark, Artwork, Beak, Black And White,"/>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5875" b="90000" l="10000" r="90000">
                          <a14:foregroundMark x1="75732" y1="55000" x2="77195" y2="52500"/>
                          <a14:foregroundMark x1="79390" y1="47250" x2="79390" y2="47250"/>
                          <a14:foregroundMark x1="66220" y1="5875" x2="66220" y2="5875"/>
                          <a14:foregroundMark x1="35000" y1="86875" x2="35000" y2="86875"/>
                          <a14:foregroundMark x1="20122" y1="39250" x2="20122" y2="39250"/>
                          <a14:foregroundMark x1="13049" y1="43000" x2="13049" y2="43000"/>
                        </a14:backgroundRemoval>
                      </a14:imgEffect>
                    </a14:imgLayer>
                  </a14:imgProps>
                </a:ext>
                <a:ext uri="{28A0092B-C50C-407E-A947-70E740481C1C}">
                  <a14:useLocalDpi xmlns:a14="http://schemas.microsoft.com/office/drawing/2010/main" val="0"/>
                </a:ext>
              </a:extLst>
            </a:blip>
            <a:srcRect l="9696" t="4312" r="12378" b="7375"/>
            <a:stretch/>
          </p:blipFill>
          <p:spPr bwMode="auto">
            <a:xfrm>
              <a:off x="5109195" y="972959"/>
              <a:ext cx="1273977" cy="1408552"/>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Rounded Corners 7">
            <a:extLst>
              <a:ext uri="{FF2B5EF4-FFF2-40B4-BE49-F238E27FC236}">
                <a16:creationId xmlns:a16="http://schemas.microsoft.com/office/drawing/2014/main" id="{09CD7DA3-870E-45AC-9BA5-014F990F81AD}"/>
              </a:ext>
            </a:extLst>
          </p:cNvPr>
          <p:cNvSpPr/>
          <p:nvPr/>
        </p:nvSpPr>
        <p:spPr>
          <a:xfrm>
            <a:off x="423902" y="1212665"/>
            <a:ext cx="4410742" cy="93664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1</a:t>
            </a:r>
            <a:r>
              <a:rPr lang="vi-VN" sz="2800" b="1" dirty="0">
                <a:solidFill>
                  <a:srgbClr val="002060"/>
                </a:solidFill>
                <a:latin typeface="#9Slide03 SFU Futura_12" panose="00000400000000000000" pitchFamily="2" charset="0"/>
                <a:cs typeface="Arial" panose="020B0604020202020204" pitchFamily="34" charset="0"/>
              </a:rPr>
              <a:t>. Lều khí tượng có đặc điểm như thế nào</a:t>
            </a:r>
            <a:r>
              <a:rPr lang="vi-VN" sz="2800" b="1" dirty="0" smtClean="0">
                <a:solidFill>
                  <a:srgbClr val="002060"/>
                </a:solidFill>
                <a:latin typeface="#9Slide03 SFU Futura_12" panose="00000400000000000000" pitchFamily="2" charset="0"/>
                <a:cs typeface="Arial" panose="020B0604020202020204" pitchFamily="34" charset="0"/>
              </a:rPr>
              <a:t>?</a:t>
            </a:r>
            <a:endParaRPr lang="vi-VN" sz="2400" b="1" dirty="0">
              <a:solidFill>
                <a:srgbClr val="002060"/>
              </a:solidFill>
              <a:latin typeface="#9Slide03 SFU Futura_12" panose="00000400000000000000" pitchFamily="2" charset="0"/>
              <a:cs typeface="Arial" panose="020B0604020202020204" pitchFamily="34" charset="0"/>
            </a:endParaRPr>
          </a:p>
        </p:txBody>
      </p:sp>
      <p:grpSp>
        <p:nvGrpSpPr>
          <p:cNvPr id="19" name="Group 18"/>
          <p:cNvGrpSpPr/>
          <p:nvPr/>
        </p:nvGrpSpPr>
        <p:grpSpPr>
          <a:xfrm>
            <a:off x="142875" y="4058278"/>
            <a:ext cx="6246772" cy="1568084"/>
            <a:chOff x="0" y="1001896"/>
            <a:chExt cx="6246772" cy="1568084"/>
          </a:xfrm>
        </p:grpSpPr>
        <p:pic>
          <p:nvPicPr>
            <p:cNvPr id="23"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l="9352" t="22587" r="17276" b="27241"/>
            <a:stretch/>
          </p:blipFill>
          <p:spPr bwMode="auto">
            <a:xfrm>
              <a:off x="0" y="1001896"/>
              <a:ext cx="5329238" cy="156808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xclamation Mark Question Mark Clip Art Image, PNG, 800x800px, Exclamation  Mark, Artwork, Beak, Black And White,"/>
            <p:cNvPicPr>
              <a:picLocks noChangeAspect="1" noChangeArrowheads="1"/>
            </p:cNvPicPr>
            <p:nvPr/>
          </p:nvPicPr>
          <p:blipFill rotWithShape="1">
            <a:blip r:embed="rId7" cstate="hqprint">
              <a:extLst>
                <a:ext uri="{BEBA8EAE-BF5A-486C-A8C5-ECC9F3942E4B}">
                  <a14:imgProps xmlns:a14="http://schemas.microsoft.com/office/drawing/2010/main">
                    <a14:imgLayer r:embed="rId6">
                      <a14:imgEffect>
                        <a14:backgroundRemoval t="5875" b="90000" l="10000" r="90000">
                          <a14:foregroundMark x1="75732" y1="55000" x2="77195" y2="52500"/>
                          <a14:foregroundMark x1="79390" y1="47250" x2="79390" y2="47250"/>
                          <a14:foregroundMark x1="66220" y1="5875" x2="66220" y2="5875"/>
                          <a14:foregroundMark x1="35000" y1="86875" x2="35000" y2="86875"/>
                          <a14:foregroundMark x1="20122" y1="39250" x2="20122" y2="39250"/>
                          <a14:foregroundMark x1="13049" y1="43000" x2="13049" y2="43000"/>
                        </a14:backgroundRemoval>
                      </a14:imgEffect>
                    </a14:imgLayer>
                  </a14:imgProps>
                </a:ext>
                <a:ext uri="{28A0092B-C50C-407E-A947-70E740481C1C}">
                  <a14:useLocalDpi xmlns:a14="http://schemas.microsoft.com/office/drawing/2010/main" val="0"/>
                </a:ext>
              </a:extLst>
            </a:blip>
            <a:srcRect l="9696" t="4312" r="12378" b="7375"/>
            <a:stretch/>
          </p:blipFill>
          <p:spPr bwMode="auto">
            <a:xfrm>
              <a:off x="4972795" y="1001896"/>
              <a:ext cx="1273977" cy="1408552"/>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Rectangle: Rounded Corners 7">
            <a:extLst>
              <a:ext uri="{FF2B5EF4-FFF2-40B4-BE49-F238E27FC236}">
                <a16:creationId xmlns:a16="http://schemas.microsoft.com/office/drawing/2014/main" id="{09CD7DA3-870E-45AC-9BA5-014F990F81AD}"/>
              </a:ext>
            </a:extLst>
          </p:cNvPr>
          <p:cNvSpPr/>
          <p:nvPr/>
        </p:nvSpPr>
        <p:spPr>
          <a:xfrm>
            <a:off x="464847" y="4517567"/>
            <a:ext cx="4542418" cy="93664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 </a:t>
            </a:r>
            <a:r>
              <a:rPr lang="vi-VN" sz="2800" b="1" dirty="0">
                <a:solidFill>
                  <a:srgbClr val="002060"/>
                </a:solidFill>
                <a:latin typeface="#9Slide03 SFU Futura_12" panose="00000400000000000000" pitchFamily="2" charset="0"/>
                <a:cs typeface="Arial" panose="020B0604020202020204" pitchFamily="34" charset="0"/>
              </a:rPr>
              <a:t>2. Tại sao nhiệt kế lại được đặt trong lều khí tượng?</a:t>
            </a:r>
            <a:endParaRPr lang="en-US" sz="2800" b="1" dirty="0" smtClean="0">
              <a:solidFill>
                <a:srgbClr val="002060"/>
              </a:solidFill>
              <a:latin typeface="#9Slide03 SFU Futura_12" panose="00000400000000000000" pitchFamily="2" charset="0"/>
              <a:cs typeface="Arial" panose="020B0604020202020204" pitchFamily="34" charset="0"/>
            </a:endParaRPr>
          </a:p>
          <a:p>
            <a:pPr marL="457200" indent="-457200" algn="just">
              <a:buAutoNum type="arabicPeriod"/>
            </a:pPr>
            <a:endParaRPr lang="vi-VN" sz="2400" b="1" dirty="0">
              <a:solidFill>
                <a:srgbClr val="002060"/>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09CD7DA3-870E-45AC-9BA5-014F990F81AD}"/>
              </a:ext>
            </a:extLst>
          </p:cNvPr>
          <p:cNvSpPr/>
          <p:nvPr/>
        </p:nvSpPr>
        <p:spPr>
          <a:xfrm>
            <a:off x="142875" y="5663216"/>
            <a:ext cx="6843713" cy="1046018"/>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rgbClr val="C00000"/>
                </a:solidFill>
                <a:latin typeface="#9Slide03 SFU Futura_12" panose="00000400000000000000" pitchFamily="2" charset="0"/>
                <a:cs typeface="Arial" panose="020B0604020202020204" pitchFamily="34" charset="0"/>
              </a:rPr>
              <a:t>Đ</a:t>
            </a:r>
            <a:r>
              <a:rPr lang="vi-VN" sz="2400" b="1" dirty="0" smtClean="0">
                <a:solidFill>
                  <a:srgbClr val="C00000"/>
                </a:solidFill>
                <a:latin typeface="#9Slide03 SFU Futura_12" panose="00000400000000000000" pitchFamily="2" charset="0"/>
                <a:cs typeface="Arial" panose="020B0604020202020204" pitchFamily="34" charset="0"/>
              </a:rPr>
              <a:t>ể </a:t>
            </a:r>
            <a:r>
              <a:rPr lang="vi-VN" sz="2400" b="1" dirty="0">
                <a:solidFill>
                  <a:srgbClr val="C00000"/>
                </a:solidFill>
                <a:latin typeface="#9Slide03 SFU Futura_12" panose="00000400000000000000" pitchFamily="2" charset="0"/>
                <a:cs typeface="Arial" panose="020B0604020202020204" pitchFamily="34" charset="0"/>
              </a:rPr>
              <a:t>ngăn các yếu tố bên ngoài như mưa nắng tác động lên nhiệt kế gây ảnh hưởng </a:t>
            </a:r>
            <a:r>
              <a:rPr lang="en-US" sz="2400" b="1" dirty="0" err="1" smtClean="0">
                <a:solidFill>
                  <a:srgbClr val="C00000"/>
                </a:solidFill>
                <a:latin typeface="#9Slide03 SFU Futura_12" panose="00000400000000000000" pitchFamily="2" charset="0"/>
                <a:cs typeface="Arial" panose="020B0604020202020204" pitchFamily="34" charset="0"/>
              </a:rPr>
              <a:t>đến</a:t>
            </a:r>
            <a:r>
              <a:rPr lang="vi-VN" sz="2400" b="1" dirty="0" smtClean="0">
                <a:solidFill>
                  <a:srgbClr val="C00000"/>
                </a:solidFill>
                <a:latin typeface="#9Slide03 SFU Futura_12" panose="00000400000000000000" pitchFamily="2" charset="0"/>
                <a:cs typeface="Arial" panose="020B0604020202020204" pitchFamily="34" charset="0"/>
              </a:rPr>
              <a:t> </a:t>
            </a:r>
            <a:r>
              <a:rPr lang="vi-VN" sz="2400" b="1" dirty="0">
                <a:solidFill>
                  <a:srgbClr val="C00000"/>
                </a:solidFill>
                <a:latin typeface="#9Slide03 SFU Futura_12" panose="00000400000000000000" pitchFamily="2" charset="0"/>
                <a:cs typeface="Arial" panose="020B0604020202020204" pitchFamily="34" charset="0"/>
              </a:rPr>
              <a:t>nhiệt độ</a:t>
            </a:r>
          </a:p>
        </p:txBody>
      </p:sp>
      <p:pic>
        <p:nvPicPr>
          <p:cNvPr id="29"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7512531" y="5127049"/>
            <a:ext cx="4433888" cy="158218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E648D752-BF5C-4466-86C9-578981A27C92}"/>
              </a:ext>
            </a:extLst>
          </p:cNvPr>
          <p:cNvSpPr txBox="1"/>
          <p:nvPr/>
        </p:nvSpPr>
        <p:spPr>
          <a:xfrm>
            <a:off x="7711015" y="5376080"/>
            <a:ext cx="4036920" cy="716093"/>
          </a:xfrm>
          <a:prstGeom prst="rect">
            <a:avLst/>
          </a:prstGeom>
          <a:noFill/>
          <a:ln>
            <a:noFill/>
            <a:prstDash val="sysDot"/>
          </a:ln>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4000" b="1" dirty="0" smtClean="0">
                <a:solidFill>
                  <a:srgbClr val="944D2D"/>
                </a:solidFill>
                <a:latin typeface="#9Slide03 SFU Futura_12" panose="00000400000000000000" pitchFamily="2" charset="0"/>
              </a:rPr>
              <a:t>LỀU KHÍ TƯỢNG </a:t>
            </a:r>
          </a:p>
        </p:txBody>
      </p:sp>
    </p:spTree>
    <p:extLst>
      <p:ext uri="{BB962C8B-B14F-4D97-AF65-F5344CB8AC3E}">
        <p14:creationId xmlns:p14="http://schemas.microsoft.com/office/powerpoint/2010/main" val="2902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par>
                                <p:cTn id="21" presetID="16" presetClass="entr" presetSubtype="2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arn(inVertical)">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6" grpId="0"/>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7">
            <a:extLst>
              <a:ext uri="{FF2B5EF4-FFF2-40B4-BE49-F238E27FC236}">
                <a16:creationId xmlns:a16="http://schemas.microsoft.com/office/drawing/2014/main" id="{9C8CB8A0-CA76-4A71-B990-0741CE8ED4AB}"/>
              </a:ext>
            </a:extLst>
          </p:cNvPr>
          <p:cNvSpPr/>
          <p:nvPr/>
        </p:nvSpPr>
        <p:spPr>
          <a:xfrm>
            <a:off x="142875" y="-15050"/>
            <a:ext cx="12049125"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a</a:t>
            </a:r>
            <a:r>
              <a:rPr lang="en-US" sz="3600" b="1" dirty="0" smtClean="0">
                <a:solidFill>
                  <a:srgbClr val="C00000"/>
                </a:solidFill>
                <a:latin typeface="#9Slide03 SFU Futura_12" panose="00000400000000000000" pitchFamily="2" charset="0"/>
                <a:cs typeface="Arial" panose="020B0604020202020204" pitchFamily="34" charset="0"/>
              </a:rPr>
              <a:t>. NHIỆT ĐỘ KHÔNG KHÍ VÀ CÁCH SỬ DỤNG NHIỆT KẾ</a:t>
            </a:r>
            <a:endParaRPr lang="en-US" sz="3600" b="1" dirty="0">
              <a:solidFill>
                <a:srgbClr val="C00000"/>
              </a:solidFill>
              <a:latin typeface="#9Slide03 SFU Futura_12" panose="00000400000000000000" pitchFamily="2" charset="0"/>
              <a:cs typeface="Arial" panose="020B0604020202020204" pitchFamily="34" charset="0"/>
            </a:endParaRPr>
          </a:p>
        </p:txBody>
      </p:sp>
      <p:pic>
        <p:nvPicPr>
          <p:cNvPr id="2050" name="Picture 2" descr="Tại sao nhiệt độ đo được cao hơn nhiều so với dự báo thời tiết - VnExpress  Số hó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6867" y="1072975"/>
            <a:ext cx="4651911" cy="39257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Rectangle: Rounded Corners 7">
            <a:extLst>
              <a:ext uri="{FF2B5EF4-FFF2-40B4-BE49-F238E27FC236}">
                <a16:creationId xmlns:a16="http://schemas.microsoft.com/office/drawing/2014/main" id="{09CD7DA3-870E-45AC-9BA5-014F990F81AD}"/>
              </a:ext>
            </a:extLst>
          </p:cNvPr>
          <p:cNvSpPr/>
          <p:nvPr/>
        </p:nvSpPr>
        <p:spPr>
          <a:xfrm>
            <a:off x="65032" y="2478250"/>
            <a:ext cx="7229476" cy="1549680"/>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smtClean="0">
                <a:solidFill>
                  <a:srgbClr val="C00000"/>
                </a:solidFill>
                <a:latin typeface="#9Slide03 SFU Futura_12" panose="00000400000000000000" pitchFamily="2" charset="0"/>
                <a:cs typeface="Arial" panose="020B0604020202020204" pitchFamily="34" charset="0"/>
              </a:rPr>
              <a:t>Đặt </a:t>
            </a:r>
            <a:r>
              <a:rPr lang="vi-VN" sz="2400" b="1" dirty="0">
                <a:solidFill>
                  <a:srgbClr val="C00000"/>
                </a:solidFill>
                <a:latin typeface="#9Slide03 SFU Futura_12" panose="00000400000000000000" pitchFamily="2" charset="0"/>
                <a:cs typeface="Arial" panose="020B0604020202020204" pitchFamily="34" charset="0"/>
              </a:rPr>
              <a:t>ở những nơi đất trống, không có nhà, xây xanh, hoặc cách các công trình nhà, cây xanh 10m vì các công trình này có thể hấp thụ bức xạ nhiệt, dẫn đến quá trình đo nhiệt độ bị sai </a:t>
            </a:r>
            <a:r>
              <a:rPr lang="vi-VN" sz="2400" b="1" dirty="0" smtClean="0">
                <a:solidFill>
                  <a:srgbClr val="C00000"/>
                </a:solidFill>
                <a:latin typeface="#9Slide03 SFU Futura_12" panose="00000400000000000000" pitchFamily="2" charset="0"/>
                <a:cs typeface="Arial" panose="020B0604020202020204" pitchFamily="34" charset="0"/>
              </a:rPr>
              <a:t>lệch. </a:t>
            </a:r>
            <a:endParaRPr lang="vi-VN" sz="2400" b="1" dirty="0">
              <a:solidFill>
                <a:srgbClr val="C00000"/>
              </a:solidFill>
              <a:latin typeface="#9Slide03 SFU Futura_12" panose="00000400000000000000" pitchFamily="2" charset="0"/>
              <a:cs typeface="Arial" panose="020B0604020202020204" pitchFamily="34" charset="0"/>
            </a:endParaRPr>
          </a:p>
        </p:txBody>
      </p:sp>
      <p:grpSp>
        <p:nvGrpSpPr>
          <p:cNvPr id="3" name="Group 2"/>
          <p:cNvGrpSpPr/>
          <p:nvPr/>
        </p:nvGrpSpPr>
        <p:grpSpPr>
          <a:xfrm>
            <a:off x="0" y="972959"/>
            <a:ext cx="6383172" cy="1597021"/>
            <a:chOff x="0" y="972959"/>
            <a:chExt cx="6383172" cy="1597021"/>
          </a:xfrm>
        </p:grpSpPr>
        <p:pic>
          <p:nvPicPr>
            <p:cNvPr id="10"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l="9352" t="22587" r="17276" b="27241"/>
            <a:stretch/>
          </p:blipFill>
          <p:spPr bwMode="auto">
            <a:xfrm>
              <a:off x="0" y="1001896"/>
              <a:ext cx="5472113" cy="156808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amation Mark Question Mark Clip Art Image, PNG, 800x800px, Exclamation  Mark, Artwork, Beak, Black And White,"/>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5875" b="90000" l="10000" r="90000">
                          <a14:foregroundMark x1="75732" y1="55000" x2="77195" y2="52500"/>
                          <a14:foregroundMark x1="79390" y1="47250" x2="79390" y2="47250"/>
                          <a14:foregroundMark x1="66220" y1="5875" x2="66220" y2="5875"/>
                          <a14:foregroundMark x1="35000" y1="86875" x2="35000" y2="86875"/>
                          <a14:foregroundMark x1="20122" y1="39250" x2="20122" y2="39250"/>
                          <a14:foregroundMark x1="13049" y1="43000" x2="13049" y2="43000"/>
                        </a14:backgroundRemoval>
                      </a14:imgEffect>
                    </a14:imgLayer>
                  </a14:imgProps>
                </a:ext>
                <a:ext uri="{28A0092B-C50C-407E-A947-70E740481C1C}">
                  <a14:useLocalDpi xmlns:a14="http://schemas.microsoft.com/office/drawing/2010/main" val="0"/>
                </a:ext>
              </a:extLst>
            </a:blip>
            <a:srcRect l="9696" t="4312" r="12378" b="7375"/>
            <a:stretch/>
          </p:blipFill>
          <p:spPr bwMode="auto">
            <a:xfrm>
              <a:off x="5109195" y="972959"/>
              <a:ext cx="1273977" cy="1408552"/>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Rounded Corners 7">
            <a:extLst>
              <a:ext uri="{FF2B5EF4-FFF2-40B4-BE49-F238E27FC236}">
                <a16:creationId xmlns:a16="http://schemas.microsoft.com/office/drawing/2014/main" id="{09CD7DA3-870E-45AC-9BA5-014F990F81AD}"/>
              </a:ext>
            </a:extLst>
          </p:cNvPr>
          <p:cNvSpPr/>
          <p:nvPr/>
        </p:nvSpPr>
        <p:spPr>
          <a:xfrm>
            <a:off x="423901" y="1212665"/>
            <a:ext cx="4583363" cy="93664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3</a:t>
            </a:r>
            <a:r>
              <a:rPr lang="vi-VN" sz="2800" b="1" dirty="0">
                <a:solidFill>
                  <a:srgbClr val="002060"/>
                </a:solidFill>
                <a:latin typeface="#9Slide03 SFU Futura_12" panose="00000400000000000000" pitchFamily="2" charset="0"/>
                <a:cs typeface="Arial" panose="020B0604020202020204" pitchFamily="34" charset="0"/>
              </a:rPr>
              <a:t>. Cần chọn vị trí đặt lều khí tượng như thế nào? Vì sao?</a:t>
            </a:r>
          </a:p>
        </p:txBody>
      </p:sp>
      <p:grpSp>
        <p:nvGrpSpPr>
          <p:cNvPr id="19" name="Group 18"/>
          <p:cNvGrpSpPr/>
          <p:nvPr/>
        </p:nvGrpSpPr>
        <p:grpSpPr>
          <a:xfrm>
            <a:off x="142875" y="4058278"/>
            <a:ext cx="6246772" cy="1568084"/>
            <a:chOff x="0" y="1001896"/>
            <a:chExt cx="6246772" cy="1568084"/>
          </a:xfrm>
        </p:grpSpPr>
        <p:pic>
          <p:nvPicPr>
            <p:cNvPr id="23"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l="9352" t="22587" r="17276" b="27241"/>
            <a:stretch/>
          </p:blipFill>
          <p:spPr bwMode="auto">
            <a:xfrm>
              <a:off x="0" y="1001896"/>
              <a:ext cx="5329238" cy="156808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xclamation Mark Question Mark Clip Art Image, PNG, 800x800px, Exclamation  Mark, Artwork, Beak, Black And White,"/>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5875" b="90000" l="10000" r="90000">
                          <a14:foregroundMark x1="75732" y1="55000" x2="77195" y2="52500"/>
                          <a14:foregroundMark x1="79390" y1="47250" x2="79390" y2="47250"/>
                          <a14:foregroundMark x1="66220" y1="5875" x2="66220" y2="5875"/>
                          <a14:foregroundMark x1="35000" y1="86875" x2="35000" y2="86875"/>
                          <a14:foregroundMark x1="20122" y1="39250" x2="20122" y2="39250"/>
                          <a14:foregroundMark x1="13049" y1="43000" x2="13049" y2="43000"/>
                        </a14:backgroundRemoval>
                      </a14:imgEffect>
                    </a14:imgLayer>
                  </a14:imgProps>
                </a:ext>
                <a:ext uri="{28A0092B-C50C-407E-A947-70E740481C1C}">
                  <a14:useLocalDpi xmlns:a14="http://schemas.microsoft.com/office/drawing/2010/main" val="0"/>
                </a:ext>
              </a:extLst>
            </a:blip>
            <a:srcRect l="9696" t="4312" r="12378" b="7375"/>
            <a:stretch/>
          </p:blipFill>
          <p:spPr bwMode="auto">
            <a:xfrm>
              <a:off x="4972795" y="1001896"/>
              <a:ext cx="1273977" cy="1408552"/>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Rectangle: Rounded Corners 7">
            <a:extLst>
              <a:ext uri="{FF2B5EF4-FFF2-40B4-BE49-F238E27FC236}">
                <a16:creationId xmlns:a16="http://schemas.microsoft.com/office/drawing/2014/main" id="{09CD7DA3-870E-45AC-9BA5-014F990F81AD}"/>
              </a:ext>
            </a:extLst>
          </p:cNvPr>
          <p:cNvSpPr/>
          <p:nvPr/>
        </p:nvSpPr>
        <p:spPr>
          <a:xfrm>
            <a:off x="553371" y="4239817"/>
            <a:ext cx="4299328" cy="93664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 </a:t>
            </a:r>
            <a:r>
              <a:rPr lang="en-US" sz="2800" b="1" dirty="0" smtClean="0">
                <a:solidFill>
                  <a:srgbClr val="002060"/>
                </a:solidFill>
                <a:latin typeface="#9Slide03 SFU Futura_12" panose="00000400000000000000" pitchFamily="2" charset="0"/>
                <a:cs typeface="Arial" panose="020B0604020202020204" pitchFamily="34" charset="0"/>
              </a:rPr>
              <a:t>4. </a:t>
            </a:r>
            <a:r>
              <a:rPr lang="vi-VN" sz="2400" b="1" dirty="0" smtClean="0">
                <a:solidFill>
                  <a:srgbClr val="002060"/>
                </a:solidFill>
                <a:latin typeface="#9Slide03 SFU Futura_12" panose="00000400000000000000" pitchFamily="2" charset="0"/>
                <a:cs typeface="Arial" panose="020B0604020202020204" pitchFamily="34" charset="0"/>
              </a:rPr>
              <a:t>Nhiệt </a:t>
            </a:r>
            <a:r>
              <a:rPr lang="vi-VN" sz="2400" b="1" dirty="0">
                <a:solidFill>
                  <a:srgbClr val="002060"/>
                </a:solidFill>
                <a:latin typeface="#9Slide03 SFU Futura_12" panose="00000400000000000000" pitchFamily="2" charset="0"/>
                <a:cs typeface="Arial" panose="020B0604020202020204" pitchFamily="34" charset="0"/>
              </a:rPr>
              <a:t>kế thường được đặt ở độ cao bao nhiêu so với mặt đất? Tại sao?</a:t>
            </a:r>
          </a:p>
        </p:txBody>
      </p:sp>
      <p:sp>
        <p:nvSpPr>
          <p:cNvPr id="28" name="Rectangle: Rounded Corners 7">
            <a:extLst>
              <a:ext uri="{FF2B5EF4-FFF2-40B4-BE49-F238E27FC236}">
                <a16:creationId xmlns:a16="http://schemas.microsoft.com/office/drawing/2014/main" id="{09CD7DA3-870E-45AC-9BA5-014F990F81AD}"/>
              </a:ext>
            </a:extLst>
          </p:cNvPr>
          <p:cNvSpPr/>
          <p:nvPr/>
        </p:nvSpPr>
        <p:spPr>
          <a:xfrm>
            <a:off x="142875" y="5663215"/>
            <a:ext cx="7151633" cy="1194785"/>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200" b="1" dirty="0" smtClean="0">
                <a:solidFill>
                  <a:srgbClr val="C00000"/>
                </a:solidFill>
                <a:latin typeface="#9Slide03 SFU Futura_12" panose="00000400000000000000" pitchFamily="2" charset="0"/>
                <a:cs typeface="Arial" panose="020B0604020202020204" pitchFamily="34" charset="0"/>
              </a:rPr>
              <a:t>1,2 m</a:t>
            </a:r>
            <a:r>
              <a:rPr lang="en-US" sz="2200" b="1" dirty="0" smtClean="0">
                <a:solidFill>
                  <a:srgbClr val="C00000"/>
                </a:solidFill>
                <a:latin typeface="#9Slide03 SFU Futura_12" panose="00000400000000000000" pitchFamily="2" charset="0"/>
                <a:cs typeface="Arial" panose="020B0604020202020204" pitchFamily="34" charset="0"/>
              </a:rPr>
              <a:t> – 1,5 m</a:t>
            </a:r>
            <a:r>
              <a:rPr lang="vi-VN" sz="2200" b="1" dirty="0" smtClean="0">
                <a:solidFill>
                  <a:srgbClr val="C00000"/>
                </a:solidFill>
                <a:latin typeface="#9Slide03 SFU Futura_12" panose="00000400000000000000" pitchFamily="2" charset="0"/>
                <a:cs typeface="Arial" panose="020B0604020202020204" pitchFamily="34" charset="0"/>
              </a:rPr>
              <a:t> </a:t>
            </a:r>
            <a:r>
              <a:rPr lang="vi-VN" sz="2200" b="1" dirty="0">
                <a:solidFill>
                  <a:srgbClr val="C00000"/>
                </a:solidFill>
                <a:latin typeface="#9Slide03 SFU Futura_12" panose="00000400000000000000" pitchFamily="2" charset="0"/>
                <a:cs typeface="Arial" panose="020B0604020202020204" pitchFamily="34" charset="0"/>
              </a:rPr>
              <a:t>vì nhiệt độ mặt đất có thể cao hơn 7</a:t>
            </a:r>
            <a:r>
              <a:rPr lang="vi-VN" sz="2200" b="1" baseline="30000" dirty="0">
                <a:solidFill>
                  <a:srgbClr val="C00000"/>
                </a:solidFill>
                <a:latin typeface="#9Slide03 SFU Futura_12" panose="00000400000000000000" pitchFamily="2" charset="0"/>
                <a:cs typeface="Arial" panose="020B0604020202020204" pitchFamily="34" charset="0"/>
              </a:rPr>
              <a:t>0</a:t>
            </a:r>
            <a:r>
              <a:rPr lang="vi-VN" sz="2200" b="1" dirty="0">
                <a:solidFill>
                  <a:srgbClr val="C00000"/>
                </a:solidFill>
                <a:latin typeface="#9Slide03 SFU Futura_12" panose="00000400000000000000" pitchFamily="2" charset="0"/>
                <a:cs typeface="Arial" panose="020B0604020202020204" pitchFamily="34" charset="0"/>
              </a:rPr>
              <a:t>C so với nhiệt độ được đo trên mặt đất 2m nên nếu đặt nhiệt kế gần mặt đất thì </a:t>
            </a:r>
            <a:r>
              <a:rPr lang="en-US" sz="2200" b="1" dirty="0" err="1" smtClean="0">
                <a:solidFill>
                  <a:srgbClr val="C00000"/>
                </a:solidFill>
                <a:latin typeface="#9Slide03 SFU Futura_12" panose="00000400000000000000" pitchFamily="2" charset="0"/>
                <a:cs typeface="Arial" panose="020B0604020202020204" pitchFamily="34" charset="0"/>
              </a:rPr>
              <a:t>nhiệt</a:t>
            </a:r>
            <a:r>
              <a:rPr lang="en-US" sz="2200" b="1" dirty="0" smtClean="0">
                <a:solidFill>
                  <a:srgbClr val="C00000"/>
                </a:solidFill>
                <a:latin typeface="#9Slide03 SFU Futura_12" panose="00000400000000000000" pitchFamily="2" charset="0"/>
                <a:cs typeface="Arial" panose="020B0604020202020204" pitchFamily="34" charset="0"/>
              </a:rPr>
              <a:t> </a:t>
            </a:r>
            <a:r>
              <a:rPr lang="en-US" sz="2200" b="1" dirty="0" err="1" smtClean="0">
                <a:solidFill>
                  <a:srgbClr val="C00000"/>
                </a:solidFill>
                <a:latin typeface="#9Slide03 SFU Futura_12" panose="00000400000000000000" pitchFamily="2" charset="0"/>
                <a:cs typeface="Arial" panose="020B0604020202020204" pitchFamily="34" charset="0"/>
              </a:rPr>
              <a:t>độ</a:t>
            </a:r>
            <a:r>
              <a:rPr lang="en-US" sz="2200" b="1" dirty="0" smtClean="0">
                <a:solidFill>
                  <a:srgbClr val="C00000"/>
                </a:solidFill>
                <a:latin typeface="#9Slide03 SFU Futura_12" panose="00000400000000000000" pitchFamily="2" charset="0"/>
                <a:cs typeface="Arial" panose="020B0604020202020204" pitchFamily="34" charset="0"/>
              </a:rPr>
              <a:t> </a:t>
            </a:r>
            <a:r>
              <a:rPr lang="vi-VN" sz="2200" b="1" dirty="0" smtClean="0">
                <a:solidFill>
                  <a:srgbClr val="C00000"/>
                </a:solidFill>
                <a:latin typeface="#9Slide03 SFU Futura_12" panose="00000400000000000000" pitchFamily="2" charset="0"/>
                <a:cs typeface="Arial" panose="020B0604020202020204" pitchFamily="34" charset="0"/>
              </a:rPr>
              <a:t>đo </a:t>
            </a:r>
            <a:r>
              <a:rPr lang="vi-VN" sz="2200" b="1" dirty="0">
                <a:solidFill>
                  <a:srgbClr val="C00000"/>
                </a:solidFill>
                <a:latin typeface="#9Slide03 SFU Futura_12" panose="00000400000000000000" pitchFamily="2" charset="0"/>
                <a:cs typeface="Arial" panose="020B0604020202020204" pitchFamily="34" charset="0"/>
              </a:rPr>
              <a:t>được sẽ không chính xác.</a:t>
            </a:r>
          </a:p>
        </p:txBody>
      </p:sp>
      <p:pic>
        <p:nvPicPr>
          <p:cNvPr id="29"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7512531" y="5127049"/>
            <a:ext cx="4433888" cy="158218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E648D752-BF5C-4466-86C9-578981A27C92}"/>
              </a:ext>
            </a:extLst>
          </p:cNvPr>
          <p:cNvSpPr txBox="1"/>
          <p:nvPr/>
        </p:nvSpPr>
        <p:spPr>
          <a:xfrm>
            <a:off x="7711015" y="5376080"/>
            <a:ext cx="4036920" cy="716093"/>
          </a:xfrm>
          <a:prstGeom prst="rect">
            <a:avLst/>
          </a:prstGeom>
          <a:noFill/>
          <a:ln>
            <a:noFill/>
            <a:prstDash val="sysDot"/>
          </a:ln>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4000" b="1" dirty="0" smtClean="0">
                <a:solidFill>
                  <a:srgbClr val="944D2D"/>
                </a:solidFill>
                <a:latin typeface="#9Slide03 SFU Futura_12" panose="00000400000000000000" pitchFamily="2" charset="0"/>
              </a:rPr>
              <a:t>LỀU KHÍ TƯỢNG </a:t>
            </a:r>
          </a:p>
        </p:txBody>
      </p:sp>
    </p:spTree>
    <p:extLst>
      <p:ext uri="{BB962C8B-B14F-4D97-AF65-F5344CB8AC3E}">
        <p14:creationId xmlns:p14="http://schemas.microsoft.com/office/powerpoint/2010/main" val="179304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par>
                                <p:cTn id="21" presetID="16" presetClass="entr" presetSubtype="2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arn(inVertical)">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6" grpId="0"/>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364182" y="16071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4" descr="Caixa De Texto Bobina De Vírgula Preta, Caixa De Texto, Preto, Vírgula  Imagem PNG e PSD Para Download Gratuito"/>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20469" y1="26406" x2="22344" y2="25000"/>
                        <a14:foregroundMark x1="29531" y1="24688" x2="29531" y2="24688"/>
                        <a14:foregroundMark x1="38906" y1="22188" x2="38906" y2="22188"/>
                        <a14:foregroundMark x1="42500" y1="22188" x2="42500" y2="22188"/>
                        <a14:foregroundMark x1="47031" y1="19219" x2="47031" y2="19219"/>
                        <a14:foregroundMark x1="82656" y1="18281" x2="82656" y2="18281"/>
                        <a14:foregroundMark x1="85938" y1="21250" x2="85938" y2="21250"/>
                        <a14:foregroundMark x1="86250" y1="24688" x2="86250" y2="24688"/>
                        <a14:foregroundMark x1="75156" y1="75000" x2="75156" y2="75000"/>
                        <a14:foregroundMark x1="67813" y1="77656" x2="67813" y2="77656"/>
                        <a14:foregroundMark x1="59688" y1="76406" x2="59688" y2="76406"/>
                        <a14:foregroundMark x1="22031" y1="82500" x2="22031" y2="82500"/>
                        <a14:foregroundMark x1="19063" y1="80781" x2="19063" y2="80781"/>
                        <a14:foregroundMark x1="18750" y1="76719" x2="18750" y2="76719"/>
                      </a14:backgroundRemoval>
                    </a14:imgEffect>
                  </a14:imgLayer>
                </a14:imgProps>
              </a:ext>
              <a:ext uri="{28A0092B-C50C-407E-A947-70E740481C1C}">
                <a14:useLocalDpi xmlns:a14="http://schemas.microsoft.com/office/drawing/2010/main" val="0"/>
              </a:ext>
            </a:extLst>
          </a:blip>
          <a:srcRect l="12267" t="12218" r="9014" b="11483"/>
          <a:stretch/>
        </p:blipFill>
        <p:spPr bwMode="auto">
          <a:xfrm>
            <a:off x="2987523" y="92843"/>
            <a:ext cx="6311762" cy="27456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648D752-BF5C-4466-86C9-578981A27C92}"/>
              </a:ext>
            </a:extLst>
          </p:cNvPr>
          <p:cNvSpPr txBox="1"/>
          <p:nvPr/>
        </p:nvSpPr>
        <p:spPr>
          <a:xfrm>
            <a:off x="4319230" y="643482"/>
            <a:ext cx="3882292" cy="1514261"/>
          </a:xfrm>
          <a:prstGeom prst="rect">
            <a:avLst/>
          </a:prstGeom>
          <a:noFill/>
          <a:ln>
            <a:noFill/>
            <a:prstDash val="sysDot"/>
          </a:ln>
        </p:spPr>
        <p:txBody>
          <a:bodyPr wrap="square">
            <a:spAutoFit/>
          </a:bodyPr>
          <a:lstStyle/>
          <a:p>
            <a:pPr algn="just">
              <a:lnSpc>
                <a:spcPct val="110000"/>
              </a:lnSpc>
            </a:pPr>
            <a:r>
              <a:rPr lang="vi-VN" altLang="en-US" sz="2800" b="1" dirty="0">
                <a:solidFill>
                  <a:srgbClr val="FF0000"/>
                </a:solidFill>
                <a:latin typeface="#9Slide03 SFU Futura_12" panose="00000400000000000000" pitchFamily="2" charset="0"/>
              </a:rPr>
              <a:t>Nhiệt kế </a:t>
            </a:r>
            <a:r>
              <a:rPr lang="vi-VN" altLang="en-US" sz="2800" b="1" dirty="0">
                <a:solidFill>
                  <a:srgbClr val="2B8D3A"/>
                </a:solidFill>
                <a:latin typeface="#9Slide03 SFU Futura_12" panose="00000400000000000000" pitchFamily="2" charset="0"/>
              </a:rPr>
              <a:t>là thiết bị dùng để đo nhiệt độ. </a:t>
            </a:r>
            <a:endParaRPr lang="en-US" altLang="en-US" sz="2800" b="1" dirty="0" smtClean="0">
              <a:solidFill>
                <a:srgbClr val="2B8D3A"/>
              </a:solidFill>
              <a:latin typeface="#9Slide03 SFU Futura_12" panose="00000400000000000000" pitchFamily="2" charset="0"/>
            </a:endParaRPr>
          </a:p>
          <a:p>
            <a:pPr algn="just">
              <a:lnSpc>
                <a:spcPct val="110000"/>
              </a:lnSpc>
            </a:pPr>
            <a:r>
              <a:rPr lang="vi-VN" altLang="en-US" sz="2800" b="1" dirty="0" smtClean="0">
                <a:solidFill>
                  <a:srgbClr val="2B8D3A"/>
                </a:solidFill>
                <a:latin typeface="#9Slide03 SFU Futura_12" panose="00000400000000000000" pitchFamily="2" charset="0"/>
              </a:rPr>
              <a:t>Đơn </a:t>
            </a:r>
            <a:r>
              <a:rPr lang="vi-VN" altLang="en-US" sz="2800" b="1" dirty="0">
                <a:solidFill>
                  <a:srgbClr val="2B8D3A"/>
                </a:solidFill>
                <a:latin typeface="#9Slide03 SFU Futura_12" panose="00000400000000000000" pitchFamily="2" charset="0"/>
              </a:rPr>
              <a:t>vị đo </a:t>
            </a:r>
            <a:r>
              <a:rPr lang="en-US" altLang="en-US" sz="2800" b="1" dirty="0" err="1" smtClean="0">
                <a:solidFill>
                  <a:srgbClr val="2B8D3A"/>
                </a:solidFill>
                <a:latin typeface="#9Slide03 SFU Futura_12" panose="00000400000000000000" pitchFamily="2" charset="0"/>
              </a:rPr>
              <a:t>nhiệt</a:t>
            </a:r>
            <a:r>
              <a:rPr lang="en-US" altLang="en-US" sz="2800" b="1" dirty="0" smtClean="0">
                <a:solidFill>
                  <a:srgbClr val="2B8D3A"/>
                </a:solidFill>
                <a:latin typeface="#9Slide03 SFU Futura_12" panose="00000400000000000000" pitchFamily="2" charset="0"/>
              </a:rPr>
              <a:t> </a:t>
            </a:r>
            <a:r>
              <a:rPr lang="en-US" altLang="en-US" sz="2800" b="1" dirty="0" err="1" smtClean="0">
                <a:solidFill>
                  <a:srgbClr val="2B8D3A"/>
                </a:solidFill>
                <a:latin typeface="#9Slide03 SFU Futura_12" panose="00000400000000000000" pitchFamily="2" charset="0"/>
              </a:rPr>
              <a:t>độ</a:t>
            </a:r>
            <a:r>
              <a:rPr lang="en-US" altLang="en-US" sz="2800" b="1" dirty="0" smtClean="0">
                <a:solidFill>
                  <a:srgbClr val="2B8D3A"/>
                </a:solidFill>
                <a:latin typeface="#9Slide03 SFU Futura_12" panose="00000400000000000000" pitchFamily="2" charset="0"/>
              </a:rPr>
              <a:t> </a:t>
            </a:r>
            <a:r>
              <a:rPr lang="vi-VN" altLang="en-US" sz="2800" b="1" dirty="0" smtClean="0">
                <a:solidFill>
                  <a:srgbClr val="2B8D3A"/>
                </a:solidFill>
                <a:latin typeface="#9Slide03 SFU Futura_12" panose="00000400000000000000" pitchFamily="2" charset="0"/>
              </a:rPr>
              <a:t>là </a:t>
            </a:r>
            <a:r>
              <a:rPr lang="en-US" altLang="en-US" sz="2800" b="1" baseline="30000" dirty="0" smtClean="0">
                <a:solidFill>
                  <a:srgbClr val="FF0000"/>
                </a:solidFill>
                <a:latin typeface="#9Slide03 SFU Futura_12" panose="00000400000000000000" pitchFamily="2" charset="0"/>
              </a:rPr>
              <a:t>0</a:t>
            </a:r>
            <a:r>
              <a:rPr lang="en-US" altLang="en-US" sz="2800" b="1" dirty="0" smtClean="0">
                <a:solidFill>
                  <a:srgbClr val="FF0000"/>
                </a:solidFill>
                <a:latin typeface="#9Slide03 SFU Futura_12" panose="00000400000000000000" pitchFamily="2" charset="0"/>
              </a:rPr>
              <a:t>C</a:t>
            </a:r>
            <a:endParaRPr lang="en-US" altLang="en-US" sz="2800" b="1" dirty="0">
              <a:solidFill>
                <a:srgbClr val="FF0000"/>
              </a:solidFill>
              <a:latin typeface="#9Slide03 SFU Futura_12" panose="00000400000000000000" pitchFamily="2" charset="0"/>
            </a:endParaRPr>
          </a:p>
        </p:txBody>
      </p:sp>
      <p:pic>
        <p:nvPicPr>
          <p:cNvPr id="12" name="Picture 2" descr="Cartoon Cute Yellow Rectangle White Border Bubble Box Element, Cartoon,  Lovely, Yellow PNG Transparent Clipart Image and PSD Fil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1875">
                        <a14:foregroundMark x1="15625" y1="24688" x2="15625" y2="24688"/>
                        <a14:foregroundMark x1="17813" y1="17969" x2="17813" y2="17969"/>
                        <a14:foregroundMark x1="22031" y1="20000" x2="22031" y2="20000"/>
                        <a14:foregroundMark x1="91875" y1="56563" x2="91875" y2="56563"/>
                        <a14:foregroundMark x1="25781" y1="18906" x2="25781" y2="18906"/>
                        <a14:foregroundMark x1="22031" y1="24844" x2="22031" y2="24844"/>
                      </a14:backgroundRemoval>
                    </a14:imgEffect>
                  </a14:imgLayer>
                </a14:imgProps>
              </a:ext>
              <a:ext uri="{28A0092B-C50C-407E-A947-70E740481C1C}">
                <a14:useLocalDpi xmlns:a14="http://schemas.microsoft.com/office/drawing/2010/main" val="0"/>
              </a:ext>
            </a:extLst>
          </a:blip>
          <a:srcRect l="7695" t="14318" r="5259" b="18637"/>
          <a:stretch/>
        </p:blipFill>
        <p:spPr bwMode="auto">
          <a:xfrm>
            <a:off x="9162641" y="92843"/>
            <a:ext cx="2996630" cy="230810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648D752-BF5C-4466-86C9-578981A27C92}"/>
              </a:ext>
            </a:extLst>
          </p:cNvPr>
          <p:cNvSpPr txBox="1"/>
          <p:nvPr/>
        </p:nvSpPr>
        <p:spPr>
          <a:xfrm>
            <a:off x="9701911" y="1018353"/>
            <a:ext cx="2203502" cy="566309"/>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800" b="1" dirty="0">
                <a:solidFill>
                  <a:srgbClr val="C00000"/>
                </a:solidFill>
                <a:latin typeface="#9Slide03 SFU Futura_12" panose="00000400000000000000" pitchFamily="2" charset="0"/>
              </a:rPr>
              <a:t>ĐÂY LÀ GÌ?</a:t>
            </a:r>
          </a:p>
        </p:txBody>
      </p:sp>
      <p:sp>
        <p:nvSpPr>
          <p:cNvPr id="14" name="TextBox 13">
            <a:extLst>
              <a:ext uri="{FF2B5EF4-FFF2-40B4-BE49-F238E27FC236}">
                <a16:creationId xmlns:a16="http://schemas.microsoft.com/office/drawing/2014/main" id="{E648D752-BF5C-4466-86C9-578981A27C92}"/>
              </a:ext>
            </a:extLst>
          </p:cNvPr>
          <p:cNvSpPr txBox="1"/>
          <p:nvPr/>
        </p:nvSpPr>
        <p:spPr>
          <a:xfrm>
            <a:off x="9162641" y="5844689"/>
            <a:ext cx="2007586" cy="701731"/>
          </a:xfrm>
          <a:prstGeom prst="rect">
            <a:avLst/>
          </a:prstGeom>
          <a:solidFill>
            <a:srgbClr val="BBE0FF"/>
          </a:solid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3600" b="1" dirty="0" err="1" smtClean="0">
                <a:solidFill>
                  <a:srgbClr val="002060"/>
                </a:solidFill>
                <a:latin typeface="#9Slide03 SFU Futura_12" panose="00000400000000000000" pitchFamily="2" charset="0"/>
              </a:rPr>
              <a:t>Nhiệt</a:t>
            </a:r>
            <a:r>
              <a:rPr lang="en-US" altLang="en-US" sz="3600" b="1" dirty="0" smtClean="0">
                <a:solidFill>
                  <a:srgbClr val="002060"/>
                </a:solidFill>
                <a:latin typeface="#9Slide03 SFU Futura_12" panose="00000400000000000000" pitchFamily="2" charset="0"/>
              </a:rPr>
              <a:t> </a:t>
            </a:r>
            <a:r>
              <a:rPr lang="en-US" altLang="en-US" sz="3600" b="1" dirty="0" err="1" smtClean="0">
                <a:solidFill>
                  <a:srgbClr val="002060"/>
                </a:solidFill>
                <a:latin typeface="#9Slide03 SFU Futura_12" panose="00000400000000000000" pitchFamily="2" charset="0"/>
              </a:rPr>
              <a:t>kế</a:t>
            </a:r>
            <a:endParaRPr lang="en-US" altLang="en-US" sz="3600" b="1" dirty="0">
              <a:solidFill>
                <a:srgbClr val="002060"/>
              </a:solidFill>
              <a:latin typeface="#9Slide03 SFU Futura_12" panose="00000400000000000000" pitchFamily="2" charset="0"/>
            </a:endParaRPr>
          </a:p>
        </p:txBody>
      </p:sp>
      <p:pic>
        <p:nvPicPr>
          <p:cNvPr id="3074" name="Picture 2" descr="Hình ảnh Nhiệt Kế Biểu Tượng Vector Thiết Kế Biểu Tượng, Nhiệt Kế, Chuyển  đổi Biểu Tượng, Biểu Tượng Thể Dục Vector và PNG với nền trong suốt để tải  xuống miễn"/>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7656" b="90000" l="10000" r="90000">
                        <a14:foregroundMark x1="47656" y1="7656" x2="47656" y2="7656"/>
                        <a14:foregroundMark x1="57656" y1="14531" x2="57656" y2="14531"/>
                        <a14:foregroundMark x1="57656" y1="18281" x2="57656" y2="18281"/>
                        <a14:foregroundMark x1="60313" y1="20156" x2="60313" y2="20156"/>
                        <a14:foregroundMark x1="59375" y1="21719" x2="59375" y2="21719"/>
                        <a14:foregroundMark x1="58438" y1="25469" x2="58438" y2="25469"/>
                        <a14:foregroundMark x1="59062" y1="28281" x2="59062" y2="28281"/>
                        <a14:foregroundMark x1="58438" y1="32500" x2="58438" y2="32500"/>
                        <a14:foregroundMark x1="58125" y1="36094" x2="58125" y2="36094"/>
                        <a14:foregroundMark x1="58438" y1="38906" x2="58438" y2="38906"/>
                        <a14:foregroundMark x1="58438" y1="42813" x2="58438" y2="42813"/>
                        <a14:foregroundMark x1="58438" y1="45625" x2="58438" y2="45625"/>
                        <a14:foregroundMark x1="58594" y1="50313" x2="58594" y2="50313"/>
                        <a14:foregroundMark x1="58906" y1="53438" x2="58906" y2="53438"/>
                        <a14:foregroundMark x1="59062" y1="56719" x2="59062" y2="56719"/>
                        <a14:foregroundMark x1="59375" y1="60156" x2="59375" y2="60156"/>
                        <a14:foregroundMark x1="58438" y1="64375" x2="58438" y2="64375"/>
                        <a14:foregroundMark x1="58594" y1="67188" x2="58594" y2="67188"/>
                        <a14:foregroundMark x1="38438" y1="86250" x2="38438" y2="86250"/>
                        <a14:foregroundMark x1="39844" y1="78281" x2="39844" y2="78281"/>
                        <a14:foregroundMark x1="60781" y1="34688" x2="60781" y2="34688"/>
                        <a14:foregroundMark x1="61250" y1="57188" x2="61250" y2="57188"/>
                        <a14:foregroundMark x1="61250" y1="50313" x2="61250" y2="50313"/>
                        <a14:foregroundMark x1="61719" y1="49375" x2="61719" y2="49375"/>
                        <a14:foregroundMark x1="57500" y1="59531" x2="57500" y2="59531"/>
                        <a14:foregroundMark x1="60000" y1="63750" x2="60000" y2="63750"/>
                      </a14:backgroundRemoval>
                    </a14:imgEffect>
                  </a14:imgLayer>
                </a14:imgProps>
              </a:ext>
              <a:ext uri="{28A0092B-C50C-407E-A947-70E740481C1C}">
                <a14:useLocalDpi xmlns:a14="http://schemas.microsoft.com/office/drawing/2010/main" val="0"/>
              </a:ext>
            </a:extLst>
          </a:blip>
          <a:srcRect l="36355" t="7683" r="33411" b="7708"/>
          <a:stretch/>
        </p:blipFill>
        <p:spPr bwMode="auto">
          <a:xfrm>
            <a:off x="3919976" y="746585"/>
            <a:ext cx="513930" cy="143820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8"/>
          <a:stretch>
            <a:fillRect/>
          </a:stretch>
        </p:blipFill>
        <p:spPr>
          <a:xfrm>
            <a:off x="9706002" y="2101789"/>
            <a:ext cx="920865" cy="3599106"/>
          </a:xfrm>
          <a:prstGeom prst="rect">
            <a:avLst/>
          </a:prstGeom>
        </p:spPr>
      </p:pic>
      <p:sp>
        <p:nvSpPr>
          <p:cNvPr id="17" name="TextBox 16">
            <a:extLst>
              <a:ext uri="{FF2B5EF4-FFF2-40B4-BE49-F238E27FC236}">
                <a16:creationId xmlns:a16="http://schemas.microsoft.com/office/drawing/2014/main" id="{E648D752-BF5C-4466-86C9-578981A27C92}"/>
              </a:ext>
            </a:extLst>
          </p:cNvPr>
          <p:cNvSpPr txBox="1"/>
          <p:nvPr/>
        </p:nvSpPr>
        <p:spPr>
          <a:xfrm>
            <a:off x="111915" y="77295"/>
            <a:ext cx="3875024" cy="716093"/>
          </a:xfrm>
          <a:prstGeom prst="rect">
            <a:avLst/>
          </a:prstGeom>
          <a:noFill/>
          <a:ln>
            <a:noFill/>
            <a:prstDash val="sysDot"/>
          </a:ln>
        </p:spPr>
        <p:txBody>
          <a:bodyPr wrap="square">
            <a:spAutoFit/>
          </a:bodyPr>
          <a:lstStyle/>
          <a:p>
            <a:pPr algn="just">
              <a:lnSpc>
                <a:spcPct val="110000"/>
              </a:lnSpc>
            </a:pPr>
            <a:r>
              <a:rPr lang="en-US" altLang="en-US" sz="4000" b="1" dirty="0" smtClean="0">
                <a:solidFill>
                  <a:srgbClr val="FF0000"/>
                </a:solidFill>
                <a:latin typeface="#9Slide03 SFU Futura_12" panose="00000400000000000000" pitchFamily="2" charset="0"/>
              </a:rPr>
              <a:t>EM CÓ BIẾT ?</a:t>
            </a:r>
            <a:endParaRPr lang="en-US" altLang="en-US" sz="4000" b="1" dirty="0">
              <a:solidFill>
                <a:srgbClr val="FF0000"/>
              </a:solidFill>
              <a:latin typeface="#9Slide03 SFU Futura_12" panose="00000400000000000000" pitchFamily="2" charset="0"/>
            </a:endParaRPr>
          </a:p>
        </p:txBody>
      </p:sp>
      <p:pic>
        <p:nvPicPr>
          <p:cNvPr id="19"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426240" y="2812918"/>
            <a:ext cx="7017269" cy="139271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Thinking Person PNG Image &amp;amp; PSD File Free Download - Lovepik | 401333021"/>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795272" y="615559"/>
            <a:ext cx="1818064" cy="22414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426239" y="4204322"/>
            <a:ext cx="7017269" cy="13927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412231" y="5542214"/>
            <a:ext cx="7017269" cy="139271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E648D752-BF5C-4466-86C9-578981A27C92}"/>
              </a:ext>
            </a:extLst>
          </p:cNvPr>
          <p:cNvSpPr txBox="1"/>
          <p:nvPr/>
        </p:nvSpPr>
        <p:spPr>
          <a:xfrm>
            <a:off x="795272" y="2782960"/>
            <a:ext cx="5863474" cy="1040285"/>
          </a:xfrm>
          <a:prstGeom prst="rect">
            <a:avLst/>
          </a:prstGeom>
          <a:noFill/>
          <a:ln>
            <a:noFill/>
            <a:prstDash val="sysDot"/>
          </a:ln>
        </p:spPr>
        <p:txBody>
          <a:bodyPr wrap="square">
            <a:spAutoFit/>
          </a:bodyPr>
          <a:lstStyle/>
          <a:p>
            <a:pPr algn="just">
              <a:lnSpc>
                <a:spcPct val="110000"/>
              </a:lnSpc>
            </a:pPr>
            <a:r>
              <a:rPr lang="vi-VN" altLang="en-US" sz="2400" b="1" dirty="0">
                <a:latin typeface="#9Slide03 SFU Futura_12" panose="00000400000000000000" pitchFamily="2" charset="0"/>
              </a:rPr>
              <a:t>Nhiệt </a:t>
            </a:r>
            <a:r>
              <a:rPr lang="en-US" altLang="en-US" sz="2400" b="1" dirty="0" err="1" smtClean="0">
                <a:latin typeface="#9Slide03 SFU Futura_12" panose="00000400000000000000" pitchFamily="2" charset="0"/>
              </a:rPr>
              <a:t>độ</a:t>
            </a:r>
            <a:r>
              <a:rPr lang="en-US" altLang="en-US" sz="2400" b="1" dirty="0" smtClean="0">
                <a:latin typeface="#9Slide03 SFU Futura_12" panose="00000400000000000000" pitchFamily="2" charset="0"/>
              </a:rPr>
              <a:t> TB </a:t>
            </a:r>
            <a:r>
              <a:rPr lang="en-US" altLang="en-US" sz="3200" b="1" dirty="0" err="1" smtClean="0">
                <a:solidFill>
                  <a:srgbClr val="FF0000"/>
                </a:solidFill>
                <a:latin typeface="#9Slide03 SFU Futura_12" panose="00000400000000000000" pitchFamily="2" charset="0"/>
              </a:rPr>
              <a:t>ngày</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giá</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trị</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trung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bình</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của</a:t>
            </a:r>
            <a:r>
              <a:rPr lang="en-US" altLang="en-US" sz="2400" b="1" dirty="0" smtClean="0">
                <a:latin typeface="#9Slide03 SFU Futura_12" panose="00000400000000000000" pitchFamily="2" charset="0"/>
              </a:rPr>
              <a:t> 4 </a:t>
            </a:r>
            <a:r>
              <a:rPr lang="en-US" altLang="en-US" sz="2400" b="1" dirty="0" err="1" smtClean="0">
                <a:latin typeface="#9Slide03 SFU Futura_12" panose="00000400000000000000" pitchFamily="2" charset="0"/>
              </a:rPr>
              <a:t>lần</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đo</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trong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ngày</a:t>
            </a:r>
            <a:r>
              <a:rPr lang="en-US" altLang="en-US" sz="2400" b="1" dirty="0" smtClean="0">
                <a:latin typeface="#9Slide03 SFU Futura_12" panose="00000400000000000000" pitchFamily="2" charset="0"/>
              </a:rPr>
              <a:t> </a:t>
            </a:r>
            <a:endParaRPr lang="en-US" altLang="en-US" sz="2400" b="1" dirty="0">
              <a:latin typeface="#9Slide03 SFU Futura_12" panose="00000400000000000000" pitchFamily="2" charset="0"/>
            </a:endParaRPr>
          </a:p>
        </p:txBody>
      </p:sp>
      <p:sp>
        <p:nvSpPr>
          <p:cNvPr id="29" name="TextBox 28">
            <a:extLst>
              <a:ext uri="{FF2B5EF4-FFF2-40B4-BE49-F238E27FC236}">
                <a16:creationId xmlns:a16="http://schemas.microsoft.com/office/drawing/2014/main" id="{E648D752-BF5C-4466-86C9-578981A27C92}"/>
              </a:ext>
            </a:extLst>
          </p:cNvPr>
          <p:cNvSpPr txBox="1"/>
          <p:nvPr/>
        </p:nvSpPr>
        <p:spPr>
          <a:xfrm>
            <a:off x="801157" y="4175679"/>
            <a:ext cx="5863474" cy="1040285"/>
          </a:xfrm>
          <a:prstGeom prst="rect">
            <a:avLst/>
          </a:prstGeom>
          <a:noFill/>
          <a:ln>
            <a:noFill/>
            <a:prstDash val="sysDot"/>
          </a:ln>
        </p:spPr>
        <p:txBody>
          <a:bodyPr wrap="square">
            <a:spAutoFit/>
          </a:bodyPr>
          <a:lstStyle/>
          <a:p>
            <a:pPr algn="just">
              <a:lnSpc>
                <a:spcPct val="110000"/>
              </a:lnSpc>
            </a:pPr>
            <a:r>
              <a:rPr lang="vi-VN" altLang="en-US" sz="2400" b="1" dirty="0">
                <a:latin typeface="#9Slide03 SFU Futura_12" panose="00000400000000000000" pitchFamily="2" charset="0"/>
              </a:rPr>
              <a:t>Nhiệt </a:t>
            </a:r>
            <a:r>
              <a:rPr lang="en-US" altLang="en-US" sz="2400" b="1" dirty="0" err="1" smtClean="0">
                <a:latin typeface="#9Slide03 SFU Futura_12" panose="00000400000000000000" pitchFamily="2" charset="0"/>
              </a:rPr>
              <a:t>độ</a:t>
            </a:r>
            <a:r>
              <a:rPr lang="en-US" altLang="en-US" sz="2400" b="1" dirty="0" smtClean="0">
                <a:latin typeface="#9Slide03 SFU Futura_12" panose="00000400000000000000" pitchFamily="2" charset="0"/>
              </a:rPr>
              <a:t> TB</a:t>
            </a:r>
            <a:r>
              <a:rPr lang="en-US" altLang="en-US" sz="3200" b="1" dirty="0" smtClean="0">
                <a:latin typeface="#9Slide03 SFU Futura_12" panose="00000400000000000000" pitchFamily="2" charset="0"/>
              </a:rPr>
              <a:t> </a:t>
            </a:r>
            <a:r>
              <a:rPr lang="en-US" altLang="en-US" sz="3200" b="1" dirty="0" err="1" smtClean="0">
                <a:solidFill>
                  <a:srgbClr val="FF0000"/>
                </a:solidFill>
                <a:latin typeface="#9Slide03 SFU Futura_12" panose="00000400000000000000" pitchFamily="2" charset="0"/>
              </a:rPr>
              <a:t>tháng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giá</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trị</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trung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bình</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của</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nhiệt</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độ</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các</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ngày</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trong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tháng</a:t>
            </a:r>
            <a:endParaRPr lang="en-US" altLang="en-US" sz="2400" b="1" dirty="0">
              <a:latin typeface="#9Slide03 SFU Futura_12" panose="00000400000000000000" pitchFamily="2" charset="0"/>
            </a:endParaRPr>
          </a:p>
        </p:txBody>
      </p:sp>
      <p:sp>
        <p:nvSpPr>
          <p:cNvPr id="30" name="TextBox 29">
            <a:extLst>
              <a:ext uri="{FF2B5EF4-FFF2-40B4-BE49-F238E27FC236}">
                <a16:creationId xmlns:a16="http://schemas.microsoft.com/office/drawing/2014/main" id="{E648D752-BF5C-4466-86C9-578981A27C92}"/>
              </a:ext>
            </a:extLst>
          </p:cNvPr>
          <p:cNvSpPr txBox="1"/>
          <p:nvPr/>
        </p:nvSpPr>
        <p:spPr>
          <a:xfrm>
            <a:off x="795272" y="5512746"/>
            <a:ext cx="5863474" cy="1040285"/>
          </a:xfrm>
          <a:prstGeom prst="rect">
            <a:avLst/>
          </a:prstGeom>
          <a:noFill/>
          <a:ln>
            <a:noFill/>
            <a:prstDash val="sysDot"/>
          </a:ln>
        </p:spPr>
        <p:txBody>
          <a:bodyPr wrap="square">
            <a:spAutoFit/>
          </a:bodyPr>
          <a:lstStyle/>
          <a:p>
            <a:pPr algn="just">
              <a:lnSpc>
                <a:spcPct val="110000"/>
              </a:lnSpc>
            </a:pPr>
            <a:r>
              <a:rPr lang="vi-VN" altLang="en-US" sz="2400" b="1" dirty="0">
                <a:latin typeface="#9Slide03 SFU Futura_12" panose="00000400000000000000" pitchFamily="2" charset="0"/>
              </a:rPr>
              <a:t>Nhiệt </a:t>
            </a:r>
            <a:r>
              <a:rPr lang="en-US" altLang="en-US" sz="2400" b="1" dirty="0" err="1" smtClean="0">
                <a:latin typeface="#9Slide03 SFU Futura_12" panose="00000400000000000000" pitchFamily="2" charset="0"/>
              </a:rPr>
              <a:t>độ</a:t>
            </a:r>
            <a:r>
              <a:rPr lang="en-US" altLang="en-US" sz="2400" b="1" dirty="0" smtClean="0">
                <a:latin typeface="#9Slide03 SFU Futura_12" panose="00000400000000000000" pitchFamily="2" charset="0"/>
              </a:rPr>
              <a:t> TB </a:t>
            </a:r>
            <a:r>
              <a:rPr lang="en-US" altLang="en-US" sz="3200" b="1" dirty="0" err="1" smtClean="0">
                <a:solidFill>
                  <a:srgbClr val="FF0000"/>
                </a:solidFill>
                <a:latin typeface="#9Slide03 SFU Futura_12" panose="00000400000000000000" pitchFamily="2" charset="0"/>
              </a:rPr>
              <a:t>năm</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giá</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trị</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trung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bình</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của</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nhiệt</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độ</a:t>
            </a:r>
            <a:r>
              <a:rPr lang="en-US" altLang="en-US" sz="2400" b="1" dirty="0" smtClean="0">
                <a:latin typeface="#9Slide03 SFU Futura_12" panose="00000400000000000000" pitchFamily="2" charset="0"/>
              </a:rPr>
              <a:t> 12 </a:t>
            </a:r>
            <a:r>
              <a:rPr lang="en-US" altLang="en-US" sz="2400" b="1" dirty="0" err="1" smtClean="0">
                <a:latin typeface="#9Slide03 SFU Futura_12" panose="00000400000000000000" pitchFamily="2" charset="0"/>
              </a:rPr>
              <a:t>tháng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trong</a:t>
            </a:r>
            <a:r>
              <a:rPr lang="en-US" altLang="en-US" sz="2400" b="1" dirty="0" smtClean="0">
                <a:latin typeface="#9Slide03 SFU Futura_12" panose="00000400000000000000" pitchFamily="2" charset="0"/>
              </a:rPr>
              <a:t> </a:t>
            </a:r>
            <a:r>
              <a:rPr lang="en-US" altLang="en-US" sz="2400" b="1" dirty="0" err="1" smtClean="0">
                <a:latin typeface="#9Slide03 SFU Futura_12" panose="00000400000000000000" pitchFamily="2" charset="0"/>
              </a:rPr>
              <a:t>năm</a:t>
            </a:r>
            <a:endParaRPr lang="en-US" altLang="en-US" sz="2400" b="1" dirty="0">
              <a:latin typeface="#9Slide03 SFU Futura_12" panose="00000400000000000000" pitchFamily="2" charset="0"/>
            </a:endParaRPr>
          </a:p>
        </p:txBody>
      </p:sp>
    </p:spTree>
    <p:extLst>
      <p:ext uri="{BB962C8B-B14F-4D97-AF65-F5344CB8AC3E}">
        <p14:creationId xmlns:p14="http://schemas.microsoft.com/office/powerpoint/2010/main" val="346114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par>
                                <p:cTn id="30" presetID="16" presetClass="entr" presetSubtype="21"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barn(inVertical)">
                                      <p:cBhvr>
                                        <p:cTn id="32" dur="500"/>
                                        <p:tgtEl>
                                          <p:spTgt spid="3074"/>
                                        </p:tgtEl>
                                      </p:cBhvr>
                                    </p:animEffect>
                                  </p:childTnLst>
                                </p:cTn>
                              </p:par>
                              <p:par>
                                <p:cTn id="33" presetID="16" presetClass="entr" presetSubtype="2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par>
                                <p:cTn id="41" presetID="16" presetClass="entr" presetSubtype="21"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barn(inVertical)">
                                      <p:cBhvr>
                                        <p:cTn id="48" dur="500"/>
                                        <p:tgtEl>
                                          <p:spTgt spid="29"/>
                                        </p:tgtEl>
                                      </p:cBhvr>
                                    </p:animEffect>
                                  </p:childTnLst>
                                </p:cTn>
                              </p:par>
                              <p:par>
                                <p:cTn id="49" presetID="16" presetClass="entr" presetSubtype="21"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barn(inVertical)">
                                      <p:cBhvr>
                                        <p:cTn id="56" dur="500"/>
                                        <p:tgtEl>
                                          <p:spTgt spid="30"/>
                                        </p:tgtEl>
                                      </p:cBhvr>
                                    </p:animEffect>
                                  </p:childTnLst>
                                </p:cTn>
                              </p:par>
                              <p:par>
                                <p:cTn id="57" presetID="16" presetClass="entr" presetSubtype="21"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inVertical)">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animBg="1"/>
      <p:bldP spid="1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7">
            <a:extLst>
              <a:ext uri="{FF2B5EF4-FFF2-40B4-BE49-F238E27FC236}">
                <a16:creationId xmlns:a16="http://schemas.microsoft.com/office/drawing/2014/main" id="{9C8CB8A0-CA76-4A71-B990-0741CE8ED4AB}"/>
              </a:ext>
            </a:extLst>
          </p:cNvPr>
          <p:cNvSpPr/>
          <p:nvPr/>
        </p:nvSpPr>
        <p:spPr>
          <a:xfrm>
            <a:off x="142875" y="-15050"/>
            <a:ext cx="12049125"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a</a:t>
            </a:r>
            <a:r>
              <a:rPr lang="en-US" sz="3600" b="1" dirty="0" smtClean="0">
                <a:solidFill>
                  <a:srgbClr val="C00000"/>
                </a:solidFill>
                <a:latin typeface="#9Slide03 SFU Futura_12" panose="00000400000000000000" pitchFamily="2" charset="0"/>
                <a:cs typeface="Arial" panose="020B0604020202020204" pitchFamily="34" charset="0"/>
              </a:rPr>
              <a:t>. NHIỆT ĐỘ KHÔNG KHÍ VÀ CÁCH SỬ DỤNG NHIỆT KẾ</a:t>
            </a:r>
            <a:endParaRPr lang="en-US" sz="3600" b="1" dirty="0">
              <a:solidFill>
                <a:srgbClr val="C00000"/>
              </a:solidFill>
              <a:latin typeface="#9Slide03 SFU Futura_12" panose="00000400000000000000" pitchFamily="2" charset="0"/>
              <a:cs typeface="Arial" panose="020B0604020202020204" pitchFamily="34" charset="0"/>
            </a:endParaRPr>
          </a:p>
        </p:txBody>
      </p:sp>
      <p:grpSp>
        <p:nvGrpSpPr>
          <p:cNvPr id="3" name="Group 2"/>
          <p:cNvGrpSpPr/>
          <p:nvPr/>
        </p:nvGrpSpPr>
        <p:grpSpPr>
          <a:xfrm>
            <a:off x="0" y="800101"/>
            <a:ext cx="5885192" cy="2271253"/>
            <a:chOff x="0" y="1001896"/>
            <a:chExt cx="5885192" cy="1568084"/>
          </a:xfrm>
        </p:grpSpPr>
        <p:pic>
          <p:nvPicPr>
            <p:cNvPr id="10"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3">
              <a:extLst>
                <a:ext uri="{28A0092B-C50C-407E-A947-70E740481C1C}">
                  <a14:useLocalDpi xmlns:a14="http://schemas.microsoft.com/office/drawing/2010/main" val="0"/>
                </a:ext>
              </a:extLst>
            </a:blip>
            <a:srcRect l="9352" t="22587" r="17276" b="27241"/>
            <a:stretch/>
          </p:blipFill>
          <p:spPr bwMode="auto">
            <a:xfrm>
              <a:off x="0" y="1001896"/>
              <a:ext cx="5472113" cy="156808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amation Mark Question Mark Clip Art Image, PNG, 800x800px, Exclamation  Mark, Artwork, Beak, Black And White,"/>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5875" b="90000" l="10000" r="90000">
                          <a14:foregroundMark x1="75732" y1="55000" x2="77195" y2="52500"/>
                          <a14:foregroundMark x1="79390" y1="47250" x2="79390" y2="47250"/>
                          <a14:foregroundMark x1="66220" y1="5875" x2="66220" y2="5875"/>
                          <a14:foregroundMark x1="35000" y1="86875" x2="35000" y2="86875"/>
                          <a14:foregroundMark x1="20122" y1="39250" x2="20122" y2="39250"/>
                          <a14:foregroundMark x1="13049" y1="43000" x2="13049" y2="43000"/>
                        </a14:backgroundRemoval>
                      </a14:imgEffect>
                    </a14:imgLayer>
                  </a14:imgProps>
                </a:ext>
                <a:ext uri="{28A0092B-C50C-407E-A947-70E740481C1C}">
                  <a14:useLocalDpi xmlns:a14="http://schemas.microsoft.com/office/drawing/2010/main" val="0"/>
                </a:ext>
              </a:extLst>
            </a:blip>
            <a:srcRect l="9696" t="4312" r="12378" b="7375"/>
            <a:stretch/>
          </p:blipFill>
          <p:spPr bwMode="auto">
            <a:xfrm>
              <a:off x="4926945" y="1110973"/>
              <a:ext cx="958247" cy="60528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Rounded Corners 7">
            <a:extLst>
              <a:ext uri="{FF2B5EF4-FFF2-40B4-BE49-F238E27FC236}">
                <a16:creationId xmlns:a16="http://schemas.microsoft.com/office/drawing/2014/main" id="{09CD7DA3-870E-45AC-9BA5-014F990F81AD}"/>
              </a:ext>
            </a:extLst>
          </p:cNvPr>
          <p:cNvSpPr/>
          <p:nvPr/>
        </p:nvSpPr>
        <p:spPr>
          <a:xfrm>
            <a:off x="411353" y="1309955"/>
            <a:ext cx="4583363" cy="93664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Em </a:t>
            </a:r>
            <a:r>
              <a:rPr lang="vi-VN" sz="2800" b="1" dirty="0">
                <a:solidFill>
                  <a:srgbClr val="002060"/>
                </a:solidFill>
                <a:latin typeface="#9Slide03 SFU Futura_12" panose="00000400000000000000" pitchFamily="2" charset="0"/>
                <a:cs typeface="Arial" panose="020B0604020202020204" pitchFamily="34" charset="0"/>
              </a:rPr>
              <a:t>hãy </a:t>
            </a:r>
            <a:r>
              <a:rPr lang="vi-VN" sz="2800" b="1" dirty="0">
                <a:solidFill>
                  <a:srgbClr val="FF0000"/>
                </a:solidFill>
                <a:latin typeface="#9Slide03 SFU Futura_12" panose="00000400000000000000" pitchFamily="2" charset="0"/>
                <a:cs typeface="Arial" panose="020B0604020202020204" pitchFamily="34" charset="0"/>
              </a:rPr>
              <a:t>đọc giá trị nhiệt độ </a:t>
            </a:r>
            <a:r>
              <a:rPr lang="vi-VN" sz="2800" b="1" dirty="0">
                <a:solidFill>
                  <a:srgbClr val="002060"/>
                </a:solidFill>
                <a:latin typeface="#9Slide03 SFU Futura_12" panose="00000400000000000000" pitchFamily="2" charset="0"/>
                <a:cs typeface="Arial" panose="020B0604020202020204" pitchFamily="34" charset="0"/>
              </a:rPr>
              <a:t>không khí </a:t>
            </a:r>
            <a:r>
              <a:rPr lang="vi-VN" sz="2800" b="1" dirty="0" smtClean="0">
                <a:solidFill>
                  <a:srgbClr val="002060"/>
                </a:solidFill>
                <a:latin typeface="#9Slide03 SFU Futura_12" panose="00000400000000000000" pitchFamily="2" charset="0"/>
                <a:cs typeface="Arial" panose="020B0604020202020204" pitchFamily="34" charset="0"/>
              </a:rPr>
              <a:t>hi</a:t>
            </a:r>
            <a:r>
              <a:rPr lang="en-US" sz="2800" b="1" dirty="0" smtClean="0">
                <a:solidFill>
                  <a:srgbClr val="002060"/>
                </a:solidFill>
                <a:latin typeface="#9Slide03 SFU Futura_12" panose="00000400000000000000" pitchFamily="2" charset="0"/>
                <a:cs typeface="Arial" panose="020B0604020202020204" pitchFamily="34" charset="0"/>
              </a:rPr>
              <a:t>ể</a:t>
            </a:r>
            <a:r>
              <a:rPr lang="vi-VN" sz="2800" b="1" dirty="0" smtClean="0">
                <a:solidFill>
                  <a:srgbClr val="002060"/>
                </a:solidFill>
                <a:latin typeface="#9Slide03 SFU Futura_12" panose="00000400000000000000" pitchFamily="2" charset="0"/>
                <a:cs typeface="Arial" panose="020B0604020202020204" pitchFamily="34" charset="0"/>
              </a:rPr>
              <a:t>n </a:t>
            </a:r>
            <a:r>
              <a:rPr lang="vi-VN" sz="2800" b="1" dirty="0">
                <a:solidFill>
                  <a:srgbClr val="002060"/>
                </a:solidFill>
                <a:latin typeface="#9Slide03 SFU Futura_12" panose="00000400000000000000" pitchFamily="2" charset="0"/>
                <a:cs typeface="Arial" panose="020B0604020202020204" pitchFamily="34" charset="0"/>
              </a:rPr>
              <a:t>thị trên nhiệt kế ở hình 1 SGK trang 156.</a:t>
            </a:r>
          </a:p>
        </p:txBody>
      </p:sp>
      <p:pic>
        <p:nvPicPr>
          <p:cNvPr id="23" name="Picture 2" descr="Green Note Paper Decorative Illustration, Exquisite Notes, Sticky Notes,  Notepads PNG Transparent Clipart Image and PSD File for Free Download"/>
          <p:cNvPicPr>
            <a:picLocks noChangeAspect="1" noChangeArrowheads="1"/>
          </p:cNvPicPr>
          <p:nvPr/>
        </p:nvPicPr>
        <p:blipFill rotWithShape="1">
          <a:blip r:embed="rId3">
            <a:extLst>
              <a:ext uri="{28A0092B-C50C-407E-A947-70E740481C1C}">
                <a14:useLocalDpi xmlns:a14="http://schemas.microsoft.com/office/drawing/2010/main" val="0"/>
              </a:ext>
            </a:extLst>
          </a:blip>
          <a:srcRect l="9352" t="22587" r="17276" b="27241"/>
          <a:stretch/>
        </p:blipFill>
        <p:spPr bwMode="auto">
          <a:xfrm>
            <a:off x="142875" y="2971229"/>
            <a:ext cx="5329238" cy="412966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Rounded Corners 7">
            <a:extLst>
              <a:ext uri="{FF2B5EF4-FFF2-40B4-BE49-F238E27FC236}">
                <a16:creationId xmlns:a16="http://schemas.microsoft.com/office/drawing/2014/main" id="{09CD7DA3-870E-45AC-9BA5-014F990F81AD}"/>
              </a:ext>
            </a:extLst>
          </p:cNvPr>
          <p:cNvSpPr/>
          <p:nvPr/>
        </p:nvSpPr>
        <p:spPr>
          <a:xfrm>
            <a:off x="551800" y="3236100"/>
            <a:ext cx="4474140" cy="2584279"/>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smtClean="0">
                <a:solidFill>
                  <a:srgbClr val="002060"/>
                </a:solidFill>
                <a:latin typeface="#9Slide03 SFU Futura_12" panose="00000400000000000000" pitchFamily="2" charset="0"/>
                <a:cs typeface="Arial" panose="020B0604020202020204" pitchFamily="34" charset="0"/>
              </a:rPr>
              <a:t> </a:t>
            </a:r>
            <a:r>
              <a:rPr lang="en-US" sz="2800" b="1" dirty="0" smtClean="0">
                <a:solidFill>
                  <a:srgbClr val="002060"/>
                </a:solidFill>
                <a:latin typeface="#9Slide03 SFU Futura_12" panose="00000400000000000000" pitchFamily="2" charset="0"/>
                <a:cs typeface="Arial" panose="020B0604020202020204" pitchFamily="34" charset="0"/>
              </a:rPr>
              <a:t> </a:t>
            </a:r>
          </a:p>
          <a:p>
            <a:pPr algn="just"/>
            <a:r>
              <a:rPr lang="vi-VN" sz="2400" b="1" dirty="0">
                <a:solidFill>
                  <a:srgbClr val="002060"/>
                </a:solidFill>
                <a:latin typeface="#9Slide03 SFU Futura_12" panose="00000400000000000000" pitchFamily="2" charset="0"/>
                <a:cs typeface="Arial" panose="020B0604020202020204" pitchFamily="34" charset="0"/>
              </a:rPr>
              <a:t>Ở trạm khí tượng Láng (Hà Nội), kết quả đo nhiệt độ ở bốn thời điểm trong ngày </a:t>
            </a:r>
            <a:r>
              <a:rPr lang="vi-VN" sz="2400" b="1" dirty="0" smtClean="0">
                <a:solidFill>
                  <a:srgbClr val="002060"/>
                </a:solidFill>
                <a:latin typeface="#9Slide03 SFU Futura_12" panose="00000400000000000000" pitchFamily="2" charset="0"/>
                <a:cs typeface="Arial" panose="020B0604020202020204" pitchFamily="34" charset="0"/>
              </a:rPr>
              <a:t>25</a:t>
            </a:r>
            <a:r>
              <a:rPr lang="en-US" sz="2400" b="1" dirty="0" smtClean="0">
                <a:solidFill>
                  <a:srgbClr val="002060"/>
                </a:solidFill>
                <a:latin typeface="#9Slide03 SFU Futura_12" panose="00000400000000000000" pitchFamily="2" charset="0"/>
                <a:cs typeface="Arial" panose="020B0604020202020204" pitchFamily="34" charset="0"/>
              </a:rPr>
              <a:t>/</a:t>
            </a:r>
            <a:r>
              <a:rPr lang="vi-VN" sz="2400" b="1" dirty="0" smtClean="0">
                <a:solidFill>
                  <a:srgbClr val="002060"/>
                </a:solidFill>
                <a:latin typeface="#9Slide03 SFU Futura_12" panose="00000400000000000000" pitchFamily="2" charset="0"/>
                <a:cs typeface="Arial" panose="020B0604020202020204" pitchFamily="34" charset="0"/>
              </a:rPr>
              <a:t>7</a:t>
            </a:r>
            <a:r>
              <a:rPr lang="en-US" sz="2400" b="1" dirty="0" smtClean="0">
                <a:solidFill>
                  <a:srgbClr val="002060"/>
                </a:solidFill>
                <a:latin typeface="#9Slide03 SFU Futura_12" panose="00000400000000000000" pitchFamily="2" charset="0"/>
                <a:cs typeface="Arial" panose="020B0604020202020204" pitchFamily="34" charset="0"/>
              </a:rPr>
              <a:t>/</a:t>
            </a:r>
            <a:r>
              <a:rPr lang="vi-VN" sz="2400" b="1" dirty="0" smtClean="0">
                <a:solidFill>
                  <a:srgbClr val="002060"/>
                </a:solidFill>
                <a:latin typeface="#9Slide03 SFU Futura_12" panose="00000400000000000000" pitchFamily="2" charset="0"/>
                <a:cs typeface="Arial" panose="020B0604020202020204" pitchFamily="34" charset="0"/>
              </a:rPr>
              <a:t>2019 l</a:t>
            </a:r>
            <a:r>
              <a:rPr lang="en-US" sz="2400" b="1" dirty="0" smtClean="0">
                <a:solidFill>
                  <a:srgbClr val="002060"/>
                </a:solidFill>
                <a:latin typeface="#9Slide03 SFU Futura_12" panose="00000400000000000000" pitchFamily="2" charset="0"/>
                <a:cs typeface="Arial" panose="020B0604020202020204" pitchFamily="34" charset="0"/>
              </a:rPr>
              <a:t>ầ</a:t>
            </a:r>
            <a:r>
              <a:rPr lang="vi-VN" sz="2400" b="1" dirty="0" smtClean="0">
                <a:solidFill>
                  <a:srgbClr val="002060"/>
                </a:solidFill>
                <a:latin typeface="#9Slide03 SFU Futura_12" panose="00000400000000000000" pitchFamily="2" charset="0"/>
                <a:cs typeface="Arial" panose="020B0604020202020204" pitchFamily="34" charset="0"/>
              </a:rPr>
              <a:t>n </a:t>
            </a:r>
            <a:r>
              <a:rPr lang="vi-VN" sz="2400" b="1" dirty="0">
                <a:solidFill>
                  <a:srgbClr val="002060"/>
                </a:solidFill>
                <a:latin typeface="#9Slide03 SFU Futura_12" panose="00000400000000000000" pitchFamily="2" charset="0"/>
                <a:cs typeface="Arial" panose="020B0604020202020204" pitchFamily="34" charset="0"/>
              </a:rPr>
              <a:t>lượt là </a:t>
            </a:r>
            <a:r>
              <a:rPr lang="vi-VN" sz="2400" b="1" dirty="0">
                <a:solidFill>
                  <a:srgbClr val="FF0000"/>
                </a:solidFill>
                <a:latin typeface="#9Slide03 SFU Futura_12" panose="00000400000000000000" pitchFamily="2" charset="0"/>
                <a:cs typeface="Arial" panose="020B0604020202020204" pitchFamily="34" charset="0"/>
              </a:rPr>
              <a:t>27°C, 27°C, 32°C, 30°C. </a:t>
            </a:r>
            <a:r>
              <a:rPr lang="en-US" sz="2400" b="1" dirty="0">
                <a:solidFill>
                  <a:srgbClr val="002060"/>
                </a:solidFill>
                <a:latin typeface="#9Slide03 SFU Futura_12" panose="00000400000000000000" pitchFamily="2" charset="0"/>
                <a:cs typeface="Arial" panose="020B0604020202020204" pitchFamily="34" charset="0"/>
              </a:rPr>
              <a:t>C</a:t>
            </a:r>
            <a:r>
              <a:rPr lang="vi-VN" sz="2400" b="1" dirty="0" smtClean="0">
                <a:solidFill>
                  <a:srgbClr val="002060"/>
                </a:solidFill>
                <a:latin typeface="#9Slide03 SFU Futura_12" panose="00000400000000000000" pitchFamily="2" charset="0"/>
                <a:cs typeface="Arial" panose="020B0604020202020204" pitchFamily="34" charset="0"/>
              </a:rPr>
              <a:t>ho </a:t>
            </a:r>
            <a:r>
              <a:rPr lang="vi-VN" sz="2400" b="1" dirty="0">
                <a:solidFill>
                  <a:srgbClr val="002060"/>
                </a:solidFill>
                <a:latin typeface="#9Slide03 SFU Futura_12" panose="00000400000000000000" pitchFamily="2" charset="0"/>
                <a:cs typeface="Arial" panose="020B0604020202020204" pitchFamily="34" charset="0"/>
              </a:rPr>
              <a:t>biết nhiệt độ không khí trung bình của ngày hôm đó?</a:t>
            </a:r>
          </a:p>
        </p:txBody>
      </p:sp>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10421134" y="800101"/>
            <a:ext cx="1329302" cy="5195437"/>
          </a:xfrm>
          <a:prstGeom prst="rect">
            <a:avLst/>
          </a:prstGeom>
        </p:spPr>
      </p:pic>
      <p:sp>
        <p:nvSpPr>
          <p:cNvPr id="17" name="Rectangle: Rounded Corners 7">
            <a:extLst>
              <a:ext uri="{FF2B5EF4-FFF2-40B4-BE49-F238E27FC236}">
                <a16:creationId xmlns:a16="http://schemas.microsoft.com/office/drawing/2014/main" id="{9C8CB8A0-CA76-4A71-B990-0741CE8ED4AB}"/>
              </a:ext>
            </a:extLst>
          </p:cNvPr>
          <p:cNvSpPr/>
          <p:nvPr/>
        </p:nvSpPr>
        <p:spPr>
          <a:xfrm>
            <a:off x="6219647" y="1478089"/>
            <a:ext cx="2684600" cy="858014"/>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C00000"/>
                </a:solidFill>
                <a:latin typeface="#9Slide03 SFU Futura_12" panose="00000400000000000000" pitchFamily="2" charset="0"/>
                <a:cs typeface="Arial" panose="020B0604020202020204" pitchFamily="34" charset="0"/>
              </a:rPr>
              <a:t>18 </a:t>
            </a:r>
            <a:r>
              <a:rPr lang="en-US" sz="4800" b="1" baseline="30000" dirty="0" smtClean="0">
                <a:solidFill>
                  <a:srgbClr val="C00000"/>
                </a:solidFill>
                <a:latin typeface="#9Slide03 SFU Futura_12" panose="00000400000000000000" pitchFamily="2" charset="0"/>
                <a:cs typeface="Arial" panose="020B0604020202020204" pitchFamily="34" charset="0"/>
              </a:rPr>
              <a:t>0</a:t>
            </a:r>
            <a:r>
              <a:rPr lang="en-US" sz="4800" b="1" dirty="0" smtClean="0">
                <a:solidFill>
                  <a:srgbClr val="C00000"/>
                </a:solidFill>
                <a:latin typeface="#9Slide03 SFU Futura_12" panose="00000400000000000000" pitchFamily="2" charset="0"/>
                <a:cs typeface="Arial" panose="020B0604020202020204" pitchFamily="34" charset="0"/>
              </a:rPr>
              <a:t>C</a:t>
            </a:r>
            <a:endParaRPr lang="en-US" sz="3600" b="1" dirty="0">
              <a:solidFill>
                <a:srgbClr val="C00000"/>
              </a:solidFill>
              <a:latin typeface="#9Slide03 SFU Futura_12" panose="00000400000000000000" pitchFamily="2" charset="0"/>
              <a:cs typeface="Arial" panose="020B0604020202020204" pitchFamily="34" charset="0"/>
            </a:endParaRPr>
          </a:p>
        </p:txBody>
      </p:sp>
      <p:sp>
        <p:nvSpPr>
          <p:cNvPr id="20" name="TextBox 19">
            <a:extLst>
              <a:ext uri="{FF2B5EF4-FFF2-40B4-BE49-F238E27FC236}">
                <a16:creationId xmlns:a16="http://schemas.microsoft.com/office/drawing/2014/main" id="{E648D752-BF5C-4466-86C9-578981A27C92}"/>
              </a:ext>
            </a:extLst>
          </p:cNvPr>
          <p:cNvSpPr txBox="1"/>
          <p:nvPr/>
        </p:nvSpPr>
        <p:spPr>
          <a:xfrm>
            <a:off x="9842287" y="6008339"/>
            <a:ext cx="2573351" cy="769441"/>
          </a:xfrm>
          <a:prstGeom prst="rect">
            <a:avLst/>
          </a:prstGeom>
          <a:noFill/>
          <a:ln>
            <a:noFill/>
            <a:prstDash val="sysDot"/>
          </a:ln>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2000" b="1" dirty="0" smtClean="0">
                <a:latin typeface="#9Slide03 SFU Futura_12" panose="00000400000000000000" pitchFamily="2" charset="0"/>
              </a:rPr>
              <a:t>Hình1: </a:t>
            </a:r>
          </a:p>
          <a:p>
            <a:pPr marL="0" indent="0" algn="ctr">
              <a:lnSpc>
                <a:spcPct val="110000"/>
              </a:lnSpc>
              <a:spcBef>
                <a:spcPts val="0"/>
              </a:spcBef>
              <a:buFont typeface="Times New Roman" panose="02020603050405020304" pitchFamily="18" charset="0"/>
              <a:buNone/>
            </a:pPr>
            <a:r>
              <a:rPr lang="en-US" altLang="en-US" sz="2000" b="1" dirty="0" err="1" smtClean="0">
                <a:latin typeface="#9Slide03 SFU Futura_12" panose="00000400000000000000" pitchFamily="2" charset="0"/>
              </a:rPr>
              <a:t>nhiệt</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kế</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treo</a:t>
            </a:r>
            <a:r>
              <a:rPr lang="en-US" altLang="en-US" sz="2000" b="1" dirty="0" smtClean="0">
                <a:latin typeface="#9Slide03 SFU Futura_12" panose="00000400000000000000" pitchFamily="2" charset="0"/>
              </a:rPr>
              <a:t> </a:t>
            </a:r>
            <a:r>
              <a:rPr lang="en-US" altLang="en-US" sz="2000" b="1" dirty="0" err="1" smtClean="0">
                <a:latin typeface="#9Slide03 SFU Futura_12" panose="00000400000000000000" pitchFamily="2" charset="0"/>
              </a:rPr>
              <a:t>tường</a:t>
            </a:r>
            <a:endParaRPr lang="en-US" altLang="en-US" sz="2000" b="1" dirty="0">
              <a:latin typeface="#9Slide03 SFU Futura_12" panose="00000400000000000000" pitchFamily="2" charset="0"/>
            </a:endParaRPr>
          </a:p>
        </p:txBody>
      </p:sp>
      <p:grpSp>
        <p:nvGrpSpPr>
          <p:cNvPr id="7" name="Group 6"/>
          <p:cNvGrpSpPr/>
          <p:nvPr/>
        </p:nvGrpSpPr>
        <p:grpSpPr>
          <a:xfrm>
            <a:off x="5434865" y="3567337"/>
            <a:ext cx="4679714" cy="1253289"/>
            <a:chOff x="5434865" y="3567337"/>
            <a:chExt cx="4679714" cy="1253289"/>
          </a:xfrm>
        </p:grpSpPr>
        <p:sp>
          <p:nvSpPr>
            <p:cNvPr id="4" name="Rectangle 3"/>
            <p:cNvSpPr/>
            <p:nvPr/>
          </p:nvSpPr>
          <p:spPr>
            <a:xfrm>
              <a:off x="5434865" y="3567337"/>
              <a:ext cx="3020401" cy="523220"/>
            </a:xfrm>
            <a:prstGeom prst="rect">
              <a:avLst/>
            </a:prstGeom>
          </p:spPr>
          <p:txBody>
            <a:bodyPr wrap="square">
              <a:spAutoFit/>
            </a:bodyPr>
            <a:lstStyle/>
            <a:p>
              <a:r>
                <a:rPr lang="en-US" sz="2800" b="1" dirty="0" smtClean="0">
                  <a:solidFill>
                    <a:srgbClr val="C00000"/>
                  </a:solidFill>
                  <a:latin typeface="#9Slide03 SFU Futura_12" panose="020B0604020202020204" charset="0"/>
                </a:rPr>
                <a:t>27+ 27 </a:t>
              </a:r>
              <a:r>
                <a:rPr lang="en-US" sz="2800" b="1" dirty="0">
                  <a:solidFill>
                    <a:srgbClr val="C00000"/>
                  </a:solidFill>
                  <a:latin typeface="#9Slide03 SFU Futura_12" panose="020B0604020202020204" charset="0"/>
                </a:rPr>
                <a:t>+ </a:t>
              </a:r>
              <a:r>
                <a:rPr lang="en-US" sz="2800" b="1" dirty="0" smtClean="0">
                  <a:solidFill>
                    <a:srgbClr val="C00000"/>
                  </a:solidFill>
                  <a:latin typeface="#9Slide03 SFU Futura_12" panose="020B0604020202020204" charset="0"/>
                </a:rPr>
                <a:t>32+ 30</a:t>
              </a:r>
              <a:endParaRPr lang="en-US" sz="4000" b="1" dirty="0">
                <a:solidFill>
                  <a:srgbClr val="C00000"/>
                </a:solidFill>
                <a:latin typeface="#9Slide03 SFU Futura_12" panose="020B0604020202020204" charset="0"/>
              </a:endParaRPr>
            </a:p>
          </p:txBody>
        </p:sp>
        <p:sp>
          <p:nvSpPr>
            <p:cNvPr id="22" name="Rectangle 21"/>
            <p:cNvSpPr/>
            <p:nvPr/>
          </p:nvSpPr>
          <p:spPr>
            <a:xfrm>
              <a:off x="8900142" y="3817823"/>
              <a:ext cx="1214437" cy="584775"/>
            </a:xfrm>
            <a:prstGeom prst="rect">
              <a:avLst/>
            </a:prstGeom>
          </p:spPr>
          <p:txBody>
            <a:bodyPr wrap="square">
              <a:spAutoFit/>
            </a:bodyPr>
            <a:lstStyle/>
            <a:p>
              <a:r>
                <a:rPr lang="en-US" sz="3200" b="1" dirty="0" smtClean="0">
                  <a:solidFill>
                    <a:srgbClr val="C00000"/>
                  </a:solidFill>
                  <a:latin typeface="#9Slide03 SFU Futura_12" panose="020B0604020202020204" charset="0"/>
                </a:rPr>
                <a:t>29°C</a:t>
              </a:r>
              <a:endParaRPr lang="en-US" sz="3200" b="1" dirty="0">
                <a:solidFill>
                  <a:srgbClr val="C00000"/>
                </a:solidFill>
                <a:latin typeface="#9Slide03 SFU Futura_12" panose="020B0604020202020204" charset="0"/>
              </a:endParaRPr>
            </a:p>
          </p:txBody>
        </p:sp>
        <p:cxnSp>
          <p:nvCxnSpPr>
            <p:cNvPr id="6" name="Straight Connector 5"/>
            <p:cNvCxnSpPr/>
            <p:nvPr/>
          </p:nvCxnSpPr>
          <p:spPr>
            <a:xfrm>
              <a:off x="5434865" y="4143677"/>
              <a:ext cx="27661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569233" y="4235851"/>
              <a:ext cx="504399" cy="584775"/>
            </a:xfrm>
            <a:prstGeom prst="rect">
              <a:avLst/>
            </a:prstGeom>
          </p:spPr>
          <p:txBody>
            <a:bodyPr wrap="square">
              <a:spAutoFit/>
            </a:bodyPr>
            <a:lstStyle/>
            <a:p>
              <a:r>
                <a:rPr lang="en-US" sz="3200" b="1" dirty="0" smtClean="0">
                  <a:solidFill>
                    <a:srgbClr val="C00000"/>
                  </a:solidFill>
                  <a:latin typeface="#9Slide03 SFU Futura_12" panose="020B0604020202020204" charset="0"/>
                </a:rPr>
                <a:t>4</a:t>
              </a:r>
              <a:endParaRPr lang="en-US" sz="3200" b="1" dirty="0">
                <a:solidFill>
                  <a:srgbClr val="C00000"/>
                </a:solidFill>
                <a:latin typeface="#9Slide03 SFU Futura_12" panose="020B0604020202020204" charset="0"/>
              </a:endParaRPr>
            </a:p>
          </p:txBody>
        </p:sp>
        <p:sp>
          <p:nvSpPr>
            <p:cNvPr id="27" name="Rectangle 26"/>
            <p:cNvSpPr/>
            <p:nvPr/>
          </p:nvSpPr>
          <p:spPr>
            <a:xfrm>
              <a:off x="8294848" y="3725491"/>
              <a:ext cx="630203" cy="769441"/>
            </a:xfrm>
            <a:prstGeom prst="rect">
              <a:avLst/>
            </a:prstGeom>
          </p:spPr>
          <p:txBody>
            <a:bodyPr wrap="square">
              <a:spAutoFit/>
            </a:bodyPr>
            <a:lstStyle/>
            <a:p>
              <a:r>
                <a:rPr lang="en-US" sz="4400" b="1" dirty="0" smtClean="0">
                  <a:latin typeface="#9Slide03 SFU Futura_12" panose="020B0604020202020204" charset="0"/>
                </a:rPr>
                <a:t>=</a:t>
              </a:r>
              <a:endParaRPr lang="en-US" sz="4400" b="1" dirty="0">
                <a:latin typeface="#9Slide03 SFU Futura_12" panose="020B0604020202020204" charset="0"/>
              </a:endParaRPr>
            </a:p>
          </p:txBody>
        </p:sp>
      </p:grpSp>
    </p:spTree>
    <p:extLst>
      <p:ext uri="{BB962C8B-B14F-4D97-AF65-F5344CB8AC3E}">
        <p14:creationId xmlns:p14="http://schemas.microsoft.com/office/powerpoint/2010/main" val="402257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par>
                                <p:cTn id="21" presetID="16" presetClass="entr" presetSubtype="21"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3915</TotalTime>
  <Words>1727</Words>
  <Application>Microsoft Office PowerPoint</Application>
  <PresentationFormat>Widescreen</PresentationFormat>
  <Paragraphs>210</Paragraphs>
  <Slides>25</Slides>
  <Notes>20</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25</vt:i4>
      </vt:variant>
    </vt:vector>
  </HeadingPairs>
  <TitlesOfParts>
    <vt:vector size="38" baseType="lpstr">
      <vt:lpstr>Calibri</vt:lpstr>
      <vt:lpstr>Arial</vt:lpstr>
      <vt:lpstr>Cambria</vt:lpstr>
      <vt:lpstr>#9Slide03 SFU Futura_12</vt:lpstr>
      <vt:lpstr>#9Slide03 Oswald Medium</vt:lpstr>
      <vt:lpstr>#9Slide07 IcielKoni</vt:lpstr>
      <vt:lpstr>Calibri Light</vt:lpstr>
      <vt:lpstr>Times New Roman</vt:lpstr>
      <vt:lpstr>Wingdings</vt:lpstr>
      <vt:lpstr>#9Slide05 Great Vibes</vt:lpstr>
      <vt:lpstr>#9Slide05 SVNUT Triumph</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Trang</dc:creator>
  <cp:lastModifiedBy>Pham Thi Huyen Trang</cp:lastModifiedBy>
  <cp:revision>98</cp:revision>
  <dcterms:created xsi:type="dcterms:W3CDTF">2021-07-21T02:55:04Z</dcterms:created>
  <dcterms:modified xsi:type="dcterms:W3CDTF">2021-09-05T08:55:09Z</dcterms:modified>
</cp:coreProperties>
</file>