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60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74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5876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38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0650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61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56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8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6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3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4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65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5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59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7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A37DD-46BC-4904-8CD4-C9D563174F0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88F4E6-2D37-442A-ACDD-BD73CE92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6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8D6EA-6648-4B9B-B5BE-7AF46C3CF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0906" y="442170"/>
            <a:ext cx="7766936" cy="1646302"/>
          </a:xfrm>
        </p:spPr>
        <p:txBody>
          <a:bodyPr/>
          <a:lstStyle/>
          <a:p>
            <a:r>
              <a:rPr lang="en-US" dirty="0"/>
              <a:t>TIẾT 123- NÓI VÀ NGHE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13413C-DC4F-4FBF-97F3-CA83905AE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304" y="2578813"/>
            <a:ext cx="9863190" cy="256891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khắc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nạn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nhiễm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120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F3403-092A-42FC-8EF9-A39E21DC6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671263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C12A4-033F-4882-B774-5ADD3A139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280863"/>
            <a:ext cx="8596668" cy="272280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 tham gia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thảo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luận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giải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pháp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khắc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phục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nạn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ô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môi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điều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hướng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Ai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sẽ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nghe ta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bày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kiến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hay nêu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xuất</a:t>
            </a:r>
            <a:r>
              <a:rPr lang="vi-VN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75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73D2E-4E89-4312-B9C9-EF47BFB16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859604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TRƯỚC KHI NÓI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A3312-2C43-4FE2-B3E0-CFD3530D7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1767155"/>
            <a:ext cx="8596668" cy="4274207"/>
          </a:xfrm>
        </p:spPr>
        <p:txBody>
          <a:bodyPr>
            <a:normAutofit/>
          </a:bodyPr>
          <a:lstStyle/>
          <a:p>
            <a:pPr marL="0" marR="0" algn="just">
              <a:spcBef>
                <a:spcPts val="600"/>
              </a:spcBef>
              <a:spcAft>
                <a:spcPts val="0"/>
              </a:spcAft>
            </a:pPr>
            <a:r>
              <a:rPr lang="fr-FR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fr-FR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Chuẩn</a:t>
            </a:r>
            <a:r>
              <a:rPr lang="fr-FR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bị</a:t>
            </a:r>
            <a:r>
              <a:rPr lang="fr-FR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nội</a:t>
            </a:r>
            <a:r>
              <a:rPr lang="fr-FR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dung</a:t>
            </a:r>
            <a:r>
              <a:rPr lang="fr-FR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Xác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định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mục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đích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nghe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(SGK).</a:t>
            </a:r>
            <a:endParaRPr lang="en-US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Khi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phải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bám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sát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mục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đích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nội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dung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đối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tượng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nghe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chệch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hướng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fr-FR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fr-FR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Tập</a:t>
            </a:r>
            <a:r>
              <a:rPr lang="fr-FR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luyện</a:t>
            </a:r>
            <a:r>
              <a:rPr lang="fr-FR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600"/>
              </a:spcAft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HS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mình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trước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gương</a:t>
            </a: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HS </a:t>
            </a:r>
            <a:r>
              <a:rPr lang="fr-FR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nói</a:t>
            </a:r>
            <a:r>
              <a:rPr lang="fr-F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fr-F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nói</a:t>
            </a:r>
            <a:r>
              <a:rPr lang="fr-F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lang="fr-F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nhóm</a:t>
            </a:r>
            <a:r>
              <a:rPr lang="fr-F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fr-FR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fr-FR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77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67AB0-C5AA-43CC-B70E-9F8DDC421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436652"/>
            <a:ext cx="8596668" cy="982894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 BÀY NÓI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A5508-4EF2-4F59-8223-6014F678ED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325366"/>
            <a:ext cx="8980373" cy="4058292"/>
          </a:xfrm>
        </p:spPr>
        <p:txBody>
          <a:bodyPr>
            <a:noAutofit/>
          </a:bodyPr>
          <a:lstStyle/>
          <a:p>
            <a:pPr marL="0" marR="0" algn="just">
              <a:spcBef>
                <a:spcPts val="600"/>
              </a:spcBef>
              <a:spcAft>
                <a:spcPts val="0"/>
              </a:spcAft>
            </a:pP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Yêu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cầu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mục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đích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thảo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luận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về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giải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pháp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khắc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nạn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ô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nhiễm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môi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trường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Nội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dung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mở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đầu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kết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thúc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hợp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lí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algn="just"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rõ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ràng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truyền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cảm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Điệu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bộ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cử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chỉ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nét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mặt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ánh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mắt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…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phù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50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DA84-63D6-4F3C-A082-5B00BF951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2149670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TRAO ĐỔI VỀ BÀI NÓI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299DD-4EC7-4736-8E53-CF5769181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1973779"/>
            <a:ext cx="8596668" cy="279343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chéo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dựa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phiếu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tiêu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7412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>
            <a:extLst>
              <a:ext uri="{FF2B5EF4-FFF2-40B4-BE49-F238E27FC236}">
                <a16:creationId xmlns:a16="http://schemas.microsoft.com/office/drawing/2014/main" id="{542A1125-BEEF-4B06-B7A6-5C89AFBF8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341AF29A-C02E-4F6E-AE31-4D61F939D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803267-175B-4586-A120-09F386B97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65F2CC1-9FB6-4DC6-9A51-772067069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166660"/>
              </p:ext>
            </p:extLst>
          </p:nvPr>
        </p:nvGraphicFramePr>
        <p:xfrm>
          <a:off x="643467" y="893852"/>
          <a:ext cx="10905067" cy="5854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6759">
                  <a:extLst>
                    <a:ext uri="{9D8B030D-6E8A-4147-A177-3AD203B41FA5}">
                      <a16:colId xmlns:a16="http://schemas.microsoft.com/office/drawing/2014/main" val="1064105124"/>
                    </a:ext>
                  </a:extLst>
                </a:gridCol>
                <a:gridCol w="3049758">
                  <a:extLst>
                    <a:ext uri="{9D8B030D-6E8A-4147-A177-3AD203B41FA5}">
                      <a16:colId xmlns:a16="http://schemas.microsoft.com/office/drawing/2014/main" val="4200103696"/>
                    </a:ext>
                  </a:extLst>
                </a:gridCol>
                <a:gridCol w="2528994">
                  <a:extLst>
                    <a:ext uri="{9D8B030D-6E8A-4147-A177-3AD203B41FA5}">
                      <a16:colId xmlns:a16="http://schemas.microsoft.com/office/drawing/2014/main" val="1043637364"/>
                    </a:ext>
                  </a:extLst>
                </a:gridCol>
                <a:gridCol w="2449556">
                  <a:extLst>
                    <a:ext uri="{9D8B030D-6E8A-4147-A177-3AD203B41FA5}">
                      <a16:colId xmlns:a16="http://schemas.microsoft.com/office/drawing/2014/main" val="3353847168"/>
                    </a:ext>
                  </a:extLst>
                </a:gridCol>
              </a:tblGrid>
              <a:tr h="332063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PHIẾU ĐÁNH GIÁ THEO TIÊU CHÍ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147192"/>
                  </a:ext>
                </a:extLst>
              </a:tr>
              <a:tr h="332063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Nhóm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:……….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061862"/>
                  </a:ext>
                </a:extLst>
              </a:tr>
              <a:tr h="33206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Tiêu chí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75" marR="51075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Mức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298774"/>
                  </a:ext>
                </a:extLst>
              </a:tr>
              <a:tr h="3320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Chưa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đạt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Đạt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extLst>
                  <a:ext uri="{0D108BD9-81ED-4DB2-BD59-A6C34878D82A}">
                    <a16:rowId xmlns:a16="http://schemas.microsoft.com/office/drawing/2014/main" val="2972198368"/>
                  </a:ext>
                </a:extLst>
              </a:tr>
              <a:tr h="62656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1. Chọn được giải pháp phù hợp, tối ưu, khả thi có thể áp dụng ngay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Chưa có giải pháp phù hợp,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giải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pháp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nhưng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chưa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khả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Giải pháp tối ưu, có tính khả thi cao.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extLst>
                  <a:ext uri="{0D108BD9-81ED-4DB2-BD59-A6C34878D82A}">
                    <a16:rowId xmlns:a16="http://schemas.microsoft.com/office/drawing/2014/main" val="1903302174"/>
                  </a:ext>
                </a:extLst>
              </a:tr>
              <a:tr h="62656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2. Nội dung giải pháp hay, thuyết phục, hấp dẫn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 sơ sài, chưa thuyết phục người nghe .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đủ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chi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tiết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để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thuyết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phục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người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nghe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Nội dung giải pháp hay, thuyết phục, hấp dẫn.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extLst>
                  <a:ext uri="{0D108BD9-81ED-4DB2-BD59-A6C34878D82A}">
                    <a16:rowId xmlns:a16="http://schemas.microsoft.com/office/drawing/2014/main" val="4225083993"/>
                  </a:ext>
                </a:extLst>
              </a:tr>
              <a:tr h="62656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3. Nói to, rõ ràng, truyền cảm.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Nói nhỏ, khó nghe; nói lắp, ngập ngừng…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Nói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nhưng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đôi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chỗ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lặp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lại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hoặc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ngập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ngừng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Nói to, truyền cảm, hầu như không lặp lại hoặc ngập ngừng.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extLst>
                  <a:ext uri="{0D108BD9-81ED-4DB2-BD59-A6C34878D82A}">
                    <a16:rowId xmlns:a16="http://schemas.microsoft.com/office/drawing/2014/main" val="853606726"/>
                  </a:ext>
                </a:extLst>
              </a:tr>
              <a:tr h="11541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4. Sử dụng yếu tố phi ngôn ngữ phù hợp.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Điệu bộ thiếu tự tin, mắt chưa nhìn vào người nghe; nét mặt chưa biểu cảm hoặc biểu cảm không phù hợp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hop hợp.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Điệu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bộ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tự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tin,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mắt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nhìn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vào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người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nghe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nét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mặt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biểu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cảm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phù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nội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dung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chuyện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Điệu bộ rất tự tin, mắt nhìn vào người nghe; nét mặt sinh động.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extLst>
                  <a:ext uri="{0D108BD9-81ED-4DB2-BD59-A6C34878D82A}">
                    <a16:rowId xmlns:a16="http://schemas.microsoft.com/office/drawing/2014/main" val="3347662324"/>
                  </a:ext>
                </a:extLst>
              </a:tr>
              <a:tr h="62656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5. Mở đầu và kết thúc hợp lí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chào hỏi/ và không có lời kết thúc bài nói.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chào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hỏi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lời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kết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thúc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bài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nói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Chào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hỏi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kết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thúc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bài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nói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một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hấp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dẫn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extLst>
                  <a:ext uri="{0D108BD9-81ED-4DB2-BD59-A6C34878D82A}">
                    <a16:rowId xmlns:a16="http://schemas.microsoft.com/office/drawing/2014/main" val="1998982127"/>
                  </a:ext>
                </a:extLst>
              </a:tr>
              <a:tr h="332063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TỔNG ĐIỂM: ………………../10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điểm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075" marR="5107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975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096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A1982-4E3E-4B25-9FD2-D331492FD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250022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LUYỆN TẬP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583DC-1DDC-4948-A607-11E6B16F8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321960"/>
            <a:ext cx="9216678" cy="3184988"/>
          </a:xfrm>
        </p:spPr>
        <p:txBody>
          <a:bodyPr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rình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bày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kiến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mình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vấn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môi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ô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khí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nguồn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rác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thải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ùn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ứ,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cống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rãnh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tắc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nghẽn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632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5B09F-0B26-493D-A5C8-795C9A42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52764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VẬN DỤNG</a:t>
            </a:r>
            <a:b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59DAEF-828C-4629-A070-2331D5A1E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867" y="2456665"/>
            <a:ext cx="8596668" cy="3081105"/>
          </a:xfrm>
        </p:spPr>
        <p:txBody>
          <a:bodyPr>
            <a:noAutofit/>
          </a:bodyPr>
          <a:lstStyle/>
          <a:p>
            <a:r>
              <a:rPr lang="en-US" sz="3600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36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Hãy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bày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kiến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vấn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môi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nơi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sống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đưa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giải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pháp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môi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4065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568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Facet</vt:lpstr>
      <vt:lpstr>TIẾT 123- NÓI VÀ NGHE</vt:lpstr>
      <vt:lpstr>KHỞI ĐỘNG</vt:lpstr>
      <vt:lpstr>TRƯỚC KHI NÓI</vt:lpstr>
      <vt:lpstr>TRÌNH BÀY NÓI</vt:lpstr>
      <vt:lpstr>TRAO ĐỔI VỀ BÀI NÓI</vt:lpstr>
      <vt:lpstr>PowerPoint Presentation</vt:lpstr>
      <vt:lpstr>LUYỆN TẬP</vt:lpstr>
      <vt:lpstr>VẬN DỤNG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123- NÓI VÀ NGHE</dc:title>
  <dc:creator>Nguyen Thi Phuong</dc:creator>
  <cp:lastModifiedBy>Nguyen Thi Phuong</cp:lastModifiedBy>
  <cp:revision>4</cp:revision>
  <dcterms:created xsi:type="dcterms:W3CDTF">2022-04-11T13:48:19Z</dcterms:created>
  <dcterms:modified xsi:type="dcterms:W3CDTF">2022-04-11T14:12:48Z</dcterms:modified>
</cp:coreProperties>
</file>