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576D"/>
    <a:srgbClr val="C88293"/>
    <a:srgbClr val="87805E"/>
    <a:srgbClr val="D8CCA3"/>
    <a:srgbClr val="B09B71"/>
    <a:srgbClr val="EDDFB3"/>
    <a:srgbClr val="BBA661"/>
    <a:srgbClr val="B29A4C"/>
    <a:srgbClr val="EEE3CB"/>
    <a:srgbClr val="FFF8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407" autoAdjust="0"/>
  </p:normalViewPr>
  <p:slideViewPr>
    <p:cSldViewPr snapToGrid="0">
      <p:cViewPr varScale="1">
        <p:scale>
          <a:sx n="86" d="100"/>
          <a:sy n="8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FCF73-0C56-407B-9CF6-523990D419F2}" type="datetimeFigureOut">
              <a:rPr lang="vi-VN" smtClean="0"/>
              <a:t>19/12/2022</a:t>
            </a:fld>
            <a:endParaRPr lang="vi-VN"/>
          </a:p>
        </p:txBody>
      </p:sp>
      <p:sp>
        <p:nvSpPr>
          <p:cNvPr id="4" name="Chỗ dành sẵn cho Hình ảnh của Bản chiếu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2BF8A-391F-4009-A835-0271229AA5C8}" type="slidenum">
              <a:rPr lang="vi-VN" smtClean="0"/>
              <a:t>‹#›</a:t>
            </a:fld>
            <a:endParaRPr lang="vi-VN"/>
          </a:p>
        </p:txBody>
      </p:sp>
    </p:spTree>
    <p:extLst>
      <p:ext uri="{BB962C8B-B14F-4D97-AF65-F5344CB8AC3E}">
        <p14:creationId xmlns:p14="http://schemas.microsoft.com/office/powerpoint/2010/main" val="3312403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a:p>
        </p:txBody>
      </p:sp>
      <p:sp>
        <p:nvSpPr>
          <p:cNvPr id="4" name="Chỗ dành sẵn cho Số hiệu Bản chiếu 3"/>
          <p:cNvSpPr>
            <a:spLocks noGrp="1"/>
          </p:cNvSpPr>
          <p:nvPr>
            <p:ph type="sldNum" sz="quarter" idx="5"/>
          </p:nvPr>
        </p:nvSpPr>
        <p:spPr/>
        <p:txBody>
          <a:bodyPr/>
          <a:lstStyle/>
          <a:p>
            <a:fld id="{2352BF8A-391F-4009-A835-0271229AA5C8}" type="slidenum">
              <a:rPr lang="vi-VN" smtClean="0"/>
              <a:t>5</a:t>
            </a:fld>
            <a:endParaRPr lang="vi-VN"/>
          </a:p>
        </p:txBody>
      </p:sp>
    </p:spTree>
    <p:extLst>
      <p:ext uri="{BB962C8B-B14F-4D97-AF65-F5344CB8AC3E}">
        <p14:creationId xmlns:p14="http://schemas.microsoft.com/office/powerpoint/2010/main" val="2501058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a:p>
        </p:txBody>
      </p:sp>
      <p:sp>
        <p:nvSpPr>
          <p:cNvPr id="4" name="Chỗ dành sẵn cho Số hiệu Bản chiếu 3"/>
          <p:cNvSpPr>
            <a:spLocks noGrp="1"/>
          </p:cNvSpPr>
          <p:nvPr>
            <p:ph type="sldNum" sz="quarter" idx="5"/>
          </p:nvPr>
        </p:nvSpPr>
        <p:spPr/>
        <p:txBody>
          <a:bodyPr/>
          <a:lstStyle/>
          <a:p>
            <a:fld id="{2352BF8A-391F-4009-A835-0271229AA5C8}" type="slidenum">
              <a:rPr lang="vi-VN" smtClean="0"/>
              <a:t>8</a:t>
            </a:fld>
            <a:endParaRPr lang="vi-VN"/>
          </a:p>
        </p:txBody>
      </p:sp>
    </p:spTree>
    <p:extLst>
      <p:ext uri="{BB962C8B-B14F-4D97-AF65-F5344CB8AC3E}">
        <p14:creationId xmlns:p14="http://schemas.microsoft.com/office/powerpoint/2010/main" val="2588470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fld id="{DF428318-8B28-4817-89A6-AEF0F427F3C4}" type="datetimeFigureOut">
              <a:rPr lang="vi-VN" smtClean="0"/>
              <a:t>19/12/2022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3486815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DF428318-8B28-4817-89A6-AEF0F427F3C4}" type="datetimeFigureOut">
              <a:rPr lang="vi-VN" smtClean="0"/>
              <a:t>19/12/2022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913162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DF428318-8B28-4817-89A6-AEF0F427F3C4}" type="datetimeFigureOut">
              <a:rPr lang="vi-VN" smtClean="0"/>
              <a:t>19/12/2022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412207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DF428318-8B28-4817-89A6-AEF0F427F3C4}" type="datetimeFigureOut">
              <a:rPr lang="vi-VN" smtClean="0"/>
              <a:t>19/12/2022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155833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DF428318-8B28-4817-89A6-AEF0F427F3C4}" type="datetimeFigureOut">
              <a:rPr lang="vi-VN" smtClean="0"/>
              <a:t>19/12/2022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1828654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DF428318-8B28-4817-89A6-AEF0F427F3C4}" type="datetimeFigureOut">
              <a:rPr lang="vi-VN" smtClean="0"/>
              <a:t>19/12/2022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3305554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682329" y="2505075"/>
            <a:ext cx="4190702"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5014913" y="2505075"/>
            <a:ext cx="4211340"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DF428318-8B28-4817-89A6-AEF0F427F3C4}" type="datetimeFigureOut">
              <a:rPr lang="vi-VN" smtClean="0"/>
              <a:t>19/12/2022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35584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DF428318-8B28-4817-89A6-AEF0F427F3C4}" type="datetimeFigureOut">
              <a:rPr lang="vi-VN" smtClean="0"/>
              <a:t>19/12/2022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294830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28318-8B28-4817-89A6-AEF0F427F3C4}" type="datetimeFigureOut">
              <a:rPr lang="vi-VN" smtClean="0"/>
              <a:t>19/12/2022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241441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DF428318-8B28-4817-89A6-AEF0F427F3C4}" type="datetimeFigureOut">
              <a:rPr lang="vi-VN" smtClean="0"/>
              <a:t>19/12/2022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1435947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DF428318-8B28-4817-89A6-AEF0F427F3C4}" type="datetimeFigureOut">
              <a:rPr lang="vi-VN" smtClean="0"/>
              <a:t>19/12/2022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B8975D2-5C29-4B82-BDC3-D296F603E48E}" type="slidenum">
              <a:rPr lang="vi-VN" smtClean="0"/>
              <a:t>‹#›</a:t>
            </a:fld>
            <a:endParaRPr lang="vi-VN"/>
          </a:p>
        </p:txBody>
      </p:sp>
    </p:spTree>
    <p:extLst>
      <p:ext uri="{BB962C8B-B14F-4D97-AF65-F5344CB8AC3E}">
        <p14:creationId xmlns:p14="http://schemas.microsoft.com/office/powerpoint/2010/main" val="192367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428318-8B28-4817-89A6-AEF0F427F3C4}" type="datetimeFigureOut">
              <a:rPr lang="vi-VN" smtClean="0"/>
              <a:t>19/12/2022</a:t>
            </a:fld>
            <a:endParaRPr lang="vi-VN"/>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975D2-5C29-4B82-BDC3-D296F603E48E}" type="slidenum">
              <a:rPr lang="vi-VN" smtClean="0"/>
              <a:t>‹#›</a:t>
            </a:fld>
            <a:endParaRPr lang="vi-VN"/>
          </a:p>
        </p:txBody>
      </p:sp>
    </p:spTree>
    <p:extLst>
      <p:ext uri="{BB962C8B-B14F-4D97-AF65-F5344CB8AC3E}">
        <p14:creationId xmlns:p14="http://schemas.microsoft.com/office/powerpoint/2010/main" val="1593279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
        <p:nvSpPr>
          <p:cNvPr id="25" name="Hình chữ nhật 24">
            <a:extLst>
              <a:ext uri="{FF2B5EF4-FFF2-40B4-BE49-F238E27FC236}">
                <a16:creationId xmlns:a16="http://schemas.microsoft.com/office/drawing/2014/main" id="{1DD5CC8F-7D4A-95DA-5257-590EA1BC1646}"/>
              </a:ext>
            </a:extLst>
          </p:cNvPr>
          <p:cNvSpPr/>
          <p:nvPr/>
        </p:nvSpPr>
        <p:spPr>
          <a:xfrm>
            <a:off x="63871" y="526605"/>
            <a:ext cx="751138" cy="788694"/>
          </a:xfrm>
          <a:prstGeom prst="rect">
            <a:avLst/>
          </a:prstGeom>
          <a:solidFill>
            <a:srgbClr val="EA92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17" name="Nhóm 16">
            <a:extLst>
              <a:ext uri="{FF2B5EF4-FFF2-40B4-BE49-F238E27FC236}">
                <a16:creationId xmlns:a16="http://schemas.microsoft.com/office/drawing/2014/main" id="{5DA17D6B-4C5B-D335-D9DA-9BE72DC79E42}"/>
              </a:ext>
            </a:extLst>
          </p:cNvPr>
          <p:cNvGrpSpPr/>
          <p:nvPr/>
        </p:nvGrpSpPr>
        <p:grpSpPr>
          <a:xfrm>
            <a:off x="14177" y="411289"/>
            <a:ext cx="4772488" cy="1071345"/>
            <a:chOff x="68607" y="433061"/>
            <a:chExt cx="4772488" cy="1071345"/>
          </a:xfrm>
        </p:grpSpPr>
        <p:sp>
          <p:nvSpPr>
            <p:cNvPr id="15" name="Hộp Văn bản 14">
              <a:extLst>
                <a:ext uri="{FF2B5EF4-FFF2-40B4-BE49-F238E27FC236}">
                  <a16:creationId xmlns:a16="http://schemas.microsoft.com/office/drawing/2014/main" id="{C6D3430A-28A1-366A-6DD8-D93AE0313BE6}"/>
                </a:ext>
              </a:extLst>
            </p:cNvPr>
            <p:cNvSpPr txBox="1">
              <a:spLocks/>
            </p:cNvSpPr>
            <p:nvPr/>
          </p:nvSpPr>
          <p:spPr>
            <a:xfrm>
              <a:off x="119988" y="488743"/>
              <a:ext cx="4721107" cy="1015663"/>
            </a:xfrm>
            <a:prstGeom prst="rect">
              <a:avLst/>
            </a:prstGeom>
            <a:noFill/>
          </p:spPr>
          <p:txBody>
            <a:bodyPr wrap="square" rtlCol="0">
              <a:spAutoFit/>
            </a:bodyPr>
            <a:lstStyle/>
            <a:p>
              <a:r>
                <a:rPr lang="en-US" sz="6000" b="1">
                  <a:solidFill>
                    <a:srgbClr val="2A5568"/>
                  </a:solidFill>
                  <a:latin typeface="LHanoienne Typeface" pitchFamily="50" charset="0"/>
                  <a:cs typeface="iCiel Cucho" pitchFamily="50" charset="0"/>
                </a:rPr>
                <a:t>Đồng chí</a:t>
              </a:r>
              <a:endParaRPr lang="vi-VN" sz="6000" b="1">
                <a:solidFill>
                  <a:srgbClr val="2A5568"/>
                </a:solidFill>
                <a:latin typeface="iCiel Cucho" pitchFamily="50" charset="0"/>
                <a:cs typeface="iCiel Cucho" pitchFamily="50" charset="0"/>
              </a:endParaRPr>
            </a:p>
          </p:txBody>
        </p:sp>
        <p:sp>
          <p:nvSpPr>
            <p:cNvPr id="6" name="Hộp Văn bản 5">
              <a:extLst>
                <a:ext uri="{FF2B5EF4-FFF2-40B4-BE49-F238E27FC236}">
                  <a16:creationId xmlns:a16="http://schemas.microsoft.com/office/drawing/2014/main" id="{17C41036-9065-E605-6F5A-D91A931BCB5C}"/>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4D7C96"/>
                  </a:solidFill>
                  <a:latin typeface="LHanoienne Typeface" pitchFamily="50" charset="0"/>
                  <a:cs typeface="iCiel Cucho" pitchFamily="50" charset="0"/>
                </a:rPr>
                <a:t>Đồng chí</a:t>
              </a:r>
              <a:endParaRPr lang="vi-VN" sz="6000" b="1">
                <a:solidFill>
                  <a:srgbClr val="4D7C96"/>
                </a:solidFill>
                <a:latin typeface="iCiel Cucho" pitchFamily="50" charset="0"/>
                <a:cs typeface="iCiel Cucho" pitchFamily="50" charset="0"/>
              </a:endParaRPr>
            </a:p>
          </p:txBody>
        </p:sp>
      </p:grpSp>
      <p:sp>
        <p:nvSpPr>
          <p:cNvPr id="16" name="Hộp Văn bản 15">
            <a:extLst>
              <a:ext uri="{FF2B5EF4-FFF2-40B4-BE49-F238E27FC236}">
                <a16:creationId xmlns:a16="http://schemas.microsoft.com/office/drawing/2014/main" id="{9F0EF420-EFF5-E303-E196-1D593FA3E872}"/>
              </a:ext>
            </a:extLst>
          </p:cNvPr>
          <p:cNvSpPr txBox="1">
            <a:spLocks/>
          </p:cNvSpPr>
          <p:nvPr/>
        </p:nvSpPr>
        <p:spPr>
          <a:xfrm rot="21282631">
            <a:off x="2193307" y="1235913"/>
            <a:ext cx="2288401"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AD660F"/>
                  </a:outerShdw>
                </a:effectLst>
                <a:latin typeface="Dancing Script" pitchFamily="2" charset="0"/>
              </a:rPr>
              <a:t>Chính Hữu</a:t>
            </a:r>
            <a:endParaRPr lang="vi-VN" sz="4000" b="1" i="1">
              <a:solidFill>
                <a:srgbClr val="EBE3D6"/>
              </a:solidFill>
              <a:effectLst>
                <a:outerShdw dist="38100" dir="2700000" algn="tl" rotWithShape="0">
                  <a:srgbClr val="AD660F"/>
                </a:outerShdw>
              </a:effectLst>
              <a:latin typeface="Dancing Script" pitchFamily="2" charset="0"/>
            </a:endParaRPr>
          </a:p>
        </p:txBody>
      </p:sp>
      <p:cxnSp>
        <p:nvCxnSpPr>
          <p:cNvPr id="20" name="Đường nối Thẳng 19">
            <a:extLst>
              <a:ext uri="{FF2B5EF4-FFF2-40B4-BE49-F238E27FC236}">
                <a16:creationId xmlns:a16="http://schemas.microsoft.com/office/drawing/2014/main" id="{DB38B0E3-0FEA-69D9-B4F4-3906F31A4B38}"/>
              </a:ext>
            </a:extLst>
          </p:cNvPr>
          <p:cNvCxnSpPr>
            <a:cxnSpLocks/>
          </p:cNvCxnSpPr>
          <p:nvPr/>
        </p:nvCxnSpPr>
        <p:spPr>
          <a:xfrm>
            <a:off x="163285" y="1550778"/>
            <a:ext cx="2057401" cy="0"/>
          </a:xfrm>
          <a:prstGeom prst="line">
            <a:avLst/>
          </a:prstGeom>
          <a:ln w="10160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22" name="Đường nối Thẳng 21">
            <a:extLst>
              <a:ext uri="{FF2B5EF4-FFF2-40B4-BE49-F238E27FC236}">
                <a16:creationId xmlns:a16="http://schemas.microsoft.com/office/drawing/2014/main" id="{23F7BC0C-E98D-8698-3286-DC8A3ECA6009}"/>
              </a:ext>
            </a:extLst>
          </p:cNvPr>
          <p:cNvCxnSpPr>
            <a:cxnSpLocks/>
          </p:cNvCxnSpPr>
          <p:nvPr/>
        </p:nvCxnSpPr>
        <p:spPr>
          <a:xfrm>
            <a:off x="153760" y="1761055"/>
            <a:ext cx="2057401" cy="0"/>
          </a:xfrm>
          <a:prstGeom prst="line">
            <a:avLst/>
          </a:prstGeom>
          <a:ln w="8255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23" name="Đường nối Thẳng 22">
            <a:extLst>
              <a:ext uri="{FF2B5EF4-FFF2-40B4-BE49-F238E27FC236}">
                <a16:creationId xmlns:a16="http://schemas.microsoft.com/office/drawing/2014/main" id="{2EBDFB2B-34AF-1BFE-283A-2C9C9CCBAF1D}"/>
              </a:ext>
            </a:extLst>
          </p:cNvPr>
          <p:cNvCxnSpPr>
            <a:cxnSpLocks/>
          </p:cNvCxnSpPr>
          <p:nvPr/>
        </p:nvCxnSpPr>
        <p:spPr>
          <a:xfrm>
            <a:off x="153760" y="1965247"/>
            <a:ext cx="2057401" cy="0"/>
          </a:xfrm>
          <a:prstGeom prst="line">
            <a:avLst/>
          </a:prstGeom>
          <a:ln w="63500">
            <a:solidFill>
              <a:srgbClr val="EA9228"/>
            </a:solidFill>
          </a:ln>
        </p:spPr>
        <p:style>
          <a:lnRef idx="1">
            <a:schemeClr val="accent1"/>
          </a:lnRef>
          <a:fillRef idx="0">
            <a:schemeClr val="accent1"/>
          </a:fillRef>
          <a:effectRef idx="0">
            <a:schemeClr val="accent1"/>
          </a:effectRef>
          <a:fontRef idx="minor">
            <a:schemeClr val="tx1"/>
          </a:fontRef>
        </p:style>
      </p:cxnSp>
      <p:sp>
        <p:nvSpPr>
          <p:cNvPr id="11" name="Hình chữ nhật 10">
            <a:extLst>
              <a:ext uri="{FF2B5EF4-FFF2-40B4-BE49-F238E27FC236}">
                <a16:creationId xmlns:a16="http://schemas.microsoft.com/office/drawing/2014/main" id="{B1E00561-F50F-14BD-215A-AE81BC0193CB}"/>
              </a:ext>
            </a:extLst>
          </p:cNvPr>
          <p:cNvSpPr>
            <a:spLocks/>
          </p:cNvSpPr>
          <p:nvPr/>
        </p:nvSpPr>
        <p:spPr>
          <a:xfrm>
            <a:off x="4833470" y="329805"/>
            <a:ext cx="4857817" cy="1151552"/>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 name="Hình chữ nhật 4">
            <a:extLst>
              <a:ext uri="{FF2B5EF4-FFF2-40B4-BE49-F238E27FC236}">
                <a16:creationId xmlns:a16="http://schemas.microsoft.com/office/drawing/2014/main" id="{3C06384C-CB3A-C8EF-5C6B-26FF949B1E7D}"/>
              </a:ext>
            </a:extLst>
          </p:cNvPr>
          <p:cNvSpPr>
            <a:spLocks/>
          </p:cNvSpPr>
          <p:nvPr/>
        </p:nvSpPr>
        <p:spPr>
          <a:xfrm>
            <a:off x="4864973" y="297584"/>
            <a:ext cx="4857817" cy="1151552"/>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8" name="Hình chữ nhật 7">
            <a:extLst>
              <a:ext uri="{FF2B5EF4-FFF2-40B4-BE49-F238E27FC236}">
                <a16:creationId xmlns:a16="http://schemas.microsoft.com/office/drawing/2014/main" id="{214ACA1A-0C94-8747-BC50-7CA5518B04E1}"/>
              </a:ext>
            </a:extLst>
          </p:cNvPr>
          <p:cNvSpPr>
            <a:spLocks/>
          </p:cNvSpPr>
          <p:nvPr/>
        </p:nvSpPr>
        <p:spPr>
          <a:xfrm>
            <a:off x="6639574" y="22184"/>
            <a:ext cx="1273215" cy="573953"/>
          </a:xfrm>
          <a:prstGeom prst="rect">
            <a:avLst/>
          </a:prstGeom>
          <a:solidFill>
            <a:srgbClr val="F1B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9" name="Hộp Văn bản 8">
            <a:extLst>
              <a:ext uri="{FF2B5EF4-FFF2-40B4-BE49-F238E27FC236}">
                <a16:creationId xmlns:a16="http://schemas.microsoft.com/office/drawing/2014/main" id="{9884A1EE-8A4C-68E1-D13C-C2905598F596}"/>
              </a:ext>
            </a:extLst>
          </p:cNvPr>
          <p:cNvSpPr txBox="1">
            <a:spLocks/>
          </p:cNvSpPr>
          <p:nvPr/>
        </p:nvSpPr>
        <p:spPr>
          <a:xfrm>
            <a:off x="6555826" y="109847"/>
            <a:ext cx="1485792" cy="400110"/>
          </a:xfrm>
          <a:prstGeom prst="rect">
            <a:avLst/>
          </a:prstGeom>
          <a:noFill/>
        </p:spPr>
        <p:txBody>
          <a:bodyPr wrap="square" rtlCol="0">
            <a:spAutoFit/>
          </a:bodyPr>
          <a:lstStyle/>
          <a:p>
            <a:r>
              <a:rPr lang="en-US" sz="2000">
                <a:solidFill>
                  <a:srgbClr val="2A5568"/>
                </a:solidFill>
                <a:latin typeface="LHanoienne Typeface" pitchFamily="50" charset="0"/>
                <a:cs typeface="iCiel Cucho" pitchFamily="50" charset="0"/>
              </a:rPr>
              <a:t>TÁC GIẢ</a:t>
            </a:r>
            <a:endParaRPr lang="vi-VN" sz="2000">
              <a:solidFill>
                <a:srgbClr val="2A5568"/>
              </a:solidFill>
              <a:latin typeface="iCiel Cucho" pitchFamily="50" charset="0"/>
              <a:cs typeface="iCiel Cucho" pitchFamily="50" charset="0"/>
            </a:endParaRPr>
          </a:p>
        </p:txBody>
      </p:sp>
      <p:sp>
        <p:nvSpPr>
          <p:cNvPr id="10" name="Hộp Văn bản 9">
            <a:extLst>
              <a:ext uri="{FF2B5EF4-FFF2-40B4-BE49-F238E27FC236}">
                <a16:creationId xmlns:a16="http://schemas.microsoft.com/office/drawing/2014/main" id="{B2A428EB-0F9B-CB27-06B5-9D02F0161CA3}"/>
              </a:ext>
            </a:extLst>
          </p:cNvPr>
          <p:cNvSpPr txBox="1">
            <a:spLocks/>
          </p:cNvSpPr>
          <p:nvPr/>
        </p:nvSpPr>
        <p:spPr>
          <a:xfrm>
            <a:off x="4812773" y="385631"/>
            <a:ext cx="5173199" cy="1015663"/>
          </a:xfrm>
          <a:prstGeom prst="rect">
            <a:avLst/>
          </a:prstGeom>
          <a:noFill/>
        </p:spPr>
        <p:txBody>
          <a:bodyPr wrap="square" rtlCol="0">
            <a:spAutoFit/>
          </a:bodyPr>
          <a:lstStyle/>
          <a:p>
            <a:r>
              <a:rPr lang="en-US" sz="3000">
                <a:latin typeface="Westgate" panose="00000500000000000000" pitchFamily="50" charset="0"/>
                <a:cs typeface="iCiel Cucho" pitchFamily="50" charset="0"/>
              </a:rPr>
              <a:t>*ĐỀ TÀI: </a:t>
            </a:r>
            <a:r>
              <a:rPr lang="en-US" sz="2000">
                <a:latin typeface="Dancing Script" pitchFamily="2" charset="0"/>
                <a:cs typeface="iCiel Cucho" pitchFamily="50" charset="0"/>
              </a:rPr>
              <a:t>Những người lính và chiến tranh.</a:t>
            </a:r>
          </a:p>
          <a:p>
            <a:r>
              <a:rPr lang="en-US" sz="3000">
                <a:latin typeface="Westgate" panose="00000500000000000000" pitchFamily="50" charset="0"/>
                <a:cs typeface="iCiel Cucho" pitchFamily="50" charset="0"/>
              </a:rPr>
              <a:t>* PHONG CÁCH:</a:t>
            </a:r>
            <a:r>
              <a:rPr lang="en-US" sz="1801">
                <a:latin typeface="iCiel Cucho" pitchFamily="50" charset="0"/>
                <a:cs typeface="iCiel Cucho" pitchFamily="50" charset="0"/>
              </a:rPr>
              <a:t> </a:t>
            </a:r>
            <a:r>
              <a:rPr lang="en-US" sz="2000">
                <a:latin typeface="Dancing Script" pitchFamily="2" charset="0"/>
                <a:cs typeface="iCiel Cucho" pitchFamily="50" charset="0"/>
              </a:rPr>
              <a:t>Cảm xúc dồn nén, ngôn ngữ hàm súc.</a:t>
            </a:r>
            <a:endParaRPr lang="vi-VN" sz="2000">
              <a:latin typeface="Dancing Script" pitchFamily="2" charset="0"/>
              <a:cs typeface="iCiel Cucho" pitchFamily="50" charset="0"/>
            </a:endParaRPr>
          </a:p>
        </p:txBody>
      </p:sp>
      <p:sp>
        <p:nvSpPr>
          <p:cNvPr id="27" name="Hộp Văn bản 26">
            <a:extLst>
              <a:ext uri="{FF2B5EF4-FFF2-40B4-BE49-F238E27FC236}">
                <a16:creationId xmlns:a16="http://schemas.microsoft.com/office/drawing/2014/main" id="{384D5615-3D3F-565C-F5CD-F7C256B14BBC}"/>
              </a:ext>
            </a:extLst>
          </p:cNvPr>
          <p:cNvSpPr txBox="1">
            <a:spLocks/>
          </p:cNvSpPr>
          <p:nvPr/>
        </p:nvSpPr>
        <p:spPr>
          <a:xfrm>
            <a:off x="4494032" y="1988140"/>
            <a:ext cx="4889321" cy="1785104"/>
          </a:xfrm>
          <a:prstGeom prst="rect">
            <a:avLst/>
          </a:prstGeom>
          <a:noFill/>
        </p:spPr>
        <p:txBody>
          <a:bodyPr wrap="square" rtlCol="0">
            <a:spAutoFit/>
          </a:bodyPr>
          <a:lstStyle/>
          <a:p>
            <a:r>
              <a:rPr lang="en-US" sz="3000">
                <a:latin typeface="Westgate" panose="00000500000000000000" pitchFamily="50" charset="0"/>
                <a:cs typeface="iCiel Cucho" pitchFamily="50" charset="0"/>
              </a:rPr>
              <a:t>*HOÀN CẢNH: </a:t>
            </a:r>
            <a:r>
              <a:rPr lang="en-US" sz="2000">
                <a:latin typeface="Dancing Script" pitchFamily="2" charset="0"/>
                <a:cs typeface="iCiel Cucho" pitchFamily="50" charset="0"/>
              </a:rPr>
              <a:t>1948, thời kì đầu chống Pháp.</a:t>
            </a:r>
          </a:p>
          <a:p>
            <a:r>
              <a:rPr lang="en-US" sz="3000">
                <a:latin typeface="Westgate" panose="00000500000000000000" pitchFamily="50" charset="0"/>
                <a:cs typeface="iCiel Cucho" pitchFamily="50" charset="0"/>
              </a:rPr>
              <a:t>* NHAN ĐỀ: </a:t>
            </a:r>
            <a:r>
              <a:rPr lang="en-US" sz="2000">
                <a:latin typeface="Dancing Script" pitchFamily="2" charset="0"/>
                <a:cs typeface="iCiel Cucho" pitchFamily="50" charset="0"/>
              </a:rPr>
              <a:t>Chung chí hướng, lí tưởng. Cùng đoàn thể chính trị. Bản chất cách  mạng của tình đồng đội.</a:t>
            </a:r>
          </a:p>
          <a:p>
            <a:r>
              <a:rPr lang="en-US" sz="3000">
                <a:latin typeface="Westgate" panose="00000500000000000000" pitchFamily="50" charset="0"/>
                <a:cs typeface="iCiel Cucho" pitchFamily="50" charset="0"/>
              </a:rPr>
              <a:t>*XUẤT XỨ: </a:t>
            </a:r>
            <a:r>
              <a:rPr lang="en-US" sz="2000">
                <a:latin typeface="Dancing Script" pitchFamily="2" charset="0"/>
                <a:cs typeface="iCiel Cucho" pitchFamily="50" charset="0"/>
              </a:rPr>
              <a:t>Đầu súng trăng treo.</a:t>
            </a:r>
            <a:endParaRPr lang="vi-VN" sz="2000">
              <a:latin typeface="Dancing Script" pitchFamily="2" charset="0"/>
              <a:cs typeface="iCiel Cucho" pitchFamily="50" charset="0"/>
            </a:endParaRPr>
          </a:p>
        </p:txBody>
      </p:sp>
      <p:sp>
        <p:nvSpPr>
          <p:cNvPr id="28" name="Hình chữ nhật 27">
            <a:extLst>
              <a:ext uri="{FF2B5EF4-FFF2-40B4-BE49-F238E27FC236}">
                <a16:creationId xmlns:a16="http://schemas.microsoft.com/office/drawing/2014/main" id="{374F2EC1-081E-48C5-1EB4-C5FFCED82E70}"/>
              </a:ext>
            </a:extLst>
          </p:cNvPr>
          <p:cNvSpPr>
            <a:spLocks/>
          </p:cNvSpPr>
          <p:nvPr/>
        </p:nvSpPr>
        <p:spPr>
          <a:xfrm>
            <a:off x="4483359" y="1941370"/>
            <a:ext cx="4899994" cy="1920869"/>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9" name="Hình chữ nhật 28">
            <a:extLst>
              <a:ext uri="{FF2B5EF4-FFF2-40B4-BE49-F238E27FC236}">
                <a16:creationId xmlns:a16="http://schemas.microsoft.com/office/drawing/2014/main" id="{0066D1B4-CE23-DF44-F76D-C3564B99660C}"/>
              </a:ext>
            </a:extLst>
          </p:cNvPr>
          <p:cNvSpPr>
            <a:spLocks/>
          </p:cNvSpPr>
          <p:nvPr/>
        </p:nvSpPr>
        <p:spPr>
          <a:xfrm>
            <a:off x="4514862" y="1909149"/>
            <a:ext cx="4899994" cy="1920869"/>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2" name="Hình chữ nhật 31">
            <a:extLst>
              <a:ext uri="{FF2B5EF4-FFF2-40B4-BE49-F238E27FC236}">
                <a16:creationId xmlns:a16="http://schemas.microsoft.com/office/drawing/2014/main" id="{8A9F9A18-94E8-E3CB-0372-B699C40B3870}"/>
              </a:ext>
            </a:extLst>
          </p:cNvPr>
          <p:cNvSpPr>
            <a:spLocks/>
          </p:cNvSpPr>
          <p:nvPr/>
        </p:nvSpPr>
        <p:spPr>
          <a:xfrm>
            <a:off x="6231024" y="1735785"/>
            <a:ext cx="1613446" cy="419946"/>
          </a:xfrm>
          <a:prstGeom prst="rect">
            <a:avLst/>
          </a:prstGeom>
          <a:solidFill>
            <a:srgbClr val="F1B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6" name="Hộp Văn bản 25">
            <a:extLst>
              <a:ext uri="{FF2B5EF4-FFF2-40B4-BE49-F238E27FC236}">
                <a16:creationId xmlns:a16="http://schemas.microsoft.com/office/drawing/2014/main" id="{7F74FA97-7B5E-2EE6-CC7A-E051AB685BBF}"/>
              </a:ext>
            </a:extLst>
          </p:cNvPr>
          <p:cNvSpPr txBox="1">
            <a:spLocks/>
          </p:cNvSpPr>
          <p:nvPr/>
        </p:nvSpPr>
        <p:spPr>
          <a:xfrm>
            <a:off x="6156418" y="1731839"/>
            <a:ext cx="1975474" cy="400110"/>
          </a:xfrm>
          <a:prstGeom prst="rect">
            <a:avLst/>
          </a:prstGeom>
          <a:noFill/>
        </p:spPr>
        <p:txBody>
          <a:bodyPr wrap="square" rtlCol="0">
            <a:spAutoFit/>
          </a:bodyPr>
          <a:lstStyle/>
          <a:p>
            <a:r>
              <a:rPr lang="en-US" sz="2000">
                <a:solidFill>
                  <a:srgbClr val="2A5568"/>
                </a:solidFill>
                <a:latin typeface="LHanoienne Typeface" pitchFamily="50" charset="0"/>
                <a:cs typeface="iCiel Cucho" pitchFamily="50" charset="0"/>
              </a:rPr>
              <a:t>TÁC PHẨM</a:t>
            </a:r>
            <a:endParaRPr lang="vi-VN" sz="2000">
              <a:solidFill>
                <a:srgbClr val="2A5568"/>
              </a:solidFill>
              <a:latin typeface="iCiel Cucho" pitchFamily="50" charset="0"/>
              <a:cs typeface="iCiel Cucho" pitchFamily="50" charset="0"/>
            </a:endParaRPr>
          </a:p>
        </p:txBody>
      </p:sp>
      <p:sp>
        <p:nvSpPr>
          <p:cNvPr id="34" name="Hộp Văn bản 33">
            <a:extLst>
              <a:ext uri="{FF2B5EF4-FFF2-40B4-BE49-F238E27FC236}">
                <a16:creationId xmlns:a16="http://schemas.microsoft.com/office/drawing/2014/main" id="{2A5F3A90-B5B5-3759-C949-01E2AAA3C7EB}"/>
              </a:ext>
            </a:extLst>
          </p:cNvPr>
          <p:cNvSpPr txBox="1">
            <a:spLocks/>
          </p:cNvSpPr>
          <p:nvPr/>
        </p:nvSpPr>
        <p:spPr>
          <a:xfrm>
            <a:off x="570563" y="2675799"/>
            <a:ext cx="2747089" cy="1015663"/>
          </a:xfrm>
          <a:prstGeom prst="rect">
            <a:avLst/>
          </a:prstGeom>
          <a:noFill/>
        </p:spPr>
        <p:txBody>
          <a:bodyPr wrap="square" rtlCol="0">
            <a:spAutoFit/>
          </a:bodyPr>
          <a:lstStyle/>
          <a:p>
            <a:r>
              <a:rPr lang="en-US" sz="2000">
                <a:latin typeface="Dancing Script" pitchFamily="2" charset="0"/>
              </a:rPr>
              <a:t>Ngôn ngữ giản dị, hình ảnh </a:t>
            </a:r>
          </a:p>
          <a:p>
            <a:r>
              <a:rPr lang="en-US" sz="2000">
                <a:latin typeface="Dancing Script" pitchFamily="2" charset="0"/>
              </a:rPr>
              <a:t>  giàu tính biểu tượng, bút    </a:t>
            </a:r>
          </a:p>
          <a:p>
            <a:r>
              <a:rPr lang="en-US" sz="2000">
                <a:latin typeface="Dancing Script" pitchFamily="2" charset="0"/>
              </a:rPr>
              <a:t> pháp tả thực và lãng mạn.</a:t>
            </a:r>
            <a:endParaRPr lang="vi-VN" sz="2000">
              <a:latin typeface="Dancing Script" pitchFamily="2" charset="0"/>
            </a:endParaRPr>
          </a:p>
        </p:txBody>
      </p:sp>
      <p:sp>
        <p:nvSpPr>
          <p:cNvPr id="35" name="Hình chữ nhật 34">
            <a:extLst>
              <a:ext uri="{FF2B5EF4-FFF2-40B4-BE49-F238E27FC236}">
                <a16:creationId xmlns:a16="http://schemas.microsoft.com/office/drawing/2014/main" id="{2F77C051-4FC1-CEE6-A2E6-2850F5E3483F}"/>
              </a:ext>
            </a:extLst>
          </p:cNvPr>
          <p:cNvSpPr>
            <a:spLocks/>
          </p:cNvSpPr>
          <p:nvPr/>
        </p:nvSpPr>
        <p:spPr>
          <a:xfrm>
            <a:off x="529167" y="2463171"/>
            <a:ext cx="2785113" cy="1402428"/>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6" name="Hình chữ nhật 35">
            <a:extLst>
              <a:ext uri="{FF2B5EF4-FFF2-40B4-BE49-F238E27FC236}">
                <a16:creationId xmlns:a16="http://schemas.microsoft.com/office/drawing/2014/main" id="{7A1436DB-BD2B-C8BF-1A6B-25ED3912A893}"/>
              </a:ext>
            </a:extLst>
          </p:cNvPr>
          <p:cNvSpPr>
            <a:spLocks/>
          </p:cNvSpPr>
          <p:nvPr/>
        </p:nvSpPr>
        <p:spPr>
          <a:xfrm>
            <a:off x="560670" y="2430950"/>
            <a:ext cx="2785113" cy="1402428"/>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8" name="Hình chữ nhật 37">
            <a:extLst>
              <a:ext uri="{FF2B5EF4-FFF2-40B4-BE49-F238E27FC236}">
                <a16:creationId xmlns:a16="http://schemas.microsoft.com/office/drawing/2014/main" id="{A66D9591-A6DC-1B97-0C0B-38E7FCC7C5F1}"/>
              </a:ext>
            </a:extLst>
          </p:cNvPr>
          <p:cNvSpPr>
            <a:spLocks/>
          </p:cNvSpPr>
          <p:nvPr/>
        </p:nvSpPr>
        <p:spPr>
          <a:xfrm>
            <a:off x="971071" y="2272393"/>
            <a:ext cx="1982837" cy="419946"/>
          </a:xfrm>
          <a:prstGeom prst="rect">
            <a:avLst/>
          </a:prstGeom>
          <a:solidFill>
            <a:srgbClr val="F1B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3" name="Hộp Văn bản 32">
            <a:extLst>
              <a:ext uri="{FF2B5EF4-FFF2-40B4-BE49-F238E27FC236}">
                <a16:creationId xmlns:a16="http://schemas.microsoft.com/office/drawing/2014/main" id="{DC334E89-7142-E6A1-85C4-75D3AA8575C7}"/>
              </a:ext>
            </a:extLst>
          </p:cNvPr>
          <p:cNvSpPr txBox="1">
            <a:spLocks/>
          </p:cNvSpPr>
          <p:nvPr/>
        </p:nvSpPr>
        <p:spPr>
          <a:xfrm>
            <a:off x="907058" y="2265716"/>
            <a:ext cx="2263737" cy="400110"/>
          </a:xfrm>
          <a:prstGeom prst="rect">
            <a:avLst/>
          </a:prstGeom>
          <a:noFill/>
        </p:spPr>
        <p:txBody>
          <a:bodyPr wrap="square" rtlCol="0">
            <a:spAutoFit/>
          </a:bodyPr>
          <a:lstStyle/>
          <a:p>
            <a:r>
              <a:rPr lang="en-US" sz="2000">
                <a:solidFill>
                  <a:srgbClr val="2A5568"/>
                </a:solidFill>
                <a:latin typeface="LHanoienne Typeface" pitchFamily="50" charset="0"/>
                <a:cs typeface="iCiel Cucho" pitchFamily="50" charset="0"/>
              </a:rPr>
              <a:t>NGHỆ THUẬT</a:t>
            </a:r>
            <a:endParaRPr lang="vi-VN" sz="2000">
              <a:solidFill>
                <a:srgbClr val="2A5568"/>
              </a:solidFill>
              <a:latin typeface="iCiel Cucho" pitchFamily="50" charset="0"/>
              <a:cs typeface="iCiel Cucho" pitchFamily="50" charset="0"/>
            </a:endParaRPr>
          </a:p>
        </p:txBody>
      </p:sp>
      <p:sp>
        <p:nvSpPr>
          <p:cNvPr id="39" name="Hộp Văn bản 38">
            <a:extLst>
              <a:ext uri="{FF2B5EF4-FFF2-40B4-BE49-F238E27FC236}">
                <a16:creationId xmlns:a16="http://schemas.microsoft.com/office/drawing/2014/main" id="{798DE475-4927-241A-A102-4C46247F576B}"/>
              </a:ext>
            </a:extLst>
          </p:cNvPr>
          <p:cNvSpPr txBox="1">
            <a:spLocks/>
          </p:cNvSpPr>
          <p:nvPr/>
        </p:nvSpPr>
        <p:spPr>
          <a:xfrm>
            <a:off x="122354" y="4005442"/>
            <a:ext cx="3070992" cy="1015663"/>
          </a:xfrm>
          <a:prstGeom prst="rect">
            <a:avLst/>
          </a:prstGeom>
          <a:noFill/>
        </p:spPr>
        <p:txBody>
          <a:bodyPr wrap="square" rtlCol="0">
            <a:spAutoFit/>
          </a:bodyPr>
          <a:lstStyle/>
          <a:p>
            <a:r>
              <a:rPr lang="en-US" sz="3000">
                <a:latin typeface="Westgate" panose="00000500000000000000" pitchFamily="50" charset="0"/>
                <a:cs typeface="iCiel Cucho" pitchFamily="50" charset="0"/>
              </a:rPr>
              <a:t>1/ CƠ SỞ HÌNH THÀNH TÌNH ĐỒNG CHÍ</a:t>
            </a:r>
            <a:endParaRPr lang="vi-VN" sz="3000"/>
          </a:p>
        </p:txBody>
      </p:sp>
      <p:sp>
        <p:nvSpPr>
          <p:cNvPr id="42" name="Hộp Văn bản 41">
            <a:extLst>
              <a:ext uri="{FF2B5EF4-FFF2-40B4-BE49-F238E27FC236}">
                <a16:creationId xmlns:a16="http://schemas.microsoft.com/office/drawing/2014/main" id="{AD5CA2E3-E0CC-985F-2440-A1C7CF991D0E}"/>
              </a:ext>
            </a:extLst>
          </p:cNvPr>
          <p:cNvSpPr txBox="1">
            <a:spLocks/>
          </p:cNvSpPr>
          <p:nvPr/>
        </p:nvSpPr>
        <p:spPr>
          <a:xfrm>
            <a:off x="117480" y="4899946"/>
            <a:ext cx="3070992" cy="1477969"/>
          </a:xfrm>
          <a:prstGeom prst="rect">
            <a:avLst/>
          </a:prstGeom>
          <a:noFill/>
        </p:spPr>
        <p:txBody>
          <a:bodyPr wrap="square" rtlCol="0">
            <a:spAutoFit/>
          </a:bodyPr>
          <a:lstStyle/>
          <a:p>
            <a:r>
              <a:rPr lang="en-US" sz="1801">
                <a:latin typeface="Dancing Script" pitchFamily="2" charset="0"/>
              </a:rPr>
              <a:t>- Cùng hoàn cảnh xuất thân.</a:t>
            </a:r>
          </a:p>
          <a:p>
            <a:r>
              <a:rPr lang="en-US" sz="1801">
                <a:latin typeface="Dancing Script" pitchFamily="2" charset="0"/>
              </a:rPr>
              <a:t>- Cùng lí tưởng, nhiệm vụ.</a:t>
            </a:r>
          </a:p>
          <a:p>
            <a:r>
              <a:rPr lang="en-US" sz="1801">
                <a:latin typeface="Dancing Script" pitchFamily="2" charset="0"/>
              </a:rPr>
              <a:t>- Cùng chia sẻ gian khổ.</a:t>
            </a:r>
          </a:p>
          <a:p>
            <a:r>
              <a:rPr lang="en-US" sz="1801">
                <a:latin typeface="Dancing Script" pitchFamily="2" charset="0"/>
              </a:rPr>
              <a:t>- “Đồng chí” : Khái quát tình cảm mức cao nhất.</a:t>
            </a:r>
            <a:endParaRPr lang="vi-VN" sz="1801">
              <a:latin typeface="Dancing Script" pitchFamily="2" charset="0"/>
            </a:endParaRPr>
          </a:p>
        </p:txBody>
      </p:sp>
      <p:sp>
        <p:nvSpPr>
          <p:cNvPr id="43" name="Hộp Văn bản 42">
            <a:extLst>
              <a:ext uri="{FF2B5EF4-FFF2-40B4-BE49-F238E27FC236}">
                <a16:creationId xmlns:a16="http://schemas.microsoft.com/office/drawing/2014/main" id="{3469346B-E858-CE57-403E-29E0C5AE6609}"/>
              </a:ext>
            </a:extLst>
          </p:cNvPr>
          <p:cNvSpPr txBox="1">
            <a:spLocks/>
          </p:cNvSpPr>
          <p:nvPr/>
        </p:nvSpPr>
        <p:spPr>
          <a:xfrm>
            <a:off x="3423101" y="4899946"/>
            <a:ext cx="3067185" cy="1477969"/>
          </a:xfrm>
          <a:prstGeom prst="rect">
            <a:avLst/>
          </a:prstGeom>
          <a:noFill/>
        </p:spPr>
        <p:txBody>
          <a:bodyPr wrap="square" rtlCol="0">
            <a:spAutoFit/>
          </a:bodyPr>
          <a:lstStyle/>
          <a:p>
            <a:r>
              <a:rPr lang="en-US" sz="1801">
                <a:latin typeface="Dancing Script" pitchFamily="2" charset="0"/>
              </a:rPr>
              <a:t>- Chia sẻ nỗi lòng thầm kín</a:t>
            </a:r>
          </a:p>
          <a:p>
            <a:r>
              <a:rPr lang="en-US" sz="1801">
                <a:latin typeface="Dancing Script" pitchFamily="2" charset="0"/>
              </a:rPr>
              <a:t>- Chia sẻ gian lao đời lính.</a:t>
            </a:r>
          </a:p>
          <a:p>
            <a:r>
              <a:rPr lang="en-US" sz="1801">
                <a:latin typeface="Dancing Script" pitchFamily="2" charset="0"/>
              </a:rPr>
              <a:t>- Tình đoàn kết, gắm bó.</a:t>
            </a:r>
          </a:p>
          <a:p>
            <a:r>
              <a:rPr lang="en-US" sz="1801">
                <a:latin typeface="Dancing Script" pitchFamily="2" charset="0"/>
              </a:rPr>
              <a:t>-&gt; Chiến thắng hoàn cảnh lập nên chiến công.</a:t>
            </a:r>
            <a:endParaRPr lang="vi-VN" sz="1801">
              <a:latin typeface="Dancing Script" pitchFamily="2" charset="0"/>
            </a:endParaRPr>
          </a:p>
        </p:txBody>
      </p:sp>
      <p:sp>
        <p:nvSpPr>
          <p:cNvPr id="44" name="Hộp Văn bản 43">
            <a:extLst>
              <a:ext uri="{FF2B5EF4-FFF2-40B4-BE49-F238E27FC236}">
                <a16:creationId xmlns:a16="http://schemas.microsoft.com/office/drawing/2014/main" id="{C4939AEE-BBFC-2C0B-163C-45562396A973}"/>
              </a:ext>
            </a:extLst>
          </p:cNvPr>
          <p:cNvSpPr txBox="1">
            <a:spLocks/>
          </p:cNvSpPr>
          <p:nvPr/>
        </p:nvSpPr>
        <p:spPr>
          <a:xfrm>
            <a:off x="6715792" y="4500966"/>
            <a:ext cx="3108244" cy="2237407"/>
          </a:xfrm>
          <a:prstGeom prst="rect">
            <a:avLst/>
          </a:prstGeom>
          <a:noFill/>
        </p:spPr>
        <p:txBody>
          <a:bodyPr wrap="square" rtlCol="0">
            <a:spAutoFit/>
          </a:bodyPr>
          <a:lstStyle/>
          <a:p>
            <a:r>
              <a:rPr lang="en-US" sz="1801">
                <a:latin typeface="Dancing Script" pitchFamily="2" charset="0"/>
              </a:rPr>
              <a:t>* Bức tranh chờ giặc tới</a:t>
            </a:r>
          </a:p>
          <a:p>
            <a:r>
              <a:rPr lang="en-US" sz="1801">
                <a:latin typeface="Dancing Script" pitchFamily="2" charset="0"/>
              </a:rPr>
              <a:t>-&gt; Thời tiết khắc nghiệt</a:t>
            </a:r>
            <a:br>
              <a:rPr lang="en-US" sz="1801">
                <a:latin typeface="Dancing Script" pitchFamily="2" charset="0"/>
              </a:rPr>
            </a:br>
            <a:r>
              <a:rPr lang="en-US" sz="1801">
                <a:latin typeface="Dancing Script" pitchFamily="2" charset="0"/>
              </a:rPr>
              <a:t>                </a:t>
            </a:r>
            <a:r>
              <a:rPr lang="en-US" sz="1801" spc="-300">
                <a:latin typeface="LHanoienne Typeface" pitchFamily="50" charset="0"/>
                <a:cs typeface="iCiel Cucho" pitchFamily="50" charset="0"/>
              </a:rPr>
              <a:t>&gt;&lt;</a:t>
            </a:r>
          </a:p>
          <a:p>
            <a:pPr>
              <a:lnSpc>
                <a:spcPts val="1600"/>
              </a:lnSpc>
            </a:pPr>
            <a:r>
              <a:rPr lang="en-US" sz="1801">
                <a:latin typeface="Dancing Script" pitchFamily="2" charset="0"/>
              </a:rPr>
              <a:t>    Tình cảm ấm nóng</a:t>
            </a:r>
          </a:p>
          <a:p>
            <a:r>
              <a:rPr lang="en-US" sz="1801">
                <a:latin typeface="Dancing Script" pitchFamily="2" charset="0"/>
              </a:rPr>
              <a:t>* “Đầu súng trăng treo”</a:t>
            </a:r>
          </a:p>
          <a:p>
            <a:r>
              <a:rPr lang="en-US" sz="1801">
                <a:latin typeface="Dancing Script" pitchFamily="2" charset="0"/>
              </a:rPr>
              <a:t>-&gt; Cái nắm tay tình đoàn kết.</a:t>
            </a:r>
          </a:p>
          <a:p>
            <a:r>
              <a:rPr lang="en-US" sz="1801">
                <a:latin typeface="Dancing Script" pitchFamily="2" charset="0"/>
              </a:rPr>
              <a:t>-&gt; Biểu tượng cuộc đời người lính, tình đồng đội.</a:t>
            </a:r>
            <a:endParaRPr lang="vi-VN" sz="1801">
              <a:latin typeface="Dancing Script" pitchFamily="2" charset="0"/>
            </a:endParaRPr>
          </a:p>
        </p:txBody>
      </p:sp>
      <p:sp>
        <p:nvSpPr>
          <p:cNvPr id="45" name="Hình chữ nhật 44">
            <a:extLst>
              <a:ext uri="{FF2B5EF4-FFF2-40B4-BE49-F238E27FC236}">
                <a16:creationId xmlns:a16="http://schemas.microsoft.com/office/drawing/2014/main" id="{59B803E3-6B49-65B5-BDA4-DE6A0938C48F}"/>
              </a:ext>
            </a:extLst>
          </p:cNvPr>
          <p:cNvSpPr>
            <a:spLocks/>
          </p:cNvSpPr>
          <p:nvPr/>
        </p:nvSpPr>
        <p:spPr>
          <a:xfrm>
            <a:off x="102779" y="4155201"/>
            <a:ext cx="3076057" cy="2605809"/>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6" name="Hình chữ nhật 45">
            <a:extLst>
              <a:ext uri="{FF2B5EF4-FFF2-40B4-BE49-F238E27FC236}">
                <a16:creationId xmlns:a16="http://schemas.microsoft.com/office/drawing/2014/main" id="{3F46BD09-BADB-F4F2-6D1C-2E1E41D683FA}"/>
              </a:ext>
            </a:extLst>
          </p:cNvPr>
          <p:cNvSpPr>
            <a:spLocks/>
          </p:cNvSpPr>
          <p:nvPr/>
        </p:nvSpPr>
        <p:spPr>
          <a:xfrm>
            <a:off x="134282" y="4122980"/>
            <a:ext cx="3076057" cy="2605809"/>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7" name="Hình chữ nhật 56">
            <a:extLst>
              <a:ext uri="{FF2B5EF4-FFF2-40B4-BE49-F238E27FC236}">
                <a16:creationId xmlns:a16="http://schemas.microsoft.com/office/drawing/2014/main" id="{FEC768EC-2E3D-86E2-F342-94109DB43CA4}"/>
              </a:ext>
            </a:extLst>
          </p:cNvPr>
          <p:cNvSpPr>
            <a:spLocks/>
          </p:cNvSpPr>
          <p:nvPr/>
        </p:nvSpPr>
        <p:spPr>
          <a:xfrm>
            <a:off x="3404038" y="4155201"/>
            <a:ext cx="3076057" cy="2605809"/>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8" name="Hình chữ nhật 57">
            <a:extLst>
              <a:ext uri="{FF2B5EF4-FFF2-40B4-BE49-F238E27FC236}">
                <a16:creationId xmlns:a16="http://schemas.microsoft.com/office/drawing/2014/main" id="{5DBCFDCE-8379-6C64-B8A4-DF957CA7E203}"/>
              </a:ext>
            </a:extLst>
          </p:cNvPr>
          <p:cNvSpPr>
            <a:spLocks/>
          </p:cNvSpPr>
          <p:nvPr/>
        </p:nvSpPr>
        <p:spPr>
          <a:xfrm>
            <a:off x="3435541" y="4122980"/>
            <a:ext cx="3076057" cy="2605809"/>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9" name="Hình chữ nhật 58">
            <a:extLst>
              <a:ext uri="{FF2B5EF4-FFF2-40B4-BE49-F238E27FC236}">
                <a16:creationId xmlns:a16="http://schemas.microsoft.com/office/drawing/2014/main" id="{4C9E170A-ED7C-207B-29D2-DE16BCEB6780}"/>
              </a:ext>
            </a:extLst>
          </p:cNvPr>
          <p:cNvSpPr>
            <a:spLocks/>
          </p:cNvSpPr>
          <p:nvPr/>
        </p:nvSpPr>
        <p:spPr>
          <a:xfrm>
            <a:off x="6705600" y="4155201"/>
            <a:ext cx="3076057" cy="2605809"/>
          </a:xfrm>
          <a:prstGeom prst="rect">
            <a:avLst/>
          </a:prstGeom>
          <a:noFill/>
          <a:ln w="38100">
            <a:solidFill>
              <a:srgbClr val="2A55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0" name="Hình chữ nhật 59">
            <a:extLst>
              <a:ext uri="{FF2B5EF4-FFF2-40B4-BE49-F238E27FC236}">
                <a16:creationId xmlns:a16="http://schemas.microsoft.com/office/drawing/2014/main" id="{40480C07-C3D1-73DE-0E08-5893184B2B70}"/>
              </a:ext>
            </a:extLst>
          </p:cNvPr>
          <p:cNvSpPr>
            <a:spLocks/>
          </p:cNvSpPr>
          <p:nvPr/>
        </p:nvSpPr>
        <p:spPr>
          <a:xfrm>
            <a:off x="6737103" y="4122980"/>
            <a:ext cx="3076057" cy="2605809"/>
          </a:xfrm>
          <a:prstGeom prst="rect">
            <a:avLst/>
          </a:prstGeom>
          <a:noFill/>
          <a:ln w="38100">
            <a:solidFill>
              <a:srgbClr val="C945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1" name="Hộp Văn bản 60">
            <a:extLst>
              <a:ext uri="{FF2B5EF4-FFF2-40B4-BE49-F238E27FC236}">
                <a16:creationId xmlns:a16="http://schemas.microsoft.com/office/drawing/2014/main" id="{929A9B46-E8F6-5BD1-A050-1051C2B7F3F5}"/>
              </a:ext>
            </a:extLst>
          </p:cNvPr>
          <p:cNvSpPr txBox="1">
            <a:spLocks/>
          </p:cNvSpPr>
          <p:nvPr/>
        </p:nvSpPr>
        <p:spPr>
          <a:xfrm>
            <a:off x="3414915" y="3995503"/>
            <a:ext cx="3070992" cy="1015663"/>
          </a:xfrm>
          <a:prstGeom prst="rect">
            <a:avLst/>
          </a:prstGeom>
          <a:noFill/>
        </p:spPr>
        <p:txBody>
          <a:bodyPr wrap="square" rtlCol="0">
            <a:spAutoFit/>
          </a:bodyPr>
          <a:lstStyle/>
          <a:p>
            <a:r>
              <a:rPr lang="en-US" sz="3000">
                <a:latin typeface="Westgate" panose="00000500000000000000" pitchFamily="50" charset="0"/>
                <a:cs typeface="iCiel Cucho" pitchFamily="50" charset="0"/>
              </a:rPr>
              <a:t>2/ BIỂU HIỆN VÀ SỨC MẠNH TÌNH ĐỒNG CHÍ</a:t>
            </a:r>
            <a:endParaRPr lang="vi-VN" sz="3000"/>
          </a:p>
        </p:txBody>
      </p:sp>
      <p:sp>
        <p:nvSpPr>
          <p:cNvPr id="62" name="Hộp Văn bản 61">
            <a:extLst>
              <a:ext uri="{FF2B5EF4-FFF2-40B4-BE49-F238E27FC236}">
                <a16:creationId xmlns:a16="http://schemas.microsoft.com/office/drawing/2014/main" id="{3D310842-B685-9A48-3B4D-EDFF54C9C94A}"/>
              </a:ext>
            </a:extLst>
          </p:cNvPr>
          <p:cNvSpPr txBox="1">
            <a:spLocks/>
          </p:cNvSpPr>
          <p:nvPr/>
        </p:nvSpPr>
        <p:spPr>
          <a:xfrm>
            <a:off x="6721541" y="4065076"/>
            <a:ext cx="3070992"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3/ BIỂU TƯỢNG CỦA TÌNH ĐỒNG CHÍ</a:t>
            </a:r>
            <a:endParaRPr lang="vi-VN" sz="3000"/>
          </a:p>
        </p:txBody>
      </p:sp>
      <p:cxnSp>
        <p:nvCxnSpPr>
          <p:cNvPr id="63" name="Đường nối Thẳng 62">
            <a:extLst>
              <a:ext uri="{FF2B5EF4-FFF2-40B4-BE49-F238E27FC236}">
                <a16:creationId xmlns:a16="http://schemas.microsoft.com/office/drawing/2014/main" id="{BD3C79CF-9AAE-88E5-966D-B999DCC5B0CF}"/>
              </a:ext>
            </a:extLst>
          </p:cNvPr>
          <p:cNvCxnSpPr>
            <a:cxnSpLocks/>
          </p:cNvCxnSpPr>
          <p:nvPr/>
        </p:nvCxnSpPr>
        <p:spPr>
          <a:xfrm flipV="1">
            <a:off x="3919461" y="1909149"/>
            <a:ext cx="0" cy="2086354"/>
          </a:xfrm>
          <a:prstGeom prst="line">
            <a:avLst/>
          </a:prstGeom>
          <a:ln w="38100" cap="rnd">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69" name="Đường nối Thẳng 68">
            <a:extLst>
              <a:ext uri="{FF2B5EF4-FFF2-40B4-BE49-F238E27FC236}">
                <a16:creationId xmlns:a16="http://schemas.microsoft.com/office/drawing/2014/main" id="{28CC3EC6-380C-EC9C-2A85-9C4F2577CBD3}"/>
              </a:ext>
            </a:extLst>
          </p:cNvPr>
          <p:cNvCxnSpPr>
            <a:cxnSpLocks/>
          </p:cNvCxnSpPr>
          <p:nvPr/>
        </p:nvCxnSpPr>
        <p:spPr>
          <a:xfrm flipH="1">
            <a:off x="102779" y="3996071"/>
            <a:ext cx="9721257" cy="9939"/>
          </a:xfrm>
          <a:prstGeom prst="line">
            <a:avLst/>
          </a:prstGeom>
          <a:ln w="38100" cap="rnd">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74" name="Đường nối Thẳng 73">
            <a:extLst>
              <a:ext uri="{FF2B5EF4-FFF2-40B4-BE49-F238E27FC236}">
                <a16:creationId xmlns:a16="http://schemas.microsoft.com/office/drawing/2014/main" id="{AC16509A-4117-5B79-60F4-D60034DDE541}"/>
              </a:ext>
            </a:extLst>
          </p:cNvPr>
          <p:cNvCxnSpPr>
            <a:cxnSpLocks/>
          </p:cNvCxnSpPr>
          <p:nvPr/>
        </p:nvCxnSpPr>
        <p:spPr>
          <a:xfrm>
            <a:off x="155120" y="2136681"/>
            <a:ext cx="2057401" cy="0"/>
          </a:xfrm>
          <a:prstGeom prst="line">
            <a:avLst/>
          </a:prstGeom>
          <a:ln w="44450">
            <a:solidFill>
              <a:srgbClr val="EA9228"/>
            </a:solidFill>
          </a:ln>
        </p:spPr>
        <p:style>
          <a:lnRef idx="1">
            <a:schemeClr val="accent1"/>
          </a:lnRef>
          <a:fillRef idx="0">
            <a:schemeClr val="accent1"/>
          </a:fillRef>
          <a:effectRef idx="0">
            <a:schemeClr val="accent1"/>
          </a:effectRef>
          <a:fontRef idx="minor">
            <a:schemeClr val="tx1"/>
          </a:fontRef>
        </p:style>
      </p:cxnSp>
      <p:sp>
        <p:nvSpPr>
          <p:cNvPr id="2" name="Hộp Văn bản 1">
            <a:extLst>
              <a:ext uri="{FF2B5EF4-FFF2-40B4-BE49-F238E27FC236}">
                <a16:creationId xmlns:a16="http://schemas.microsoft.com/office/drawing/2014/main" id="{8D6B5186-1B52-5D9B-4BCE-BE777D13A225}"/>
              </a:ext>
            </a:extLst>
          </p:cNvPr>
          <p:cNvSpPr txBox="1"/>
          <p:nvPr/>
        </p:nvSpPr>
        <p:spPr>
          <a:xfrm rot="21300000">
            <a:off x="3133131" y="-79023"/>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AD660F"/>
                  </a:outerShdw>
                </a:effectLst>
                <a:latin typeface="Dancing Script" pitchFamily="2" charset="0"/>
              </a:rPr>
              <a:t>1948</a:t>
            </a:r>
            <a:endParaRPr lang="vi-VN" sz="4000" i="1">
              <a:solidFill>
                <a:srgbClr val="EBE3D6"/>
              </a:solidFill>
              <a:effectLst>
                <a:outerShdw dist="38100" dir="2700000" algn="tl" rotWithShape="0">
                  <a:srgbClr val="AD660F"/>
                </a:outerShdw>
              </a:effectLst>
              <a:latin typeface="Dancing Script" pitchFamily="2" charset="0"/>
            </a:endParaRPr>
          </a:p>
        </p:txBody>
      </p:sp>
      <p:cxnSp>
        <p:nvCxnSpPr>
          <p:cNvPr id="7" name="Đường nối Thẳng 6">
            <a:extLst>
              <a:ext uri="{FF2B5EF4-FFF2-40B4-BE49-F238E27FC236}">
                <a16:creationId xmlns:a16="http://schemas.microsoft.com/office/drawing/2014/main" id="{A6F55AB7-8348-EAD1-B867-CDBFACB3B109}"/>
              </a:ext>
            </a:extLst>
          </p:cNvPr>
          <p:cNvCxnSpPr>
            <a:cxnSpLocks/>
          </p:cNvCxnSpPr>
          <p:nvPr/>
        </p:nvCxnSpPr>
        <p:spPr>
          <a:xfrm>
            <a:off x="153760" y="134782"/>
            <a:ext cx="2057401" cy="0"/>
          </a:xfrm>
          <a:prstGeom prst="line">
            <a:avLst/>
          </a:prstGeom>
          <a:ln w="6350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12" name="Đường nối Thẳng 11">
            <a:extLst>
              <a:ext uri="{FF2B5EF4-FFF2-40B4-BE49-F238E27FC236}">
                <a16:creationId xmlns:a16="http://schemas.microsoft.com/office/drawing/2014/main" id="{0B5B693C-B2B3-F82D-2688-777D9E9A182E}"/>
              </a:ext>
            </a:extLst>
          </p:cNvPr>
          <p:cNvCxnSpPr>
            <a:cxnSpLocks/>
          </p:cNvCxnSpPr>
          <p:nvPr/>
        </p:nvCxnSpPr>
        <p:spPr>
          <a:xfrm>
            <a:off x="532411" y="275282"/>
            <a:ext cx="2677928" cy="0"/>
          </a:xfrm>
          <a:prstGeom prst="line">
            <a:avLst/>
          </a:prstGeom>
          <a:ln w="6350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3" name="Đường nối Thẳng 2">
            <a:extLst>
              <a:ext uri="{FF2B5EF4-FFF2-40B4-BE49-F238E27FC236}">
                <a16:creationId xmlns:a16="http://schemas.microsoft.com/office/drawing/2014/main" id="{F56FEB73-673D-A8CC-E228-9D78F39DB297}"/>
              </a:ext>
            </a:extLst>
          </p:cNvPr>
          <p:cNvCxnSpPr>
            <a:cxnSpLocks/>
          </p:cNvCxnSpPr>
          <p:nvPr/>
        </p:nvCxnSpPr>
        <p:spPr>
          <a:xfrm>
            <a:off x="1950226" y="1965247"/>
            <a:ext cx="1824332" cy="0"/>
          </a:xfrm>
          <a:prstGeom prst="line">
            <a:avLst/>
          </a:prstGeom>
          <a:ln w="6350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4" name="Đường nối Thẳng 3">
            <a:extLst>
              <a:ext uri="{FF2B5EF4-FFF2-40B4-BE49-F238E27FC236}">
                <a16:creationId xmlns:a16="http://schemas.microsoft.com/office/drawing/2014/main" id="{5C9EF79A-5D8B-C8FE-B933-3732271F52EA}"/>
              </a:ext>
            </a:extLst>
          </p:cNvPr>
          <p:cNvCxnSpPr>
            <a:cxnSpLocks/>
          </p:cNvCxnSpPr>
          <p:nvPr/>
        </p:nvCxnSpPr>
        <p:spPr>
          <a:xfrm>
            <a:off x="1940953" y="2136681"/>
            <a:ext cx="1822972" cy="0"/>
          </a:xfrm>
          <a:prstGeom prst="line">
            <a:avLst/>
          </a:prstGeom>
          <a:ln w="44450">
            <a:solidFill>
              <a:srgbClr val="EA9228"/>
            </a:solidFill>
          </a:ln>
        </p:spPr>
        <p:style>
          <a:lnRef idx="1">
            <a:schemeClr val="accent1"/>
          </a:lnRef>
          <a:fillRef idx="0">
            <a:schemeClr val="accent1"/>
          </a:fillRef>
          <a:effectRef idx="0">
            <a:schemeClr val="accent1"/>
          </a:effectRef>
          <a:fontRef idx="minor">
            <a:schemeClr val="tx1"/>
          </a:fontRef>
        </p:style>
      </p:cxnSp>
      <p:cxnSp>
        <p:nvCxnSpPr>
          <p:cNvPr id="40" name="Đường nối Thẳng 39">
            <a:extLst>
              <a:ext uri="{FF2B5EF4-FFF2-40B4-BE49-F238E27FC236}">
                <a16:creationId xmlns:a16="http://schemas.microsoft.com/office/drawing/2014/main" id="{7F8F9747-8DF2-2A1D-C24A-84D21101516F}"/>
              </a:ext>
            </a:extLst>
          </p:cNvPr>
          <p:cNvCxnSpPr>
            <a:cxnSpLocks/>
          </p:cNvCxnSpPr>
          <p:nvPr/>
        </p:nvCxnSpPr>
        <p:spPr>
          <a:xfrm flipV="1">
            <a:off x="1864382" y="424439"/>
            <a:ext cx="1306413" cy="454"/>
          </a:xfrm>
          <a:prstGeom prst="line">
            <a:avLst/>
          </a:prstGeom>
          <a:ln w="63500">
            <a:solidFill>
              <a:srgbClr val="EA922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61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9783120"/>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1584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89966626"/>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828954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9F29"/>
        </a:solidFill>
        <a:effectLst/>
      </p:bgPr>
    </p:bg>
    <p:spTree>
      <p:nvGrpSpPr>
        <p:cNvPr id="1" name=""/>
        <p:cNvGrpSpPr/>
        <p:nvPr/>
      </p:nvGrpSpPr>
      <p:grpSpPr>
        <a:xfrm>
          <a:off x="0" y="0"/>
          <a:ext cx="0" cy="0"/>
          <a:chOff x="0" y="0"/>
          <a:chExt cx="0" cy="0"/>
        </a:xfrm>
      </p:grpSpPr>
      <p:grpSp>
        <p:nvGrpSpPr>
          <p:cNvPr id="5" name="Nhóm 4">
            <a:extLst>
              <a:ext uri="{FF2B5EF4-FFF2-40B4-BE49-F238E27FC236}">
                <a16:creationId xmlns:a16="http://schemas.microsoft.com/office/drawing/2014/main" id="{430D95B7-4512-2821-3075-BF05107EFE89}"/>
              </a:ext>
            </a:extLst>
          </p:cNvPr>
          <p:cNvGrpSpPr/>
          <p:nvPr/>
        </p:nvGrpSpPr>
        <p:grpSpPr>
          <a:xfrm>
            <a:off x="84789" y="311631"/>
            <a:ext cx="7093218" cy="1995192"/>
            <a:chOff x="68607" y="433061"/>
            <a:chExt cx="4758914" cy="1995192"/>
          </a:xfrm>
        </p:grpSpPr>
        <p:sp>
          <p:nvSpPr>
            <p:cNvPr id="6" name="Hộp Văn bản 5">
              <a:extLst>
                <a:ext uri="{FF2B5EF4-FFF2-40B4-BE49-F238E27FC236}">
                  <a16:creationId xmlns:a16="http://schemas.microsoft.com/office/drawing/2014/main" id="{0A60CE70-3B65-2EED-DB3B-1018755604A0}"/>
                </a:ext>
              </a:extLst>
            </p:cNvPr>
            <p:cNvSpPr txBox="1">
              <a:spLocks/>
            </p:cNvSpPr>
            <p:nvPr/>
          </p:nvSpPr>
          <p:spPr>
            <a:xfrm>
              <a:off x="106414" y="489261"/>
              <a:ext cx="4721107" cy="1938992"/>
            </a:xfrm>
            <a:prstGeom prst="rect">
              <a:avLst/>
            </a:prstGeom>
            <a:noFill/>
          </p:spPr>
          <p:txBody>
            <a:bodyPr wrap="square" rtlCol="0">
              <a:spAutoFit/>
            </a:bodyPr>
            <a:lstStyle/>
            <a:p>
              <a:r>
                <a:rPr lang="en-US" sz="6000" b="1">
                  <a:solidFill>
                    <a:srgbClr val="000000"/>
                  </a:solidFill>
                  <a:latin typeface="LHanoienne Typeface" pitchFamily="50" charset="0"/>
                  <a:cs typeface="iCiel Cucho" pitchFamily="50" charset="0"/>
                </a:rPr>
                <a:t>xe không  </a:t>
              </a:r>
            </a:p>
            <a:p>
              <a:r>
                <a:rPr lang="en-US" sz="6000" b="1">
                  <a:solidFill>
                    <a:srgbClr val="000000"/>
                  </a:solidFill>
                  <a:latin typeface="LHanoienne Typeface" pitchFamily="50" charset="0"/>
                  <a:cs typeface="iCiel Cucho" pitchFamily="50" charset="0"/>
                </a:rPr>
                <a:t>  kính</a:t>
              </a:r>
              <a:endParaRPr lang="vi-VN" sz="6000" b="1">
                <a:solidFill>
                  <a:srgbClr val="000000"/>
                </a:solidFill>
                <a:latin typeface="iCiel Cucho" pitchFamily="50" charset="0"/>
                <a:cs typeface="iCiel Cucho" pitchFamily="50" charset="0"/>
              </a:endParaRPr>
            </a:p>
          </p:txBody>
        </p:sp>
        <p:sp>
          <p:nvSpPr>
            <p:cNvPr id="7" name="Hộp Văn bản 6">
              <a:extLst>
                <a:ext uri="{FF2B5EF4-FFF2-40B4-BE49-F238E27FC236}">
                  <a16:creationId xmlns:a16="http://schemas.microsoft.com/office/drawing/2014/main" id="{3FF1E1AA-23D0-BA06-826B-B4099BB32562}"/>
                </a:ext>
              </a:extLst>
            </p:cNvPr>
            <p:cNvSpPr txBox="1">
              <a:spLocks/>
            </p:cNvSpPr>
            <p:nvPr/>
          </p:nvSpPr>
          <p:spPr>
            <a:xfrm>
              <a:off x="68607" y="433061"/>
              <a:ext cx="4721107" cy="1938992"/>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1A4D2E"/>
                  </a:solidFill>
                  <a:latin typeface="LHanoienne Typeface" pitchFamily="50" charset="0"/>
                  <a:cs typeface="iCiel Cucho" pitchFamily="50" charset="0"/>
                </a:rPr>
                <a:t>Xe không     </a:t>
              </a:r>
            </a:p>
            <a:p>
              <a:r>
                <a:rPr lang="en-US" sz="6000" b="1">
                  <a:solidFill>
                    <a:srgbClr val="1A4D2E"/>
                  </a:solidFill>
                  <a:latin typeface="LHanoienne Typeface" pitchFamily="50" charset="0"/>
                  <a:cs typeface="iCiel Cucho" pitchFamily="50" charset="0"/>
                </a:rPr>
                <a:t>  kính</a:t>
              </a:r>
              <a:endParaRPr lang="vi-VN" sz="6000" b="1">
                <a:solidFill>
                  <a:srgbClr val="1A4D2E"/>
                </a:solidFill>
                <a:latin typeface="iCiel Cucho" pitchFamily="50" charset="0"/>
                <a:cs typeface="iCiel Cucho" pitchFamily="50" charset="0"/>
              </a:endParaRPr>
            </a:p>
          </p:txBody>
        </p:sp>
      </p:grpSp>
      <p:sp>
        <p:nvSpPr>
          <p:cNvPr id="8" name="Hộp Văn bản 7">
            <a:extLst>
              <a:ext uri="{FF2B5EF4-FFF2-40B4-BE49-F238E27FC236}">
                <a16:creationId xmlns:a16="http://schemas.microsoft.com/office/drawing/2014/main" id="{55EAB154-4F91-3C50-36D4-1A19D42E89CE}"/>
              </a:ext>
            </a:extLst>
          </p:cNvPr>
          <p:cNvSpPr txBox="1">
            <a:spLocks/>
          </p:cNvSpPr>
          <p:nvPr/>
        </p:nvSpPr>
        <p:spPr>
          <a:xfrm rot="21282631">
            <a:off x="2996265" y="1285480"/>
            <a:ext cx="3453070"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C06900"/>
                  </a:outerShdw>
                </a:effectLst>
                <a:latin typeface="Dancing Script" pitchFamily="2" charset="0"/>
              </a:rPr>
              <a:t>Phạm Tiến Duật</a:t>
            </a:r>
            <a:endParaRPr lang="vi-VN" sz="4000" b="1" i="1">
              <a:solidFill>
                <a:srgbClr val="EBE3D6"/>
              </a:solidFill>
              <a:effectLst>
                <a:outerShdw dist="38100" dir="2700000" algn="tl" rotWithShape="0">
                  <a:srgbClr val="C06900"/>
                </a:outerShdw>
              </a:effectLst>
              <a:latin typeface="Dancing Script" pitchFamily="2" charset="0"/>
            </a:endParaRPr>
          </a:p>
        </p:txBody>
      </p:sp>
      <p:sp>
        <p:nvSpPr>
          <p:cNvPr id="9" name="Hộp Văn bản 8">
            <a:extLst>
              <a:ext uri="{FF2B5EF4-FFF2-40B4-BE49-F238E27FC236}">
                <a16:creationId xmlns:a16="http://schemas.microsoft.com/office/drawing/2014/main" id="{5A4D4216-6119-2184-70C1-CEFB6FE788F0}"/>
              </a:ext>
            </a:extLst>
          </p:cNvPr>
          <p:cNvSpPr txBox="1">
            <a:spLocks/>
          </p:cNvSpPr>
          <p:nvPr/>
        </p:nvSpPr>
        <p:spPr>
          <a:xfrm>
            <a:off x="138797" y="170379"/>
            <a:ext cx="5868592" cy="477054"/>
          </a:xfrm>
          <a:prstGeom prst="rect">
            <a:avLst/>
          </a:prstGeom>
          <a:noFill/>
        </p:spPr>
        <p:txBody>
          <a:bodyPr wrap="square" rtlCol="0">
            <a:spAutoFit/>
          </a:bodyPr>
          <a:lstStyle/>
          <a:p>
            <a:r>
              <a:rPr lang="en-US" sz="2500">
                <a:solidFill>
                  <a:srgbClr val="000000"/>
                </a:solidFill>
                <a:effectLst>
                  <a:outerShdw dist="38100" dir="2700000" algn="tl" rotWithShape="0">
                    <a:srgbClr val="C06900"/>
                  </a:outerShdw>
                </a:effectLst>
                <a:latin typeface="LHanoienne Typeface" pitchFamily="50" charset="0"/>
                <a:cs typeface="iCiel Cucho" pitchFamily="50" charset="0"/>
              </a:rPr>
              <a:t>Bài thơ về tiểu đội</a:t>
            </a:r>
            <a:endParaRPr lang="vi-VN" sz="2500">
              <a:solidFill>
                <a:srgbClr val="000000"/>
              </a:solidFill>
              <a:effectLst>
                <a:outerShdw dist="38100" dir="2700000" algn="tl" rotWithShape="0">
                  <a:srgbClr val="C06900"/>
                </a:outerShdw>
              </a:effectLst>
              <a:latin typeface="iCiel Cucho" pitchFamily="50" charset="0"/>
              <a:cs typeface="iCiel Cucho" pitchFamily="50" charset="0"/>
            </a:endParaRPr>
          </a:p>
        </p:txBody>
      </p:sp>
      <p:sp>
        <p:nvSpPr>
          <p:cNvPr id="10" name="Hộp Văn bản 9">
            <a:extLst>
              <a:ext uri="{FF2B5EF4-FFF2-40B4-BE49-F238E27FC236}">
                <a16:creationId xmlns:a16="http://schemas.microsoft.com/office/drawing/2014/main" id="{28351B0C-F799-D6A1-9315-EA775B39C5CB}"/>
              </a:ext>
            </a:extLst>
          </p:cNvPr>
          <p:cNvSpPr txBox="1"/>
          <p:nvPr/>
        </p:nvSpPr>
        <p:spPr>
          <a:xfrm rot="21300000">
            <a:off x="4185751" y="-42312"/>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AD660F"/>
                  </a:outerShdw>
                </a:effectLst>
                <a:latin typeface="Dancing Script" pitchFamily="2" charset="0"/>
              </a:rPr>
              <a:t>1969</a:t>
            </a:r>
            <a:endParaRPr lang="vi-VN" sz="4000" i="1">
              <a:solidFill>
                <a:srgbClr val="EBE3D6"/>
              </a:solidFill>
              <a:effectLst>
                <a:outerShdw dist="38100" dir="2700000" algn="tl" rotWithShape="0">
                  <a:srgbClr val="AD660F"/>
                </a:outerShdw>
              </a:effectLst>
              <a:latin typeface="Dancing Script" pitchFamily="2" charset="0"/>
            </a:endParaRPr>
          </a:p>
        </p:txBody>
      </p:sp>
      <p:sp>
        <p:nvSpPr>
          <p:cNvPr id="2" name="Hình chữ nhật 1">
            <a:extLst>
              <a:ext uri="{FF2B5EF4-FFF2-40B4-BE49-F238E27FC236}">
                <a16:creationId xmlns:a16="http://schemas.microsoft.com/office/drawing/2014/main" id="{128AF057-9B70-A4AE-5D2F-31146C80D588}"/>
              </a:ext>
            </a:extLst>
          </p:cNvPr>
          <p:cNvSpPr/>
          <p:nvPr/>
        </p:nvSpPr>
        <p:spPr>
          <a:xfrm rot="16200000" flipV="1">
            <a:off x="421426" y="1203020"/>
            <a:ext cx="74428" cy="75766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Hình chữ nhật 2">
            <a:extLst>
              <a:ext uri="{FF2B5EF4-FFF2-40B4-BE49-F238E27FC236}">
                <a16:creationId xmlns:a16="http://schemas.microsoft.com/office/drawing/2014/main" id="{56ED0E08-B3C4-D491-F1AB-804334D36397}"/>
              </a:ext>
            </a:extLst>
          </p:cNvPr>
          <p:cNvSpPr/>
          <p:nvPr/>
        </p:nvSpPr>
        <p:spPr>
          <a:xfrm rot="16200000" flipV="1">
            <a:off x="419250" y="1528904"/>
            <a:ext cx="74428" cy="75766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Hình chữ nhật 16">
            <a:extLst>
              <a:ext uri="{FF2B5EF4-FFF2-40B4-BE49-F238E27FC236}">
                <a16:creationId xmlns:a16="http://schemas.microsoft.com/office/drawing/2014/main" id="{1438CA1D-7889-1269-39A2-1A61C2950A2E}"/>
              </a:ext>
            </a:extLst>
          </p:cNvPr>
          <p:cNvSpPr>
            <a:spLocks/>
          </p:cNvSpPr>
          <p:nvPr/>
        </p:nvSpPr>
        <p:spPr>
          <a:xfrm>
            <a:off x="6517650" y="300574"/>
            <a:ext cx="3294252" cy="1243625"/>
          </a:xfrm>
          <a:prstGeom prst="rect">
            <a:avLst/>
          </a:prstGeom>
          <a:noFill/>
          <a:ln w="381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8" name="Hình chữ nhật 17">
            <a:extLst>
              <a:ext uri="{FF2B5EF4-FFF2-40B4-BE49-F238E27FC236}">
                <a16:creationId xmlns:a16="http://schemas.microsoft.com/office/drawing/2014/main" id="{DC0009EA-1A62-BD5D-00D8-699CA95183F4}"/>
              </a:ext>
            </a:extLst>
          </p:cNvPr>
          <p:cNvSpPr>
            <a:spLocks/>
          </p:cNvSpPr>
          <p:nvPr/>
        </p:nvSpPr>
        <p:spPr>
          <a:xfrm>
            <a:off x="6549153" y="268353"/>
            <a:ext cx="3294252" cy="1243625"/>
          </a:xfrm>
          <a:prstGeom prst="rect">
            <a:avLst/>
          </a:prstGeom>
          <a:noFill/>
          <a:ln w="38100">
            <a:solidFill>
              <a:srgbClr val="1A4D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9" name="Hình chữ nhật 18">
            <a:extLst>
              <a:ext uri="{FF2B5EF4-FFF2-40B4-BE49-F238E27FC236}">
                <a16:creationId xmlns:a16="http://schemas.microsoft.com/office/drawing/2014/main" id="{8A5EC0E4-C6BE-530F-0C1F-35282715D490}"/>
              </a:ext>
            </a:extLst>
          </p:cNvPr>
          <p:cNvSpPr>
            <a:spLocks/>
          </p:cNvSpPr>
          <p:nvPr/>
        </p:nvSpPr>
        <p:spPr>
          <a:xfrm>
            <a:off x="7577521" y="155773"/>
            <a:ext cx="1273215" cy="400110"/>
          </a:xfrm>
          <a:prstGeom prst="rect">
            <a:avLst/>
          </a:prstGeom>
          <a:solidFill>
            <a:srgbClr val="FF9F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0" name="Hộp Văn bản 19">
            <a:extLst>
              <a:ext uri="{FF2B5EF4-FFF2-40B4-BE49-F238E27FC236}">
                <a16:creationId xmlns:a16="http://schemas.microsoft.com/office/drawing/2014/main" id="{D4ED3CD8-88FB-18B1-B835-4C2390DAD35F}"/>
              </a:ext>
            </a:extLst>
          </p:cNvPr>
          <p:cNvSpPr txBox="1">
            <a:spLocks/>
          </p:cNvSpPr>
          <p:nvPr/>
        </p:nvSpPr>
        <p:spPr>
          <a:xfrm>
            <a:off x="7493773" y="69593"/>
            <a:ext cx="1485792" cy="400110"/>
          </a:xfrm>
          <a:prstGeom prst="rect">
            <a:avLst/>
          </a:prstGeom>
          <a:noFill/>
        </p:spPr>
        <p:txBody>
          <a:bodyPr wrap="square" rtlCol="0">
            <a:spAutoFit/>
          </a:bodyPr>
          <a:lstStyle/>
          <a:p>
            <a:r>
              <a:rPr lang="en-US" sz="2000">
                <a:latin typeface="LHanoienne Typeface" pitchFamily="50" charset="0"/>
                <a:cs typeface="iCiel Cucho" pitchFamily="50" charset="0"/>
              </a:rPr>
              <a:t>TÁC GIẢ</a:t>
            </a:r>
            <a:endParaRPr lang="vi-VN" sz="2000">
              <a:latin typeface="iCiel Cucho" pitchFamily="50" charset="0"/>
              <a:cs typeface="iCiel Cucho" pitchFamily="50" charset="0"/>
            </a:endParaRPr>
          </a:p>
        </p:txBody>
      </p:sp>
      <p:sp>
        <p:nvSpPr>
          <p:cNvPr id="21" name="Hộp Văn bản 20">
            <a:extLst>
              <a:ext uri="{FF2B5EF4-FFF2-40B4-BE49-F238E27FC236}">
                <a16:creationId xmlns:a16="http://schemas.microsoft.com/office/drawing/2014/main" id="{CF0D3759-7D4F-A16F-9DB5-0963FC329352}"/>
              </a:ext>
            </a:extLst>
          </p:cNvPr>
          <p:cNvSpPr txBox="1">
            <a:spLocks/>
          </p:cNvSpPr>
          <p:nvPr/>
        </p:nvSpPr>
        <p:spPr>
          <a:xfrm>
            <a:off x="6545757" y="301458"/>
            <a:ext cx="3248941" cy="1477328"/>
          </a:xfrm>
          <a:prstGeom prst="rect">
            <a:avLst/>
          </a:prstGeom>
          <a:noFill/>
        </p:spPr>
        <p:txBody>
          <a:bodyPr wrap="square" rtlCol="0">
            <a:spAutoFit/>
          </a:bodyPr>
          <a:lstStyle/>
          <a:p>
            <a:r>
              <a:rPr lang="en-US">
                <a:latin typeface="Dancing Script" pitchFamily="2" charset="0"/>
                <a:cs typeface="iCiel Cucho" pitchFamily="50" charset="0"/>
              </a:rPr>
              <a:t>-Thuộc thế hệ nhà thơ trẻ chống Mĩ.</a:t>
            </a:r>
          </a:p>
          <a:p>
            <a:r>
              <a:rPr lang="en-US">
                <a:latin typeface="Dancing Script" pitchFamily="2" charset="0"/>
                <a:cs typeface="iCiel Cucho" pitchFamily="50" charset="0"/>
              </a:rPr>
              <a:t>-</a:t>
            </a:r>
            <a:r>
              <a:rPr lang="en-US">
                <a:latin typeface="Dancing Script" pitchFamily="2" charset="0"/>
              </a:rPr>
              <a:t>Cách tiếp cận, thực hiện hóm hỉnh, lời thơ đời thường mà vẫn gây sự bất ngờ.</a:t>
            </a:r>
            <a:endParaRPr lang="vi-VN">
              <a:latin typeface="Dancing Script" pitchFamily="2" charset="0"/>
            </a:endParaRPr>
          </a:p>
          <a:p>
            <a:r>
              <a:rPr lang="en-US">
                <a:latin typeface="Dancing Script" pitchFamily="2" charset="0"/>
                <a:cs typeface="iCiel Cucho" pitchFamily="50" charset="0"/>
              </a:rPr>
              <a:t> </a:t>
            </a:r>
          </a:p>
        </p:txBody>
      </p:sp>
      <p:sp>
        <p:nvSpPr>
          <p:cNvPr id="24" name="Hình chữ nhật 23">
            <a:extLst>
              <a:ext uri="{FF2B5EF4-FFF2-40B4-BE49-F238E27FC236}">
                <a16:creationId xmlns:a16="http://schemas.microsoft.com/office/drawing/2014/main" id="{B074378B-2D93-C14B-84DC-7081792D9C90}"/>
              </a:ext>
            </a:extLst>
          </p:cNvPr>
          <p:cNvSpPr>
            <a:spLocks/>
          </p:cNvSpPr>
          <p:nvPr/>
        </p:nvSpPr>
        <p:spPr>
          <a:xfrm>
            <a:off x="5618186" y="1944511"/>
            <a:ext cx="4187398" cy="4843895"/>
          </a:xfrm>
          <a:prstGeom prst="rect">
            <a:avLst/>
          </a:prstGeom>
          <a:noFill/>
          <a:ln w="381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5" name="Hình chữ nhật 24">
            <a:extLst>
              <a:ext uri="{FF2B5EF4-FFF2-40B4-BE49-F238E27FC236}">
                <a16:creationId xmlns:a16="http://schemas.microsoft.com/office/drawing/2014/main" id="{896BD952-20B2-C01E-C2FC-E66B83724B3F}"/>
              </a:ext>
            </a:extLst>
          </p:cNvPr>
          <p:cNvSpPr>
            <a:spLocks/>
          </p:cNvSpPr>
          <p:nvPr/>
        </p:nvSpPr>
        <p:spPr>
          <a:xfrm>
            <a:off x="5649689" y="1912290"/>
            <a:ext cx="4187398" cy="4843895"/>
          </a:xfrm>
          <a:prstGeom prst="rect">
            <a:avLst/>
          </a:prstGeom>
          <a:noFill/>
          <a:ln w="38100">
            <a:solidFill>
              <a:srgbClr val="1A4D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8" name="Hình chữ nhật 27">
            <a:extLst>
              <a:ext uri="{FF2B5EF4-FFF2-40B4-BE49-F238E27FC236}">
                <a16:creationId xmlns:a16="http://schemas.microsoft.com/office/drawing/2014/main" id="{483234E6-7B07-F6AC-E4EE-D456E89D5642}"/>
              </a:ext>
            </a:extLst>
          </p:cNvPr>
          <p:cNvSpPr>
            <a:spLocks/>
          </p:cNvSpPr>
          <p:nvPr/>
        </p:nvSpPr>
        <p:spPr>
          <a:xfrm>
            <a:off x="6879772" y="1814470"/>
            <a:ext cx="1599048" cy="410160"/>
          </a:xfrm>
          <a:prstGeom prst="rect">
            <a:avLst/>
          </a:prstGeom>
          <a:solidFill>
            <a:srgbClr val="FF9F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9" name="Hộp Văn bản 28">
            <a:extLst>
              <a:ext uri="{FF2B5EF4-FFF2-40B4-BE49-F238E27FC236}">
                <a16:creationId xmlns:a16="http://schemas.microsoft.com/office/drawing/2014/main" id="{19B68ADF-2610-F600-D812-07047AAEB919}"/>
              </a:ext>
            </a:extLst>
          </p:cNvPr>
          <p:cNvSpPr txBox="1">
            <a:spLocks/>
          </p:cNvSpPr>
          <p:nvPr/>
        </p:nvSpPr>
        <p:spPr>
          <a:xfrm>
            <a:off x="6807971" y="1728290"/>
            <a:ext cx="1835287" cy="400110"/>
          </a:xfrm>
          <a:prstGeom prst="rect">
            <a:avLst/>
          </a:prstGeom>
          <a:noFill/>
        </p:spPr>
        <p:txBody>
          <a:bodyPr wrap="square" rtlCol="0">
            <a:spAutoFit/>
          </a:bodyPr>
          <a:lstStyle/>
          <a:p>
            <a:r>
              <a:rPr lang="en-US" sz="2000">
                <a:latin typeface="LHanoienne Typeface" pitchFamily="50" charset="0"/>
                <a:cs typeface="iCiel Cucho" pitchFamily="50" charset="0"/>
              </a:rPr>
              <a:t>TÁC PHẨM</a:t>
            </a:r>
            <a:endParaRPr lang="vi-VN" sz="2000">
              <a:latin typeface="iCiel Cucho" pitchFamily="50" charset="0"/>
              <a:cs typeface="iCiel Cucho" pitchFamily="50" charset="0"/>
            </a:endParaRPr>
          </a:p>
        </p:txBody>
      </p:sp>
      <p:sp>
        <p:nvSpPr>
          <p:cNvPr id="31" name="Hộp Văn bản 30">
            <a:extLst>
              <a:ext uri="{FF2B5EF4-FFF2-40B4-BE49-F238E27FC236}">
                <a16:creationId xmlns:a16="http://schemas.microsoft.com/office/drawing/2014/main" id="{E45274ED-A1C8-662F-1250-94EAA7166C1F}"/>
              </a:ext>
            </a:extLst>
          </p:cNvPr>
          <p:cNvSpPr txBox="1"/>
          <p:nvPr/>
        </p:nvSpPr>
        <p:spPr>
          <a:xfrm>
            <a:off x="5643686" y="1899501"/>
            <a:ext cx="4161898" cy="5726055"/>
          </a:xfrm>
          <a:prstGeom prst="rect">
            <a:avLst/>
          </a:prstGeom>
          <a:noFill/>
        </p:spPr>
        <p:txBody>
          <a:bodyPr wrap="square">
            <a:spAutoFit/>
          </a:bodyPr>
          <a:lstStyle/>
          <a:p>
            <a:r>
              <a:rPr lang="en-US" sz="3000">
                <a:latin typeface="Westgate" panose="00000500000000000000" pitchFamily="50" charset="0"/>
              </a:rPr>
              <a:t>*Hoàn cảnh: </a:t>
            </a:r>
            <a:r>
              <a:rPr lang="en-US" sz="1800">
                <a:latin typeface="Dancing Script" pitchFamily="2" charset="0"/>
              </a:rPr>
              <a:t>1969, kháng chiến chống Mĩ .</a:t>
            </a:r>
          </a:p>
          <a:p>
            <a:r>
              <a:rPr lang="en-US" sz="3000">
                <a:latin typeface="Westgate" panose="00000500000000000000" pitchFamily="50" charset="0"/>
              </a:rPr>
              <a:t>*Xuất xứ: </a:t>
            </a:r>
            <a:r>
              <a:rPr lang="en-US" sz="1800">
                <a:latin typeface="Dancing Script" pitchFamily="2" charset="0"/>
              </a:rPr>
              <a:t>Vầng trăng quầng lửa.</a:t>
            </a:r>
          </a:p>
          <a:p>
            <a:r>
              <a:rPr lang="en-US" sz="3000">
                <a:latin typeface="Westgate" panose="00000500000000000000" pitchFamily="50" charset="0"/>
              </a:rPr>
              <a:t>*Nhan đề: </a:t>
            </a:r>
          </a:p>
          <a:p>
            <a:r>
              <a:rPr lang="en-US" sz="1801">
                <a:latin typeface="Dancing Script" pitchFamily="2" charset="0"/>
              </a:rPr>
              <a:t>-”xe không kính”: hình ảnh độc đáo.</a:t>
            </a:r>
          </a:p>
          <a:p>
            <a:r>
              <a:rPr lang="en-US" sz="1801">
                <a:latin typeface="Dancing Script" pitchFamily="2" charset="0"/>
              </a:rPr>
              <a:t>-”bài thơ”: chất thơ của hiện thực làm nổi bật hình ảnh những chiếc xe không kính qua đó ca ngợi hình ảnh người lính lái xe.</a:t>
            </a:r>
          </a:p>
          <a:p>
            <a:r>
              <a:rPr lang="en-US" sz="3000">
                <a:latin typeface="Westgate" panose="00000500000000000000" pitchFamily="50" charset="0"/>
              </a:rPr>
              <a:t>*Mạch cảm xúc: </a:t>
            </a:r>
          </a:p>
          <a:p>
            <a:r>
              <a:rPr lang="en-US" sz="1801">
                <a:latin typeface="Dancing Script" pitchFamily="2" charset="0"/>
              </a:rPr>
              <a:t>-Cảm xúc về chiếc xe không  kính.</a:t>
            </a:r>
          </a:p>
          <a:p>
            <a:r>
              <a:rPr lang="en-US" sz="1801">
                <a:latin typeface="Dancing Script" pitchFamily="2" charset="0"/>
              </a:rPr>
              <a:t>-Phát triển – hình ảnh người lính.</a:t>
            </a:r>
          </a:p>
          <a:p>
            <a:r>
              <a:rPr lang="en-US" sz="1801">
                <a:latin typeface="Dancing Script" pitchFamily="2" charset="0"/>
              </a:rPr>
              <a:t>-Khép lại – hình ảnh chiếc xe.</a:t>
            </a:r>
          </a:p>
          <a:p>
            <a:r>
              <a:rPr lang="en-US" sz="3000">
                <a:latin typeface="Westgate" panose="00000500000000000000" pitchFamily="50" charset="0"/>
              </a:rPr>
              <a:t>*Nghệ thuật: </a:t>
            </a:r>
            <a:r>
              <a:rPr lang="en-US" sz="1801">
                <a:latin typeface="Dancing Script" pitchFamily="2" charset="0"/>
              </a:rPr>
              <a:t>Kết hợp giữa chất liệu từ hiện thực chiến trường với ngôn ngữ và giọng điệu giàu tính khẩu ngữ, tự nhiên, khỏe khoắn.</a:t>
            </a:r>
          </a:p>
          <a:p>
            <a:r>
              <a:rPr lang="en-US" sz="1801">
                <a:latin typeface="Dancing Script" pitchFamily="2" charset="0"/>
              </a:rPr>
              <a:t>                    </a:t>
            </a:r>
          </a:p>
          <a:p>
            <a:endParaRPr lang="vi-VN" sz="1801"/>
          </a:p>
          <a:p>
            <a:endParaRPr lang="vi-VN" sz="1800">
              <a:latin typeface="Dancing Script" pitchFamily="2" charset="0"/>
            </a:endParaRPr>
          </a:p>
        </p:txBody>
      </p:sp>
      <p:sp>
        <p:nvSpPr>
          <p:cNvPr id="38" name="Hình chữ nhật 37">
            <a:extLst>
              <a:ext uri="{FF2B5EF4-FFF2-40B4-BE49-F238E27FC236}">
                <a16:creationId xmlns:a16="http://schemas.microsoft.com/office/drawing/2014/main" id="{83E9A7D1-1C89-0B59-3FAB-239577444FDF}"/>
              </a:ext>
            </a:extLst>
          </p:cNvPr>
          <p:cNvSpPr/>
          <p:nvPr/>
        </p:nvSpPr>
        <p:spPr>
          <a:xfrm rot="16200000" flipV="1">
            <a:off x="5469837" y="440323"/>
            <a:ext cx="74428" cy="75766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9" name="Hình chữ nhật 38">
            <a:extLst>
              <a:ext uri="{FF2B5EF4-FFF2-40B4-BE49-F238E27FC236}">
                <a16:creationId xmlns:a16="http://schemas.microsoft.com/office/drawing/2014/main" id="{3DCA2251-9520-75C1-5C04-135E0854CA48}"/>
              </a:ext>
            </a:extLst>
          </p:cNvPr>
          <p:cNvSpPr/>
          <p:nvPr/>
        </p:nvSpPr>
        <p:spPr>
          <a:xfrm rot="16200000" flipV="1">
            <a:off x="5467661" y="766207"/>
            <a:ext cx="74428" cy="75766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Hình chữ nhật 10">
            <a:extLst>
              <a:ext uri="{FF2B5EF4-FFF2-40B4-BE49-F238E27FC236}">
                <a16:creationId xmlns:a16="http://schemas.microsoft.com/office/drawing/2014/main" id="{395A5970-7794-7AF2-8C4A-ECA54B13D338}"/>
              </a:ext>
            </a:extLst>
          </p:cNvPr>
          <p:cNvSpPr>
            <a:spLocks/>
          </p:cNvSpPr>
          <p:nvPr/>
        </p:nvSpPr>
        <p:spPr>
          <a:xfrm>
            <a:off x="76169" y="2139179"/>
            <a:ext cx="5179695" cy="1608212"/>
          </a:xfrm>
          <a:prstGeom prst="rect">
            <a:avLst/>
          </a:prstGeom>
          <a:noFill/>
          <a:ln w="381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2" name="Hình chữ nhật 11">
            <a:extLst>
              <a:ext uri="{FF2B5EF4-FFF2-40B4-BE49-F238E27FC236}">
                <a16:creationId xmlns:a16="http://schemas.microsoft.com/office/drawing/2014/main" id="{B885D14C-E660-975C-5BE5-982897554F99}"/>
              </a:ext>
            </a:extLst>
          </p:cNvPr>
          <p:cNvSpPr>
            <a:spLocks/>
          </p:cNvSpPr>
          <p:nvPr/>
        </p:nvSpPr>
        <p:spPr>
          <a:xfrm>
            <a:off x="107672" y="2106958"/>
            <a:ext cx="5179695" cy="1608212"/>
          </a:xfrm>
          <a:prstGeom prst="rect">
            <a:avLst/>
          </a:prstGeom>
          <a:noFill/>
          <a:ln w="38100">
            <a:solidFill>
              <a:srgbClr val="1A4D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5" name="Hình chữ nhật 14">
            <a:extLst>
              <a:ext uri="{FF2B5EF4-FFF2-40B4-BE49-F238E27FC236}">
                <a16:creationId xmlns:a16="http://schemas.microsoft.com/office/drawing/2014/main" id="{76A21DBD-E025-69BE-D8D0-BA935BEB10DA}"/>
              </a:ext>
            </a:extLst>
          </p:cNvPr>
          <p:cNvSpPr>
            <a:spLocks/>
          </p:cNvSpPr>
          <p:nvPr/>
        </p:nvSpPr>
        <p:spPr>
          <a:xfrm>
            <a:off x="76169" y="3842100"/>
            <a:ext cx="5179695" cy="2946306"/>
          </a:xfrm>
          <a:prstGeom prst="rect">
            <a:avLst/>
          </a:prstGeom>
          <a:noFill/>
          <a:ln w="3810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6" name="Hình chữ nhật 15">
            <a:extLst>
              <a:ext uri="{FF2B5EF4-FFF2-40B4-BE49-F238E27FC236}">
                <a16:creationId xmlns:a16="http://schemas.microsoft.com/office/drawing/2014/main" id="{2ACAF92B-314A-CF52-71E6-5CF39D6ED601}"/>
              </a:ext>
            </a:extLst>
          </p:cNvPr>
          <p:cNvSpPr>
            <a:spLocks/>
          </p:cNvSpPr>
          <p:nvPr/>
        </p:nvSpPr>
        <p:spPr>
          <a:xfrm>
            <a:off x="107672" y="3809879"/>
            <a:ext cx="5179695" cy="2946306"/>
          </a:xfrm>
          <a:prstGeom prst="rect">
            <a:avLst/>
          </a:prstGeom>
          <a:noFill/>
          <a:ln w="38100">
            <a:solidFill>
              <a:srgbClr val="1A4D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3" name="Hộp Văn bản 12">
            <a:extLst>
              <a:ext uri="{FF2B5EF4-FFF2-40B4-BE49-F238E27FC236}">
                <a16:creationId xmlns:a16="http://schemas.microsoft.com/office/drawing/2014/main" id="{93F6AD17-9420-2890-EBF8-1A370108A442}"/>
              </a:ext>
            </a:extLst>
          </p:cNvPr>
          <p:cNvSpPr txBox="1">
            <a:spLocks/>
          </p:cNvSpPr>
          <p:nvPr/>
        </p:nvSpPr>
        <p:spPr>
          <a:xfrm>
            <a:off x="95252" y="2071707"/>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1/ Hình ảnh những chiếc xe không kính</a:t>
            </a:r>
            <a:endParaRPr lang="vi-VN" sz="3000"/>
          </a:p>
        </p:txBody>
      </p:sp>
      <p:sp>
        <p:nvSpPr>
          <p:cNvPr id="14" name="Hộp Văn bản 13">
            <a:extLst>
              <a:ext uri="{FF2B5EF4-FFF2-40B4-BE49-F238E27FC236}">
                <a16:creationId xmlns:a16="http://schemas.microsoft.com/office/drawing/2014/main" id="{7B613B3D-F153-864A-2A24-736BAB205266}"/>
              </a:ext>
            </a:extLst>
          </p:cNvPr>
          <p:cNvSpPr txBox="1">
            <a:spLocks/>
          </p:cNvSpPr>
          <p:nvPr/>
        </p:nvSpPr>
        <p:spPr>
          <a:xfrm>
            <a:off x="102859" y="2514327"/>
            <a:ext cx="5189522" cy="1200842"/>
          </a:xfrm>
          <a:prstGeom prst="rect">
            <a:avLst/>
          </a:prstGeom>
          <a:noFill/>
        </p:spPr>
        <p:txBody>
          <a:bodyPr wrap="square" rtlCol="0">
            <a:spAutoFit/>
          </a:bodyPr>
          <a:lstStyle/>
          <a:p>
            <a:r>
              <a:rPr lang="en-US" sz="1801">
                <a:latin typeface="Dancing Script" pitchFamily="2" charset="0"/>
              </a:rPr>
              <a:t>-Chiếc xe biến dạng do chiến tranh khốc liệt: không có kính,</a:t>
            </a:r>
          </a:p>
          <a:p>
            <a:r>
              <a:rPr lang="en-US" sz="1801">
                <a:latin typeface="Dancing Script" pitchFamily="2" charset="0"/>
              </a:rPr>
              <a:t>không có đèn, không có mui xe, thùng xe có xước.</a:t>
            </a:r>
          </a:p>
          <a:p>
            <a:r>
              <a:rPr lang="en-US" sz="1801">
                <a:latin typeface="Dancing Script" pitchFamily="2" charset="0"/>
              </a:rPr>
              <a:t>-Khai thác chất thơ từ hiện thực chiến tranh để ca ngợi hình ảnh người lính lái xe cùng giọng thơ thản nhiên, ngang tàng.</a:t>
            </a:r>
            <a:endParaRPr lang="vi-VN" sz="1801">
              <a:latin typeface="Dancing Script" pitchFamily="2" charset="0"/>
            </a:endParaRPr>
          </a:p>
        </p:txBody>
      </p:sp>
      <p:sp>
        <p:nvSpPr>
          <p:cNvPr id="22" name="Hộp Văn bản 21">
            <a:extLst>
              <a:ext uri="{FF2B5EF4-FFF2-40B4-BE49-F238E27FC236}">
                <a16:creationId xmlns:a16="http://schemas.microsoft.com/office/drawing/2014/main" id="{7B8366B0-838E-7050-CB43-B5DCF8844AFE}"/>
              </a:ext>
            </a:extLst>
          </p:cNvPr>
          <p:cNvSpPr txBox="1">
            <a:spLocks/>
          </p:cNvSpPr>
          <p:nvPr/>
        </p:nvSpPr>
        <p:spPr>
          <a:xfrm>
            <a:off x="95252" y="3777737"/>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2/ hình ảnh người lính lái xe</a:t>
            </a:r>
            <a:endParaRPr lang="vi-VN" sz="3000"/>
          </a:p>
        </p:txBody>
      </p:sp>
      <p:sp>
        <p:nvSpPr>
          <p:cNvPr id="23" name="Hộp Văn bản 22">
            <a:extLst>
              <a:ext uri="{FF2B5EF4-FFF2-40B4-BE49-F238E27FC236}">
                <a16:creationId xmlns:a16="http://schemas.microsoft.com/office/drawing/2014/main" id="{EBED078E-8FAF-3654-785C-CC5E9279FD9E}"/>
              </a:ext>
            </a:extLst>
          </p:cNvPr>
          <p:cNvSpPr txBox="1">
            <a:spLocks/>
          </p:cNvSpPr>
          <p:nvPr/>
        </p:nvSpPr>
        <p:spPr>
          <a:xfrm>
            <a:off x="102859" y="4212220"/>
            <a:ext cx="5189522" cy="2586477"/>
          </a:xfrm>
          <a:prstGeom prst="rect">
            <a:avLst/>
          </a:prstGeom>
          <a:noFill/>
        </p:spPr>
        <p:txBody>
          <a:bodyPr wrap="square" rtlCol="0">
            <a:spAutoFit/>
          </a:bodyPr>
          <a:lstStyle/>
          <a:p>
            <a:r>
              <a:rPr lang="en-US" sz="1801">
                <a:latin typeface="Dancing Script" pitchFamily="2" charset="0"/>
              </a:rPr>
              <a:t>*Tư thế ung dung hiên ngang: “nhìn đất, nhìn trời, nhìn thằng”, tập trung vào tay lái, không sợ nguy hiểm.</a:t>
            </a:r>
          </a:p>
          <a:p>
            <a:r>
              <a:rPr lang="en-US" sz="1801">
                <a:latin typeface="Dancing Script" pitchFamily="2" charset="0"/>
              </a:rPr>
              <a:t>*Tinh thần dung cảm, coi thường hiểm nguy: “ừ thì có bụi”, </a:t>
            </a:r>
          </a:p>
          <a:p>
            <a:r>
              <a:rPr lang="en-US" sz="1801">
                <a:latin typeface="Dancing Script" pitchFamily="2" charset="0"/>
              </a:rPr>
              <a:t>“ừ thì ướt áo”; “chưa cần rửa”, “chưa cần thay”.</a:t>
            </a:r>
          </a:p>
          <a:p>
            <a:r>
              <a:rPr lang="en-US" sz="1801">
                <a:latin typeface="Dancing Script" pitchFamily="2" charset="0"/>
              </a:rPr>
              <a:t>*Tâm hồn lạc quan yêu đời: cái lấm, cái bụi lại thành cái cớ để cười đùa cho thấy niềm vui và niềm lạc quan của họ.</a:t>
            </a:r>
          </a:p>
          <a:p>
            <a:r>
              <a:rPr lang="en-US" sz="1801">
                <a:latin typeface="Dancing Script" pitchFamily="2" charset="0"/>
              </a:rPr>
              <a:t>*Tình đồng chí, đồng đội sâu sắc.</a:t>
            </a:r>
          </a:p>
          <a:p>
            <a:r>
              <a:rPr lang="en-US" sz="1801">
                <a:latin typeface="Dancing Script" pitchFamily="2" charset="0"/>
              </a:rPr>
              <a:t>*Ý chí quyết tâm giải phóng miền Nam: “Xe vẫn chạy vì miền Nam phía trước”. “Chỉ cần trong xe có một trái tim”.</a:t>
            </a:r>
            <a:endParaRPr lang="vi-VN" sz="1801">
              <a:latin typeface="Dancing Script" pitchFamily="2" charset="0"/>
            </a:endParaRPr>
          </a:p>
        </p:txBody>
      </p:sp>
      <p:cxnSp>
        <p:nvCxnSpPr>
          <p:cNvPr id="27" name="Đường nối Thẳng 26">
            <a:extLst>
              <a:ext uri="{FF2B5EF4-FFF2-40B4-BE49-F238E27FC236}">
                <a16:creationId xmlns:a16="http://schemas.microsoft.com/office/drawing/2014/main" id="{9A796A2B-8C77-5F0D-F167-FC062C80CFE5}"/>
              </a:ext>
            </a:extLst>
          </p:cNvPr>
          <p:cNvCxnSpPr>
            <a:cxnSpLocks/>
          </p:cNvCxnSpPr>
          <p:nvPr/>
        </p:nvCxnSpPr>
        <p:spPr>
          <a:xfrm>
            <a:off x="5444346" y="1995577"/>
            <a:ext cx="0" cy="4773397"/>
          </a:xfrm>
          <a:prstGeom prst="line">
            <a:avLst/>
          </a:prstGeom>
          <a:ln w="38100">
            <a:solidFill>
              <a:srgbClr val="C06900"/>
            </a:solidFill>
          </a:ln>
        </p:spPr>
        <p:style>
          <a:lnRef idx="1">
            <a:schemeClr val="accent1"/>
          </a:lnRef>
          <a:fillRef idx="0">
            <a:schemeClr val="accent1"/>
          </a:fillRef>
          <a:effectRef idx="0">
            <a:schemeClr val="accent1"/>
          </a:effectRef>
          <a:fontRef idx="minor">
            <a:schemeClr val="tx1"/>
          </a:fontRef>
        </p:style>
      </p:cxnSp>
      <p:cxnSp>
        <p:nvCxnSpPr>
          <p:cNvPr id="4" name="Đường nối Thẳng 3">
            <a:extLst>
              <a:ext uri="{FF2B5EF4-FFF2-40B4-BE49-F238E27FC236}">
                <a16:creationId xmlns:a16="http://schemas.microsoft.com/office/drawing/2014/main" id="{929B89B9-9E7E-F560-46AC-A52BBA96FCE8}"/>
              </a:ext>
            </a:extLst>
          </p:cNvPr>
          <p:cNvCxnSpPr>
            <a:cxnSpLocks/>
          </p:cNvCxnSpPr>
          <p:nvPr/>
        </p:nvCxnSpPr>
        <p:spPr>
          <a:xfrm>
            <a:off x="6206675" y="123923"/>
            <a:ext cx="0" cy="1058328"/>
          </a:xfrm>
          <a:prstGeom prst="line">
            <a:avLst/>
          </a:prstGeom>
          <a:ln w="38100">
            <a:solidFill>
              <a:srgbClr val="C069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10079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DA99A"/>
        </a:solidFill>
        <a:effectLst/>
      </p:bgPr>
    </p:bg>
    <p:spTree>
      <p:nvGrpSpPr>
        <p:cNvPr id="1" name=""/>
        <p:cNvGrpSpPr/>
        <p:nvPr/>
      </p:nvGrpSpPr>
      <p:grpSpPr>
        <a:xfrm>
          <a:off x="0" y="0"/>
          <a:ext cx="0" cy="0"/>
          <a:chOff x="0" y="0"/>
          <a:chExt cx="0" cy="0"/>
        </a:xfrm>
      </p:grpSpPr>
      <p:pic>
        <p:nvPicPr>
          <p:cNvPr id="24" name="Đồ họa 23" descr="Fish with solid fill">
            <a:extLst>
              <a:ext uri="{FF2B5EF4-FFF2-40B4-BE49-F238E27FC236}">
                <a16:creationId xmlns:a16="http://schemas.microsoft.com/office/drawing/2014/main" id="{49C00395-2E01-C023-3D22-A1A3DE914FE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322039">
            <a:off x="191711" y="263189"/>
            <a:ext cx="914400" cy="914400"/>
          </a:xfrm>
          <a:prstGeom prst="rect">
            <a:avLst/>
          </a:prstGeom>
        </p:spPr>
      </p:pic>
      <p:pic>
        <p:nvPicPr>
          <p:cNvPr id="23" name="Đồ họa 22" descr="Fish with solid fill">
            <a:extLst>
              <a:ext uri="{FF2B5EF4-FFF2-40B4-BE49-F238E27FC236}">
                <a16:creationId xmlns:a16="http://schemas.microsoft.com/office/drawing/2014/main" id="{A02C5A33-5E2E-06B0-3480-B460BC195D7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11582">
            <a:off x="2173827" y="574438"/>
            <a:ext cx="914400" cy="914400"/>
          </a:xfrm>
          <a:prstGeom prst="rect">
            <a:avLst/>
          </a:prstGeom>
        </p:spPr>
      </p:pic>
      <p:grpSp>
        <p:nvGrpSpPr>
          <p:cNvPr id="4" name="Nhóm 3">
            <a:extLst>
              <a:ext uri="{FF2B5EF4-FFF2-40B4-BE49-F238E27FC236}">
                <a16:creationId xmlns:a16="http://schemas.microsoft.com/office/drawing/2014/main" id="{C9CF5727-01C8-B37D-F222-FB0FABE8B501}"/>
              </a:ext>
            </a:extLst>
          </p:cNvPr>
          <p:cNvGrpSpPr/>
          <p:nvPr/>
        </p:nvGrpSpPr>
        <p:grpSpPr>
          <a:xfrm>
            <a:off x="21860" y="503497"/>
            <a:ext cx="7201132" cy="1071345"/>
            <a:chOff x="68607" y="433061"/>
            <a:chExt cx="4772488" cy="1071345"/>
          </a:xfrm>
        </p:grpSpPr>
        <p:sp>
          <p:nvSpPr>
            <p:cNvPr id="5" name="Hộp Văn bản 4">
              <a:extLst>
                <a:ext uri="{FF2B5EF4-FFF2-40B4-BE49-F238E27FC236}">
                  <a16:creationId xmlns:a16="http://schemas.microsoft.com/office/drawing/2014/main" id="{B40FAAEC-7B38-D60C-AAF2-583BD50DE2F9}"/>
                </a:ext>
              </a:extLst>
            </p:cNvPr>
            <p:cNvSpPr txBox="1">
              <a:spLocks/>
            </p:cNvSpPr>
            <p:nvPr/>
          </p:nvSpPr>
          <p:spPr>
            <a:xfrm>
              <a:off x="119988" y="488743"/>
              <a:ext cx="4721107" cy="1015663"/>
            </a:xfrm>
            <a:prstGeom prst="rect">
              <a:avLst/>
            </a:prstGeom>
            <a:noFill/>
          </p:spPr>
          <p:txBody>
            <a:bodyPr wrap="square" rtlCol="0">
              <a:spAutoFit/>
            </a:bodyPr>
            <a:lstStyle/>
            <a:p>
              <a:r>
                <a:rPr lang="en-US" sz="6000" b="1">
                  <a:solidFill>
                    <a:srgbClr val="264653"/>
                  </a:solidFill>
                  <a:latin typeface="LHanoienne Typeface" pitchFamily="50" charset="0"/>
                  <a:cs typeface="iCiel Cucho" pitchFamily="50" charset="0"/>
                </a:rPr>
                <a:t>ĐÁNH CÁ</a:t>
              </a:r>
              <a:endParaRPr lang="vi-VN" sz="6000" b="1">
                <a:solidFill>
                  <a:srgbClr val="264653"/>
                </a:solidFill>
                <a:latin typeface="iCiel Cucho" pitchFamily="50" charset="0"/>
                <a:cs typeface="iCiel Cucho" pitchFamily="50" charset="0"/>
              </a:endParaRPr>
            </a:p>
          </p:txBody>
        </p:sp>
        <p:sp>
          <p:nvSpPr>
            <p:cNvPr id="6" name="Hộp Văn bản 5">
              <a:extLst>
                <a:ext uri="{FF2B5EF4-FFF2-40B4-BE49-F238E27FC236}">
                  <a16:creationId xmlns:a16="http://schemas.microsoft.com/office/drawing/2014/main" id="{D4B64117-A46A-F431-64B1-C7959B1DB0DF}"/>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E76F51"/>
                  </a:solidFill>
                  <a:latin typeface="LHanoienne Typeface" pitchFamily="50" charset="0"/>
                  <a:cs typeface="iCiel Cucho" pitchFamily="50" charset="0"/>
                </a:rPr>
                <a:t>ĐÁNH CÁ</a:t>
              </a:r>
              <a:endParaRPr lang="vi-VN" sz="6000" b="1">
                <a:solidFill>
                  <a:srgbClr val="E76F51"/>
                </a:solidFill>
                <a:latin typeface="iCiel Cucho" pitchFamily="50" charset="0"/>
                <a:cs typeface="iCiel Cucho" pitchFamily="50" charset="0"/>
              </a:endParaRPr>
            </a:p>
          </p:txBody>
        </p:sp>
      </p:grpSp>
      <p:sp>
        <p:nvSpPr>
          <p:cNvPr id="7" name="Hộp Văn bản 6">
            <a:extLst>
              <a:ext uri="{FF2B5EF4-FFF2-40B4-BE49-F238E27FC236}">
                <a16:creationId xmlns:a16="http://schemas.microsoft.com/office/drawing/2014/main" id="{15A10F1F-46B2-BA2C-AB76-D1AE88135A9C}"/>
              </a:ext>
            </a:extLst>
          </p:cNvPr>
          <p:cNvSpPr txBox="1">
            <a:spLocks/>
          </p:cNvSpPr>
          <p:nvPr/>
        </p:nvSpPr>
        <p:spPr>
          <a:xfrm>
            <a:off x="85009" y="70487"/>
            <a:ext cx="5868592" cy="477054"/>
          </a:xfrm>
          <a:prstGeom prst="rect">
            <a:avLst/>
          </a:prstGeom>
          <a:noFill/>
        </p:spPr>
        <p:txBody>
          <a:bodyPr wrap="square" rtlCol="0">
            <a:spAutoFit/>
          </a:bodyPr>
          <a:lstStyle/>
          <a:p>
            <a:r>
              <a:rPr lang="en-US" sz="2500">
                <a:solidFill>
                  <a:srgbClr val="264653"/>
                </a:solidFill>
                <a:effectLst>
                  <a:outerShdw dist="38100" dir="2700000" algn="tl" rotWithShape="0">
                    <a:srgbClr val="1D6D63"/>
                  </a:outerShdw>
                </a:effectLst>
                <a:latin typeface="LHanoienne Typeface" pitchFamily="50" charset="0"/>
                <a:cs typeface="iCiel Cucho" pitchFamily="50" charset="0"/>
              </a:rPr>
              <a:t>ĐOÀN THUYỀN</a:t>
            </a:r>
            <a:endParaRPr lang="vi-VN" sz="2500">
              <a:solidFill>
                <a:srgbClr val="264653"/>
              </a:solidFill>
              <a:effectLst>
                <a:outerShdw dist="38100" dir="2700000" algn="tl" rotWithShape="0">
                  <a:srgbClr val="1D6D63"/>
                </a:outerShdw>
              </a:effectLst>
              <a:latin typeface="iCiel Cucho" pitchFamily="50" charset="0"/>
              <a:cs typeface="iCiel Cucho" pitchFamily="50" charset="0"/>
            </a:endParaRPr>
          </a:p>
        </p:txBody>
      </p:sp>
      <p:sp>
        <p:nvSpPr>
          <p:cNvPr id="8" name="Hộp Văn bản 7">
            <a:extLst>
              <a:ext uri="{FF2B5EF4-FFF2-40B4-BE49-F238E27FC236}">
                <a16:creationId xmlns:a16="http://schemas.microsoft.com/office/drawing/2014/main" id="{B982AA1F-DBA9-3BE8-0460-092F0770E4B9}"/>
              </a:ext>
            </a:extLst>
          </p:cNvPr>
          <p:cNvSpPr txBox="1">
            <a:spLocks/>
          </p:cNvSpPr>
          <p:nvPr/>
        </p:nvSpPr>
        <p:spPr>
          <a:xfrm rot="21282631">
            <a:off x="2561471" y="1310327"/>
            <a:ext cx="1952284"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264653"/>
                  </a:outerShdw>
                </a:effectLst>
                <a:latin typeface="Dancing Script" pitchFamily="2" charset="0"/>
              </a:rPr>
              <a:t>Huy Cận</a:t>
            </a:r>
            <a:endParaRPr lang="vi-VN" sz="4000" b="1" i="1">
              <a:solidFill>
                <a:srgbClr val="EBE3D6"/>
              </a:solidFill>
              <a:effectLst>
                <a:outerShdw dist="38100" dir="2700000" algn="tl" rotWithShape="0">
                  <a:srgbClr val="264653"/>
                </a:outerShdw>
              </a:effectLst>
              <a:latin typeface="Dancing Script" pitchFamily="2" charset="0"/>
            </a:endParaRPr>
          </a:p>
        </p:txBody>
      </p:sp>
      <p:sp>
        <p:nvSpPr>
          <p:cNvPr id="9" name="Hộp Văn bản 8">
            <a:extLst>
              <a:ext uri="{FF2B5EF4-FFF2-40B4-BE49-F238E27FC236}">
                <a16:creationId xmlns:a16="http://schemas.microsoft.com/office/drawing/2014/main" id="{D58021D6-13ED-2196-D9D6-9CC56FEF9789}"/>
              </a:ext>
            </a:extLst>
          </p:cNvPr>
          <p:cNvSpPr txBox="1"/>
          <p:nvPr/>
        </p:nvSpPr>
        <p:spPr>
          <a:xfrm rot="21300000">
            <a:off x="2948627" y="-34628"/>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264653"/>
                  </a:outerShdw>
                </a:effectLst>
                <a:latin typeface="Dancing Script" pitchFamily="2" charset="0"/>
              </a:rPr>
              <a:t>1958</a:t>
            </a:r>
            <a:endParaRPr lang="vi-VN" sz="4000" i="1">
              <a:solidFill>
                <a:srgbClr val="EBE3D6"/>
              </a:solidFill>
              <a:effectLst>
                <a:outerShdw dist="38100" dir="2700000" algn="tl" rotWithShape="0">
                  <a:srgbClr val="264653"/>
                </a:outerShdw>
              </a:effectLst>
              <a:latin typeface="Dancing Script" pitchFamily="2" charset="0"/>
            </a:endParaRPr>
          </a:p>
        </p:txBody>
      </p:sp>
      <p:sp>
        <p:nvSpPr>
          <p:cNvPr id="10" name="Hình chữ nhật 9">
            <a:extLst>
              <a:ext uri="{FF2B5EF4-FFF2-40B4-BE49-F238E27FC236}">
                <a16:creationId xmlns:a16="http://schemas.microsoft.com/office/drawing/2014/main" id="{DED3528F-8C45-BEC2-395B-F54900FAA46B}"/>
              </a:ext>
            </a:extLst>
          </p:cNvPr>
          <p:cNvSpPr/>
          <p:nvPr/>
        </p:nvSpPr>
        <p:spPr>
          <a:xfrm>
            <a:off x="119484" y="1457010"/>
            <a:ext cx="2483850" cy="158024"/>
          </a:xfrm>
          <a:custGeom>
            <a:avLst/>
            <a:gdLst>
              <a:gd name="connsiteX0" fmla="*/ 0 w 2483850"/>
              <a:gd name="connsiteY0" fmla="*/ 0 h 158024"/>
              <a:gd name="connsiteX1" fmla="*/ 471932 w 2483850"/>
              <a:gd name="connsiteY1" fmla="*/ 0 h 158024"/>
              <a:gd name="connsiteX2" fmla="*/ 894186 w 2483850"/>
              <a:gd name="connsiteY2" fmla="*/ 0 h 158024"/>
              <a:gd name="connsiteX3" fmla="*/ 1440633 w 2483850"/>
              <a:gd name="connsiteY3" fmla="*/ 0 h 158024"/>
              <a:gd name="connsiteX4" fmla="*/ 1912565 w 2483850"/>
              <a:gd name="connsiteY4" fmla="*/ 0 h 158024"/>
              <a:gd name="connsiteX5" fmla="*/ 2483850 w 2483850"/>
              <a:gd name="connsiteY5" fmla="*/ 0 h 158024"/>
              <a:gd name="connsiteX6" fmla="*/ 2483850 w 2483850"/>
              <a:gd name="connsiteY6" fmla="*/ 158024 h 158024"/>
              <a:gd name="connsiteX7" fmla="*/ 1987080 w 2483850"/>
              <a:gd name="connsiteY7" fmla="*/ 158024 h 158024"/>
              <a:gd name="connsiteX8" fmla="*/ 1440633 w 2483850"/>
              <a:gd name="connsiteY8" fmla="*/ 158024 h 158024"/>
              <a:gd name="connsiteX9" fmla="*/ 1018378 w 2483850"/>
              <a:gd name="connsiteY9" fmla="*/ 158024 h 158024"/>
              <a:gd name="connsiteX10" fmla="*/ 521608 w 2483850"/>
              <a:gd name="connsiteY10" fmla="*/ 158024 h 158024"/>
              <a:gd name="connsiteX11" fmla="*/ 0 w 2483850"/>
              <a:gd name="connsiteY11" fmla="*/ 158024 h 158024"/>
              <a:gd name="connsiteX12" fmla="*/ 0 w 2483850"/>
              <a:gd name="connsiteY12" fmla="*/ 0 h 15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3850" h="158024" extrusionOk="0">
                <a:moveTo>
                  <a:pt x="0" y="0"/>
                </a:moveTo>
                <a:cubicBezTo>
                  <a:pt x="234784" y="-14683"/>
                  <a:pt x="315720" y="23530"/>
                  <a:pt x="471932" y="0"/>
                </a:cubicBezTo>
                <a:cubicBezTo>
                  <a:pt x="628144" y="-23530"/>
                  <a:pt x="793790" y="11680"/>
                  <a:pt x="894186" y="0"/>
                </a:cubicBezTo>
                <a:cubicBezTo>
                  <a:pt x="994582" y="-11680"/>
                  <a:pt x="1220781" y="16357"/>
                  <a:pt x="1440633" y="0"/>
                </a:cubicBezTo>
                <a:cubicBezTo>
                  <a:pt x="1660485" y="-16357"/>
                  <a:pt x="1732316" y="43027"/>
                  <a:pt x="1912565" y="0"/>
                </a:cubicBezTo>
                <a:cubicBezTo>
                  <a:pt x="2092814" y="-43027"/>
                  <a:pt x="2283574" y="48729"/>
                  <a:pt x="2483850" y="0"/>
                </a:cubicBezTo>
                <a:cubicBezTo>
                  <a:pt x="2493925" y="72638"/>
                  <a:pt x="2482536" y="107419"/>
                  <a:pt x="2483850" y="158024"/>
                </a:cubicBezTo>
                <a:cubicBezTo>
                  <a:pt x="2376057" y="173238"/>
                  <a:pt x="2215234" y="110507"/>
                  <a:pt x="1987080" y="158024"/>
                </a:cubicBezTo>
                <a:cubicBezTo>
                  <a:pt x="1758926" y="205541"/>
                  <a:pt x="1677716" y="113523"/>
                  <a:pt x="1440633" y="158024"/>
                </a:cubicBezTo>
                <a:cubicBezTo>
                  <a:pt x="1203550" y="202525"/>
                  <a:pt x="1133230" y="135192"/>
                  <a:pt x="1018378" y="158024"/>
                </a:cubicBezTo>
                <a:cubicBezTo>
                  <a:pt x="903527" y="180856"/>
                  <a:pt x="734132" y="140110"/>
                  <a:pt x="521608" y="158024"/>
                </a:cubicBezTo>
                <a:cubicBezTo>
                  <a:pt x="309084" y="175938"/>
                  <a:pt x="233057" y="123069"/>
                  <a:pt x="0" y="158024"/>
                </a:cubicBezTo>
                <a:cubicBezTo>
                  <a:pt x="-12384" y="104400"/>
                  <a:pt x="6424" y="50685"/>
                  <a:pt x="0" y="0"/>
                </a:cubicBezTo>
                <a:close/>
              </a:path>
            </a:pathLst>
          </a:custGeom>
          <a:noFill/>
          <a:ln w="38100">
            <a:solidFill>
              <a:srgbClr val="264653"/>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Hình chữ nhật 11">
            <a:extLst>
              <a:ext uri="{FF2B5EF4-FFF2-40B4-BE49-F238E27FC236}">
                <a16:creationId xmlns:a16="http://schemas.microsoft.com/office/drawing/2014/main" id="{E1ECAD4E-DD53-5095-A3B8-776A6896ECC3}"/>
              </a:ext>
            </a:extLst>
          </p:cNvPr>
          <p:cNvSpPr/>
          <p:nvPr/>
        </p:nvSpPr>
        <p:spPr>
          <a:xfrm>
            <a:off x="109436" y="1777489"/>
            <a:ext cx="2483850" cy="158024"/>
          </a:xfrm>
          <a:custGeom>
            <a:avLst/>
            <a:gdLst>
              <a:gd name="connsiteX0" fmla="*/ 0 w 2483850"/>
              <a:gd name="connsiteY0" fmla="*/ 0 h 158024"/>
              <a:gd name="connsiteX1" fmla="*/ 471932 w 2483850"/>
              <a:gd name="connsiteY1" fmla="*/ 0 h 158024"/>
              <a:gd name="connsiteX2" fmla="*/ 1018379 w 2483850"/>
              <a:gd name="connsiteY2" fmla="*/ 0 h 158024"/>
              <a:gd name="connsiteX3" fmla="*/ 1564826 w 2483850"/>
              <a:gd name="connsiteY3" fmla="*/ 0 h 158024"/>
              <a:gd name="connsiteX4" fmla="*/ 2011919 w 2483850"/>
              <a:gd name="connsiteY4" fmla="*/ 0 h 158024"/>
              <a:gd name="connsiteX5" fmla="*/ 2483850 w 2483850"/>
              <a:gd name="connsiteY5" fmla="*/ 0 h 158024"/>
              <a:gd name="connsiteX6" fmla="*/ 2483850 w 2483850"/>
              <a:gd name="connsiteY6" fmla="*/ 158024 h 158024"/>
              <a:gd name="connsiteX7" fmla="*/ 2011919 w 2483850"/>
              <a:gd name="connsiteY7" fmla="*/ 158024 h 158024"/>
              <a:gd name="connsiteX8" fmla="*/ 1465472 w 2483850"/>
              <a:gd name="connsiteY8" fmla="*/ 158024 h 158024"/>
              <a:gd name="connsiteX9" fmla="*/ 919025 w 2483850"/>
              <a:gd name="connsiteY9" fmla="*/ 158024 h 158024"/>
              <a:gd name="connsiteX10" fmla="*/ 0 w 2483850"/>
              <a:gd name="connsiteY10" fmla="*/ 158024 h 158024"/>
              <a:gd name="connsiteX11" fmla="*/ 0 w 2483850"/>
              <a:gd name="connsiteY11" fmla="*/ 0 h 15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83850" h="158024" extrusionOk="0">
                <a:moveTo>
                  <a:pt x="0" y="0"/>
                </a:moveTo>
                <a:cubicBezTo>
                  <a:pt x="212246" y="-26420"/>
                  <a:pt x="307596" y="14408"/>
                  <a:pt x="471932" y="0"/>
                </a:cubicBezTo>
                <a:cubicBezTo>
                  <a:pt x="636268" y="-14408"/>
                  <a:pt x="809583" y="36516"/>
                  <a:pt x="1018379" y="0"/>
                </a:cubicBezTo>
                <a:cubicBezTo>
                  <a:pt x="1227175" y="-36516"/>
                  <a:pt x="1343951" y="49763"/>
                  <a:pt x="1564826" y="0"/>
                </a:cubicBezTo>
                <a:cubicBezTo>
                  <a:pt x="1785701" y="-49763"/>
                  <a:pt x="1849939" y="20447"/>
                  <a:pt x="2011919" y="0"/>
                </a:cubicBezTo>
                <a:cubicBezTo>
                  <a:pt x="2173899" y="-20447"/>
                  <a:pt x="2352769" y="14929"/>
                  <a:pt x="2483850" y="0"/>
                </a:cubicBezTo>
                <a:cubicBezTo>
                  <a:pt x="2502178" y="41583"/>
                  <a:pt x="2482862" y="101070"/>
                  <a:pt x="2483850" y="158024"/>
                </a:cubicBezTo>
                <a:cubicBezTo>
                  <a:pt x="2288206" y="180167"/>
                  <a:pt x="2165266" y="106408"/>
                  <a:pt x="2011919" y="158024"/>
                </a:cubicBezTo>
                <a:cubicBezTo>
                  <a:pt x="1858572" y="209640"/>
                  <a:pt x="1672685" y="97088"/>
                  <a:pt x="1465472" y="158024"/>
                </a:cubicBezTo>
                <a:cubicBezTo>
                  <a:pt x="1258259" y="218960"/>
                  <a:pt x="1142572" y="98774"/>
                  <a:pt x="919025" y="158024"/>
                </a:cubicBezTo>
                <a:cubicBezTo>
                  <a:pt x="695478" y="217274"/>
                  <a:pt x="450871" y="74036"/>
                  <a:pt x="0" y="158024"/>
                </a:cubicBezTo>
                <a:cubicBezTo>
                  <a:pt x="-16893" y="107547"/>
                  <a:pt x="3589" y="56342"/>
                  <a:pt x="0" y="0"/>
                </a:cubicBezTo>
                <a:close/>
              </a:path>
            </a:pathLst>
          </a:custGeom>
          <a:noFill/>
          <a:ln w="38100">
            <a:solidFill>
              <a:srgbClr val="264653"/>
            </a:solidFill>
            <a:extLst>
              <a:ext uri="{C807C97D-BFC1-408E-A445-0C87EB9F89A2}">
                <ask:lineSketchStyleProps xmlns:ask="http://schemas.microsoft.com/office/drawing/2018/sketchyshapes" sd="1218447764">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Hình chữ nhật 12">
            <a:extLst>
              <a:ext uri="{FF2B5EF4-FFF2-40B4-BE49-F238E27FC236}">
                <a16:creationId xmlns:a16="http://schemas.microsoft.com/office/drawing/2014/main" id="{B8253790-D044-1EE4-31FA-D70B951E9402}"/>
              </a:ext>
            </a:extLst>
          </p:cNvPr>
          <p:cNvSpPr/>
          <p:nvPr/>
        </p:nvSpPr>
        <p:spPr>
          <a:xfrm>
            <a:off x="67594" y="1383986"/>
            <a:ext cx="77528" cy="578232"/>
          </a:xfrm>
          <a:prstGeom prst="rect">
            <a:avLst/>
          </a:prstGeom>
          <a:solidFill>
            <a:srgbClr val="2DA9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4" name="Hình chữ nhật 13">
            <a:extLst>
              <a:ext uri="{FF2B5EF4-FFF2-40B4-BE49-F238E27FC236}">
                <a16:creationId xmlns:a16="http://schemas.microsoft.com/office/drawing/2014/main" id="{19C7ECE5-6263-3E75-584A-4A177FABBC64}"/>
              </a:ext>
            </a:extLst>
          </p:cNvPr>
          <p:cNvSpPr/>
          <p:nvPr/>
        </p:nvSpPr>
        <p:spPr>
          <a:xfrm>
            <a:off x="2574618" y="1395894"/>
            <a:ext cx="77528" cy="578232"/>
          </a:xfrm>
          <a:prstGeom prst="rect">
            <a:avLst/>
          </a:prstGeom>
          <a:solidFill>
            <a:srgbClr val="2DA9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Hình chữ nhật 15">
            <a:extLst>
              <a:ext uri="{FF2B5EF4-FFF2-40B4-BE49-F238E27FC236}">
                <a16:creationId xmlns:a16="http://schemas.microsoft.com/office/drawing/2014/main" id="{E46E9CD0-7FF5-63F3-53D9-8B646611CC7A}"/>
              </a:ext>
            </a:extLst>
          </p:cNvPr>
          <p:cNvSpPr>
            <a:spLocks/>
          </p:cNvSpPr>
          <p:nvPr/>
        </p:nvSpPr>
        <p:spPr>
          <a:xfrm>
            <a:off x="4600063" y="575126"/>
            <a:ext cx="2527716" cy="1432473"/>
          </a:xfrm>
          <a:prstGeom prst="rect">
            <a:avLst/>
          </a:prstGeom>
          <a:noFill/>
          <a:ln w="38100">
            <a:solidFill>
              <a:srgbClr val="E9C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7" name="Hình chữ nhật 16">
            <a:extLst>
              <a:ext uri="{FF2B5EF4-FFF2-40B4-BE49-F238E27FC236}">
                <a16:creationId xmlns:a16="http://schemas.microsoft.com/office/drawing/2014/main" id="{10F7F9CC-E63F-2535-6DA9-6AD9F01DD472}"/>
              </a:ext>
            </a:extLst>
          </p:cNvPr>
          <p:cNvSpPr>
            <a:spLocks/>
          </p:cNvSpPr>
          <p:nvPr/>
        </p:nvSpPr>
        <p:spPr>
          <a:xfrm>
            <a:off x="4631566" y="542905"/>
            <a:ext cx="2527716" cy="1432473"/>
          </a:xfrm>
          <a:prstGeom prst="rect">
            <a:avLst/>
          </a:prstGeom>
          <a:noFill/>
          <a:ln w="38100">
            <a:solidFill>
              <a:srgbClr val="F4A2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8" name="Hình chữ nhật 17">
            <a:extLst>
              <a:ext uri="{FF2B5EF4-FFF2-40B4-BE49-F238E27FC236}">
                <a16:creationId xmlns:a16="http://schemas.microsoft.com/office/drawing/2014/main" id="{7B16065D-2D8C-79C0-5084-F049441E7C0C}"/>
              </a:ext>
            </a:extLst>
          </p:cNvPr>
          <p:cNvSpPr>
            <a:spLocks/>
          </p:cNvSpPr>
          <p:nvPr/>
        </p:nvSpPr>
        <p:spPr>
          <a:xfrm>
            <a:off x="5260654" y="267506"/>
            <a:ext cx="1273215" cy="573953"/>
          </a:xfrm>
          <a:prstGeom prst="rect">
            <a:avLst/>
          </a:prstGeom>
          <a:solidFill>
            <a:srgbClr val="2DA9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9" name="Hộp Văn bản 18">
            <a:extLst>
              <a:ext uri="{FF2B5EF4-FFF2-40B4-BE49-F238E27FC236}">
                <a16:creationId xmlns:a16="http://schemas.microsoft.com/office/drawing/2014/main" id="{6045F675-1AE8-E9B0-953B-37FEACE24D89}"/>
              </a:ext>
            </a:extLst>
          </p:cNvPr>
          <p:cNvSpPr txBox="1">
            <a:spLocks/>
          </p:cNvSpPr>
          <p:nvPr/>
        </p:nvSpPr>
        <p:spPr>
          <a:xfrm>
            <a:off x="5176906" y="355169"/>
            <a:ext cx="1485792" cy="400110"/>
          </a:xfrm>
          <a:prstGeom prst="rect">
            <a:avLst/>
          </a:prstGeom>
          <a:noFill/>
        </p:spPr>
        <p:txBody>
          <a:bodyPr wrap="square" rtlCol="0">
            <a:spAutoFit/>
          </a:bodyPr>
          <a:lstStyle/>
          <a:p>
            <a:r>
              <a:rPr lang="en-US" sz="2000">
                <a:solidFill>
                  <a:srgbClr val="264653"/>
                </a:solidFill>
                <a:latin typeface="LHanoienne Typeface" pitchFamily="50" charset="0"/>
                <a:cs typeface="iCiel Cucho" pitchFamily="50" charset="0"/>
              </a:rPr>
              <a:t>TÁC GIẢ</a:t>
            </a:r>
            <a:endParaRPr lang="vi-VN" sz="2000">
              <a:solidFill>
                <a:srgbClr val="264653"/>
              </a:solidFill>
              <a:latin typeface="iCiel Cucho" pitchFamily="50" charset="0"/>
              <a:cs typeface="iCiel Cucho" pitchFamily="50" charset="0"/>
            </a:endParaRPr>
          </a:p>
        </p:txBody>
      </p:sp>
      <p:sp>
        <p:nvSpPr>
          <p:cNvPr id="20" name="Hộp Văn bản 19">
            <a:extLst>
              <a:ext uri="{FF2B5EF4-FFF2-40B4-BE49-F238E27FC236}">
                <a16:creationId xmlns:a16="http://schemas.microsoft.com/office/drawing/2014/main" id="{AB7CDEFA-F31D-50A3-A26A-AFD7BC4C9541}"/>
              </a:ext>
            </a:extLst>
          </p:cNvPr>
          <p:cNvSpPr txBox="1">
            <a:spLocks/>
          </p:cNvSpPr>
          <p:nvPr/>
        </p:nvSpPr>
        <p:spPr>
          <a:xfrm>
            <a:off x="4620033" y="651939"/>
            <a:ext cx="2507745" cy="1323439"/>
          </a:xfrm>
          <a:prstGeom prst="rect">
            <a:avLst/>
          </a:prstGeom>
          <a:noFill/>
        </p:spPr>
        <p:txBody>
          <a:bodyPr wrap="square" rtlCol="0">
            <a:spAutoFit/>
          </a:bodyPr>
          <a:lstStyle/>
          <a:p>
            <a:r>
              <a:rPr lang="en-US" sz="2000">
                <a:latin typeface="Dancing Script" pitchFamily="2" charset="0"/>
              </a:rPr>
              <a:t>-Là nhà thơ nổi tiếng trong phong trào thơ mới.</a:t>
            </a:r>
          </a:p>
          <a:p>
            <a:r>
              <a:rPr lang="en-US" sz="2000">
                <a:latin typeface="Dancing Script" pitchFamily="2" charset="0"/>
              </a:rPr>
              <a:t>-Nhận giải thưởng Hồ Chí Minh năm 1996.</a:t>
            </a:r>
            <a:endParaRPr lang="vi-VN" sz="2000">
              <a:latin typeface="Dancing Script" pitchFamily="2" charset="0"/>
            </a:endParaRPr>
          </a:p>
        </p:txBody>
      </p:sp>
      <p:sp>
        <p:nvSpPr>
          <p:cNvPr id="2" name="Hình chữ nhật 1">
            <a:extLst>
              <a:ext uri="{FF2B5EF4-FFF2-40B4-BE49-F238E27FC236}">
                <a16:creationId xmlns:a16="http://schemas.microsoft.com/office/drawing/2014/main" id="{C8DA5B19-E213-0BEF-A607-0C8370423F62}"/>
              </a:ext>
            </a:extLst>
          </p:cNvPr>
          <p:cNvSpPr>
            <a:spLocks/>
          </p:cNvSpPr>
          <p:nvPr/>
        </p:nvSpPr>
        <p:spPr>
          <a:xfrm>
            <a:off x="7255131" y="417313"/>
            <a:ext cx="2527716" cy="5312642"/>
          </a:xfrm>
          <a:prstGeom prst="rect">
            <a:avLst/>
          </a:prstGeom>
          <a:noFill/>
          <a:ln w="38100">
            <a:solidFill>
              <a:srgbClr val="E9C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1" name="Hình chữ nhật 10">
            <a:extLst>
              <a:ext uri="{FF2B5EF4-FFF2-40B4-BE49-F238E27FC236}">
                <a16:creationId xmlns:a16="http://schemas.microsoft.com/office/drawing/2014/main" id="{21C318C9-5B6E-E5C6-EAEA-F39748C914E7}"/>
              </a:ext>
            </a:extLst>
          </p:cNvPr>
          <p:cNvSpPr>
            <a:spLocks/>
          </p:cNvSpPr>
          <p:nvPr/>
        </p:nvSpPr>
        <p:spPr>
          <a:xfrm>
            <a:off x="7286634" y="385092"/>
            <a:ext cx="2527716" cy="5312642"/>
          </a:xfrm>
          <a:prstGeom prst="rect">
            <a:avLst/>
          </a:prstGeom>
          <a:noFill/>
          <a:ln w="38100">
            <a:solidFill>
              <a:srgbClr val="F4A2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5" name="Hình chữ nhật 14">
            <a:extLst>
              <a:ext uri="{FF2B5EF4-FFF2-40B4-BE49-F238E27FC236}">
                <a16:creationId xmlns:a16="http://schemas.microsoft.com/office/drawing/2014/main" id="{7149B7DF-236E-07A4-4196-4E283C39D1A3}"/>
              </a:ext>
            </a:extLst>
          </p:cNvPr>
          <p:cNvSpPr>
            <a:spLocks/>
          </p:cNvSpPr>
          <p:nvPr/>
        </p:nvSpPr>
        <p:spPr>
          <a:xfrm>
            <a:off x="7739976" y="275202"/>
            <a:ext cx="1599048" cy="410160"/>
          </a:xfrm>
          <a:prstGeom prst="rect">
            <a:avLst/>
          </a:prstGeom>
          <a:solidFill>
            <a:srgbClr val="2DA9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1" name="Hộp Văn bản 20">
            <a:extLst>
              <a:ext uri="{FF2B5EF4-FFF2-40B4-BE49-F238E27FC236}">
                <a16:creationId xmlns:a16="http://schemas.microsoft.com/office/drawing/2014/main" id="{768CD453-38C0-76B8-42EC-89BD0854452A}"/>
              </a:ext>
            </a:extLst>
          </p:cNvPr>
          <p:cNvSpPr txBox="1">
            <a:spLocks/>
          </p:cNvSpPr>
          <p:nvPr/>
        </p:nvSpPr>
        <p:spPr>
          <a:xfrm>
            <a:off x="7657542" y="189022"/>
            <a:ext cx="1835287" cy="400110"/>
          </a:xfrm>
          <a:prstGeom prst="rect">
            <a:avLst/>
          </a:prstGeom>
          <a:noFill/>
        </p:spPr>
        <p:txBody>
          <a:bodyPr wrap="square" rtlCol="0">
            <a:spAutoFit/>
          </a:bodyPr>
          <a:lstStyle/>
          <a:p>
            <a:r>
              <a:rPr lang="en-US" sz="2000">
                <a:solidFill>
                  <a:srgbClr val="264653"/>
                </a:solidFill>
                <a:latin typeface="LHanoienne Typeface" pitchFamily="50" charset="0"/>
                <a:cs typeface="iCiel Cucho" pitchFamily="50" charset="0"/>
              </a:rPr>
              <a:t>TÁC PHẨM</a:t>
            </a:r>
            <a:endParaRPr lang="vi-VN" sz="2000">
              <a:solidFill>
                <a:srgbClr val="264653"/>
              </a:solidFill>
              <a:latin typeface="iCiel Cucho" pitchFamily="50" charset="0"/>
              <a:cs typeface="iCiel Cucho" pitchFamily="50" charset="0"/>
            </a:endParaRPr>
          </a:p>
        </p:txBody>
      </p:sp>
      <p:sp>
        <p:nvSpPr>
          <p:cNvPr id="22" name="Hộp Văn bản 21">
            <a:extLst>
              <a:ext uri="{FF2B5EF4-FFF2-40B4-BE49-F238E27FC236}">
                <a16:creationId xmlns:a16="http://schemas.microsoft.com/office/drawing/2014/main" id="{B9B7E9FA-5534-8B46-105F-54BFA9CE7000}"/>
              </a:ext>
            </a:extLst>
          </p:cNvPr>
          <p:cNvSpPr txBox="1">
            <a:spLocks/>
          </p:cNvSpPr>
          <p:nvPr/>
        </p:nvSpPr>
        <p:spPr>
          <a:xfrm>
            <a:off x="7269893" y="474031"/>
            <a:ext cx="2544457" cy="5539978"/>
          </a:xfrm>
          <a:prstGeom prst="rect">
            <a:avLst/>
          </a:prstGeom>
          <a:noFill/>
        </p:spPr>
        <p:txBody>
          <a:bodyPr wrap="square" rtlCol="0">
            <a:spAutoFit/>
          </a:bodyPr>
          <a:lstStyle/>
          <a:p>
            <a:r>
              <a:rPr lang="en-US" sz="3000">
                <a:latin typeface="Westgate" panose="00000500000000000000" pitchFamily="50" charset="0"/>
                <a:cs typeface="iCiel Cucho" pitchFamily="50" charset="0"/>
              </a:rPr>
              <a:t>*HOÀN CẢNH:</a:t>
            </a:r>
            <a:r>
              <a:rPr lang="en-US" sz="3000">
                <a:latin typeface="Westgate" panose="00000500000000000000" pitchFamily="50" charset="0"/>
              </a:rPr>
              <a:t> </a:t>
            </a:r>
            <a:r>
              <a:rPr lang="en-US">
                <a:latin typeface="Dancing Script" pitchFamily="2" charset="0"/>
              </a:rPr>
              <a:t>Sáng tác năm 1958 khi tác giả có chuyến đi thực tế ở mỏ than Quảng Ninh.</a:t>
            </a:r>
          </a:p>
          <a:p>
            <a:r>
              <a:rPr lang="en-US" sz="3000">
                <a:latin typeface="Westgate" panose="00000500000000000000" pitchFamily="50" charset="0"/>
                <a:cs typeface="iCiel Cucho" pitchFamily="50" charset="0"/>
              </a:rPr>
              <a:t>*XUẤT XỨ: </a:t>
            </a:r>
            <a:r>
              <a:rPr lang="en-US">
                <a:latin typeface="Dancing Script" pitchFamily="2" charset="0"/>
              </a:rPr>
              <a:t>Trời mỗi ngày lại sáng.</a:t>
            </a:r>
          </a:p>
          <a:p>
            <a:r>
              <a:rPr lang="en-US" sz="3000">
                <a:latin typeface="Westgate" panose="00000500000000000000" pitchFamily="50" charset="0"/>
                <a:cs typeface="iCiel Cucho" pitchFamily="50" charset="0"/>
              </a:rPr>
              <a:t>*CHủ ĐỀ:</a:t>
            </a:r>
          </a:p>
          <a:p>
            <a:r>
              <a:rPr lang="en-US">
                <a:latin typeface="Dancing Script" pitchFamily="2" charset="0"/>
              </a:rPr>
              <a:t>-Hài hòa giữa thiên nhiên và người lao động.</a:t>
            </a:r>
          </a:p>
          <a:p>
            <a:r>
              <a:rPr lang="en-US">
                <a:latin typeface="Dancing Script" pitchFamily="2" charset="0"/>
              </a:rPr>
              <a:t>-Niềm vui niềm tự hào của những người ngư dân.</a:t>
            </a:r>
          </a:p>
          <a:p>
            <a:r>
              <a:rPr lang="en-US" sz="3000">
                <a:latin typeface="Westgate" panose="00000500000000000000" pitchFamily="50" charset="0"/>
                <a:cs typeface="iCiel Cucho" pitchFamily="50" charset="0"/>
              </a:rPr>
              <a:t>*NGHỆ THUẬT: </a:t>
            </a:r>
            <a:r>
              <a:rPr lang="en-US">
                <a:latin typeface="Dancing Script" pitchFamily="2" charset="0"/>
              </a:rPr>
              <a:t>Có nhiều sáng tạo trong việc xây dựng hình ảnh liên tưởng, tưởng tượng phong phú và vô cùng độc đáo.</a:t>
            </a:r>
          </a:p>
          <a:p>
            <a:endParaRPr lang="vi-VN"/>
          </a:p>
        </p:txBody>
      </p:sp>
      <p:sp>
        <p:nvSpPr>
          <p:cNvPr id="27" name="Hình chữ nhật 26">
            <a:extLst>
              <a:ext uri="{FF2B5EF4-FFF2-40B4-BE49-F238E27FC236}">
                <a16:creationId xmlns:a16="http://schemas.microsoft.com/office/drawing/2014/main" id="{7AEEC9F3-EE99-615C-24D1-A88410B02FA6}"/>
              </a:ext>
            </a:extLst>
          </p:cNvPr>
          <p:cNvSpPr>
            <a:spLocks/>
          </p:cNvSpPr>
          <p:nvPr/>
        </p:nvSpPr>
        <p:spPr>
          <a:xfrm>
            <a:off x="104911" y="2147065"/>
            <a:ext cx="7022868" cy="2079470"/>
          </a:xfrm>
          <a:prstGeom prst="rect">
            <a:avLst/>
          </a:prstGeom>
          <a:noFill/>
          <a:ln w="38100">
            <a:solidFill>
              <a:srgbClr val="E9C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8" name="Hình chữ nhật 27">
            <a:extLst>
              <a:ext uri="{FF2B5EF4-FFF2-40B4-BE49-F238E27FC236}">
                <a16:creationId xmlns:a16="http://schemas.microsoft.com/office/drawing/2014/main" id="{00D6996D-FA94-4D20-293C-7CD39189328A}"/>
              </a:ext>
            </a:extLst>
          </p:cNvPr>
          <p:cNvSpPr>
            <a:spLocks/>
          </p:cNvSpPr>
          <p:nvPr/>
        </p:nvSpPr>
        <p:spPr>
          <a:xfrm>
            <a:off x="136414" y="2114844"/>
            <a:ext cx="7022868" cy="2079470"/>
          </a:xfrm>
          <a:prstGeom prst="rect">
            <a:avLst/>
          </a:prstGeom>
          <a:noFill/>
          <a:ln w="38100">
            <a:solidFill>
              <a:srgbClr val="F4A2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1" name="Hộp Văn bản 50">
            <a:extLst>
              <a:ext uri="{FF2B5EF4-FFF2-40B4-BE49-F238E27FC236}">
                <a16:creationId xmlns:a16="http://schemas.microsoft.com/office/drawing/2014/main" id="{E21F51E9-D6D4-B189-FAD6-0296F3BCAA02}"/>
              </a:ext>
            </a:extLst>
          </p:cNvPr>
          <p:cNvSpPr txBox="1">
            <a:spLocks/>
          </p:cNvSpPr>
          <p:nvPr/>
        </p:nvSpPr>
        <p:spPr>
          <a:xfrm>
            <a:off x="119026" y="1989603"/>
            <a:ext cx="7040255" cy="2493888"/>
          </a:xfrm>
          <a:prstGeom prst="rect">
            <a:avLst/>
          </a:prstGeom>
          <a:noFill/>
        </p:spPr>
        <p:txBody>
          <a:bodyPr wrap="square" rtlCol="0">
            <a:spAutoFit/>
          </a:bodyPr>
          <a:lstStyle/>
          <a:p>
            <a:r>
              <a:rPr lang="en-US" sz="3000">
                <a:latin typeface="Westgate" panose="00000500000000000000" pitchFamily="50" charset="0"/>
              </a:rPr>
              <a:t>1/ Cảnh đoàn thuyền ra khơi đánh cá</a:t>
            </a:r>
          </a:p>
          <a:p>
            <a:r>
              <a:rPr lang="en-US" sz="1801">
                <a:latin typeface="Dancing Script" pitchFamily="2" charset="0"/>
              </a:rPr>
              <a:t>-Cảnh hoàng hôn độc đáo và thú vị: mặt trời như hòn lửa, vũ trụ là ngôi nhà mà màn đêm là cánh cửa, sóng là then cài.</a:t>
            </a:r>
          </a:p>
          <a:p>
            <a:r>
              <a:rPr lang="en-US" sz="1801">
                <a:latin typeface="Dancing Script" pitchFamily="2" charset="0"/>
              </a:rPr>
              <a:t>-Khi thiên nhiên nghỉ ngơi thì con người bắt đầu lao động.</a:t>
            </a:r>
          </a:p>
          <a:p>
            <a:r>
              <a:rPr lang="en-US" sz="1801">
                <a:latin typeface="Dancing Script" pitchFamily="2" charset="0"/>
              </a:rPr>
              <a:t>-”Câu hát căng buồm cùng gió khơi” là hình ảnh ẩn dụ thơ mộng, khỏe khoắn lãng mạn, chan chứa niềm vui khi làm chủ thiên nhiên, đất nước.</a:t>
            </a:r>
          </a:p>
          <a:p>
            <a:r>
              <a:rPr lang="en-US" sz="1801">
                <a:latin typeface="Dancing Script" pitchFamily="2" charset="0"/>
              </a:rPr>
              <a:t>-&gt; Cảnh ra khơi kì vĩ tràn đầy khí thế.</a:t>
            </a:r>
          </a:p>
          <a:p>
            <a:endParaRPr lang="vi-VN" sz="1801"/>
          </a:p>
        </p:txBody>
      </p:sp>
      <p:sp>
        <p:nvSpPr>
          <p:cNvPr id="52" name="Hình chữ nhật 51">
            <a:extLst>
              <a:ext uri="{FF2B5EF4-FFF2-40B4-BE49-F238E27FC236}">
                <a16:creationId xmlns:a16="http://schemas.microsoft.com/office/drawing/2014/main" id="{78EC0828-56DE-6B4D-358C-F4AA2FB4B988}"/>
              </a:ext>
            </a:extLst>
          </p:cNvPr>
          <p:cNvSpPr>
            <a:spLocks/>
          </p:cNvSpPr>
          <p:nvPr/>
        </p:nvSpPr>
        <p:spPr>
          <a:xfrm>
            <a:off x="104910" y="4355985"/>
            <a:ext cx="3372099" cy="2385149"/>
          </a:xfrm>
          <a:prstGeom prst="rect">
            <a:avLst/>
          </a:prstGeom>
          <a:noFill/>
          <a:ln w="38100">
            <a:solidFill>
              <a:srgbClr val="E9C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3" name="Hình chữ nhật 52">
            <a:extLst>
              <a:ext uri="{FF2B5EF4-FFF2-40B4-BE49-F238E27FC236}">
                <a16:creationId xmlns:a16="http://schemas.microsoft.com/office/drawing/2014/main" id="{7473E20E-557E-B0ED-78C2-40A572D4FABD}"/>
              </a:ext>
            </a:extLst>
          </p:cNvPr>
          <p:cNvSpPr>
            <a:spLocks/>
          </p:cNvSpPr>
          <p:nvPr/>
        </p:nvSpPr>
        <p:spPr>
          <a:xfrm>
            <a:off x="136413" y="4323764"/>
            <a:ext cx="3372099" cy="2385149"/>
          </a:xfrm>
          <a:prstGeom prst="rect">
            <a:avLst/>
          </a:prstGeom>
          <a:noFill/>
          <a:ln w="38100">
            <a:solidFill>
              <a:srgbClr val="F4A2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57" name="Hộp Văn bản 56">
            <a:extLst>
              <a:ext uri="{FF2B5EF4-FFF2-40B4-BE49-F238E27FC236}">
                <a16:creationId xmlns:a16="http://schemas.microsoft.com/office/drawing/2014/main" id="{9CCE0B7B-6EA0-08AF-1BB3-C31D6FA917B3}"/>
              </a:ext>
            </a:extLst>
          </p:cNvPr>
          <p:cNvSpPr txBox="1">
            <a:spLocks/>
          </p:cNvSpPr>
          <p:nvPr/>
        </p:nvSpPr>
        <p:spPr>
          <a:xfrm>
            <a:off x="118583" y="4226778"/>
            <a:ext cx="3366090" cy="2771015"/>
          </a:xfrm>
          <a:prstGeom prst="rect">
            <a:avLst/>
          </a:prstGeom>
          <a:noFill/>
        </p:spPr>
        <p:txBody>
          <a:bodyPr wrap="square" rtlCol="0">
            <a:spAutoFit/>
          </a:bodyPr>
          <a:lstStyle/>
          <a:p>
            <a:r>
              <a:rPr lang="en-US" sz="3000">
                <a:latin typeface="Westgate" panose="00000500000000000000" pitchFamily="50" charset="0"/>
              </a:rPr>
              <a:t>2/ Cảnh đánh cá trên biển đêm</a:t>
            </a:r>
          </a:p>
          <a:p>
            <a:r>
              <a:rPr lang="en-US" sz="1801">
                <a:latin typeface="Dancing Script" pitchFamily="2" charset="0"/>
              </a:rPr>
              <a:t>-Cảnh đánh cá trên biển thật kì vĩ.</a:t>
            </a:r>
          </a:p>
          <a:p>
            <a:r>
              <a:rPr lang="en-US" sz="1801">
                <a:latin typeface="Dancing Script" pitchFamily="2" charset="0"/>
              </a:rPr>
              <a:t>-Biển giàu và đẹp – một vẻ đẹp thơ mộng.</a:t>
            </a:r>
          </a:p>
          <a:p>
            <a:r>
              <a:rPr lang="en-US" sz="1801">
                <a:latin typeface="Dancing Script" pitchFamily="2" charset="0"/>
              </a:rPr>
              <a:t>-Biển không chỉ giàu đẹp mà còn ân tình, công việc đánh cá hào hùng.</a:t>
            </a:r>
          </a:p>
          <a:p>
            <a:r>
              <a:rPr lang="en-US" sz="1801">
                <a:latin typeface="Dancing Script" pitchFamily="2" charset="0"/>
              </a:rPr>
              <a:t>-Cảnh kéo lưới cùng sự nhịp nhàng, hài hòa giữa con người và thiên nhiên.</a:t>
            </a:r>
          </a:p>
          <a:p>
            <a:endParaRPr lang="vi-VN" sz="1801"/>
          </a:p>
        </p:txBody>
      </p:sp>
      <p:sp>
        <p:nvSpPr>
          <p:cNvPr id="60" name="Hình chữ nhật 59">
            <a:extLst>
              <a:ext uri="{FF2B5EF4-FFF2-40B4-BE49-F238E27FC236}">
                <a16:creationId xmlns:a16="http://schemas.microsoft.com/office/drawing/2014/main" id="{78C93B51-0C55-E105-4F6A-F7323AD1E50D}"/>
              </a:ext>
            </a:extLst>
          </p:cNvPr>
          <p:cNvSpPr>
            <a:spLocks/>
          </p:cNvSpPr>
          <p:nvPr/>
        </p:nvSpPr>
        <p:spPr>
          <a:xfrm>
            <a:off x="3598907" y="4355985"/>
            <a:ext cx="3528871" cy="2385149"/>
          </a:xfrm>
          <a:prstGeom prst="rect">
            <a:avLst/>
          </a:prstGeom>
          <a:noFill/>
          <a:ln w="38100">
            <a:solidFill>
              <a:srgbClr val="E9C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1" name="Hình chữ nhật 60">
            <a:extLst>
              <a:ext uri="{FF2B5EF4-FFF2-40B4-BE49-F238E27FC236}">
                <a16:creationId xmlns:a16="http://schemas.microsoft.com/office/drawing/2014/main" id="{253541BB-DE76-DA0C-95F4-26125F2E169A}"/>
              </a:ext>
            </a:extLst>
          </p:cNvPr>
          <p:cNvSpPr>
            <a:spLocks/>
          </p:cNvSpPr>
          <p:nvPr/>
        </p:nvSpPr>
        <p:spPr>
          <a:xfrm>
            <a:off x="3630410" y="4323764"/>
            <a:ext cx="3528871" cy="2385149"/>
          </a:xfrm>
          <a:prstGeom prst="rect">
            <a:avLst/>
          </a:prstGeom>
          <a:noFill/>
          <a:ln w="38100">
            <a:solidFill>
              <a:srgbClr val="F4A26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2" name="Hộp Văn bản 61">
            <a:extLst>
              <a:ext uri="{FF2B5EF4-FFF2-40B4-BE49-F238E27FC236}">
                <a16:creationId xmlns:a16="http://schemas.microsoft.com/office/drawing/2014/main" id="{A229FEB3-FC19-401E-737C-12E5775B5C74}"/>
              </a:ext>
            </a:extLst>
          </p:cNvPr>
          <p:cNvSpPr txBox="1">
            <a:spLocks/>
          </p:cNvSpPr>
          <p:nvPr/>
        </p:nvSpPr>
        <p:spPr>
          <a:xfrm>
            <a:off x="3606571" y="4231354"/>
            <a:ext cx="3521207" cy="2493888"/>
          </a:xfrm>
          <a:prstGeom prst="rect">
            <a:avLst/>
          </a:prstGeom>
          <a:noFill/>
        </p:spPr>
        <p:txBody>
          <a:bodyPr wrap="square" rtlCol="0">
            <a:spAutoFit/>
          </a:bodyPr>
          <a:lstStyle/>
          <a:p>
            <a:r>
              <a:rPr lang="en-US" sz="3000">
                <a:latin typeface="Westgate" panose="00000500000000000000" pitchFamily="50" charset="0"/>
              </a:rPr>
              <a:t>3/ Đoàn thuyền trở về lúc bình minh</a:t>
            </a:r>
          </a:p>
          <a:p>
            <a:r>
              <a:rPr lang="en-US" sz="1801">
                <a:latin typeface="Dancing Script" pitchFamily="2" charset="0"/>
              </a:rPr>
              <a:t>-Khí thế vẫn hào hùng, tràn ngập trong “Câu hát căng buồm với gió khơi”.</a:t>
            </a:r>
          </a:p>
          <a:p>
            <a:r>
              <a:rPr lang="en-US" sz="1801">
                <a:latin typeface="Dancing Script" pitchFamily="2" charset="0"/>
              </a:rPr>
              <a:t>-Tư thế sánh vai cùng thiên nhiên. </a:t>
            </a:r>
          </a:p>
          <a:p>
            <a:r>
              <a:rPr lang="en-US" sz="1801">
                <a:latin typeface="Dancing Script" pitchFamily="2" charset="0"/>
              </a:rPr>
              <a:t>-Cuộc sống tương lai đầy hứa hẹn.</a:t>
            </a:r>
          </a:p>
          <a:p>
            <a:r>
              <a:rPr lang="en-US" sz="1801">
                <a:latin typeface="Dancing Script" pitchFamily="2" charset="0"/>
              </a:rPr>
              <a:t>-&gt; Khổ cuối khép lại bài thơ là khúc khải hoảng của ngư dân sau chuyến ra khơi trở về.</a:t>
            </a:r>
            <a:endParaRPr lang="vi-VN" sz="1801"/>
          </a:p>
        </p:txBody>
      </p:sp>
      <p:cxnSp>
        <p:nvCxnSpPr>
          <p:cNvPr id="86" name="Đường nối Thẳng 85">
            <a:extLst>
              <a:ext uri="{FF2B5EF4-FFF2-40B4-BE49-F238E27FC236}">
                <a16:creationId xmlns:a16="http://schemas.microsoft.com/office/drawing/2014/main" id="{1C126C6F-AA0E-130B-2197-0CBECFE90254}"/>
              </a:ext>
            </a:extLst>
          </p:cNvPr>
          <p:cNvCxnSpPr>
            <a:cxnSpLocks/>
          </p:cNvCxnSpPr>
          <p:nvPr/>
        </p:nvCxnSpPr>
        <p:spPr>
          <a:xfrm flipH="1" flipV="1">
            <a:off x="7297096" y="5884577"/>
            <a:ext cx="2512138" cy="865523"/>
          </a:xfrm>
          <a:prstGeom prst="line">
            <a:avLst/>
          </a:prstGeom>
          <a:ln w="38100">
            <a:solidFill>
              <a:srgbClr val="F57859"/>
            </a:solidFill>
          </a:ln>
        </p:spPr>
        <p:style>
          <a:lnRef idx="1">
            <a:schemeClr val="accent1"/>
          </a:lnRef>
          <a:fillRef idx="0">
            <a:schemeClr val="accent1"/>
          </a:fillRef>
          <a:effectRef idx="0">
            <a:schemeClr val="accent1"/>
          </a:effectRef>
          <a:fontRef idx="minor">
            <a:schemeClr val="tx1"/>
          </a:fontRef>
        </p:style>
      </p:cxnSp>
      <p:cxnSp>
        <p:nvCxnSpPr>
          <p:cNvPr id="95" name="Đường nối Thẳng 94">
            <a:extLst>
              <a:ext uri="{FF2B5EF4-FFF2-40B4-BE49-F238E27FC236}">
                <a16:creationId xmlns:a16="http://schemas.microsoft.com/office/drawing/2014/main" id="{8E4BFB9F-E9FE-E070-E6B7-B2C06E1B6C49}"/>
              </a:ext>
            </a:extLst>
          </p:cNvPr>
          <p:cNvCxnSpPr>
            <a:cxnSpLocks/>
          </p:cNvCxnSpPr>
          <p:nvPr/>
        </p:nvCxnSpPr>
        <p:spPr>
          <a:xfrm flipH="1" flipV="1">
            <a:off x="8518989" y="5839860"/>
            <a:ext cx="1310123" cy="464982"/>
          </a:xfrm>
          <a:prstGeom prst="line">
            <a:avLst/>
          </a:prstGeom>
          <a:ln w="38100">
            <a:solidFill>
              <a:srgbClr val="F57859"/>
            </a:solidFill>
          </a:ln>
        </p:spPr>
        <p:style>
          <a:lnRef idx="1">
            <a:schemeClr val="accent1"/>
          </a:lnRef>
          <a:fillRef idx="0">
            <a:schemeClr val="accent1"/>
          </a:fillRef>
          <a:effectRef idx="0">
            <a:schemeClr val="accent1"/>
          </a:effectRef>
          <a:fontRef idx="minor">
            <a:schemeClr val="tx1"/>
          </a:fontRef>
        </p:style>
      </p:cxnSp>
      <p:cxnSp>
        <p:nvCxnSpPr>
          <p:cNvPr id="97" name="Đường nối Thẳng 96">
            <a:extLst>
              <a:ext uri="{FF2B5EF4-FFF2-40B4-BE49-F238E27FC236}">
                <a16:creationId xmlns:a16="http://schemas.microsoft.com/office/drawing/2014/main" id="{74D2AEDF-CCE6-2F15-5C69-C17DE4C028DD}"/>
              </a:ext>
            </a:extLst>
          </p:cNvPr>
          <p:cNvCxnSpPr>
            <a:cxnSpLocks/>
          </p:cNvCxnSpPr>
          <p:nvPr/>
        </p:nvCxnSpPr>
        <p:spPr>
          <a:xfrm flipH="1" flipV="1">
            <a:off x="7285471" y="6354503"/>
            <a:ext cx="1264032" cy="435353"/>
          </a:xfrm>
          <a:prstGeom prst="line">
            <a:avLst/>
          </a:prstGeom>
          <a:ln w="38100">
            <a:solidFill>
              <a:srgbClr val="F57859"/>
            </a:solidFill>
          </a:ln>
        </p:spPr>
        <p:style>
          <a:lnRef idx="1">
            <a:schemeClr val="accent1"/>
          </a:lnRef>
          <a:fillRef idx="0">
            <a:schemeClr val="accent1"/>
          </a:fillRef>
          <a:effectRef idx="0">
            <a:schemeClr val="accent1"/>
          </a:effectRef>
          <a:fontRef idx="minor">
            <a:schemeClr val="tx1"/>
          </a:fontRef>
        </p:style>
      </p:cxnSp>
      <p:cxnSp>
        <p:nvCxnSpPr>
          <p:cNvPr id="99" name="Đường nối Thẳng 98">
            <a:extLst>
              <a:ext uri="{FF2B5EF4-FFF2-40B4-BE49-F238E27FC236}">
                <a16:creationId xmlns:a16="http://schemas.microsoft.com/office/drawing/2014/main" id="{12EA00DF-CAD9-9EAB-879B-EA0A18BDAB8A}"/>
              </a:ext>
            </a:extLst>
          </p:cNvPr>
          <p:cNvCxnSpPr>
            <a:cxnSpLocks/>
          </p:cNvCxnSpPr>
          <p:nvPr/>
        </p:nvCxnSpPr>
        <p:spPr>
          <a:xfrm flipH="1" flipV="1">
            <a:off x="4483924" y="187224"/>
            <a:ext cx="3119510" cy="1798"/>
          </a:xfrm>
          <a:prstGeom prst="line">
            <a:avLst/>
          </a:prstGeom>
          <a:ln w="38100">
            <a:solidFill>
              <a:srgbClr val="F5785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08563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DBC0"/>
        </a:solidFill>
        <a:effectLst/>
      </p:bgPr>
    </p:bg>
    <p:spTree>
      <p:nvGrpSpPr>
        <p:cNvPr id="1" name=""/>
        <p:cNvGrpSpPr/>
        <p:nvPr/>
      </p:nvGrpSpPr>
      <p:grpSpPr>
        <a:xfrm>
          <a:off x="0" y="0"/>
          <a:ext cx="0" cy="0"/>
          <a:chOff x="0" y="0"/>
          <a:chExt cx="0" cy="0"/>
        </a:xfrm>
      </p:grpSpPr>
      <p:sp>
        <p:nvSpPr>
          <p:cNvPr id="14" name="Hình chữ nhật 13">
            <a:extLst>
              <a:ext uri="{FF2B5EF4-FFF2-40B4-BE49-F238E27FC236}">
                <a16:creationId xmlns:a16="http://schemas.microsoft.com/office/drawing/2014/main" id="{FF987410-2C69-617B-C941-EB0642BDC3A5}"/>
              </a:ext>
            </a:extLst>
          </p:cNvPr>
          <p:cNvSpPr/>
          <p:nvPr/>
        </p:nvSpPr>
        <p:spPr>
          <a:xfrm>
            <a:off x="154579" y="1532358"/>
            <a:ext cx="922102" cy="494376"/>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Hình chữ nhật 12">
            <a:extLst>
              <a:ext uri="{FF2B5EF4-FFF2-40B4-BE49-F238E27FC236}">
                <a16:creationId xmlns:a16="http://schemas.microsoft.com/office/drawing/2014/main" id="{4CA18DD4-E456-DA71-97FC-DB367B438645}"/>
              </a:ext>
            </a:extLst>
          </p:cNvPr>
          <p:cNvSpPr/>
          <p:nvPr/>
        </p:nvSpPr>
        <p:spPr>
          <a:xfrm>
            <a:off x="2034540" y="567345"/>
            <a:ext cx="2240280" cy="842246"/>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Hình chữ nhật 19">
            <a:extLst>
              <a:ext uri="{FF2B5EF4-FFF2-40B4-BE49-F238E27FC236}">
                <a16:creationId xmlns:a16="http://schemas.microsoft.com/office/drawing/2014/main" id="{D3094523-7FDA-EF23-2497-A362416B684E}"/>
              </a:ext>
            </a:extLst>
          </p:cNvPr>
          <p:cNvSpPr/>
          <p:nvPr/>
        </p:nvSpPr>
        <p:spPr>
          <a:xfrm>
            <a:off x="1536802" y="67834"/>
            <a:ext cx="1287080" cy="389907"/>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2" name="Hình chữ nhật 21">
            <a:extLst>
              <a:ext uri="{FF2B5EF4-FFF2-40B4-BE49-F238E27FC236}">
                <a16:creationId xmlns:a16="http://schemas.microsoft.com/office/drawing/2014/main" id="{C99B3525-9504-62C3-CECB-00A58A3CDC50}"/>
              </a:ext>
            </a:extLst>
          </p:cNvPr>
          <p:cNvSpPr/>
          <p:nvPr/>
        </p:nvSpPr>
        <p:spPr>
          <a:xfrm>
            <a:off x="3334871" y="67834"/>
            <a:ext cx="940068" cy="389907"/>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21" name="Đồ họa 20" descr="Fire with solid fill">
            <a:extLst>
              <a:ext uri="{FF2B5EF4-FFF2-40B4-BE49-F238E27FC236}">
                <a16:creationId xmlns:a16="http://schemas.microsoft.com/office/drawing/2014/main" id="{892EBCCF-C345-59F8-6684-1956D026BA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74739" y="239403"/>
            <a:ext cx="914400" cy="914400"/>
          </a:xfrm>
          <a:prstGeom prst="rect">
            <a:avLst/>
          </a:prstGeom>
        </p:spPr>
      </p:pic>
      <p:grpSp>
        <p:nvGrpSpPr>
          <p:cNvPr id="2" name="Nhóm 1">
            <a:extLst>
              <a:ext uri="{FF2B5EF4-FFF2-40B4-BE49-F238E27FC236}">
                <a16:creationId xmlns:a16="http://schemas.microsoft.com/office/drawing/2014/main" id="{1CE08E86-48BB-A0DE-C990-4E968D8E8BBC}"/>
              </a:ext>
            </a:extLst>
          </p:cNvPr>
          <p:cNvGrpSpPr/>
          <p:nvPr/>
        </p:nvGrpSpPr>
        <p:grpSpPr>
          <a:xfrm>
            <a:off x="21860" y="503497"/>
            <a:ext cx="7201134" cy="1071345"/>
            <a:chOff x="68607" y="433061"/>
            <a:chExt cx="4772489" cy="1071345"/>
          </a:xfrm>
        </p:grpSpPr>
        <p:sp>
          <p:nvSpPr>
            <p:cNvPr id="3" name="Hộp Văn bản 2">
              <a:extLst>
                <a:ext uri="{FF2B5EF4-FFF2-40B4-BE49-F238E27FC236}">
                  <a16:creationId xmlns:a16="http://schemas.microsoft.com/office/drawing/2014/main" id="{E68B8B08-65E9-B522-3BB2-957AE2F21A49}"/>
                </a:ext>
              </a:extLst>
            </p:cNvPr>
            <p:cNvSpPr txBox="1">
              <a:spLocks/>
            </p:cNvSpPr>
            <p:nvPr/>
          </p:nvSpPr>
          <p:spPr>
            <a:xfrm>
              <a:off x="119989" y="488743"/>
              <a:ext cx="4721107" cy="1015663"/>
            </a:xfrm>
            <a:prstGeom prst="rect">
              <a:avLst/>
            </a:prstGeom>
            <a:noFill/>
          </p:spPr>
          <p:txBody>
            <a:bodyPr wrap="square" rtlCol="0">
              <a:spAutoFit/>
            </a:bodyPr>
            <a:lstStyle/>
            <a:p>
              <a:r>
                <a:rPr lang="en-US" sz="6000" b="1">
                  <a:solidFill>
                    <a:srgbClr val="B73E3E"/>
                  </a:solidFill>
                  <a:latin typeface="LHanoienne Typeface" pitchFamily="50" charset="0"/>
                  <a:cs typeface="iCiel Cucho" pitchFamily="50" charset="0"/>
                </a:rPr>
                <a:t>BẾP LỬA</a:t>
              </a:r>
              <a:endParaRPr lang="vi-VN" sz="6000" b="1">
                <a:solidFill>
                  <a:srgbClr val="B73E3E"/>
                </a:solidFill>
                <a:latin typeface="iCiel Cucho" pitchFamily="50" charset="0"/>
                <a:cs typeface="iCiel Cucho" pitchFamily="50" charset="0"/>
              </a:endParaRPr>
            </a:p>
          </p:txBody>
        </p:sp>
        <p:sp>
          <p:nvSpPr>
            <p:cNvPr id="4" name="Hộp Văn bản 3">
              <a:extLst>
                <a:ext uri="{FF2B5EF4-FFF2-40B4-BE49-F238E27FC236}">
                  <a16:creationId xmlns:a16="http://schemas.microsoft.com/office/drawing/2014/main" id="{7FEC430E-43AB-0C58-A197-07A901B64B5C}"/>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DD5353"/>
                  </a:solidFill>
                  <a:latin typeface="LHanoienne Typeface" pitchFamily="50" charset="0"/>
                  <a:cs typeface="iCiel Cucho" pitchFamily="50" charset="0"/>
                </a:rPr>
                <a:t>Bếp lửa</a:t>
              </a:r>
              <a:endParaRPr lang="vi-VN" sz="6000" b="1">
                <a:solidFill>
                  <a:srgbClr val="DD5353"/>
                </a:solidFill>
                <a:latin typeface="iCiel Cucho" pitchFamily="50" charset="0"/>
                <a:cs typeface="iCiel Cucho" pitchFamily="50" charset="0"/>
              </a:endParaRPr>
            </a:p>
          </p:txBody>
        </p:sp>
      </p:grpSp>
      <p:sp>
        <p:nvSpPr>
          <p:cNvPr id="11" name="Hộp Văn bản 10">
            <a:extLst>
              <a:ext uri="{FF2B5EF4-FFF2-40B4-BE49-F238E27FC236}">
                <a16:creationId xmlns:a16="http://schemas.microsoft.com/office/drawing/2014/main" id="{68D06CEE-C4B2-8BB3-84F5-15FF3B3924D0}"/>
              </a:ext>
            </a:extLst>
          </p:cNvPr>
          <p:cNvSpPr txBox="1">
            <a:spLocks/>
          </p:cNvSpPr>
          <p:nvPr/>
        </p:nvSpPr>
        <p:spPr>
          <a:xfrm rot="21282631">
            <a:off x="1034962" y="1369988"/>
            <a:ext cx="2393746"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B48C50"/>
                  </a:outerShdw>
                </a:effectLst>
                <a:latin typeface="Dancing Script" pitchFamily="2" charset="0"/>
              </a:rPr>
              <a:t>Bằng Việt</a:t>
            </a:r>
            <a:endParaRPr lang="vi-VN" sz="4000" b="1" i="1">
              <a:solidFill>
                <a:srgbClr val="EBE3D6"/>
              </a:solidFill>
              <a:effectLst>
                <a:outerShdw dist="38100" dir="2700000" algn="tl" rotWithShape="0">
                  <a:srgbClr val="B48C50"/>
                </a:outerShdw>
              </a:effectLst>
              <a:latin typeface="Dancing Script" pitchFamily="2" charset="0"/>
            </a:endParaRPr>
          </a:p>
        </p:txBody>
      </p:sp>
      <p:sp>
        <p:nvSpPr>
          <p:cNvPr id="12" name="Hộp Văn bản 11">
            <a:extLst>
              <a:ext uri="{FF2B5EF4-FFF2-40B4-BE49-F238E27FC236}">
                <a16:creationId xmlns:a16="http://schemas.microsoft.com/office/drawing/2014/main" id="{74DB3830-D430-95B5-EF27-83CB084553DA}"/>
              </a:ext>
            </a:extLst>
          </p:cNvPr>
          <p:cNvSpPr txBox="1"/>
          <p:nvPr/>
        </p:nvSpPr>
        <p:spPr>
          <a:xfrm rot="21300000">
            <a:off x="-39306" y="-80348"/>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B48C50"/>
                  </a:outerShdw>
                </a:effectLst>
                <a:latin typeface="Dancing Script" pitchFamily="2" charset="0"/>
              </a:rPr>
              <a:t>1963</a:t>
            </a:r>
            <a:endParaRPr lang="vi-VN" sz="4000" i="1">
              <a:solidFill>
                <a:srgbClr val="EBE3D6"/>
              </a:solidFill>
              <a:effectLst>
                <a:outerShdw dist="38100" dir="2700000" algn="tl" rotWithShape="0">
                  <a:srgbClr val="B48C50"/>
                </a:outerShdw>
              </a:effectLst>
              <a:latin typeface="Dancing Script" pitchFamily="2" charset="0"/>
            </a:endParaRPr>
          </a:p>
        </p:txBody>
      </p:sp>
      <p:sp>
        <p:nvSpPr>
          <p:cNvPr id="17" name="Hình chữ nhật 16">
            <a:extLst>
              <a:ext uri="{FF2B5EF4-FFF2-40B4-BE49-F238E27FC236}">
                <a16:creationId xmlns:a16="http://schemas.microsoft.com/office/drawing/2014/main" id="{9F584886-6D53-7276-B0CD-7656FEB527DC}"/>
              </a:ext>
            </a:extLst>
          </p:cNvPr>
          <p:cNvSpPr/>
          <p:nvPr/>
        </p:nvSpPr>
        <p:spPr>
          <a:xfrm>
            <a:off x="3222999" y="1532358"/>
            <a:ext cx="272911" cy="494376"/>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Hình chữ nhật 17">
            <a:extLst>
              <a:ext uri="{FF2B5EF4-FFF2-40B4-BE49-F238E27FC236}">
                <a16:creationId xmlns:a16="http://schemas.microsoft.com/office/drawing/2014/main" id="{836ACA99-0C3B-6EE0-F572-26EE675BE3C9}"/>
              </a:ext>
            </a:extLst>
          </p:cNvPr>
          <p:cNvSpPr/>
          <p:nvPr/>
        </p:nvSpPr>
        <p:spPr>
          <a:xfrm>
            <a:off x="3617952" y="1532358"/>
            <a:ext cx="272911" cy="494376"/>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Hình chữ nhật 18">
            <a:extLst>
              <a:ext uri="{FF2B5EF4-FFF2-40B4-BE49-F238E27FC236}">
                <a16:creationId xmlns:a16="http://schemas.microsoft.com/office/drawing/2014/main" id="{8FB759D1-96D4-6ECC-6793-3146BB942DD3}"/>
              </a:ext>
            </a:extLst>
          </p:cNvPr>
          <p:cNvSpPr/>
          <p:nvPr/>
        </p:nvSpPr>
        <p:spPr>
          <a:xfrm>
            <a:off x="4001909" y="1532358"/>
            <a:ext cx="272911" cy="494376"/>
          </a:xfrm>
          <a:prstGeom prst="rect">
            <a:avLst/>
          </a:prstGeom>
          <a:solidFill>
            <a:srgbClr val="DBC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ình chữ nhật 4">
            <a:extLst>
              <a:ext uri="{FF2B5EF4-FFF2-40B4-BE49-F238E27FC236}">
                <a16:creationId xmlns:a16="http://schemas.microsoft.com/office/drawing/2014/main" id="{B26B28F2-59F6-5954-B793-14E895181BC2}"/>
              </a:ext>
            </a:extLst>
          </p:cNvPr>
          <p:cNvSpPr>
            <a:spLocks/>
          </p:cNvSpPr>
          <p:nvPr/>
        </p:nvSpPr>
        <p:spPr>
          <a:xfrm>
            <a:off x="167171" y="2391547"/>
            <a:ext cx="4076146" cy="1308693"/>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 name="Hình chữ nhật 5">
            <a:extLst>
              <a:ext uri="{FF2B5EF4-FFF2-40B4-BE49-F238E27FC236}">
                <a16:creationId xmlns:a16="http://schemas.microsoft.com/office/drawing/2014/main" id="{DB735B3B-F9A0-ED69-8147-3FD1037621AE}"/>
              </a:ext>
            </a:extLst>
          </p:cNvPr>
          <p:cNvSpPr>
            <a:spLocks/>
          </p:cNvSpPr>
          <p:nvPr/>
        </p:nvSpPr>
        <p:spPr>
          <a:xfrm>
            <a:off x="198674" y="2359326"/>
            <a:ext cx="4076146" cy="1308693"/>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0" name="Hình chữ nhật 9">
            <a:extLst>
              <a:ext uri="{FF2B5EF4-FFF2-40B4-BE49-F238E27FC236}">
                <a16:creationId xmlns:a16="http://schemas.microsoft.com/office/drawing/2014/main" id="{9BBA02C9-8900-3DA2-AB34-940D1C8BF6DD}"/>
              </a:ext>
            </a:extLst>
          </p:cNvPr>
          <p:cNvSpPr>
            <a:spLocks/>
          </p:cNvSpPr>
          <p:nvPr/>
        </p:nvSpPr>
        <p:spPr>
          <a:xfrm>
            <a:off x="838976" y="2078196"/>
            <a:ext cx="1273215" cy="573953"/>
          </a:xfrm>
          <a:prstGeom prst="rect">
            <a:avLst/>
          </a:prstGeom>
          <a:solidFill>
            <a:srgbClr val="EDDB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5" name="Hộp Văn bản 14">
            <a:extLst>
              <a:ext uri="{FF2B5EF4-FFF2-40B4-BE49-F238E27FC236}">
                <a16:creationId xmlns:a16="http://schemas.microsoft.com/office/drawing/2014/main" id="{DEFDC0B8-AE37-8757-4A50-4D92E4CBA0B6}"/>
              </a:ext>
            </a:extLst>
          </p:cNvPr>
          <p:cNvSpPr txBox="1">
            <a:spLocks/>
          </p:cNvSpPr>
          <p:nvPr/>
        </p:nvSpPr>
        <p:spPr>
          <a:xfrm>
            <a:off x="755228" y="2165859"/>
            <a:ext cx="1485792" cy="400110"/>
          </a:xfrm>
          <a:prstGeom prst="rect">
            <a:avLst/>
          </a:prstGeom>
          <a:noFill/>
        </p:spPr>
        <p:txBody>
          <a:bodyPr wrap="square" rtlCol="0">
            <a:spAutoFit/>
          </a:bodyPr>
          <a:lstStyle/>
          <a:p>
            <a:r>
              <a:rPr lang="en-US" sz="2000">
                <a:solidFill>
                  <a:srgbClr val="EB5B5B"/>
                </a:solidFill>
                <a:latin typeface="LHanoienne Typeface" pitchFamily="50" charset="0"/>
                <a:cs typeface="iCiel Cucho" pitchFamily="50" charset="0"/>
              </a:rPr>
              <a:t>TÁC GIẢ</a:t>
            </a:r>
            <a:endParaRPr lang="vi-VN" sz="2000">
              <a:solidFill>
                <a:srgbClr val="EB5B5B"/>
              </a:solidFill>
              <a:latin typeface="iCiel Cucho" pitchFamily="50" charset="0"/>
              <a:cs typeface="iCiel Cucho" pitchFamily="50" charset="0"/>
            </a:endParaRPr>
          </a:p>
        </p:txBody>
      </p:sp>
      <p:sp>
        <p:nvSpPr>
          <p:cNvPr id="16" name="Hộp Văn bản 15">
            <a:extLst>
              <a:ext uri="{FF2B5EF4-FFF2-40B4-BE49-F238E27FC236}">
                <a16:creationId xmlns:a16="http://schemas.microsoft.com/office/drawing/2014/main" id="{179C9618-0E4D-8E47-7723-0686092A54C9}"/>
              </a:ext>
            </a:extLst>
          </p:cNvPr>
          <p:cNvSpPr txBox="1">
            <a:spLocks/>
          </p:cNvSpPr>
          <p:nvPr/>
        </p:nvSpPr>
        <p:spPr>
          <a:xfrm>
            <a:off x="204622" y="2456932"/>
            <a:ext cx="4070198" cy="1200329"/>
          </a:xfrm>
          <a:prstGeom prst="rect">
            <a:avLst/>
          </a:prstGeom>
          <a:noFill/>
        </p:spPr>
        <p:txBody>
          <a:bodyPr wrap="square" rtlCol="0">
            <a:spAutoFit/>
          </a:bodyPr>
          <a:lstStyle/>
          <a:p>
            <a:r>
              <a:rPr lang="en-US">
                <a:latin typeface="Dancing Script" pitchFamily="2" charset="0"/>
                <a:cs typeface="iCiel Cucho" pitchFamily="50" charset="0"/>
              </a:rPr>
              <a:t>-Thế hệ nhà thơ trưởng thành trong kháng chiến chống Mĩ.</a:t>
            </a:r>
          </a:p>
          <a:p>
            <a:r>
              <a:rPr lang="en-US">
                <a:latin typeface="Dancing Script" pitchFamily="2" charset="0"/>
                <a:cs typeface="iCiel Cucho" pitchFamily="50" charset="0"/>
              </a:rPr>
              <a:t>-Hồn thơ trong trẻo, mượt mà chủ yếu khai thác những kỉ niệm và ước mơ của tuổi trẻ.</a:t>
            </a:r>
            <a:endParaRPr lang="vi-VN"/>
          </a:p>
        </p:txBody>
      </p:sp>
      <p:sp>
        <p:nvSpPr>
          <p:cNvPr id="27" name="Hình chữ nhật 26">
            <a:extLst>
              <a:ext uri="{FF2B5EF4-FFF2-40B4-BE49-F238E27FC236}">
                <a16:creationId xmlns:a16="http://schemas.microsoft.com/office/drawing/2014/main" id="{F4CB4F69-9624-B893-CBD2-411038742D1A}"/>
              </a:ext>
            </a:extLst>
          </p:cNvPr>
          <p:cNvSpPr>
            <a:spLocks/>
          </p:cNvSpPr>
          <p:nvPr/>
        </p:nvSpPr>
        <p:spPr>
          <a:xfrm>
            <a:off x="167171" y="4093108"/>
            <a:ext cx="4076146" cy="2668383"/>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8" name="Hình chữ nhật 27">
            <a:extLst>
              <a:ext uri="{FF2B5EF4-FFF2-40B4-BE49-F238E27FC236}">
                <a16:creationId xmlns:a16="http://schemas.microsoft.com/office/drawing/2014/main" id="{049152BF-3E61-C899-F6D7-DDA61CE32599}"/>
              </a:ext>
            </a:extLst>
          </p:cNvPr>
          <p:cNvSpPr>
            <a:spLocks/>
          </p:cNvSpPr>
          <p:nvPr/>
        </p:nvSpPr>
        <p:spPr>
          <a:xfrm>
            <a:off x="198674" y="4060887"/>
            <a:ext cx="4076146" cy="2668383"/>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9" name="Hình chữ nhật 28">
            <a:extLst>
              <a:ext uri="{FF2B5EF4-FFF2-40B4-BE49-F238E27FC236}">
                <a16:creationId xmlns:a16="http://schemas.microsoft.com/office/drawing/2014/main" id="{DE76A8E4-EEF9-8D9F-7CD4-8ADE758B0AB2}"/>
              </a:ext>
            </a:extLst>
          </p:cNvPr>
          <p:cNvSpPr>
            <a:spLocks/>
          </p:cNvSpPr>
          <p:nvPr/>
        </p:nvSpPr>
        <p:spPr>
          <a:xfrm>
            <a:off x="2031555" y="3951603"/>
            <a:ext cx="1599048" cy="410160"/>
          </a:xfrm>
          <a:prstGeom prst="rect">
            <a:avLst/>
          </a:prstGeom>
          <a:solidFill>
            <a:srgbClr val="EDDB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solidFill>
                <a:srgbClr val="EB5B5B"/>
              </a:solidFill>
            </a:endParaRPr>
          </a:p>
        </p:txBody>
      </p:sp>
      <p:sp>
        <p:nvSpPr>
          <p:cNvPr id="30" name="Hộp Văn bản 29">
            <a:extLst>
              <a:ext uri="{FF2B5EF4-FFF2-40B4-BE49-F238E27FC236}">
                <a16:creationId xmlns:a16="http://schemas.microsoft.com/office/drawing/2014/main" id="{025B6878-07D5-0E5F-6245-F2D808C8822E}"/>
              </a:ext>
            </a:extLst>
          </p:cNvPr>
          <p:cNvSpPr txBox="1">
            <a:spLocks/>
          </p:cNvSpPr>
          <p:nvPr/>
        </p:nvSpPr>
        <p:spPr>
          <a:xfrm>
            <a:off x="1949121" y="3865423"/>
            <a:ext cx="1835287" cy="400110"/>
          </a:xfrm>
          <a:prstGeom prst="rect">
            <a:avLst/>
          </a:prstGeom>
          <a:noFill/>
        </p:spPr>
        <p:txBody>
          <a:bodyPr wrap="square" rtlCol="0">
            <a:spAutoFit/>
          </a:bodyPr>
          <a:lstStyle/>
          <a:p>
            <a:r>
              <a:rPr lang="en-US" sz="2000">
                <a:solidFill>
                  <a:srgbClr val="EB5B5B"/>
                </a:solidFill>
                <a:latin typeface="LHanoienne Typeface" pitchFamily="50" charset="0"/>
                <a:cs typeface="iCiel Cucho" pitchFamily="50" charset="0"/>
              </a:rPr>
              <a:t>TÁC PHẨM</a:t>
            </a:r>
            <a:endParaRPr lang="vi-VN" sz="2000">
              <a:solidFill>
                <a:srgbClr val="EB5B5B"/>
              </a:solidFill>
              <a:latin typeface="iCiel Cucho" pitchFamily="50" charset="0"/>
              <a:cs typeface="iCiel Cucho" pitchFamily="50" charset="0"/>
            </a:endParaRPr>
          </a:p>
        </p:txBody>
      </p:sp>
      <p:sp>
        <p:nvSpPr>
          <p:cNvPr id="31" name="Hộp Văn bản 30">
            <a:extLst>
              <a:ext uri="{FF2B5EF4-FFF2-40B4-BE49-F238E27FC236}">
                <a16:creationId xmlns:a16="http://schemas.microsoft.com/office/drawing/2014/main" id="{B1B056D6-4728-4D41-DA43-98C86B9E6448}"/>
              </a:ext>
            </a:extLst>
          </p:cNvPr>
          <p:cNvSpPr txBox="1">
            <a:spLocks/>
          </p:cNvSpPr>
          <p:nvPr/>
        </p:nvSpPr>
        <p:spPr>
          <a:xfrm>
            <a:off x="193305" y="4143947"/>
            <a:ext cx="4050012" cy="2585323"/>
          </a:xfrm>
          <a:prstGeom prst="rect">
            <a:avLst/>
          </a:prstGeom>
          <a:noFill/>
        </p:spPr>
        <p:txBody>
          <a:bodyPr wrap="square" rtlCol="0">
            <a:spAutoFit/>
          </a:bodyPr>
          <a:lstStyle/>
          <a:p>
            <a:r>
              <a:rPr lang="en-US" sz="3000">
                <a:latin typeface="Westgate" panose="00000500000000000000" pitchFamily="50" charset="0"/>
                <a:cs typeface="iCiel Cucho" pitchFamily="50" charset="0"/>
              </a:rPr>
              <a:t>*Hoàn cảnh: </a:t>
            </a:r>
            <a:r>
              <a:rPr lang="en-US">
                <a:latin typeface="Dancing Script" pitchFamily="2" charset="0"/>
                <a:cs typeface="iCiel Cucho" pitchFamily="50" charset="0"/>
              </a:rPr>
              <a:t>1963 khi tác giả học ngành luật ở Liên Xô.</a:t>
            </a:r>
          </a:p>
          <a:p>
            <a:r>
              <a:rPr lang="en-US" sz="3000">
                <a:latin typeface="Westgate" panose="00000500000000000000" pitchFamily="50" charset="0"/>
                <a:cs typeface="iCiel Cucho" pitchFamily="50" charset="0"/>
              </a:rPr>
              <a:t>*Xuất xứ: </a:t>
            </a:r>
            <a:r>
              <a:rPr lang="en-US">
                <a:latin typeface="Dancing Script" pitchFamily="2" charset="0"/>
                <a:cs typeface="iCiel Cucho" pitchFamily="50" charset="0"/>
              </a:rPr>
              <a:t>Hương cây – Bếp lửa.</a:t>
            </a:r>
          </a:p>
          <a:p>
            <a:r>
              <a:rPr lang="en-US" sz="3000">
                <a:latin typeface="Westgate" panose="00000500000000000000" pitchFamily="50" charset="0"/>
                <a:cs typeface="iCiel Cucho" pitchFamily="50" charset="0"/>
              </a:rPr>
              <a:t>*Nhan đề: </a:t>
            </a:r>
          </a:p>
          <a:p>
            <a:r>
              <a:rPr lang="en-US">
                <a:latin typeface="Dancing Script" pitchFamily="2" charset="0"/>
                <a:cs typeface="iCiel Cucho" pitchFamily="50" charset="0"/>
              </a:rPr>
              <a:t>-Hình ảnh quen thuộc, gợi tình cảm gia đình</a:t>
            </a:r>
          </a:p>
          <a:p>
            <a:r>
              <a:rPr lang="en-US">
                <a:latin typeface="Dancing Script" pitchFamily="2" charset="0"/>
                <a:cs typeface="iCiel Cucho" pitchFamily="50" charset="0"/>
              </a:rPr>
              <a:t>-Biểu tượng cội nguồn của gia đình, quê hương, đất nước, những gì gần gũi với tuổi thơ.</a:t>
            </a:r>
            <a:endParaRPr lang="vi-VN"/>
          </a:p>
        </p:txBody>
      </p:sp>
      <p:sp>
        <p:nvSpPr>
          <p:cNvPr id="32" name="Hình chữ nhật 31">
            <a:extLst>
              <a:ext uri="{FF2B5EF4-FFF2-40B4-BE49-F238E27FC236}">
                <a16:creationId xmlns:a16="http://schemas.microsoft.com/office/drawing/2014/main" id="{35D78FB1-8325-AAEB-473D-A1AB68ED1504}"/>
              </a:ext>
            </a:extLst>
          </p:cNvPr>
          <p:cNvSpPr>
            <a:spLocks/>
          </p:cNvSpPr>
          <p:nvPr/>
        </p:nvSpPr>
        <p:spPr>
          <a:xfrm>
            <a:off x="4490519" y="114966"/>
            <a:ext cx="5165668" cy="982886"/>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3" name="Hình chữ nhật 32">
            <a:extLst>
              <a:ext uri="{FF2B5EF4-FFF2-40B4-BE49-F238E27FC236}">
                <a16:creationId xmlns:a16="http://schemas.microsoft.com/office/drawing/2014/main" id="{33F08B1D-7DA9-1FB8-8FF8-9FFDA36C0269}"/>
              </a:ext>
            </a:extLst>
          </p:cNvPr>
          <p:cNvSpPr>
            <a:spLocks/>
          </p:cNvSpPr>
          <p:nvPr/>
        </p:nvSpPr>
        <p:spPr>
          <a:xfrm>
            <a:off x="4522022" y="82745"/>
            <a:ext cx="5165668" cy="982886"/>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4" name="Hộp Văn bản 33">
            <a:extLst>
              <a:ext uri="{FF2B5EF4-FFF2-40B4-BE49-F238E27FC236}">
                <a16:creationId xmlns:a16="http://schemas.microsoft.com/office/drawing/2014/main" id="{B23FA59A-6FDD-E180-8C68-B0977155D8A8}"/>
              </a:ext>
            </a:extLst>
          </p:cNvPr>
          <p:cNvSpPr txBox="1"/>
          <p:nvPr/>
        </p:nvSpPr>
        <p:spPr>
          <a:xfrm>
            <a:off x="4512973" y="-46173"/>
            <a:ext cx="5143213" cy="1107996"/>
          </a:xfrm>
          <a:prstGeom prst="rect">
            <a:avLst/>
          </a:prstGeom>
          <a:noFill/>
        </p:spPr>
        <p:txBody>
          <a:bodyPr wrap="square" rtlCol="0">
            <a:spAutoFit/>
          </a:bodyPr>
          <a:lstStyle/>
          <a:p>
            <a:r>
              <a:rPr lang="en-US" sz="3000">
                <a:latin typeface="Westgate" panose="00000500000000000000" pitchFamily="50" charset="0"/>
              </a:rPr>
              <a:t>1/ bếp lửa khơi nguồn cảm xúc</a:t>
            </a:r>
          </a:p>
          <a:p>
            <a:r>
              <a:rPr lang="en-US">
                <a:latin typeface="Dancing Script" pitchFamily="2" charset="0"/>
              </a:rPr>
              <a:t>-Bếp lửa là hình ảnh quen thuộc của làng quê Việt Nam. Sự hồi tưởng từ hình ảnh thân thương, ấm áp của nó.</a:t>
            </a:r>
            <a:endParaRPr lang="vi-VN">
              <a:latin typeface="Dancing Script" pitchFamily="2" charset="0"/>
            </a:endParaRPr>
          </a:p>
        </p:txBody>
      </p:sp>
      <p:sp>
        <p:nvSpPr>
          <p:cNvPr id="35" name="Hình chữ nhật 34">
            <a:extLst>
              <a:ext uri="{FF2B5EF4-FFF2-40B4-BE49-F238E27FC236}">
                <a16:creationId xmlns:a16="http://schemas.microsoft.com/office/drawing/2014/main" id="{FCC57BF8-BF71-60F6-4DF9-D4B9FFA9EE72}"/>
              </a:ext>
            </a:extLst>
          </p:cNvPr>
          <p:cNvSpPr>
            <a:spLocks/>
          </p:cNvSpPr>
          <p:nvPr/>
        </p:nvSpPr>
        <p:spPr>
          <a:xfrm>
            <a:off x="4488031" y="1201539"/>
            <a:ext cx="5165668" cy="2909812"/>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6" name="Hình chữ nhật 35">
            <a:extLst>
              <a:ext uri="{FF2B5EF4-FFF2-40B4-BE49-F238E27FC236}">
                <a16:creationId xmlns:a16="http://schemas.microsoft.com/office/drawing/2014/main" id="{F592A7A3-8DA9-DC4B-8626-F6850C0FCB89}"/>
              </a:ext>
            </a:extLst>
          </p:cNvPr>
          <p:cNvSpPr>
            <a:spLocks/>
          </p:cNvSpPr>
          <p:nvPr/>
        </p:nvSpPr>
        <p:spPr>
          <a:xfrm>
            <a:off x="4519534" y="1169318"/>
            <a:ext cx="5165668" cy="2909812"/>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7" name="Hộp Văn bản 36">
            <a:extLst>
              <a:ext uri="{FF2B5EF4-FFF2-40B4-BE49-F238E27FC236}">
                <a16:creationId xmlns:a16="http://schemas.microsoft.com/office/drawing/2014/main" id="{13BC7D14-927E-4862-6405-83EAACCFE27F}"/>
              </a:ext>
            </a:extLst>
          </p:cNvPr>
          <p:cNvSpPr txBox="1"/>
          <p:nvPr/>
        </p:nvSpPr>
        <p:spPr>
          <a:xfrm>
            <a:off x="4512973" y="1054286"/>
            <a:ext cx="5203107" cy="3046988"/>
          </a:xfrm>
          <a:prstGeom prst="rect">
            <a:avLst/>
          </a:prstGeom>
          <a:noFill/>
        </p:spPr>
        <p:txBody>
          <a:bodyPr wrap="square" rtlCol="0">
            <a:spAutoFit/>
          </a:bodyPr>
          <a:lstStyle/>
          <a:p>
            <a:r>
              <a:rPr lang="en-US" sz="3000">
                <a:latin typeface="Westgate" panose="00000500000000000000" pitchFamily="50" charset="0"/>
              </a:rPr>
              <a:t>2/ Kí ức về bà và tình bà cháu</a:t>
            </a:r>
          </a:p>
          <a:p>
            <a:r>
              <a:rPr lang="en-US">
                <a:latin typeface="Dancing Script" pitchFamily="2" charset="0"/>
              </a:rPr>
              <a:t>-Tuổi thơ của cháu có nhiều gian khổ, thiếu thốn, nhọc nhằn. Đó là những năm tháng bị bao phủ bởi bóng đen ghê rợn của nạn đói năm 1945.</a:t>
            </a:r>
          </a:p>
          <a:p>
            <a:r>
              <a:rPr lang="en-US">
                <a:latin typeface="Dancing Script" pitchFamily="2" charset="0"/>
              </a:rPr>
              <a:t>-”Tám năm ròng cháu cùng bà nhóm lửa”. Đó là thời gian ứng với chiều dài của cuộc kháng chiến chống Pháp. Tiếng tu hú như giục giã, khắc khoải những hoài niệm nhớ mong.</a:t>
            </a:r>
          </a:p>
          <a:p>
            <a:r>
              <a:rPr lang="en-US">
                <a:latin typeface="Dancing Script" pitchFamily="2" charset="0"/>
              </a:rPr>
              <a:t>-Mặc dù trải qua những năm tháng chiến tranh khắc nhiệt nhưng tuổi thơ của cháu vẫn ấm áp nhờ có tình bà và bàn tay nâng niu chăm sóc của bà.</a:t>
            </a:r>
            <a:endParaRPr lang="vi-VN">
              <a:latin typeface="Dancing Script" pitchFamily="2" charset="0"/>
            </a:endParaRPr>
          </a:p>
        </p:txBody>
      </p:sp>
      <p:sp>
        <p:nvSpPr>
          <p:cNvPr id="38" name="Hình chữ nhật 37">
            <a:extLst>
              <a:ext uri="{FF2B5EF4-FFF2-40B4-BE49-F238E27FC236}">
                <a16:creationId xmlns:a16="http://schemas.microsoft.com/office/drawing/2014/main" id="{B9DBA24A-F77B-EA77-C23E-0969CF9026A7}"/>
              </a:ext>
            </a:extLst>
          </p:cNvPr>
          <p:cNvSpPr>
            <a:spLocks/>
          </p:cNvSpPr>
          <p:nvPr/>
        </p:nvSpPr>
        <p:spPr>
          <a:xfrm>
            <a:off x="4490519" y="4212990"/>
            <a:ext cx="5165668" cy="1220523"/>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9" name="Hình chữ nhật 38">
            <a:extLst>
              <a:ext uri="{FF2B5EF4-FFF2-40B4-BE49-F238E27FC236}">
                <a16:creationId xmlns:a16="http://schemas.microsoft.com/office/drawing/2014/main" id="{4D546DF5-1752-D207-0231-143663DD5B64}"/>
              </a:ext>
            </a:extLst>
          </p:cNvPr>
          <p:cNvSpPr>
            <a:spLocks/>
          </p:cNvSpPr>
          <p:nvPr/>
        </p:nvSpPr>
        <p:spPr>
          <a:xfrm>
            <a:off x="4522022" y="4180769"/>
            <a:ext cx="5165668" cy="1220523"/>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0" name="Hộp Văn bản 39">
            <a:extLst>
              <a:ext uri="{FF2B5EF4-FFF2-40B4-BE49-F238E27FC236}">
                <a16:creationId xmlns:a16="http://schemas.microsoft.com/office/drawing/2014/main" id="{99459664-778C-519E-4B92-656B9D0DC636}"/>
              </a:ext>
            </a:extLst>
          </p:cNvPr>
          <p:cNvSpPr txBox="1"/>
          <p:nvPr/>
        </p:nvSpPr>
        <p:spPr>
          <a:xfrm>
            <a:off x="4512973" y="4029062"/>
            <a:ext cx="5225856" cy="1384995"/>
          </a:xfrm>
          <a:prstGeom prst="rect">
            <a:avLst/>
          </a:prstGeom>
          <a:noFill/>
        </p:spPr>
        <p:txBody>
          <a:bodyPr wrap="square" rtlCol="0">
            <a:spAutoFit/>
          </a:bodyPr>
          <a:lstStyle/>
          <a:p>
            <a:r>
              <a:rPr lang="en-US" sz="3000">
                <a:latin typeface="Westgate" panose="00000500000000000000" pitchFamily="50" charset="0"/>
              </a:rPr>
              <a:t>3/ suy nghĩ về bà và hình ảnh bếp lửa</a:t>
            </a:r>
          </a:p>
          <a:p>
            <a:r>
              <a:rPr lang="en-US">
                <a:latin typeface="Dancing Script" pitchFamily="2" charset="0"/>
              </a:rPr>
              <a:t>-Bà không chỉ là người nhóm lửa mà còn là người truyền lửa,</a:t>
            </a:r>
          </a:p>
          <a:p>
            <a:r>
              <a:rPr lang="en-US">
                <a:latin typeface="Dancing Script" pitchFamily="2" charset="0"/>
              </a:rPr>
              <a:t>ngọn lửa của sự sống và niềm tin cho các thế hệ nối tiếp.</a:t>
            </a:r>
          </a:p>
          <a:p>
            <a:r>
              <a:rPr lang="en-US">
                <a:latin typeface="Dancing Script" pitchFamily="2" charset="0"/>
              </a:rPr>
              <a:t>-Bếp lửa là tình bà ấm nóng, gắn với gian khổ cuộc đời bà.</a:t>
            </a:r>
            <a:endParaRPr lang="vi-VN">
              <a:latin typeface="Dancing Script" pitchFamily="2" charset="0"/>
            </a:endParaRPr>
          </a:p>
        </p:txBody>
      </p:sp>
      <p:sp>
        <p:nvSpPr>
          <p:cNvPr id="45" name="Hình chữ nhật 44">
            <a:extLst>
              <a:ext uri="{FF2B5EF4-FFF2-40B4-BE49-F238E27FC236}">
                <a16:creationId xmlns:a16="http://schemas.microsoft.com/office/drawing/2014/main" id="{4B84465C-C987-C92A-EA21-1A0F6F236DA9}"/>
              </a:ext>
            </a:extLst>
          </p:cNvPr>
          <p:cNvSpPr>
            <a:spLocks/>
          </p:cNvSpPr>
          <p:nvPr/>
        </p:nvSpPr>
        <p:spPr>
          <a:xfrm>
            <a:off x="4490519" y="5530438"/>
            <a:ext cx="5165668" cy="1231727"/>
          </a:xfrm>
          <a:prstGeom prst="rect">
            <a:avLst/>
          </a:prstGeom>
          <a:noFill/>
          <a:ln w="38100">
            <a:solidFill>
              <a:srgbClr val="C1A1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6" name="Hình chữ nhật 45">
            <a:extLst>
              <a:ext uri="{FF2B5EF4-FFF2-40B4-BE49-F238E27FC236}">
                <a16:creationId xmlns:a16="http://schemas.microsoft.com/office/drawing/2014/main" id="{B1CB6D5B-447A-BB7C-7202-CFF7ECE3DA93}"/>
              </a:ext>
            </a:extLst>
          </p:cNvPr>
          <p:cNvSpPr>
            <a:spLocks/>
          </p:cNvSpPr>
          <p:nvPr/>
        </p:nvSpPr>
        <p:spPr>
          <a:xfrm>
            <a:off x="4522022" y="5498217"/>
            <a:ext cx="5165668" cy="1231727"/>
          </a:xfrm>
          <a:prstGeom prst="rect">
            <a:avLst/>
          </a:prstGeom>
          <a:noFill/>
          <a:ln w="38100">
            <a:solidFill>
              <a:srgbClr val="B73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7" name="Hộp Văn bản 46">
            <a:extLst>
              <a:ext uri="{FF2B5EF4-FFF2-40B4-BE49-F238E27FC236}">
                <a16:creationId xmlns:a16="http://schemas.microsoft.com/office/drawing/2014/main" id="{7D2E3B76-A700-FC29-2267-2690BB8BED40}"/>
              </a:ext>
            </a:extLst>
          </p:cNvPr>
          <p:cNvSpPr txBox="1"/>
          <p:nvPr/>
        </p:nvSpPr>
        <p:spPr>
          <a:xfrm>
            <a:off x="4512973" y="5369053"/>
            <a:ext cx="5225856" cy="1384995"/>
          </a:xfrm>
          <a:prstGeom prst="rect">
            <a:avLst/>
          </a:prstGeom>
          <a:noFill/>
        </p:spPr>
        <p:txBody>
          <a:bodyPr wrap="square" rtlCol="0">
            <a:spAutoFit/>
          </a:bodyPr>
          <a:lstStyle/>
          <a:p>
            <a:r>
              <a:rPr lang="en-US" sz="3000">
                <a:latin typeface="Westgate" panose="00000500000000000000" pitchFamily="50" charset="0"/>
              </a:rPr>
              <a:t>4/ nỗi nhớ của cháu về bà</a:t>
            </a:r>
          </a:p>
          <a:p>
            <a:r>
              <a:rPr lang="en-US">
                <a:latin typeface="Dancing Script" pitchFamily="2" charset="0"/>
              </a:rPr>
              <a:t>-Đó là những dòng thơ bộc lộ trực tiếp cảm xúc của cháu, tình cảm tha thiết của cháu với bà. Khoảng cách về không gian và thời gian cũng không thể làm nguôi nỗi nhỡ về bà.</a:t>
            </a:r>
            <a:endParaRPr lang="vi-VN">
              <a:latin typeface="Dancing Script" pitchFamily="2" charset="0"/>
            </a:endParaRPr>
          </a:p>
        </p:txBody>
      </p:sp>
      <p:cxnSp>
        <p:nvCxnSpPr>
          <p:cNvPr id="49" name="Đường nối Thẳng 48">
            <a:extLst>
              <a:ext uri="{FF2B5EF4-FFF2-40B4-BE49-F238E27FC236}">
                <a16:creationId xmlns:a16="http://schemas.microsoft.com/office/drawing/2014/main" id="{8E4E49C1-8010-360A-E94F-EB89BAB6AAFF}"/>
              </a:ext>
            </a:extLst>
          </p:cNvPr>
          <p:cNvCxnSpPr>
            <a:cxnSpLocks/>
          </p:cNvCxnSpPr>
          <p:nvPr/>
        </p:nvCxnSpPr>
        <p:spPr>
          <a:xfrm>
            <a:off x="2241020" y="2185315"/>
            <a:ext cx="2041209" cy="0"/>
          </a:xfrm>
          <a:prstGeom prst="line">
            <a:avLst/>
          </a:prstGeom>
          <a:ln w="38100">
            <a:solidFill>
              <a:srgbClr val="B73E3E"/>
            </a:solidFill>
          </a:ln>
        </p:spPr>
        <p:style>
          <a:lnRef idx="1">
            <a:schemeClr val="accent1"/>
          </a:lnRef>
          <a:fillRef idx="0">
            <a:schemeClr val="accent1"/>
          </a:fillRef>
          <a:effectRef idx="0">
            <a:schemeClr val="accent1"/>
          </a:effectRef>
          <a:fontRef idx="minor">
            <a:schemeClr val="tx1"/>
          </a:fontRef>
        </p:style>
      </p:cxnSp>
      <p:cxnSp>
        <p:nvCxnSpPr>
          <p:cNvPr id="53" name="Đường nối Thẳng 52">
            <a:extLst>
              <a:ext uri="{FF2B5EF4-FFF2-40B4-BE49-F238E27FC236}">
                <a16:creationId xmlns:a16="http://schemas.microsoft.com/office/drawing/2014/main" id="{2079C375-27A5-B5B5-7B7C-B5E291D8385E}"/>
              </a:ext>
            </a:extLst>
          </p:cNvPr>
          <p:cNvCxnSpPr>
            <a:cxnSpLocks/>
          </p:cNvCxnSpPr>
          <p:nvPr/>
        </p:nvCxnSpPr>
        <p:spPr>
          <a:xfrm>
            <a:off x="157443" y="3877455"/>
            <a:ext cx="1791678" cy="0"/>
          </a:xfrm>
          <a:prstGeom prst="line">
            <a:avLst/>
          </a:prstGeom>
          <a:ln w="38100">
            <a:solidFill>
              <a:srgbClr val="B73E3E"/>
            </a:solidFill>
          </a:ln>
        </p:spPr>
        <p:style>
          <a:lnRef idx="1">
            <a:schemeClr val="accent1"/>
          </a:lnRef>
          <a:fillRef idx="0">
            <a:schemeClr val="accent1"/>
          </a:fillRef>
          <a:effectRef idx="0">
            <a:schemeClr val="accent1"/>
          </a:effectRef>
          <a:fontRef idx="minor">
            <a:schemeClr val="tx1"/>
          </a:fontRef>
        </p:style>
      </p:cxnSp>
      <p:cxnSp>
        <p:nvCxnSpPr>
          <p:cNvPr id="56" name="Đường nối Thẳng 55">
            <a:extLst>
              <a:ext uri="{FF2B5EF4-FFF2-40B4-BE49-F238E27FC236}">
                <a16:creationId xmlns:a16="http://schemas.microsoft.com/office/drawing/2014/main" id="{B3E868E8-DA94-5CF2-59CC-4F257019DDA6}"/>
              </a:ext>
            </a:extLst>
          </p:cNvPr>
          <p:cNvCxnSpPr>
            <a:cxnSpLocks/>
          </p:cNvCxnSpPr>
          <p:nvPr/>
        </p:nvCxnSpPr>
        <p:spPr>
          <a:xfrm>
            <a:off x="155139" y="2185315"/>
            <a:ext cx="600089" cy="0"/>
          </a:xfrm>
          <a:prstGeom prst="line">
            <a:avLst/>
          </a:prstGeom>
          <a:ln w="38100">
            <a:solidFill>
              <a:srgbClr val="B73E3E"/>
            </a:solidFill>
          </a:ln>
        </p:spPr>
        <p:style>
          <a:lnRef idx="1">
            <a:schemeClr val="accent1"/>
          </a:lnRef>
          <a:fillRef idx="0">
            <a:schemeClr val="accent1"/>
          </a:fillRef>
          <a:effectRef idx="0">
            <a:schemeClr val="accent1"/>
          </a:effectRef>
          <a:fontRef idx="minor">
            <a:schemeClr val="tx1"/>
          </a:fontRef>
        </p:style>
      </p:cxnSp>
      <p:cxnSp>
        <p:nvCxnSpPr>
          <p:cNvPr id="58" name="Đường nối Thẳng 57">
            <a:extLst>
              <a:ext uri="{FF2B5EF4-FFF2-40B4-BE49-F238E27FC236}">
                <a16:creationId xmlns:a16="http://schemas.microsoft.com/office/drawing/2014/main" id="{4B2FC39C-0C7F-B80F-C234-50AE9B042802}"/>
              </a:ext>
            </a:extLst>
          </p:cNvPr>
          <p:cNvCxnSpPr>
            <a:cxnSpLocks/>
          </p:cNvCxnSpPr>
          <p:nvPr/>
        </p:nvCxnSpPr>
        <p:spPr>
          <a:xfrm>
            <a:off x="3740799" y="3877455"/>
            <a:ext cx="529398" cy="0"/>
          </a:xfrm>
          <a:prstGeom prst="line">
            <a:avLst/>
          </a:prstGeom>
          <a:ln w="38100">
            <a:solidFill>
              <a:srgbClr val="B73E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072031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5576D"/>
        </a:solidFill>
        <a:effectLst/>
      </p:bgPr>
    </p:bg>
    <p:spTree>
      <p:nvGrpSpPr>
        <p:cNvPr id="1" name=""/>
        <p:cNvGrpSpPr/>
        <p:nvPr/>
      </p:nvGrpSpPr>
      <p:grpSpPr>
        <a:xfrm>
          <a:off x="0" y="0"/>
          <a:ext cx="0" cy="0"/>
          <a:chOff x="0" y="0"/>
          <a:chExt cx="0" cy="0"/>
        </a:xfrm>
      </p:grpSpPr>
      <p:sp>
        <p:nvSpPr>
          <p:cNvPr id="14" name="Hình Bầu dục 13">
            <a:extLst>
              <a:ext uri="{FF2B5EF4-FFF2-40B4-BE49-F238E27FC236}">
                <a16:creationId xmlns:a16="http://schemas.microsoft.com/office/drawing/2014/main" id="{AE62F2AD-4186-77B1-C7FB-6AF64FC4B3E6}"/>
              </a:ext>
            </a:extLst>
          </p:cNvPr>
          <p:cNvSpPr>
            <a:spLocks/>
          </p:cNvSpPr>
          <p:nvPr/>
        </p:nvSpPr>
        <p:spPr>
          <a:xfrm>
            <a:off x="141854" y="129923"/>
            <a:ext cx="1926060" cy="1926060"/>
          </a:xfrm>
          <a:prstGeom prst="ellipse">
            <a:avLst/>
          </a:prstGeom>
          <a:solidFill>
            <a:srgbClr val="E7AB79"/>
          </a:solidFill>
          <a:ln w="76200">
            <a:solidFill>
              <a:srgbClr val="E7AB7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11" name="Nhóm 10">
            <a:extLst>
              <a:ext uri="{FF2B5EF4-FFF2-40B4-BE49-F238E27FC236}">
                <a16:creationId xmlns:a16="http://schemas.microsoft.com/office/drawing/2014/main" id="{C96CD18A-C75A-E42E-5458-D14CC516FCA5}"/>
              </a:ext>
            </a:extLst>
          </p:cNvPr>
          <p:cNvGrpSpPr/>
          <p:nvPr/>
        </p:nvGrpSpPr>
        <p:grpSpPr>
          <a:xfrm>
            <a:off x="20824" y="554072"/>
            <a:ext cx="7201134" cy="1071345"/>
            <a:chOff x="68607" y="433061"/>
            <a:chExt cx="4772489" cy="1071345"/>
          </a:xfrm>
        </p:grpSpPr>
        <p:sp>
          <p:nvSpPr>
            <p:cNvPr id="12" name="Hộp Văn bản 11">
              <a:extLst>
                <a:ext uri="{FF2B5EF4-FFF2-40B4-BE49-F238E27FC236}">
                  <a16:creationId xmlns:a16="http://schemas.microsoft.com/office/drawing/2014/main" id="{A7D0D971-545B-B1E8-6AAC-E6DF12FB4771}"/>
                </a:ext>
              </a:extLst>
            </p:cNvPr>
            <p:cNvSpPr txBox="1">
              <a:spLocks/>
            </p:cNvSpPr>
            <p:nvPr/>
          </p:nvSpPr>
          <p:spPr>
            <a:xfrm>
              <a:off x="119989" y="488743"/>
              <a:ext cx="4721107" cy="1015663"/>
            </a:xfrm>
            <a:prstGeom prst="rect">
              <a:avLst/>
            </a:prstGeom>
            <a:noFill/>
          </p:spPr>
          <p:txBody>
            <a:bodyPr wrap="square" rtlCol="0">
              <a:spAutoFit/>
            </a:bodyPr>
            <a:lstStyle/>
            <a:p>
              <a:r>
                <a:rPr lang="en-US" sz="6000" b="1">
                  <a:solidFill>
                    <a:srgbClr val="4C3A51"/>
                  </a:solidFill>
                  <a:latin typeface="LHanoienne Typeface" pitchFamily="50" charset="0"/>
                  <a:cs typeface="iCiel Cucho" pitchFamily="50" charset="0"/>
                </a:rPr>
                <a:t>ÁNH TRĂNG</a:t>
              </a:r>
              <a:endParaRPr lang="vi-VN" sz="6000" b="1">
                <a:solidFill>
                  <a:srgbClr val="4C3A51"/>
                </a:solidFill>
                <a:latin typeface="iCiel Cucho" pitchFamily="50" charset="0"/>
                <a:cs typeface="iCiel Cucho" pitchFamily="50" charset="0"/>
              </a:endParaRPr>
            </a:p>
          </p:txBody>
        </p:sp>
        <p:sp>
          <p:nvSpPr>
            <p:cNvPr id="13" name="Hộp Văn bản 12">
              <a:extLst>
                <a:ext uri="{FF2B5EF4-FFF2-40B4-BE49-F238E27FC236}">
                  <a16:creationId xmlns:a16="http://schemas.microsoft.com/office/drawing/2014/main" id="{A1A6207A-5545-E283-50C0-43AD5A5C1580}"/>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774360"/>
                  </a:solidFill>
                  <a:latin typeface="LHanoienne Typeface" pitchFamily="50" charset="0"/>
                  <a:cs typeface="iCiel Cucho" pitchFamily="50" charset="0"/>
                </a:rPr>
                <a:t>ÁNH TRĂNG</a:t>
              </a:r>
              <a:endParaRPr lang="vi-VN" sz="6000" b="1">
                <a:solidFill>
                  <a:srgbClr val="774360"/>
                </a:solidFill>
                <a:latin typeface="iCiel Cucho" pitchFamily="50" charset="0"/>
                <a:cs typeface="iCiel Cucho" pitchFamily="50" charset="0"/>
              </a:endParaRPr>
            </a:p>
          </p:txBody>
        </p:sp>
      </p:grpSp>
      <p:sp>
        <p:nvSpPr>
          <p:cNvPr id="15" name="Hộp Văn bản 14">
            <a:extLst>
              <a:ext uri="{FF2B5EF4-FFF2-40B4-BE49-F238E27FC236}">
                <a16:creationId xmlns:a16="http://schemas.microsoft.com/office/drawing/2014/main" id="{5B6E499C-FAA6-9354-6978-17B87FD2BA3A}"/>
              </a:ext>
            </a:extLst>
          </p:cNvPr>
          <p:cNvSpPr txBox="1">
            <a:spLocks/>
          </p:cNvSpPr>
          <p:nvPr/>
        </p:nvSpPr>
        <p:spPr>
          <a:xfrm rot="21282631">
            <a:off x="1769046" y="1440534"/>
            <a:ext cx="2562118"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6B2F3D"/>
                  </a:outerShdw>
                </a:effectLst>
                <a:latin typeface="Dancing Script" pitchFamily="2" charset="0"/>
              </a:rPr>
              <a:t>Nguyễn Duy</a:t>
            </a:r>
            <a:endParaRPr lang="vi-VN" sz="4000" b="1" i="1">
              <a:solidFill>
                <a:srgbClr val="EBE3D6"/>
              </a:solidFill>
              <a:effectLst>
                <a:outerShdw dist="38100" dir="2700000" algn="tl" rotWithShape="0">
                  <a:srgbClr val="6B2F3D"/>
                </a:outerShdw>
              </a:effectLst>
              <a:latin typeface="Dancing Script" pitchFamily="2" charset="0"/>
            </a:endParaRPr>
          </a:p>
        </p:txBody>
      </p:sp>
      <p:sp>
        <p:nvSpPr>
          <p:cNvPr id="16" name="Hộp Văn bản 15">
            <a:extLst>
              <a:ext uri="{FF2B5EF4-FFF2-40B4-BE49-F238E27FC236}">
                <a16:creationId xmlns:a16="http://schemas.microsoft.com/office/drawing/2014/main" id="{9B78D987-25D6-7411-6641-7D5C84A4B57C}"/>
              </a:ext>
            </a:extLst>
          </p:cNvPr>
          <p:cNvSpPr txBox="1"/>
          <p:nvPr/>
        </p:nvSpPr>
        <p:spPr>
          <a:xfrm rot="21300000">
            <a:off x="4498427" y="19460"/>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6B2F3D"/>
                  </a:outerShdw>
                </a:effectLst>
                <a:latin typeface="Dancing Script" pitchFamily="2" charset="0"/>
              </a:rPr>
              <a:t>1978</a:t>
            </a:r>
            <a:endParaRPr lang="vi-VN" sz="4000" i="1">
              <a:solidFill>
                <a:srgbClr val="EBE3D6"/>
              </a:solidFill>
              <a:effectLst>
                <a:outerShdw dist="38100" dir="2700000" algn="tl" rotWithShape="0">
                  <a:srgbClr val="6B2F3D"/>
                </a:outerShdw>
              </a:effectLst>
              <a:latin typeface="Dancing Script" pitchFamily="2" charset="0"/>
            </a:endParaRPr>
          </a:p>
        </p:txBody>
      </p:sp>
      <p:sp>
        <p:nvSpPr>
          <p:cNvPr id="63" name="Hình tự do: Hình 62">
            <a:extLst>
              <a:ext uri="{FF2B5EF4-FFF2-40B4-BE49-F238E27FC236}">
                <a16:creationId xmlns:a16="http://schemas.microsoft.com/office/drawing/2014/main" id="{7B23265B-F50C-B4FF-C8DA-63D0F86E53E9}"/>
              </a:ext>
            </a:extLst>
          </p:cNvPr>
          <p:cNvSpPr/>
          <p:nvPr/>
        </p:nvSpPr>
        <p:spPr>
          <a:xfrm>
            <a:off x="2081039" y="56367"/>
            <a:ext cx="2373553" cy="566604"/>
          </a:xfrm>
          <a:custGeom>
            <a:avLst/>
            <a:gdLst>
              <a:gd name="connsiteX0" fmla="*/ 1571926 w 8083152"/>
              <a:gd name="connsiteY0" fmla="*/ 0 h 2213562"/>
              <a:gd name="connsiteX1" fmla="*/ 6315284 w 8083152"/>
              <a:gd name="connsiteY1" fmla="*/ 0 h 2213562"/>
              <a:gd name="connsiteX2" fmla="*/ 6602695 w 8083152"/>
              <a:gd name="connsiteY2" fmla="*/ 287411 h 2213562"/>
              <a:gd name="connsiteX3" fmla="*/ 6602694 w 8083152"/>
              <a:gd name="connsiteY3" fmla="*/ 287411 h 2213562"/>
              <a:gd name="connsiteX4" fmla="*/ 6373207 w 8083152"/>
              <a:gd name="connsiteY4" fmla="*/ 568983 h 2213562"/>
              <a:gd name="connsiteX5" fmla="*/ 6315293 w 8083152"/>
              <a:gd name="connsiteY5" fmla="*/ 574821 h 2213562"/>
              <a:gd name="connsiteX6" fmla="*/ 6480420 w 8083152"/>
              <a:gd name="connsiteY6" fmla="*/ 574821 h 2213562"/>
              <a:gd name="connsiteX7" fmla="*/ 6480425 w 8083152"/>
              <a:gd name="connsiteY7" fmla="*/ 574822 h 2213562"/>
              <a:gd name="connsiteX8" fmla="*/ 5524564 w 8083152"/>
              <a:gd name="connsiteY8" fmla="*/ 574822 h 2213562"/>
              <a:gd name="connsiteX9" fmla="*/ 5411898 w 8083152"/>
              <a:gd name="connsiteY9" fmla="*/ 649502 h 2213562"/>
              <a:gd name="connsiteX10" fmla="*/ 5402289 w 8083152"/>
              <a:gd name="connsiteY10" fmla="*/ 697097 h 2213562"/>
              <a:gd name="connsiteX11" fmla="*/ 5411898 w 8083152"/>
              <a:gd name="connsiteY11" fmla="*/ 744691 h 2213562"/>
              <a:gd name="connsiteX12" fmla="*/ 5524564 w 8083152"/>
              <a:gd name="connsiteY12" fmla="*/ 819371 h 2213562"/>
              <a:gd name="connsiteX13" fmla="*/ 7795755 w 8083152"/>
              <a:gd name="connsiteY13" fmla="*/ 819372 h 2213562"/>
              <a:gd name="connsiteX14" fmla="*/ 7853664 w 8083152"/>
              <a:gd name="connsiteY14" fmla="*/ 825209 h 2213562"/>
              <a:gd name="connsiteX15" fmla="*/ 8083152 w 8083152"/>
              <a:gd name="connsiteY15" fmla="*/ 1106781 h 2213562"/>
              <a:gd name="connsiteX16" fmla="*/ 8083151 w 8083152"/>
              <a:gd name="connsiteY16" fmla="*/ 1106781 h 2213562"/>
              <a:gd name="connsiteX17" fmla="*/ 7853663 w 8083152"/>
              <a:gd name="connsiteY17" fmla="*/ 1388353 h 2213562"/>
              <a:gd name="connsiteX18" fmla="*/ 7826293 w 8083152"/>
              <a:gd name="connsiteY18" fmla="*/ 1391112 h 2213562"/>
              <a:gd name="connsiteX19" fmla="*/ 4272705 w 8083152"/>
              <a:gd name="connsiteY19" fmla="*/ 1391112 h 2213562"/>
              <a:gd name="connsiteX20" fmla="*/ 4160039 w 8083152"/>
              <a:gd name="connsiteY20" fmla="*/ 1465792 h 2213562"/>
              <a:gd name="connsiteX21" fmla="*/ 4150431 w 8083152"/>
              <a:gd name="connsiteY21" fmla="*/ 1513387 h 2213562"/>
              <a:gd name="connsiteX22" fmla="*/ 4150430 w 8083152"/>
              <a:gd name="connsiteY22" fmla="*/ 1513386 h 2213562"/>
              <a:gd name="connsiteX23" fmla="*/ 4150430 w 8083152"/>
              <a:gd name="connsiteY23" fmla="*/ 1513387 h 2213562"/>
              <a:gd name="connsiteX24" fmla="*/ 4150431 w 8083152"/>
              <a:gd name="connsiteY24" fmla="*/ 1513387 h 2213562"/>
              <a:gd name="connsiteX25" fmla="*/ 4160039 w 8083152"/>
              <a:gd name="connsiteY25" fmla="*/ 1560981 h 2213562"/>
              <a:gd name="connsiteX26" fmla="*/ 4272705 w 8083152"/>
              <a:gd name="connsiteY26" fmla="*/ 1635661 h 2213562"/>
              <a:gd name="connsiteX27" fmla="*/ 6495673 w 8083152"/>
              <a:gd name="connsiteY27" fmla="*/ 1635662 h 2213562"/>
              <a:gd name="connsiteX28" fmla="*/ 6480419 w 8083152"/>
              <a:gd name="connsiteY28" fmla="*/ 1638741 h 2213562"/>
              <a:gd name="connsiteX29" fmla="*/ 5030777 w 8083152"/>
              <a:gd name="connsiteY29" fmla="*/ 1638741 h 2213562"/>
              <a:gd name="connsiteX30" fmla="*/ 5088693 w 8083152"/>
              <a:gd name="connsiteY30" fmla="*/ 1644579 h 2213562"/>
              <a:gd name="connsiteX31" fmla="*/ 5318180 w 8083152"/>
              <a:gd name="connsiteY31" fmla="*/ 1926151 h 2213562"/>
              <a:gd name="connsiteX32" fmla="*/ 5318179 w 8083152"/>
              <a:gd name="connsiteY32" fmla="*/ 1926151 h 2213562"/>
              <a:gd name="connsiteX33" fmla="*/ 5030768 w 8083152"/>
              <a:gd name="connsiteY33" fmla="*/ 2213562 h 2213562"/>
              <a:gd name="connsiteX34" fmla="*/ 287411 w 8083152"/>
              <a:gd name="connsiteY34" fmla="*/ 2213561 h 2213562"/>
              <a:gd name="connsiteX35" fmla="*/ 22586 w 8083152"/>
              <a:gd name="connsiteY35" fmla="*/ 2038024 h 2213562"/>
              <a:gd name="connsiteX36" fmla="*/ 0 w 8083152"/>
              <a:gd name="connsiteY36" fmla="*/ 1926151 h 2213562"/>
              <a:gd name="connsiteX37" fmla="*/ 22586 w 8083152"/>
              <a:gd name="connsiteY37" fmla="*/ 1814278 h 2213562"/>
              <a:gd name="connsiteX38" fmla="*/ 287411 w 8083152"/>
              <a:gd name="connsiteY38" fmla="*/ 1638740 h 2213562"/>
              <a:gd name="connsiteX39" fmla="*/ 1406790 w 8083152"/>
              <a:gd name="connsiteY39" fmla="*/ 1638740 h 2213562"/>
              <a:gd name="connsiteX40" fmla="*/ 1386428 w 8083152"/>
              <a:gd name="connsiteY40" fmla="*/ 1635662 h 2213562"/>
              <a:gd name="connsiteX41" fmla="*/ 3222613 w 8083152"/>
              <a:gd name="connsiteY41" fmla="*/ 1635662 h 2213562"/>
              <a:gd name="connsiteX42" fmla="*/ 3344889 w 8083152"/>
              <a:gd name="connsiteY42" fmla="*/ 1513387 h 2213562"/>
              <a:gd name="connsiteX43" fmla="*/ 3344890 w 8083152"/>
              <a:gd name="connsiteY43" fmla="*/ 1513387 h 2213562"/>
              <a:gd name="connsiteX44" fmla="*/ 3222614 w 8083152"/>
              <a:gd name="connsiteY44" fmla="*/ 1391112 h 2213562"/>
              <a:gd name="connsiteX45" fmla="*/ 3032017 w 8083152"/>
              <a:gd name="connsiteY45" fmla="*/ 1391112 h 2213562"/>
              <a:gd name="connsiteX46" fmla="*/ 2966916 w 8083152"/>
              <a:gd name="connsiteY46" fmla="*/ 1381270 h 2213562"/>
              <a:gd name="connsiteX47" fmla="*/ 2787558 w 8083152"/>
              <a:gd name="connsiteY47" fmla="*/ 1218654 h 2213562"/>
              <a:gd name="connsiteX48" fmla="*/ 2764972 w 8083152"/>
              <a:gd name="connsiteY48" fmla="*/ 1106781 h 2213562"/>
              <a:gd name="connsiteX49" fmla="*/ 2787558 w 8083152"/>
              <a:gd name="connsiteY49" fmla="*/ 994908 h 2213562"/>
              <a:gd name="connsiteX50" fmla="*/ 2994460 w 8083152"/>
              <a:gd name="connsiteY50" fmla="*/ 825209 h 2213562"/>
              <a:gd name="connsiteX51" fmla="*/ 3052363 w 8083152"/>
              <a:gd name="connsiteY51" fmla="*/ 819372 h 2213562"/>
              <a:gd name="connsiteX52" fmla="*/ 4474472 w 8083152"/>
              <a:gd name="connsiteY52" fmla="*/ 819372 h 2213562"/>
              <a:gd name="connsiteX53" fmla="*/ 4596747 w 8083152"/>
              <a:gd name="connsiteY53" fmla="*/ 697097 h 2213562"/>
              <a:gd name="connsiteX54" fmla="*/ 4596748 w 8083152"/>
              <a:gd name="connsiteY54" fmla="*/ 697097 h 2213562"/>
              <a:gd name="connsiteX55" fmla="*/ 4474473 w 8083152"/>
              <a:gd name="connsiteY55" fmla="*/ 574822 h 2213562"/>
              <a:gd name="connsiteX56" fmla="*/ 1406783 w 8083152"/>
              <a:gd name="connsiteY56" fmla="*/ 574822 h 2213562"/>
              <a:gd name="connsiteX57" fmla="*/ 1406790 w 8083152"/>
              <a:gd name="connsiteY57" fmla="*/ 574821 h 2213562"/>
              <a:gd name="connsiteX58" fmla="*/ 1571926 w 8083152"/>
              <a:gd name="connsiteY58" fmla="*/ 574821 h 2213562"/>
              <a:gd name="connsiteX59" fmla="*/ 1307102 w 8083152"/>
              <a:gd name="connsiteY59" fmla="*/ 399284 h 2213562"/>
              <a:gd name="connsiteX60" fmla="*/ 1284515 w 8083152"/>
              <a:gd name="connsiteY60" fmla="*/ 287411 h 2213562"/>
              <a:gd name="connsiteX61" fmla="*/ 1307102 w 8083152"/>
              <a:gd name="connsiteY61" fmla="*/ 175538 h 2213562"/>
              <a:gd name="connsiteX62" fmla="*/ 1571926 w 8083152"/>
              <a:gd name="connsiteY62" fmla="*/ 0 h 2213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8083152" h="2213562">
                <a:moveTo>
                  <a:pt x="1571926" y="0"/>
                </a:moveTo>
                <a:lnTo>
                  <a:pt x="6315284" y="0"/>
                </a:lnTo>
                <a:cubicBezTo>
                  <a:pt x="6474017" y="0"/>
                  <a:pt x="6602695" y="128678"/>
                  <a:pt x="6602695" y="287411"/>
                </a:cubicBezTo>
                <a:lnTo>
                  <a:pt x="6602694" y="287411"/>
                </a:lnTo>
                <a:cubicBezTo>
                  <a:pt x="6602694" y="426302"/>
                  <a:pt x="6504175" y="542183"/>
                  <a:pt x="6373207" y="568983"/>
                </a:cubicBezTo>
                <a:lnTo>
                  <a:pt x="6315293" y="574821"/>
                </a:lnTo>
                <a:lnTo>
                  <a:pt x="6480420" y="574821"/>
                </a:lnTo>
                <a:lnTo>
                  <a:pt x="6480425" y="574822"/>
                </a:lnTo>
                <a:lnTo>
                  <a:pt x="5524564" y="574822"/>
                </a:lnTo>
                <a:cubicBezTo>
                  <a:pt x="5473916" y="574822"/>
                  <a:pt x="5430460" y="605616"/>
                  <a:pt x="5411898" y="649502"/>
                </a:cubicBezTo>
                <a:lnTo>
                  <a:pt x="5402289" y="697097"/>
                </a:lnTo>
                <a:lnTo>
                  <a:pt x="5411898" y="744691"/>
                </a:lnTo>
                <a:cubicBezTo>
                  <a:pt x="5430460" y="788578"/>
                  <a:pt x="5473916" y="819371"/>
                  <a:pt x="5524564" y="819371"/>
                </a:cubicBezTo>
                <a:lnTo>
                  <a:pt x="7795755" y="819372"/>
                </a:lnTo>
                <a:lnTo>
                  <a:pt x="7853664" y="825209"/>
                </a:lnTo>
                <a:cubicBezTo>
                  <a:pt x="7984633" y="852009"/>
                  <a:pt x="8083152" y="967890"/>
                  <a:pt x="8083152" y="1106781"/>
                </a:cubicBezTo>
                <a:lnTo>
                  <a:pt x="8083151" y="1106781"/>
                </a:lnTo>
                <a:cubicBezTo>
                  <a:pt x="8083151" y="1245673"/>
                  <a:pt x="7984632" y="1361553"/>
                  <a:pt x="7853663" y="1388353"/>
                </a:cubicBezTo>
                <a:lnTo>
                  <a:pt x="7826293" y="1391112"/>
                </a:lnTo>
                <a:lnTo>
                  <a:pt x="4272705" y="1391112"/>
                </a:lnTo>
                <a:cubicBezTo>
                  <a:pt x="4222057" y="1391112"/>
                  <a:pt x="4178602" y="1421906"/>
                  <a:pt x="4160039" y="1465792"/>
                </a:cubicBezTo>
                <a:lnTo>
                  <a:pt x="4150431" y="1513387"/>
                </a:lnTo>
                <a:lnTo>
                  <a:pt x="4150430" y="1513386"/>
                </a:lnTo>
                <a:lnTo>
                  <a:pt x="4150430" y="1513387"/>
                </a:lnTo>
                <a:lnTo>
                  <a:pt x="4150431" y="1513387"/>
                </a:lnTo>
                <a:lnTo>
                  <a:pt x="4160039" y="1560981"/>
                </a:lnTo>
                <a:cubicBezTo>
                  <a:pt x="4178602" y="1604868"/>
                  <a:pt x="4222057" y="1635661"/>
                  <a:pt x="4272705" y="1635661"/>
                </a:cubicBezTo>
                <a:lnTo>
                  <a:pt x="6495673" y="1635662"/>
                </a:lnTo>
                <a:lnTo>
                  <a:pt x="6480419" y="1638741"/>
                </a:lnTo>
                <a:lnTo>
                  <a:pt x="5030777" y="1638741"/>
                </a:lnTo>
                <a:lnTo>
                  <a:pt x="5088693" y="1644579"/>
                </a:lnTo>
                <a:cubicBezTo>
                  <a:pt x="5219661" y="1671379"/>
                  <a:pt x="5318180" y="1787260"/>
                  <a:pt x="5318180" y="1926151"/>
                </a:cubicBezTo>
                <a:lnTo>
                  <a:pt x="5318179" y="1926151"/>
                </a:lnTo>
                <a:cubicBezTo>
                  <a:pt x="5318179" y="2084884"/>
                  <a:pt x="5189501" y="2213562"/>
                  <a:pt x="5030768" y="2213562"/>
                </a:cubicBezTo>
                <a:lnTo>
                  <a:pt x="287411" y="2213561"/>
                </a:lnTo>
                <a:cubicBezTo>
                  <a:pt x="168361" y="2213561"/>
                  <a:pt x="66218" y="2141180"/>
                  <a:pt x="22586" y="2038024"/>
                </a:cubicBezTo>
                <a:lnTo>
                  <a:pt x="0" y="1926151"/>
                </a:lnTo>
                <a:lnTo>
                  <a:pt x="22586" y="1814278"/>
                </a:lnTo>
                <a:cubicBezTo>
                  <a:pt x="66218" y="1711122"/>
                  <a:pt x="168361" y="1638740"/>
                  <a:pt x="287411" y="1638740"/>
                </a:cubicBezTo>
                <a:lnTo>
                  <a:pt x="1406790" y="1638740"/>
                </a:lnTo>
                <a:lnTo>
                  <a:pt x="1386428" y="1635662"/>
                </a:lnTo>
                <a:lnTo>
                  <a:pt x="3222613" y="1635662"/>
                </a:lnTo>
                <a:cubicBezTo>
                  <a:pt x="3290145" y="1635662"/>
                  <a:pt x="3344889" y="1580918"/>
                  <a:pt x="3344889" y="1513387"/>
                </a:cubicBezTo>
                <a:lnTo>
                  <a:pt x="3344890" y="1513387"/>
                </a:lnTo>
                <a:cubicBezTo>
                  <a:pt x="3344890" y="1445856"/>
                  <a:pt x="3290145" y="1391112"/>
                  <a:pt x="3222614" y="1391112"/>
                </a:cubicBezTo>
                <a:lnTo>
                  <a:pt x="3032017" y="1391112"/>
                </a:lnTo>
                <a:lnTo>
                  <a:pt x="2966916" y="1381270"/>
                </a:lnTo>
                <a:cubicBezTo>
                  <a:pt x="2885919" y="1356077"/>
                  <a:pt x="2820282" y="1296021"/>
                  <a:pt x="2787558" y="1218654"/>
                </a:cubicBezTo>
                <a:lnTo>
                  <a:pt x="2764972" y="1106781"/>
                </a:lnTo>
                <a:lnTo>
                  <a:pt x="2787558" y="994908"/>
                </a:lnTo>
                <a:cubicBezTo>
                  <a:pt x="2823918" y="908944"/>
                  <a:pt x="2900911" y="844352"/>
                  <a:pt x="2994460" y="825209"/>
                </a:cubicBezTo>
                <a:lnTo>
                  <a:pt x="3052363" y="819372"/>
                </a:lnTo>
                <a:lnTo>
                  <a:pt x="4474472" y="819372"/>
                </a:lnTo>
                <a:cubicBezTo>
                  <a:pt x="4542003" y="819372"/>
                  <a:pt x="4596747" y="764628"/>
                  <a:pt x="4596747" y="697097"/>
                </a:cubicBezTo>
                <a:lnTo>
                  <a:pt x="4596748" y="697097"/>
                </a:lnTo>
                <a:cubicBezTo>
                  <a:pt x="4596748" y="629566"/>
                  <a:pt x="4542004" y="574822"/>
                  <a:pt x="4474473" y="574822"/>
                </a:cubicBezTo>
                <a:lnTo>
                  <a:pt x="1406783" y="574822"/>
                </a:lnTo>
                <a:lnTo>
                  <a:pt x="1406790" y="574821"/>
                </a:lnTo>
                <a:lnTo>
                  <a:pt x="1571926" y="574821"/>
                </a:lnTo>
                <a:cubicBezTo>
                  <a:pt x="1452875" y="574821"/>
                  <a:pt x="1350733" y="502440"/>
                  <a:pt x="1307102" y="399284"/>
                </a:cubicBezTo>
                <a:lnTo>
                  <a:pt x="1284515" y="287411"/>
                </a:lnTo>
                <a:lnTo>
                  <a:pt x="1307102" y="175538"/>
                </a:lnTo>
                <a:cubicBezTo>
                  <a:pt x="1350733" y="72382"/>
                  <a:pt x="1452875" y="0"/>
                  <a:pt x="1571926" y="0"/>
                </a:cubicBezTo>
                <a:close/>
              </a:path>
            </a:pathLst>
          </a:custGeom>
          <a:solidFill>
            <a:srgbClr val="4C3A5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71" name="Hình tự do: Hình 70">
            <a:extLst>
              <a:ext uri="{FF2B5EF4-FFF2-40B4-BE49-F238E27FC236}">
                <a16:creationId xmlns:a16="http://schemas.microsoft.com/office/drawing/2014/main" id="{D48951FA-F8C8-A689-9EDE-41B50E137CAA}"/>
              </a:ext>
            </a:extLst>
          </p:cNvPr>
          <p:cNvSpPr/>
          <p:nvPr/>
        </p:nvSpPr>
        <p:spPr>
          <a:xfrm flipH="1">
            <a:off x="4184470" y="1487128"/>
            <a:ext cx="1473574" cy="387927"/>
          </a:xfrm>
          <a:custGeom>
            <a:avLst/>
            <a:gdLst>
              <a:gd name="connsiteX0" fmla="*/ 1453242 w 6270171"/>
              <a:gd name="connsiteY0" fmla="*/ 0 h 1436914"/>
              <a:gd name="connsiteX1" fmla="*/ 5992585 w 6270171"/>
              <a:gd name="connsiteY1" fmla="*/ 0 h 1436914"/>
              <a:gd name="connsiteX2" fmla="*/ 6270171 w 6270171"/>
              <a:gd name="connsiteY2" fmla="*/ 277586 h 1436914"/>
              <a:gd name="connsiteX3" fmla="*/ 6270170 w 6270171"/>
              <a:gd name="connsiteY3" fmla="*/ 277586 h 1436914"/>
              <a:gd name="connsiteX4" fmla="*/ 6048528 w 6270171"/>
              <a:gd name="connsiteY4" fmla="*/ 549533 h 1436914"/>
              <a:gd name="connsiteX5" fmla="*/ 6011243 w 6270171"/>
              <a:gd name="connsiteY5" fmla="*/ 553291 h 1436914"/>
              <a:gd name="connsiteX6" fmla="*/ 6105945 w 6270171"/>
              <a:gd name="connsiteY6" fmla="*/ 553291 h 1436914"/>
              <a:gd name="connsiteX7" fmla="*/ 6105950 w 6270171"/>
              <a:gd name="connsiteY7" fmla="*/ 553292 h 1436914"/>
              <a:gd name="connsiteX8" fmla="*/ 4485853 w 6270171"/>
              <a:gd name="connsiteY8" fmla="*/ 553292 h 1436914"/>
              <a:gd name="connsiteX9" fmla="*/ 4334533 w 6270171"/>
              <a:gd name="connsiteY9" fmla="*/ 653594 h 1436914"/>
              <a:gd name="connsiteX10" fmla="*/ 4321627 w 6270171"/>
              <a:gd name="connsiteY10" fmla="*/ 717518 h 1436914"/>
              <a:gd name="connsiteX11" fmla="*/ 4321627 w 6270171"/>
              <a:gd name="connsiteY11" fmla="*/ 717517 h 1436914"/>
              <a:gd name="connsiteX12" fmla="*/ 4321627 w 6270171"/>
              <a:gd name="connsiteY12" fmla="*/ 717518 h 1436914"/>
              <a:gd name="connsiteX13" fmla="*/ 4321627 w 6270171"/>
              <a:gd name="connsiteY13" fmla="*/ 717518 h 1436914"/>
              <a:gd name="connsiteX14" fmla="*/ 4334533 w 6270171"/>
              <a:gd name="connsiteY14" fmla="*/ 781442 h 1436914"/>
              <a:gd name="connsiteX15" fmla="*/ 4485853 w 6270171"/>
              <a:gd name="connsiteY15" fmla="*/ 881743 h 1436914"/>
              <a:gd name="connsiteX16" fmla="*/ 4816938 w 6270171"/>
              <a:gd name="connsiteY16" fmla="*/ 881743 h 1436914"/>
              <a:gd name="connsiteX17" fmla="*/ 4872873 w 6270171"/>
              <a:gd name="connsiteY17" fmla="*/ 887382 h 1436914"/>
              <a:gd name="connsiteX18" fmla="*/ 5094515 w 6270171"/>
              <a:gd name="connsiteY18" fmla="*/ 1159328 h 1436914"/>
              <a:gd name="connsiteX19" fmla="*/ 5094514 w 6270171"/>
              <a:gd name="connsiteY19" fmla="*/ 1159328 h 1436914"/>
              <a:gd name="connsiteX20" fmla="*/ 4816928 w 6270171"/>
              <a:gd name="connsiteY20" fmla="*/ 1436914 h 1436914"/>
              <a:gd name="connsiteX21" fmla="*/ 277586 w 6270171"/>
              <a:gd name="connsiteY21" fmla="*/ 1436913 h 1436914"/>
              <a:gd name="connsiteX22" fmla="*/ 21814 w 6270171"/>
              <a:gd name="connsiteY22" fmla="*/ 1267376 h 1436914"/>
              <a:gd name="connsiteX23" fmla="*/ 0 w 6270171"/>
              <a:gd name="connsiteY23" fmla="*/ 1159328 h 1436914"/>
              <a:gd name="connsiteX24" fmla="*/ 21814 w 6270171"/>
              <a:gd name="connsiteY24" fmla="*/ 1051279 h 1436914"/>
              <a:gd name="connsiteX25" fmla="*/ 195041 w 6270171"/>
              <a:gd name="connsiteY25" fmla="*/ 894222 h 1436914"/>
              <a:gd name="connsiteX26" fmla="*/ 277577 w 6270171"/>
              <a:gd name="connsiteY26" fmla="*/ 881743 h 1436914"/>
              <a:gd name="connsiteX27" fmla="*/ 3460715 w 6270171"/>
              <a:gd name="connsiteY27" fmla="*/ 881744 h 1436914"/>
              <a:gd name="connsiteX28" fmla="*/ 3624941 w 6270171"/>
              <a:gd name="connsiteY28" fmla="*/ 717518 h 1436914"/>
              <a:gd name="connsiteX29" fmla="*/ 3624942 w 6270171"/>
              <a:gd name="connsiteY29" fmla="*/ 717518 h 1436914"/>
              <a:gd name="connsiteX30" fmla="*/ 3460716 w 6270171"/>
              <a:gd name="connsiteY30" fmla="*/ 553292 h 1436914"/>
              <a:gd name="connsiteX31" fmla="*/ 1339876 w 6270171"/>
              <a:gd name="connsiteY31" fmla="*/ 553292 h 1436914"/>
              <a:gd name="connsiteX32" fmla="*/ 1339883 w 6270171"/>
              <a:gd name="connsiteY32" fmla="*/ 553291 h 1436914"/>
              <a:gd name="connsiteX33" fmla="*/ 1434593 w 6270171"/>
              <a:gd name="connsiteY33" fmla="*/ 553291 h 1436914"/>
              <a:gd name="connsiteX34" fmla="*/ 1397299 w 6270171"/>
              <a:gd name="connsiteY34" fmla="*/ 549532 h 1436914"/>
              <a:gd name="connsiteX35" fmla="*/ 1197470 w 6270171"/>
              <a:gd name="connsiteY35" fmla="*/ 385634 h 1436914"/>
              <a:gd name="connsiteX36" fmla="*/ 1175656 w 6270171"/>
              <a:gd name="connsiteY36" fmla="*/ 277586 h 1436914"/>
              <a:gd name="connsiteX37" fmla="*/ 1197470 w 6270171"/>
              <a:gd name="connsiteY37" fmla="*/ 169537 h 1436914"/>
              <a:gd name="connsiteX38" fmla="*/ 1453242 w 6270171"/>
              <a:gd name="connsiteY38" fmla="*/ 0 h 143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270171" h="1436914">
                <a:moveTo>
                  <a:pt x="1453242" y="0"/>
                </a:moveTo>
                <a:lnTo>
                  <a:pt x="5992585" y="0"/>
                </a:lnTo>
                <a:cubicBezTo>
                  <a:pt x="6145892" y="0"/>
                  <a:pt x="6270171" y="124279"/>
                  <a:pt x="6270171" y="277586"/>
                </a:cubicBezTo>
                <a:lnTo>
                  <a:pt x="6270170" y="277586"/>
                </a:lnTo>
                <a:cubicBezTo>
                  <a:pt x="6270170" y="411730"/>
                  <a:pt x="6175019" y="523649"/>
                  <a:pt x="6048528" y="549533"/>
                </a:cubicBezTo>
                <a:lnTo>
                  <a:pt x="6011243" y="553291"/>
                </a:lnTo>
                <a:lnTo>
                  <a:pt x="6105945" y="553291"/>
                </a:lnTo>
                <a:lnTo>
                  <a:pt x="6105950" y="553292"/>
                </a:lnTo>
                <a:lnTo>
                  <a:pt x="4485853" y="553292"/>
                </a:lnTo>
                <a:cubicBezTo>
                  <a:pt x="4417828" y="553292"/>
                  <a:pt x="4359464" y="594651"/>
                  <a:pt x="4334533" y="653594"/>
                </a:cubicBezTo>
                <a:lnTo>
                  <a:pt x="4321627" y="717518"/>
                </a:lnTo>
                <a:lnTo>
                  <a:pt x="4321627" y="717517"/>
                </a:lnTo>
                <a:lnTo>
                  <a:pt x="4321627" y="717518"/>
                </a:lnTo>
                <a:lnTo>
                  <a:pt x="4321627" y="717518"/>
                </a:lnTo>
                <a:lnTo>
                  <a:pt x="4334533" y="781442"/>
                </a:lnTo>
                <a:cubicBezTo>
                  <a:pt x="4359464" y="840385"/>
                  <a:pt x="4417828" y="881743"/>
                  <a:pt x="4485853" y="881743"/>
                </a:cubicBezTo>
                <a:lnTo>
                  <a:pt x="4816938" y="881743"/>
                </a:lnTo>
                <a:lnTo>
                  <a:pt x="4872873" y="887382"/>
                </a:lnTo>
                <a:cubicBezTo>
                  <a:pt x="4999364" y="913265"/>
                  <a:pt x="5094515" y="1025184"/>
                  <a:pt x="5094515" y="1159328"/>
                </a:cubicBezTo>
                <a:lnTo>
                  <a:pt x="5094514" y="1159328"/>
                </a:lnTo>
                <a:cubicBezTo>
                  <a:pt x="5094514" y="1312635"/>
                  <a:pt x="4970235" y="1436914"/>
                  <a:pt x="4816928" y="1436914"/>
                </a:cubicBezTo>
                <a:lnTo>
                  <a:pt x="277586" y="1436913"/>
                </a:lnTo>
                <a:cubicBezTo>
                  <a:pt x="162606" y="1436913"/>
                  <a:pt x="63954" y="1367006"/>
                  <a:pt x="21814" y="1267376"/>
                </a:cubicBezTo>
                <a:lnTo>
                  <a:pt x="0" y="1159328"/>
                </a:lnTo>
                <a:lnTo>
                  <a:pt x="21814" y="1051279"/>
                </a:lnTo>
                <a:cubicBezTo>
                  <a:pt x="53419" y="976557"/>
                  <a:pt x="116812" y="918553"/>
                  <a:pt x="195041" y="894222"/>
                </a:cubicBezTo>
                <a:lnTo>
                  <a:pt x="277577" y="881743"/>
                </a:lnTo>
                <a:lnTo>
                  <a:pt x="3460715" y="881744"/>
                </a:lnTo>
                <a:cubicBezTo>
                  <a:pt x="3551415" y="881744"/>
                  <a:pt x="3624941" y="808218"/>
                  <a:pt x="3624941" y="717518"/>
                </a:cubicBezTo>
                <a:lnTo>
                  <a:pt x="3624942" y="717518"/>
                </a:lnTo>
                <a:cubicBezTo>
                  <a:pt x="3624942" y="626818"/>
                  <a:pt x="3551416" y="553292"/>
                  <a:pt x="3460716" y="553292"/>
                </a:cubicBezTo>
                <a:lnTo>
                  <a:pt x="1339876" y="553292"/>
                </a:lnTo>
                <a:lnTo>
                  <a:pt x="1339883" y="553291"/>
                </a:lnTo>
                <a:lnTo>
                  <a:pt x="1434593" y="553291"/>
                </a:lnTo>
                <a:lnTo>
                  <a:pt x="1397299" y="549532"/>
                </a:lnTo>
                <a:cubicBezTo>
                  <a:pt x="1306948" y="531043"/>
                  <a:pt x="1232588" y="468659"/>
                  <a:pt x="1197470" y="385634"/>
                </a:cubicBezTo>
                <a:lnTo>
                  <a:pt x="1175656" y="277586"/>
                </a:lnTo>
                <a:lnTo>
                  <a:pt x="1197470" y="169537"/>
                </a:lnTo>
                <a:cubicBezTo>
                  <a:pt x="1239610" y="69907"/>
                  <a:pt x="1338262" y="0"/>
                  <a:pt x="1453242" y="0"/>
                </a:cubicBezTo>
                <a:close/>
              </a:path>
            </a:pathLst>
          </a:custGeom>
          <a:solidFill>
            <a:srgbClr val="4C3A5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81" name="Hình chữ nhật 80">
            <a:extLst>
              <a:ext uri="{FF2B5EF4-FFF2-40B4-BE49-F238E27FC236}">
                <a16:creationId xmlns:a16="http://schemas.microsoft.com/office/drawing/2014/main" id="{E18B3CFD-6B59-0448-214F-41A8CAB041A3}"/>
              </a:ext>
            </a:extLst>
          </p:cNvPr>
          <p:cNvSpPr>
            <a:spLocks/>
          </p:cNvSpPr>
          <p:nvPr/>
        </p:nvSpPr>
        <p:spPr>
          <a:xfrm>
            <a:off x="5744171" y="400211"/>
            <a:ext cx="4076146" cy="3501287"/>
          </a:xfrm>
          <a:prstGeom prst="rect">
            <a:avLst/>
          </a:prstGeom>
          <a:noFill/>
          <a:ln w="38100">
            <a:solidFill>
              <a:srgbClr val="6F31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82" name="Hình chữ nhật 81">
            <a:extLst>
              <a:ext uri="{FF2B5EF4-FFF2-40B4-BE49-F238E27FC236}">
                <a16:creationId xmlns:a16="http://schemas.microsoft.com/office/drawing/2014/main" id="{4773C0B9-45E1-3450-B22F-E937B2223991}"/>
              </a:ext>
            </a:extLst>
          </p:cNvPr>
          <p:cNvSpPr>
            <a:spLocks/>
          </p:cNvSpPr>
          <p:nvPr/>
        </p:nvSpPr>
        <p:spPr>
          <a:xfrm>
            <a:off x="5775674" y="367990"/>
            <a:ext cx="4076146" cy="3501287"/>
          </a:xfrm>
          <a:prstGeom prst="rect">
            <a:avLst/>
          </a:prstGeom>
          <a:noFill/>
          <a:ln w="38100">
            <a:solidFill>
              <a:srgbClr val="7743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83" name="Hình chữ nhật 82">
            <a:extLst>
              <a:ext uri="{FF2B5EF4-FFF2-40B4-BE49-F238E27FC236}">
                <a16:creationId xmlns:a16="http://schemas.microsoft.com/office/drawing/2014/main" id="{0209A2DE-E22B-218D-CF2F-B463677828DA}"/>
              </a:ext>
            </a:extLst>
          </p:cNvPr>
          <p:cNvSpPr>
            <a:spLocks/>
          </p:cNvSpPr>
          <p:nvPr/>
        </p:nvSpPr>
        <p:spPr>
          <a:xfrm>
            <a:off x="7966611" y="262444"/>
            <a:ext cx="1599048" cy="410160"/>
          </a:xfrm>
          <a:prstGeom prst="rect">
            <a:avLst/>
          </a:prstGeom>
          <a:solidFill>
            <a:srgbClr val="B557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solidFill>
                <a:srgbClr val="EB5B5B"/>
              </a:solidFill>
            </a:endParaRPr>
          </a:p>
        </p:txBody>
      </p:sp>
      <p:sp>
        <p:nvSpPr>
          <p:cNvPr id="84" name="Hộp Văn bản 83">
            <a:extLst>
              <a:ext uri="{FF2B5EF4-FFF2-40B4-BE49-F238E27FC236}">
                <a16:creationId xmlns:a16="http://schemas.microsoft.com/office/drawing/2014/main" id="{7AEDE93A-1908-F6F4-482F-EF71EE629386}"/>
              </a:ext>
            </a:extLst>
          </p:cNvPr>
          <p:cNvSpPr txBox="1">
            <a:spLocks/>
          </p:cNvSpPr>
          <p:nvPr/>
        </p:nvSpPr>
        <p:spPr>
          <a:xfrm>
            <a:off x="7884177" y="176264"/>
            <a:ext cx="1835287" cy="400110"/>
          </a:xfrm>
          <a:prstGeom prst="rect">
            <a:avLst/>
          </a:prstGeom>
          <a:noFill/>
          <a:ln>
            <a:noFill/>
          </a:ln>
        </p:spPr>
        <p:txBody>
          <a:bodyPr wrap="square" rtlCol="0">
            <a:spAutoFit/>
          </a:bodyPr>
          <a:lstStyle/>
          <a:p>
            <a:r>
              <a:rPr lang="en-US" sz="2000">
                <a:solidFill>
                  <a:srgbClr val="814B69"/>
                </a:solidFill>
                <a:latin typeface="LHanoienne Typeface" pitchFamily="50" charset="0"/>
                <a:cs typeface="iCiel Cucho" pitchFamily="50" charset="0"/>
              </a:rPr>
              <a:t>TÁC PHẨM</a:t>
            </a:r>
            <a:endParaRPr lang="vi-VN" sz="2000">
              <a:solidFill>
                <a:srgbClr val="814B69"/>
              </a:solidFill>
              <a:latin typeface="iCiel Cucho" pitchFamily="50" charset="0"/>
              <a:cs typeface="iCiel Cucho" pitchFamily="50" charset="0"/>
            </a:endParaRPr>
          </a:p>
        </p:txBody>
      </p:sp>
      <p:sp>
        <p:nvSpPr>
          <p:cNvPr id="85" name="Hộp Văn bản 84">
            <a:extLst>
              <a:ext uri="{FF2B5EF4-FFF2-40B4-BE49-F238E27FC236}">
                <a16:creationId xmlns:a16="http://schemas.microsoft.com/office/drawing/2014/main" id="{A63C1974-C552-1D9E-F2E0-6748952B5830}"/>
              </a:ext>
            </a:extLst>
          </p:cNvPr>
          <p:cNvSpPr txBox="1">
            <a:spLocks/>
          </p:cNvSpPr>
          <p:nvPr/>
        </p:nvSpPr>
        <p:spPr>
          <a:xfrm>
            <a:off x="5760841" y="463927"/>
            <a:ext cx="4092929" cy="3693319"/>
          </a:xfrm>
          <a:prstGeom prst="rect">
            <a:avLst/>
          </a:prstGeom>
          <a:noFill/>
        </p:spPr>
        <p:txBody>
          <a:bodyPr wrap="square" rtlCol="0">
            <a:spAutoFit/>
          </a:bodyPr>
          <a:lstStyle/>
          <a:p>
            <a:r>
              <a:rPr lang="en-US" sz="3000">
                <a:latin typeface="Westgate" panose="00000500000000000000" pitchFamily="50" charset="0"/>
              </a:rPr>
              <a:t>*Hoàn cảnh: </a:t>
            </a:r>
            <a:r>
              <a:rPr lang="en-US">
                <a:latin typeface="Dancing Script" pitchFamily="2" charset="0"/>
              </a:rPr>
              <a:t>1978 khi tác giả ở Hồ Chí Minh.</a:t>
            </a:r>
          </a:p>
          <a:p>
            <a:r>
              <a:rPr lang="en-US" sz="3000">
                <a:latin typeface="Westgate" panose="00000500000000000000" pitchFamily="50" charset="0"/>
              </a:rPr>
              <a:t>*Nhan đề:</a:t>
            </a:r>
          </a:p>
          <a:p>
            <a:r>
              <a:rPr lang="en-US">
                <a:latin typeface="Dancing Script" pitchFamily="2" charset="0"/>
              </a:rPr>
              <a:t>  ”Vầng trăng” -&gt; “Ánh trăng” (khổ cuối)</a:t>
            </a:r>
          </a:p>
          <a:p>
            <a:endParaRPr lang="en-US">
              <a:latin typeface="Dancing Script" pitchFamily="2" charset="0"/>
            </a:endParaRPr>
          </a:p>
          <a:p>
            <a:r>
              <a:rPr lang="en-US">
                <a:latin typeface="Dancing Script" pitchFamily="2" charset="0"/>
              </a:rPr>
              <a:t>   Hình dáng       Phần cao</a:t>
            </a:r>
          </a:p>
          <a:p>
            <a:r>
              <a:rPr lang="en-US">
                <a:latin typeface="Dancing Script" pitchFamily="2" charset="0"/>
              </a:rPr>
              <a:t>   mặt trăng        quý nhất</a:t>
            </a:r>
          </a:p>
          <a:p>
            <a:r>
              <a:rPr lang="en-US">
                <a:latin typeface="Dancing Script" pitchFamily="2" charset="0"/>
              </a:rPr>
              <a:t>-Ánh trăng chiếu rọi lương tâm. </a:t>
            </a:r>
          </a:p>
          <a:p>
            <a:r>
              <a:rPr lang="en-US">
                <a:latin typeface="Dancing Script" pitchFamily="2" charset="0"/>
              </a:rPr>
              <a:t>-Tạo chiều sâu tư tưởng.</a:t>
            </a:r>
          </a:p>
          <a:p>
            <a:r>
              <a:rPr lang="en-US" sz="3000">
                <a:latin typeface="Westgate" panose="00000500000000000000" pitchFamily="50" charset="0"/>
              </a:rPr>
              <a:t>*Mạch cảm xúc: </a:t>
            </a:r>
          </a:p>
          <a:p>
            <a:r>
              <a:rPr lang="en-US">
                <a:latin typeface="Dancing Script" pitchFamily="2" charset="0"/>
              </a:rPr>
              <a:t>Mạch thời gian và mạch tự sự.</a:t>
            </a:r>
          </a:p>
          <a:p>
            <a:endParaRPr lang="vi-VN">
              <a:latin typeface="Dancing Script" pitchFamily="2" charset="0"/>
            </a:endParaRPr>
          </a:p>
        </p:txBody>
      </p:sp>
      <p:cxnSp>
        <p:nvCxnSpPr>
          <p:cNvPr id="86" name="Đường nối Thẳng 85">
            <a:extLst>
              <a:ext uri="{FF2B5EF4-FFF2-40B4-BE49-F238E27FC236}">
                <a16:creationId xmlns:a16="http://schemas.microsoft.com/office/drawing/2014/main" id="{5A1D693F-C1AC-395F-69DC-DCA6B9F53894}"/>
              </a:ext>
            </a:extLst>
          </p:cNvPr>
          <p:cNvCxnSpPr>
            <a:cxnSpLocks/>
          </p:cNvCxnSpPr>
          <p:nvPr/>
        </p:nvCxnSpPr>
        <p:spPr>
          <a:xfrm>
            <a:off x="6443659" y="1714228"/>
            <a:ext cx="0" cy="254923"/>
          </a:xfrm>
          <a:prstGeom prst="line">
            <a:avLst/>
          </a:prstGeom>
          <a:ln w="127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Đường nối Thẳng 86">
            <a:extLst>
              <a:ext uri="{FF2B5EF4-FFF2-40B4-BE49-F238E27FC236}">
                <a16:creationId xmlns:a16="http://schemas.microsoft.com/office/drawing/2014/main" id="{D83D0E27-9C1C-56F7-39D4-BC88CFFD45D8}"/>
              </a:ext>
            </a:extLst>
          </p:cNvPr>
          <p:cNvCxnSpPr>
            <a:cxnSpLocks/>
          </p:cNvCxnSpPr>
          <p:nvPr/>
        </p:nvCxnSpPr>
        <p:spPr>
          <a:xfrm>
            <a:off x="7714900" y="1714228"/>
            <a:ext cx="0" cy="254923"/>
          </a:xfrm>
          <a:prstGeom prst="line">
            <a:avLst/>
          </a:prstGeom>
          <a:ln w="127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Hình chữ nhật 92">
            <a:extLst>
              <a:ext uri="{FF2B5EF4-FFF2-40B4-BE49-F238E27FC236}">
                <a16:creationId xmlns:a16="http://schemas.microsoft.com/office/drawing/2014/main" id="{2657802B-D52A-77FE-C879-DD0C2FC391BB}"/>
              </a:ext>
            </a:extLst>
          </p:cNvPr>
          <p:cNvSpPr>
            <a:spLocks/>
          </p:cNvSpPr>
          <p:nvPr/>
        </p:nvSpPr>
        <p:spPr>
          <a:xfrm>
            <a:off x="96834" y="2294999"/>
            <a:ext cx="5492298" cy="1603749"/>
          </a:xfrm>
          <a:prstGeom prst="rect">
            <a:avLst/>
          </a:prstGeom>
          <a:noFill/>
          <a:ln w="38100">
            <a:solidFill>
              <a:srgbClr val="6F31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94" name="Hình chữ nhật 93">
            <a:extLst>
              <a:ext uri="{FF2B5EF4-FFF2-40B4-BE49-F238E27FC236}">
                <a16:creationId xmlns:a16="http://schemas.microsoft.com/office/drawing/2014/main" id="{7C1F0A22-AFBC-8227-D24D-DB493DC33C63}"/>
              </a:ext>
            </a:extLst>
          </p:cNvPr>
          <p:cNvSpPr>
            <a:spLocks/>
          </p:cNvSpPr>
          <p:nvPr/>
        </p:nvSpPr>
        <p:spPr>
          <a:xfrm>
            <a:off x="128337" y="2262778"/>
            <a:ext cx="5492298" cy="1603749"/>
          </a:xfrm>
          <a:prstGeom prst="rect">
            <a:avLst/>
          </a:prstGeom>
          <a:noFill/>
          <a:ln w="38100">
            <a:solidFill>
              <a:srgbClr val="7743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95" name="Hộp Văn bản 94">
            <a:extLst>
              <a:ext uri="{FF2B5EF4-FFF2-40B4-BE49-F238E27FC236}">
                <a16:creationId xmlns:a16="http://schemas.microsoft.com/office/drawing/2014/main" id="{6EDE1348-388A-F154-EEBA-4A65B798B2ED}"/>
              </a:ext>
            </a:extLst>
          </p:cNvPr>
          <p:cNvSpPr txBox="1">
            <a:spLocks/>
          </p:cNvSpPr>
          <p:nvPr/>
        </p:nvSpPr>
        <p:spPr>
          <a:xfrm>
            <a:off x="118413" y="2208994"/>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1/ Vầng trăng trong quá khứ</a:t>
            </a:r>
            <a:endParaRPr lang="vi-VN" sz="3000"/>
          </a:p>
        </p:txBody>
      </p:sp>
      <p:sp>
        <p:nvSpPr>
          <p:cNvPr id="96" name="Hộp Văn bản 95">
            <a:extLst>
              <a:ext uri="{FF2B5EF4-FFF2-40B4-BE49-F238E27FC236}">
                <a16:creationId xmlns:a16="http://schemas.microsoft.com/office/drawing/2014/main" id="{90C3822D-D066-D5CA-1828-6BA4745592C0}"/>
              </a:ext>
            </a:extLst>
          </p:cNvPr>
          <p:cNvSpPr txBox="1">
            <a:spLocks/>
          </p:cNvSpPr>
          <p:nvPr/>
        </p:nvSpPr>
        <p:spPr>
          <a:xfrm>
            <a:off x="102859" y="2648141"/>
            <a:ext cx="5503056" cy="1200842"/>
          </a:xfrm>
          <a:prstGeom prst="rect">
            <a:avLst/>
          </a:prstGeom>
          <a:noFill/>
        </p:spPr>
        <p:txBody>
          <a:bodyPr wrap="square" rtlCol="0">
            <a:spAutoFit/>
          </a:bodyPr>
          <a:lstStyle/>
          <a:p>
            <a:r>
              <a:rPr lang="en-US" sz="1801">
                <a:latin typeface="Dancing Script" pitchFamily="2" charset="0"/>
              </a:rPr>
              <a:t>-Trăng hiện diện như là hình ảnh của quá khữ nghĩa tình, là người bạn tri ân tri kỉ.</a:t>
            </a:r>
          </a:p>
          <a:p>
            <a:r>
              <a:rPr lang="en-US" sz="1801">
                <a:latin typeface="Dancing Script" pitchFamily="2" charset="0"/>
              </a:rPr>
              <a:t>-Từ “ngỡ” như báo trước một tình huống, một sự biến chuyển bất ngờ trong câu chuyện giữa con người và vầng trăng.</a:t>
            </a:r>
            <a:endParaRPr lang="vi-VN" sz="1801">
              <a:latin typeface="Dancing Script" pitchFamily="2" charset="0"/>
            </a:endParaRPr>
          </a:p>
        </p:txBody>
      </p:sp>
      <p:sp>
        <p:nvSpPr>
          <p:cNvPr id="99" name="Hình chữ nhật 98">
            <a:extLst>
              <a:ext uri="{FF2B5EF4-FFF2-40B4-BE49-F238E27FC236}">
                <a16:creationId xmlns:a16="http://schemas.microsoft.com/office/drawing/2014/main" id="{52E8C044-8D13-84B3-261D-1F6F1DED9D08}"/>
              </a:ext>
            </a:extLst>
          </p:cNvPr>
          <p:cNvSpPr>
            <a:spLocks/>
          </p:cNvSpPr>
          <p:nvPr/>
        </p:nvSpPr>
        <p:spPr>
          <a:xfrm>
            <a:off x="96834" y="4034988"/>
            <a:ext cx="5492298" cy="1603749"/>
          </a:xfrm>
          <a:prstGeom prst="rect">
            <a:avLst/>
          </a:prstGeom>
          <a:noFill/>
          <a:ln w="38100">
            <a:solidFill>
              <a:srgbClr val="6F31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00" name="Hình chữ nhật 99">
            <a:extLst>
              <a:ext uri="{FF2B5EF4-FFF2-40B4-BE49-F238E27FC236}">
                <a16:creationId xmlns:a16="http://schemas.microsoft.com/office/drawing/2014/main" id="{EEB12AB5-9F86-BEE8-2928-A92A96F7623C}"/>
              </a:ext>
            </a:extLst>
          </p:cNvPr>
          <p:cNvSpPr>
            <a:spLocks/>
          </p:cNvSpPr>
          <p:nvPr/>
        </p:nvSpPr>
        <p:spPr>
          <a:xfrm>
            <a:off x="128337" y="4002767"/>
            <a:ext cx="5492298" cy="1603749"/>
          </a:xfrm>
          <a:prstGeom prst="rect">
            <a:avLst/>
          </a:prstGeom>
          <a:noFill/>
          <a:ln w="38100">
            <a:solidFill>
              <a:srgbClr val="7743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01" name="Hộp Văn bản 100">
            <a:extLst>
              <a:ext uri="{FF2B5EF4-FFF2-40B4-BE49-F238E27FC236}">
                <a16:creationId xmlns:a16="http://schemas.microsoft.com/office/drawing/2014/main" id="{15DB170F-08FF-B93D-2216-75C624ED03C1}"/>
              </a:ext>
            </a:extLst>
          </p:cNvPr>
          <p:cNvSpPr txBox="1">
            <a:spLocks/>
          </p:cNvSpPr>
          <p:nvPr/>
        </p:nvSpPr>
        <p:spPr>
          <a:xfrm>
            <a:off x="118413" y="3955778"/>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2/ vầng trăng hiện tại</a:t>
            </a:r>
            <a:endParaRPr lang="vi-VN" sz="3000"/>
          </a:p>
        </p:txBody>
      </p:sp>
      <p:sp>
        <p:nvSpPr>
          <p:cNvPr id="102" name="Hộp Văn bản 101">
            <a:extLst>
              <a:ext uri="{FF2B5EF4-FFF2-40B4-BE49-F238E27FC236}">
                <a16:creationId xmlns:a16="http://schemas.microsoft.com/office/drawing/2014/main" id="{7273AA49-915F-5279-7A4A-3CBC14D94348}"/>
              </a:ext>
            </a:extLst>
          </p:cNvPr>
          <p:cNvSpPr txBox="1">
            <a:spLocks/>
          </p:cNvSpPr>
          <p:nvPr/>
        </p:nvSpPr>
        <p:spPr>
          <a:xfrm>
            <a:off x="102859" y="4394925"/>
            <a:ext cx="5503056" cy="1200842"/>
          </a:xfrm>
          <a:prstGeom prst="rect">
            <a:avLst/>
          </a:prstGeom>
          <a:noFill/>
        </p:spPr>
        <p:txBody>
          <a:bodyPr wrap="square" rtlCol="0">
            <a:spAutoFit/>
          </a:bodyPr>
          <a:lstStyle/>
          <a:p>
            <a:r>
              <a:rPr lang="en-US" sz="1801">
                <a:latin typeface="Dancing Script" pitchFamily="2" charset="0"/>
              </a:rPr>
              <a:t>-Hoàn cảnh sống thay đổi, xa rời cuộc sống giản dị của quá khứ, con người được sống sung túc trong ánh điện, cửa gương.</a:t>
            </a:r>
          </a:p>
          <a:p>
            <a:r>
              <a:rPr lang="en-US" sz="1801">
                <a:latin typeface="Dancing Script" pitchFamily="2" charset="0"/>
              </a:rPr>
              <a:t>-Gặp lại vầng trăng xưa, tâm hồn con người được đánh thức, trỗi dậy biết bao nhiêu cảm xúc.</a:t>
            </a:r>
            <a:endParaRPr lang="vi-VN" sz="1801">
              <a:latin typeface="Dancing Script" pitchFamily="2" charset="0"/>
            </a:endParaRPr>
          </a:p>
        </p:txBody>
      </p:sp>
      <p:sp>
        <p:nvSpPr>
          <p:cNvPr id="103" name="Hình chữ nhật 102">
            <a:extLst>
              <a:ext uri="{FF2B5EF4-FFF2-40B4-BE49-F238E27FC236}">
                <a16:creationId xmlns:a16="http://schemas.microsoft.com/office/drawing/2014/main" id="{5D016A4B-7A2D-4254-2911-548585A2304E}"/>
              </a:ext>
            </a:extLst>
          </p:cNvPr>
          <p:cNvSpPr>
            <a:spLocks/>
          </p:cNvSpPr>
          <p:nvPr/>
        </p:nvSpPr>
        <p:spPr>
          <a:xfrm>
            <a:off x="96834" y="5773100"/>
            <a:ext cx="5492298" cy="1033529"/>
          </a:xfrm>
          <a:prstGeom prst="rect">
            <a:avLst/>
          </a:prstGeom>
          <a:noFill/>
          <a:ln w="38100">
            <a:solidFill>
              <a:srgbClr val="6F31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04" name="Hình chữ nhật 103">
            <a:extLst>
              <a:ext uri="{FF2B5EF4-FFF2-40B4-BE49-F238E27FC236}">
                <a16:creationId xmlns:a16="http://schemas.microsoft.com/office/drawing/2014/main" id="{C46982DB-779E-60C9-6A7D-96E4A0C00D59}"/>
              </a:ext>
            </a:extLst>
          </p:cNvPr>
          <p:cNvSpPr>
            <a:spLocks/>
          </p:cNvSpPr>
          <p:nvPr/>
        </p:nvSpPr>
        <p:spPr>
          <a:xfrm>
            <a:off x="128337" y="5740879"/>
            <a:ext cx="5492298" cy="1033529"/>
          </a:xfrm>
          <a:prstGeom prst="rect">
            <a:avLst/>
          </a:prstGeom>
          <a:noFill/>
          <a:ln w="38100">
            <a:solidFill>
              <a:srgbClr val="7743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05" name="Hộp Văn bản 104">
            <a:extLst>
              <a:ext uri="{FF2B5EF4-FFF2-40B4-BE49-F238E27FC236}">
                <a16:creationId xmlns:a16="http://schemas.microsoft.com/office/drawing/2014/main" id="{20F2D72D-991D-8186-F18C-38FD6BAC9E40}"/>
              </a:ext>
            </a:extLst>
          </p:cNvPr>
          <p:cNvSpPr txBox="1">
            <a:spLocks/>
          </p:cNvSpPr>
          <p:nvPr/>
        </p:nvSpPr>
        <p:spPr>
          <a:xfrm>
            <a:off x="118413" y="5693890"/>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3/ cảm xúc và suy nghĩ của tác giả</a:t>
            </a:r>
            <a:endParaRPr lang="vi-VN" sz="3000"/>
          </a:p>
        </p:txBody>
      </p:sp>
      <p:sp>
        <p:nvSpPr>
          <p:cNvPr id="106" name="Hộp Văn bản 105">
            <a:extLst>
              <a:ext uri="{FF2B5EF4-FFF2-40B4-BE49-F238E27FC236}">
                <a16:creationId xmlns:a16="http://schemas.microsoft.com/office/drawing/2014/main" id="{D80468AC-FE36-8D5B-1141-A3A19B2B40A5}"/>
              </a:ext>
            </a:extLst>
          </p:cNvPr>
          <p:cNvSpPr txBox="1">
            <a:spLocks/>
          </p:cNvSpPr>
          <p:nvPr/>
        </p:nvSpPr>
        <p:spPr>
          <a:xfrm>
            <a:off x="102859" y="6133037"/>
            <a:ext cx="5503056" cy="923714"/>
          </a:xfrm>
          <a:prstGeom prst="rect">
            <a:avLst/>
          </a:prstGeom>
          <a:noFill/>
        </p:spPr>
        <p:txBody>
          <a:bodyPr wrap="square" rtlCol="0">
            <a:spAutoFit/>
          </a:bodyPr>
          <a:lstStyle/>
          <a:p>
            <a:r>
              <a:rPr lang="en-US" sz="1801">
                <a:latin typeface="Dancing Script" pitchFamily="2" charset="0"/>
              </a:rPr>
              <a:t>-Nhắc nhở mọi người về lẽ sống, về đạo lí “Uống nước nhớ nguồn” bằng giọng thơ thiết tha, trầm lắng trong suy tư.</a:t>
            </a:r>
          </a:p>
          <a:p>
            <a:endParaRPr lang="vi-VN" sz="1801">
              <a:latin typeface="Dancing Script" pitchFamily="2" charset="0"/>
            </a:endParaRPr>
          </a:p>
        </p:txBody>
      </p:sp>
      <p:sp>
        <p:nvSpPr>
          <p:cNvPr id="88" name="Hình chữ nhật 87">
            <a:extLst>
              <a:ext uri="{FF2B5EF4-FFF2-40B4-BE49-F238E27FC236}">
                <a16:creationId xmlns:a16="http://schemas.microsoft.com/office/drawing/2014/main" id="{9912C230-4171-6F9D-4AC0-0D38BA01AFAA}"/>
              </a:ext>
            </a:extLst>
          </p:cNvPr>
          <p:cNvSpPr>
            <a:spLocks/>
          </p:cNvSpPr>
          <p:nvPr/>
        </p:nvSpPr>
        <p:spPr>
          <a:xfrm>
            <a:off x="5744171" y="4023837"/>
            <a:ext cx="4076146" cy="2776441"/>
          </a:xfrm>
          <a:prstGeom prst="rect">
            <a:avLst/>
          </a:prstGeom>
          <a:noFill/>
          <a:ln w="38100">
            <a:solidFill>
              <a:srgbClr val="6F31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89" name="Hình chữ nhật 88">
            <a:extLst>
              <a:ext uri="{FF2B5EF4-FFF2-40B4-BE49-F238E27FC236}">
                <a16:creationId xmlns:a16="http://schemas.microsoft.com/office/drawing/2014/main" id="{EA5BDEE6-B2D3-C4BC-39E9-6902C8C6003D}"/>
              </a:ext>
            </a:extLst>
          </p:cNvPr>
          <p:cNvSpPr>
            <a:spLocks/>
          </p:cNvSpPr>
          <p:nvPr/>
        </p:nvSpPr>
        <p:spPr>
          <a:xfrm>
            <a:off x="5775674" y="3991616"/>
            <a:ext cx="4076146" cy="2776441"/>
          </a:xfrm>
          <a:prstGeom prst="rect">
            <a:avLst/>
          </a:prstGeom>
          <a:noFill/>
          <a:ln w="38100">
            <a:solidFill>
              <a:srgbClr val="7743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11" name="Hộp Văn bản 110">
            <a:extLst>
              <a:ext uri="{FF2B5EF4-FFF2-40B4-BE49-F238E27FC236}">
                <a16:creationId xmlns:a16="http://schemas.microsoft.com/office/drawing/2014/main" id="{B80B800E-0E91-85B5-50EA-F658C9500C19}"/>
              </a:ext>
            </a:extLst>
          </p:cNvPr>
          <p:cNvSpPr txBox="1">
            <a:spLocks/>
          </p:cNvSpPr>
          <p:nvPr/>
        </p:nvSpPr>
        <p:spPr>
          <a:xfrm>
            <a:off x="5763847" y="3949346"/>
            <a:ext cx="5160611" cy="553998"/>
          </a:xfrm>
          <a:prstGeom prst="rect">
            <a:avLst/>
          </a:prstGeom>
          <a:noFill/>
        </p:spPr>
        <p:txBody>
          <a:bodyPr wrap="square" rtlCol="0">
            <a:spAutoFit/>
          </a:bodyPr>
          <a:lstStyle/>
          <a:p>
            <a:r>
              <a:rPr lang="en-US" sz="3000">
                <a:latin typeface="Westgate" panose="00000500000000000000" pitchFamily="50" charset="0"/>
                <a:cs typeface="iCiel Cucho" pitchFamily="50" charset="0"/>
              </a:rPr>
              <a:t>4/ ý nghĩa biểu tượng hình ảnh vầng trăng</a:t>
            </a:r>
            <a:endParaRPr lang="vi-VN" sz="3000"/>
          </a:p>
        </p:txBody>
      </p:sp>
      <p:sp>
        <p:nvSpPr>
          <p:cNvPr id="112" name="Hộp Văn bản 111">
            <a:extLst>
              <a:ext uri="{FF2B5EF4-FFF2-40B4-BE49-F238E27FC236}">
                <a16:creationId xmlns:a16="http://schemas.microsoft.com/office/drawing/2014/main" id="{938B46A3-6540-B2C8-B39E-EFB6F4680289}"/>
              </a:ext>
            </a:extLst>
          </p:cNvPr>
          <p:cNvSpPr txBox="1">
            <a:spLocks/>
          </p:cNvSpPr>
          <p:nvPr/>
        </p:nvSpPr>
        <p:spPr>
          <a:xfrm>
            <a:off x="5748293" y="4388493"/>
            <a:ext cx="4060197" cy="2309350"/>
          </a:xfrm>
          <a:prstGeom prst="rect">
            <a:avLst/>
          </a:prstGeom>
          <a:noFill/>
        </p:spPr>
        <p:txBody>
          <a:bodyPr wrap="square" rtlCol="0">
            <a:spAutoFit/>
          </a:bodyPr>
          <a:lstStyle/>
          <a:p>
            <a:r>
              <a:rPr lang="en-US" sz="1801">
                <a:latin typeface="Dancing Script" pitchFamily="2" charset="0"/>
              </a:rPr>
              <a:t>-Là hình ảnh của thiên nhiên hồn nhiên, tươi mát.</a:t>
            </a:r>
          </a:p>
          <a:p>
            <a:r>
              <a:rPr lang="en-US" sz="1801">
                <a:latin typeface="Dancing Script" pitchFamily="2" charset="0"/>
              </a:rPr>
              <a:t>-Là vẻ đẹp bình dị và vĩnh hằng của đời sống.</a:t>
            </a:r>
          </a:p>
          <a:p>
            <a:r>
              <a:rPr lang="en-US" sz="1801">
                <a:latin typeface="Dancing Script" pitchFamily="2" charset="0"/>
              </a:rPr>
              <a:t>-Là biểu tượng của quá khứ nghĩa tình.</a:t>
            </a:r>
          </a:p>
          <a:p>
            <a:r>
              <a:rPr lang="en-US" sz="1801">
                <a:latin typeface="Dancing Script" pitchFamily="2" charset="0"/>
              </a:rPr>
              <a:t>-Là người bạn thủy chung, tình nghĩa, không đòi hỏi sự đền đáp.</a:t>
            </a:r>
          </a:p>
          <a:p>
            <a:r>
              <a:rPr lang="en-US" sz="1801">
                <a:latin typeface="Dancing Script" pitchFamily="2" charset="0"/>
              </a:rPr>
              <a:t>-Là nhân chứng nghĩa tình, nghiêm khắc nhắc nhở con người đạo lí “Uống nước nhớ nguồn”.</a:t>
            </a:r>
            <a:endParaRPr lang="vi-VN" sz="1801">
              <a:latin typeface="Dancing Script" pitchFamily="2" charset="0"/>
            </a:endParaRPr>
          </a:p>
        </p:txBody>
      </p:sp>
      <p:cxnSp>
        <p:nvCxnSpPr>
          <p:cNvPr id="3" name="Đường nối Thẳng 2">
            <a:extLst>
              <a:ext uri="{FF2B5EF4-FFF2-40B4-BE49-F238E27FC236}">
                <a16:creationId xmlns:a16="http://schemas.microsoft.com/office/drawing/2014/main" id="{30081716-9D16-9171-19EB-492940C4F8A9}"/>
              </a:ext>
            </a:extLst>
          </p:cNvPr>
          <p:cNvCxnSpPr/>
          <p:nvPr/>
        </p:nvCxnSpPr>
        <p:spPr>
          <a:xfrm>
            <a:off x="4184470" y="2055983"/>
            <a:ext cx="1404662" cy="0"/>
          </a:xfrm>
          <a:prstGeom prst="line">
            <a:avLst/>
          </a:prstGeom>
          <a:ln w="38100">
            <a:solidFill>
              <a:srgbClr val="814B69"/>
            </a:solidFill>
          </a:ln>
        </p:spPr>
        <p:style>
          <a:lnRef idx="1">
            <a:schemeClr val="accent1"/>
          </a:lnRef>
          <a:fillRef idx="0">
            <a:schemeClr val="accent1"/>
          </a:fillRef>
          <a:effectRef idx="0">
            <a:schemeClr val="accent1"/>
          </a:effectRef>
          <a:fontRef idx="minor">
            <a:schemeClr val="tx1"/>
          </a:fontRef>
        </p:style>
      </p:cxnSp>
      <p:cxnSp>
        <p:nvCxnSpPr>
          <p:cNvPr id="2" name="Đường nối Thẳng 1">
            <a:extLst>
              <a:ext uri="{FF2B5EF4-FFF2-40B4-BE49-F238E27FC236}">
                <a16:creationId xmlns:a16="http://schemas.microsoft.com/office/drawing/2014/main" id="{D792F2D1-0A75-F363-037F-F91508A11575}"/>
              </a:ext>
            </a:extLst>
          </p:cNvPr>
          <p:cNvCxnSpPr>
            <a:cxnSpLocks/>
          </p:cNvCxnSpPr>
          <p:nvPr/>
        </p:nvCxnSpPr>
        <p:spPr>
          <a:xfrm>
            <a:off x="5786153" y="176264"/>
            <a:ext cx="2098024" cy="0"/>
          </a:xfrm>
          <a:prstGeom prst="line">
            <a:avLst/>
          </a:prstGeom>
          <a:ln w="38100">
            <a:solidFill>
              <a:srgbClr val="814B6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51444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82C0CC"/>
        </a:solidFill>
        <a:effectLst/>
      </p:bgPr>
    </p:bg>
    <p:spTree>
      <p:nvGrpSpPr>
        <p:cNvPr id="1" name=""/>
        <p:cNvGrpSpPr/>
        <p:nvPr/>
      </p:nvGrpSpPr>
      <p:grpSpPr>
        <a:xfrm>
          <a:off x="0" y="0"/>
          <a:ext cx="0" cy="0"/>
          <a:chOff x="0" y="0"/>
          <a:chExt cx="0" cy="0"/>
        </a:xfrm>
      </p:grpSpPr>
      <p:sp>
        <p:nvSpPr>
          <p:cNvPr id="30" name="Hình chữ nhật 29">
            <a:extLst>
              <a:ext uri="{FF2B5EF4-FFF2-40B4-BE49-F238E27FC236}">
                <a16:creationId xmlns:a16="http://schemas.microsoft.com/office/drawing/2014/main" id="{C017E81E-BD93-9F6A-2034-9180A763679C}"/>
              </a:ext>
            </a:extLst>
          </p:cNvPr>
          <p:cNvSpPr>
            <a:spLocks/>
          </p:cNvSpPr>
          <p:nvPr/>
        </p:nvSpPr>
        <p:spPr>
          <a:xfrm>
            <a:off x="174032" y="737385"/>
            <a:ext cx="2408489" cy="1067353"/>
          </a:xfrm>
          <a:prstGeom prst="rect">
            <a:avLst/>
          </a:prstGeom>
          <a:solidFill>
            <a:schemeClr val="bg1"/>
          </a:solidFill>
          <a:ln w="76200">
            <a:solidFill>
              <a:srgbClr val="1669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cxnSp>
        <p:nvCxnSpPr>
          <p:cNvPr id="31" name="Đường nối Thẳng 30">
            <a:extLst>
              <a:ext uri="{FF2B5EF4-FFF2-40B4-BE49-F238E27FC236}">
                <a16:creationId xmlns:a16="http://schemas.microsoft.com/office/drawing/2014/main" id="{5C7819B8-6C06-1D32-72C6-D514733C0D0C}"/>
              </a:ext>
            </a:extLst>
          </p:cNvPr>
          <p:cNvCxnSpPr>
            <a:cxnSpLocks/>
          </p:cNvCxnSpPr>
          <p:nvPr/>
        </p:nvCxnSpPr>
        <p:spPr>
          <a:xfrm flipV="1">
            <a:off x="174033" y="97979"/>
            <a:ext cx="1486322" cy="591278"/>
          </a:xfrm>
          <a:prstGeom prst="line">
            <a:avLst/>
          </a:prstGeom>
          <a:ln w="76200" cap="rnd">
            <a:solidFill>
              <a:srgbClr val="16697A"/>
            </a:solidFill>
          </a:ln>
        </p:spPr>
        <p:style>
          <a:lnRef idx="1">
            <a:schemeClr val="accent1"/>
          </a:lnRef>
          <a:fillRef idx="0">
            <a:schemeClr val="accent1"/>
          </a:fillRef>
          <a:effectRef idx="0">
            <a:schemeClr val="accent1"/>
          </a:effectRef>
          <a:fontRef idx="minor">
            <a:schemeClr val="tx1"/>
          </a:fontRef>
        </p:style>
      </p:cxnSp>
      <p:sp>
        <p:nvSpPr>
          <p:cNvPr id="32" name="Hình chữ nhật 31">
            <a:extLst>
              <a:ext uri="{FF2B5EF4-FFF2-40B4-BE49-F238E27FC236}">
                <a16:creationId xmlns:a16="http://schemas.microsoft.com/office/drawing/2014/main" id="{1BAB5FC9-83E8-94B4-13FF-ED5C6CED09CC}"/>
              </a:ext>
            </a:extLst>
          </p:cNvPr>
          <p:cNvSpPr>
            <a:spLocks/>
          </p:cNvSpPr>
          <p:nvPr/>
        </p:nvSpPr>
        <p:spPr>
          <a:xfrm>
            <a:off x="211023" y="697803"/>
            <a:ext cx="3248528" cy="1086048"/>
          </a:xfrm>
          <a:prstGeom prst="rect">
            <a:avLst/>
          </a:prstGeom>
          <a:solidFill>
            <a:srgbClr val="82C0CC"/>
          </a:solidFill>
          <a:ln>
            <a:solidFill>
              <a:srgbClr val="82C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cxnSp>
        <p:nvCxnSpPr>
          <p:cNvPr id="33" name="Đường nối Thẳng 32">
            <a:extLst>
              <a:ext uri="{FF2B5EF4-FFF2-40B4-BE49-F238E27FC236}">
                <a16:creationId xmlns:a16="http://schemas.microsoft.com/office/drawing/2014/main" id="{CBD22EB5-2918-1B5B-7265-4D060C6DE456}"/>
              </a:ext>
            </a:extLst>
          </p:cNvPr>
          <p:cNvCxnSpPr>
            <a:cxnSpLocks/>
          </p:cNvCxnSpPr>
          <p:nvPr/>
        </p:nvCxnSpPr>
        <p:spPr>
          <a:xfrm>
            <a:off x="1660355" y="97979"/>
            <a:ext cx="1762204" cy="639406"/>
          </a:xfrm>
          <a:prstGeom prst="line">
            <a:avLst/>
          </a:prstGeom>
          <a:ln w="76200" cap="rnd">
            <a:solidFill>
              <a:srgbClr val="16697A"/>
            </a:solidFill>
          </a:ln>
        </p:spPr>
        <p:style>
          <a:lnRef idx="1">
            <a:schemeClr val="accent1"/>
          </a:lnRef>
          <a:fillRef idx="0">
            <a:schemeClr val="accent1"/>
          </a:fillRef>
          <a:effectRef idx="0">
            <a:schemeClr val="accent1"/>
          </a:effectRef>
          <a:fontRef idx="minor">
            <a:schemeClr val="tx1"/>
          </a:fontRef>
        </p:style>
      </p:cxnSp>
      <p:sp>
        <p:nvSpPr>
          <p:cNvPr id="34" name="Hình chữ nhật 33">
            <a:extLst>
              <a:ext uri="{FF2B5EF4-FFF2-40B4-BE49-F238E27FC236}">
                <a16:creationId xmlns:a16="http://schemas.microsoft.com/office/drawing/2014/main" id="{05339B04-82DA-AC69-5BF0-BBFD09E12A61}"/>
              </a:ext>
            </a:extLst>
          </p:cNvPr>
          <p:cNvSpPr>
            <a:spLocks/>
          </p:cNvSpPr>
          <p:nvPr/>
        </p:nvSpPr>
        <p:spPr>
          <a:xfrm rot="20011636">
            <a:off x="1403074" y="447827"/>
            <a:ext cx="2056318" cy="904091"/>
          </a:xfrm>
          <a:prstGeom prst="rect">
            <a:avLst/>
          </a:prstGeom>
          <a:solidFill>
            <a:srgbClr val="82C0CC"/>
          </a:solidFill>
          <a:ln>
            <a:solidFill>
              <a:srgbClr val="82C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5" name="Hình chữ nhật 34">
            <a:extLst>
              <a:ext uri="{FF2B5EF4-FFF2-40B4-BE49-F238E27FC236}">
                <a16:creationId xmlns:a16="http://schemas.microsoft.com/office/drawing/2014/main" id="{DA04B2FA-1DEE-44B8-7B98-BA439D07F30D}"/>
              </a:ext>
            </a:extLst>
          </p:cNvPr>
          <p:cNvSpPr>
            <a:spLocks/>
          </p:cNvSpPr>
          <p:nvPr/>
        </p:nvSpPr>
        <p:spPr>
          <a:xfrm rot="20295738">
            <a:off x="364459" y="381677"/>
            <a:ext cx="1554630" cy="1086048"/>
          </a:xfrm>
          <a:prstGeom prst="rect">
            <a:avLst/>
          </a:prstGeom>
          <a:solidFill>
            <a:srgbClr val="82C0CC"/>
          </a:solidFill>
          <a:ln>
            <a:solidFill>
              <a:srgbClr val="82C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6" name="Hình chữ nhật 35">
            <a:extLst>
              <a:ext uri="{FF2B5EF4-FFF2-40B4-BE49-F238E27FC236}">
                <a16:creationId xmlns:a16="http://schemas.microsoft.com/office/drawing/2014/main" id="{509B84AD-8353-2266-A366-8635447C8569}"/>
              </a:ext>
            </a:extLst>
          </p:cNvPr>
          <p:cNvSpPr>
            <a:spLocks/>
          </p:cNvSpPr>
          <p:nvPr/>
        </p:nvSpPr>
        <p:spPr>
          <a:xfrm rot="1196956">
            <a:off x="1423258" y="359187"/>
            <a:ext cx="1554630" cy="1086048"/>
          </a:xfrm>
          <a:prstGeom prst="rect">
            <a:avLst/>
          </a:prstGeom>
          <a:solidFill>
            <a:srgbClr val="82C0CC"/>
          </a:solidFill>
          <a:ln>
            <a:solidFill>
              <a:srgbClr val="82C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grpSp>
        <p:nvGrpSpPr>
          <p:cNvPr id="4" name="Nhóm 3">
            <a:extLst>
              <a:ext uri="{FF2B5EF4-FFF2-40B4-BE49-F238E27FC236}">
                <a16:creationId xmlns:a16="http://schemas.microsoft.com/office/drawing/2014/main" id="{5AE92323-EBE3-429A-0726-D6C1A68D88B5}"/>
              </a:ext>
            </a:extLst>
          </p:cNvPr>
          <p:cNvGrpSpPr/>
          <p:nvPr/>
        </p:nvGrpSpPr>
        <p:grpSpPr>
          <a:xfrm>
            <a:off x="248049" y="609300"/>
            <a:ext cx="7201134" cy="1071345"/>
            <a:chOff x="68607" y="433061"/>
            <a:chExt cx="4772489" cy="1071345"/>
          </a:xfrm>
        </p:grpSpPr>
        <p:sp>
          <p:nvSpPr>
            <p:cNvPr id="5" name="Hộp Văn bản 4">
              <a:extLst>
                <a:ext uri="{FF2B5EF4-FFF2-40B4-BE49-F238E27FC236}">
                  <a16:creationId xmlns:a16="http://schemas.microsoft.com/office/drawing/2014/main" id="{445B2C59-D812-49A3-03FB-02B35F3D87D7}"/>
                </a:ext>
              </a:extLst>
            </p:cNvPr>
            <p:cNvSpPr txBox="1">
              <a:spLocks/>
            </p:cNvSpPr>
            <p:nvPr/>
          </p:nvSpPr>
          <p:spPr>
            <a:xfrm>
              <a:off x="119989" y="488743"/>
              <a:ext cx="4721107" cy="1015663"/>
            </a:xfrm>
            <a:prstGeom prst="rect">
              <a:avLst/>
            </a:prstGeom>
            <a:noFill/>
          </p:spPr>
          <p:txBody>
            <a:bodyPr wrap="square" rtlCol="0">
              <a:spAutoFit/>
            </a:bodyPr>
            <a:lstStyle/>
            <a:p>
              <a:r>
                <a:rPr lang="en-US" sz="6000" b="1">
                  <a:solidFill>
                    <a:srgbClr val="16697A"/>
                  </a:solidFill>
                  <a:latin typeface="LHanoienne Typeface" pitchFamily="50" charset="0"/>
                  <a:cs typeface="iCiel Cucho" pitchFamily="50" charset="0"/>
                </a:rPr>
                <a:t>Làng</a:t>
              </a:r>
              <a:endParaRPr lang="vi-VN" sz="6000" b="1">
                <a:solidFill>
                  <a:srgbClr val="16697A"/>
                </a:solidFill>
                <a:latin typeface="iCiel Cucho" pitchFamily="50" charset="0"/>
                <a:cs typeface="iCiel Cucho" pitchFamily="50" charset="0"/>
              </a:endParaRPr>
            </a:p>
          </p:txBody>
        </p:sp>
        <p:sp>
          <p:nvSpPr>
            <p:cNvPr id="6" name="Hộp Văn bản 5">
              <a:extLst>
                <a:ext uri="{FF2B5EF4-FFF2-40B4-BE49-F238E27FC236}">
                  <a16:creationId xmlns:a16="http://schemas.microsoft.com/office/drawing/2014/main" id="{FDE0E08D-F459-87D9-0C26-01FDF2B93FCF}"/>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489FB5"/>
                  </a:solidFill>
                  <a:latin typeface="LHanoienne Typeface" pitchFamily="50" charset="0"/>
                  <a:cs typeface="iCiel Cucho" pitchFamily="50" charset="0"/>
                </a:rPr>
                <a:t>Làng</a:t>
              </a:r>
              <a:endParaRPr lang="vi-VN" sz="6000" b="1">
                <a:solidFill>
                  <a:srgbClr val="489FB5"/>
                </a:solidFill>
                <a:latin typeface="iCiel Cucho" pitchFamily="50" charset="0"/>
                <a:cs typeface="iCiel Cucho" pitchFamily="50" charset="0"/>
              </a:endParaRPr>
            </a:p>
          </p:txBody>
        </p:sp>
      </p:grpSp>
      <p:sp>
        <p:nvSpPr>
          <p:cNvPr id="2" name="Hộp Văn bản 1">
            <a:extLst>
              <a:ext uri="{FF2B5EF4-FFF2-40B4-BE49-F238E27FC236}">
                <a16:creationId xmlns:a16="http://schemas.microsoft.com/office/drawing/2014/main" id="{972E5A36-A9AE-6431-B008-B07D4F3C4108}"/>
              </a:ext>
            </a:extLst>
          </p:cNvPr>
          <p:cNvSpPr txBox="1">
            <a:spLocks/>
          </p:cNvSpPr>
          <p:nvPr/>
        </p:nvSpPr>
        <p:spPr>
          <a:xfrm rot="21282631">
            <a:off x="2609697" y="1231482"/>
            <a:ext cx="2562118" cy="707886"/>
          </a:xfrm>
          <a:prstGeom prst="rect">
            <a:avLst/>
          </a:prstGeom>
          <a:noFill/>
        </p:spPr>
        <p:txBody>
          <a:bodyPr wrap="square" rtlCol="0">
            <a:spAutoFit/>
          </a:bodyPr>
          <a:lstStyle/>
          <a:p>
            <a:r>
              <a:rPr lang="en-US" sz="4000" b="1" i="1">
                <a:solidFill>
                  <a:srgbClr val="EBE3D6"/>
                </a:solidFill>
                <a:effectLst>
                  <a:outerShdw dist="38100" dir="2700000" algn="tl" rotWithShape="0">
                    <a:srgbClr val="56A9BA"/>
                  </a:outerShdw>
                </a:effectLst>
                <a:latin typeface="Dancing Script" pitchFamily="2" charset="0"/>
              </a:rPr>
              <a:t>Kim Lân</a:t>
            </a:r>
            <a:endParaRPr lang="vi-VN" sz="4000" b="1" i="1">
              <a:solidFill>
                <a:srgbClr val="EBE3D6"/>
              </a:solidFill>
              <a:effectLst>
                <a:outerShdw dist="38100" dir="2700000" algn="tl" rotWithShape="0">
                  <a:srgbClr val="56A9BA"/>
                </a:outerShdw>
              </a:effectLst>
              <a:latin typeface="Dancing Script" pitchFamily="2" charset="0"/>
            </a:endParaRPr>
          </a:p>
        </p:txBody>
      </p:sp>
      <p:sp>
        <p:nvSpPr>
          <p:cNvPr id="3" name="Hộp Văn bản 2">
            <a:extLst>
              <a:ext uri="{FF2B5EF4-FFF2-40B4-BE49-F238E27FC236}">
                <a16:creationId xmlns:a16="http://schemas.microsoft.com/office/drawing/2014/main" id="{401CB47B-6F85-DF5A-2C20-B0F7D64F6D4A}"/>
              </a:ext>
            </a:extLst>
          </p:cNvPr>
          <p:cNvSpPr txBox="1"/>
          <p:nvPr/>
        </p:nvSpPr>
        <p:spPr>
          <a:xfrm rot="21300000">
            <a:off x="2373567" y="82743"/>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56A9BA"/>
                  </a:outerShdw>
                </a:effectLst>
                <a:latin typeface="Dancing Script" pitchFamily="2" charset="0"/>
              </a:rPr>
              <a:t>1948</a:t>
            </a:r>
            <a:endParaRPr lang="vi-VN" sz="4000" i="1">
              <a:solidFill>
                <a:srgbClr val="EBE3D6"/>
              </a:solidFill>
              <a:effectLst>
                <a:outerShdw dist="38100" dir="2700000" algn="tl" rotWithShape="0">
                  <a:srgbClr val="56A9BA"/>
                </a:outerShdw>
              </a:effectLst>
              <a:latin typeface="Dancing Script" pitchFamily="2" charset="0"/>
            </a:endParaRPr>
          </a:p>
        </p:txBody>
      </p:sp>
      <p:cxnSp>
        <p:nvCxnSpPr>
          <p:cNvPr id="39" name="Đường nối Thẳng 38">
            <a:extLst>
              <a:ext uri="{FF2B5EF4-FFF2-40B4-BE49-F238E27FC236}">
                <a16:creationId xmlns:a16="http://schemas.microsoft.com/office/drawing/2014/main" id="{4EBBF606-9223-E36C-02E1-7009D9FE3004}"/>
              </a:ext>
            </a:extLst>
          </p:cNvPr>
          <p:cNvCxnSpPr>
            <a:cxnSpLocks/>
          </p:cNvCxnSpPr>
          <p:nvPr/>
        </p:nvCxnSpPr>
        <p:spPr>
          <a:xfrm>
            <a:off x="711563" y="598739"/>
            <a:ext cx="1633982" cy="11903"/>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cxnSp>
        <p:nvCxnSpPr>
          <p:cNvPr id="42" name="Đường nối Thẳng 41">
            <a:extLst>
              <a:ext uri="{FF2B5EF4-FFF2-40B4-BE49-F238E27FC236}">
                <a16:creationId xmlns:a16="http://schemas.microsoft.com/office/drawing/2014/main" id="{1D385995-043D-7D88-0EBE-0ED45EE63462}"/>
              </a:ext>
            </a:extLst>
          </p:cNvPr>
          <p:cNvCxnSpPr>
            <a:cxnSpLocks/>
          </p:cNvCxnSpPr>
          <p:nvPr/>
        </p:nvCxnSpPr>
        <p:spPr>
          <a:xfrm>
            <a:off x="1259904" y="364632"/>
            <a:ext cx="816991" cy="5951"/>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cxnSp>
        <p:nvCxnSpPr>
          <p:cNvPr id="44" name="Đường nối Thẳng 43">
            <a:extLst>
              <a:ext uri="{FF2B5EF4-FFF2-40B4-BE49-F238E27FC236}">
                <a16:creationId xmlns:a16="http://schemas.microsoft.com/office/drawing/2014/main" id="{8E5E60F7-978A-34FD-DB9D-12D16765D864}"/>
              </a:ext>
            </a:extLst>
          </p:cNvPr>
          <p:cNvCxnSpPr>
            <a:cxnSpLocks/>
          </p:cNvCxnSpPr>
          <p:nvPr/>
        </p:nvCxnSpPr>
        <p:spPr>
          <a:xfrm>
            <a:off x="401788" y="1618291"/>
            <a:ext cx="2124363" cy="12519"/>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sp>
        <p:nvSpPr>
          <p:cNvPr id="45" name="Hình chữ nhật 44">
            <a:extLst>
              <a:ext uri="{FF2B5EF4-FFF2-40B4-BE49-F238E27FC236}">
                <a16:creationId xmlns:a16="http://schemas.microsoft.com/office/drawing/2014/main" id="{8A62EDED-48B5-5C76-23A7-FDFEC0983384}"/>
              </a:ext>
            </a:extLst>
          </p:cNvPr>
          <p:cNvSpPr>
            <a:spLocks/>
          </p:cNvSpPr>
          <p:nvPr/>
        </p:nvSpPr>
        <p:spPr>
          <a:xfrm>
            <a:off x="142530" y="2276281"/>
            <a:ext cx="4186094" cy="4492684"/>
          </a:xfrm>
          <a:prstGeom prst="rect">
            <a:avLst/>
          </a:prstGeom>
          <a:noFill/>
          <a:ln w="38100">
            <a:solidFill>
              <a:srgbClr val="EDE7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6" name="Hình chữ nhật 45">
            <a:extLst>
              <a:ext uri="{FF2B5EF4-FFF2-40B4-BE49-F238E27FC236}">
                <a16:creationId xmlns:a16="http://schemas.microsoft.com/office/drawing/2014/main" id="{D0E2059E-8C10-F544-B105-14AE8D4B29CF}"/>
              </a:ext>
            </a:extLst>
          </p:cNvPr>
          <p:cNvSpPr>
            <a:spLocks/>
          </p:cNvSpPr>
          <p:nvPr/>
        </p:nvSpPr>
        <p:spPr>
          <a:xfrm>
            <a:off x="174033" y="2244060"/>
            <a:ext cx="4186094" cy="4492684"/>
          </a:xfrm>
          <a:prstGeom prst="rect">
            <a:avLst/>
          </a:prstGeom>
          <a:noFill/>
          <a:ln w="38100">
            <a:solidFill>
              <a:srgbClr val="FFA6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7" name="Hình chữ nhật 46">
            <a:extLst>
              <a:ext uri="{FF2B5EF4-FFF2-40B4-BE49-F238E27FC236}">
                <a16:creationId xmlns:a16="http://schemas.microsoft.com/office/drawing/2014/main" id="{76FD7FB2-2293-F3F7-4D3A-2998FA607AAB}"/>
              </a:ext>
            </a:extLst>
          </p:cNvPr>
          <p:cNvSpPr>
            <a:spLocks/>
          </p:cNvSpPr>
          <p:nvPr/>
        </p:nvSpPr>
        <p:spPr>
          <a:xfrm>
            <a:off x="1464236" y="2145341"/>
            <a:ext cx="1599048" cy="410160"/>
          </a:xfrm>
          <a:prstGeom prst="rect">
            <a:avLst/>
          </a:prstGeom>
          <a:solidFill>
            <a:srgbClr val="82C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solidFill>
                <a:srgbClr val="EB5B5B"/>
              </a:solidFill>
            </a:endParaRPr>
          </a:p>
        </p:txBody>
      </p:sp>
      <p:sp>
        <p:nvSpPr>
          <p:cNvPr id="48" name="Hộp Văn bản 47">
            <a:extLst>
              <a:ext uri="{FF2B5EF4-FFF2-40B4-BE49-F238E27FC236}">
                <a16:creationId xmlns:a16="http://schemas.microsoft.com/office/drawing/2014/main" id="{622C73C2-3CF4-6172-FC6B-E0C85A791B06}"/>
              </a:ext>
            </a:extLst>
          </p:cNvPr>
          <p:cNvSpPr txBox="1">
            <a:spLocks/>
          </p:cNvSpPr>
          <p:nvPr/>
        </p:nvSpPr>
        <p:spPr>
          <a:xfrm>
            <a:off x="1381802" y="2059161"/>
            <a:ext cx="1835287" cy="400110"/>
          </a:xfrm>
          <a:prstGeom prst="rect">
            <a:avLst/>
          </a:prstGeom>
          <a:noFill/>
          <a:ln>
            <a:noFill/>
          </a:ln>
        </p:spPr>
        <p:txBody>
          <a:bodyPr wrap="square" rtlCol="0">
            <a:spAutoFit/>
          </a:bodyPr>
          <a:lstStyle/>
          <a:p>
            <a:r>
              <a:rPr lang="en-US" sz="2000">
                <a:solidFill>
                  <a:srgbClr val="489FB5"/>
                </a:solidFill>
                <a:latin typeface="LHanoienne Typeface" pitchFamily="50" charset="0"/>
                <a:cs typeface="iCiel Cucho" pitchFamily="50" charset="0"/>
              </a:rPr>
              <a:t>TÁC PHẨM</a:t>
            </a:r>
            <a:endParaRPr lang="vi-VN" sz="2000">
              <a:solidFill>
                <a:srgbClr val="489FB5"/>
              </a:solidFill>
              <a:latin typeface="iCiel Cucho" pitchFamily="50" charset="0"/>
              <a:cs typeface="iCiel Cucho" pitchFamily="50" charset="0"/>
            </a:endParaRPr>
          </a:p>
        </p:txBody>
      </p:sp>
      <p:sp>
        <p:nvSpPr>
          <p:cNvPr id="49" name="Hộp Văn bản 48">
            <a:extLst>
              <a:ext uri="{FF2B5EF4-FFF2-40B4-BE49-F238E27FC236}">
                <a16:creationId xmlns:a16="http://schemas.microsoft.com/office/drawing/2014/main" id="{B25EB3AE-E3B1-D2B2-3B45-506B9BF2423E}"/>
              </a:ext>
            </a:extLst>
          </p:cNvPr>
          <p:cNvSpPr txBox="1">
            <a:spLocks/>
          </p:cNvSpPr>
          <p:nvPr/>
        </p:nvSpPr>
        <p:spPr>
          <a:xfrm>
            <a:off x="169494" y="2340856"/>
            <a:ext cx="4159130" cy="5262979"/>
          </a:xfrm>
          <a:prstGeom prst="rect">
            <a:avLst/>
          </a:prstGeom>
          <a:noFill/>
        </p:spPr>
        <p:txBody>
          <a:bodyPr wrap="square">
            <a:spAutoFit/>
          </a:bodyPr>
          <a:lstStyle/>
          <a:p>
            <a:r>
              <a:rPr lang="en-US" sz="3000">
                <a:latin typeface="Westgate" panose="00000500000000000000" pitchFamily="50" charset="0"/>
                <a:cs typeface="iCiel Cucho" pitchFamily="50" charset="0"/>
              </a:rPr>
              <a:t>*HOÀN CẢNH: </a:t>
            </a:r>
            <a:r>
              <a:rPr lang="en-US">
                <a:latin typeface="Dancing Script" pitchFamily="2" charset="0"/>
                <a:cs typeface="iCiel Cucho" pitchFamily="50" charset="0"/>
              </a:rPr>
              <a:t>Thời kì đầu kháng chiến chống Pháp, đăng trên tạp chí Văn Nghệ năm 1948.</a:t>
            </a:r>
          </a:p>
          <a:p>
            <a:r>
              <a:rPr lang="en-US" sz="3000">
                <a:latin typeface="Westgate" panose="00000500000000000000" pitchFamily="50" charset="0"/>
                <a:cs typeface="iCiel Cucho" pitchFamily="50" charset="0"/>
              </a:rPr>
              <a:t>*NHAN ĐỀ: </a:t>
            </a:r>
            <a:r>
              <a:rPr lang="en-US">
                <a:latin typeface="Dancing Script" pitchFamily="2" charset="0"/>
                <a:cs typeface="iCiel Cucho" pitchFamily="50" charset="0"/>
              </a:rPr>
              <a:t>Vấn đề phổ biến ở khắp các làng quê, có trong mọi người nông dân.</a:t>
            </a:r>
          </a:p>
          <a:p>
            <a:r>
              <a:rPr lang="en-US">
                <a:latin typeface="Dancing Script" pitchFamily="2" charset="0"/>
                <a:cs typeface="iCiel Cucho" pitchFamily="50" charset="0"/>
              </a:rPr>
              <a:t>-&gt; Chủ đề: ca ngợi tình yêu làng của người nông dân trong kháng chiến chống Pháp.</a:t>
            </a:r>
          </a:p>
          <a:p>
            <a:r>
              <a:rPr lang="en-US">
                <a:latin typeface="Dancing Script" pitchFamily="2" charset="0"/>
                <a:cs typeface="iCiel Cucho" pitchFamily="50" charset="0"/>
              </a:rPr>
              <a:t>-&gt; +Cái riêng: tình yêu làng của ông Hai.</a:t>
            </a:r>
          </a:p>
          <a:p>
            <a:r>
              <a:rPr lang="en-US">
                <a:latin typeface="Dancing Script" pitchFamily="2" charset="0"/>
                <a:cs typeface="iCiel Cucho" pitchFamily="50" charset="0"/>
              </a:rPr>
              <a:t>    +Cái chung: tấm lòng người dân quê.</a:t>
            </a:r>
          </a:p>
          <a:p>
            <a:r>
              <a:rPr lang="en-US" sz="3000">
                <a:latin typeface="Westgate" panose="00000500000000000000" pitchFamily="50" charset="0"/>
                <a:cs typeface="iCiel Cucho" pitchFamily="50" charset="0"/>
              </a:rPr>
              <a:t>*TÌNH HUỐNG: </a:t>
            </a:r>
            <a:r>
              <a:rPr lang="en-US">
                <a:latin typeface="Dancing Script" pitchFamily="2" charset="0"/>
                <a:cs typeface="iCiel Cucho" pitchFamily="50" charset="0"/>
              </a:rPr>
              <a:t>Ông Hai yêu làng chợ Dầu</a:t>
            </a:r>
          </a:p>
          <a:p>
            <a:r>
              <a:rPr lang="en-US">
                <a:latin typeface="Dancing Script" pitchFamily="2" charset="0"/>
                <a:cs typeface="iCiel Cucho" pitchFamily="50" charset="0"/>
              </a:rPr>
              <a:t>-&gt;Nghe tin làng theo giặc -&gt; Nghe tin cải chính.</a:t>
            </a:r>
          </a:p>
          <a:p>
            <a:r>
              <a:rPr lang="en-US">
                <a:latin typeface="Dancing Script" pitchFamily="2" charset="0"/>
                <a:cs typeface="iCiel Cucho" pitchFamily="50" charset="0"/>
              </a:rPr>
              <a:t>-&gt; Tình yêu nước bao trùm tình yêu làng.</a:t>
            </a:r>
          </a:p>
          <a:p>
            <a:r>
              <a:rPr lang="en-US" sz="3000">
                <a:latin typeface="Westgate" panose="00000500000000000000" pitchFamily="50" charset="0"/>
                <a:cs typeface="iCiel Cucho" pitchFamily="50" charset="0"/>
              </a:rPr>
              <a:t>*NGHỆ THUẬT: </a:t>
            </a:r>
            <a:r>
              <a:rPr lang="en-US">
                <a:latin typeface="Dancing Script" pitchFamily="2" charset="0"/>
                <a:cs typeface="iCiel Cucho" pitchFamily="50" charset="0"/>
              </a:rPr>
              <a:t>Xây dựng tình huống đặc sắc cùng miêu tả tâm lý nhân vật.</a:t>
            </a:r>
            <a:endParaRPr lang="vi-VN"/>
          </a:p>
          <a:p>
            <a:endParaRPr lang="en-US">
              <a:latin typeface="Dancing Script" pitchFamily="2" charset="0"/>
              <a:cs typeface="iCiel Cucho" pitchFamily="50" charset="0"/>
            </a:endParaRPr>
          </a:p>
          <a:p>
            <a:endParaRPr lang="en-US">
              <a:latin typeface="Dancing Script" pitchFamily="2" charset="0"/>
              <a:cs typeface="iCiel Cucho" pitchFamily="50" charset="0"/>
            </a:endParaRPr>
          </a:p>
          <a:p>
            <a:endParaRPr lang="en-US">
              <a:latin typeface="Dancing Script" pitchFamily="2" charset="0"/>
              <a:cs typeface="iCiel Cucho" pitchFamily="50" charset="0"/>
            </a:endParaRPr>
          </a:p>
        </p:txBody>
      </p:sp>
      <p:cxnSp>
        <p:nvCxnSpPr>
          <p:cNvPr id="51" name="Đường nối Thẳng 50">
            <a:extLst>
              <a:ext uri="{FF2B5EF4-FFF2-40B4-BE49-F238E27FC236}">
                <a16:creationId xmlns:a16="http://schemas.microsoft.com/office/drawing/2014/main" id="{AFCB44C8-1DE5-7B1E-AB2E-7F184798EAD5}"/>
              </a:ext>
            </a:extLst>
          </p:cNvPr>
          <p:cNvCxnSpPr>
            <a:cxnSpLocks/>
          </p:cNvCxnSpPr>
          <p:nvPr/>
        </p:nvCxnSpPr>
        <p:spPr>
          <a:xfrm>
            <a:off x="2994119" y="1201237"/>
            <a:ext cx="1365332" cy="11903"/>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cxnSp>
        <p:nvCxnSpPr>
          <p:cNvPr id="52" name="Đường nối Thẳng 51">
            <a:extLst>
              <a:ext uri="{FF2B5EF4-FFF2-40B4-BE49-F238E27FC236}">
                <a16:creationId xmlns:a16="http://schemas.microsoft.com/office/drawing/2014/main" id="{AE221F06-2256-19DE-B8A0-E81A486D3DCC}"/>
              </a:ext>
            </a:extLst>
          </p:cNvPr>
          <p:cNvCxnSpPr>
            <a:cxnSpLocks/>
          </p:cNvCxnSpPr>
          <p:nvPr/>
        </p:nvCxnSpPr>
        <p:spPr>
          <a:xfrm>
            <a:off x="2986187" y="973081"/>
            <a:ext cx="1373264" cy="0"/>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sp>
        <p:nvSpPr>
          <p:cNvPr id="61" name="Hình chữ nhật 60">
            <a:extLst>
              <a:ext uri="{FF2B5EF4-FFF2-40B4-BE49-F238E27FC236}">
                <a16:creationId xmlns:a16="http://schemas.microsoft.com/office/drawing/2014/main" id="{067E832A-F3D8-CCE0-8D37-BEC0E6445811}"/>
              </a:ext>
            </a:extLst>
          </p:cNvPr>
          <p:cNvSpPr>
            <a:spLocks/>
          </p:cNvSpPr>
          <p:nvPr/>
        </p:nvSpPr>
        <p:spPr>
          <a:xfrm>
            <a:off x="4526395" y="91876"/>
            <a:ext cx="5205572" cy="1509638"/>
          </a:xfrm>
          <a:prstGeom prst="rect">
            <a:avLst/>
          </a:prstGeom>
          <a:noFill/>
          <a:ln w="38100">
            <a:solidFill>
              <a:srgbClr val="EDE7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2" name="Hình chữ nhật 61">
            <a:extLst>
              <a:ext uri="{FF2B5EF4-FFF2-40B4-BE49-F238E27FC236}">
                <a16:creationId xmlns:a16="http://schemas.microsoft.com/office/drawing/2014/main" id="{3A5D4524-F150-D76C-1405-2A3D06E9F724}"/>
              </a:ext>
            </a:extLst>
          </p:cNvPr>
          <p:cNvSpPr>
            <a:spLocks/>
          </p:cNvSpPr>
          <p:nvPr/>
        </p:nvSpPr>
        <p:spPr>
          <a:xfrm>
            <a:off x="4557898" y="59655"/>
            <a:ext cx="5205572" cy="1509638"/>
          </a:xfrm>
          <a:prstGeom prst="rect">
            <a:avLst/>
          </a:prstGeom>
          <a:noFill/>
          <a:ln w="38100">
            <a:solidFill>
              <a:srgbClr val="FFA6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3" name="Hộp Văn bản 62">
            <a:extLst>
              <a:ext uri="{FF2B5EF4-FFF2-40B4-BE49-F238E27FC236}">
                <a16:creationId xmlns:a16="http://schemas.microsoft.com/office/drawing/2014/main" id="{04CF7392-034E-33C0-7ADA-174904A11AAC}"/>
              </a:ext>
            </a:extLst>
          </p:cNvPr>
          <p:cNvSpPr txBox="1"/>
          <p:nvPr/>
        </p:nvSpPr>
        <p:spPr>
          <a:xfrm>
            <a:off x="4546426" y="-79624"/>
            <a:ext cx="5143213" cy="1661993"/>
          </a:xfrm>
          <a:prstGeom prst="rect">
            <a:avLst/>
          </a:prstGeom>
          <a:noFill/>
        </p:spPr>
        <p:txBody>
          <a:bodyPr wrap="square" rtlCol="0">
            <a:spAutoFit/>
          </a:bodyPr>
          <a:lstStyle/>
          <a:p>
            <a:r>
              <a:rPr lang="en-US" sz="3000">
                <a:latin typeface="Westgate" panose="00000500000000000000" pitchFamily="50" charset="0"/>
              </a:rPr>
              <a:t>1/ Tâm trạng ông hai trước khi nghe tin làng theo giặc</a:t>
            </a:r>
          </a:p>
          <a:p>
            <a:r>
              <a:rPr lang="en-US">
                <a:latin typeface="Dancing Script" pitchFamily="2" charset="0"/>
              </a:rPr>
              <a:t>-Luôn khoe và tự hào về làng Chợ Dầu.</a:t>
            </a:r>
          </a:p>
          <a:p>
            <a:r>
              <a:rPr lang="en-US">
                <a:latin typeface="Dancing Script" pitchFamily="2" charset="0"/>
              </a:rPr>
              <a:t>-Tìm nghe tin tức về kháng chiến chẳng sót một câu nào.</a:t>
            </a:r>
          </a:p>
          <a:p>
            <a:r>
              <a:rPr lang="en-US">
                <a:latin typeface="Dancing Script" pitchFamily="2" charset="0"/>
              </a:rPr>
              <a:t>-&gt; Đó là biểu hiện tình yêu làng của người nông dân trước thành quả của cách mạng, của làng quê.</a:t>
            </a:r>
            <a:endParaRPr lang="vi-VN">
              <a:latin typeface="Dancing Script" pitchFamily="2" charset="0"/>
            </a:endParaRPr>
          </a:p>
        </p:txBody>
      </p:sp>
      <p:sp>
        <p:nvSpPr>
          <p:cNvPr id="64" name="Hình chữ nhật 63">
            <a:extLst>
              <a:ext uri="{FF2B5EF4-FFF2-40B4-BE49-F238E27FC236}">
                <a16:creationId xmlns:a16="http://schemas.microsoft.com/office/drawing/2014/main" id="{37DFB367-B369-A678-D561-12B3C6DA4B59}"/>
              </a:ext>
            </a:extLst>
          </p:cNvPr>
          <p:cNvSpPr>
            <a:spLocks/>
          </p:cNvSpPr>
          <p:nvPr/>
        </p:nvSpPr>
        <p:spPr>
          <a:xfrm>
            <a:off x="4526395" y="1716221"/>
            <a:ext cx="5205572" cy="2901652"/>
          </a:xfrm>
          <a:prstGeom prst="rect">
            <a:avLst/>
          </a:prstGeom>
          <a:noFill/>
          <a:ln w="38100">
            <a:solidFill>
              <a:srgbClr val="EDE7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5" name="Hình chữ nhật 64">
            <a:extLst>
              <a:ext uri="{FF2B5EF4-FFF2-40B4-BE49-F238E27FC236}">
                <a16:creationId xmlns:a16="http://schemas.microsoft.com/office/drawing/2014/main" id="{8773A823-BE8D-2B19-61AA-3020FD341857}"/>
              </a:ext>
            </a:extLst>
          </p:cNvPr>
          <p:cNvSpPr>
            <a:spLocks/>
          </p:cNvSpPr>
          <p:nvPr/>
        </p:nvSpPr>
        <p:spPr>
          <a:xfrm>
            <a:off x="4557898" y="1684000"/>
            <a:ext cx="5205572" cy="2901652"/>
          </a:xfrm>
          <a:prstGeom prst="rect">
            <a:avLst/>
          </a:prstGeom>
          <a:noFill/>
          <a:ln w="38100">
            <a:solidFill>
              <a:srgbClr val="FFA6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66" name="Hộp Văn bản 65">
            <a:extLst>
              <a:ext uri="{FF2B5EF4-FFF2-40B4-BE49-F238E27FC236}">
                <a16:creationId xmlns:a16="http://schemas.microsoft.com/office/drawing/2014/main" id="{A2B33184-8DDF-217B-5F42-2385CC9EFA4D}"/>
              </a:ext>
            </a:extLst>
          </p:cNvPr>
          <p:cNvSpPr txBox="1"/>
          <p:nvPr/>
        </p:nvSpPr>
        <p:spPr>
          <a:xfrm>
            <a:off x="4546426" y="1560206"/>
            <a:ext cx="5217044" cy="3046988"/>
          </a:xfrm>
          <a:prstGeom prst="rect">
            <a:avLst/>
          </a:prstGeom>
          <a:noFill/>
        </p:spPr>
        <p:txBody>
          <a:bodyPr wrap="square" rtlCol="0">
            <a:spAutoFit/>
          </a:bodyPr>
          <a:lstStyle/>
          <a:p>
            <a:r>
              <a:rPr lang="en-US" sz="3000">
                <a:latin typeface="Westgate" panose="00000500000000000000" pitchFamily="50" charset="0"/>
              </a:rPr>
              <a:t>2/ Khi nghe tin làng theo giặc</a:t>
            </a:r>
          </a:p>
          <a:p>
            <a:r>
              <a:rPr lang="en-US">
                <a:latin typeface="Dancing Script" pitchFamily="2" charset="0"/>
              </a:rPr>
              <a:t>-Tin làng theo giặc đối với ông Hai quá đột ngột, khiến ông vô cùng sững sờ, xấu hổ và uất ức “Cổ ông lão nghẹn ắng lại, da mặt tê rần rần”.</a:t>
            </a:r>
          </a:p>
          <a:p>
            <a:r>
              <a:rPr lang="en-US">
                <a:latin typeface="Dancing Script" pitchFamily="2" charset="0"/>
              </a:rPr>
              <a:t>-Ông Hai đau xót, tủi hổ trước tin đó. Nó ám ảnh, khiến tâm trí ông day dứt và giằng xé nội tâm ông gay gắt.</a:t>
            </a:r>
          </a:p>
          <a:p>
            <a:r>
              <a:rPr lang="en-US">
                <a:latin typeface="Dancing Script" pitchFamily="2" charset="0"/>
              </a:rPr>
              <a:t>-Tình yêu nước của ông đã rộng lớn hơn, bao trùm lên tình cảm yêu làng.</a:t>
            </a:r>
          </a:p>
          <a:p>
            <a:r>
              <a:rPr lang="en-US">
                <a:latin typeface="Dancing Script" pitchFamily="2" charset="0"/>
              </a:rPr>
              <a:t>-&gt; Tác giả đã bộc lộ sâu sắc tình cảm yêu làng, yêu nước của ông Hai và cũng là người dân trong kháng chiến chống Pháp.</a:t>
            </a:r>
            <a:endParaRPr lang="vi-VN">
              <a:latin typeface="Dancing Script" pitchFamily="2" charset="0"/>
            </a:endParaRPr>
          </a:p>
        </p:txBody>
      </p:sp>
      <p:sp>
        <p:nvSpPr>
          <p:cNvPr id="70" name="Hình chữ nhật 69">
            <a:extLst>
              <a:ext uri="{FF2B5EF4-FFF2-40B4-BE49-F238E27FC236}">
                <a16:creationId xmlns:a16="http://schemas.microsoft.com/office/drawing/2014/main" id="{DB3B83C5-29B0-720F-BB01-F32589A78737}"/>
              </a:ext>
            </a:extLst>
          </p:cNvPr>
          <p:cNvSpPr>
            <a:spLocks/>
          </p:cNvSpPr>
          <p:nvPr/>
        </p:nvSpPr>
        <p:spPr>
          <a:xfrm>
            <a:off x="4526395" y="4723698"/>
            <a:ext cx="5205572" cy="2052346"/>
          </a:xfrm>
          <a:prstGeom prst="rect">
            <a:avLst/>
          </a:prstGeom>
          <a:noFill/>
          <a:ln w="38100">
            <a:solidFill>
              <a:srgbClr val="EDE7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71" name="Hình chữ nhật 70">
            <a:extLst>
              <a:ext uri="{FF2B5EF4-FFF2-40B4-BE49-F238E27FC236}">
                <a16:creationId xmlns:a16="http://schemas.microsoft.com/office/drawing/2014/main" id="{328FCCC3-09CB-E8B4-E317-2640386840F4}"/>
              </a:ext>
            </a:extLst>
          </p:cNvPr>
          <p:cNvSpPr>
            <a:spLocks/>
          </p:cNvSpPr>
          <p:nvPr/>
        </p:nvSpPr>
        <p:spPr>
          <a:xfrm>
            <a:off x="4557898" y="4691477"/>
            <a:ext cx="5205572" cy="2052346"/>
          </a:xfrm>
          <a:prstGeom prst="rect">
            <a:avLst/>
          </a:prstGeom>
          <a:noFill/>
          <a:ln w="38100">
            <a:solidFill>
              <a:srgbClr val="FFA6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72" name="Hộp Văn bản 71">
            <a:extLst>
              <a:ext uri="{FF2B5EF4-FFF2-40B4-BE49-F238E27FC236}">
                <a16:creationId xmlns:a16="http://schemas.microsoft.com/office/drawing/2014/main" id="{19A7E2DE-0FC0-3200-4ED3-DA6B4831C4ED}"/>
              </a:ext>
            </a:extLst>
          </p:cNvPr>
          <p:cNvSpPr txBox="1"/>
          <p:nvPr/>
        </p:nvSpPr>
        <p:spPr>
          <a:xfrm>
            <a:off x="4546427" y="4563350"/>
            <a:ext cx="5205572" cy="2215991"/>
          </a:xfrm>
          <a:prstGeom prst="rect">
            <a:avLst/>
          </a:prstGeom>
          <a:noFill/>
        </p:spPr>
        <p:txBody>
          <a:bodyPr wrap="square" rtlCol="0">
            <a:spAutoFit/>
          </a:bodyPr>
          <a:lstStyle/>
          <a:p>
            <a:r>
              <a:rPr lang="en-US" sz="3000">
                <a:latin typeface="Westgate" panose="00000500000000000000" pitchFamily="50" charset="0"/>
              </a:rPr>
              <a:t>3/ Khi nghe tin cải chính</a:t>
            </a:r>
          </a:p>
          <a:p>
            <a:r>
              <a:rPr lang="en-US">
                <a:latin typeface="Dancing Script" pitchFamily="2" charset="0"/>
              </a:rPr>
              <a:t>-Đang vô cùng đau khổ, tin cải chính từ ông chủ tịch làng khiến ông Hai vui mừng vô bờ “múa tay lên mà khoe cái tin ấy với mọi người”, “mặt ông tươi vui, rạng rỡ hẳn ra”.</a:t>
            </a:r>
          </a:p>
          <a:p>
            <a:r>
              <a:rPr lang="en-US">
                <a:latin typeface="Dancing Script" pitchFamily="2" charset="0"/>
              </a:rPr>
              <a:t>-Ông sung sướng, hể hả báo cho mọi người biết cái tin “Tây nó đốt nhà tôi rồi bác ạ” để chứng tỏ làng mình không phải Việt gian bán nước. Tình yêu làng thật sâu sắc và cảm động!</a:t>
            </a:r>
            <a:endParaRPr lang="vi-VN">
              <a:latin typeface="Dancing Script" pitchFamily="2" charset="0"/>
            </a:endParaRPr>
          </a:p>
        </p:txBody>
      </p:sp>
      <p:cxnSp>
        <p:nvCxnSpPr>
          <p:cNvPr id="7" name="Đường nối Thẳng 6">
            <a:extLst>
              <a:ext uri="{FF2B5EF4-FFF2-40B4-BE49-F238E27FC236}">
                <a16:creationId xmlns:a16="http://schemas.microsoft.com/office/drawing/2014/main" id="{4A2092A1-2C8A-9630-A1D6-291CFD7773D9}"/>
              </a:ext>
            </a:extLst>
          </p:cNvPr>
          <p:cNvCxnSpPr>
            <a:cxnSpLocks/>
          </p:cNvCxnSpPr>
          <p:nvPr/>
        </p:nvCxnSpPr>
        <p:spPr>
          <a:xfrm>
            <a:off x="260138" y="2056237"/>
            <a:ext cx="1080878" cy="0"/>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cxnSp>
        <p:nvCxnSpPr>
          <p:cNvPr id="10" name="Đường nối Thẳng 9">
            <a:extLst>
              <a:ext uri="{FF2B5EF4-FFF2-40B4-BE49-F238E27FC236}">
                <a16:creationId xmlns:a16="http://schemas.microsoft.com/office/drawing/2014/main" id="{E283248C-8ABC-7B67-D80C-F126F7D594DF}"/>
              </a:ext>
            </a:extLst>
          </p:cNvPr>
          <p:cNvCxnSpPr>
            <a:cxnSpLocks/>
          </p:cNvCxnSpPr>
          <p:nvPr/>
        </p:nvCxnSpPr>
        <p:spPr>
          <a:xfrm>
            <a:off x="3140527" y="2056237"/>
            <a:ext cx="1080878" cy="0"/>
          </a:xfrm>
          <a:prstGeom prst="line">
            <a:avLst/>
          </a:prstGeom>
          <a:ln w="38100" cap="sq">
            <a:solidFill>
              <a:srgbClr val="16697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77321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56D85"/>
        </a:solidFill>
        <a:effectLst/>
      </p:bgPr>
    </p:bg>
    <p:spTree>
      <p:nvGrpSpPr>
        <p:cNvPr id="1" name=""/>
        <p:cNvGrpSpPr/>
        <p:nvPr/>
      </p:nvGrpSpPr>
      <p:grpSpPr>
        <a:xfrm>
          <a:off x="0" y="0"/>
          <a:ext cx="0" cy="0"/>
          <a:chOff x="0" y="0"/>
          <a:chExt cx="0" cy="0"/>
        </a:xfrm>
      </p:grpSpPr>
      <p:sp>
        <p:nvSpPr>
          <p:cNvPr id="14" name="Tam giác Cân 13">
            <a:extLst>
              <a:ext uri="{FF2B5EF4-FFF2-40B4-BE49-F238E27FC236}">
                <a16:creationId xmlns:a16="http://schemas.microsoft.com/office/drawing/2014/main" id="{AE6FDC54-66D9-DD5F-87D6-F78A98956C66}"/>
              </a:ext>
            </a:extLst>
          </p:cNvPr>
          <p:cNvSpPr>
            <a:spLocks/>
          </p:cNvSpPr>
          <p:nvPr/>
        </p:nvSpPr>
        <p:spPr>
          <a:xfrm>
            <a:off x="2009106" y="745049"/>
            <a:ext cx="1420930" cy="1371162"/>
          </a:xfrm>
          <a:prstGeom prst="triangle">
            <a:avLst>
              <a:gd name="adj" fmla="val 48433"/>
            </a:avLst>
          </a:prstGeom>
          <a:solidFill>
            <a:srgbClr val="002B5B"/>
          </a:solidFill>
          <a:ln w="76200">
            <a:solidFill>
              <a:srgbClr val="002B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2" name="Nhóm 1">
            <a:extLst>
              <a:ext uri="{FF2B5EF4-FFF2-40B4-BE49-F238E27FC236}">
                <a16:creationId xmlns:a16="http://schemas.microsoft.com/office/drawing/2014/main" id="{2B127476-7809-D88E-BEC6-D19D079BEEE1}"/>
              </a:ext>
            </a:extLst>
          </p:cNvPr>
          <p:cNvGrpSpPr/>
          <p:nvPr/>
        </p:nvGrpSpPr>
        <p:grpSpPr>
          <a:xfrm>
            <a:off x="-9857" y="468627"/>
            <a:ext cx="3486785" cy="1071345"/>
            <a:chOff x="68607" y="433061"/>
            <a:chExt cx="4772489" cy="1071345"/>
          </a:xfrm>
        </p:grpSpPr>
        <p:sp>
          <p:nvSpPr>
            <p:cNvPr id="3" name="Hộp Văn bản 2">
              <a:extLst>
                <a:ext uri="{FF2B5EF4-FFF2-40B4-BE49-F238E27FC236}">
                  <a16:creationId xmlns:a16="http://schemas.microsoft.com/office/drawing/2014/main" id="{816CC05B-2BE7-C7CC-D3DA-B73F9A90A876}"/>
                </a:ext>
              </a:extLst>
            </p:cNvPr>
            <p:cNvSpPr txBox="1">
              <a:spLocks/>
            </p:cNvSpPr>
            <p:nvPr/>
          </p:nvSpPr>
          <p:spPr>
            <a:xfrm>
              <a:off x="119989" y="488743"/>
              <a:ext cx="4721107" cy="1015663"/>
            </a:xfrm>
            <a:prstGeom prst="rect">
              <a:avLst/>
            </a:prstGeom>
            <a:noFill/>
          </p:spPr>
          <p:txBody>
            <a:bodyPr wrap="square" rtlCol="0">
              <a:spAutoFit/>
            </a:bodyPr>
            <a:lstStyle/>
            <a:p>
              <a:r>
                <a:rPr lang="en-US" sz="6000" b="1">
                  <a:solidFill>
                    <a:srgbClr val="002B5B"/>
                  </a:solidFill>
                  <a:latin typeface="LHanoienne Typeface" pitchFamily="50" charset="0"/>
                  <a:cs typeface="iCiel Cucho" pitchFamily="50" charset="0"/>
                </a:rPr>
                <a:t>Sa pa</a:t>
              </a:r>
              <a:endParaRPr lang="vi-VN" sz="6000" b="1">
                <a:solidFill>
                  <a:srgbClr val="002B5B"/>
                </a:solidFill>
                <a:latin typeface="iCiel Cucho" pitchFamily="50" charset="0"/>
                <a:cs typeface="iCiel Cucho" pitchFamily="50" charset="0"/>
              </a:endParaRPr>
            </a:p>
          </p:txBody>
        </p:sp>
        <p:sp>
          <p:nvSpPr>
            <p:cNvPr id="4" name="Hộp Văn bản 3">
              <a:extLst>
                <a:ext uri="{FF2B5EF4-FFF2-40B4-BE49-F238E27FC236}">
                  <a16:creationId xmlns:a16="http://schemas.microsoft.com/office/drawing/2014/main" id="{920E6315-8BF4-6113-AFB9-0B6F80C2FF3E}"/>
                </a:ext>
              </a:extLst>
            </p:cNvPr>
            <p:cNvSpPr txBox="1">
              <a:spLocks/>
            </p:cNvSpPr>
            <p:nvPr/>
          </p:nvSpPr>
          <p:spPr>
            <a:xfrm>
              <a:off x="68607" y="433061"/>
              <a:ext cx="4721107" cy="1015663"/>
            </a:xfrm>
            <a:prstGeom prst="rect">
              <a:avLst/>
            </a:prstGeom>
            <a:noFill/>
          </p:spPr>
          <p:txBody>
            <a:bodyPr wrap="square" rtlCol="0">
              <a:spAutoFit/>
              <a:scene3d>
                <a:camera prst="orthographicFront"/>
                <a:lightRig rig="threePt" dir="t"/>
              </a:scene3d>
              <a:sp3d>
                <a:bevelB w="38100" h="38100" prst="angle"/>
              </a:sp3d>
            </a:bodyPr>
            <a:lstStyle/>
            <a:p>
              <a:r>
                <a:rPr lang="en-US" sz="6000" b="1">
                  <a:solidFill>
                    <a:srgbClr val="2B4865"/>
                  </a:solidFill>
                  <a:latin typeface="LHanoienne Typeface" pitchFamily="50" charset="0"/>
                  <a:cs typeface="iCiel Cucho" pitchFamily="50" charset="0"/>
                </a:rPr>
                <a:t>Sa Pa</a:t>
              </a:r>
              <a:endParaRPr lang="vi-VN" sz="6000" b="1">
                <a:solidFill>
                  <a:srgbClr val="2B4865"/>
                </a:solidFill>
                <a:latin typeface="iCiel Cucho" pitchFamily="50" charset="0"/>
                <a:cs typeface="iCiel Cucho" pitchFamily="50" charset="0"/>
              </a:endParaRPr>
            </a:p>
          </p:txBody>
        </p:sp>
      </p:grpSp>
      <p:sp>
        <p:nvSpPr>
          <p:cNvPr id="5" name="Hộp Văn bản 4">
            <a:extLst>
              <a:ext uri="{FF2B5EF4-FFF2-40B4-BE49-F238E27FC236}">
                <a16:creationId xmlns:a16="http://schemas.microsoft.com/office/drawing/2014/main" id="{CC858004-C8D4-236F-9FFA-41D4CC4C4788}"/>
              </a:ext>
            </a:extLst>
          </p:cNvPr>
          <p:cNvSpPr txBox="1">
            <a:spLocks/>
          </p:cNvSpPr>
          <p:nvPr/>
        </p:nvSpPr>
        <p:spPr>
          <a:xfrm rot="21282631">
            <a:off x="-108745" y="1392727"/>
            <a:ext cx="2584980" cy="1323439"/>
          </a:xfrm>
          <a:prstGeom prst="rect">
            <a:avLst/>
          </a:prstGeom>
          <a:noFill/>
        </p:spPr>
        <p:txBody>
          <a:bodyPr wrap="square" rtlCol="0">
            <a:spAutoFit/>
          </a:bodyPr>
          <a:lstStyle/>
          <a:p>
            <a:r>
              <a:rPr lang="en-US" sz="4000" b="1" i="1">
                <a:solidFill>
                  <a:srgbClr val="EBE3D6"/>
                </a:solidFill>
                <a:effectLst>
                  <a:outerShdw dist="38100" dir="2700000" algn="tl" rotWithShape="0">
                    <a:srgbClr val="174555"/>
                  </a:outerShdw>
                </a:effectLst>
                <a:latin typeface="Dancing Script" pitchFamily="2" charset="0"/>
              </a:rPr>
              <a:t>   Nguyễn Thành Long</a:t>
            </a:r>
            <a:endParaRPr lang="vi-VN" sz="4000" b="1" i="1">
              <a:solidFill>
                <a:srgbClr val="EBE3D6"/>
              </a:solidFill>
              <a:effectLst>
                <a:outerShdw dist="38100" dir="2700000" algn="tl" rotWithShape="0">
                  <a:srgbClr val="174555"/>
                </a:outerShdw>
              </a:effectLst>
              <a:latin typeface="Dancing Script" pitchFamily="2" charset="0"/>
            </a:endParaRPr>
          </a:p>
        </p:txBody>
      </p:sp>
      <p:sp>
        <p:nvSpPr>
          <p:cNvPr id="6" name="Hộp Văn bản 5">
            <a:extLst>
              <a:ext uri="{FF2B5EF4-FFF2-40B4-BE49-F238E27FC236}">
                <a16:creationId xmlns:a16="http://schemas.microsoft.com/office/drawing/2014/main" id="{724CDF7F-8D44-2C20-C44E-97D0BAB335F9}"/>
              </a:ext>
            </a:extLst>
          </p:cNvPr>
          <p:cNvSpPr txBox="1"/>
          <p:nvPr/>
        </p:nvSpPr>
        <p:spPr>
          <a:xfrm rot="21300000">
            <a:off x="1929662" y="-55817"/>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174555"/>
                  </a:outerShdw>
                </a:effectLst>
                <a:latin typeface="Dancing Script" pitchFamily="2" charset="0"/>
              </a:rPr>
              <a:t>1970</a:t>
            </a:r>
            <a:endParaRPr lang="vi-VN" sz="4000" i="1">
              <a:solidFill>
                <a:srgbClr val="EBE3D6"/>
              </a:solidFill>
              <a:effectLst>
                <a:outerShdw dist="38100" dir="2700000" algn="tl" rotWithShape="0">
                  <a:srgbClr val="174555"/>
                </a:outerShdw>
              </a:effectLst>
              <a:latin typeface="Dancing Script" pitchFamily="2" charset="0"/>
            </a:endParaRPr>
          </a:p>
        </p:txBody>
      </p:sp>
      <p:sp>
        <p:nvSpPr>
          <p:cNvPr id="9" name="Hộp Văn bản 8">
            <a:extLst>
              <a:ext uri="{FF2B5EF4-FFF2-40B4-BE49-F238E27FC236}">
                <a16:creationId xmlns:a16="http://schemas.microsoft.com/office/drawing/2014/main" id="{622973C5-DC01-0C2A-1F5D-91AF8D9A7FBD}"/>
              </a:ext>
            </a:extLst>
          </p:cNvPr>
          <p:cNvSpPr txBox="1">
            <a:spLocks/>
          </p:cNvSpPr>
          <p:nvPr/>
        </p:nvSpPr>
        <p:spPr>
          <a:xfrm>
            <a:off x="138797" y="170379"/>
            <a:ext cx="2229265" cy="477054"/>
          </a:xfrm>
          <a:prstGeom prst="rect">
            <a:avLst/>
          </a:prstGeom>
          <a:noFill/>
        </p:spPr>
        <p:txBody>
          <a:bodyPr wrap="square" rtlCol="0">
            <a:spAutoFit/>
          </a:bodyPr>
          <a:lstStyle/>
          <a:p>
            <a:r>
              <a:rPr lang="en-US" sz="2500">
                <a:solidFill>
                  <a:srgbClr val="002B5B"/>
                </a:solidFill>
                <a:effectLst>
                  <a:outerShdw dist="38100" dir="2700000" algn="tl" rotWithShape="0">
                    <a:srgbClr val="174555"/>
                  </a:outerShdw>
                </a:effectLst>
                <a:latin typeface="LHanoienne Typeface" pitchFamily="50" charset="0"/>
                <a:cs typeface="iCiel Cucho" pitchFamily="50" charset="0"/>
              </a:rPr>
              <a:t>Lặng lẽ</a:t>
            </a:r>
            <a:endParaRPr lang="vi-VN" sz="2500">
              <a:solidFill>
                <a:srgbClr val="002B5B"/>
              </a:solidFill>
              <a:effectLst>
                <a:outerShdw dist="38100" dir="2700000" algn="tl" rotWithShape="0">
                  <a:srgbClr val="174555"/>
                </a:outerShdw>
              </a:effectLst>
              <a:latin typeface="iCiel Cucho" pitchFamily="50" charset="0"/>
              <a:cs typeface="iCiel Cucho" pitchFamily="50" charset="0"/>
            </a:endParaRPr>
          </a:p>
        </p:txBody>
      </p:sp>
      <p:cxnSp>
        <p:nvCxnSpPr>
          <p:cNvPr id="7" name="Đường nối Thẳng 6">
            <a:extLst>
              <a:ext uri="{FF2B5EF4-FFF2-40B4-BE49-F238E27FC236}">
                <a16:creationId xmlns:a16="http://schemas.microsoft.com/office/drawing/2014/main" id="{126FEC7B-741F-DFEF-F699-BEA30F1D5646}"/>
              </a:ext>
            </a:extLst>
          </p:cNvPr>
          <p:cNvCxnSpPr>
            <a:cxnSpLocks/>
          </p:cNvCxnSpPr>
          <p:nvPr/>
        </p:nvCxnSpPr>
        <p:spPr>
          <a:xfrm>
            <a:off x="3228786" y="69121"/>
            <a:ext cx="0" cy="1426892"/>
          </a:xfrm>
          <a:prstGeom prst="line">
            <a:avLst/>
          </a:prstGeom>
          <a:ln w="38100">
            <a:solidFill>
              <a:srgbClr val="8FE3CF"/>
            </a:solidFill>
          </a:ln>
        </p:spPr>
        <p:style>
          <a:lnRef idx="1">
            <a:schemeClr val="accent1"/>
          </a:lnRef>
          <a:fillRef idx="0">
            <a:schemeClr val="accent1"/>
          </a:fillRef>
          <a:effectRef idx="0">
            <a:schemeClr val="accent1"/>
          </a:effectRef>
          <a:fontRef idx="minor">
            <a:schemeClr val="tx1"/>
          </a:fontRef>
        </p:style>
      </p:cxnSp>
      <p:cxnSp>
        <p:nvCxnSpPr>
          <p:cNvPr id="18" name="Đường nối Thẳng 17">
            <a:extLst>
              <a:ext uri="{FF2B5EF4-FFF2-40B4-BE49-F238E27FC236}">
                <a16:creationId xmlns:a16="http://schemas.microsoft.com/office/drawing/2014/main" id="{45C0FF87-8CEA-751C-5DDC-A3E61063C56D}"/>
              </a:ext>
            </a:extLst>
          </p:cNvPr>
          <p:cNvCxnSpPr>
            <a:cxnSpLocks/>
          </p:cNvCxnSpPr>
          <p:nvPr/>
        </p:nvCxnSpPr>
        <p:spPr>
          <a:xfrm>
            <a:off x="3407735" y="69121"/>
            <a:ext cx="0" cy="1797087"/>
          </a:xfrm>
          <a:prstGeom prst="line">
            <a:avLst/>
          </a:prstGeom>
          <a:ln w="38100">
            <a:solidFill>
              <a:srgbClr val="8FE3CF"/>
            </a:solidFill>
          </a:ln>
        </p:spPr>
        <p:style>
          <a:lnRef idx="1">
            <a:schemeClr val="accent1"/>
          </a:lnRef>
          <a:fillRef idx="0">
            <a:schemeClr val="accent1"/>
          </a:fillRef>
          <a:effectRef idx="0">
            <a:schemeClr val="accent1"/>
          </a:effectRef>
          <a:fontRef idx="minor">
            <a:schemeClr val="tx1"/>
          </a:fontRef>
        </p:style>
      </p:cxnSp>
      <p:cxnSp>
        <p:nvCxnSpPr>
          <p:cNvPr id="20" name="Đường nối Thẳng 19">
            <a:extLst>
              <a:ext uri="{FF2B5EF4-FFF2-40B4-BE49-F238E27FC236}">
                <a16:creationId xmlns:a16="http://schemas.microsoft.com/office/drawing/2014/main" id="{8320FA28-0B42-6D7A-B161-BAC74ED20F6B}"/>
              </a:ext>
            </a:extLst>
          </p:cNvPr>
          <p:cNvCxnSpPr>
            <a:cxnSpLocks/>
          </p:cNvCxnSpPr>
          <p:nvPr/>
        </p:nvCxnSpPr>
        <p:spPr>
          <a:xfrm>
            <a:off x="3595304" y="69121"/>
            <a:ext cx="0" cy="2047090"/>
          </a:xfrm>
          <a:prstGeom prst="line">
            <a:avLst/>
          </a:prstGeom>
          <a:ln w="38100">
            <a:solidFill>
              <a:srgbClr val="8FE3CF"/>
            </a:solidFill>
          </a:ln>
        </p:spPr>
        <p:style>
          <a:lnRef idx="1">
            <a:schemeClr val="accent1"/>
          </a:lnRef>
          <a:fillRef idx="0">
            <a:schemeClr val="accent1"/>
          </a:fillRef>
          <a:effectRef idx="0">
            <a:schemeClr val="accent1"/>
          </a:effectRef>
          <a:fontRef idx="minor">
            <a:schemeClr val="tx1"/>
          </a:fontRef>
        </p:style>
      </p:cxnSp>
      <p:sp>
        <p:nvSpPr>
          <p:cNvPr id="10" name="Hình chữ nhật 9">
            <a:extLst>
              <a:ext uri="{FF2B5EF4-FFF2-40B4-BE49-F238E27FC236}">
                <a16:creationId xmlns:a16="http://schemas.microsoft.com/office/drawing/2014/main" id="{E08B46F2-D305-EB1E-5570-48EB4FA449B4}"/>
              </a:ext>
            </a:extLst>
          </p:cNvPr>
          <p:cNvSpPr>
            <a:spLocks/>
          </p:cNvSpPr>
          <p:nvPr/>
        </p:nvSpPr>
        <p:spPr>
          <a:xfrm>
            <a:off x="3829050" y="101342"/>
            <a:ext cx="5985541" cy="2613076"/>
          </a:xfrm>
          <a:prstGeom prst="rect">
            <a:avLst/>
          </a:prstGeom>
          <a:noFill/>
          <a:ln w="38100">
            <a:solidFill>
              <a:srgbClr val="002B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1" name="Hình chữ nhật 10">
            <a:extLst>
              <a:ext uri="{FF2B5EF4-FFF2-40B4-BE49-F238E27FC236}">
                <a16:creationId xmlns:a16="http://schemas.microsoft.com/office/drawing/2014/main" id="{EDC12F8C-F475-FDD7-9A58-2DEB0F33CDCC}"/>
              </a:ext>
            </a:extLst>
          </p:cNvPr>
          <p:cNvSpPr>
            <a:spLocks/>
          </p:cNvSpPr>
          <p:nvPr/>
        </p:nvSpPr>
        <p:spPr>
          <a:xfrm>
            <a:off x="3860553" y="69121"/>
            <a:ext cx="5985541" cy="2613076"/>
          </a:xfrm>
          <a:prstGeom prst="rect">
            <a:avLst/>
          </a:prstGeom>
          <a:noFill/>
          <a:ln w="38100">
            <a:solidFill>
              <a:srgbClr val="1745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2" name="Hộp Văn bản 11">
            <a:extLst>
              <a:ext uri="{FF2B5EF4-FFF2-40B4-BE49-F238E27FC236}">
                <a16:creationId xmlns:a16="http://schemas.microsoft.com/office/drawing/2014/main" id="{39649397-F40B-19E2-3BAA-2AB9DA272233}"/>
              </a:ext>
            </a:extLst>
          </p:cNvPr>
          <p:cNvSpPr txBox="1">
            <a:spLocks/>
          </p:cNvSpPr>
          <p:nvPr/>
        </p:nvSpPr>
        <p:spPr>
          <a:xfrm>
            <a:off x="3857013" y="103816"/>
            <a:ext cx="5985541" cy="2492990"/>
          </a:xfrm>
          <a:prstGeom prst="rect">
            <a:avLst/>
          </a:prstGeom>
          <a:noFill/>
        </p:spPr>
        <p:txBody>
          <a:bodyPr wrap="square" rtlCol="0">
            <a:spAutoFit/>
          </a:bodyPr>
          <a:lstStyle/>
          <a:p>
            <a:r>
              <a:rPr lang="en-US" sz="3000">
                <a:latin typeface="Westgate" panose="00000500000000000000" pitchFamily="50" charset="0"/>
                <a:cs typeface="iCiel Cucho" pitchFamily="50" charset="0"/>
              </a:rPr>
              <a:t>*HOÀN CẢNH: </a:t>
            </a:r>
            <a:r>
              <a:rPr lang="en-US">
                <a:latin typeface="Dancing Script" pitchFamily="2" charset="0"/>
                <a:cs typeface="iCiel Cucho" pitchFamily="50" charset="0"/>
              </a:rPr>
              <a:t>Kết quả chuyến đi thực tế lên Lào Cai năm 1970.</a:t>
            </a:r>
          </a:p>
          <a:p>
            <a:r>
              <a:rPr lang="en-US" sz="3000">
                <a:latin typeface="Westgate" panose="00000500000000000000" pitchFamily="50" charset="0"/>
                <a:cs typeface="iCiel Cucho" pitchFamily="50" charset="0"/>
              </a:rPr>
              <a:t>*NHAN ĐỀ: </a:t>
            </a:r>
            <a:r>
              <a:rPr lang="en-US">
                <a:latin typeface="Dancing Script" pitchFamily="2" charset="0"/>
                <a:cs typeface="iCiel Cucho" pitchFamily="50" charset="0"/>
              </a:rPr>
              <a:t>Đảo từ “lặng lẽ” thể hiện được chủ đề tác phẩm.</a:t>
            </a:r>
          </a:p>
          <a:p>
            <a:r>
              <a:rPr lang="en-US">
                <a:latin typeface="Dancing Script" pitchFamily="2" charset="0"/>
                <a:cs typeface="iCiel Cucho" pitchFamily="50" charset="0"/>
              </a:rPr>
              <a:t>-&gt; Gợi những người lao động âm thầm cống hiến cho đất nước.</a:t>
            </a:r>
          </a:p>
          <a:p>
            <a:r>
              <a:rPr lang="en-US" sz="3000">
                <a:latin typeface="Westgate" panose="00000500000000000000" pitchFamily="50" charset="0"/>
                <a:cs typeface="iCiel Cucho" pitchFamily="50" charset="0"/>
              </a:rPr>
              <a:t>*NGHỆ THUẬT: </a:t>
            </a:r>
            <a:r>
              <a:rPr lang="en-US">
                <a:latin typeface="Dancing Script" pitchFamily="2" charset="0"/>
                <a:cs typeface="iCiel Cucho" pitchFamily="50" charset="0"/>
              </a:rPr>
              <a:t>Tình huống hợp lí cùng cách kể chuyện tự nhiên.</a:t>
            </a:r>
          </a:p>
          <a:p>
            <a:r>
              <a:rPr lang="en-US" sz="3000">
                <a:latin typeface="Westgate" panose="00000500000000000000" pitchFamily="50" charset="0"/>
                <a:cs typeface="iCiel Cucho" pitchFamily="50" charset="0"/>
              </a:rPr>
              <a:t>*TÌNH Huống:  </a:t>
            </a:r>
            <a:r>
              <a:rPr lang="en-US">
                <a:latin typeface="Dancing Script" pitchFamily="2" charset="0"/>
                <a:cs typeface="iCiel Cucho" pitchFamily="50" charset="0"/>
              </a:rPr>
              <a:t>Cuộc gặp gỡ của anh thanh niên với ông họa sĩ, cô kĩ sư và bác lái xe qua đó khắc họa hình tượng nhân vật chính cùng chủ đề.</a:t>
            </a:r>
            <a:endParaRPr lang="vi-VN">
              <a:latin typeface="Dancing Script" pitchFamily="2" charset="0"/>
              <a:cs typeface="iCiel Cucho" pitchFamily="50" charset="0"/>
            </a:endParaRPr>
          </a:p>
        </p:txBody>
      </p:sp>
      <p:sp>
        <p:nvSpPr>
          <p:cNvPr id="15" name="Hộp Văn bản 14">
            <a:extLst>
              <a:ext uri="{FF2B5EF4-FFF2-40B4-BE49-F238E27FC236}">
                <a16:creationId xmlns:a16="http://schemas.microsoft.com/office/drawing/2014/main" id="{C2716B88-8A70-5B61-158D-6CF6597195ED}"/>
              </a:ext>
            </a:extLst>
          </p:cNvPr>
          <p:cNvSpPr txBox="1">
            <a:spLocks/>
          </p:cNvSpPr>
          <p:nvPr/>
        </p:nvSpPr>
        <p:spPr>
          <a:xfrm rot="5400000">
            <a:off x="8485505" y="896206"/>
            <a:ext cx="1835287" cy="400110"/>
          </a:xfrm>
          <a:prstGeom prst="rect">
            <a:avLst/>
          </a:prstGeom>
          <a:noFill/>
          <a:ln>
            <a:noFill/>
          </a:ln>
        </p:spPr>
        <p:txBody>
          <a:bodyPr wrap="square" rtlCol="0">
            <a:spAutoFit/>
          </a:bodyPr>
          <a:lstStyle/>
          <a:p>
            <a:r>
              <a:rPr lang="en-US" sz="2000">
                <a:solidFill>
                  <a:srgbClr val="32506E"/>
                </a:solidFill>
                <a:latin typeface="LHanoienne Typeface" pitchFamily="50" charset="0"/>
                <a:cs typeface="iCiel Cucho" pitchFamily="50" charset="0"/>
              </a:rPr>
              <a:t>TÁC PHẨM</a:t>
            </a:r>
            <a:endParaRPr lang="vi-VN" sz="2000">
              <a:solidFill>
                <a:srgbClr val="32506E"/>
              </a:solidFill>
              <a:latin typeface="iCiel Cucho" pitchFamily="50" charset="0"/>
              <a:cs typeface="iCiel Cucho" pitchFamily="50" charset="0"/>
            </a:endParaRPr>
          </a:p>
        </p:txBody>
      </p:sp>
      <p:sp>
        <p:nvSpPr>
          <p:cNvPr id="16" name="Hình chữ nhật 15">
            <a:extLst>
              <a:ext uri="{FF2B5EF4-FFF2-40B4-BE49-F238E27FC236}">
                <a16:creationId xmlns:a16="http://schemas.microsoft.com/office/drawing/2014/main" id="{5AA25CCC-758B-DE46-3C9A-6D029F4E8F71}"/>
              </a:ext>
            </a:extLst>
          </p:cNvPr>
          <p:cNvSpPr>
            <a:spLocks/>
          </p:cNvSpPr>
          <p:nvPr/>
        </p:nvSpPr>
        <p:spPr>
          <a:xfrm>
            <a:off x="61575" y="2836611"/>
            <a:ext cx="3172621" cy="3949794"/>
          </a:xfrm>
          <a:prstGeom prst="rect">
            <a:avLst/>
          </a:prstGeom>
          <a:noFill/>
          <a:ln w="38100">
            <a:solidFill>
              <a:srgbClr val="002B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7" name="Hình chữ nhật 16">
            <a:extLst>
              <a:ext uri="{FF2B5EF4-FFF2-40B4-BE49-F238E27FC236}">
                <a16:creationId xmlns:a16="http://schemas.microsoft.com/office/drawing/2014/main" id="{870CAF9C-C2EE-B410-7E90-17B782E3580D}"/>
              </a:ext>
            </a:extLst>
          </p:cNvPr>
          <p:cNvSpPr>
            <a:spLocks/>
          </p:cNvSpPr>
          <p:nvPr/>
        </p:nvSpPr>
        <p:spPr>
          <a:xfrm>
            <a:off x="93078" y="2804390"/>
            <a:ext cx="3172621" cy="3949794"/>
          </a:xfrm>
          <a:prstGeom prst="rect">
            <a:avLst/>
          </a:prstGeom>
          <a:noFill/>
          <a:ln w="38100">
            <a:solidFill>
              <a:srgbClr val="1745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6" name="Hình chữ nhật 25">
            <a:extLst>
              <a:ext uri="{FF2B5EF4-FFF2-40B4-BE49-F238E27FC236}">
                <a16:creationId xmlns:a16="http://schemas.microsoft.com/office/drawing/2014/main" id="{6D85D889-CF82-24C0-9210-6970661DB49D}"/>
              </a:ext>
            </a:extLst>
          </p:cNvPr>
          <p:cNvSpPr>
            <a:spLocks/>
          </p:cNvSpPr>
          <p:nvPr/>
        </p:nvSpPr>
        <p:spPr>
          <a:xfrm>
            <a:off x="3351198" y="2836611"/>
            <a:ext cx="3172621" cy="3949794"/>
          </a:xfrm>
          <a:prstGeom prst="rect">
            <a:avLst/>
          </a:prstGeom>
          <a:noFill/>
          <a:ln w="38100">
            <a:solidFill>
              <a:srgbClr val="002B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7" name="Hình chữ nhật 26">
            <a:extLst>
              <a:ext uri="{FF2B5EF4-FFF2-40B4-BE49-F238E27FC236}">
                <a16:creationId xmlns:a16="http://schemas.microsoft.com/office/drawing/2014/main" id="{952CB6A7-8EA8-6A0F-7753-8AC484516755}"/>
              </a:ext>
            </a:extLst>
          </p:cNvPr>
          <p:cNvSpPr>
            <a:spLocks/>
          </p:cNvSpPr>
          <p:nvPr/>
        </p:nvSpPr>
        <p:spPr>
          <a:xfrm>
            <a:off x="3382701" y="2804390"/>
            <a:ext cx="3172621" cy="3949794"/>
          </a:xfrm>
          <a:prstGeom prst="rect">
            <a:avLst/>
          </a:prstGeom>
          <a:noFill/>
          <a:ln w="38100">
            <a:solidFill>
              <a:srgbClr val="1745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8" name="Hình chữ nhật 27">
            <a:extLst>
              <a:ext uri="{FF2B5EF4-FFF2-40B4-BE49-F238E27FC236}">
                <a16:creationId xmlns:a16="http://schemas.microsoft.com/office/drawing/2014/main" id="{95D576CA-E2B8-A8A8-82FC-90994853434F}"/>
              </a:ext>
            </a:extLst>
          </p:cNvPr>
          <p:cNvSpPr>
            <a:spLocks/>
          </p:cNvSpPr>
          <p:nvPr/>
        </p:nvSpPr>
        <p:spPr>
          <a:xfrm>
            <a:off x="6638110" y="2836611"/>
            <a:ext cx="3172621" cy="3949794"/>
          </a:xfrm>
          <a:prstGeom prst="rect">
            <a:avLst/>
          </a:prstGeom>
          <a:noFill/>
          <a:ln w="38100">
            <a:solidFill>
              <a:srgbClr val="002B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29" name="Hình chữ nhật 28">
            <a:extLst>
              <a:ext uri="{FF2B5EF4-FFF2-40B4-BE49-F238E27FC236}">
                <a16:creationId xmlns:a16="http://schemas.microsoft.com/office/drawing/2014/main" id="{B8BEB206-5A5C-D3B1-F43D-52ADB573C08B}"/>
              </a:ext>
            </a:extLst>
          </p:cNvPr>
          <p:cNvSpPr>
            <a:spLocks/>
          </p:cNvSpPr>
          <p:nvPr/>
        </p:nvSpPr>
        <p:spPr>
          <a:xfrm>
            <a:off x="6669613" y="2804390"/>
            <a:ext cx="3172621" cy="3949794"/>
          </a:xfrm>
          <a:prstGeom prst="rect">
            <a:avLst/>
          </a:prstGeom>
          <a:noFill/>
          <a:ln w="38100">
            <a:solidFill>
              <a:srgbClr val="1745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cxnSp>
        <p:nvCxnSpPr>
          <p:cNvPr id="30" name="Đường nối Thẳng 29">
            <a:extLst>
              <a:ext uri="{FF2B5EF4-FFF2-40B4-BE49-F238E27FC236}">
                <a16:creationId xmlns:a16="http://schemas.microsoft.com/office/drawing/2014/main" id="{B788D69C-4167-D5C1-665A-15C14C3E59DD}"/>
              </a:ext>
            </a:extLst>
          </p:cNvPr>
          <p:cNvCxnSpPr>
            <a:cxnSpLocks/>
          </p:cNvCxnSpPr>
          <p:nvPr/>
        </p:nvCxnSpPr>
        <p:spPr>
          <a:xfrm flipH="1">
            <a:off x="9190784" y="255517"/>
            <a:ext cx="16956" cy="1656411"/>
          </a:xfrm>
          <a:prstGeom prst="line">
            <a:avLst/>
          </a:prstGeom>
          <a:ln w="38100">
            <a:solidFill>
              <a:srgbClr val="8FE3CF"/>
            </a:solidFill>
          </a:ln>
        </p:spPr>
        <p:style>
          <a:lnRef idx="1">
            <a:schemeClr val="accent1"/>
          </a:lnRef>
          <a:fillRef idx="0">
            <a:schemeClr val="accent1"/>
          </a:fillRef>
          <a:effectRef idx="0">
            <a:schemeClr val="accent1"/>
          </a:effectRef>
          <a:fontRef idx="minor">
            <a:schemeClr val="tx1"/>
          </a:fontRef>
        </p:style>
      </p:cxnSp>
      <p:sp>
        <p:nvSpPr>
          <p:cNvPr id="32" name="Hộp Văn bản 31">
            <a:extLst>
              <a:ext uri="{FF2B5EF4-FFF2-40B4-BE49-F238E27FC236}">
                <a16:creationId xmlns:a16="http://schemas.microsoft.com/office/drawing/2014/main" id="{3C92C2E8-D86D-D3FA-DD9E-09A8D53797B8}"/>
              </a:ext>
            </a:extLst>
          </p:cNvPr>
          <p:cNvSpPr txBox="1"/>
          <p:nvPr/>
        </p:nvSpPr>
        <p:spPr>
          <a:xfrm>
            <a:off x="81648" y="2681485"/>
            <a:ext cx="3172621" cy="3877985"/>
          </a:xfrm>
          <a:prstGeom prst="rect">
            <a:avLst/>
          </a:prstGeom>
          <a:noFill/>
        </p:spPr>
        <p:txBody>
          <a:bodyPr wrap="square" rtlCol="0">
            <a:spAutoFit/>
          </a:bodyPr>
          <a:lstStyle/>
          <a:p>
            <a:r>
              <a:rPr lang="en-US" sz="3000">
                <a:latin typeface="Westgate" panose="00000500000000000000" pitchFamily="50" charset="0"/>
              </a:rPr>
              <a:t>1/ Nhân vật anh thanh niên</a:t>
            </a:r>
          </a:p>
          <a:p>
            <a:r>
              <a:rPr lang="en-US">
                <a:latin typeface="Dancing Script" pitchFamily="2" charset="0"/>
              </a:rPr>
              <a:t>-Hoàn cảnh sống, làm việc đòi hỏi sự tỉ mỉ, chính xác và tinh thần trách nghiệm cao.</a:t>
            </a:r>
          </a:p>
          <a:p>
            <a:r>
              <a:rPr lang="en-US">
                <a:latin typeface="Dancing Script" pitchFamily="2" charset="0"/>
              </a:rPr>
              <a:t>-Anh có nhiều phẩm chất đẹp:</a:t>
            </a:r>
          </a:p>
          <a:p>
            <a:r>
              <a:rPr lang="en-US">
                <a:latin typeface="Dancing Script" pitchFamily="2" charset="0"/>
              </a:rPr>
              <a:t>+Có lòng yêu nghề và tinh thần trách nghiệm với công việc.</a:t>
            </a:r>
          </a:p>
          <a:p>
            <a:r>
              <a:rPr lang="en-US">
                <a:latin typeface="Dancing Script" pitchFamily="2" charset="0"/>
              </a:rPr>
              <a:t>+Tạo ra cuộc sống nề nếp, văn minh và thơ mộng.</a:t>
            </a:r>
          </a:p>
          <a:p>
            <a:r>
              <a:rPr lang="en-US">
                <a:latin typeface="Dancing Script" pitchFamily="2" charset="0"/>
              </a:rPr>
              <a:t>+Suy nghĩ đẹp về công việc.</a:t>
            </a:r>
          </a:p>
          <a:p>
            <a:r>
              <a:rPr lang="en-US">
                <a:latin typeface="Dancing Script" pitchFamily="2" charset="0"/>
              </a:rPr>
              <a:t>+Sự chân thành, cởi mở và lòng hiếu khách (phong cách sống đẹp).</a:t>
            </a:r>
          </a:p>
          <a:p>
            <a:r>
              <a:rPr lang="en-US">
                <a:latin typeface="Dancing Script" pitchFamily="2" charset="0"/>
              </a:rPr>
              <a:t>+Sự khiêm tốn, thành thật.</a:t>
            </a:r>
          </a:p>
        </p:txBody>
      </p:sp>
      <p:sp>
        <p:nvSpPr>
          <p:cNvPr id="33" name="Hộp Văn bản 32">
            <a:extLst>
              <a:ext uri="{FF2B5EF4-FFF2-40B4-BE49-F238E27FC236}">
                <a16:creationId xmlns:a16="http://schemas.microsoft.com/office/drawing/2014/main" id="{D085BF43-0DD6-81E9-9D3C-2C310C6B4263}"/>
              </a:ext>
            </a:extLst>
          </p:cNvPr>
          <p:cNvSpPr txBox="1"/>
          <p:nvPr/>
        </p:nvSpPr>
        <p:spPr>
          <a:xfrm>
            <a:off x="3371347" y="2681485"/>
            <a:ext cx="3172621" cy="3877985"/>
          </a:xfrm>
          <a:prstGeom prst="rect">
            <a:avLst/>
          </a:prstGeom>
          <a:noFill/>
        </p:spPr>
        <p:txBody>
          <a:bodyPr wrap="square" rtlCol="0">
            <a:spAutoFit/>
          </a:bodyPr>
          <a:lstStyle/>
          <a:p>
            <a:r>
              <a:rPr lang="en-US" sz="3000">
                <a:latin typeface="Westgate" panose="00000500000000000000" pitchFamily="50" charset="0"/>
              </a:rPr>
              <a:t>2/ các nhân vật khác</a:t>
            </a:r>
          </a:p>
          <a:p>
            <a:r>
              <a:rPr lang="en-US">
                <a:latin typeface="Dancing Script" pitchFamily="2" charset="0"/>
              </a:rPr>
              <a:t>-Ông kĩ sư vườn rau: chăm chỉ thụ phấn cho hàng vạn cây su hào để tìm cách làm su hào miền Bắc to hơn và ngọt hơn.</a:t>
            </a:r>
          </a:p>
          <a:p>
            <a:r>
              <a:rPr lang="en-US">
                <a:latin typeface="Dancing Script" pitchFamily="2" charset="0"/>
              </a:rPr>
              <a:t>-Anh cán bộ nghiên cứu sét: 11 năm không một ngày xa cơ quan, luôn trong tư thế sẵn sàng chờ sét.</a:t>
            </a:r>
          </a:p>
          <a:p>
            <a:r>
              <a:rPr lang="en-US">
                <a:latin typeface="Dancing Script" pitchFamily="2" charset="0"/>
              </a:rPr>
              <a:t>-Ông họa sĩ: muốn ghi lại hình ảnh anh thanh niên qua nét kí họa.</a:t>
            </a:r>
          </a:p>
          <a:p>
            <a:r>
              <a:rPr lang="en-US">
                <a:latin typeface="Dancing Script" pitchFamily="2" charset="0"/>
              </a:rPr>
              <a:t>-Cô kĩ sư: rời Hà Nội, cô bỏ lại sau lưng mối tình nhạt nhẽo để lên công tác miền Tây Bắc.</a:t>
            </a:r>
          </a:p>
        </p:txBody>
      </p:sp>
      <p:sp>
        <p:nvSpPr>
          <p:cNvPr id="34" name="Hộp Văn bản 33">
            <a:extLst>
              <a:ext uri="{FF2B5EF4-FFF2-40B4-BE49-F238E27FC236}">
                <a16:creationId xmlns:a16="http://schemas.microsoft.com/office/drawing/2014/main" id="{9B3BF62C-2475-C713-516F-DB1ECD9E7BD9}"/>
              </a:ext>
            </a:extLst>
          </p:cNvPr>
          <p:cNvSpPr txBox="1"/>
          <p:nvPr/>
        </p:nvSpPr>
        <p:spPr>
          <a:xfrm>
            <a:off x="6665106" y="2681485"/>
            <a:ext cx="3172621" cy="3323987"/>
          </a:xfrm>
          <a:prstGeom prst="rect">
            <a:avLst/>
          </a:prstGeom>
          <a:noFill/>
        </p:spPr>
        <p:txBody>
          <a:bodyPr wrap="square" rtlCol="0">
            <a:spAutoFit/>
          </a:bodyPr>
          <a:lstStyle/>
          <a:p>
            <a:r>
              <a:rPr lang="en-US" sz="3000">
                <a:latin typeface="Westgate" panose="00000500000000000000" pitchFamily="50" charset="0"/>
              </a:rPr>
              <a:t>3/ vẻ đẹp thiên nhiên sa pa</a:t>
            </a:r>
          </a:p>
          <a:p>
            <a:r>
              <a:rPr lang="en-US">
                <a:latin typeface="Dancing Script" pitchFamily="2" charset="0"/>
              </a:rPr>
              <a:t>-Chất trữ tình toát lên từ những phong cảnh thiên nhiên đẹp và đầy thơ mộng.</a:t>
            </a:r>
          </a:p>
          <a:p>
            <a:r>
              <a:rPr lang="en-US">
                <a:latin typeface="Dancing Script" pitchFamily="2" charset="0"/>
              </a:rPr>
              <a:t>-Bằng vài nét chấm phá, nghệ thuật nhân hóa, so sánh, tác giả đã khắc họa bức tranh thiên nhiên Sa Pa với vẻ đẹp trong trẻo, thơ mộng, hữu tình.</a:t>
            </a:r>
          </a:p>
          <a:p>
            <a:r>
              <a:rPr lang="en-US">
                <a:latin typeface="Dancing Script" pitchFamily="2" charset="0"/>
              </a:rPr>
              <a:t>-Vẻ đẹp của thiên nhiên Sa Pa góp phần tạo nên chất thơ cho tác phẩm.</a:t>
            </a:r>
          </a:p>
        </p:txBody>
      </p:sp>
    </p:spTree>
    <p:extLst>
      <p:ext uri="{BB962C8B-B14F-4D97-AF65-F5344CB8AC3E}">
        <p14:creationId xmlns:p14="http://schemas.microsoft.com/office/powerpoint/2010/main" val="275938211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8CCA3"/>
        </a:solidFill>
        <a:effectLst/>
      </p:bgPr>
    </p:bg>
    <p:spTree>
      <p:nvGrpSpPr>
        <p:cNvPr id="1" name=""/>
        <p:cNvGrpSpPr/>
        <p:nvPr/>
      </p:nvGrpSpPr>
      <p:grpSpPr>
        <a:xfrm>
          <a:off x="0" y="0"/>
          <a:ext cx="0" cy="0"/>
          <a:chOff x="0" y="0"/>
          <a:chExt cx="0" cy="0"/>
        </a:xfrm>
      </p:grpSpPr>
      <p:pic>
        <p:nvPicPr>
          <p:cNvPr id="26" name="Đồ họa 25" descr="Comb with solid fill">
            <a:extLst>
              <a:ext uri="{FF2B5EF4-FFF2-40B4-BE49-F238E27FC236}">
                <a16:creationId xmlns:a16="http://schemas.microsoft.com/office/drawing/2014/main" id="{6FC7DA95-6645-18C1-3BE8-13ED25BDA3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8894616">
            <a:off x="-347664" y="768471"/>
            <a:ext cx="1389193" cy="1389193"/>
          </a:xfrm>
          <a:prstGeom prst="rect">
            <a:avLst/>
          </a:prstGeom>
        </p:spPr>
      </p:pic>
      <p:sp>
        <p:nvSpPr>
          <p:cNvPr id="16" name="Hình chữ nhật 15">
            <a:extLst>
              <a:ext uri="{FF2B5EF4-FFF2-40B4-BE49-F238E27FC236}">
                <a16:creationId xmlns:a16="http://schemas.microsoft.com/office/drawing/2014/main" id="{0ED4C9C8-E49B-72BA-ED9B-06D607D25E77}"/>
              </a:ext>
            </a:extLst>
          </p:cNvPr>
          <p:cNvSpPr/>
          <p:nvPr/>
        </p:nvSpPr>
        <p:spPr>
          <a:xfrm>
            <a:off x="2799791" y="1419273"/>
            <a:ext cx="2377439" cy="834688"/>
          </a:xfrm>
          <a:prstGeom prst="rect">
            <a:avLst/>
          </a:prstGeom>
          <a:solidFill>
            <a:srgbClr val="EDDF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Hình chữ nhật 14">
            <a:extLst>
              <a:ext uri="{FF2B5EF4-FFF2-40B4-BE49-F238E27FC236}">
                <a16:creationId xmlns:a16="http://schemas.microsoft.com/office/drawing/2014/main" id="{3022427D-6C84-7AE5-CA22-C9B79BF8A49B}"/>
              </a:ext>
            </a:extLst>
          </p:cNvPr>
          <p:cNvSpPr/>
          <p:nvPr/>
        </p:nvSpPr>
        <p:spPr>
          <a:xfrm>
            <a:off x="1463040" y="69417"/>
            <a:ext cx="1634490" cy="377480"/>
          </a:xfrm>
          <a:prstGeom prst="rect">
            <a:avLst/>
          </a:prstGeom>
          <a:solidFill>
            <a:srgbClr val="EDDF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9" name="Hình ảnh 8">
            <a:extLst>
              <a:ext uri="{FF2B5EF4-FFF2-40B4-BE49-F238E27FC236}">
                <a16:creationId xmlns:a16="http://schemas.microsoft.com/office/drawing/2014/main" id="{29459896-5EF0-D6A7-2803-E2F1354666A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23220" y="1304906"/>
            <a:ext cx="3810000" cy="3810000"/>
          </a:xfrm>
          <a:prstGeom prst="rect">
            <a:avLst/>
          </a:prstGeom>
        </p:spPr>
      </p:pic>
      <p:grpSp>
        <p:nvGrpSpPr>
          <p:cNvPr id="10" name="Nhóm 9">
            <a:extLst>
              <a:ext uri="{FF2B5EF4-FFF2-40B4-BE49-F238E27FC236}">
                <a16:creationId xmlns:a16="http://schemas.microsoft.com/office/drawing/2014/main" id="{87F4FA8E-7895-25F1-63CF-705F95F31480}"/>
              </a:ext>
            </a:extLst>
          </p:cNvPr>
          <p:cNvGrpSpPr/>
          <p:nvPr/>
        </p:nvGrpSpPr>
        <p:grpSpPr>
          <a:xfrm>
            <a:off x="-44147" y="481187"/>
            <a:ext cx="5633417" cy="2021669"/>
            <a:chOff x="68607" y="433061"/>
            <a:chExt cx="4772489" cy="2021669"/>
          </a:xfrm>
        </p:grpSpPr>
        <p:sp>
          <p:nvSpPr>
            <p:cNvPr id="11" name="Hộp Văn bản 10">
              <a:extLst>
                <a:ext uri="{FF2B5EF4-FFF2-40B4-BE49-F238E27FC236}">
                  <a16:creationId xmlns:a16="http://schemas.microsoft.com/office/drawing/2014/main" id="{6BB20891-581D-75E3-1BC7-D158DECBCF43}"/>
                </a:ext>
              </a:extLst>
            </p:cNvPr>
            <p:cNvSpPr txBox="1">
              <a:spLocks/>
            </p:cNvSpPr>
            <p:nvPr/>
          </p:nvSpPr>
          <p:spPr>
            <a:xfrm>
              <a:off x="119989" y="488743"/>
              <a:ext cx="4721107" cy="1965987"/>
            </a:xfrm>
            <a:prstGeom prst="rect">
              <a:avLst/>
            </a:prstGeom>
            <a:noFill/>
          </p:spPr>
          <p:txBody>
            <a:bodyPr wrap="square" rtlCol="0">
              <a:spAutoFit/>
            </a:bodyPr>
            <a:lstStyle/>
            <a:p>
              <a:pPr>
                <a:lnSpc>
                  <a:spcPts val="7250"/>
                </a:lnSpc>
              </a:pPr>
              <a:r>
                <a:rPr lang="en-US" sz="6000" b="1">
                  <a:solidFill>
                    <a:srgbClr val="87805E"/>
                  </a:solidFill>
                  <a:latin typeface="LHanoienne Typeface" pitchFamily="50" charset="0"/>
                  <a:cs typeface="iCiel Cucho" pitchFamily="50" charset="0"/>
                </a:rPr>
                <a:t>CHIẾC LƯỢC NGÀ</a:t>
              </a:r>
              <a:endParaRPr lang="vi-VN" sz="6000" b="1">
                <a:solidFill>
                  <a:srgbClr val="87805E"/>
                </a:solidFill>
                <a:latin typeface="iCiel Cucho" pitchFamily="50" charset="0"/>
                <a:cs typeface="iCiel Cucho" pitchFamily="50" charset="0"/>
              </a:endParaRPr>
            </a:p>
          </p:txBody>
        </p:sp>
        <p:sp>
          <p:nvSpPr>
            <p:cNvPr id="12" name="Hộp Văn bản 11">
              <a:extLst>
                <a:ext uri="{FF2B5EF4-FFF2-40B4-BE49-F238E27FC236}">
                  <a16:creationId xmlns:a16="http://schemas.microsoft.com/office/drawing/2014/main" id="{A8353013-BC64-3286-7B2C-A048739F58E9}"/>
                </a:ext>
              </a:extLst>
            </p:cNvPr>
            <p:cNvSpPr txBox="1">
              <a:spLocks/>
            </p:cNvSpPr>
            <p:nvPr/>
          </p:nvSpPr>
          <p:spPr>
            <a:xfrm>
              <a:off x="68607" y="433061"/>
              <a:ext cx="4721107" cy="1965987"/>
            </a:xfrm>
            <a:prstGeom prst="rect">
              <a:avLst/>
            </a:prstGeom>
            <a:noFill/>
          </p:spPr>
          <p:txBody>
            <a:bodyPr wrap="square" rtlCol="0">
              <a:spAutoFit/>
              <a:scene3d>
                <a:camera prst="orthographicFront"/>
                <a:lightRig rig="threePt" dir="t"/>
              </a:scene3d>
              <a:sp3d>
                <a:bevelB w="38100" h="38100" prst="angle"/>
              </a:sp3d>
            </a:bodyPr>
            <a:lstStyle/>
            <a:p>
              <a:pPr>
                <a:lnSpc>
                  <a:spcPts val="7250"/>
                </a:lnSpc>
              </a:pPr>
              <a:r>
                <a:rPr lang="en-US" sz="6000" b="1">
                  <a:solidFill>
                    <a:srgbClr val="B09B71"/>
                  </a:solidFill>
                  <a:latin typeface="LHanoienne Typeface" pitchFamily="50" charset="0"/>
                  <a:cs typeface="iCiel Cucho" pitchFamily="50" charset="0"/>
                </a:rPr>
                <a:t>CHIẾC LƯỢC NGÀ</a:t>
              </a:r>
              <a:endParaRPr lang="vi-VN" sz="6000" b="1">
                <a:solidFill>
                  <a:srgbClr val="B09B71"/>
                </a:solidFill>
                <a:latin typeface="iCiel Cucho" pitchFamily="50" charset="0"/>
                <a:cs typeface="iCiel Cucho" pitchFamily="50" charset="0"/>
              </a:endParaRPr>
            </a:p>
          </p:txBody>
        </p:sp>
      </p:grpSp>
      <p:sp>
        <p:nvSpPr>
          <p:cNvPr id="13" name="Hộp Văn bản 12">
            <a:extLst>
              <a:ext uri="{FF2B5EF4-FFF2-40B4-BE49-F238E27FC236}">
                <a16:creationId xmlns:a16="http://schemas.microsoft.com/office/drawing/2014/main" id="{4E382728-DAE0-518E-302F-099AAB3E9D23}"/>
              </a:ext>
            </a:extLst>
          </p:cNvPr>
          <p:cNvSpPr txBox="1">
            <a:spLocks/>
          </p:cNvSpPr>
          <p:nvPr/>
        </p:nvSpPr>
        <p:spPr>
          <a:xfrm rot="21282631">
            <a:off x="2791830" y="45799"/>
            <a:ext cx="2584980" cy="1323439"/>
          </a:xfrm>
          <a:prstGeom prst="rect">
            <a:avLst/>
          </a:prstGeom>
          <a:noFill/>
        </p:spPr>
        <p:txBody>
          <a:bodyPr wrap="square" rtlCol="0">
            <a:spAutoFit/>
          </a:bodyPr>
          <a:lstStyle/>
          <a:p>
            <a:r>
              <a:rPr lang="en-US" sz="4000" b="1" i="1">
                <a:solidFill>
                  <a:srgbClr val="EBE3D6"/>
                </a:solidFill>
                <a:effectLst>
                  <a:outerShdw dist="38100" dir="2700000" algn="tl" rotWithShape="0">
                    <a:srgbClr val="BBA661"/>
                  </a:outerShdw>
                </a:effectLst>
                <a:latin typeface="Dancing Script" pitchFamily="2" charset="0"/>
              </a:rPr>
              <a:t>   Nguyễn Quang Sáng</a:t>
            </a:r>
            <a:endParaRPr lang="vi-VN" sz="4000" b="1" i="1">
              <a:solidFill>
                <a:srgbClr val="EBE3D6"/>
              </a:solidFill>
              <a:effectLst>
                <a:outerShdw dist="38100" dir="2700000" algn="tl" rotWithShape="0">
                  <a:srgbClr val="BBA661"/>
                </a:outerShdw>
              </a:effectLst>
              <a:latin typeface="Dancing Script" pitchFamily="2" charset="0"/>
            </a:endParaRPr>
          </a:p>
        </p:txBody>
      </p:sp>
      <p:sp>
        <p:nvSpPr>
          <p:cNvPr id="14" name="Hộp Văn bản 13">
            <a:extLst>
              <a:ext uri="{FF2B5EF4-FFF2-40B4-BE49-F238E27FC236}">
                <a16:creationId xmlns:a16="http://schemas.microsoft.com/office/drawing/2014/main" id="{59E55327-B36D-8989-34C0-4C2FCC08F1BE}"/>
              </a:ext>
            </a:extLst>
          </p:cNvPr>
          <p:cNvSpPr txBox="1"/>
          <p:nvPr/>
        </p:nvSpPr>
        <p:spPr>
          <a:xfrm rot="21300000">
            <a:off x="55441" y="-77841"/>
            <a:ext cx="1485792" cy="707886"/>
          </a:xfrm>
          <a:prstGeom prst="rect">
            <a:avLst/>
          </a:prstGeom>
          <a:noFill/>
        </p:spPr>
        <p:txBody>
          <a:bodyPr wrap="square" rtlCol="0">
            <a:spAutoFit/>
          </a:bodyPr>
          <a:lstStyle/>
          <a:p>
            <a:r>
              <a:rPr lang="en-US" sz="4000" i="1">
                <a:solidFill>
                  <a:srgbClr val="EBE3D6"/>
                </a:solidFill>
                <a:effectLst>
                  <a:outerShdw dist="38100" dir="2700000" algn="tl" rotWithShape="0">
                    <a:srgbClr val="BBA661"/>
                  </a:outerShdw>
                </a:effectLst>
                <a:latin typeface="Dancing Script" pitchFamily="2" charset="0"/>
              </a:rPr>
              <a:t>1966</a:t>
            </a:r>
            <a:endParaRPr lang="vi-VN" sz="4000" i="1">
              <a:solidFill>
                <a:srgbClr val="EBE3D6"/>
              </a:solidFill>
              <a:effectLst>
                <a:outerShdw dist="38100" dir="2700000" algn="tl" rotWithShape="0">
                  <a:srgbClr val="BBA661"/>
                </a:outerShdw>
              </a:effectLst>
              <a:latin typeface="Dancing Script" pitchFamily="2" charset="0"/>
            </a:endParaRPr>
          </a:p>
        </p:txBody>
      </p:sp>
      <p:sp>
        <p:nvSpPr>
          <p:cNvPr id="2" name="Hình chữ nhật 1">
            <a:extLst>
              <a:ext uri="{FF2B5EF4-FFF2-40B4-BE49-F238E27FC236}">
                <a16:creationId xmlns:a16="http://schemas.microsoft.com/office/drawing/2014/main" id="{A93F7E01-3AFA-1CC7-19F4-B5E02822E845}"/>
              </a:ext>
            </a:extLst>
          </p:cNvPr>
          <p:cNvSpPr>
            <a:spLocks/>
          </p:cNvSpPr>
          <p:nvPr/>
        </p:nvSpPr>
        <p:spPr>
          <a:xfrm>
            <a:off x="43761" y="2523316"/>
            <a:ext cx="5243024" cy="4287453"/>
          </a:xfrm>
          <a:prstGeom prst="rect">
            <a:avLst/>
          </a:prstGeom>
          <a:noFill/>
          <a:ln w="38100">
            <a:solidFill>
              <a:srgbClr val="EDDF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3" name="Hình chữ nhật 2">
            <a:extLst>
              <a:ext uri="{FF2B5EF4-FFF2-40B4-BE49-F238E27FC236}">
                <a16:creationId xmlns:a16="http://schemas.microsoft.com/office/drawing/2014/main" id="{C54FAAD7-8ECE-4AF0-941C-6F3ACAB6F3C7}"/>
              </a:ext>
            </a:extLst>
          </p:cNvPr>
          <p:cNvSpPr>
            <a:spLocks/>
          </p:cNvSpPr>
          <p:nvPr/>
        </p:nvSpPr>
        <p:spPr>
          <a:xfrm>
            <a:off x="75264" y="2491095"/>
            <a:ext cx="5243024" cy="4287453"/>
          </a:xfrm>
          <a:prstGeom prst="rect">
            <a:avLst/>
          </a:prstGeom>
          <a:noFill/>
          <a:ln w="38100">
            <a:solidFill>
              <a:srgbClr val="8780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4" name="Hình chữ nhật 3">
            <a:extLst>
              <a:ext uri="{FF2B5EF4-FFF2-40B4-BE49-F238E27FC236}">
                <a16:creationId xmlns:a16="http://schemas.microsoft.com/office/drawing/2014/main" id="{AB8353A7-8E9B-986C-3BC6-8D537FF800AC}"/>
              </a:ext>
            </a:extLst>
          </p:cNvPr>
          <p:cNvSpPr>
            <a:spLocks/>
          </p:cNvSpPr>
          <p:nvPr/>
        </p:nvSpPr>
        <p:spPr>
          <a:xfrm>
            <a:off x="1385900" y="2391783"/>
            <a:ext cx="1599048" cy="410160"/>
          </a:xfrm>
          <a:prstGeom prst="rect">
            <a:avLst/>
          </a:prstGeom>
          <a:solidFill>
            <a:srgbClr val="D8CC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solidFill>
                <a:srgbClr val="D8CCA3"/>
              </a:solidFill>
            </a:endParaRPr>
          </a:p>
        </p:txBody>
      </p:sp>
      <p:sp>
        <p:nvSpPr>
          <p:cNvPr id="5" name="Hộp Văn bản 4">
            <a:extLst>
              <a:ext uri="{FF2B5EF4-FFF2-40B4-BE49-F238E27FC236}">
                <a16:creationId xmlns:a16="http://schemas.microsoft.com/office/drawing/2014/main" id="{A54890F2-F252-4707-9361-61C11CD880C0}"/>
              </a:ext>
            </a:extLst>
          </p:cNvPr>
          <p:cNvSpPr txBox="1">
            <a:spLocks/>
          </p:cNvSpPr>
          <p:nvPr/>
        </p:nvSpPr>
        <p:spPr>
          <a:xfrm>
            <a:off x="1303466" y="2305603"/>
            <a:ext cx="1835287" cy="400110"/>
          </a:xfrm>
          <a:prstGeom prst="rect">
            <a:avLst/>
          </a:prstGeom>
          <a:noFill/>
          <a:ln>
            <a:noFill/>
          </a:ln>
        </p:spPr>
        <p:txBody>
          <a:bodyPr wrap="square" rtlCol="0">
            <a:spAutoFit/>
          </a:bodyPr>
          <a:lstStyle/>
          <a:p>
            <a:r>
              <a:rPr lang="en-US" sz="2000">
                <a:solidFill>
                  <a:srgbClr val="B09B71"/>
                </a:solidFill>
                <a:latin typeface="LHanoienne Typeface" pitchFamily="50" charset="0"/>
                <a:cs typeface="iCiel Cucho" pitchFamily="50" charset="0"/>
              </a:rPr>
              <a:t>TÁC PHẨM</a:t>
            </a:r>
            <a:endParaRPr lang="vi-VN" sz="2000">
              <a:solidFill>
                <a:srgbClr val="B09B71"/>
              </a:solidFill>
              <a:latin typeface="iCiel Cucho" pitchFamily="50" charset="0"/>
              <a:cs typeface="iCiel Cucho" pitchFamily="50" charset="0"/>
            </a:endParaRPr>
          </a:p>
        </p:txBody>
      </p:sp>
      <p:sp>
        <p:nvSpPr>
          <p:cNvPr id="6" name="Hộp Văn bản 5">
            <a:extLst>
              <a:ext uri="{FF2B5EF4-FFF2-40B4-BE49-F238E27FC236}">
                <a16:creationId xmlns:a16="http://schemas.microsoft.com/office/drawing/2014/main" id="{EB270652-55DA-065A-91A6-CAE29F6AFDD1}"/>
              </a:ext>
            </a:extLst>
          </p:cNvPr>
          <p:cNvSpPr txBox="1">
            <a:spLocks/>
          </p:cNvSpPr>
          <p:nvPr/>
        </p:nvSpPr>
        <p:spPr>
          <a:xfrm>
            <a:off x="64113" y="2489866"/>
            <a:ext cx="5254175" cy="4339650"/>
          </a:xfrm>
          <a:prstGeom prst="rect">
            <a:avLst/>
          </a:prstGeom>
          <a:noFill/>
        </p:spPr>
        <p:txBody>
          <a:bodyPr wrap="square" rtlCol="0">
            <a:spAutoFit/>
          </a:bodyPr>
          <a:lstStyle/>
          <a:p>
            <a:r>
              <a:rPr lang="en-US" sz="3000">
                <a:latin typeface="Westgate" panose="00000500000000000000" pitchFamily="50" charset="0"/>
                <a:cs typeface="iCiel Cucho" pitchFamily="50" charset="0"/>
              </a:rPr>
              <a:t>*HOÀN CẢNH: </a:t>
            </a:r>
            <a:r>
              <a:rPr lang="en-US">
                <a:latin typeface="Dancing Script" pitchFamily="2" charset="0"/>
                <a:cs typeface="iCiel Cucho" pitchFamily="50" charset="0"/>
              </a:rPr>
              <a:t>1966, tác giả hoạt động ở chiến trường Nam Bộ.</a:t>
            </a:r>
          </a:p>
          <a:p>
            <a:r>
              <a:rPr lang="en-US" sz="3000">
                <a:latin typeface="Westgate" panose="00000500000000000000" pitchFamily="50" charset="0"/>
                <a:cs typeface="iCiel Cucho" pitchFamily="50" charset="0"/>
              </a:rPr>
              <a:t>*NHAN ĐỀ: </a:t>
            </a:r>
            <a:r>
              <a:rPr lang="en-US">
                <a:latin typeface="Dancing Script" pitchFamily="2" charset="0"/>
                <a:cs typeface="iCiel Cucho" pitchFamily="50" charset="0"/>
              </a:rPr>
              <a:t>Chiếc lược ngà là cầu nối là tình cảm giữa hai cha con và là kỉ vật của người cha dành cho con trước khi hi sinh.</a:t>
            </a:r>
          </a:p>
          <a:p>
            <a:r>
              <a:rPr lang="en-US" sz="3000">
                <a:latin typeface="Westgate" panose="00000500000000000000" pitchFamily="50" charset="0"/>
                <a:cs typeface="iCiel Cucho" pitchFamily="50" charset="0"/>
              </a:rPr>
              <a:t>*NGÔI KỂ: </a:t>
            </a:r>
            <a:r>
              <a:rPr lang="en-US">
                <a:latin typeface="Dancing Script" pitchFamily="2" charset="0"/>
                <a:cs typeface="iCiel Cucho" pitchFamily="50" charset="0"/>
              </a:rPr>
              <a:t>Thứ nhất (Bác Ba).</a:t>
            </a:r>
          </a:p>
          <a:p>
            <a:r>
              <a:rPr lang="en-US" sz="3000">
                <a:latin typeface="Westgate" panose="00000500000000000000" pitchFamily="50" charset="0"/>
                <a:cs typeface="iCiel Cucho" pitchFamily="50" charset="0"/>
              </a:rPr>
              <a:t>*NGHỆ THUẬT:</a:t>
            </a:r>
          </a:p>
          <a:p>
            <a:r>
              <a:rPr lang="en-US">
                <a:latin typeface="Dancing Script" pitchFamily="2" charset="0"/>
                <a:cs typeface="iCiel Cucho" pitchFamily="50" charset="0"/>
              </a:rPr>
              <a:t>-Tình huống bất ngờ, tự nhiên, hợp lí</a:t>
            </a:r>
          </a:p>
          <a:p>
            <a:r>
              <a:rPr lang="en-US">
                <a:latin typeface="Dancing Script" pitchFamily="2" charset="0"/>
                <a:cs typeface="iCiel Cucho" pitchFamily="50" charset="0"/>
              </a:rPr>
              <a:t>-Miêu tả tâm lí, xây dựng tính cách nhân vật</a:t>
            </a:r>
          </a:p>
          <a:p>
            <a:r>
              <a:rPr lang="en-US" sz="3000">
                <a:latin typeface="Westgate" panose="00000500000000000000" pitchFamily="50" charset="0"/>
                <a:cs typeface="iCiel Cucho" pitchFamily="50" charset="0"/>
              </a:rPr>
              <a:t>*TÌNH HUỐNG: </a:t>
            </a:r>
          </a:p>
          <a:p>
            <a:r>
              <a:rPr lang="en-US">
                <a:latin typeface="Dancing Script" pitchFamily="2" charset="0"/>
                <a:cs typeface="iCiel Cucho" pitchFamily="50" charset="0"/>
              </a:rPr>
              <a:t>-Sau 8 năm xa cách, bé Thu không nhận cha, đến lúc nhận ra ông Sáu lại phải ra đi (tình huống cơ bản).</a:t>
            </a:r>
          </a:p>
          <a:p>
            <a:r>
              <a:rPr lang="en-US">
                <a:latin typeface="Dancing Script" pitchFamily="2" charset="0"/>
                <a:cs typeface="iCiel Cucho" pitchFamily="50" charset="0"/>
              </a:rPr>
              <a:t>-Ông Sáu làm cây lược ngà tặng con nhưng đã hi sinh trước khi kịp trao món quà cho bé Thu.</a:t>
            </a:r>
            <a:endParaRPr lang="vi-VN">
              <a:latin typeface="Dancing Script" pitchFamily="2" charset="0"/>
              <a:cs typeface="iCiel Cucho" pitchFamily="50" charset="0"/>
            </a:endParaRPr>
          </a:p>
        </p:txBody>
      </p:sp>
      <p:sp>
        <p:nvSpPr>
          <p:cNvPr id="7" name="Hình chữ nhật 6">
            <a:extLst>
              <a:ext uri="{FF2B5EF4-FFF2-40B4-BE49-F238E27FC236}">
                <a16:creationId xmlns:a16="http://schemas.microsoft.com/office/drawing/2014/main" id="{A950DD2E-9CC3-48DE-A87B-413D5208BB6B}"/>
              </a:ext>
            </a:extLst>
          </p:cNvPr>
          <p:cNvSpPr>
            <a:spLocks/>
          </p:cNvSpPr>
          <p:nvPr/>
        </p:nvSpPr>
        <p:spPr>
          <a:xfrm>
            <a:off x="5407396" y="117523"/>
            <a:ext cx="4391838" cy="3777781"/>
          </a:xfrm>
          <a:prstGeom prst="rect">
            <a:avLst/>
          </a:prstGeom>
          <a:noFill/>
          <a:ln w="38100">
            <a:solidFill>
              <a:srgbClr val="EDDF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8" name="Hình chữ nhật 7">
            <a:extLst>
              <a:ext uri="{FF2B5EF4-FFF2-40B4-BE49-F238E27FC236}">
                <a16:creationId xmlns:a16="http://schemas.microsoft.com/office/drawing/2014/main" id="{78DF7A07-792E-0C4D-9BD3-77B31085CB4E}"/>
              </a:ext>
            </a:extLst>
          </p:cNvPr>
          <p:cNvSpPr>
            <a:spLocks/>
          </p:cNvSpPr>
          <p:nvPr/>
        </p:nvSpPr>
        <p:spPr>
          <a:xfrm>
            <a:off x="5438899" y="85302"/>
            <a:ext cx="4391838" cy="3777781"/>
          </a:xfrm>
          <a:prstGeom prst="rect">
            <a:avLst/>
          </a:prstGeom>
          <a:noFill/>
          <a:ln w="38100">
            <a:solidFill>
              <a:srgbClr val="8780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7" name="Hình chữ nhật 16">
            <a:extLst>
              <a:ext uri="{FF2B5EF4-FFF2-40B4-BE49-F238E27FC236}">
                <a16:creationId xmlns:a16="http://schemas.microsoft.com/office/drawing/2014/main" id="{200F597E-1556-7531-65A9-8ED0492021A0}"/>
              </a:ext>
            </a:extLst>
          </p:cNvPr>
          <p:cNvSpPr>
            <a:spLocks/>
          </p:cNvSpPr>
          <p:nvPr/>
        </p:nvSpPr>
        <p:spPr>
          <a:xfrm>
            <a:off x="5407395" y="4026590"/>
            <a:ext cx="4391838" cy="2778328"/>
          </a:xfrm>
          <a:prstGeom prst="rect">
            <a:avLst/>
          </a:prstGeom>
          <a:noFill/>
          <a:ln w="38100">
            <a:solidFill>
              <a:srgbClr val="EDDF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8" name="Hình chữ nhật 17">
            <a:extLst>
              <a:ext uri="{FF2B5EF4-FFF2-40B4-BE49-F238E27FC236}">
                <a16:creationId xmlns:a16="http://schemas.microsoft.com/office/drawing/2014/main" id="{6A54DEE2-58C1-36F8-BD38-7B256A0C6862}"/>
              </a:ext>
            </a:extLst>
          </p:cNvPr>
          <p:cNvSpPr>
            <a:spLocks/>
          </p:cNvSpPr>
          <p:nvPr/>
        </p:nvSpPr>
        <p:spPr>
          <a:xfrm>
            <a:off x="5438898" y="3994369"/>
            <a:ext cx="4391838" cy="2778328"/>
          </a:xfrm>
          <a:prstGeom prst="rect">
            <a:avLst/>
          </a:prstGeom>
          <a:noFill/>
          <a:ln w="38100">
            <a:solidFill>
              <a:srgbClr val="8780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801"/>
          </a:p>
        </p:txBody>
      </p:sp>
      <p:sp>
        <p:nvSpPr>
          <p:cNvPr id="19" name="Hộp Văn bản 18">
            <a:extLst>
              <a:ext uri="{FF2B5EF4-FFF2-40B4-BE49-F238E27FC236}">
                <a16:creationId xmlns:a16="http://schemas.microsoft.com/office/drawing/2014/main" id="{53720066-A75C-937C-A177-5967F2A8387B}"/>
              </a:ext>
            </a:extLst>
          </p:cNvPr>
          <p:cNvSpPr txBox="1">
            <a:spLocks/>
          </p:cNvSpPr>
          <p:nvPr/>
        </p:nvSpPr>
        <p:spPr>
          <a:xfrm>
            <a:off x="5430869" y="31962"/>
            <a:ext cx="4598529" cy="3877985"/>
          </a:xfrm>
          <a:prstGeom prst="rect">
            <a:avLst/>
          </a:prstGeom>
          <a:noFill/>
        </p:spPr>
        <p:txBody>
          <a:bodyPr wrap="square" rtlCol="0">
            <a:spAutoFit/>
          </a:bodyPr>
          <a:lstStyle/>
          <a:p>
            <a:r>
              <a:rPr lang="en-US" sz="3000">
                <a:latin typeface="Westgate" panose="00000500000000000000" pitchFamily="50" charset="0"/>
                <a:cs typeface="iCiel Cucho" pitchFamily="50" charset="0"/>
              </a:rPr>
              <a:t>1/ LÚC CÒN Ở RỪNG: </a:t>
            </a:r>
            <a:r>
              <a:rPr lang="en-US">
                <a:latin typeface="Dancing Script" pitchFamily="2" charset="0"/>
              </a:rPr>
              <a:t>Nhớ thương, khao khát gặp con.</a:t>
            </a:r>
          </a:p>
          <a:p>
            <a:r>
              <a:rPr lang="en-US" sz="3000">
                <a:latin typeface="Westgate" panose="00000500000000000000" pitchFamily="50" charset="0"/>
                <a:cs typeface="iCiel Cucho" pitchFamily="50" charset="0"/>
              </a:rPr>
              <a:t>2/ GẶP CON Ở BẾN XUỒNG: </a:t>
            </a:r>
          </a:p>
          <a:p>
            <a:r>
              <a:rPr lang="en-US">
                <a:latin typeface="Dancing Script" pitchFamily="2" charset="0"/>
              </a:rPr>
              <a:t>Xúc động mạnh mẽ -&gt; Bất ngờ trước thái độ của </a:t>
            </a:r>
          </a:p>
          <a:p>
            <a:r>
              <a:rPr lang="en-US">
                <a:latin typeface="Dancing Script" pitchFamily="2" charset="0"/>
              </a:rPr>
              <a:t>con -&gt; Thất vọng và bất lực.</a:t>
            </a:r>
          </a:p>
          <a:p>
            <a:r>
              <a:rPr lang="en-US" sz="3000">
                <a:latin typeface="Westgate" panose="00000500000000000000" pitchFamily="50" charset="0"/>
                <a:cs typeface="iCiel Cucho" pitchFamily="50" charset="0"/>
              </a:rPr>
              <a:t>3/ TRONG 3 NGÀY PHÉP: </a:t>
            </a:r>
          </a:p>
          <a:p>
            <a:r>
              <a:rPr lang="en-US">
                <a:latin typeface="Dancing Script" pitchFamily="2" charset="0"/>
              </a:rPr>
              <a:t>Tìm cách gần gũi con -&gt; vô ích, đánh con trong bữa ăn, đau lòng khi con không đón nhận mình.</a:t>
            </a:r>
          </a:p>
          <a:p>
            <a:r>
              <a:rPr lang="en-US" sz="3000">
                <a:latin typeface="Westgate" panose="00000500000000000000" pitchFamily="50" charset="0"/>
                <a:cs typeface="iCiel Cucho" pitchFamily="50" charset="0"/>
              </a:rPr>
              <a:t>4/ XA CON: </a:t>
            </a:r>
          </a:p>
          <a:p>
            <a:r>
              <a:rPr lang="en-US">
                <a:latin typeface="Dancing Script" pitchFamily="2" charset="0"/>
              </a:rPr>
              <a:t>Ân hận đã đánh con, làm cây lược ngà, ủy thác cho Bác Ba khi thương nặng vì biết mình không thể </a:t>
            </a:r>
          </a:p>
          <a:p>
            <a:r>
              <a:rPr lang="en-US">
                <a:latin typeface="Dancing Script" pitchFamily="2" charset="0"/>
              </a:rPr>
              <a:t>sống sót trong một trận chiến.</a:t>
            </a:r>
            <a:endParaRPr lang="vi-VN">
              <a:latin typeface="Dancing Script" pitchFamily="2" charset="0"/>
            </a:endParaRPr>
          </a:p>
        </p:txBody>
      </p:sp>
      <p:sp>
        <p:nvSpPr>
          <p:cNvPr id="20" name="Hộp Văn bản 19">
            <a:extLst>
              <a:ext uri="{FF2B5EF4-FFF2-40B4-BE49-F238E27FC236}">
                <a16:creationId xmlns:a16="http://schemas.microsoft.com/office/drawing/2014/main" id="{04E566D2-4A67-03CD-1C50-E510601A7875}"/>
              </a:ext>
            </a:extLst>
          </p:cNvPr>
          <p:cNvSpPr txBox="1">
            <a:spLocks/>
          </p:cNvSpPr>
          <p:nvPr/>
        </p:nvSpPr>
        <p:spPr>
          <a:xfrm>
            <a:off x="5430870" y="3865133"/>
            <a:ext cx="4228416" cy="2954655"/>
          </a:xfrm>
          <a:prstGeom prst="rect">
            <a:avLst/>
          </a:prstGeom>
          <a:noFill/>
        </p:spPr>
        <p:txBody>
          <a:bodyPr wrap="square" rtlCol="0">
            <a:spAutoFit/>
          </a:bodyPr>
          <a:lstStyle/>
          <a:p>
            <a:r>
              <a:rPr lang="en-US" sz="3000">
                <a:latin typeface="Westgate" panose="00000500000000000000" pitchFamily="50" charset="0"/>
                <a:cs typeface="iCiel Cucho" pitchFamily="50" charset="0"/>
              </a:rPr>
              <a:t>1/ BƯỚNG BỈNH, CỨNG ĐẦU, GAN LÌ</a:t>
            </a:r>
          </a:p>
          <a:p>
            <a:r>
              <a:rPr lang="en-US">
                <a:latin typeface="Dancing Script" pitchFamily="2" charset="0"/>
                <a:cs typeface="iCiel Cucho" pitchFamily="50" charset="0"/>
              </a:rPr>
              <a:t>*Ở bến xuồng          -&gt; Biểu hiện tình cha con.</a:t>
            </a:r>
          </a:p>
          <a:p>
            <a:r>
              <a:rPr lang="en-US">
                <a:latin typeface="Dancing Script" pitchFamily="2" charset="0"/>
                <a:cs typeface="iCiel Cucho" pitchFamily="50" charset="0"/>
              </a:rPr>
              <a:t>*3 ngày nghỉ phép    -&gt; Lí do trẻ con, bất ngờ mà </a:t>
            </a:r>
          </a:p>
          <a:p>
            <a:r>
              <a:rPr lang="en-US">
                <a:latin typeface="Dancing Script" pitchFamily="2" charset="0"/>
                <a:cs typeface="iCiel Cucho" pitchFamily="50" charset="0"/>
              </a:rPr>
              <a:t>                                 hợp lí.</a:t>
            </a:r>
          </a:p>
          <a:p>
            <a:r>
              <a:rPr lang="en-US" sz="3000">
                <a:latin typeface="Westgate" panose="00000500000000000000" pitchFamily="50" charset="0"/>
                <a:cs typeface="iCiel Cucho" pitchFamily="50" charset="0"/>
              </a:rPr>
              <a:t>2/ TÌNH YÊU CHA THA THIẾT</a:t>
            </a:r>
          </a:p>
          <a:p>
            <a:r>
              <a:rPr lang="en-US">
                <a:latin typeface="Dancing Script" pitchFamily="2" charset="0"/>
                <a:cs typeface="iCiel Cucho" pitchFamily="50" charset="0"/>
              </a:rPr>
              <a:t>*Bộc lộ ngay rước lúc ông Sáu lên đường.</a:t>
            </a:r>
          </a:p>
          <a:p>
            <a:r>
              <a:rPr lang="en-US">
                <a:latin typeface="Dancing Script" pitchFamily="2" charset="0"/>
                <a:cs typeface="iCiel Cucho" pitchFamily="50" charset="0"/>
              </a:rPr>
              <a:t>-&gt; Tình yêu cha thay đổi: có thêm niềm tự hào vì người cha chiến sĩ đang tiếp tục cống hiến cho cuộc kháng chiến của dân tộc.</a:t>
            </a:r>
            <a:endParaRPr lang="vi-VN">
              <a:latin typeface="Dancing Script" pitchFamily="2" charset="0"/>
            </a:endParaRPr>
          </a:p>
        </p:txBody>
      </p:sp>
      <p:sp>
        <p:nvSpPr>
          <p:cNvPr id="22" name="Hộp Văn bản 21">
            <a:extLst>
              <a:ext uri="{FF2B5EF4-FFF2-40B4-BE49-F238E27FC236}">
                <a16:creationId xmlns:a16="http://schemas.microsoft.com/office/drawing/2014/main" id="{DAAFBE4F-6126-4BFD-A5A3-8F555B342E97}"/>
              </a:ext>
            </a:extLst>
          </p:cNvPr>
          <p:cNvSpPr txBox="1">
            <a:spLocks/>
          </p:cNvSpPr>
          <p:nvPr/>
        </p:nvSpPr>
        <p:spPr>
          <a:xfrm>
            <a:off x="7933378" y="1462712"/>
            <a:ext cx="1835287" cy="400110"/>
          </a:xfrm>
          <a:prstGeom prst="rect">
            <a:avLst/>
          </a:prstGeom>
          <a:noFill/>
          <a:ln>
            <a:noFill/>
          </a:ln>
        </p:spPr>
        <p:txBody>
          <a:bodyPr wrap="square" rtlCol="0">
            <a:spAutoFit/>
          </a:bodyPr>
          <a:lstStyle/>
          <a:p>
            <a:r>
              <a:rPr lang="en-US" sz="2000">
                <a:solidFill>
                  <a:srgbClr val="B09B71"/>
                </a:solidFill>
                <a:latin typeface="LHanoienne Typeface" pitchFamily="50" charset="0"/>
                <a:cs typeface="iCiel Cucho" pitchFamily="50" charset="0"/>
              </a:rPr>
              <a:t>Ông sáu</a:t>
            </a:r>
            <a:endParaRPr lang="vi-VN" sz="2000">
              <a:solidFill>
                <a:srgbClr val="B09B71"/>
              </a:solidFill>
              <a:latin typeface="iCiel Cucho" pitchFamily="50" charset="0"/>
              <a:cs typeface="iCiel Cucho" pitchFamily="50" charset="0"/>
            </a:endParaRPr>
          </a:p>
        </p:txBody>
      </p:sp>
      <p:sp>
        <p:nvSpPr>
          <p:cNvPr id="23" name="Hộp Văn bản 22">
            <a:extLst>
              <a:ext uri="{FF2B5EF4-FFF2-40B4-BE49-F238E27FC236}">
                <a16:creationId xmlns:a16="http://schemas.microsoft.com/office/drawing/2014/main" id="{8AF81BC6-AD60-D2BE-4545-B72E4DFFCE20}"/>
              </a:ext>
            </a:extLst>
          </p:cNvPr>
          <p:cNvSpPr txBox="1">
            <a:spLocks/>
          </p:cNvSpPr>
          <p:nvPr/>
        </p:nvSpPr>
        <p:spPr>
          <a:xfrm>
            <a:off x="8116259" y="5095519"/>
            <a:ext cx="1540240" cy="400110"/>
          </a:xfrm>
          <a:prstGeom prst="rect">
            <a:avLst/>
          </a:prstGeom>
          <a:noFill/>
          <a:ln>
            <a:noFill/>
          </a:ln>
        </p:spPr>
        <p:txBody>
          <a:bodyPr wrap="square" rtlCol="0">
            <a:spAutoFit/>
          </a:bodyPr>
          <a:lstStyle/>
          <a:p>
            <a:r>
              <a:rPr lang="en-US" sz="2000">
                <a:solidFill>
                  <a:srgbClr val="B09B71"/>
                </a:solidFill>
                <a:latin typeface="LHanoienne Typeface" pitchFamily="50" charset="0"/>
                <a:cs typeface="iCiel Cucho" pitchFamily="50" charset="0"/>
              </a:rPr>
              <a:t>Bé thu</a:t>
            </a:r>
            <a:endParaRPr lang="vi-VN" sz="2000">
              <a:solidFill>
                <a:srgbClr val="B09B71"/>
              </a:solidFill>
              <a:latin typeface="iCiel Cucho" pitchFamily="50" charset="0"/>
              <a:cs typeface="iCiel Cucho" pitchFamily="50" charset="0"/>
            </a:endParaRPr>
          </a:p>
        </p:txBody>
      </p:sp>
      <p:cxnSp>
        <p:nvCxnSpPr>
          <p:cNvPr id="24" name="Đường nối Thẳng 23">
            <a:extLst>
              <a:ext uri="{FF2B5EF4-FFF2-40B4-BE49-F238E27FC236}">
                <a16:creationId xmlns:a16="http://schemas.microsoft.com/office/drawing/2014/main" id="{708C6B09-7CC3-795A-C9B3-63174AD7F8F3}"/>
              </a:ext>
            </a:extLst>
          </p:cNvPr>
          <p:cNvCxnSpPr>
            <a:cxnSpLocks/>
          </p:cNvCxnSpPr>
          <p:nvPr/>
        </p:nvCxnSpPr>
        <p:spPr>
          <a:xfrm>
            <a:off x="7861117" y="1862822"/>
            <a:ext cx="1648643" cy="0"/>
          </a:xfrm>
          <a:prstGeom prst="line">
            <a:avLst/>
          </a:prstGeom>
          <a:ln w="38100" cap="sq">
            <a:solidFill>
              <a:srgbClr val="87805E"/>
            </a:solidFill>
          </a:ln>
        </p:spPr>
        <p:style>
          <a:lnRef idx="1">
            <a:schemeClr val="accent1"/>
          </a:lnRef>
          <a:fillRef idx="0">
            <a:schemeClr val="accent1"/>
          </a:fillRef>
          <a:effectRef idx="0">
            <a:schemeClr val="accent1"/>
          </a:effectRef>
          <a:fontRef idx="minor">
            <a:schemeClr val="tx1"/>
          </a:fontRef>
        </p:style>
      </p:cxnSp>
      <p:cxnSp>
        <p:nvCxnSpPr>
          <p:cNvPr id="27" name="Đường nối Thẳng 26">
            <a:extLst>
              <a:ext uri="{FF2B5EF4-FFF2-40B4-BE49-F238E27FC236}">
                <a16:creationId xmlns:a16="http://schemas.microsoft.com/office/drawing/2014/main" id="{2110EC0B-27D5-04A4-7196-ACD8845BD9D8}"/>
              </a:ext>
            </a:extLst>
          </p:cNvPr>
          <p:cNvCxnSpPr>
            <a:cxnSpLocks/>
          </p:cNvCxnSpPr>
          <p:nvPr/>
        </p:nvCxnSpPr>
        <p:spPr>
          <a:xfrm>
            <a:off x="8127689" y="5495629"/>
            <a:ext cx="1233481" cy="0"/>
          </a:xfrm>
          <a:prstGeom prst="line">
            <a:avLst/>
          </a:prstGeom>
          <a:ln w="38100" cap="sq">
            <a:solidFill>
              <a:srgbClr val="87805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371757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1B05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87022"/>
      </p:ext>
    </p:extLst>
  </p:cSld>
  <p:clrMapOvr>
    <a:masterClrMapping/>
  </p:clrMapOvr>
  <p:transition spd="slow">
    <p:push dir="u"/>
  </p:transition>
</p:sld>
</file>

<file path=ppt/theme/theme1.xml><?xml version="1.0" encoding="utf-8"?>
<a:theme xmlns:a="http://schemas.openxmlformats.org/drawingml/2006/main" name="Chủ đề Office">
  <a:themeElements>
    <a:clrScheme name="Chủ đề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937</TotalTime>
  <Words>2865</Words>
  <Application>Microsoft Office PowerPoint</Application>
  <PresentationFormat>Khổ A4 (210x297 mm)</PresentationFormat>
  <Paragraphs>239</Paragraphs>
  <Slides>13</Slides>
  <Notes>2</Notes>
  <HiddenSlides>0</HiddenSlides>
  <MMClips>0</MMClips>
  <ScaleCrop>false</ScaleCrop>
  <HeadingPairs>
    <vt:vector size="6" baseType="variant">
      <vt:variant>
        <vt:lpstr>Phông được Dùng</vt:lpstr>
      </vt:variant>
      <vt:variant>
        <vt:i4>8</vt:i4>
      </vt:variant>
      <vt:variant>
        <vt:lpstr>Chủ đề</vt:lpstr>
      </vt:variant>
      <vt:variant>
        <vt:i4>1</vt:i4>
      </vt:variant>
      <vt:variant>
        <vt:lpstr>Tiêu đề Bản chiếu</vt:lpstr>
      </vt:variant>
      <vt:variant>
        <vt:i4>13</vt:i4>
      </vt:variant>
    </vt:vector>
  </HeadingPairs>
  <TitlesOfParts>
    <vt:vector size="22" baseType="lpstr">
      <vt:lpstr>Arial</vt:lpstr>
      <vt:lpstr>Calibri</vt:lpstr>
      <vt:lpstr>Calibri Light</vt:lpstr>
      <vt:lpstr>Dancing Script</vt:lpstr>
      <vt:lpstr>iCiel Cucho</vt:lpstr>
      <vt:lpstr>LHanoienne Typeface</vt:lpstr>
      <vt:lpstr>Times New Roman</vt:lpstr>
      <vt:lpstr>Westgate</vt:lpstr>
      <vt:lpstr>Chủ đề Office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ĐẠT NGUYỄN</dc:creator>
  <cp:lastModifiedBy>ĐẠT NGUYỄN</cp:lastModifiedBy>
  <cp:revision>67</cp:revision>
  <dcterms:created xsi:type="dcterms:W3CDTF">2022-12-14T15:09:05Z</dcterms:created>
  <dcterms:modified xsi:type="dcterms:W3CDTF">2022-12-19T10:53:10Z</dcterms:modified>
</cp:coreProperties>
</file>