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358" r:id="rId2"/>
    <p:sldId id="256" r:id="rId3"/>
    <p:sldId id="399" r:id="rId4"/>
    <p:sldId id="357" r:id="rId5"/>
    <p:sldId id="262" r:id="rId6"/>
    <p:sldId id="372" r:id="rId7"/>
    <p:sldId id="389" r:id="rId8"/>
    <p:sldId id="391" r:id="rId9"/>
    <p:sldId id="268" r:id="rId10"/>
    <p:sldId id="390" r:id="rId11"/>
    <p:sldId id="392" r:id="rId12"/>
    <p:sldId id="393" r:id="rId13"/>
    <p:sldId id="394" r:id="rId14"/>
    <p:sldId id="395" r:id="rId15"/>
    <p:sldId id="396" r:id="rId16"/>
    <p:sldId id="397" r:id="rId17"/>
    <p:sldId id="398" r:id="rId18"/>
    <p:sldId id="32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00"/>
    <a:srgbClr val="EE6D3A"/>
    <a:srgbClr val="62ECEC"/>
    <a:srgbClr val="AFF80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5674" autoAdjust="0"/>
  </p:normalViewPr>
  <p:slideViewPr>
    <p:cSldViewPr snapToGrid="0">
      <p:cViewPr varScale="1">
        <p:scale>
          <a:sx n="69" d="100"/>
          <a:sy n="69" d="100"/>
        </p:scale>
        <p:origin x="60" y="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18E3B-D6AC-450F-8AFB-B7E5F616EC0A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25041-0832-49BD-BF86-C8B042A6C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92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09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77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Bước</a:t>
            </a:r>
            <a:r>
              <a:rPr lang="en-US" baseline="0"/>
              <a:t> 1. Bỏ dấu GTTĐ </a:t>
            </a:r>
          </a:p>
          <a:p>
            <a:r>
              <a:rPr lang="en-US" baseline="0"/>
              <a:t>Bước 2. Giải pt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88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86EA3672-B46A-4320-AA26-F2CA983120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A4990D4F-3159-4915-AB58-5078D18177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7EAE05-24DB-47FE-9A18-D9467D9B86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6281583-773D-42B6-B9E9-2F1C28546C7E}" type="slidenum">
              <a:rPr lang="en-US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E52408A7-D690-41B6-BC9B-ECC20E5E4BF7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52408A7-D690-41B6-BC9B-ECC20E5E4BF7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E52408A7-D690-41B6-BC9B-ECC20E5E4BF7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52408A7-D690-41B6-BC9B-ECC20E5E4BF7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52408A7-D690-41B6-BC9B-ECC20E5E4BF7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52408A7-D690-41B6-BC9B-ECC20E5E4BF7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52408A7-D690-41B6-BC9B-ECC20E5E4BF7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w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slide" Target="slide18.xml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5.bin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tags" Target="../tags/tag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notesSlide" Target="../notesSlides/notesSlide3.xml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48272"/>
              </p:ext>
            </p:extLst>
          </p:nvPr>
        </p:nvGraphicFramePr>
        <p:xfrm>
          <a:off x="1449238" y="1014097"/>
          <a:ext cx="4009478" cy="22392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94" name="Equation" r:id="rId4" imgW="1523880" imgH="850680" progId="Equation.DSMT4">
                  <p:embed/>
                </p:oleObj>
              </mc:Choice>
              <mc:Fallback>
                <p:oleObj name="Equation" r:id="rId4" imgW="1523880" imgH="850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9238" y="1014097"/>
                        <a:ext cx="4009478" cy="22392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32401" y="975817"/>
            <a:ext cx="61897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FF0000"/>
                </a:solidFill>
              </a:rPr>
              <a:t>PT </a:t>
            </a:r>
            <a:r>
              <a:rPr lang="en-US" sz="2800" b="1" dirty="0" err="1" smtClean="0">
                <a:solidFill>
                  <a:srgbClr val="FF0000"/>
                </a:solidFill>
              </a:rPr>
              <a:t>đưa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được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dạng</a:t>
            </a:r>
            <a:r>
              <a:rPr lang="en-US" sz="2800" b="1" dirty="0" smtClean="0">
                <a:solidFill>
                  <a:srgbClr val="FF0000"/>
                </a:solidFill>
              </a:rPr>
              <a:t> ax + b = 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FF0000"/>
                </a:solidFill>
              </a:rPr>
              <a:t>PT </a:t>
            </a:r>
            <a:r>
              <a:rPr lang="en-US" sz="2800" b="1" dirty="0" err="1" smtClean="0">
                <a:solidFill>
                  <a:srgbClr val="FF0000"/>
                </a:solidFill>
              </a:rPr>
              <a:t>tích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1200" b="1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FF0000"/>
                </a:solidFill>
              </a:rPr>
              <a:t>PT </a:t>
            </a:r>
            <a:r>
              <a:rPr lang="en-US" sz="2800" b="1" dirty="0" err="1" smtClean="0">
                <a:solidFill>
                  <a:srgbClr val="FF0000"/>
                </a:solidFill>
              </a:rPr>
              <a:t>chứa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ẩn</a:t>
            </a:r>
            <a:r>
              <a:rPr lang="en-US" sz="2800" b="1" dirty="0" smtClean="0">
                <a:solidFill>
                  <a:srgbClr val="FF0000"/>
                </a:solidFill>
              </a:rPr>
              <a:t> ở </a:t>
            </a:r>
            <a:r>
              <a:rPr lang="en-US" sz="2800" b="1" dirty="0" err="1" smtClean="0">
                <a:solidFill>
                  <a:srgbClr val="FF0000"/>
                </a:solidFill>
              </a:rPr>
              <a:t>mẫu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9931746"/>
              </p:ext>
            </p:extLst>
          </p:nvPr>
        </p:nvGraphicFramePr>
        <p:xfrm>
          <a:off x="1433513" y="3924300"/>
          <a:ext cx="3625850" cy="2668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95" name="Equation" r:id="rId6" imgW="1346040" imgH="990360" progId="Equation.DSMT4">
                  <p:embed/>
                </p:oleObj>
              </mc:Choice>
              <mc:Fallback>
                <p:oleObj name="Equation" r:id="rId6" imgW="1346040" imgH="990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513" y="3924300"/>
                        <a:ext cx="3625850" cy="2668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49238" y="475988"/>
            <a:ext cx="8671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Palatino Linotype" panose="02040502050505030304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Palatino Linotype" panose="02040502050505030304" pitchFamily="18" charset="0"/>
              </a:rPr>
              <a:t>phương</a:t>
            </a:r>
            <a:r>
              <a:rPr lang="en-US" sz="2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Palatino Linotype" panose="02040502050505030304" pitchFamily="18" charset="0"/>
              </a:rPr>
              <a:t>trình</a:t>
            </a:r>
            <a:r>
              <a:rPr lang="en-US" sz="2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Palatino Linotype" panose="02040502050505030304" pitchFamily="18" charset="0"/>
              </a:rPr>
              <a:t>đã</a:t>
            </a:r>
            <a:r>
              <a:rPr lang="en-US" sz="28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Palatino Linotype" panose="02040502050505030304" pitchFamily="18" charset="0"/>
              </a:rPr>
              <a:t>học</a:t>
            </a:r>
            <a:r>
              <a:rPr lang="en-US" sz="28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: </a:t>
            </a:r>
            <a:endParaRPr lang="en-US" sz="2800" b="1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9238" y="3455292"/>
            <a:ext cx="6549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Palatino Linotype" panose="02040502050505030304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Palatino Linotype" panose="02040502050505030304" pitchFamily="18" charset="0"/>
              </a:rPr>
              <a:t>phương</a:t>
            </a:r>
            <a:r>
              <a:rPr lang="en-US" sz="2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Palatino Linotype" panose="02040502050505030304" pitchFamily="18" charset="0"/>
              </a:rPr>
              <a:t>trình</a:t>
            </a:r>
            <a:r>
              <a:rPr lang="en-US" sz="2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Palatino Linotype" panose="02040502050505030304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Palatino Linotype" panose="02040502050505030304" pitchFamily="18" charset="0"/>
              </a:rPr>
              <a:t>dạng</a:t>
            </a:r>
            <a:r>
              <a:rPr lang="en-US" sz="2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: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8517" y="4940006"/>
            <a:ext cx="6189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FF0000"/>
                </a:solidFill>
              </a:rPr>
              <a:t>PT </a:t>
            </a:r>
            <a:r>
              <a:rPr lang="en-US" sz="2800" b="1" dirty="0" err="1" smtClean="0">
                <a:solidFill>
                  <a:srgbClr val="FF0000"/>
                </a:solidFill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chứa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dấu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giá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trị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tuyệt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đối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124262" y="3978512"/>
            <a:ext cx="3043004" cy="60847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880109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9">
            <a:extLst>
              <a:ext uri="{FF2B5EF4-FFF2-40B4-BE49-F238E27FC236}">
                <a16:creationId xmlns:a16="http://schemas.microsoft.com/office/drawing/2014/main" id="{0E7D7E9B-2224-4FE3-869C-1FEDD27EA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124105"/>
            <a:ext cx="10997452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 -5x ≥ 0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x      0. Khi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|-5x|= -5x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: -5x  = 2x + 21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-5x – 2x = 21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                          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-7x  = 21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                          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x  = -3 </a:t>
            </a:r>
            <a:r>
              <a:rPr lang="en-US" altLang="en-US" sz="280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i="1" dirty="0" err="1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thoả</a:t>
            </a:r>
            <a:r>
              <a:rPr lang="en-US" altLang="en-US" sz="2800" i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mãn</a:t>
            </a:r>
            <a:r>
              <a:rPr lang="en-US" altLang="en-US" sz="280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-5x &lt; 0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x  ≥ 0. Khi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|-5x|= 5x </a:t>
            </a:r>
            <a:endParaRPr lang="en-US" altLang="en-US" sz="28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: 5x = 2x + 21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5x – 2x = 21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                       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3x  = 21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                    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x = 7 </a:t>
            </a:r>
            <a:r>
              <a:rPr lang="en-US" altLang="en-US" sz="280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i="1" dirty="0" err="1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thoả</a:t>
            </a:r>
            <a:r>
              <a:rPr lang="en-US" altLang="en-US" sz="2800" i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mãn</a:t>
            </a:r>
            <a:r>
              <a:rPr lang="en-US" altLang="en-US" sz="2800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)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nghiệm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S={-3;7} </a:t>
            </a:r>
          </a:p>
        </p:txBody>
      </p:sp>
      <p:graphicFrame>
        <p:nvGraphicFramePr>
          <p:cNvPr id="10" name="Object 60">
            <a:extLst>
              <a:ext uri="{FF2B5EF4-FFF2-40B4-BE49-F238E27FC236}">
                <a16:creationId xmlns:a16="http://schemas.microsoft.com/office/drawing/2014/main" id="{7A66E537-F81F-4277-81FB-EAE01B5331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7178022"/>
              </p:ext>
            </p:extLst>
          </p:nvPr>
        </p:nvGraphicFramePr>
        <p:xfrm>
          <a:off x="4030597" y="1205750"/>
          <a:ext cx="29210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60" name="Equation" r:id="rId3" imgW="126720" imgH="152280" progId="Equation.3">
                  <p:embed/>
                </p:oleObj>
              </mc:Choice>
              <mc:Fallback>
                <p:oleObj name="Equation" r:id="rId3" imgW="126720" imgH="152280" progId="Equation.3">
                  <p:embed/>
                  <p:pic>
                    <p:nvPicPr>
                      <p:cNvPr id="44092" name="Object 60">
                        <a:extLst>
                          <a:ext uri="{FF2B5EF4-FFF2-40B4-BE49-F238E27FC236}">
                            <a16:creationId xmlns:a16="http://schemas.microsoft.com/office/drawing/2014/main" id="{911B2C09-2FF0-41E4-B250-9602E534BB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597" y="1205750"/>
                        <a:ext cx="292100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51">
            <a:extLst>
              <a:ext uri="{FF2B5EF4-FFF2-40B4-BE49-F238E27FC236}">
                <a16:creationId xmlns:a16="http://schemas.microsoft.com/office/drawing/2014/main" id="{972C7AE5-3432-46AD-A186-545E85D67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100" y="304388"/>
            <a:ext cx="8610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:  b) b) -5x  = 2x + 21	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834CBB-CEC7-4DE3-8CD7-99F39C94E306}"/>
              </a:ext>
            </a:extLst>
          </p:cNvPr>
          <p:cNvSpPr/>
          <p:nvPr/>
        </p:nvSpPr>
        <p:spPr>
          <a:xfrm>
            <a:off x="914400" y="309119"/>
            <a:ext cx="774700" cy="520700"/>
          </a:xfrm>
          <a:prstGeom prst="rect">
            <a:avLst/>
          </a:prstGeom>
          <a:noFill/>
          <a:ln w="19050">
            <a:solidFill>
              <a:schemeClr val="accent4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?2</a:t>
            </a:r>
          </a:p>
        </p:txBody>
      </p:sp>
      <p:sp>
        <p:nvSpPr>
          <p:cNvPr id="15" name="Line 52">
            <a:extLst>
              <a:ext uri="{FF2B5EF4-FFF2-40B4-BE49-F238E27FC236}">
                <a16:creationId xmlns:a16="http://schemas.microsoft.com/office/drawing/2014/main" id="{1EEBCDC0-F6FB-4EB0-BE16-C92DC3B154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13070" y="402362"/>
            <a:ext cx="0" cy="3048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Palatino Linotype" panose="02040502050505030304" pitchFamily="18" charset="0"/>
            </a:endParaRPr>
          </a:p>
        </p:txBody>
      </p:sp>
      <p:sp>
        <p:nvSpPr>
          <p:cNvPr id="16" name="Line 53">
            <a:extLst>
              <a:ext uri="{FF2B5EF4-FFF2-40B4-BE49-F238E27FC236}">
                <a16:creationId xmlns:a16="http://schemas.microsoft.com/office/drawing/2014/main" id="{689B1299-93FC-4974-94C2-ACCF314064C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5793" y="400762"/>
            <a:ext cx="0" cy="304800"/>
          </a:xfrm>
          <a:prstGeom prst="line">
            <a:avLst/>
          </a:prstGeom>
          <a:ln w="38100">
            <a:solidFill>
              <a:srgbClr val="C00000"/>
            </a:solidFill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latin typeface="Palatino Linotype" panose="02040502050505030304" pitchFamily="18" charset="0"/>
            </a:endParaRPr>
          </a:p>
        </p:txBody>
      </p:sp>
      <p:sp>
        <p:nvSpPr>
          <p:cNvPr id="17" name="Action Button: Go Home 16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6E299E3D-6299-4762-9F08-06089127E6B4}"/>
              </a:ext>
            </a:extLst>
          </p:cNvPr>
          <p:cNvSpPr/>
          <p:nvPr/>
        </p:nvSpPr>
        <p:spPr>
          <a:xfrm>
            <a:off x="11364686" y="6368143"/>
            <a:ext cx="342900" cy="29391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6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95400" y="31898"/>
            <a:ext cx="8229600" cy="6126163"/>
          </a:xfrm>
        </p:spPr>
        <p:txBody>
          <a:bodyPr/>
          <a:lstStyle/>
          <a:p>
            <a:pPr>
              <a:buNone/>
            </a:pPr>
            <a:r>
              <a:rPr lang="en-US" b="1" dirty="0"/>
              <a:t>BT 35a),b) (SGK-51)</a:t>
            </a:r>
            <a:endParaRPr lang="en-US" dirty="0"/>
          </a:p>
          <a:p>
            <a:pPr>
              <a:buNone/>
            </a:pPr>
            <a:r>
              <a:rPr lang="en-US" i="1" dirty="0"/>
              <a:t>*Đáp án  </a:t>
            </a:r>
            <a:endParaRPr lang="en-US" dirty="0"/>
          </a:p>
          <a:p>
            <a:pPr>
              <a:buNone/>
            </a:pPr>
            <a:r>
              <a:rPr lang="en-US" dirty="0"/>
              <a:t> 	a) Nếu </a:t>
            </a:r>
            <a:r>
              <a:rPr lang="en-US" dirty="0" smtClean="0"/>
              <a:t>x ≥0 </a:t>
            </a:r>
            <a:r>
              <a:rPr lang="en-US" dirty="0"/>
              <a:t>, ta có: </a:t>
            </a:r>
          </a:p>
          <a:p>
            <a:pPr>
              <a:buNone/>
            </a:pPr>
            <a:r>
              <a:rPr lang="en-US" dirty="0"/>
              <a:t>  	    Nếu x </a:t>
            </a:r>
            <a:r>
              <a:rPr lang="en-US" dirty="0" smtClean="0"/>
              <a:t>≤0, </a:t>
            </a:r>
            <a:r>
              <a:rPr lang="en-US" dirty="0"/>
              <a:t>ta có: </a:t>
            </a:r>
            <a:endParaRPr lang="en-US" dirty="0" smtClean="0"/>
          </a:p>
          <a:p>
            <a:pPr>
              <a:buNone/>
            </a:pPr>
            <a:r>
              <a:rPr lang="en-US" dirty="0"/>
              <a:t>b) Nếu x≤ 0 </a:t>
            </a:r>
            <a:r>
              <a:rPr lang="en-US" dirty="0" smtClean="0"/>
              <a:t>=&gt;ǀ-4xǀ</a:t>
            </a:r>
            <a:r>
              <a:rPr lang="en-US" dirty="0"/>
              <a:t>=-4x </a:t>
            </a:r>
            <a:r>
              <a:rPr lang="en-US" dirty="0" smtClean="0"/>
              <a:t> ta có: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</a:t>
            </a:r>
            <a:r>
              <a:rPr lang="en-US" dirty="0" smtClean="0"/>
              <a:t>Nếu </a:t>
            </a:r>
            <a:r>
              <a:rPr lang="en-US" dirty="0"/>
              <a:t>x &gt; </a:t>
            </a:r>
            <a:r>
              <a:rPr lang="en-US" dirty="0" smtClean="0"/>
              <a:t>0 =&gt;ǀ-4xǀ=4x , ta có: </a:t>
            </a:r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401846"/>
              </p:ext>
            </p:extLst>
          </p:nvPr>
        </p:nvGraphicFramePr>
        <p:xfrm>
          <a:off x="4648200" y="959406"/>
          <a:ext cx="533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0" name="Equation" r:id="rId3" imgW="2755800" imgH="266400" progId="Equation.DSMT4">
                  <p:embed/>
                </p:oleObj>
              </mc:Choice>
              <mc:Fallback>
                <p:oleObj name="Equation" r:id="rId3" imgW="2755800" imgH="266400" progId="Equation.DSMT4">
                  <p:embed/>
                  <p:pic>
                    <p:nvPicPr>
                      <p:cNvPr id="204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959406"/>
                        <a:ext cx="5334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21731"/>
              </p:ext>
            </p:extLst>
          </p:nvPr>
        </p:nvGraphicFramePr>
        <p:xfrm>
          <a:off x="4686300" y="1561936"/>
          <a:ext cx="5257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1" name="Equation" r:id="rId5" imgW="2869920" imgH="266400" progId="Equation.DSMT4">
                  <p:embed/>
                </p:oleObj>
              </mc:Choice>
              <mc:Fallback>
                <p:oleObj name="Equation" r:id="rId5" imgW="2869920" imgH="266400" progId="Equation.DSMT4">
                  <p:embed/>
                  <p:pic>
                    <p:nvPicPr>
                      <p:cNvPr id="2048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1561936"/>
                        <a:ext cx="5257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377737"/>
              </p:ext>
            </p:extLst>
          </p:nvPr>
        </p:nvGraphicFramePr>
        <p:xfrm>
          <a:off x="1752600" y="2530464"/>
          <a:ext cx="8001000" cy="648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2" name="Equation" r:id="rId7" imgW="3288960" imgH="266400" progId="Equation.DSMT4">
                  <p:embed/>
                </p:oleObj>
              </mc:Choice>
              <mc:Fallback>
                <p:oleObj name="Equation" r:id="rId7" imgW="3288960" imgH="266400" progId="Equation.DSMT4">
                  <p:embed/>
                  <p:pic>
                    <p:nvPicPr>
                      <p:cNvPr id="2048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30464"/>
                        <a:ext cx="8001000" cy="6487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826015"/>
              </p:ext>
            </p:extLst>
          </p:nvPr>
        </p:nvGraphicFramePr>
        <p:xfrm>
          <a:off x="1765005" y="3665761"/>
          <a:ext cx="7935686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3" name="Equation" r:id="rId9" imgW="3085920" imgH="266400" progId="Equation.DSMT4">
                  <p:embed/>
                </p:oleObj>
              </mc:Choice>
              <mc:Fallback>
                <p:oleObj name="Equation" r:id="rId9" imgW="3085920" imgH="266400" progId="Equation.DSMT4">
                  <p:embed/>
                  <p:pic>
                    <p:nvPicPr>
                      <p:cNvPr id="2048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005" y="3665761"/>
                        <a:ext cx="7935686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2552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51321" y="365918"/>
            <a:ext cx="8229600" cy="6126163"/>
          </a:xfrm>
        </p:spPr>
        <p:txBody>
          <a:bodyPr/>
          <a:lstStyle/>
          <a:p>
            <a:pPr>
              <a:buNone/>
            </a:pPr>
            <a:r>
              <a:rPr lang="en-US" b="1" i="1" dirty="0"/>
              <a:t>Bài 36 ( SGK – 51)  </a:t>
            </a:r>
            <a:endParaRPr lang="en-US" dirty="0"/>
          </a:p>
          <a:p>
            <a:pPr>
              <a:buNone/>
            </a:pPr>
            <a:r>
              <a:rPr lang="en-US" dirty="0"/>
              <a:t>a)  </a:t>
            </a:r>
            <a:r>
              <a:rPr lang="en-US" dirty="0" smtClean="0"/>
              <a:t>			(</a:t>
            </a:r>
            <a:r>
              <a:rPr lang="en-US" dirty="0"/>
              <a:t>1)</a:t>
            </a:r>
          </a:p>
          <a:p>
            <a:pPr>
              <a:buNone/>
            </a:pPr>
            <a:r>
              <a:rPr lang="en-US" dirty="0"/>
              <a:t>Nếu </a:t>
            </a:r>
            <a:r>
              <a:rPr lang="en-US" dirty="0" smtClean="0"/>
              <a:t>				, </a:t>
            </a:r>
            <a:r>
              <a:rPr lang="en-US" dirty="0"/>
              <a:t>ta có pt(1)</a:t>
            </a:r>
          </a:p>
          <a:p>
            <a:pPr>
              <a:buNone/>
            </a:pPr>
            <a:r>
              <a:rPr lang="en-US" dirty="0">
                <a:sym typeface="Symbol"/>
              </a:rPr>
              <a:t></a:t>
            </a:r>
            <a:r>
              <a:rPr lang="en-US" dirty="0"/>
              <a:t> 2x = x – 6 </a:t>
            </a:r>
            <a:r>
              <a:rPr lang="en-US" dirty="0">
                <a:sym typeface="Symbol"/>
              </a:rPr>
              <a:t></a:t>
            </a:r>
            <a:r>
              <a:rPr lang="en-US" dirty="0"/>
              <a:t> 2x -  x =  – 6 </a:t>
            </a:r>
          </a:p>
          <a:p>
            <a:pPr>
              <a:buNone/>
            </a:pPr>
            <a:r>
              <a:rPr lang="en-US" dirty="0">
                <a:sym typeface="Symbol"/>
              </a:rPr>
              <a:t></a:t>
            </a:r>
            <a:r>
              <a:rPr lang="en-US" dirty="0"/>
              <a:t> x = – 6 ( </a:t>
            </a:r>
            <a:r>
              <a:rPr lang="en-US" dirty="0" smtClean="0"/>
              <a:t>không </a:t>
            </a:r>
            <a:r>
              <a:rPr lang="en-US" dirty="0"/>
              <a:t>t/m đk )</a:t>
            </a:r>
          </a:p>
          <a:p>
            <a:pPr>
              <a:buNone/>
            </a:pPr>
            <a:r>
              <a:rPr lang="en-US" dirty="0"/>
              <a:t>Nếu </a:t>
            </a:r>
            <a:r>
              <a:rPr lang="en-US" dirty="0" smtClean="0"/>
              <a:t>				, </a:t>
            </a:r>
            <a:r>
              <a:rPr lang="en-US" dirty="0"/>
              <a:t>ta có pt(1)</a:t>
            </a:r>
          </a:p>
          <a:p>
            <a:pPr>
              <a:buNone/>
            </a:pPr>
            <a:r>
              <a:rPr lang="en-US" dirty="0">
                <a:sym typeface="Symbol"/>
              </a:rPr>
              <a:t></a:t>
            </a:r>
            <a:r>
              <a:rPr lang="en-US" dirty="0"/>
              <a:t> -2x = x – 6 </a:t>
            </a:r>
            <a:r>
              <a:rPr lang="en-US" dirty="0">
                <a:sym typeface="Symbol"/>
              </a:rPr>
              <a:t></a:t>
            </a:r>
            <a:r>
              <a:rPr lang="en-US" dirty="0"/>
              <a:t> -2x -  x =  – 6 </a:t>
            </a:r>
          </a:p>
          <a:p>
            <a:pPr>
              <a:buNone/>
            </a:pPr>
            <a:r>
              <a:rPr lang="en-US" dirty="0">
                <a:sym typeface="Symbol"/>
              </a:rPr>
              <a:t></a:t>
            </a:r>
            <a:r>
              <a:rPr lang="en-US" dirty="0"/>
              <a:t> -3x = – 6 </a:t>
            </a:r>
            <a:r>
              <a:rPr lang="en-US" dirty="0">
                <a:sym typeface="Symbol"/>
              </a:rPr>
              <a:t></a:t>
            </a:r>
            <a:r>
              <a:rPr lang="en-US" dirty="0"/>
              <a:t>  x = 2 ( </a:t>
            </a:r>
            <a:r>
              <a:rPr lang="en-US" dirty="0" smtClean="0"/>
              <a:t>không </a:t>
            </a:r>
            <a:r>
              <a:rPr lang="en-US" dirty="0"/>
              <a:t>t/m đk )</a:t>
            </a:r>
          </a:p>
          <a:p>
            <a:pPr>
              <a:buNone/>
            </a:pPr>
            <a:r>
              <a:rPr lang="en-US" dirty="0"/>
              <a:t>Vậy pt (1) vô nghiệm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777609"/>
              </p:ext>
            </p:extLst>
          </p:nvPr>
        </p:nvGraphicFramePr>
        <p:xfrm>
          <a:off x="2743201" y="882502"/>
          <a:ext cx="1930400" cy="451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22" name="Equation" r:id="rId3" imgW="812520" imgH="266400" progId="Equation.DSMT4">
                  <p:embed/>
                </p:oleObj>
              </mc:Choice>
              <mc:Fallback>
                <p:oleObj name="Equation" r:id="rId3" imgW="812520" imgH="266400" progId="Equation.DSMT4">
                  <p:embed/>
                  <p:pic>
                    <p:nvPicPr>
                      <p:cNvPr id="215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1" y="882502"/>
                        <a:ext cx="1930400" cy="4518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478223"/>
              </p:ext>
            </p:extLst>
          </p:nvPr>
        </p:nvGraphicFramePr>
        <p:xfrm>
          <a:off x="3037367" y="1413567"/>
          <a:ext cx="2438400" cy="415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23" name="Equation" r:id="rId5" imgW="1117440" imgH="190440" progId="Equation.DSMT4">
                  <p:embed/>
                </p:oleObj>
              </mc:Choice>
              <mc:Fallback>
                <p:oleObj name="Equation" r:id="rId5" imgW="1117440" imgH="190440" progId="Equation.DSMT4">
                  <p:embed/>
                  <p:pic>
                    <p:nvPicPr>
                      <p:cNvPr id="215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7367" y="1413567"/>
                        <a:ext cx="2438400" cy="4156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124200" y="3048000"/>
          <a:ext cx="246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24" name="Equation" r:id="rId7" imgW="1117440" imgH="190440" progId="Equation.DSMT4">
                  <p:embed/>
                </p:oleObj>
              </mc:Choice>
              <mc:Fallback>
                <p:oleObj name="Equation" r:id="rId7" imgW="1117440" imgH="190440" progId="Equation.DSMT4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048000"/>
                        <a:ext cx="246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856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"/>
            <a:ext cx="8229600" cy="6126163"/>
          </a:xfrm>
        </p:spPr>
        <p:txBody>
          <a:bodyPr/>
          <a:lstStyle/>
          <a:p>
            <a:pPr>
              <a:buNone/>
            </a:pPr>
            <a:r>
              <a:rPr lang="en-US" dirty="0"/>
              <a:t>d</a:t>
            </a:r>
            <a:r>
              <a:rPr lang="en-US" dirty="0" smtClean="0"/>
              <a:t>)				  	(</a:t>
            </a:r>
            <a:r>
              <a:rPr lang="en-US" dirty="0"/>
              <a:t>2)</a:t>
            </a:r>
          </a:p>
          <a:p>
            <a:pPr>
              <a:buNone/>
            </a:pPr>
            <a:r>
              <a:rPr lang="en-US" dirty="0" smtClean="0"/>
              <a:t>- Nếu  -5x≥0 </a:t>
            </a:r>
            <a:r>
              <a:rPr lang="en-US" dirty="0" smtClean="0">
                <a:sym typeface="Symbol"/>
              </a:rPr>
              <a:t> x≤0</a:t>
            </a:r>
            <a:r>
              <a:rPr lang="en-US" dirty="0" smtClean="0"/>
              <a:t>, </a:t>
            </a:r>
            <a:r>
              <a:rPr lang="en-US" dirty="0"/>
              <a:t>ta có pt(2)</a:t>
            </a:r>
          </a:p>
          <a:p>
            <a:pPr>
              <a:buNone/>
            </a:pPr>
            <a:r>
              <a:rPr lang="en-US" dirty="0">
                <a:sym typeface="Symbol"/>
              </a:rPr>
              <a:t></a:t>
            </a:r>
            <a:r>
              <a:rPr lang="en-US" dirty="0"/>
              <a:t>  </a:t>
            </a:r>
            <a:r>
              <a:rPr lang="en-US" dirty="0" smtClean="0"/>
              <a:t>-5x – 16 = 3x	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</a:t>
            </a:r>
            <a:r>
              <a:rPr lang="en-US" dirty="0" smtClean="0"/>
              <a:t> </a:t>
            </a:r>
            <a:r>
              <a:rPr lang="en-US" dirty="0"/>
              <a:t>-5x - 3x =  16 </a:t>
            </a:r>
          </a:p>
          <a:p>
            <a:pPr>
              <a:buNone/>
            </a:pPr>
            <a:r>
              <a:rPr lang="en-US" dirty="0">
                <a:sym typeface="Symbol"/>
              </a:rPr>
              <a:t></a:t>
            </a:r>
            <a:r>
              <a:rPr lang="en-US" dirty="0"/>
              <a:t> -8x =  16 </a:t>
            </a:r>
            <a:r>
              <a:rPr lang="en-US" dirty="0">
                <a:sym typeface="Symbol"/>
              </a:rPr>
              <a:t></a:t>
            </a:r>
            <a:r>
              <a:rPr lang="en-US" dirty="0"/>
              <a:t> x = -2(t/m đk )</a:t>
            </a:r>
          </a:p>
          <a:p>
            <a:pPr>
              <a:buNone/>
            </a:pPr>
            <a:r>
              <a:rPr lang="en-US" dirty="0" smtClean="0"/>
              <a:t>- Nếu -5x</a:t>
            </a:r>
            <a:r>
              <a:rPr lang="en-US" dirty="0" smtClean="0">
                <a:sym typeface="Symbol"/>
              </a:rPr>
              <a:t> &lt;</a:t>
            </a:r>
            <a:r>
              <a:rPr lang="en-US" dirty="0" smtClean="0"/>
              <a:t>0 </a:t>
            </a:r>
            <a:r>
              <a:rPr lang="en-US" dirty="0" smtClean="0">
                <a:sym typeface="Symbol"/>
              </a:rPr>
              <a:t> x&gt;0</a:t>
            </a:r>
            <a:r>
              <a:rPr lang="en-US" dirty="0" smtClean="0"/>
              <a:t>, </a:t>
            </a:r>
            <a:r>
              <a:rPr lang="en-US" dirty="0"/>
              <a:t>ta có pt(2)</a:t>
            </a:r>
          </a:p>
          <a:p>
            <a:pPr>
              <a:buFont typeface="Symbol" pitchFamily="18" charset="2"/>
              <a:buChar char="Û"/>
            </a:pPr>
            <a:r>
              <a:rPr lang="en-US" dirty="0" smtClean="0"/>
              <a:t> 5x – 16 = 3x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</a:t>
            </a:r>
            <a:r>
              <a:rPr lang="en-US" dirty="0" smtClean="0"/>
              <a:t> 5x - 3x =  16 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</a:t>
            </a:r>
            <a:r>
              <a:rPr lang="en-US" dirty="0" smtClean="0"/>
              <a:t> </a:t>
            </a:r>
            <a:r>
              <a:rPr lang="en-US" dirty="0"/>
              <a:t>2x =  16 </a:t>
            </a:r>
            <a:r>
              <a:rPr lang="en-US" dirty="0">
                <a:sym typeface="Symbol"/>
              </a:rPr>
              <a:t></a:t>
            </a:r>
            <a:r>
              <a:rPr lang="en-US" dirty="0"/>
              <a:t> x = 8(  t/m đk )</a:t>
            </a:r>
          </a:p>
          <a:p>
            <a:pPr>
              <a:buNone/>
            </a:pPr>
            <a:r>
              <a:rPr lang="en-US" dirty="0"/>
              <a:t>Vậy: Pt (2) có </a:t>
            </a:r>
            <a:r>
              <a:rPr lang="en-US" dirty="0" smtClean="0"/>
              <a:t>tập nghiệm  S=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2895600" y="0"/>
          <a:ext cx="274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34" name="Equation" r:id="rId3" imgW="1066680" imgH="266400" progId="Equation.DSMT4">
                  <p:embed/>
                </p:oleObj>
              </mc:Choice>
              <mc:Fallback>
                <p:oleObj name="Equation" r:id="rId3" imgW="1066680" imgH="266400" progId="Equation.DSMT4">
                  <p:embed/>
                  <p:pic>
                    <p:nvPicPr>
                      <p:cNvPr id="225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0"/>
                        <a:ext cx="2743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637979"/>
              </p:ext>
            </p:extLst>
          </p:nvPr>
        </p:nvGraphicFramePr>
        <p:xfrm>
          <a:off x="6381306" y="4504661"/>
          <a:ext cx="1016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35" name="Equation" r:id="rId5" imgW="507960" imgH="266400" progId="Equation.DSMT4">
                  <p:embed/>
                </p:oleObj>
              </mc:Choice>
              <mc:Fallback>
                <p:oleObj name="Equation" r:id="rId5" imgW="507960" imgH="266400" progId="Equation.DSMT4">
                  <p:embed/>
                  <p:pic>
                    <p:nvPicPr>
                      <p:cNvPr id="2253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306" y="4504661"/>
                        <a:ext cx="1016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0887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"/>
            <a:ext cx="8229600" cy="6126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Bài 37 ( SGK – 51)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ǀx-7 ǀ =2x+3	(1)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Nếu x-7≥0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x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≥7, ta có pt(1)</a:t>
            </a:r>
          </a:p>
          <a:p>
            <a:pPr>
              <a:buFont typeface="Symbol" pitchFamily="18" charset="2"/>
              <a:buChar char="Û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x-7=2x+3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Symbol" pitchFamily="18" charset="2"/>
              <a:buChar char="Û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  2x =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7+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3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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=- 10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không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t/m đk )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Nếu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x-7&lt;0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x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&lt;7,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ta có pt(1)</a:t>
            </a:r>
          </a:p>
          <a:p>
            <a:pPr>
              <a:buFont typeface="Symbol" pitchFamily="18" charset="2"/>
              <a:buChar char="Û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-x+7=2x+3</a:t>
            </a:r>
          </a:p>
          <a:p>
            <a:pPr>
              <a:buFont typeface="Symbol" pitchFamily="18" charset="2"/>
              <a:buChar char="Û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-x -  2x =  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7+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3 </a:t>
            </a:r>
          </a:p>
          <a:p>
            <a:pPr>
              <a:buFont typeface="Symbol" pitchFamily="18" charset="2"/>
              <a:buChar char="Û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3x =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-4</a:t>
            </a:r>
          </a:p>
          <a:p>
            <a:pPr>
              <a:buFont typeface="Symbol" pitchFamily="18" charset="2"/>
              <a:buChar char="Û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 =4/3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 t/m đk )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Vậy pt (1) có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nghiệm: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x=4/3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394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96409" y="318978"/>
            <a:ext cx="8229600" cy="6126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b)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ǀx+4ǀ=2x-5</a:t>
            </a:r>
            <a:r>
              <a:rPr lang="en-US" dirty="0" smtClean="0"/>
              <a:t> 	(2)</a:t>
            </a:r>
          </a:p>
          <a:p>
            <a:pPr>
              <a:buFontTx/>
              <a:buChar char="-"/>
            </a:pPr>
            <a:r>
              <a:rPr lang="en-US" dirty="0" smtClean="0"/>
              <a:t>Nếu x+4≥0 </a:t>
            </a:r>
            <a:r>
              <a:rPr lang="en-US" dirty="0" smtClean="0">
                <a:sym typeface="Symbol"/>
              </a:rPr>
              <a:t>x </a:t>
            </a:r>
            <a:r>
              <a:rPr lang="en-US" dirty="0" smtClean="0"/>
              <a:t>≥ -4 Ta có phương trình: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x+4= 2x-5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>
                <a:sym typeface="Symbol"/>
              </a:rPr>
              <a:t> </a:t>
            </a:r>
            <a:r>
              <a:rPr lang="en-US" dirty="0" smtClean="0"/>
              <a:t> x-2x = -5-4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>
                <a:sym typeface="Symbol"/>
              </a:rPr>
              <a:t>  -x = -9</a:t>
            </a:r>
          </a:p>
          <a:p>
            <a:pPr>
              <a:buNone/>
            </a:pPr>
            <a:r>
              <a:rPr lang="en-US" dirty="0">
                <a:sym typeface="Symbol"/>
              </a:rPr>
              <a:t>	</a:t>
            </a:r>
            <a:r>
              <a:rPr lang="en-US" dirty="0" smtClean="0">
                <a:sym typeface="Symbol"/>
              </a:rPr>
              <a:t>  x= 9 ( tm đk)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- </a:t>
            </a:r>
            <a:r>
              <a:rPr lang="en-US" dirty="0" smtClean="0"/>
              <a:t>Nếu x+4&lt;0 </a:t>
            </a:r>
            <a:r>
              <a:rPr lang="en-US" dirty="0" smtClean="0">
                <a:sym typeface="Symbol"/>
              </a:rPr>
              <a:t>x </a:t>
            </a: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&lt; </a:t>
            </a:r>
            <a:r>
              <a:rPr lang="en-US" dirty="0" smtClean="0"/>
              <a:t>-4 Ta có phương trình:</a:t>
            </a:r>
          </a:p>
          <a:p>
            <a:pPr>
              <a:buNone/>
            </a:pPr>
            <a:r>
              <a:rPr lang="en-US" dirty="0" smtClean="0"/>
              <a:t>		-x-4= 2x-5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ym typeface="Symbol"/>
              </a:rPr>
              <a:t> </a:t>
            </a:r>
            <a:r>
              <a:rPr lang="en-US" dirty="0" smtClean="0"/>
              <a:t> -x-2x = -5+4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ym typeface="Symbol"/>
              </a:rPr>
              <a:t>  -3x = -1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	  x</a:t>
            </a:r>
            <a:r>
              <a:rPr lang="en-US" smtClean="0">
                <a:sym typeface="Symbol"/>
              </a:rPr>
              <a:t>= 1/3 </a:t>
            </a:r>
            <a:r>
              <a:rPr lang="en-US" dirty="0" smtClean="0">
                <a:sym typeface="Symbol"/>
              </a:rPr>
              <a:t>( không tm đk)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23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"/>
            <a:ext cx="8229600" cy="6126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c) </a:t>
            </a:r>
            <a:r>
              <a:rPr lang="en-US" dirty="0" smtClean="0"/>
              <a:t>				 </a:t>
            </a:r>
            <a:r>
              <a:rPr lang="en-US" dirty="0"/>
              <a:t>(3)</a:t>
            </a:r>
          </a:p>
          <a:p>
            <a:pPr>
              <a:buNone/>
            </a:pPr>
            <a:r>
              <a:rPr lang="en-US" dirty="0"/>
              <a:t>Nếu x + </a:t>
            </a:r>
            <a:r>
              <a:rPr lang="en-US" dirty="0" smtClean="0"/>
              <a:t>3 ≥ 0 			, </a:t>
            </a:r>
            <a:r>
              <a:rPr lang="en-US" dirty="0"/>
              <a:t>pt (3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		(</a:t>
            </a:r>
            <a:r>
              <a:rPr lang="en-US" dirty="0"/>
              <a:t>T/m đk)</a:t>
            </a:r>
          </a:p>
          <a:p>
            <a:pPr>
              <a:buNone/>
            </a:pPr>
            <a:r>
              <a:rPr lang="en-US" dirty="0"/>
              <a:t>Nếu x + 3 </a:t>
            </a:r>
            <a:r>
              <a:rPr lang="en-US" dirty="0" smtClean="0"/>
              <a:t>&lt; 0 </a:t>
            </a:r>
            <a:r>
              <a:rPr lang="en-US" dirty="0" smtClean="0">
                <a:sym typeface="Symbol"/>
              </a:rPr>
              <a:t>   x&lt; -3 </a:t>
            </a:r>
            <a:r>
              <a:rPr lang="en-US" dirty="0" smtClean="0"/>
              <a:t>, </a:t>
            </a:r>
            <a:r>
              <a:rPr lang="en-US" dirty="0"/>
              <a:t>pt (3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  -x-3 = 3x+1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  -x-3x = 1+3	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  -4x = 4		   x= -1 </a:t>
            </a:r>
            <a:r>
              <a:rPr lang="en-US" dirty="0" smtClean="0"/>
              <a:t>( Không </a:t>
            </a:r>
            <a:r>
              <a:rPr lang="en-US" dirty="0"/>
              <a:t>t/m đk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587471"/>
              </p:ext>
            </p:extLst>
          </p:nvPr>
        </p:nvGraphicFramePr>
        <p:xfrm>
          <a:off x="3223438" y="10633"/>
          <a:ext cx="2362200" cy="525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82" name="Equation" r:id="rId3" imgW="1015920" imgH="266400" progId="Equation.DSMT4">
                  <p:embed/>
                </p:oleObj>
              </mc:Choice>
              <mc:Fallback>
                <p:oleObj name="Equation" r:id="rId3" imgW="1015920" imgH="266400" progId="Equation.DSMT4">
                  <p:embed/>
                  <p:pic>
                    <p:nvPicPr>
                      <p:cNvPr id="235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3438" y="10633"/>
                        <a:ext cx="2362200" cy="5255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620791"/>
              </p:ext>
            </p:extLst>
          </p:nvPr>
        </p:nvGraphicFramePr>
        <p:xfrm>
          <a:off x="4404538" y="500616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83" name="Equation" r:id="rId5" imgW="723600" imgH="190440" progId="Equation.DSMT4">
                  <p:embed/>
                </p:oleObj>
              </mc:Choice>
              <mc:Fallback>
                <p:oleObj name="Equation" r:id="rId5" imgW="723600" imgH="190440" progId="Equation.DSMT4">
                  <p:embed/>
                  <p:pic>
                    <p:nvPicPr>
                      <p:cNvPr id="2355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4538" y="500616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581770"/>
              </p:ext>
            </p:extLst>
          </p:nvPr>
        </p:nvGraphicFramePr>
        <p:xfrm>
          <a:off x="1981200" y="1036830"/>
          <a:ext cx="6429153" cy="449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84" name="Equation" r:id="rId7" imgW="2374560" imgH="190440" progId="Equation.DSMT4">
                  <p:embed/>
                </p:oleObj>
              </mc:Choice>
              <mc:Fallback>
                <p:oleObj name="Equation" r:id="rId7" imgW="2374560" imgH="190440" progId="Equation.DSMT4">
                  <p:embed/>
                  <p:pic>
                    <p:nvPicPr>
                      <p:cNvPr id="235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036830"/>
                        <a:ext cx="6429153" cy="4493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183426"/>
              </p:ext>
            </p:extLst>
          </p:nvPr>
        </p:nvGraphicFramePr>
        <p:xfrm>
          <a:off x="2133600" y="1676400"/>
          <a:ext cx="3214577" cy="407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85" name="Equation" r:id="rId9" imgW="1511280" imgH="190440" progId="Equation.DSMT4">
                  <p:embed/>
                </p:oleObj>
              </mc:Choice>
              <mc:Fallback>
                <p:oleObj name="Equation" r:id="rId9" imgW="1511280" imgH="190440" progId="Equation.DSMT4">
                  <p:embed/>
                  <p:pic>
                    <p:nvPicPr>
                      <p:cNvPr id="2355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3214577" cy="4075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26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"/>
            <a:ext cx="8229600" cy="61261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ǀx -4 ǀ + 3x = 5	(4)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Nếu x -4 ≥</a:t>
            </a:r>
            <a:r>
              <a:rPr lang="en-US" dirty="0" smtClean="0"/>
              <a:t> 0 </a:t>
            </a:r>
            <a:r>
              <a:rPr lang="en-US" dirty="0" smtClean="0">
                <a:sym typeface="Symbol"/>
              </a:rPr>
              <a:t> x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≥ 4	thì ǀx -4 ǀ = x - 4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(4) </a:t>
            </a:r>
            <a:r>
              <a:rPr lang="en-US" dirty="0" smtClean="0">
                <a:sym typeface="Symbol"/>
              </a:rPr>
              <a:t>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 - 4 + 3x = 5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dirty="0" smtClean="0">
                <a:sym typeface="Symbol"/>
              </a:rPr>
              <a:t> 4x		= 9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		  x = 9/4  (không tm đk)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- Nếu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 -4 &lt;</a:t>
            </a:r>
            <a:r>
              <a:rPr lang="en-US" dirty="0" smtClean="0"/>
              <a:t> 0 </a:t>
            </a:r>
            <a:r>
              <a:rPr lang="en-US" dirty="0" smtClean="0">
                <a:sym typeface="Symbol"/>
              </a:rPr>
              <a:t> x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&lt;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	 thì ǀx -4 ǀ = 4 – x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 (4) </a:t>
            </a:r>
            <a:r>
              <a:rPr lang="en-US" dirty="0" smtClean="0">
                <a:sym typeface="Symbol"/>
              </a:rPr>
              <a:t>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x + 3x = 5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dirty="0" smtClean="0">
                <a:sym typeface="Symbol"/>
              </a:rPr>
              <a:t>  2x 	     = 1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		  x 		     = 1/2   ( tm đk)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Vậy pt (4) có nghiệm x=1/2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39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48229" y="1130586"/>
            <a:ext cx="9710057" cy="4030444"/>
          </a:xfrm>
          <a:prstGeom prst="flowChartPunchedTape">
            <a:avLst/>
          </a:prstGeom>
          <a:solidFill>
            <a:schemeClr val="accent5">
              <a:lumMod val="75000"/>
            </a:schemeClr>
          </a:solidFill>
          <a:ln w="38100">
            <a:solidFill>
              <a:srgbClr val="E6E6E6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4000" b="1" dirty="0">
                <a:ln w="28575">
                  <a:solidFill>
                    <a:srgbClr val="FFFF00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</a:p>
          <a:p>
            <a:pPr algn="ctr">
              <a:lnSpc>
                <a:spcPct val="200000"/>
              </a:lnSpc>
            </a:pPr>
            <a:r>
              <a:rPr lang="en-US" sz="36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35, 36, 37 (SGK 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6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51)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3455" y="1788721"/>
            <a:ext cx="1177959" cy="119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47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88144" y="1460813"/>
            <a:ext cx="9734842" cy="3215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4800" b="1" dirty="0" smtClean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TIẾT 64: </a:t>
            </a:r>
            <a:r>
              <a:rPr lang="en-US" altLang="en-US" sz="4400" b="1" dirty="0" smtClean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PHƯƠNG </a:t>
            </a:r>
            <a:r>
              <a:rPr lang="en-US" altLang="en-US" sz="4400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TRÌNH CHỨA </a:t>
            </a:r>
            <a:endParaRPr lang="en-US" altLang="en-US" sz="4400" b="1" dirty="0" smtClean="0">
              <a:solidFill>
                <a:schemeClr val="accent1">
                  <a:lumMod val="75000"/>
                </a:schemeClr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en-US" sz="4400" b="1" dirty="0" smtClean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DẤU </a:t>
            </a:r>
            <a:r>
              <a:rPr lang="en-US" altLang="en-US" sz="4400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GIÁ TRỊ TUYỆT ĐỐI</a:t>
            </a:r>
          </a:p>
          <a:p>
            <a:pPr algn="ctr">
              <a:lnSpc>
                <a:spcPct val="150000"/>
              </a:lnSpc>
            </a:pPr>
            <a:endParaRPr lang="en-US" sz="4800" b="1" dirty="0">
              <a:solidFill>
                <a:srgbClr val="FF0000"/>
              </a:solidFill>
              <a:latin typeface="Palatino Linotype" panose="02040502050505030304" pitchFamily="18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61299" y="366024"/>
            <a:ext cx="25987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400" b="1" u="sng" cap="none" spc="0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ĐẠI SỐ</a:t>
            </a:r>
            <a:r>
              <a:rPr lang="en-US" sz="4400" b="1" u="sng" cap="none" spc="0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8</a:t>
            </a:r>
            <a:endParaRPr lang="en-US" sz="4400" b="1" u="sng" cap="none" spc="0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387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extBox 4"/>
          <p:cNvSpPr txBox="1">
            <a:spLocks noChangeArrowheads="1"/>
          </p:cNvSpPr>
          <p:nvPr/>
        </p:nvSpPr>
        <p:spPr bwMode="auto">
          <a:xfrm>
            <a:off x="474235" y="137078"/>
            <a:ext cx="107699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smtClean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TIẾT 64: PHƯƠNG 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TRÌNH </a:t>
            </a:r>
            <a:r>
              <a:rPr lang="en-US" altLang="en-US" sz="2800" b="1" dirty="0" smtClean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CHỨA 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DẤU GIÁ TRỊ TUYỆT ĐỐI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07542" y="691485"/>
            <a:ext cx="47275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 smtClean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Nhắc</a:t>
            </a:r>
            <a:r>
              <a:rPr lang="en-US" altLang="en-US" sz="2800" b="1" u="sng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lại</a:t>
            </a:r>
            <a:r>
              <a:rPr lang="en-US" altLang="en-US" sz="2800" b="1" u="sng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về</a:t>
            </a:r>
            <a:r>
              <a:rPr lang="en-US" altLang="en-US" sz="2800" b="1" u="sng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giá</a:t>
            </a:r>
            <a:r>
              <a:rPr lang="en-US" altLang="en-US" sz="2800" b="1" u="sng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trị</a:t>
            </a:r>
            <a:r>
              <a:rPr lang="en-US" altLang="en-US" sz="2800" b="1" u="sng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tuyệt</a:t>
            </a:r>
            <a:r>
              <a:rPr lang="en-US" altLang="en-US" sz="2800" b="1" u="sng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đối</a:t>
            </a:r>
            <a:endParaRPr lang="en-US" altLang="en-US" sz="2800" b="1" u="sng" dirty="0">
              <a:solidFill>
                <a:srgbClr val="002060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544298"/>
              </p:ext>
            </p:extLst>
          </p:nvPr>
        </p:nvGraphicFramePr>
        <p:xfrm>
          <a:off x="738188" y="5135410"/>
          <a:ext cx="2994025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71" name="Equation" r:id="rId4" imgW="2501640" imgH="1002960" progId="Equation.DSMT4">
                  <p:embed/>
                </p:oleObj>
              </mc:Choice>
              <mc:Fallback>
                <p:oleObj name="Equation" r:id="rId4" imgW="2501640" imgH="100296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8188" y="5135410"/>
                        <a:ext cx="2994025" cy="1203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07542" y="1302646"/>
            <a:ext cx="106366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Palatino Linotype" panose="02040502050505030304" pitchFamily="18" charset="0"/>
              </a:rPr>
              <a:t>- </a:t>
            </a:r>
            <a:r>
              <a:rPr lang="en-US" sz="2800" dirty="0" err="1">
                <a:latin typeface="Palatino Linotype" panose="02040502050505030304" pitchFamily="18" charset="0"/>
              </a:rPr>
              <a:t>Tính</a:t>
            </a:r>
            <a:r>
              <a:rPr lang="en-US" sz="2800" dirty="0">
                <a:latin typeface="Palatino Linotype" panose="02040502050505030304" pitchFamily="18" charset="0"/>
              </a:rPr>
              <a:t> </a:t>
            </a:r>
            <a:r>
              <a:rPr lang="en-US" sz="2800" dirty="0" err="1">
                <a:latin typeface="Palatino Linotype" panose="02040502050505030304" pitchFamily="18" charset="0"/>
              </a:rPr>
              <a:t>các</a:t>
            </a:r>
            <a:r>
              <a:rPr lang="en-US" sz="2800" dirty="0">
                <a:latin typeface="Palatino Linotype" panose="02040502050505030304" pitchFamily="18" charset="0"/>
              </a:rPr>
              <a:t> GTTĐ:</a:t>
            </a:r>
          </a:p>
          <a:p>
            <a:r>
              <a:rPr lang="en-US" sz="2800" dirty="0" smtClean="0"/>
              <a:t>                             |5| = ………..; |-5|= …..…….; |0|= ……..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592438" y="2123223"/>
            <a:ext cx="109321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 </a:t>
            </a:r>
            <a:r>
              <a:rPr lang="en-US" sz="2800" dirty="0" err="1" smtClean="0"/>
              <a:t>Tìm</a:t>
            </a:r>
            <a:r>
              <a:rPr lang="en-US" sz="2800" dirty="0" smtClean="0"/>
              <a:t> x, </a:t>
            </a:r>
            <a:r>
              <a:rPr lang="en-US" sz="2800" dirty="0" err="1" smtClean="0"/>
              <a:t>biết</a:t>
            </a:r>
            <a:r>
              <a:rPr lang="en-US" sz="2800" dirty="0" smtClean="0"/>
              <a:t>:</a:t>
            </a:r>
          </a:p>
          <a:p>
            <a:r>
              <a:rPr lang="en-US" sz="2800" dirty="0" smtClean="0"/>
              <a:t>|x| = 5                          |3x|= 5                          |x - 3|= 5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74235" y="4413804"/>
            <a:ext cx="49872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dirty="0" err="1" smtClean="0">
                <a:latin typeface="Palatino Linotype" panose="02040502050505030304" pitchFamily="18" charset="0"/>
                <a:cs typeface="Arial" panose="020B0604020202020204" pitchFamily="34" charset="0"/>
              </a:rPr>
              <a:t>Định</a:t>
            </a:r>
            <a:r>
              <a:rPr lang="en-US" altLang="en-US" sz="28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Palatino Linotype" panose="02040502050505030304" pitchFamily="18" charset="0"/>
                <a:cs typeface="Arial" panose="020B0604020202020204" pitchFamily="34" charset="0"/>
              </a:rPr>
              <a:t>nghĩa</a:t>
            </a:r>
            <a:r>
              <a:rPr lang="en-US" altLang="en-US" sz="28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Palatino Linotype" panose="02040502050505030304" pitchFamily="18" charset="0"/>
                <a:cs typeface="Arial" panose="020B0604020202020204" pitchFamily="34" charset="0"/>
              </a:rPr>
              <a:t>giá</a:t>
            </a:r>
            <a:r>
              <a:rPr lang="en-US" altLang="en-US" sz="28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Palatino Linotype" panose="02040502050505030304" pitchFamily="18" charset="0"/>
                <a:cs typeface="Arial" panose="020B0604020202020204" pitchFamily="34" charset="0"/>
              </a:rPr>
              <a:t>trị</a:t>
            </a:r>
            <a:r>
              <a:rPr lang="en-US" altLang="en-US" sz="28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Palatino Linotype" panose="02040502050505030304" pitchFamily="18" charset="0"/>
                <a:cs typeface="Arial" panose="020B0604020202020204" pitchFamily="34" charset="0"/>
              </a:rPr>
              <a:t>tuyệt</a:t>
            </a:r>
            <a:r>
              <a:rPr lang="en-US" altLang="en-US" sz="28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Palatino Linotype" panose="02040502050505030304" pitchFamily="18" charset="0"/>
                <a:cs typeface="Arial" panose="020B0604020202020204" pitchFamily="34" charset="0"/>
              </a:rPr>
              <a:t>đối</a:t>
            </a:r>
            <a:r>
              <a:rPr lang="en-US" altLang="en-US" sz="28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:</a:t>
            </a:r>
            <a:endParaRPr lang="en-US" altLang="en-US" sz="2800" dirty="0"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4235" y="2718378"/>
                <a:ext cx="11202549" cy="20136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2800" b="1" dirty="0" smtClean="0">
                  <a:solidFill>
                    <a:srgbClr val="0000FF"/>
                  </a:solidFill>
                </a:endParaRPr>
              </a:p>
              <a:p>
                <a:r>
                  <a:rPr lang="en-US" sz="2800" b="1" dirty="0" smtClean="0">
                    <a:solidFill>
                      <a:srgbClr val="0000FF"/>
                    </a:solidFill>
                  </a:rPr>
                  <a:t>=&gt; x = ± 5                   =&gt; 3x = </a:t>
                </a:r>
                <a:r>
                  <a:rPr lang="en-US" sz="2800" b="1" dirty="0">
                    <a:solidFill>
                      <a:srgbClr val="0000FF"/>
                    </a:solidFill>
                  </a:rPr>
                  <a:t>± </a:t>
                </a:r>
                <a:r>
                  <a:rPr lang="en-US" sz="2800" b="1" dirty="0" smtClean="0">
                    <a:solidFill>
                      <a:srgbClr val="0000FF"/>
                    </a:solidFill>
                  </a:rPr>
                  <a:t>5                     =&gt; x – 3 = </a:t>
                </a:r>
                <a:r>
                  <a:rPr lang="en-US" sz="2800" b="1" dirty="0">
                    <a:solidFill>
                      <a:srgbClr val="0000FF"/>
                    </a:solidFill>
                  </a:rPr>
                  <a:t>± </a:t>
                </a:r>
                <a:r>
                  <a:rPr lang="en-US" sz="2800" b="1" dirty="0" smtClean="0">
                    <a:solidFill>
                      <a:srgbClr val="0000FF"/>
                    </a:solidFill>
                  </a:rPr>
                  <a:t>5</a:t>
                </a:r>
              </a:p>
              <a:p>
                <a:r>
                  <a:rPr lang="en-US" sz="2800" b="1" dirty="0" smtClean="0">
                    <a:solidFill>
                      <a:srgbClr val="0000FF"/>
                    </a:solidFill>
                  </a:rPr>
                  <a:t>                                   =&gt; x = ±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00FF"/>
                    </a:solidFill>
                  </a:rPr>
                  <a:t>                        =&gt; x = 8 </a:t>
                </a:r>
                <a:r>
                  <a:rPr lang="en-US" sz="2800" b="1" dirty="0" err="1" smtClean="0">
                    <a:solidFill>
                      <a:srgbClr val="0000FF"/>
                    </a:solidFill>
                  </a:rPr>
                  <a:t>hoặc</a:t>
                </a:r>
                <a:r>
                  <a:rPr lang="en-US" sz="2800" b="1" dirty="0" smtClean="0">
                    <a:solidFill>
                      <a:srgbClr val="0000FF"/>
                    </a:solidFill>
                  </a:rPr>
                  <a:t> x = -2</a:t>
                </a:r>
              </a:p>
              <a:p>
                <a:endParaRPr lang="en-US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235" y="2718378"/>
                <a:ext cx="11202549" cy="2013693"/>
              </a:xfrm>
              <a:prstGeom prst="rect">
                <a:avLst/>
              </a:prstGeom>
              <a:blipFill>
                <a:blip r:embed="rId6"/>
                <a:stretch>
                  <a:fillRect l="-1143" r="-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3522248" y="1577463"/>
            <a:ext cx="7721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                  5                          5                         0                 </a:t>
            </a:r>
          </a:p>
          <a:p>
            <a:r>
              <a:rPr lang="en-US" sz="2800" b="1" dirty="0" smtClean="0">
                <a:solidFill>
                  <a:srgbClr val="0000FF"/>
                </a:solidFill>
              </a:rPr>
              <a:t>                               </a:t>
            </a:r>
            <a:endParaRPr lang="en-US" sz="2800" b="1" dirty="0">
              <a:solidFill>
                <a:srgbClr val="0000FF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132944" y="2718378"/>
            <a:ext cx="0" cy="16169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182787" y="2718378"/>
            <a:ext cx="0" cy="16169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104707" y="5005730"/>
            <a:ext cx="77219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Palatino Linotype" panose="02040502050505030304" pitchFamily="18" charset="0"/>
              </a:rPr>
              <a:t>GTTĐ </a:t>
            </a:r>
            <a:r>
              <a:rPr lang="en-US" sz="2800" dirty="0" err="1" smtClean="0">
                <a:latin typeface="Palatino Linotype" panose="02040502050505030304" pitchFamily="18" charset="0"/>
              </a:rPr>
              <a:t>của</a:t>
            </a:r>
            <a:r>
              <a:rPr lang="en-US" sz="2800" dirty="0" smtClean="0">
                <a:latin typeface="Palatino Linotype" panose="02040502050505030304" pitchFamily="18" charset="0"/>
              </a:rPr>
              <a:t> a </a:t>
            </a:r>
            <a:r>
              <a:rPr lang="en-US" sz="2800" dirty="0" err="1" smtClean="0">
                <a:latin typeface="Palatino Linotype" panose="02040502050505030304" pitchFamily="18" charset="0"/>
              </a:rPr>
              <a:t>là</a:t>
            </a:r>
            <a:r>
              <a:rPr lang="en-US" sz="2800" dirty="0" smtClean="0">
                <a:latin typeface="Palatino Linotype" panose="02040502050505030304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Palatino Linotype" panose="02040502050505030304" pitchFamily="18" charset="0"/>
              </a:rPr>
              <a:t>khoảng</a:t>
            </a:r>
            <a:r>
              <a:rPr lang="en-US" sz="2800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Palatino Linotype" panose="02040502050505030304" pitchFamily="18" charset="0"/>
              </a:rPr>
              <a:t>cách</a:t>
            </a:r>
            <a:r>
              <a:rPr lang="en-US" sz="2800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dirty="0" err="1" smtClean="0">
                <a:latin typeface="Palatino Linotype" panose="02040502050505030304" pitchFamily="18" charset="0"/>
              </a:rPr>
              <a:t>từ</a:t>
            </a:r>
            <a:r>
              <a:rPr lang="en-US" sz="2800" dirty="0" smtClean="0">
                <a:latin typeface="Palatino Linotype" panose="02040502050505030304" pitchFamily="18" charset="0"/>
              </a:rPr>
              <a:t> </a:t>
            </a:r>
            <a:r>
              <a:rPr lang="en-US" sz="2800" dirty="0" err="1" smtClean="0">
                <a:latin typeface="Palatino Linotype" panose="02040502050505030304" pitchFamily="18" charset="0"/>
              </a:rPr>
              <a:t>điểm</a:t>
            </a:r>
            <a:r>
              <a:rPr lang="en-US" sz="2800" dirty="0" smtClean="0">
                <a:latin typeface="Palatino Linotype" panose="02040502050505030304" pitchFamily="18" charset="0"/>
              </a:rPr>
              <a:t> a </a:t>
            </a:r>
            <a:r>
              <a:rPr lang="en-US" sz="2800" dirty="0" err="1" smtClean="0">
                <a:latin typeface="Palatino Linotype" panose="02040502050505030304" pitchFamily="18" charset="0"/>
              </a:rPr>
              <a:t>đến</a:t>
            </a:r>
            <a:r>
              <a:rPr lang="en-US" sz="2800" dirty="0" smtClean="0">
                <a:latin typeface="Palatino Linotype" panose="02040502050505030304" pitchFamily="18" charset="0"/>
              </a:rPr>
              <a:t> </a:t>
            </a:r>
            <a:r>
              <a:rPr lang="en-US" sz="2800" dirty="0" err="1" smtClean="0">
                <a:latin typeface="Palatino Linotype" panose="02040502050505030304" pitchFamily="18" charset="0"/>
              </a:rPr>
              <a:t>gốc</a:t>
            </a:r>
            <a:r>
              <a:rPr lang="en-US" sz="2800" dirty="0" smtClean="0">
                <a:latin typeface="Palatino Linotype" panose="02040502050505030304" pitchFamily="18" charset="0"/>
              </a:rPr>
              <a:t> 0 </a:t>
            </a:r>
            <a:r>
              <a:rPr lang="en-US" sz="2800" dirty="0" err="1" smtClean="0">
                <a:latin typeface="Palatino Linotype" panose="02040502050505030304" pitchFamily="18" charset="0"/>
              </a:rPr>
              <a:t>trên</a:t>
            </a:r>
            <a:r>
              <a:rPr lang="en-US" sz="2800" dirty="0" smtClean="0">
                <a:latin typeface="Palatino Linotype" panose="02040502050505030304" pitchFamily="18" charset="0"/>
              </a:rPr>
              <a:t> </a:t>
            </a:r>
            <a:r>
              <a:rPr lang="en-US" sz="2800" dirty="0" err="1" smtClean="0">
                <a:latin typeface="Palatino Linotype" panose="02040502050505030304" pitchFamily="18" charset="0"/>
              </a:rPr>
              <a:t>trục</a:t>
            </a:r>
            <a:r>
              <a:rPr lang="en-US" sz="2800" dirty="0" smtClean="0">
                <a:latin typeface="Palatino Linotype" panose="02040502050505030304" pitchFamily="18" charset="0"/>
              </a:rPr>
              <a:t> </a:t>
            </a:r>
            <a:r>
              <a:rPr lang="en-US" sz="2800" dirty="0" err="1" smtClean="0">
                <a:latin typeface="Palatino Linotype" panose="02040502050505030304" pitchFamily="18" charset="0"/>
              </a:rPr>
              <a:t>số</a:t>
            </a:r>
            <a:r>
              <a:rPr lang="en-US" sz="2800" dirty="0" smtClean="0">
                <a:latin typeface="Palatino Linotype" panose="02040502050505030304" pitchFamily="18" charset="0"/>
              </a:rPr>
              <a:t>.</a:t>
            </a:r>
          </a:p>
          <a:p>
            <a:r>
              <a:rPr lang="en-US" sz="2800" dirty="0" err="1" smtClean="0">
                <a:latin typeface="Palatino Linotype" panose="02040502050505030304" pitchFamily="18" charset="0"/>
              </a:rPr>
              <a:t>Nhận</a:t>
            </a:r>
            <a:r>
              <a:rPr lang="en-US" sz="2800" dirty="0" smtClean="0">
                <a:latin typeface="Palatino Linotype" panose="02040502050505030304" pitchFamily="18" charset="0"/>
              </a:rPr>
              <a:t> </a:t>
            </a:r>
            <a:r>
              <a:rPr lang="en-US" sz="2800" dirty="0" err="1" smtClean="0">
                <a:latin typeface="Palatino Linotype" panose="02040502050505030304" pitchFamily="18" charset="0"/>
              </a:rPr>
              <a:t>xét</a:t>
            </a:r>
            <a:r>
              <a:rPr lang="en-US" sz="2800" dirty="0" smtClean="0">
                <a:latin typeface="Palatino Linotype" panose="02040502050505030304" pitchFamily="18" charset="0"/>
              </a:rPr>
              <a:t>: </a:t>
            </a:r>
            <a:r>
              <a:rPr lang="en-US" sz="2800" dirty="0" err="1" smtClean="0">
                <a:latin typeface="Palatino Linotype" panose="02040502050505030304" pitchFamily="18" charset="0"/>
              </a:rPr>
              <a:t>với</a:t>
            </a:r>
            <a:r>
              <a:rPr lang="en-US" sz="2800" dirty="0" smtClean="0">
                <a:latin typeface="Palatino Linotype" panose="02040502050505030304" pitchFamily="18" charset="0"/>
              </a:rPr>
              <a:t> </a:t>
            </a:r>
            <a:r>
              <a:rPr lang="en-US" sz="2800" dirty="0" err="1" smtClean="0">
                <a:latin typeface="Palatino Linotype" panose="02040502050505030304" pitchFamily="18" charset="0"/>
              </a:rPr>
              <a:t>mọi</a:t>
            </a:r>
            <a:r>
              <a:rPr lang="en-US" sz="2800" dirty="0" smtClean="0">
                <a:latin typeface="Palatino Linotype" panose="02040502050505030304" pitchFamily="18" charset="0"/>
              </a:rPr>
              <a:t> </a:t>
            </a:r>
            <a:r>
              <a:rPr lang="en-US" sz="2800" dirty="0" err="1" smtClean="0">
                <a:latin typeface="Palatino Linotype" panose="02040502050505030304" pitchFamily="18" charset="0"/>
              </a:rPr>
              <a:t>số</a:t>
            </a:r>
            <a:r>
              <a:rPr lang="en-US" sz="2800" dirty="0" smtClean="0">
                <a:latin typeface="Palatino Linotype" panose="02040502050505030304" pitchFamily="18" charset="0"/>
              </a:rPr>
              <a:t> </a:t>
            </a:r>
            <a:r>
              <a:rPr lang="en-US" sz="2800" dirty="0" err="1" smtClean="0">
                <a:latin typeface="Palatino Linotype" panose="02040502050505030304" pitchFamily="18" charset="0"/>
              </a:rPr>
              <a:t>thực</a:t>
            </a:r>
            <a:r>
              <a:rPr lang="en-US" sz="2800" dirty="0" smtClean="0">
                <a:latin typeface="Palatino Linotype" panose="02040502050505030304" pitchFamily="18" charset="0"/>
              </a:rPr>
              <a:t> a, </a:t>
            </a:r>
            <a:r>
              <a:rPr lang="en-US" sz="2800" dirty="0" smtClean="0">
                <a:solidFill>
                  <a:srgbClr val="0000FF"/>
                </a:solidFill>
                <a:latin typeface="Palatino Linotype" panose="02040502050505030304" pitchFamily="18" charset="0"/>
              </a:rPr>
              <a:t>|a| ≥ 0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696909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1246165" y="1059657"/>
            <a:ext cx="92736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Ví</a:t>
            </a:r>
            <a:r>
              <a:rPr lang="en-US" altLang="en-US" sz="2800" b="1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dụ</a:t>
            </a:r>
            <a:r>
              <a:rPr lang="en-US" altLang="en-US" sz="2800" b="1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1: </a:t>
            </a:r>
            <a:r>
              <a:rPr lang="en-US" altLang="en-US" sz="28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Bỏ</a:t>
            </a:r>
            <a:r>
              <a:rPr lang="en-US" altLang="en-US" sz="28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dấu</a:t>
            </a:r>
            <a:r>
              <a:rPr lang="en-US" altLang="en-US" sz="28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giá</a:t>
            </a:r>
            <a:r>
              <a:rPr lang="en-US" altLang="en-US" sz="28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trị</a:t>
            </a:r>
            <a:r>
              <a:rPr lang="en-US" altLang="en-US" sz="28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tuyệt</a:t>
            </a:r>
            <a:r>
              <a:rPr lang="en-US" altLang="en-US" sz="28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đối</a:t>
            </a:r>
            <a:r>
              <a:rPr lang="en-US" altLang="en-US" sz="28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và</a:t>
            </a:r>
            <a:r>
              <a:rPr lang="en-US" altLang="en-US" sz="28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rút</a:t>
            </a:r>
            <a:r>
              <a:rPr lang="en-US" altLang="en-US" sz="28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gọn</a:t>
            </a:r>
            <a:r>
              <a:rPr lang="en-US" altLang="en-US" sz="28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biểu</a:t>
            </a:r>
            <a:r>
              <a:rPr lang="en-US" altLang="en-US" sz="28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thức</a:t>
            </a:r>
            <a:r>
              <a:rPr lang="en-US" altLang="en-US" sz="28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sau</a:t>
            </a:r>
            <a:r>
              <a:rPr lang="en-US" altLang="en-US" sz="28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:</a:t>
            </a:r>
            <a:endParaRPr lang="en-US" altLang="en-US" sz="2800" b="1" dirty="0">
              <a:solidFill>
                <a:srgbClr val="002060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294624"/>
              </p:ext>
            </p:extLst>
          </p:nvPr>
        </p:nvGraphicFramePr>
        <p:xfrm>
          <a:off x="1392238" y="1955800"/>
          <a:ext cx="4062412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217" name="Equation" r:id="rId5" imgW="4051080" imgH="469800" progId="Equation.DSMT4">
                  <p:embed/>
                </p:oleObj>
              </mc:Choice>
              <mc:Fallback>
                <p:oleObj name="Equation" r:id="rId5" imgW="405108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8" y="1955800"/>
                        <a:ext cx="4062412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162113"/>
              </p:ext>
            </p:extLst>
          </p:nvPr>
        </p:nvGraphicFramePr>
        <p:xfrm>
          <a:off x="3683000" y="19177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218" name="Equation" r:id="rId7" imgW="914400" imgH="319680" progId="Equation.DSMT4">
                  <p:embed/>
                </p:oleObj>
              </mc:Choice>
              <mc:Fallback>
                <p:oleObj name="Equation" r:id="rId7" imgW="914400" imgH="31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9177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39271" y="3429000"/>
            <a:ext cx="4618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a/ Khi x ≥ 3 </a:t>
            </a:r>
            <a:r>
              <a:rPr 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thì</a:t>
            </a:r>
            <a:r>
              <a:rPr 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x – 3 ≥ 0 </a:t>
            </a:r>
            <a:r>
              <a:rPr 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nên</a:t>
            </a:r>
            <a:r>
              <a:rPr 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6853" y="4568171"/>
            <a:ext cx="39128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Vậy</a:t>
            </a:r>
            <a:r>
              <a:rPr 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 A = x – 3 + x – 2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         </a:t>
            </a:r>
            <a:r>
              <a:rPr 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  </a:t>
            </a:r>
            <a:r>
              <a:rPr 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= 2x – 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77027" y="2560073"/>
            <a:ext cx="2530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Giải</a:t>
            </a:r>
            <a:endParaRPr lang="en-US" sz="2400" dirty="0">
              <a:solidFill>
                <a:srgbClr val="002060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5735850" y="1865709"/>
            <a:ext cx="0" cy="4160365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291392" y="2492717"/>
            <a:ext cx="2530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Giải</a:t>
            </a:r>
            <a:endParaRPr lang="en-US" sz="2400" dirty="0">
              <a:solidFill>
                <a:srgbClr val="002060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358B38-74C8-448D-A91F-C168EA6C2276}"/>
              </a:ext>
            </a:extLst>
          </p:cNvPr>
          <p:cNvSpPr txBox="1"/>
          <p:nvPr/>
        </p:nvSpPr>
        <p:spPr>
          <a:xfrm>
            <a:off x="5949112" y="191954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B = 4x + 5 + |-2x|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&gt; 0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21" name="Text Box 26">
            <a:extLst>
              <a:ext uri="{FF2B5EF4-FFF2-40B4-BE49-F238E27FC236}">
                <a16:creationId xmlns:a16="http://schemas.microsoft.com/office/drawing/2014/main" id="{33C1273F-C729-4379-9711-517957393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9112" y="3584638"/>
            <a:ext cx="4495800" cy="2185214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800"/>
              </a:spcBef>
              <a:spcAft>
                <a:spcPts val="800"/>
              </a:spcAft>
            </a:pP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b/ Khi x 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&gt; </a:t>
            </a:r>
            <a:r>
              <a:rPr lang="en-US" alt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alt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-2x &lt; 0 </a:t>
            </a:r>
            <a:r>
              <a:rPr lang="en-US" altLang="en-US" sz="2400" dirty="0" err="1" smtClean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nên</a:t>
            </a:r>
            <a:endParaRPr lang="en-US" altLang="en-US" sz="2400" dirty="0" smtClean="0">
              <a:solidFill>
                <a:srgbClr val="002060"/>
              </a:solidFill>
              <a:latin typeface="Palatino Linotype" panose="0204050205050503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spcBef>
                <a:spcPts val="800"/>
              </a:spcBef>
              <a:spcAft>
                <a:spcPts val="800"/>
              </a:spcAft>
            </a:pPr>
            <a:r>
              <a:rPr lang="en-US" alt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-2x =  </a:t>
            </a:r>
            <a:r>
              <a:rPr lang="en-US" alt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-(-2x)    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lang="en-US" alt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2x</a:t>
            </a:r>
            <a:endParaRPr lang="en-US" altLang="en-US" sz="2400" dirty="0">
              <a:solidFill>
                <a:srgbClr val="002060"/>
              </a:solidFill>
              <a:latin typeface="Palatino Linotype" panose="0204050205050503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spcBef>
                <a:spcPts val="800"/>
              </a:spcBef>
              <a:spcAft>
                <a:spcPts val="800"/>
              </a:spcAft>
            </a:pPr>
            <a:r>
              <a:rPr lang="en-US" alt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Vậy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B = 4x + 5 + </a:t>
            </a:r>
            <a:r>
              <a:rPr lang="en-US" alt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2x </a:t>
            </a:r>
          </a:p>
          <a:p>
            <a:pPr eaLnBrk="1" hangingPunct="1">
              <a:spcBef>
                <a:spcPts val="800"/>
              </a:spcBef>
              <a:spcAft>
                <a:spcPts val="800"/>
              </a:spcAft>
            </a:pP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= 6x + 5 </a:t>
            </a:r>
            <a:endParaRPr lang="en-US" altLang="en-US" sz="2400" dirty="0">
              <a:solidFill>
                <a:srgbClr val="002060"/>
              </a:solidFill>
              <a:latin typeface="Palatino Linotype" panose="0204050205050503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4" name="TextBox 4"/>
          <p:cNvSpPr txBox="1">
            <a:spLocks noChangeArrowheads="1"/>
          </p:cNvSpPr>
          <p:nvPr/>
        </p:nvSpPr>
        <p:spPr bwMode="auto">
          <a:xfrm>
            <a:off x="564116" y="332806"/>
            <a:ext cx="107699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smtClean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TIẾT 64: PHƯƠNG 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TRÌNH </a:t>
            </a:r>
            <a:r>
              <a:rPr lang="en-US" altLang="en-US" sz="2800" b="1" dirty="0" smtClean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CHỨA 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DẤU GIÁ TRỊ TUYỆT ĐỐI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86853" y="3945891"/>
            <a:ext cx="3912887" cy="589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|x – 3| = x - 3 </a:t>
            </a:r>
            <a:endParaRPr lang="en-US" sz="2400" dirty="0">
              <a:solidFill>
                <a:srgbClr val="002060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37859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25" grpId="0"/>
      <p:bldP spid="21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TextBox 18">
            <a:extLst>
              <a:ext uri="{FF2B5EF4-FFF2-40B4-BE49-F238E27FC236}">
                <a16:creationId xmlns:a16="http://schemas.microsoft.com/office/drawing/2014/main" id="{BA5AEBC6-6ACC-4250-BE5B-962AD65CB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1" y="618576"/>
            <a:ext cx="446468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Rút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5122" name="Object 16">
            <a:extLst>
              <a:ext uri="{FF2B5EF4-FFF2-40B4-BE49-F238E27FC236}">
                <a16:creationId xmlns:a16="http://schemas.microsoft.com/office/drawing/2014/main" id="{86D55AD0-394E-4091-87DB-0A9B3D7775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355130"/>
              </p:ext>
            </p:extLst>
          </p:nvPr>
        </p:nvGraphicFramePr>
        <p:xfrm>
          <a:off x="2925763" y="1843088"/>
          <a:ext cx="417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452" name="Equation" r:id="rId3" imgW="4190760" imgH="469800" progId="Equation.DSMT4">
                  <p:embed/>
                </p:oleObj>
              </mc:Choice>
              <mc:Fallback>
                <p:oleObj name="Equation" r:id="rId3" imgW="4190760" imgH="469800" progId="Equation.DSMT4">
                  <p:embed/>
                  <p:pic>
                    <p:nvPicPr>
                      <p:cNvPr id="5122" name="Object 16">
                        <a:extLst>
                          <a:ext uri="{FF2B5EF4-FFF2-40B4-BE49-F238E27FC236}">
                            <a16:creationId xmlns:a16="http://schemas.microsoft.com/office/drawing/2014/main" id="{86D55AD0-394E-4091-87DB-0A9B3D7775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5763" y="1843088"/>
                        <a:ext cx="4178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17">
            <a:extLst>
              <a:ext uri="{FF2B5EF4-FFF2-40B4-BE49-F238E27FC236}">
                <a16:creationId xmlns:a16="http://schemas.microsoft.com/office/drawing/2014/main" id="{F09ABBAF-E0B8-45F1-AFF4-3BDFB93347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308164"/>
              </p:ext>
            </p:extLst>
          </p:nvPr>
        </p:nvGraphicFramePr>
        <p:xfrm>
          <a:off x="2843213" y="2786063"/>
          <a:ext cx="434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453" name="Equation" r:id="rId5" imgW="4356000" imgH="469800" progId="Equation.DSMT4">
                  <p:embed/>
                </p:oleObj>
              </mc:Choice>
              <mc:Fallback>
                <p:oleObj name="Equation" r:id="rId5" imgW="4356000" imgH="469800" progId="Equation.DSMT4">
                  <p:embed/>
                  <p:pic>
                    <p:nvPicPr>
                      <p:cNvPr id="5123" name="Object 17">
                        <a:extLst>
                          <a:ext uri="{FF2B5EF4-FFF2-40B4-BE49-F238E27FC236}">
                            <a16:creationId xmlns:a16="http://schemas.microsoft.com/office/drawing/2014/main" id="{F09ABBAF-E0B8-45F1-AFF4-3BDFB93347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2786063"/>
                        <a:ext cx="4343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5077E0C7-F088-4FFB-BDEA-5300CB3605A6}"/>
              </a:ext>
            </a:extLst>
          </p:cNvPr>
          <p:cNvSpPr/>
          <p:nvPr/>
        </p:nvSpPr>
        <p:spPr>
          <a:xfrm>
            <a:off x="2080606" y="618576"/>
            <a:ext cx="774700" cy="520700"/>
          </a:xfrm>
          <a:prstGeom prst="rect">
            <a:avLst/>
          </a:prstGeom>
          <a:noFill/>
          <a:ln w="19050">
            <a:solidFill>
              <a:schemeClr val="accent4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?1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25100" y="357796"/>
            <a:ext cx="89466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2. </a:t>
            </a:r>
            <a:r>
              <a:rPr lang="en-US" altLang="en-US" sz="2800" b="1" u="sng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Giải</a:t>
            </a:r>
            <a:r>
              <a:rPr lang="en-US" altLang="en-US" sz="2800" b="1" u="sng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một</a:t>
            </a:r>
            <a:r>
              <a:rPr lang="en-US" altLang="en-US" sz="2800" b="1" u="sng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số</a:t>
            </a:r>
            <a:r>
              <a:rPr lang="en-US" altLang="en-US" sz="2800" b="1" u="sng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phương</a:t>
            </a:r>
            <a:r>
              <a:rPr lang="en-US" altLang="en-US" sz="2800" b="1" u="sng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trình</a:t>
            </a:r>
            <a:r>
              <a:rPr lang="en-US" altLang="en-US" sz="2800" b="1" u="sng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chứa</a:t>
            </a:r>
            <a:r>
              <a:rPr lang="en-US" altLang="en-US" sz="2800" b="1" u="sng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dấu</a:t>
            </a:r>
            <a:r>
              <a:rPr lang="en-US" altLang="en-US" sz="2800" b="1" u="sng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giá</a:t>
            </a:r>
            <a:r>
              <a:rPr lang="en-US" altLang="en-US" sz="2800" b="1" u="sng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trị</a:t>
            </a:r>
            <a:r>
              <a:rPr lang="en-US" altLang="en-US" sz="2800" b="1" u="sng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tuyệt</a:t>
            </a:r>
            <a:r>
              <a:rPr lang="en-US" altLang="en-US" sz="2800" b="1" u="sng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đối</a:t>
            </a:r>
            <a:endParaRPr lang="en-US" altLang="en-US" sz="2800" b="1" u="sng" dirty="0">
              <a:solidFill>
                <a:srgbClr val="C00000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5100" y="896662"/>
            <a:ext cx="52321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Ví</a:t>
            </a:r>
            <a:r>
              <a:rPr lang="en-US" sz="2400" b="1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dụ</a:t>
            </a:r>
            <a:r>
              <a:rPr lang="en-US" sz="2400" b="1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2. </a:t>
            </a:r>
            <a:r>
              <a:rPr lang="en-US" sz="24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Giải</a:t>
            </a:r>
            <a:r>
              <a:rPr lang="en-US" sz="2400" b="1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các</a:t>
            </a:r>
            <a:r>
              <a:rPr lang="en-US" sz="2400" b="1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phương</a:t>
            </a:r>
            <a:r>
              <a:rPr lang="en-US" sz="2400" b="1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trình</a:t>
            </a:r>
            <a:r>
              <a:rPr lang="en-US" sz="2400" b="1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sau</a:t>
            </a:r>
            <a:r>
              <a:rPr lang="en-US" sz="2400" b="1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:</a:t>
            </a:r>
          </a:p>
          <a:p>
            <a:r>
              <a:rPr lang="en-US" sz="2400" b="1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383332"/>
              </p:ext>
            </p:extLst>
          </p:nvPr>
        </p:nvGraphicFramePr>
        <p:xfrm>
          <a:off x="1187450" y="1439863"/>
          <a:ext cx="199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298" name="Equation" r:id="rId5" imgW="1993680" imgH="482400" progId="Equation.DSMT4">
                  <p:embed/>
                </p:oleObj>
              </mc:Choice>
              <mc:Fallback>
                <p:oleObj name="Equation" r:id="rId5" imgW="19936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87450" y="1439863"/>
                        <a:ext cx="19939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023812" y="1882411"/>
            <a:ext cx="1607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Giải</a:t>
            </a:r>
            <a:r>
              <a:rPr lang="en-US" sz="2400" i="1" dirty="0">
                <a:solidFill>
                  <a:srgbClr val="C0000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" name="TextBox 15"/>
          <p:cNvSpPr txBox="1">
            <a:spLocks noChangeArrowheads="1"/>
          </p:cNvSpPr>
          <p:nvPr/>
        </p:nvSpPr>
        <p:spPr bwMode="auto">
          <a:xfrm>
            <a:off x="531372" y="2298180"/>
            <a:ext cx="9613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Ta </a:t>
            </a:r>
            <a:r>
              <a:rPr lang="en-US" alt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049024"/>
              </p:ext>
            </p:extLst>
          </p:nvPr>
        </p:nvGraphicFramePr>
        <p:xfrm>
          <a:off x="1481138" y="2276475"/>
          <a:ext cx="40005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299" name="Equation" r:id="rId7" imgW="4000320" imgH="1002960" progId="Equation.DSMT4">
                  <p:embed/>
                </p:oleObj>
              </mc:Choice>
              <mc:Fallback>
                <p:oleObj name="Equation" r:id="rId7" imgW="4000320" imgH="1002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138" y="2276475"/>
                        <a:ext cx="40005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9"/>
          <p:cNvSpPr txBox="1">
            <a:spLocks noChangeArrowheads="1"/>
          </p:cNvSpPr>
          <p:nvPr/>
        </p:nvSpPr>
        <p:spPr bwMode="auto">
          <a:xfrm>
            <a:off x="559261" y="3440221"/>
            <a:ext cx="24272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Trường</a:t>
            </a:r>
            <a:r>
              <a:rPr lang="en-US" altLang="en-US" sz="2400" i="1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i="1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hợp</a:t>
            </a:r>
            <a:r>
              <a:rPr lang="en-US" altLang="en-US" sz="2400" i="1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1 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:  </a:t>
            </a:r>
          </a:p>
          <a:p>
            <a:pPr eaLnBrk="1" hangingPunct="1"/>
            <a:r>
              <a:rPr lang="en-US" alt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với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x ≥ 0 </a:t>
            </a:r>
            <a:r>
              <a:rPr lang="en-US" alt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khi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đó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:</a:t>
            </a:r>
            <a:r>
              <a:rPr lang="en-US" altLang="en-US" sz="2400" i="1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endParaRPr lang="en-US" altLang="en-US" sz="2400" i="1" u="sng" dirty="0">
              <a:solidFill>
                <a:srgbClr val="002060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394293"/>
              </p:ext>
            </p:extLst>
          </p:nvPr>
        </p:nvGraphicFramePr>
        <p:xfrm>
          <a:off x="752475" y="4437063"/>
          <a:ext cx="18796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300" name="Equation" r:id="rId9" imgW="1879560" imgH="1422360" progId="Equation.DSMT4">
                  <p:embed/>
                </p:oleObj>
              </mc:Choice>
              <mc:Fallback>
                <p:oleObj name="Equation" r:id="rId9" imgW="1879560" imgH="1422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" y="4437063"/>
                        <a:ext cx="18796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9"/>
          <p:cNvSpPr txBox="1">
            <a:spLocks noChangeArrowheads="1"/>
          </p:cNvSpPr>
          <p:nvPr/>
        </p:nvSpPr>
        <p:spPr bwMode="auto">
          <a:xfrm>
            <a:off x="3981906" y="3440220"/>
            <a:ext cx="24272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Trường</a:t>
            </a:r>
            <a:r>
              <a:rPr lang="en-US" altLang="en-US" sz="2400" i="1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i="1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hợp</a:t>
            </a:r>
            <a:r>
              <a:rPr lang="en-US" altLang="en-US" sz="2400" i="1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2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:  </a:t>
            </a:r>
          </a:p>
          <a:p>
            <a:pPr eaLnBrk="1" hangingPunct="1"/>
            <a:r>
              <a:rPr lang="en-US" alt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với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x &lt; 0 </a:t>
            </a:r>
            <a:r>
              <a:rPr lang="en-US" alt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khi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đó</a:t>
            </a:r>
            <a:r>
              <a:rPr lang="en-US" alt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:</a:t>
            </a:r>
            <a:r>
              <a:rPr lang="en-US" altLang="en-US" sz="2400" i="1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endParaRPr lang="en-US" altLang="en-US" sz="2400" i="1" u="sng" dirty="0">
              <a:solidFill>
                <a:srgbClr val="002060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696840"/>
              </p:ext>
            </p:extLst>
          </p:nvPr>
        </p:nvGraphicFramePr>
        <p:xfrm>
          <a:off x="4164013" y="4427538"/>
          <a:ext cx="20320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301" name="Equation" r:id="rId11" imgW="2031840" imgH="1422360" progId="Equation.DSMT4">
                  <p:embed/>
                </p:oleObj>
              </mc:Choice>
              <mc:Fallback>
                <p:oleObj name="Equation" r:id="rId11" imgW="2031840" imgH="1422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4013" y="4427538"/>
                        <a:ext cx="20320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2120999" y="6110779"/>
            <a:ext cx="2301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Vậy</a:t>
            </a:r>
            <a:r>
              <a:rPr lang="en-US" sz="2400" dirty="0">
                <a:solidFill>
                  <a:srgbClr val="00206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S = {– 1; 2 }</a:t>
            </a:r>
          </a:p>
        </p:txBody>
      </p:sp>
      <p:sp>
        <p:nvSpPr>
          <p:cNvPr id="27" name="AutoShape 7"/>
          <p:cNvSpPr>
            <a:spLocks/>
          </p:cNvSpPr>
          <p:nvPr/>
        </p:nvSpPr>
        <p:spPr bwMode="auto">
          <a:xfrm>
            <a:off x="5968205" y="2295955"/>
            <a:ext cx="152400" cy="838200"/>
          </a:xfrm>
          <a:prstGeom prst="rightBrace">
            <a:avLst>
              <a:gd name="adj1" fmla="val 45833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7012725" y="2307188"/>
            <a:ext cx="44875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Bỏ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dấu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GTTĐ 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với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từng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đk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của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ẩn</a:t>
            </a:r>
            <a:endParaRPr lang="vi-VN" altLang="en-US" sz="2400" i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7058185" y="3884323"/>
            <a:ext cx="413969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Giải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PT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với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hai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trường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hợp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trên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(</a:t>
            </a:r>
            <a:r>
              <a:rPr lang="en-US" altLang="en-US" sz="2400" i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đối</a:t>
            </a:r>
            <a:r>
              <a:rPr lang="en-US" altLang="en-US" sz="2400" i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chiếu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với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điều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kiện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của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ẩn</a:t>
            </a:r>
            <a:r>
              <a:rPr lang="en-US" altLang="en-US" sz="2400" i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)</a:t>
            </a:r>
            <a:endParaRPr lang="vi-VN" altLang="en-US" sz="2400" i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0" name="AutoShape 7"/>
          <p:cNvSpPr>
            <a:spLocks/>
          </p:cNvSpPr>
          <p:nvPr/>
        </p:nvSpPr>
        <p:spPr bwMode="auto">
          <a:xfrm>
            <a:off x="6460194" y="3811487"/>
            <a:ext cx="222882" cy="1899182"/>
          </a:xfrm>
          <a:prstGeom prst="rightBrace">
            <a:avLst>
              <a:gd name="adj1" fmla="val 45833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7032692" y="6110779"/>
            <a:ext cx="38296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Kết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luận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nghiệm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của</a:t>
            </a:r>
            <a:r>
              <a:rPr lang="en-US" altLang="en-US" sz="2400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PT</a:t>
            </a:r>
            <a:endParaRPr lang="vi-VN" altLang="en-US" sz="2400" i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0" name="AutoShape 7">
            <a:extLst>
              <a:ext uri="{FF2B5EF4-FFF2-40B4-BE49-F238E27FC236}">
                <a16:creationId xmlns:a16="http://schemas.microsoft.com/office/drawing/2014/main" id="{BD91ECBE-3E1F-4E4E-9B6C-B2B0C0A214B0}"/>
              </a:ext>
            </a:extLst>
          </p:cNvPr>
          <p:cNvSpPr>
            <a:spLocks/>
          </p:cNvSpPr>
          <p:nvPr/>
        </p:nvSpPr>
        <p:spPr bwMode="auto">
          <a:xfrm>
            <a:off x="6462961" y="6135678"/>
            <a:ext cx="162461" cy="461665"/>
          </a:xfrm>
          <a:prstGeom prst="rightBrace">
            <a:avLst>
              <a:gd name="adj1" fmla="val 45833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258929" y="4630912"/>
            <a:ext cx="360339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2"/>
    </p:custDataLst>
    <p:extLst>
      <p:ext uri="{BB962C8B-B14F-4D97-AF65-F5344CB8AC3E}">
        <p14:creationId xmlns:p14="http://schemas.microsoft.com/office/powerpoint/2010/main" val="118089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23" grpId="0"/>
      <p:bldP spid="26" grpId="0"/>
      <p:bldP spid="27" grpId="0" animBg="1"/>
      <p:bldP spid="28" grpId="0"/>
      <p:bldP spid="29" grpId="0"/>
      <p:bldP spid="30" grpId="0" animBg="1"/>
      <p:bldP spid="31" grpId="0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>
            <a:extLst>
              <a:ext uri="{FF2B5EF4-FFF2-40B4-BE49-F238E27FC236}">
                <a16:creationId xmlns:a16="http://schemas.microsoft.com/office/drawing/2014/main" id="{4CA13040-9172-44FA-947D-D09BD152C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95400"/>
            <a:ext cx="7620000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+)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x - 3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 0  x  3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khi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: |x - 3|= x - 3 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Phương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trình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dạng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 x - 3     = 9 – 2x</a:t>
            </a:r>
          </a:p>
        </p:txBody>
      </p:sp>
      <p:sp>
        <p:nvSpPr>
          <p:cNvPr id="3" name="Text Box 72">
            <a:extLst>
              <a:ext uri="{FF2B5EF4-FFF2-40B4-BE49-F238E27FC236}">
                <a16:creationId xmlns:a16="http://schemas.microsoft.com/office/drawing/2014/main" id="{F1A04491-5EFA-4C5F-9E81-800621DF7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133601"/>
            <a:ext cx="2971800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 typeface="Symbol" panose="05050102010706020507" pitchFamily="18" charset="2"/>
              <a:buChar char="Û"/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x + 2x =  9 + 3</a:t>
            </a:r>
          </a:p>
          <a:p>
            <a:pPr eaLnBrk="1" hangingPunct="1">
              <a:spcBef>
                <a:spcPct val="10000"/>
              </a:spcBef>
              <a:buFont typeface="Symbol" panose="05050102010706020507" pitchFamily="18" charset="2"/>
              <a:buChar char="Û"/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3x    =   12</a:t>
            </a:r>
          </a:p>
          <a:p>
            <a:pPr eaLnBrk="1" hangingPunct="1">
              <a:spcBef>
                <a:spcPct val="10000"/>
              </a:spcBef>
              <a:buFont typeface="Symbol" panose="05050102010706020507" pitchFamily="18" charset="2"/>
              <a:buChar char="Û"/>
            </a:pPr>
            <a:r>
              <a:rPr lang="en-US" altLang="en-US" sz="2800" b="1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    =   4</a:t>
            </a:r>
          </a:p>
        </p:txBody>
      </p:sp>
      <p:sp>
        <p:nvSpPr>
          <p:cNvPr id="4" name="Text Box 73">
            <a:extLst>
              <a:ext uri="{FF2B5EF4-FFF2-40B4-BE49-F238E27FC236}">
                <a16:creationId xmlns:a16="http://schemas.microsoft.com/office/drawing/2014/main" id="{B89DDCE3-A7A7-4CF6-977A-6C698CA01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2134" y="3064066"/>
            <a:ext cx="35477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( </a:t>
            </a:r>
            <a:r>
              <a:rPr lang="en-US" altLang="en-US" sz="2800" b="1" i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thỏa</a:t>
            </a:r>
            <a:r>
              <a:rPr lang="en-US" altLang="en-US" sz="2800" b="1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mãn</a:t>
            </a:r>
            <a:r>
              <a:rPr lang="en-US" altLang="en-US" sz="2800" b="1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đk</a:t>
            </a:r>
            <a:r>
              <a:rPr lang="en-US" altLang="en-US" sz="2800" b="1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  3 </a:t>
            </a:r>
            <a:r>
              <a:rPr lang="en-US" altLang="en-US" sz="2800" b="1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Text Box 74">
            <a:extLst>
              <a:ext uri="{FF2B5EF4-FFF2-40B4-BE49-F238E27FC236}">
                <a16:creationId xmlns:a16="http://schemas.microsoft.com/office/drawing/2014/main" id="{991898BF-6395-4BE5-BE63-2C1087633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05200"/>
            <a:ext cx="8610600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+)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x - 3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&lt; 0  x &lt; 3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khi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|x- 3|= -(x – 3) = -x + 3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Phương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trình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dạng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 -x + 3  = 9 – 2x</a:t>
            </a:r>
          </a:p>
        </p:txBody>
      </p:sp>
      <p:sp>
        <p:nvSpPr>
          <p:cNvPr id="6" name="Text Box 75">
            <a:extLst>
              <a:ext uri="{FF2B5EF4-FFF2-40B4-BE49-F238E27FC236}">
                <a16:creationId xmlns:a16="http://schemas.microsoft.com/office/drawing/2014/main" id="{010850DB-40E0-4232-B17D-AA1412195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648201"/>
            <a:ext cx="2971800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 typeface="Symbol" panose="05050102010706020507" pitchFamily="18" charset="2"/>
              <a:buChar char="Û"/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-x + 2x  = 9 - 3</a:t>
            </a:r>
          </a:p>
          <a:p>
            <a:pPr eaLnBrk="1" hangingPunct="1">
              <a:spcBef>
                <a:spcPct val="10000"/>
              </a:spcBef>
              <a:buFont typeface="Symbol" panose="05050102010706020507" pitchFamily="18" charset="2"/>
              <a:buChar char="Û"/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x  = 6</a:t>
            </a:r>
          </a:p>
          <a:p>
            <a:pPr eaLnBrk="1" hangingPunct="1">
              <a:spcBef>
                <a:spcPct val="10000"/>
              </a:spcBef>
            </a:pPr>
            <a:endParaRPr lang="en-US" altLang="en-US" sz="2800" dirty="0">
              <a:latin typeface="Palatino Linotype" panose="0204050205050503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7" name="Text Box 76">
            <a:extLst>
              <a:ext uri="{FF2B5EF4-FFF2-40B4-BE49-F238E27FC236}">
                <a16:creationId xmlns:a16="http://schemas.microsoft.com/office/drawing/2014/main" id="{01BF1C7E-5C75-40EF-B2C6-2930250B9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194" y="5072719"/>
            <a:ext cx="47790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b="1" i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800" b="1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800" b="1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t/m </a:t>
            </a:r>
            <a:r>
              <a:rPr lang="en-US" altLang="en-US" sz="2800" b="1" i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đk</a:t>
            </a:r>
            <a:r>
              <a:rPr lang="en-US" altLang="en-US" sz="2800" b="1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x &lt; 3)</a:t>
            </a:r>
          </a:p>
        </p:txBody>
      </p:sp>
      <p:sp>
        <p:nvSpPr>
          <p:cNvPr id="8" name="Text Box 77">
            <a:extLst>
              <a:ext uri="{FF2B5EF4-FFF2-40B4-BE49-F238E27FC236}">
                <a16:creationId xmlns:a16="http://schemas.microsoft.com/office/drawing/2014/main" id="{9F87AC0D-5DD8-4402-BF17-72207FF0E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5642633"/>
            <a:ext cx="822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nghiệm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(2)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 S = { 4 }</a:t>
            </a:r>
            <a:endParaRPr lang="en-US" altLang="en-US" sz="2800" dirty="0">
              <a:latin typeface="Palatino Linotype" panose="0204050205050503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4" name="Text Box 67">
            <a:extLst>
              <a:ext uri="{FF2B5EF4-FFF2-40B4-BE49-F238E27FC236}">
                <a16:creationId xmlns:a16="http://schemas.microsoft.com/office/drawing/2014/main" id="{E752FCBB-8393-476F-8EAE-CEED3E457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8601"/>
            <a:ext cx="6933381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itchFamily="18" charset="0"/>
              </a:rPr>
              <a:t> 3 : </a:t>
            </a:r>
            <a:r>
              <a:rPr 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E11BDF-1627-4346-A5A4-0C1C14202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6818" y="245597"/>
            <a:ext cx="243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|</a:t>
            </a:r>
            <a:r>
              <a:rPr lang="en-US" altLang="en-US" sz="2800" b="1" dirty="0" smtClean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 - 3</a:t>
            </a:r>
            <a:r>
              <a:rPr lang="en-US" altLang="en-US" sz="2800" b="1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|= 9 - 2x</a:t>
            </a:r>
            <a:endParaRPr lang="en-US" altLang="en-US" sz="2800" b="1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AAA051C-2A46-4A75-A05E-D100C2F34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762000"/>
            <a:ext cx="1676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u="sng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800" b="1" i="1" u="sng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1">
            <a:extLst>
              <a:ext uri="{FF2B5EF4-FFF2-40B4-BE49-F238E27FC236}">
                <a16:creationId xmlns:a16="http://schemas.microsoft.com/office/drawing/2014/main" id="{A8C41382-446C-42B1-9CA8-7BCB0B27B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0" y="286587"/>
            <a:ext cx="8610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trình</a:t>
            </a:r>
            <a:endParaRPr lang="en-US" altLang="en-US" sz="2800" b="1" dirty="0">
              <a:solidFill>
                <a:srgbClr val="C00000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a) x + 5  = 3x + 1 		           	b) -5x  = 2x + 21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B6E723-A818-4A48-AEAB-0567E21CA3B1}"/>
              </a:ext>
            </a:extLst>
          </p:cNvPr>
          <p:cNvSpPr/>
          <p:nvPr/>
        </p:nvSpPr>
        <p:spPr>
          <a:xfrm>
            <a:off x="3187700" y="286587"/>
            <a:ext cx="774700" cy="520700"/>
          </a:xfrm>
          <a:prstGeom prst="rect">
            <a:avLst/>
          </a:prstGeom>
          <a:noFill/>
          <a:ln w="19050">
            <a:solidFill>
              <a:schemeClr val="accent4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?2</a:t>
            </a:r>
          </a:p>
        </p:txBody>
      </p:sp>
      <p:sp>
        <p:nvSpPr>
          <p:cNvPr id="6" name="Line 52">
            <a:extLst>
              <a:ext uri="{FF2B5EF4-FFF2-40B4-BE49-F238E27FC236}">
                <a16:creationId xmlns:a16="http://schemas.microsoft.com/office/drawing/2014/main" id="{2B8A67F5-8B65-4A28-BEEE-D4B5489C47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0446" y="1044276"/>
            <a:ext cx="0" cy="3048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Palatino Linotype" panose="02040502050505030304" pitchFamily="18" charset="0"/>
            </a:endParaRPr>
          </a:p>
        </p:txBody>
      </p:sp>
      <p:sp>
        <p:nvSpPr>
          <p:cNvPr id="7" name="Line 53">
            <a:extLst>
              <a:ext uri="{FF2B5EF4-FFF2-40B4-BE49-F238E27FC236}">
                <a16:creationId xmlns:a16="http://schemas.microsoft.com/office/drawing/2014/main" id="{FE10A2B4-E9D8-467A-A3FF-BA0E9177631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788" y="1042676"/>
            <a:ext cx="0" cy="304800"/>
          </a:xfrm>
          <a:prstGeom prst="line">
            <a:avLst/>
          </a:prstGeom>
          <a:ln w="38100">
            <a:solidFill>
              <a:srgbClr val="C00000"/>
            </a:solidFill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latin typeface="Palatino Linotype" panose="02040502050505030304" pitchFamily="18" charset="0"/>
            </a:endParaRPr>
          </a:p>
        </p:txBody>
      </p:sp>
      <p:sp>
        <p:nvSpPr>
          <p:cNvPr id="8" name="Line 52">
            <a:extLst>
              <a:ext uri="{FF2B5EF4-FFF2-40B4-BE49-F238E27FC236}">
                <a16:creationId xmlns:a16="http://schemas.microsoft.com/office/drawing/2014/main" id="{84A230A0-6EA6-4C6B-B626-07B566CE43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9503" y="1027950"/>
            <a:ext cx="0" cy="3048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Palatino Linotype" panose="02040502050505030304" pitchFamily="18" charset="0"/>
            </a:endParaRPr>
          </a:p>
        </p:txBody>
      </p:sp>
      <p:sp>
        <p:nvSpPr>
          <p:cNvPr id="9" name="Line 53">
            <a:extLst>
              <a:ext uri="{FF2B5EF4-FFF2-40B4-BE49-F238E27FC236}">
                <a16:creationId xmlns:a16="http://schemas.microsoft.com/office/drawing/2014/main" id="{3265BE55-7C57-4BF8-97CB-72D7877B5D49}"/>
              </a:ext>
            </a:extLst>
          </p:cNvPr>
          <p:cNvSpPr>
            <a:spLocks noChangeShapeType="1"/>
          </p:cNvSpPr>
          <p:nvPr/>
        </p:nvSpPr>
        <p:spPr bwMode="auto">
          <a:xfrm>
            <a:off x="8675897" y="1026350"/>
            <a:ext cx="0" cy="304800"/>
          </a:xfrm>
          <a:prstGeom prst="line">
            <a:avLst/>
          </a:prstGeom>
          <a:ln w="38100">
            <a:solidFill>
              <a:srgbClr val="C00000"/>
            </a:solidFill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32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83" name="Text Box 51">
            <a:extLst>
              <a:ext uri="{FF2B5EF4-FFF2-40B4-BE49-F238E27FC236}">
                <a16:creationId xmlns:a16="http://schemas.microsoft.com/office/drawing/2014/main" id="{77458065-BAF0-4AE7-8F2C-73AC710A8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100" y="304388"/>
            <a:ext cx="86106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:  a) x + 5  = 3x + 1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		</a:t>
            </a:r>
          </a:p>
        </p:txBody>
      </p:sp>
      <p:sp>
        <p:nvSpPr>
          <p:cNvPr id="44089" name="Rectangle 57">
            <a:extLst>
              <a:ext uri="{FF2B5EF4-FFF2-40B4-BE49-F238E27FC236}">
                <a16:creationId xmlns:a16="http://schemas.microsoft.com/office/drawing/2014/main" id="{11CB7996-994B-4F4D-B10D-2E41E4499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130" y="935882"/>
            <a:ext cx="10793186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x + 5 ≥ 0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x ≥  - 5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khi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: |x + 5|= x + 5 </a:t>
            </a:r>
            <a:endParaRPr lang="en-US" altLang="en-US" sz="28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:   x + 5 = 3x + 1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x – 3x = 1 - 5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                                    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-2x = -4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                                    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x = 2 </a:t>
            </a:r>
          </a:p>
          <a:p>
            <a:pPr marL="457200" indent="-457200"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x + 5 &lt; 0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x &lt; -5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khi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: |x + 5|= -x - 5</a:t>
            </a:r>
            <a:endParaRPr lang="en-US" altLang="en-US" sz="28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: -x - 5 = 3x + 1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 -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x – 3x = 1 + 5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                                   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-4x = 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 </a:t>
            </a:r>
            <a:r>
              <a:rPr lang="en-US" altLang="en-US" sz="28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x = 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nghiệm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S = { 2 } </a:t>
            </a:r>
          </a:p>
        </p:txBody>
      </p:sp>
      <p:graphicFrame>
        <p:nvGraphicFramePr>
          <p:cNvPr id="44090" name="Object 58">
            <a:extLst>
              <a:ext uri="{FF2B5EF4-FFF2-40B4-BE49-F238E27FC236}">
                <a16:creationId xmlns:a16="http://schemas.microsoft.com/office/drawing/2014/main" id="{99FE0444-6CBE-4D40-BE5A-60BC55168A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184078"/>
              </p:ext>
            </p:extLst>
          </p:nvPr>
        </p:nvGraphicFramePr>
        <p:xfrm>
          <a:off x="8394485" y="5291030"/>
          <a:ext cx="381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41" name="Equation" r:id="rId4" imgW="253800" imgH="393480" progId="Equation.3">
                  <p:embed/>
                </p:oleObj>
              </mc:Choice>
              <mc:Fallback>
                <p:oleObj name="Equation" r:id="rId4" imgW="253800" imgH="393480" progId="Equation.3">
                  <p:embed/>
                  <p:pic>
                    <p:nvPicPr>
                      <p:cNvPr id="44090" name="Object 58">
                        <a:extLst>
                          <a:ext uri="{FF2B5EF4-FFF2-40B4-BE49-F238E27FC236}">
                            <a16:creationId xmlns:a16="http://schemas.microsoft.com/office/drawing/2014/main" id="{99FE0444-6CBE-4D40-BE5A-60BC55168A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4485" y="5291030"/>
                        <a:ext cx="381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C9BE0415-158E-40EF-9D9F-7DC003466E5F}"/>
              </a:ext>
            </a:extLst>
          </p:cNvPr>
          <p:cNvSpPr/>
          <p:nvPr/>
        </p:nvSpPr>
        <p:spPr>
          <a:xfrm>
            <a:off x="914400" y="309119"/>
            <a:ext cx="774700" cy="520700"/>
          </a:xfrm>
          <a:prstGeom prst="rect">
            <a:avLst/>
          </a:prstGeom>
          <a:noFill/>
          <a:ln w="19050">
            <a:solidFill>
              <a:schemeClr val="accent4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?2</a:t>
            </a:r>
          </a:p>
        </p:txBody>
      </p:sp>
      <p:sp>
        <p:nvSpPr>
          <p:cNvPr id="16" name="Text Box 73">
            <a:extLst>
              <a:ext uri="{FF2B5EF4-FFF2-40B4-BE49-F238E27FC236}">
                <a16:creationId xmlns:a16="http://schemas.microsoft.com/office/drawing/2014/main" id="{559177DB-834A-4C85-81D1-005DDFFBC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5485" y="2862587"/>
            <a:ext cx="24673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i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thỏa</a:t>
            </a:r>
            <a:r>
              <a:rPr lang="en-US" altLang="en-US" sz="2800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mãn</a:t>
            </a:r>
            <a:r>
              <a:rPr lang="en-US" altLang="en-US" sz="2800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ĐK)</a:t>
            </a:r>
          </a:p>
        </p:txBody>
      </p:sp>
      <p:sp>
        <p:nvSpPr>
          <p:cNvPr id="17" name="Line 52">
            <a:extLst>
              <a:ext uri="{FF2B5EF4-FFF2-40B4-BE49-F238E27FC236}">
                <a16:creationId xmlns:a16="http://schemas.microsoft.com/office/drawing/2014/main" id="{55A7835F-024D-4D83-80B5-0270F8B58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42732" y="412051"/>
            <a:ext cx="0" cy="3048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Palatino Linotype" panose="02040502050505030304" pitchFamily="18" charset="0"/>
            </a:endParaRPr>
          </a:p>
        </p:txBody>
      </p:sp>
      <p:sp>
        <p:nvSpPr>
          <p:cNvPr id="18" name="Line 53">
            <a:extLst>
              <a:ext uri="{FF2B5EF4-FFF2-40B4-BE49-F238E27FC236}">
                <a16:creationId xmlns:a16="http://schemas.microsoft.com/office/drawing/2014/main" id="{76F5AD1E-FD58-44D5-A986-E722CC5EFA3E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5074" y="410451"/>
            <a:ext cx="0" cy="304800"/>
          </a:xfrm>
          <a:prstGeom prst="line">
            <a:avLst/>
          </a:prstGeom>
          <a:ln w="38100">
            <a:solidFill>
              <a:srgbClr val="C00000"/>
            </a:solidFill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latin typeface="Palatino Linotype" panose="02040502050505030304" pitchFamily="18" charset="0"/>
            </a:endParaRPr>
          </a:p>
        </p:txBody>
      </p:sp>
      <p:sp>
        <p:nvSpPr>
          <p:cNvPr id="19" name="Text Box 73">
            <a:extLst>
              <a:ext uri="{FF2B5EF4-FFF2-40B4-BE49-F238E27FC236}">
                <a16:creationId xmlns:a16="http://schemas.microsoft.com/office/drawing/2014/main" id="{8ED5EF0F-EC23-4CEA-87AE-3502AF7D3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6498" y="5348441"/>
            <a:ext cx="34339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i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thỏa</a:t>
            </a:r>
            <a:r>
              <a:rPr lang="en-US" altLang="en-US" sz="2800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mãn</a:t>
            </a:r>
            <a:r>
              <a:rPr lang="en-US" altLang="en-US" sz="2800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ĐK)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4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40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40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40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40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40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40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40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40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8|1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|4.8|6.1|12.5|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2.5|1.1|10.2|38.6|1.9|18.5|3.6|4|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9.3|4|1.4|10.4|10.5|13.1|20.3|7.1|12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4970</TotalTime>
  <Words>928</Words>
  <Application>Microsoft Office PowerPoint</Application>
  <PresentationFormat>Widescreen</PresentationFormat>
  <Paragraphs>171</Paragraphs>
  <Slides>18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Cambria Math</vt:lpstr>
      <vt:lpstr>Century Schoolbook</vt:lpstr>
      <vt:lpstr>Palatino Linotype</vt:lpstr>
      <vt:lpstr>Symbol</vt:lpstr>
      <vt:lpstr>Times New Roman</vt:lpstr>
      <vt:lpstr>Wingdings</vt:lpstr>
      <vt:lpstr>Wingdings 2</vt:lpstr>
      <vt:lpstr>Oriel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Techsi.vn</cp:lastModifiedBy>
  <cp:revision>577</cp:revision>
  <dcterms:created xsi:type="dcterms:W3CDTF">2020-03-05T15:19:26Z</dcterms:created>
  <dcterms:modified xsi:type="dcterms:W3CDTF">2023-05-30T07:52:29Z</dcterms:modified>
</cp:coreProperties>
</file>