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handoutMasterIdLst>
    <p:handoutMasterId r:id="rId28"/>
  </p:handoutMasterIdLst>
  <p:sldIdLst>
    <p:sldId id="639" r:id="rId2"/>
    <p:sldId id="617" r:id="rId3"/>
    <p:sldId id="658" r:id="rId4"/>
    <p:sldId id="611" r:id="rId5"/>
    <p:sldId id="659" r:id="rId6"/>
    <p:sldId id="640" r:id="rId7"/>
    <p:sldId id="660" r:id="rId8"/>
    <p:sldId id="641" r:id="rId9"/>
    <p:sldId id="662" r:id="rId10"/>
    <p:sldId id="663" r:id="rId11"/>
    <p:sldId id="674" r:id="rId12"/>
    <p:sldId id="661" r:id="rId13"/>
    <p:sldId id="648" r:id="rId14"/>
    <p:sldId id="667" r:id="rId15"/>
    <p:sldId id="676" r:id="rId16"/>
    <p:sldId id="677" r:id="rId17"/>
    <p:sldId id="678" r:id="rId18"/>
    <p:sldId id="675" r:id="rId19"/>
    <p:sldId id="679" r:id="rId20"/>
    <p:sldId id="664" r:id="rId21"/>
    <p:sldId id="680" r:id="rId22"/>
    <p:sldId id="642" r:id="rId23"/>
    <p:sldId id="654" r:id="rId24"/>
    <p:sldId id="655" r:id="rId25"/>
    <p:sldId id="672" r:id="rId26"/>
  </p:sldIdLst>
  <p:sldSz cx="12195175" cy="6859588"/>
  <p:notesSz cx="6858000" cy="9144000"/>
  <p:embeddedFontLst>
    <p:embeddedFont>
      <p:font typeface="字魂59号-创粗黑" charset="-122"/>
      <p:regular r:id="rId29"/>
    </p:embeddedFont>
    <p:embeddedFont>
      <p:font typeface="Calibri" pitchFamily="34" charset="0"/>
      <p:regular r:id="rId30"/>
      <p:bold r:id="rId31"/>
      <p:italic r:id="rId32"/>
      <p:boldItalic r:id="rId33"/>
    </p:embeddedFont>
    <p:embeddedFont>
      <p:font typeface="宋体" pitchFamily="2" charset="-122"/>
      <p:regular r:id="rId34"/>
    </p:embeddedFont>
    <p:embeddedFont>
      <p:font typeface="微软雅黑" pitchFamily="34" charset="-122"/>
      <p:regular r:id="rId35"/>
      <p:bold r:id="rId36"/>
    </p:embeddedFont>
    <p:embeddedFont>
      <p:font typeface="Rockwell" charset="0"/>
      <p:regular r:id="rId37"/>
      <p:bold r:id="rId38"/>
      <p:italic r:id="rId39"/>
      <p:boldItalic r:id="rId40"/>
    </p:embeddedFont>
  </p:embeddedFontLst>
  <p:custDataLst>
    <p:tags r:id="rId41"/>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xmlns="">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71D"/>
    <a:srgbClr val="207AA6"/>
    <a:srgbClr val="803140"/>
    <a:srgbClr val="4B6588"/>
    <a:srgbClr val="4F8E8E"/>
    <a:srgbClr val="1C4D91"/>
    <a:srgbClr val="FDF1E5"/>
    <a:srgbClr val="816561"/>
    <a:srgbClr val="7CD6F0"/>
    <a:srgbClr val="23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660"/>
  </p:normalViewPr>
  <p:slideViewPr>
    <p:cSldViewPr>
      <p:cViewPr>
        <p:scale>
          <a:sx n="75" d="100"/>
          <a:sy n="75" d="100"/>
        </p:scale>
        <p:origin x="-222" y="-36"/>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972"/>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2022/2/7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9743CD7-97CD-4F57-B351-69A253B17F80}" type="slidenum">
              <a:rPr lang="en-US" altLang="zh-CN"/>
              <a:pPr/>
              <a:t>‹#›</a:t>
            </a:fld>
            <a:endParaRPr lang="en-US" altLang="zh-CN"/>
          </a:p>
        </p:txBody>
      </p:sp>
    </p:spTree>
    <p:extLst>
      <p:ext uri="{BB962C8B-B14F-4D97-AF65-F5344CB8AC3E}">
        <p14:creationId xmlns:p14="http://schemas.microsoft.com/office/powerpoint/2010/main"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宋体" charset="-122"/>
        <a:cs typeface="+mn-cs"/>
      </a:defRPr>
    </a:lvl1pPr>
    <a:lvl2pPr marL="544357" algn="l" rtl="0" fontAlgn="base">
      <a:spcBef>
        <a:spcPct val="30000"/>
      </a:spcBef>
      <a:spcAft>
        <a:spcPct val="0"/>
      </a:spcAft>
      <a:defRPr sz="1400" kern="1200">
        <a:solidFill>
          <a:schemeClr val="tx1"/>
        </a:solidFill>
        <a:latin typeface="Arial" charset="0"/>
        <a:ea typeface="宋体" charset="-122"/>
        <a:cs typeface="+mn-cs"/>
      </a:defRPr>
    </a:lvl2pPr>
    <a:lvl3pPr marL="1088714" algn="l" rtl="0" fontAlgn="base">
      <a:spcBef>
        <a:spcPct val="30000"/>
      </a:spcBef>
      <a:spcAft>
        <a:spcPct val="0"/>
      </a:spcAft>
      <a:defRPr sz="1400" kern="1200">
        <a:solidFill>
          <a:schemeClr val="tx1"/>
        </a:solidFill>
        <a:latin typeface="Arial" charset="0"/>
        <a:ea typeface="宋体" charset="-122"/>
        <a:cs typeface="+mn-cs"/>
      </a:defRPr>
    </a:lvl3pPr>
    <a:lvl4pPr marL="1633071" algn="l" rtl="0" fontAlgn="base">
      <a:spcBef>
        <a:spcPct val="30000"/>
      </a:spcBef>
      <a:spcAft>
        <a:spcPct val="0"/>
      </a:spcAft>
      <a:defRPr sz="1400" kern="1200">
        <a:solidFill>
          <a:schemeClr val="tx1"/>
        </a:solidFill>
        <a:latin typeface="Arial" charset="0"/>
        <a:ea typeface="宋体" charset="-122"/>
        <a:cs typeface="+mn-cs"/>
      </a:defRPr>
    </a:lvl4pPr>
    <a:lvl5pPr marL="2177427" algn="l" rtl="0" fontAlgn="base">
      <a:spcBef>
        <a:spcPct val="30000"/>
      </a:spcBef>
      <a:spcAft>
        <a:spcPct val="0"/>
      </a:spcAft>
      <a:defRPr sz="1400" kern="1200">
        <a:solidFill>
          <a:schemeClr val="tx1"/>
        </a:solidFill>
        <a:latin typeface="Arial" charset="0"/>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1</a:t>
            </a:fld>
            <a:endParaRPr lang="en-US" altLang="zh-CN" dirty="0"/>
          </a:p>
        </p:txBody>
      </p:sp>
    </p:spTree>
    <p:extLst>
      <p:ext uri="{BB962C8B-B14F-4D97-AF65-F5344CB8AC3E}">
        <p14:creationId xmlns:p14="http://schemas.microsoft.com/office/powerpoint/2010/main"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1614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694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5390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3541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20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671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29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0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2138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76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3</a:t>
            </a:fld>
            <a:endParaRPr lang="en-US" altLang="zh-CN" dirty="0"/>
          </a:p>
        </p:txBody>
      </p:sp>
    </p:spTree>
    <p:extLst>
      <p:ext uri="{BB962C8B-B14F-4D97-AF65-F5344CB8AC3E}">
        <p14:creationId xmlns:p14="http://schemas.microsoft.com/office/powerpoint/2010/main" val="49602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4</a:t>
            </a:fld>
            <a:endParaRPr lang="en-US" altLang="zh-CN" dirty="0"/>
          </a:p>
        </p:txBody>
      </p:sp>
    </p:spTree>
    <p:extLst>
      <p:ext uri="{BB962C8B-B14F-4D97-AF65-F5344CB8AC3E}">
        <p14:creationId xmlns:p14="http://schemas.microsoft.com/office/powerpoint/2010/main" val="335880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5</a:t>
            </a:fld>
            <a:endParaRPr lang="en-US" altLang="zh-CN" dirty="0"/>
          </a:p>
        </p:txBody>
      </p:sp>
    </p:spTree>
    <p:extLst>
      <p:ext uri="{BB962C8B-B14F-4D97-AF65-F5344CB8AC3E}">
        <p14:creationId xmlns:p14="http://schemas.microsoft.com/office/powerpoint/2010/main" val="4354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23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344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5" name="矩形 4"/>
          <p:cNvSpPr/>
          <p:nvPr userDrawn="1"/>
        </p:nvSpPr>
        <p:spPr>
          <a:xfrm>
            <a:off x="10152000" y="189794"/>
            <a:ext cx="1368000" cy="13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文框 1"/>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119841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499453340"/>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1814718216"/>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62147469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63890"/>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1" y="6205449"/>
            <a:ext cx="662890" cy="645388"/>
          </a:xfrm>
          <a:prstGeom prst="rect">
            <a:avLst/>
          </a:prstGeom>
        </p:spPr>
      </p:pic>
      <p:sp>
        <p:nvSpPr>
          <p:cNvPr id="7" name="图文框 6"/>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8425" y="5951"/>
            <a:ext cx="3206750" cy="685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81774"/>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10" name="矩形 9"/>
          <p:cNvSpPr/>
          <p:nvPr userDrawn="1"/>
        </p:nvSpPr>
        <p:spPr>
          <a:xfrm>
            <a:off x="10152000" y="189794"/>
            <a:ext cx="1368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文框 7"/>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8831934"/>
      </p:ext>
    </p:extLst>
  </p:cSld>
  <p:clrMapOvr>
    <a:masterClrMapping/>
  </p:clrMapOvr>
  <p:transition spd="slow"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
        <p:nvSpPr>
          <p:cNvPr id="6" name="图文框 5"/>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userDrawn="1"/>
        </p:nvGrpSpPr>
        <p:grpSpPr>
          <a:xfrm>
            <a:off x="193587" y="540000"/>
            <a:ext cx="11808000" cy="880468"/>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98297007"/>
      </p:ext>
    </p:extLst>
  </p:cSld>
  <p:clrMapOvr>
    <a:masterClrMapping/>
  </p:clrMapOvr>
  <p:transition spd="slow"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sp>
        <p:nvSpPr>
          <p:cNvPr id="3" name="图文框 2"/>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Tree>
    <p:extLst>
      <p:ext uri="{BB962C8B-B14F-4D97-AF65-F5344CB8AC3E}">
        <p14:creationId xmlns:p14="http://schemas.microsoft.com/office/powerpoint/2010/main" val="2712127093"/>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8550987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2758927659"/>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316772111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71249444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83" r:id="rId4"/>
    <p:sldLayoutId id="2147483696" r:id="rId5"/>
    <p:sldLayoutId id="2147483695" r:id="rId6"/>
    <p:sldLayoutId id="2147483652" r:id="rId7"/>
    <p:sldLayoutId id="2147483653" r:id="rId8"/>
    <p:sldLayoutId id="2147483654" r:id="rId9"/>
    <p:sldLayoutId id="2147483656" r:id="rId10"/>
    <p:sldLayoutId id="2147483657" r:id="rId11"/>
    <p:sldLayoutId id="2147483658" r:id="rId12"/>
    <p:sldLayoutId id="2147483659" r:id="rId13"/>
  </p:sldLayoutIdLst>
  <p:transition spd="slow" advTm="2000">
    <p:push dir="u"/>
  </p:transition>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charset="0"/>
          <a:ea typeface="宋体" charset="-122"/>
        </a:defRPr>
      </a:lvl2pPr>
      <a:lvl3pPr algn="ctr" rtl="0" fontAlgn="base">
        <a:spcBef>
          <a:spcPct val="0"/>
        </a:spcBef>
        <a:spcAft>
          <a:spcPct val="0"/>
        </a:spcAft>
        <a:defRPr sz="5300">
          <a:solidFill>
            <a:schemeClr val="tx2"/>
          </a:solidFill>
          <a:latin typeface="Arial" charset="0"/>
          <a:ea typeface="宋体" charset="-122"/>
        </a:defRPr>
      </a:lvl3pPr>
      <a:lvl4pPr algn="ctr" rtl="0" fontAlgn="base">
        <a:spcBef>
          <a:spcPct val="0"/>
        </a:spcBef>
        <a:spcAft>
          <a:spcPct val="0"/>
        </a:spcAft>
        <a:defRPr sz="5300">
          <a:solidFill>
            <a:schemeClr val="tx2"/>
          </a:solidFill>
          <a:latin typeface="Arial" charset="0"/>
          <a:ea typeface="宋体" charset="-122"/>
        </a:defRPr>
      </a:lvl4pPr>
      <a:lvl5pPr algn="ctr" rtl="0" fontAlgn="base">
        <a:spcBef>
          <a:spcPct val="0"/>
        </a:spcBef>
        <a:spcAft>
          <a:spcPct val="0"/>
        </a:spcAft>
        <a:defRPr sz="5300">
          <a:solidFill>
            <a:schemeClr val="tx2"/>
          </a:solidFill>
          <a:latin typeface="Arial" charset="0"/>
          <a:ea typeface="宋体" charset="-122"/>
        </a:defRPr>
      </a:lvl5pPr>
      <a:lvl6pPr marL="544357" algn="ctr" rtl="0" fontAlgn="base">
        <a:spcBef>
          <a:spcPct val="0"/>
        </a:spcBef>
        <a:spcAft>
          <a:spcPct val="0"/>
        </a:spcAft>
        <a:defRPr sz="5300">
          <a:solidFill>
            <a:schemeClr val="tx2"/>
          </a:solidFill>
          <a:latin typeface="Arial" charset="0"/>
          <a:ea typeface="宋体" charset="-122"/>
        </a:defRPr>
      </a:lvl6pPr>
      <a:lvl7pPr marL="1088714" algn="ctr" rtl="0" fontAlgn="base">
        <a:spcBef>
          <a:spcPct val="0"/>
        </a:spcBef>
        <a:spcAft>
          <a:spcPct val="0"/>
        </a:spcAft>
        <a:defRPr sz="5300">
          <a:solidFill>
            <a:schemeClr val="tx2"/>
          </a:solidFill>
          <a:latin typeface="Arial" charset="0"/>
          <a:ea typeface="宋体" charset="-122"/>
        </a:defRPr>
      </a:lvl7pPr>
      <a:lvl8pPr marL="1633071" algn="ctr" rtl="0" fontAlgn="base">
        <a:spcBef>
          <a:spcPct val="0"/>
        </a:spcBef>
        <a:spcAft>
          <a:spcPct val="0"/>
        </a:spcAft>
        <a:defRPr sz="5300">
          <a:solidFill>
            <a:schemeClr val="tx2"/>
          </a:solidFill>
          <a:latin typeface="Arial" charset="0"/>
          <a:ea typeface="宋体" charset="-122"/>
        </a:defRPr>
      </a:lvl8pPr>
      <a:lvl9pPr marL="2177427" algn="ctr" rtl="0" fontAlgn="base">
        <a:spcBef>
          <a:spcPct val="0"/>
        </a:spcBef>
        <a:spcAft>
          <a:spcPct val="0"/>
        </a:spcAft>
        <a:defRPr sz="5300">
          <a:solidFill>
            <a:schemeClr val="tx2"/>
          </a:solidFill>
          <a:latin typeface="Arial" charset="0"/>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L%E1%BB%ADa" TargetMode="External"/><Relationship Id="rId3" Type="http://schemas.openxmlformats.org/officeDocument/2006/relationships/image" Target="../media/image14.jpeg"/><Relationship Id="rId7" Type="http://schemas.openxmlformats.org/officeDocument/2006/relationships/hyperlink" Target="https://vi.wikipedia.org/wiki/Th%E1%BA%A5u_k%C3%ADn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vi.wikipedia.org/w/index.php?title=%C4%90%C3%A8n&amp;action=edit&amp;redlink=1" TargetMode="External"/><Relationship Id="rId11"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s://www.carmudi.vn/mua-ban-o-to/" TargetMode="External"/><Relationship Id="rId4" Type="http://schemas.openxmlformats.org/officeDocument/2006/relationships/image" Target="../media/image15.jpeg"/><Relationship Id="rId9" Type="http://schemas.openxmlformats.org/officeDocument/2006/relationships/hyperlink" Target="https://vi.wikipedia.org/wiki/Hoa_ti%C3%A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21187" y="1753394"/>
            <a:ext cx="8077200" cy="1938992"/>
          </a:xfrm>
          <a:prstGeom prst="rect">
            <a:avLst/>
          </a:prstGeom>
          <a:noFill/>
          <a:ln>
            <a:noFill/>
          </a:ln>
        </p:spPr>
        <p:txBody>
          <a:bodyPr wrap="square" rtlCol="0">
            <a:spAutoFit/>
          </a:bodyPr>
          <a:lstStyle/>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THỰC HÀNH </a:t>
            </a:r>
          </a:p>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TIẾNG VIỆT</a:t>
            </a:r>
            <a:endParaRPr lang="zh-CN" altLang="en-US"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endParaRPr>
          </a:p>
        </p:txBody>
      </p:sp>
      <p:sp>
        <p:nvSpPr>
          <p:cNvPr id="24" name="TextBox 23"/>
          <p:cNvSpPr txBox="1"/>
          <p:nvPr/>
        </p:nvSpPr>
        <p:spPr>
          <a:xfrm>
            <a:off x="10517187" y="381794"/>
            <a:ext cx="760423" cy="236217"/>
          </a:xfrm>
          <a:prstGeom prst="rect">
            <a:avLst/>
          </a:prstGeom>
          <a:noFill/>
          <a:ln w="6350">
            <a:noFill/>
          </a:ln>
        </p:spPr>
        <p:txBody>
          <a:bodyPr wrap="none" lIns="0" rIns="0" rtlCol="0">
            <a:noAutofit/>
          </a:bodyPr>
          <a:lstStyle/>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BÀI </a:t>
            </a:r>
          </a:p>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9</a:t>
            </a:r>
            <a:endParaRPr lang="zh-CN" altLang="en-US" sz="3600" b="1" spc="576" dirty="0">
              <a:solidFill>
                <a:schemeClr val="bg1"/>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092022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2982925978"/>
              </p:ext>
            </p:extLst>
          </p:nvPr>
        </p:nvGraphicFramePr>
        <p:xfrm>
          <a:off x="695901" y="1473590"/>
          <a:ext cx="10735686"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162560">
                  <a:extLst>
                    <a:ext uri="{9D8B030D-6E8A-4147-A177-3AD203B41FA5}">
                      <a16:colId xmlns:a16="http://schemas.microsoft.com/office/drawing/2014/main" xmlns="" val="1699923269"/>
                    </a:ext>
                  </a:extLst>
                </a:gridCol>
                <a:gridCol w="7662514">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01" y="3148430"/>
            <a:ext cx="2887086" cy="12724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56003" y="5481651"/>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1958427"/>
            <a:ext cx="2887086" cy="1190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98CBF9F-A1B0-410E-A31A-150C92CC2F4A}"/>
              </a:ext>
            </a:extLst>
          </p:cNvPr>
          <p:cNvSpPr/>
          <p:nvPr/>
        </p:nvSpPr>
        <p:spPr>
          <a:xfrm>
            <a:off x="3787784" y="5558358"/>
            <a:ext cx="2531462" cy="458074"/>
          </a:xfrm>
          <a:prstGeom prst="rect">
            <a:avLst/>
          </a:prstGeom>
        </p:spPr>
        <p:txBody>
          <a:bodyPr wrap="none">
            <a:spAutoFit/>
          </a:bodyPr>
          <a:lstStyle/>
          <a:p>
            <a:pPr algn="just">
              <a:lnSpc>
                <a:spcPct val="150000"/>
              </a:lnSpc>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 đi- ô: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máy thu thanh</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5E326905-0DF9-4093-A553-9BF1557B2A08}"/>
              </a:ext>
            </a:extLst>
          </p:cNvPr>
          <p:cNvSpPr/>
          <p:nvPr/>
        </p:nvSpPr>
        <p:spPr>
          <a:xfrm>
            <a:off x="3787342" y="3322992"/>
            <a:ext cx="7439889" cy="923330"/>
          </a:xfrm>
          <a:prstGeom prst="rect">
            <a:avLst/>
          </a:prstGeom>
        </p:spPr>
        <p:txBody>
          <a:bodyPr wrap="square">
            <a:spAutoFit/>
          </a:bodyPr>
          <a:lstStyle/>
          <a:p>
            <a:pPr algn="just">
              <a:spcAft>
                <a:spcPts val="0"/>
              </a:spcAft>
            </a:pPr>
            <a:r>
              <a:rPr lang="en-US"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Hải đăng: đèn biển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(được thiết kế để chiếu sáng từ một hệ thống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6" tooltip="Đèn (trang không tồn tại)">
                  <a:extLst>
                    <a:ext uri="{A12FA001-AC4F-418D-AE19-62706E023703}">
                      <ahyp:hlinkClr xmlns:ahyp="http://schemas.microsoft.com/office/drawing/2018/hyperlinkcolor" xmlns="" val="tx"/>
                    </a:ext>
                  </a:extLst>
                </a:hlinkClick>
              </a:rPr>
              <a:t>đèn</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xmlns="" val="tx"/>
                    </a:ext>
                  </a:extLst>
                </a:hlinkClick>
              </a:rPr>
              <a:t>thấu kính</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hoặc thời xưa là chiếu sáng bằng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8" tooltip="Lửa">
                  <a:extLst>
                    <a:ext uri="{A12FA001-AC4F-418D-AE19-62706E023703}">
                      <ahyp:hlinkClr xmlns:ahyp="http://schemas.microsoft.com/office/drawing/2018/hyperlinkcolor" xmlns="" val="tx"/>
                    </a:ext>
                  </a:extLst>
                </a:hlinkClick>
              </a:rPr>
              <a:t>lửa</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với mục đích hỗ trợ cho các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xmlns="" val="tx"/>
                    </a:ext>
                  </a:extLst>
                </a:hlinkClick>
              </a:rPr>
              <a:t>hoa tiêu</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trên biển định hướng và tìm đường)</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C79E61A9-39F2-46AB-935F-F87704E062CD}"/>
              </a:ext>
            </a:extLst>
          </p:cNvPr>
          <p:cNvSpPr/>
          <p:nvPr/>
        </p:nvSpPr>
        <p:spPr>
          <a:xfrm>
            <a:off x="3816638" y="4462668"/>
            <a:ext cx="7389812" cy="923330"/>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Vô - lăng: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 lái ô tô (là một trong những bộ phận thuộc hệ thống lái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xe ô tô</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có dạng hình tròn và được tài xế trực tiếp dùng để điều khiển các hướng di chuyển của xe)</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28242C1-9BB3-44FE-8785-428A8B51E5EF}"/>
              </a:ext>
            </a:extLst>
          </p:cNvPr>
          <p:cNvSpPr/>
          <p:nvPr/>
        </p:nvSpPr>
        <p:spPr>
          <a:xfrm>
            <a:off x="3801196" y="2116642"/>
            <a:ext cx="7403667" cy="646331"/>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Hoàng hôn:</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chiều tà (</a:t>
            </a:r>
            <a:r>
              <a:rPr lang="en-US" b="1"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từ thường dùng để chỉ một khoảng thời gian kể từ ngay sau khi Mặt Trời lặn cho tới khi trời tối hẳn )</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descr="BỌC VÔ LĂNG ULTRA RACING URS201BK - Phụ kiện ô tô CarVn">
            <a:extLst>
              <a:ext uri="{FF2B5EF4-FFF2-40B4-BE49-F238E27FC236}">
                <a16:creationId xmlns:a16="http://schemas.microsoft.com/office/drawing/2014/main" xmlns="" id="{0F353798-7B28-4AC9-BCF3-4DAA570227E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49" y="4417430"/>
            <a:ext cx="2844924" cy="1025425"/>
          </a:xfrm>
          <a:prstGeom prst="rect">
            <a:avLst/>
          </a:prstGeom>
          <a:noFill/>
          <a:ln>
            <a:noFill/>
          </a:ln>
        </p:spPr>
      </p:pic>
    </p:spTree>
    <p:extLst>
      <p:ext uri="{BB962C8B-B14F-4D97-AF65-F5344CB8AC3E}">
        <p14:creationId xmlns:p14="http://schemas.microsoft.com/office/powerpoint/2010/main" val="420658428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36349" y="57100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pSp>
        <p:nvGrpSpPr>
          <p:cNvPr id="12" name="组合 24">
            <a:extLst>
              <a:ext uri="{FF2B5EF4-FFF2-40B4-BE49-F238E27FC236}">
                <a16:creationId xmlns:a16="http://schemas.microsoft.com/office/drawing/2014/main" xmlns="" id="{59D8198E-DE89-4E74-9832-03EA437AFEFB}"/>
              </a:ext>
            </a:extLst>
          </p:cNvPr>
          <p:cNvGrpSpPr/>
          <p:nvPr/>
        </p:nvGrpSpPr>
        <p:grpSpPr>
          <a:xfrm>
            <a:off x="704532" y="2102636"/>
            <a:ext cx="3657600" cy="2826385"/>
            <a:chOff x="834836" y="1602709"/>
            <a:chExt cx="3657600" cy="3448050"/>
          </a:xfrm>
        </p:grpSpPr>
        <p:grpSp>
          <p:nvGrpSpPr>
            <p:cNvPr id="13" name="组合 3">
              <a:extLst>
                <a:ext uri="{FF2B5EF4-FFF2-40B4-BE49-F238E27FC236}">
                  <a16:creationId xmlns:a16="http://schemas.microsoft.com/office/drawing/2014/main" xmlns="" id="{78DE991D-30F4-4194-A721-3BDB216AF2B0}"/>
                </a:ext>
              </a:extLst>
            </p:cNvPr>
            <p:cNvGrpSpPr/>
            <p:nvPr/>
          </p:nvGrpSpPr>
          <p:grpSpPr>
            <a:xfrm>
              <a:off x="834836" y="1602709"/>
              <a:ext cx="3657600" cy="3448050"/>
              <a:chOff x="2052318" y="2533650"/>
              <a:chExt cx="3657600" cy="3448050"/>
            </a:xfrm>
          </p:grpSpPr>
          <p:sp>
            <p:nvSpPr>
              <p:cNvPr id="21" name="泪滴形 4">
                <a:extLst>
                  <a:ext uri="{FF2B5EF4-FFF2-40B4-BE49-F238E27FC236}">
                    <a16:creationId xmlns:a16="http://schemas.microsoft.com/office/drawing/2014/main" xmlns="" id="{5AE573AF-DA97-4F4F-A788-DCEA5E2F97A0}"/>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泪滴形 5">
                <a:extLst>
                  <a:ext uri="{FF2B5EF4-FFF2-40B4-BE49-F238E27FC236}">
                    <a16:creationId xmlns:a16="http://schemas.microsoft.com/office/drawing/2014/main" xmlns="" id="{997058A4-23DD-4FF4-908E-D0B71F176B58}"/>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 name="组合 10">
              <a:extLst>
                <a:ext uri="{FF2B5EF4-FFF2-40B4-BE49-F238E27FC236}">
                  <a16:creationId xmlns:a16="http://schemas.microsoft.com/office/drawing/2014/main" xmlns="" id="{D6827EDE-EC2D-4C7C-978E-0B3B56763B58}"/>
                </a:ext>
              </a:extLst>
            </p:cNvPr>
            <p:cNvGrpSpPr/>
            <p:nvPr/>
          </p:nvGrpSpPr>
          <p:grpSpPr>
            <a:xfrm>
              <a:off x="1082486" y="1850359"/>
              <a:ext cx="2997998" cy="2788023"/>
              <a:chOff x="5234165" y="2193740"/>
              <a:chExt cx="2997998" cy="2788023"/>
            </a:xfrm>
          </p:grpSpPr>
          <p:sp>
            <p:nvSpPr>
              <p:cNvPr id="16" name="任意多边形: 形状 6">
                <a:extLst>
                  <a:ext uri="{FF2B5EF4-FFF2-40B4-BE49-F238E27FC236}">
                    <a16:creationId xmlns:a16="http://schemas.microsoft.com/office/drawing/2014/main" xmlns="" id="{0879F8D3-C703-4F58-85EF-6813D6CA419F}"/>
                  </a:ext>
                </a:extLst>
              </p:cNvPr>
              <p:cNvSpPr/>
              <p:nvPr/>
            </p:nvSpPr>
            <p:spPr>
              <a:xfrm rot="11880000">
                <a:off x="7650441" y="4419075"/>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任意多边形: 形状 7">
                <a:extLst>
                  <a:ext uri="{FF2B5EF4-FFF2-40B4-BE49-F238E27FC236}">
                    <a16:creationId xmlns:a16="http://schemas.microsoft.com/office/drawing/2014/main" xmlns="" id="{BE8D84F3-A04B-48FB-81DB-FCCBB8E47DD6}"/>
                  </a:ext>
                </a:extLst>
              </p:cNvPr>
              <p:cNvSpPr/>
              <p:nvPr/>
            </p:nvSpPr>
            <p:spPr>
              <a:xfrm rot="11880000">
                <a:off x="5771193" y="2414644"/>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任意多边形: 形状 8">
                <a:extLst>
                  <a:ext uri="{FF2B5EF4-FFF2-40B4-BE49-F238E27FC236}">
                    <a16:creationId xmlns:a16="http://schemas.microsoft.com/office/drawing/2014/main" xmlns="" id="{EA60AC2E-9212-45C8-946B-F44FF21EB0B6}"/>
                  </a:ext>
                </a:extLst>
              </p:cNvPr>
              <p:cNvSpPr/>
              <p:nvPr/>
            </p:nvSpPr>
            <p:spPr>
              <a:xfrm rot="11880000">
                <a:off x="5234165" y="2193740"/>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文本框 9">
              <a:extLst>
                <a:ext uri="{FF2B5EF4-FFF2-40B4-BE49-F238E27FC236}">
                  <a16:creationId xmlns:a16="http://schemas.microsoft.com/office/drawing/2014/main" xmlns="" id="{D6641089-65D6-40D2-B6E1-63C1BF56479A}"/>
                </a:ext>
              </a:extLst>
            </p:cNvPr>
            <p:cNvSpPr txBox="1"/>
            <p:nvPr/>
          </p:nvSpPr>
          <p:spPr>
            <a:xfrm>
              <a:off x="1226722" y="2533515"/>
              <a:ext cx="2852302" cy="1464342"/>
            </a:xfrm>
            <a:prstGeom prst="rect">
              <a:avLst/>
            </a:prstGeom>
            <a:noFill/>
          </p:spPr>
          <p:txBody>
            <a:bodyPr vert="horz" wrap="square" rtlCol="0">
              <a:spAutoFit/>
            </a:bodyPr>
            <a:lstStyle/>
            <a:p>
              <a:pPr lvl="0" algn="ctr" fontAlgn="auto">
                <a:spcBef>
                  <a:spcPts val="0"/>
                </a:spcBef>
                <a:spcAft>
                  <a:spcPts val="0"/>
                </a:spcAft>
                <a:defRPr/>
              </a:pPr>
              <a:r>
                <a:rPr lang="fr-FR" sz="2400" i="1">
                  <a:latin typeface="Times New Roman" panose="02020603050405020304" pitchFamily="18" charset="0"/>
                  <a:cs typeface="Times New Roman" panose="02020603050405020304" pitchFamily="18" charset="0"/>
                </a:rPr>
                <a:t>Theo em, các từ này được mượn từ ngôn ngữ của nước nào?</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组合 23">
            <a:extLst>
              <a:ext uri="{FF2B5EF4-FFF2-40B4-BE49-F238E27FC236}">
                <a16:creationId xmlns:a16="http://schemas.microsoft.com/office/drawing/2014/main" xmlns="" id="{29593CB0-A8E1-47EB-8E03-E2BC5EFF28E3}"/>
              </a:ext>
            </a:extLst>
          </p:cNvPr>
          <p:cNvGrpSpPr/>
          <p:nvPr/>
        </p:nvGrpSpPr>
        <p:grpSpPr>
          <a:xfrm>
            <a:off x="7152322" y="2735096"/>
            <a:ext cx="3835400" cy="3488690"/>
            <a:chOff x="7460470" y="2161478"/>
            <a:chExt cx="3657600" cy="3562129"/>
          </a:xfrm>
        </p:grpSpPr>
        <p:grpSp>
          <p:nvGrpSpPr>
            <p:cNvPr id="24" name="组合 11">
              <a:extLst>
                <a:ext uri="{FF2B5EF4-FFF2-40B4-BE49-F238E27FC236}">
                  <a16:creationId xmlns:a16="http://schemas.microsoft.com/office/drawing/2014/main" xmlns="" id="{81CF05DC-0B49-4EFC-83AF-45A31510130D}"/>
                </a:ext>
              </a:extLst>
            </p:cNvPr>
            <p:cNvGrpSpPr/>
            <p:nvPr/>
          </p:nvGrpSpPr>
          <p:grpSpPr>
            <a:xfrm>
              <a:off x="7460470" y="2275557"/>
              <a:ext cx="3657600" cy="3448050"/>
              <a:chOff x="2052318" y="2533650"/>
              <a:chExt cx="3657600" cy="3448050"/>
            </a:xfrm>
          </p:grpSpPr>
          <p:sp>
            <p:nvSpPr>
              <p:cNvPr id="30" name="泪滴形 4">
                <a:extLst>
                  <a:ext uri="{FF2B5EF4-FFF2-40B4-BE49-F238E27FC236}">
                    <a16:creationId xmlns:a16="http://schemas.microsoft.com/office/drawing/2014/main" xmlns="" id="{CF6B1A1E-1764-4703-BDE5-DFCA50CAB8EB}"/>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泪滴形 5">
                <a:extLst>
                  <a:ext uri="{FF2B5EF4-FFF2-40B4-BE49-F238E27FC236}">
                    <a16:creationId xmlns:a16="http://schemas.microsoft.com/office/drawing/2014/main" xmlns="" id="{34F8FEEB-A142-489D-AC4A-27BFBB59BEB4}"/>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5" name="组合 14">
              <a:extLst>
                <a:ext uri="{FF2B5EF4-FFF2-40B4-BE49-F238E27FC236}">
                  <a16:creationId xmlns:a16="http://schemas.microsoft.com/office/drawing/2014/main" xmlns="" id="{C1F57619-52E8-41EF-8531-DBD62E7695D1}"/>
                </a:ext>
              </a:extLst>
            </p:cNvPr>
            <p:cNvGrpSpPr/>
            <p:nvPr/>
          </p:nvGrpSpPr>
          <p:grpSpPr>
            <a:xfrm>
              <a:off x="8333697" y="2161478"/>
              <a:ext cx="2172017" cy="3370316"/>
              <a:chOff x="5859742" y="1832011"/>
              <a:chExt cx="2172017" cy="3370316"/>
            </a:xfrm>
          </p:grpSpPr>
          <p:sp>
            <p:nvSpPr>
              <p:cNvPr id="27" name="任意多边形: 形状 15">
                <a:extLst>
                  <a:ext uri="{FF2B5EF4-FFF2-40B4-BE49-F238E27FC236}">
                    <a16:creationId xmlns:a16="http://schemas.microsoft.com/office/drawing/2014/main" xmlns="" id="{51020D46-9A8C-497F-A055-F9B4E60DEB80}"/>
                  </a:ext>
                </a:extLst>
              </p:cNvPr>
              <p:cNvSpPr/>
              <p:nvPr/>
            </p:nvSpPr>
            <p:spPr>
              <a:xfrm rot="11880000">
                <a:off x="5859742" y="4639639"/>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任意多边形: 形状 16">
                <a:extLst>
                  <a:ext uri="{FF2B5EF4-FFF2-40B4-BE49-F238E27FC236}">
                    <a16:creationId xmlns:a16="http://schemas.microsoft.com/office/drawing/2014/main" xmlns="" id="{0F4BD320-3C64-45C7-81A0-A509E86CCBFF}"/>
                  </a:ext>
                </a:extLst>
              </p:cNvPr>
              <p:cNvSpPr/>
              <p:nvPr/>
            </p:nvSpPr>
            <p:spPr>
              <a:xfrm rot="11880000">
                <a:off x="7450037" y="2109578"/>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任意多边形: 形状 17">
                <a:extLst>
                  <a:ext uri="{FF2B5EF4-FFF2-40B4-BE49-F238E27FC236}">
                    <a16:creationId xmlns:a16="http://schemas.microsoft.com/office/drawing/2014/main" xmlns="" id="{4BD1FD35-C909-47BB-B5D2-20478C25B2AC}"/>
                  </a:ext>
                </a:extLst>
              </p:cNvPr>
              <p:cNvSpPr/>
              <p:nvPr/>
            </p:nvSpPr>
            <p:spPr>
              <a:xfrm rot="11880000">
                <a:off x="6962646" y="1832011"/>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6" name="文本框 18">
              <a:extLst>
                <a:ext uri="{FF2B5EF4-FFF2-40B4-BE49-F238E27FC236}">
                  <a16:creationId xmlns:a16="http://schemas.microsoft.com/office/drawing/2014/main" xmlns="" id="{087BB897-4C25-42A5-B3E9-939BBEA0E30E}"/>
                </a:ext>
              </a:extLst>
            </p:cNvPr>
            <p:cNvSpPr txBox="1"/>
            <p:nvPr/>
          </p:nvSpPr>
          <p:spPr>
            <a:xfrm>
              <a:off x="7935008" y="2973257"/>
              <a:ext cx="2734340" cy="1979809"/>
            </a:xfrm>
            <a:prstGeom prst="rect">
              <a:avLst/>
            </a:prstGeom>
            <a:noFill/>
          </p:spPr>
          <p:txBody>
            <a:bodyPr vert="horz" wrap="square" rtlCol="0">
              <a:spAutoFit/>
            </a:bodyPr>
            <a:lstStyle/>
            <a:p>
              <a:pPr algn="ctr"/>
              <a:r>
                <a:rPr lang="vi-VN" sz="2400" i="1">
                  <a:latin typeface="Times New Roman" panose="02020603050405020304" pitchFamily="18" charset="0"/>
                  <a:cs typeface="Times New Roman" panose="02020603050405020304" pitchFamily="18" charset="0"/>
                </a:rPr>
                <a:t>Từ mượn là gì? Tiếng Việt mượn từ từ đâu? </a:t>
              </a:r>
              <a:r>
                <a:rPr lang="fr-FR" sz="2400" i="1">
                  <a:latin typeface="Times New Roman" panose="02020603050405020304" pitchFamily="18" charset="0"/>
                  <a:cs typeface="Times New Roman" panose="02020603050405020304" pitchFamily="18" charset="0"/>
                </a:rPr>
                <a:t>Tại sao chúng ta phải vay mượn tiếng nước ngoài?</a:t>
              </a:r>
              <a:r>
                <a:rPr lang="fr-FR" sz="2400" b="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pSp>
      <p:pic>
        <p:nvPicPr>
          <p:cNvPr id="32" name="图片 20" descr="C:\Users\Administrator\Desktop\5c79f0f10d7f9.png5c79f0f10d7f9">
            <a:extLst>
              <a:ext uri="{FF2B5EF4-FFF2-40B4-BE49-F238E27FC236}">
                <a16:creationId xmlns:a16="http://schemas.microsoft.com/office/drawing/2014/main" xmlns="" id="{905B726A-02D1-4D08-A69F-6DB72E859F51}"/>
              </a:ext>
            </a:extLst>
          </p:cNvPr>
          <p:cNvPicPr>
            <a:picLocks noChangeAspect="1"/>
          </p:cNvPicPr>
          <p:nvPr/>
        </p:nvPicPr>
        <p:blipFill rotWithShape="1">
          <a:blip r:embed="rId3"/>
          <a:srcRect/>
          <a:stretch>
            <a:fillRect/>
          </a:stretch>
        </p:blipFill>
        <p:spPr>
          <a:xfrm>
            <a:off x="3811587" y="3455186"/>
            <a:ext cx="3712845" cy="2999740"/>
          </a:xfrm>
          <a:prstGeom prst="rect">
            <a:avLst/>
          </a:prstGeom>
          <a:effectLst>
            <a:outerShdw blurRad="50800" dist="38100" dir="2700000" algn="tl" rotWithShape="0">
              <a:prstClr val="black">
                <a:alpha val="25000"/>
              </a:prstClr>
            </a:outerShdw>
          </a:effectLst>
        </p:spPr>
      </p:pic>
      <p:sp>
        <p:nvSpPr>
          <p:cNvPr id="33" name="任意多边形: 形状 21">
            <a:extLst>
              <a:ext uri="{FF2B5EF4-FFF2-40B4-BE49-F238E27FC236}">
                <a16:creationId xmlns:a16="http://schemas.microsoft.com/office/drawing/2014/main" xmlns="" id="{264B4953-EC4D-462C-8F21-72018D56FE0E}"/>
              </a:ext>
            </a:extLst>
          </p:cNvPr>
          <p:cNvSpPr/>
          <p:nvPr/>
        </p:nvSpPr>
        <p:spPr>
          <a:xfrm rot="11880000">
            <a:off x="7722633" y="1182057"/>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22">
            <a:extLst>
              <a:ext uri="{FF2B5EF4-FFF2-40B4-BE49-F238E27FC236}">
                <a16:creationId xmlns:a16="http://schemas.microsoft.com/office/drawing/2014/main" xmlns="" id="{803FD397-74B7-4626-9DE3-B8CDDBFB916E}"/>
              </a:ext>
            </a:extLst>
          </p:cNvPr>
          <p:cNvSpPr/>
          <p:nvPr/>
        </p:nvSpPr>
        <p:spPr>
          <a:xfrm rot="11880000">
            <a:off x="6300182" y="674154"/>
            <a:ext cx="757023" cy="732253"/>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415321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750" fill="hold"/>
                                        <p:tgtEl>
                                          <p:spTgt spid="23"/>
                                        </p:tgtEl>
                                        <p:attrNameLst>
                                          <p:attrName>ppt_w</p:attrName>
                                        </p:attrNameLst>
                                      </p:cBhvr>
                                      <p:tavLst>
                                        <p:tav tm="0">
                                          <p:val>
                                            <p:fltVal val="0"/>
                                          </p:val>
                                        </p:tav>
                                        <p:tav tm="100000">
                                          <p:val>
                                            <p:strVal val="#ppt_w"/>
                                          </p:val>
                                        </p:tav>
                                      </p:tavLst>
                                    </p:anim>
                                    <p:anim calcmode="lin" valueType="num">
                                      <p:cBhvr>
                                        <p:cTn id="21" dur="75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750"/>
                            </p:stCondLst>
                            <p:childTnLst>
                              <p:par>
                                <p:cTn id="23" presetID="49" presetClass="entr" presetSubtype="0" decel="10000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360"/>
                                          </p:val>
                                        </p:tav>
                                        <p:tav tm="100000">
                                          <p:val>
                                            <p:fltVal val="0"/>
                                          </p:val>
                                        </p:tav>
                                      </p:tavLst>
                                    </p:anim>
                                    <p:animEffect transition="in" filter="fade">
                                      <p:cBhvr>
                                        <p:cTn id="28" dur="500"/>
                                        <p:tgtEl>
                                          <p:spTgt spid="33"/>
                                        </p:tgtEl>
                                      </p:cBhvr>
                                    </p:animEffect>
                                  </p:childTnLst>
                                </p:cTn>
                              </p:par>
                            </p:childTnLst>
                          </p:cTn>
                        </p:par>
                        <p:par>
                          <p:cTn id="29" fill="hold">
                            <p:stCondLst>
                              <p:cond delay="1250"/>
                            </p:stCondLst>
                            <p:childTnLst>
                              <p:par>
                                <p:cTn id="30" presetID="49" presetClass="entr" presetSubtype="0" decel="10000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style.rotation</p:attrName>
                                        </p:attrNameLst>
                                      </p:cBhvr>
                                      <p:tavLst>
                                        <p:tav tm="0">
                                          <p:val>
                                            <p:fltVal val="360"/>
                                          </p:val>
                                        </p:tav>
                                        <p:tav tm="100000">
                                          <p:val>
                                            <p:fltVal val="0"/>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Nhận xét</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xmlns="" id="{D7F90F2A-1635-48FF-B49B-8B1A5B98983F}"/>
              </a:ext>
            </a:extLst>
          </p:cNvPr>
          <p:cNvGrpSpPr/>
          <p:nvPr/>
        </p:nvGrpSpPr>
        <p:grpSpPr>
          <a:xfrm>
            <a:off x="992187" y="2451888"/>
            <a:ext cx="1134470" cy="1134470"/>
            <a:chOff x="744271" y="3953399"/>
            <a:chExt cx="1446216" cy="1446217"/>
          </a:xfrm>
        </p:grpSpPr>
        <p:sp>
          <p:nvSpPr>
            <p:cNvPr id="20" name="菱形 26">
              <a:extLst>
                <a:ext uri="{FF2B5EF4-FFF2-40B4-BE49-F238E27FC236}">
                  <a16:creationId xmlns:a16="http://schemas.microsoft.com/office/drawing/2014/main" xmlns=""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xmlns="" id="{9960FF87-6BE6-4269-AEFB-5410EEAC756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xmlns="" id="{8CB91219-7F7A-4D4E-B15E-7795770D4BD4}"/>
              </a:ext>
            </a:extLst>
          </p:cNvPr>
          <p:cNvSpPr/>
          <p:nvPr/>
        </p:nvSpPr>
        <p:spPr bwMode="auto">
          <a:xfrm>
            <a:off x="2349014" y="2605769"/>
            <a:ext cx="4052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là từ có nguồn gốc từ một ngôn ngữ khác.</a:t>
            </a:r>
          </a:p>
        </p:txBody>
      </p:sp>
      <p:grpSp>
        <p:nvGrpSpPr>
          <p:cNvPr id="11" name="组合 29">
            <a:extLst>
              <a:ext uri="{FF2B5EF4-FFF2-40B4-BE49-F238E27FC236}">
                <a16:creationId xmlns:a16="http://schemas.microsoft.com/office/drawing/2014/main" xmlns="" id="{E0C4EB09-C08D-4FDB-9AAA-EDDE63405E18}"/>
              </a:ext>
            </a:extLst>
          </p:cNvPr>
          <p:cNvGrpSpPr/>
          <p:nvPr/>
        </p:nvGrpSpPr>
        <p:grpSpPr>
          <a:xfrm>
            <a:off x="992187" y="4257911"/>
            <a:ext cx="1134470" cy="1134470"/>
            <a:chOff x="744271" y="3953399"/>
            <a:chExt cx="1446216" cy="1446217"/>
          </a:xfrm>
        </p:grpSpPr>
        <p:sp>
          <p:nvSpPr>
            <p:cNvPr id="14" name="菱形 32">
              <a:extLst>
                <a:ext uri="{FF2B5EF4-FFF2-40B4-BE49-F238E27FC236}">
                  <a16:creationId xmlns:a16="http://schemas.microsoft.com/office/drawing/2014/main" xmlns=""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xmlns="" id="{009C692F-5AB2-4495-9724-65DA2AC9520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xmlns="" id="{CF210FA1-27E4-4CD0-B0E0-48C760AE561E}"/>
              </a:ext>
            </a:extLst>
          </p:cNvPr>
          <p:cNvSpPr/>
          <p:nvPr/>
        </p:nvSpPr>
        <p:spPr bwMode="auto">
          <a:xfrm>
            <a:off x="2285960" y="4577046"/>
            <a:ext cx="3826506" cy="42941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vay mượn tiếng Hán</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9" name="组合 23">
            <a:extLst>
              <a:ext uri="{FF2B5EF4-FFF2-40B4-BE49-F238E27FC236}">
                <a16:creationId xmlns:a16="http://schemas.microsoft.com/office/drawing/2014/main" xmlns="" id="{DAFD53E7-DB68-41D1-8B5D-6A9AFE19728C}"/>
              </a:ext>
            </a:extLst>
          </p:cNvPr>
          <p:cNvGrpSpPr/>
          <p:nvPr/>
        </p:nvGrpSpPr>
        <p:grpSpPr>
          <a:xfrm>
            <a:off x="6667194" y="1517698"/>
            <a:ext cx="1134470" cy="1134470"/>
            <a:chOff x="744271" y="3953399"/>
            <a:chExt cx="1446216" cy="1446217"/>
          </a:xfrm>
        </p:grpSpPr>
        <p:sp>
          <p:nvSpPr>
            <p:cNvPr id="32" name="菱形 26">
              <a:extLst>
                <a:ext uri="{FF2B5EF4-FFF2-40B4-BE49-F238E27FC236}">
                  <a16:creationId xmlns:a16="http://schemas.microsoft.com/office/drawing/2014/main" xmlns=""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xmlns="" id="{0066C179-0769-4477-B4E4-3075B45156F1}"/>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0" name="矩形 24">
            <a:extLst>
              <a:ext uri="{FF2B5EF4-FFF2-40B4-BE49-F238E27FC236}">
                <a16:creationId xmlns:a16="http://schemas.microsoft.com/office/drawing/2014/main" xmlns="" id="{4B31DFC7-6A8D-49E4-B50B-E214D92B4126}"/>
              </a:ext>
            </a:extLst>
          </p:cNvPr>
          <p:cNvSpPr/>
          <p:nvPr/>
        </p:nvSpPr>
        <p:spPr bwMode="auto">
          <a:xfrm>
            <a:off x="7945948" y="1467501"/>
            <a:ext cx="4052615" cy="11680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mượn ngôn ngữ châu Âu được việt hoá gần như hoàn toàn: cà phê, cà vạt, săm, lốp</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35" name="组合 29">
            <a:extLst>
              <a:ext uri="{FF2B5EF4-FFF2-40B4-BE49-F238E27FC236}">
                <a16:creationId xmlns:a16="http://schemas.microsoft.com/office/drawing/2014/main" xmlns="" id="{A626C267-95FD-4C61-AF29-A098DC77040D}"/>
              </a:ext>
            </a:extLst>
          </p:cNvPr>
          <p:cNvGrpSpPr/>
          <p:nvPr/>
        </p:nvGrpSpPr>
        <p:grpSpPr>
          <a:xfrm>
            <a:off x="6667194" y="3323721"/>
            <a:ext cx="1134470" cy="1134470"/>
            <a:chOff x="744271" y="3953399"/>
            <a:chExt cx="1446216" cy="1446217"/>
          </a:xfrm>
        </p:grpSpPr>
        <p:sp>
          <p:nvSpPr>
            <p:cNvPr id="38" name="菱形 32">
              <a:extLst>
                <a:ext uri="{FF2B5EF4-FFF2-40B4-BE49-F238E27FC236}">
                  <a16:creationId xmlns:a16="http://schemas.microsoft.com/office/drawing/2014/main" xmlns=""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xmlns="" id="{A544685F-D4DB-4F98-AEAF-03FCDB18D4DD}"/>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xmlns="" id="{87051253-0CCC-47F5-9234-471AD769331B}"/>
              </a:ext>
            </a:extLst>
          </p:cNvPr>
          <p:cNvSpPr/>
          <p:nvPr/>
        </p:nvSpPr>
        <p:spPr bwMode="auto">
          <a:xfrm>
            <a:off x="8048589" y="3234827"/>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được viết nguyên dạng hoặc viết tách từng âm tiết, giữa các âm có gạch nối</a:t>
            </a:r>
          </a:p>
        </p:txBody>
      </p:sp>
      <p:grpSp>
        <p:nvGrpSpPr>
          <p:cNvPr id="41" name="组合 29">
            <a:extLst>
              <a:ext uri="{FF2B5EF4-FFF2-40B4-BE49-F238E27FC236}">
                <a16:creationId xmlns:a16="http://schemas.microsoft.com/office/drawing/2014/main" xmlns="" id="{0999CA38-8F2F-4861-9A29-863AC53B55E2}"/>
              </a:ext>
            </a:extLst>
          </p:cNvPr>
          <p:cNvGrpSpPr/>
          <p:nvPr/>
        </p:nvGrpSpPr>
        <p:grpSpPr>
          <a:xfrm>
            <a:off x="6783387" y="5150690"/>
            <a:ext cx="1134470" cy="1134470"/>
            <a:chOff x="744271" y="3953399"/>
            <a:chExt cx="1446216" cy="1446217"/>
          </a:xfrm>
        </p:grpSpPr>
        <p:sp>
          <p:nvSpPr>
            <p:cNvPr id="44" name="菱形 32">
              <a:extLst>
                <a:ext uri="{FF2B5EF4-FFF2-40B4-BE49-F238E27FC236}">
                  <a16:creationId xmlns:a16="http://schemas.microsoft.com/office/drawing/2014/main" xmlns=""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xmlns="" id="{69088339-864E-439C-AFDB-14730D3900D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42" name="矩形 30">
            <a:extLst>
              <a:ext uri="{FF2B5EF4-FFF2-40B4-BE49-F238E27FC236}">
                <a16:creationId xmlns:a16="http://schemas.microsoft.com/office/drawing/2014/main" xmlns="" id="{A6AD87E0-7FB5-424C-B8BA-574E6657C5E4}"/>
              </a:ext>
            </a:extLst>
          </p:cNvPr>
          <p:cNvSpPr/>
          <p:nvPr/>
        </p:nvSpPr>
        <p:spPr bwMode="auto">
          <a:xfrm>
            <a:off x="8164782" y="5152888"/>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Tránh lạm dụng từ mượn để không gây khó hiểu, khó chịu cho người nghe.</a:t>
            </a:r>
          </a:p>
        </p:txBody>
      </p:sp>
      <p:pic>
        <p:nvPicPr>
          <p:cNvPr id="47" name="图片 17" descr="5bd91a5abcaf2">
            <a:extLst>
              <a:ext uri="{FF2B5EF4-FFF2-40B4-BE49-F238E27FC236}">
                <a16:creationId xmlns:a16="http://schemas.microsoft.com/office/drawing/2014/main" xmlns="" id="{D806B5C8-8245-42AD-8378-76E73D7AF0D7}"/>
              </a:ext>
            </a:extLst>
          </p:cNvPr>
          <p:cNvPicPr>
            <a:picLocks noChangeAspect="1"/>
          </p:cNvPicPr>
          <p:nvPr/>
        </p:nvPicPr>
        <p:blipFill>
          <a:blip r:embed="rId3"/>
          <a:stretch>
            <a:fillRect/>
          </a:stretch>
        </p:blipFill>
        <p:spPr>
          <a:xfrm>
            <a:off x="4416652" y="2635578"/>
            <a:ext cx="2613660" cy="4352925"/>
          </a:xfrm>
          <a:prstGeom prst="rect">
            <a:avLst/>
          </a:prstGeom>
        </p:spPr>
      </p:pic>
      <p:pic>
        <p:nvPicPr>
          <p:cNvPr id="48" name="图片 4">
            <a:extLst>
              <a:ext uri="{FF2B5EF4-FFF2-40B4-BE49-F238E27FC236}">
                <a16:creationId xmlns:a16="http://schemas.microsoft.com/office/drawing/2014/main" xmlns="" id="{0E49B76A-7479-45CD-ACA5-30C3FFEDD5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35409" y="3301586"/>
            <a:ext cx="648025" cy="545460"/>
          </a:xfrm>
          <a:prstGeom prst="rect">
            <a:avLst/>
          </a:prstGeom>
        </p:spPr>
      </p:pic>
      <p:pic>
        <p:nvPicPr>
          <p:cNvPr id="49" name="图片 4">
            <a:extLst>
              <a:ext uri="{FF2B5EF4-FFF2-40B4-BE49-F238E27FC236}">
                <a16:creationId xmlns:a16="http://schemas.microsoft.com/office/drawing/2014/main" xmlns=""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914119" y="4203228"/>
            <a:ext cx="648025" cy="545460"/>
          </a:xfrm>
          <a:prstGeom prst="rect">
            <a:avLst/>
          </a:prstGeom>
        </p:spPr>
      </p:pic>
      <p:pic>
        <p:nvPicPr>
          <p:cNvPr id="50" name="图片 4">
            <a:extLst>
              <a:ext uri="{FF2B5EF4-FFF2-40B4-BE49-F238E27FC236}">
                <a16:creationId xmlns:a16="http://schemas.microsoft.com/office/drawing/2014/main" xmlns=""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98165" y="6012430"/>
            <a:ext cx="648025" cy="545460"/>
          </a:xfrm>
          <a:prstGeom prst="rect">
            <a:avLst/>
          </a:prstGeom>
        </p:spPr>
      </p:pic>
      <p:pic>
        <p:nvPicPr>
          <p:cNvPr id="51" name="图片 4">
            <a:extLst>
              <a:ext uri="{FF2B5EF4-FFF2-40B4-BE49-F238E27FC236}">
                <a16:creationId xmlns:a16="http://schemas.microsoft.com/office/drawing/2014/main" xmlns="" id="{BEE3410A-CD61-4C88-BB13-8137EAAE4C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78082" y="5144707"/>
            <a:ext cx="648025" cy="545460"/>
          </a:xfrm>
          <a:prstGeom prst="rect">
            <a:avLst/>
          </a:prstGeom>
        </p:spPr>
      </p:pic>
      <p:pic>
        <p:nvPicPr>
          <p:cNvPr id="52" name="图片 4">
            <a:extLst>
              <a:ext uri="{FF2B5EF4-FFF2-40B4-BE49-F238E27FC236}">
                <a16:creationId xmlns:a16="http://schemas.microsoft.com/office/drawing/2014/main" xmlns="" id="{E4B84C85-C3B6-4563-992F-9EA8E889C1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885622" y="2380409"/>
            <a:ext cx="648025" cy="545460"/>
          </a:xfrm>
          <a:prstGeom prst="rect">
            <a:avLst/>
          </a:prstGeom>
        </p:spPr>
      </p:pic>
    </p:spTree>
    <p:extLst>
      <p:ext uri="{BB962C8B-B14F-4D97-AF65-F5344CB8AC3E}">
        <p14:creationId xmlns:p14="http://schemas.microsoft.com/office/powerpoint/2010/main" val="34166703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03</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336875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xmlns=""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xmlns=""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xmlns=""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xmlns="" id="{F413E67E-8FBE-42BD-B1FB-9151CAD0AD94}"/>
              </a:ext>
            </a:extLst>
          </p:cNvPr>
          <p:cNvSpPr txBox="1"/>
          <p:nvPr/>
        </p:nvSpPr>
        <p:spPr>
          <a:xfrm>
            <a:off x="8160293" y="1905794"/>
            <a:ext cx="2438400" cy="950395"/>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1</a:t>
            </a:r>
            <a:r>
              <a:rPr lang="en-US" b="1" spc="0">
                <a:solidFill>
                  <a:srgbClr val="002060"/>
                </a:solidFill>
                <a:latin typeface="Times New Roman" panose="02020603050405020304" pitchFamily="18" charset="0"/>
                <a:cs typeface="Times New Roman" panose="02020603050405020304" pitchFamily="18" charset="0"/>
              </a:rPr>
              <a:t> vào vở</a:t>
            </a:r>
          </a:p>
        </p:txBody>
      </p:sp>
    </p:spTree>
    <p:extLst>
      <p:ext uri="{BB962C8B-B14F-4D97-AF65-F5344CB8AC3E}">
        <p14:creationId xmlns:p14="http://schemas.microsoft.com/office/powerpoint/2010/main" val="295529127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511504" y="2788124"/>
            <a:ext cx="5982574" cy="2927669"/>
            <a:chOff x="820895" y="1389535"/>
            <a:chExt cx="5982574" cy="2590800"/>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716598" y="1937856"/>
              <a:ext cx="4191168" cy="163121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Hán: </a:t>
              </a:r>
              <a:r>
                <a:rPr lang="en-US" sz="2000">
                  <a:latin typeface="Times New Roman" panose="02020603050405020304" pitchFamily="18" charset="0"/>
                  <a:cs typeface="Times New Roman" panose="02020603050405020304" pitchFamily="18" charset="0"/>
                </a:rPr>
                <a:t>kế hoạch, công nghiệp, băng, không khí, ô nhiễm</a:t>
              </a:r>
              <a:r>
                <a:rPr lang="vi-VN" sz="2000">
                  <a:latin typeface="Times New Roman" panose="02020603050405020304" pitchFamily="18" charset="0"/>
                  <a:cs typeface="Times New Roman" panose="02020603050405020304" pitchFamily="18" charset="0"/>
                </a:rPr>
                <a:t>. Các từ này có cách đ</a:t>
              </a:r>
              <a:r>
                <a:rPr lang="en-US" sz="2000">
                  <a:latin typeface="Times New Roman" panose="02020603050405020304" pitchFamily="18" charset="0"/>
                  <a:cs typeface="Times New Roman" panose="02020603050405020304" pitchFamily="18" charset="0"/>
                </a:rPr>
                <a:t>ọ</a:t>
              </a:r>
              <a:r>
                <a:rPr lang="vi-VN" sz="2000">
                  <a:latin typeface="Times New Roman" panose="02020603050405020304" pitchFamily="18" charset="0"/>
                  <a:cs typeface="Times New Roman" panose="02020603050405020304" pitchFamily="18" charset="0"/>
                </a:rPr>
                <a:t>c và hình thức chính tả giống từ thuần Việt, có tính chất khái quát về nghĩa.</a:t>
              </a:r>
              <a:endParaRPr lang="en-US" sz="20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950087" y="821842"/>
            <a:ext cx="5633900" cy="2590800"/>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697548" y="2139786"/>
              <a:ext cx="4191168" cy="70788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Anh: </a:t>
              </a:r>
              <a:r>
                <a:rPr lang="en-US" sz="2000">
                  <a:latin typeface="Times New Roman" panose="02020603050405020304" pitchFamily="18" charset="0"/>
                  <a:cs typeface="Times New Roman" panose="02020603050405020304" pitchFamily="18" charset="0"/>
                </a:rPr>
                <a:t>ô-dôn</a:t>
              </a:r>
              <a:r>
                <a:rPr lang="vi-VN" sz="2000">
                  <a:latin typeface="Times New Roman" panose="02020603050405020304" pitchFamily="18" charset="0"/>
                  <a:cs typeface="Times New Roman" panose="02020603050405020304" pitchFamily="18" charset="0"/>
                </a:rPr>
                <a:t>. Từ có gạch nối giữa các âm tiết. </a:t>
              </a:r>
              <a:endParaRPr lang="en-US" sz="20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6458" y="2618692"/>
            <a:ext cx="4970145" cy="427482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a:stretch>
            <a:fillRect/>
          </a:stretch>
        </p:blipFill>
        <p:spPr>
          <a:xfrm>
            <a:off x="2428450" y="909381"/>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124450" y="1776169"/>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871390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7284029" y="588835"/>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7949818" y="151579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13" name="图片 4">
            <a:extLst>
              <a:ext uri="{FF2B5EF4-FFF2-40B4-BE49-F238E27FC236}">
                <a16:creationId xmlns:a16="http://schemas.microsoft.com/office/drawing/2014/main" xmlns="" id="{864530A0-EC7B-4818-BCAE-FF9EF2350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7" y="2833176"/>
            <a:ext cx="5863853" cy="3223098"/>
          </a:xfrm>
          <a:prstGeom prst="rect">
            <a:avLst/>
          </a:prstGeom>
        </p:spPr>
      </p:pic>
      <p:sp>
        <p:nvSpPr>
          <p:cNvPr id="14" name="TextBox 9">
            <a:extLst>
              <a:ext uri="{FF2B5EF4-FFF2-40B4-BE49-F238E27FC236}">
                <a16:creationId xmlns:a16="http://schemas.microsoft.com/office/drawing/2014/main" xmlns="" id="{4A398FE4-BA06-4FAF-B732-499F484190E3}"/>
              </a:ext>
            </a:extLst>
          </p:cNvPr>
          <p:cNvSpPr txBox="1">
            <a:spLocks/>
          </p:cNvSpPr>
          <p:nvPr/>
        </p:nvSpPr>
        <p:spPr>
          <a:xfrm>
            <a:off x="2023723" y="3302421"/>
            <a:ext cx="4545196" cy="2590050"/>
          </a:xfrm>
          <a:prstGeom prst="rect">
            <a:avLst/>
          </a:prstGeom>
        </p:spPr>
        <p:txBody>
          <a:bodyPr vert="horz" wrap="square" lIns="480000" tIns="0" rIns="0" bIns="0" anchor="ctr" anchorCtr="0">
            <a:noAutofit/>
          </a:bodyPr>
          <a:lstStyle/>
          <a:p>
            <a:pPr algn="ctr"/>
            <a:r>
              <a:rPr lang="nl-NL" sz="2400">
                <a:latin typeface="Times New Roman" panose="02020603050405020304" pitchFamily="18" charset="0"/>
                <a:cs typeface="Times New Roman" panose="02020603050405020304" pitchFamily="18" charset="0"/>
              </a:rPr>
              <a:t>Từ ô-dôn tạo cảm giác về từ mượn rõ nhất. Vì đây là một thuật ngữ khoa học, có cấu tạo và hình thức chính tả khác biệt.</a:t>
            </a:r>
            <a:endParaRPr lang="en-US" sz="240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endParaRPr kumimoji="0" lang="zh-CN" altLang="en-US" sz="48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5">
            <a:extLst>
              <a:ext uri="{FF2B5EF4-FFF2-40B4-BE49-F238E27FC236}">
                <a16:creationId xmlns:a16="http://schemas.microsoft.com/office/drawing/2014/main" xmlns="" id="{94ADACFC-66BA-4545-8EEA-8617915B5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96" y="5328997"/>
            <a:ext cx="650989" cy="673698"/>
          </a:xfrm>
          <a:prstGeom prst="rect">
            <a:avLst/>
          </a:prstGeom>
        </p:spPr>
      </p:pic>
      <p:pic>
        <p:nvPicPr>
          <p:cNvPr id="16" name="图片 6">
            <a:extLst>
              <a:ext uri="{FF2B5EF4-FFF2-40B4-BE49-F238E27FC236}">
                <a16:creationId xmlns:a16="http://schemas.microsoft.com/office/drawing/2014/main" xmlns="" id="{5B49BC45-9734-48CC-9C03-FA2247A091D0}"/>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1516634" y="2518304"/>
            <a:ext cx="1333548" cy="1208096"/>
          </a:xfrm>
          <a:prstGeom prst="rect">
            <a:avLst/>
          </a:prstGeom>
        </p:spPr>
      </p:pic>
      <p:pic>
        <p:nvPicPr>
          <p:cNvPr id="17" name="图片 9">
            <a:extLst>
              <a:ext uri="{FF2B5EF4-FFF2-40B4-BE49-F238E27FC236}">
                <a16:creationId xmlns:a16="http://schemas.microsoft.com/office/drawing/2014/main" xmlns="" id="{8E1C0181-006A-45B1-B8C7-47623F85C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919" y="4519204"/>
            <a:ext cx="951465" cy="1019970"/>
          </a:xfrm>
          <a:prstGeom prst="rect">
            <a:avLst/>
          </a:prstGeom>
        </p:spPr>
      </p:pic>
      <p:pic>
        <p:nvPicPr>
          <p:cNvPr id="19" name="图片 11">
            <a:extLst>
              <a:ext uri="{FF2B5EF4-FFF2-40B4-BE49-F238E27FC236}">
                <a16:creationId xmlns:a16="http://schemas.microsoft.com/office/drawing/2014/main" xmlns="" id="{63B99783-0FC6-4557-B331-DC172CBCE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214" y="3788155"/>
            <a:ext cx="1053960" cy="1618582"/>
          </a:xfrm>
          <a:prstGeom prst="rect">
            <a:avLst/>
          </a:prstGeom>
        </p:spPr>
      </p:pic>
      <p:pic>
        <p:nvPicPr>
          <p:cNvPr id="20" name="图片 9" descr="图片包含 玩具, 玩偶&#10;&#10;自动生成的说明">
            <a:extLst>
              <a:ext uri="{FF2B5EF4-FFF2-40B4-BE49-F238E27FC236}">
                <a16:creationId xmlns:a16="http://schemas.microsoft.com/office/drawing/2014/main" xmlns="" id="{C3158577-03A8-4EAA-AF4E-7E6A231CB1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9224" y="2154489"/>
            <a:ext cx="5963528" cy="4467141"/>
          </a:xfrm>
          <a:prstGeom prst="rect">
            <a:avLst/>
          </a:prstGeom>
        </p:spPr>
      </p:pic>
    </p:spTree>
    <p:extLst>
      <p:ext uri="{BB962C8B-B14F-4D97-AF65-F5344CB8AC3E}">
        <p14:creationId xmlns:p14="http://schemas.microsoft.com/office/powerpoint/2010/main" val="29704279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6"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14" presetClass="entr" presetSubtype="10" fill="hold" nodeType="withEffect">
                                  <p:stCondLst>
                                    <p:cond delay="100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42"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3290319" y="491392"/>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757716" y="129630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grpSp>
        <p:nvGrpSpPr>
          <p:cNvPr id="5" name="组合 8">
            <a:extLst>
              <a:ext uri="{FF2B5EF4-FFF2-40B4-BE49-F238E27FC236}">
                <a16:creationId xmlns:a16="http://schemas.microsoft.com/office/drawing/2014/main" xmlns="" id="{D91D601F-DEBC-4B12-BFD4-554FE3C45E7D}"/>
              </a:ext>
            </a:extLst>
          </p:cNvPr>
          <p:cNvGrpSpPr/>
          <p:nvPr/>
        </p:nvGrpSpPr>
        <p:grpSpPr>
          <a:xfrm>
            <a:off x="708451" y="2686754"/>
            <a:ext cx="4428271" cy="3167739"/>
            <a:chOff x="1219200" y="1524901"/>
            <a:chExt cx="5048249" cy="3811988"/>
          </a:xfrm>
        </p:grpSpPr>
        <p:sp>
          <p:nvSpPr>
            <p:cNvPr id="6" name="椭圆 5">
              <a:extLst>
                <a:ext uri="{FF2B5EF4-FFF2-40B4-BE49-F238E27FC236}">
                  <a16:creationId xmlns:a16="http://schemas.microsoft.com/office/drawing/2014/main" xmlns="" id="{431F5369-4F78-4C28-9933-8D582FC5F32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椭圆 5">
              <a:extLst>
                <a:ext uri="{FF2B5EF4-FFF2-40B4-BE49-F238E27FC236}">
                  <a16:creationId xmlns:a16="http://schemas.microsoft.com/office/drawing/2014/main" xmlns="" id="{29862D42-6689-44BB-AF49-6D7C98F14DF5}"/>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椭圆 5">
              <a:extLst>
                <a:ext uri="{FF2B5EF4-FFF2-40B4-BE49-F238E27FC236}">
                  <a16:creationId xmlns:a16="http://schemas.microsoft.com/office/drawing/2014/main" xmlns="" id="{AEF61A5B-D9DF-4971-930E-50A4A35C4A96}"/>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9" name="图片 4">
            <a:extLst>
              <a:ext uri="{FF2B5EF4-FFF2-40B4-BE49-F238E27FC236}">
                <a16:creationId xmlns:a16="http://schemas.microsoft.com/office/drawing/2014/main" xmlns="" id="{A0C8CE2A-54B3-4769-88BA-D1FA8EF64B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8451" y="2686754"/>
            <a:ext cx="1115861" cy="939250"/>
          </a:xfrm>
          <a:prstGeom prst="rect">
            <a:avLst/>
          </a:prstGeom>
        </p:spPr>
      </p:pic>
      <p:sp>
        <p:nvSpPr>
          <p:cNvPr id="10" name="文本框 9">
            <a:extLst>
              <a:ext uri="{FF2B5EF4-FFF2-40B4-BE49-F238E27FC236}">
                <a16:creationId xmlns:a16="http://schemas.microsoft.com/office/drawing/2014/main" xmlns="" id="{BDCC7CF5-3CC9-44D0-87E2-1EC1DCFEF61F}"/>
              </a:ext>
            </a:extLst>
          </p:cNvPr>
          <p:cNvSpPr txBox="1"/>
          <p:nvPr/>
        </p:nvSpPr>
        <p:spPr>
          <a:xfrm>
            <a:off x="1492808" y="3078927"/>
            <a:ext cx="3138863" cy="2554545"/>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Không: không trung (khoảng không gian trên cao), không gian (là khoảng không mở rộng theo ba chiều cao, dài, rộng), không quân (một quân chủng hoạt động trên không nhằm bảo vệ vùng trời quốc gia)</a:t>
            </a:r>
            <a:endParaRPr lang="en-US" sz="2000">
              <a:latin typeface="Times New Roman" panose="02020603050405020304" pitchFamily="18" charset="0"/>
              <a:cs typeface="Times New Roman" panose="02020603050405020304" pitchFamily="18" charset="0"/>
            </a:endParaRPr>
          </a:p>
        </p:txBody>
      </p:sp>
      <p:grpSp>
        <p:nvGrpSpPr>
          <p:cNvPr id="13" name="组合 27">
            <a:extLst>
              <a:ext uri="{FF2B5EF4-FFF2-40B4-BE49-F238E27FC236}">
                <a16:creationId xmlns:a16="http://schemas.microsoft.com/office/drawing/2014/main" xmlns="" id="{57AAF006-6DFE-4A9B-855E-243535B99853}"/>
              </a:ext>
            </a:extLst>
          </p:cNvPr>
          <p:cNvGrpSpPr/>
          <p:nvPr/>
        </p:nvGrpSpPr>
        <p:grpSpPr>
          <a:xfrm>
            <a:off x="4794700" y="1075859"/>
            <a:ext cx="2753241" cy="5505450"/>
            <a:chOff x="5593733" y="464685"/>
            <a:chExt cx="2753241" cy="5505450"/>
          </a:xfrm>
        </p:grpSpPr>
        <p:grpSp>
          <p:nvGrpSpPr>
            <p:cNvPr id="14" name="组合 13">
              <a:extLst>
                <a:ext uri="{FF2B5EF4-FFF2-40B4-BE49-F238E27FC236}">
                  <a16:creationId xmlns:a16="http://schemas.microsoft.com/office/drawing/2014/main" xmlns="" id="{5CCB6D57-80C4-4804-8DD4-CA9DDB7352A0}"/>
                </a:ext>
              </a:extLst>
            </p:cNvPr>
            <p:cNvGrpSpPr/>
            <p:nvPr/>
          </p:nvGrpSpPr>
          <p:grpSpPr>
            <a:xfrm>
              <a:off x="5788614" y="464685"/>
              <a:ext cx="2558360" cy="5505450"/>
              <a:chOff x="6551919" y="438150"/>
              <a:chExt cx="2558360" cy="5505450"/>
            </a:xfrm>
          </p:grpSpPr>
          <p:sp>
            <p:nvSpPr>
              <p:cNvPr id="16" name="任意多边形: 形状 11">
                <a:extLst>
                  <a:ext uri="{FF2B5EF4-FFF2-40B4-BE49-F238E27FC236}">
                    <a16:creationId xmlns:a16="http://schemas.microsoft.com/office/drawing/2014/main" xmlns="" id="{05CE6F72-CF51-4DBC-A674-54C560CBA2F5}"/>
                  </a:ext>
                </a:extLst>
              </p:cNvPr>
              <p:cNvSpPr/>
              <p:nvPr/>
            </p:nvSpPr>
            <p:spPr>
              <a:xfrm>
                <a:off x="6743700"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7" name="任意多边形: 形状 12">
                <a:extLst>
                  <a:ext uri="{FF2B5EF4-FFF2-40B4-BE49-F238E27FC236}">
                    <a16:creationId xmlns:a16="http://schemas.microsoft.com/office/drawing/2014/main" xmlns="" id="{2C1048B4-5185-40F1-AA8A-637B66B0487D}"/>
                  </a:ext>
                </a:extLst>
              </p:cNvPr>
              <p:cNvSpPr/>
              <p:nvPr/>
            </p:nvSpPr>
            <p:spPr>
              <a:xfrm>
                <a:off x="6551919"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5" name="任意多边形: 形状 14">
              <a:extLst>
                <a:ext uri="{FF2B5EF4-FFF2-40B4-BE49-F238E27FC236}">
                  <a16:creationId xmlns:a16="http://schemas.microsoft.com/office/drawing/2014/main" xmlns="" id="{1E65024C-B694-4EF0-9E68-294594739ED2}"/>
                </a:ext>
              </a:extLst>
            </p:cNvPr>
            <p:cNvSpPr/>
            <p:nvPr/>
          </p:nvSpPr>
          <p:spPr>
            <a:xfrm>
              <a:off x="5593733" y="464685"/>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19" name="图片 15">
            <a:extLst>
              <a:ext uri="{FF2B5EF4-FFF2-40B4-BE49-F238E27FC236}">
                <a16:creationId xmlns:a16="http://schemas.microsoft.com/office/drawing/2014/main" xmlns="" id="{4785C572-75DB-4507-AE6F-F69581B98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5640387" y="441494"/>
            <a:ext cx="1448451" cy="1219200"/>
          </a:xfrm>
          <a:prstGeom prst="rect">
            <a:avLst/>
          </a:prstGeom>
        </p:spPr>
      </p:pic>
      <p:pic>
        <p:nvPicPr>
          <p:cNvPr id="20" name="图片 16">
            <a:extLst>
              <a:ext uri="{FF2B5EF4-FFF2-40B4-BE49-F238E27FC236}">
                <a16:creationId xmlns:a16="http://schemas.microsoft.com/office/drawing/2014/main" xmlns="" id="{7CB30CB3-E089-4367-AD9A-2FD3D1F8FD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4500108" y="5923011"/>
            <a:ext cx="1448451" cy="1219200"/>
          </a:xfrm>
          <a:prstGeom prst="rect">
            <a:avLst/>
          </a:prstGeom>
        </p:spPr>
      </p:pic>
      <p:grpSp>
        <p:nvGrpSpPr>
          <p:cNvPr id="28" name="组合 8">
            <a:extLst>
              <a:ext uri="{FF2B5EF4-FFF2-40B4-BE49-F238E27FC236}">
                <a16:creationId xmlns:a16="http://schemas.microsoft.com/office/drawing/2014/main" xmlns="" id="{8397B629-A8DE-4AC2-B4AF-EC4808CE7FA0}"/>
              </a:ext>
            </a:extLst>
          </p:cNvPr>
          <p:cNvGrpSpPr/>
          <p:nvPr/>
        </p:nvGrpSpPr>
        <p:grpSpPr>
          <a:xfrm>
            <a:off x="7365993" y="1935000"/>
            <a:ext cx="4428271" cy="3167739"/>
            <a:chOff x="1219200" y="1524901"/>
            <a:chExt cx="5048249" cy="3811988"/>
          </a:xfrm>
        </p:grpSpPr>
        <p:sp>
          <p:nvSpPr>
            <p:cNvPr id="29" name="椭圆 5">
              <a:extLst>
                <a:ext uri="{FF2B5EF4-FFF2-40B4-BE49-F238E27FC236}">
                  <a16:creationId xmlns:a16="http://schemas.microsoft.com/office/drawing/2014/main" xmlns="" id="{8F1E80A8-550A-43AC-B143-1C2C70723E1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椭圆 5">
              <a:extLst>
                <a:ext uri="{FF2B5EF4-FFF2-40B4-BE49-F238E27FC236}">
                  <a16:creationId xmlns:a16="http://schemas.microsoft.com/office/drawing/2014/main" xmlns="" id="{B82C6D5A-9403-418F-8536-BEE45F6AFA98}"/>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椭圆 5">
              <a:extLst>
                <a:ext uri="{FF2B5EF4-FFF2-40B4-BE49-F238E27FC236}">
                  <a16:creationId xmlns:a16="http://schemas.microsoft.com/office/drawing/2014/main" xmlns="" id="{7CEFD8C7-6423-4399-8A4C-20C214522582}"/>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32" name="图片 4">
            <a:extLst>
              <a:ext uri="{FF2B5EF4-FFF2-40B4-BE49-F238E27FC236}">
                <a16:creationId xmlns:a16="http://schemas.microsoft.com/office/drawing/2014/main" xmlns="" id="{4D5813E1-E914-47CD-9CC2-94C6CB68F6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0877034" y="1687768"/>
            <a:ext cx="1115861" cy="939250"/>
          </a:xfrm>
          <a:prstGeom prst="rect">
            <a:avLst/>
          </a:prstGeom>
        </p:spPr>
      </p:pic>
      <p:sp>
        <p:nvSpPr>
          <p:cNvPr id="33" name="文本框 9">
            <a:extLst>
              <a:ext uri="{FF2B5EF4-FFF2-40B4-BE49-F238E27FC236}">
                <a16:creationId xmlns:a16="http://schemas.microsoft.com/office/drawing/2014/main" xmlns="" id="{040CD77D-483F-4DE2-A8DC-047D75DACA45}"/>
              </a:ext>
            </a:extLst>
          </p:cNvPr>
          <p:cNvSpPr txBox="1"/>
          <p:nvPr/>
        </p:nvSpPr>
        <p:spPr>
          <a:xfrm>
            <a:off x="8108665" y="2394671"/>
            <a:ext cx="3138863" cy="2246769"/>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nhiễm: lây nhiễm (chỉ sự truyền lan của bệnh hoặc thói xấu nào đó), truyền nhiễm (lây lan của dịch bệnh), nhiễm khuẩn (chỉ tình trạng một sinh vật bị vi khuẩn xâm nhập vào cơ thể)</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0193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360"/>
                                          </p:val>
                                        </p:tav>
                                        <p:tav tm="100000">
                                          <p:val>
                                            <p:fltVal val="0"/>
                                          </p:val>
                                        </p:tav>
                                      </p:tavLst>
                                    </p:anim>
                                    <p:animEffect transition="in" filter="fade">
                                      <p:cBhvr>
                                        <p:cTn id="10" dur="750"/>
                                        <p:tgtEl>
                                          <p:spTgt spid="9"/>
                                        </p:tgtEl>
                                      </p:cBhvr>
                                    </p:animEffect>
                                  </p:childTnLst>
                                </p:cTn>
                              </p:par>
                            </p:childTnLst>
                          </p:cTn>
                        </p:par>
                        <p:par>
                          <p:cTn id="11" fill="hold">
                            <p:stCondLst>
                              <p:cond delay="750"/>
                            </p:stCondLst>
                            <p:childTnLst>
                              <p:par>
                                <p:cTn id="12" presetID="17"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750"/>
                            </p:stCondLst>
                            <p:childTnLst>
                              <p:par>
                                <p:cTn id="22" presetID="2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750" fill="hold"/>
                                        <p:tgtEl>
                                          <p:spTgt spid="19"/>
                                        </p:tgtEl>
                                        <p:attrNameLst>
                                          <p:attrName>ppt_w</p:attrName>
                                        </p:attrNameLst>
                                      </p:cBhvr>
                                      <p:tavLst>
                                        <p:tav tm="0">
                                          <p:val>
                                            <p:fltVal val="0"/>
                                          </p:val>
                                        </p:tav>
                                        <p:tav tm="100000">
                                          <p:val>
                                            <p:strVal val="#ppt_w"/>
                                          </p:val>
                                        </p:tav>
                                      </p:tavLst>
                                    </p:anim>
                                    <p:anim calcmode="lin" valueType="num">
                                      <p:cBhvr>
                                        <p:cTn id="25" dur="75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par>
                          <p:cTn id="30" fill="hold">
                            <p:stCondLst>
                              <p:cond delay="225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fltVal val="0"/>
                                          </p:val>
                                        </p:tav>
                                        <p:tav tm="100000">
                                          <p:val>
                                            <p:strVal val="#ppt_w"/>
                                          </p:val>
                                        </p:tav>
                                      </p:tavLst>
                                    </p:anim>
                                    <p:anim calcmode="lin" valueType="num">
                                      <p:cBhvr>
                                        <p:cTn id="39" dur="750" fill="hold"/>
                                        <p:tgtEl>
                                          <p:spTgt spid="32"/>
                                        </p:tgtEl>
                                        <p:attrNameLst>
                                          <p:attrName>ppt_h</p:attrName>
                                        </p:attrNameLst>
                                      </p:cBhvr>
                                      <p:tavLst>
                                        <p:tav tm="0">
                                          <p:val>
                                            <p:fltVal val="0"/>
                                          </p:val>
                                        </p:tav>
                                        <p:tav tm="100000">
                                          <p:val>
                                            <p:strVal val="#ppt_h"/>
                                          </p:val>
                                        </p:tav>
                                      </p:tavLst>
                                    </p:anim>
                                    <p:anim calcmode="lin" valueType="num">
                                      <p:cBhvr>
                                        <p:cTn id="40" dur="750" fill="hold"/>
                                        <p:tgtEl>
                                          <p:spTgt spid="32"/>
                                        </p:tgtEl>
                                        <p:attrNameLst>
                                          <p:attrName>style.rotation</p:attrName>
                                        </p:attrNameLst>
                                      </p:cBhvr>
                                      <p:tavLst>
                                        <p:tav tm="0">
                                          <p:val>
                                            <p:fltVal val="360"/>
                                          </p:val>
                                        </p:tav>
                                        <p:tav tm="100000">
                                          <p:val>
                                            <p:fltVal val="0"/>
                                          </p:val>
                                        </p:tav>
                                      </p:tavLst>
                                    </p:anim>
                                    <p:animEffect transition="in" filter="fade">
                                      <p:cBhvr>
                                        <p:cTn id="41" dur="75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750" fill="hold"/>
                                        <p:tgtEl>
                                          <p:spTgt spid="28"/>
                                        </p:tgtEl>
                                        <p:attrNameLst>
                                          <p:attrName>ppt_w</p:attrName>
                                        </p:attrNameLst>
                                      </p:cBhvr>
                                      <p:tavLst>
                                        <p:tav tm="0">
                                          <p:val>
                                            <p:fltVal val="0"/>
                                          </p:val>
                                        </p:tav>
                                        <p:tav tm="100000">
                                          <p:val>
                                            <p:strVal val="#ppt_w"/>
                                          </p:val>
                                        </p:tav>
                                      </p:tavLst>
                                    </p:anim>
                                    <p:anim calcmode="lin" valueType="num">
                                      <p:cBhvr>
                                        <p:cTn id="47" dur="7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868987" y="2706933"/>
            <a:ext cx="4076917" cy="1569660"/>
          </a:xfrm>
          <a:prstGeom prst="rect">
            <a:avLst/>
          </a:prstGeom>
          <a:noFill/>
        </p:spPr>
        <p:txBody>
          <a:bodyPr wrap="square" rtlCol="0">
            <a:spAutoFit/>
            <a:scene3d>
              <a:camera prst="orthographicFront"/>
              <a:lightRig rig="threePt" dir="t"/>
            </a:scene3d>
            <a:sp3d contourW="12700"/>
          </a:bodyPr>
          <a:lstStyle/>
          <a:p>
            <a:pPr algn="ctr"/>
            <a:r>
              <a:rPr lang="nl-NL" sz="3200" i="1">
                <a:latin typeface="Times New Roman" panose="02020603050405020304" pitchFamily="18" charset="0"/>
                <a:cs typeface="Times New Roman" panose="02020603050405020304" pitchFamily="18" charset="0"/>
              </a:rPr>
              <a:t>Nêu nhận xét về đặc điểm của vốn từ </a:t>
            </a:r>
          </a:p>
          <a:p>
            <a:pPr algn="ctr"/>
            <a:r>
              <a:rPr lang="nl-NL" sz="3200" i="1">
                <a:latin typeface="Times New Roman" panose="02020603050405020304" pitchFamily="18" charset="0"/>
                <a:cs typeface="Times New Roman" panose="02020603050405020304" pitchFamily="18" charset="0"/>
              </a:rPr>
              <a:t>tiếng Việt.</a:t>
            </a:r>
            <a:endParaRPr kumimoji="0" lang="en-US" sz="6600" b="1" i="0" u="none" strike="noStrike" kern="1200" cap="none" spc="0" normalizeH="0" baseline="0" noProof="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图片 45">
            <a:extLst>
              <a:ext uri="{FF2B5EF4-FFF2-40B4-BE49-F238E27FC236}">
                <a16:creationId xmlns:a16="http://schemas.microsoft.com/office/drawing/2014/main" xmlns="" id="{378F47C6-1050-4EB8-B718-7D08D5D68616}"/>
              </a:ext>
            </a:extLst>
          </p:cNvPr>
          <p:cNvPicPr>
            <a:picLocks noChangeAspect="1"/>
          </p:cNvPicPr>
          <p:nvPr/>
        </p:nvPicPr>
        <p:blipFill>
          <a:blip r:embed="rId4"/>
          <a:stretch>
            <a:fillRect/>
          </a:stretch>
        </p:blipFill>
        <p:spPr>
          <a:xfrm>
            <a:off x="192317" y="2157337"/>
            <a:ext cx="4532062" cy="3885053"/>
          </a:xfrm>
          <a:prstGeom prst="rect">
            <a:avLst/>
          </a:prstGeom>
        </p:spPr>
      </p:pic>
      <p:pic>
        <p:nvPicPr>
          <p:cNvPr id="7" name="图片 1">
            <a:extLst>
              <a:ext uri="{FF2B5EF4-FFF2-40B4-BE49-F238E27FC236}">
                <a16:creationId xmlns:a16="http://schemas.microsoft.com/office/drawing/2014/main" xmlns=""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471" y="2591594"/>
            <a:ext cx="5401516" cy="5181599"/>
          </a:xfrm>
          <a:prstGeom prst="rect">
            <a:avLst/>
          </a:prstGeom>
        </p:spPr>
      </p:pic>
    </p:spTree>
    <p:extLst>
      <p:ext uri="{BB962C8B-B14F-4D97-AF65-F5344CB8AC3E}">
        <p14:creationId xmlns:p14="http://schemas.microsoft.com/office/powerpoint/2010/main" val="13465508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2">
            <a:extLst>
              <a:ext uri="{FF2B5EF4-FFF2-40B4-BE49-F238E27FC236}">
                <a16:creationId xmlns:a16="http://schemas.microsoft.com/office/drawing/2014/main" xmlns="" id="{055DEBDF-66E9-4B55-AC8A-30400B45E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83" y="621510"/>
            <a:ext cx="4411301" cy="4797228"/>
          </a:xfrm>
          <a:prstGeom prst="rect">
            <a:avLst/>
          </a:prstGeom>
        </p:spPr>
      </p:pic>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16">
            <a:extLst>
              <a:ext uri="{FF2B5EF4-FFF2-40B4-BE49-F238E27FC236}">
                <a16:creationId xmlns:a16="http://schemas.microsoft.com/office/drawing/2014/main" xmlns="" id="{445FC141-7C08-45D8-88E0-C416DA84D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238746" y="1440850"/>
            <a:ext cx="1448451" cy="1219200"/>
          </a:xfrm>
          <a:prstGeom prst="rect">
            <a:avLst/>
          </a:prstGeom>
        </p:spPr>
      </p:pic>
      <p:pic>
        <p:nvPicPr>
          <p:cNvPr id="9" name="图片 22">
            <a:extLst>
              <a:ext uri="{FF2B5EF4-FFF2-40B4-BE49-F238E27FC236}">
                <a16:creationId xmlns:a16="http://schemas.microsoft.com/office/drawing/2014/main" xmlns="" id="{8733574D-CAD7-4D41-B3FD-5216424CCC2A}"/>
              </a:ext>
            </a:extLst>
          </p:cNvPr>
          <p:cNvPicPr>
            <a:picLocks noChangeAspect="1"/>
          </p:cNvPicPr>
          <p:nvPr/>
        </p:nvPicPr>
        <p:blipFill>
          <a:blip r:embed="rId5" cstate="print"/>
          <a:stretch>
            <a:fillRect/>
          </a:stretch>
        </p:blipFill>
        <p:spPr>
          <a:xfrm>
            <a:off x="9729380" y="829628"/>
            <a:ext cx="1502823" cy="3819429"/>
          </a:xfrm>
          <a:prstGeom prst="rect">
            <a:avLst/>
          </a:prstGeom>
        </p:spPr>
      </p:pic>
      <p:pic>
        <p:nvPicPr>
          <p:cNvPr id="10" name="图片 9" descr="C:\Users\Administrator\Desktop\174040dbb9680acf2b33b5682f16c45b.png174040dbb9680acf2b33b5682f16c45b">
            <a:extLst>
              <a:ext uri="{FF2B5EF4-FFF2-40B4-BE49-F238E27FC236}">
                <a16:creationId xmlns:a16="http://schemas.microsoft.com/office/drawing/2014/main" xmlns="" id="{FD3FA6B8-4BF4-409E-9172-33A07B3328B5}"/>
              </a:ext>
            </a:extLst>
          </p:cNvPr>
          <p:cNvPicPr>
            <a:picLocks noChangeAspect="1"/>
          </p:cNvPicPr>
          <p:nvPr/>
        </p:nvPicPr>
        <p:blipFill>
          <a:blip r:embed="rId6"/>
          <a:srcRect/>
          <a:stretch>
            <a:fillRect/>
          </a:stretch>
        </p:blipFill>
        <p:spPr>
          <a:xfrm>
            <a:off x="5555805" y="1978553"/>
            <a:ext cx="5649579" cy="4881035"/>
          </a:xfrm>
          <a:prstGeom prst="rect">
            <a:avLst/>
          </a:prstGeom>
        </p:spPr>
      </p:pic>
      <p:sp>
        <p:nvSpPr>
          <p:cNvPr id="11" name="文本框 13">
            <a:extLst>
              <a:ext uri="{FF2B5EF4-FFF2-40B4-BE49-F238E27FC236}">
                <a16:creationId xmlns:a16="http://schemas.microsoft.com/office/drawing/2014/main" xmlns="" id="{51DA56E8-C007-42C3-8173-841D38D491FD}"/>
              </a:ext>
            </a:extLst>
          </p:cNvPr>
          <p:cNvSpPr txBox="1"/>
          <p:nvPr/>
        </p:nvSpPr>
        <p:spPr>
          <a:xfrm>
            <a:off x="1449387" y="2203696"/>
            <a:ext cx="3389267"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nl-NL" sz="2400">
                <a:latin typeface="Times New Roman" panose="02020603050405020304" pitchFamily="18" charset="0"/>
                <a:cs typeface="Times New Roman" panose="02020603050405020304" pitchFamily="18" charset="0"/>
              </a:rPr>
              <a:t>Vốn từ tiếng Việt giàu có và phức tạp, gồm nhiều từ được mượn ở những ngôn ngữ khác.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704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 presetClass="entr" presetSubtype="2"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dirty="0">
                <a:latin typeface="+mj-ea"/>
                <a:ea typeface="+mj-ea"/>
              </a:rPr>
              <a:t>01</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a:t>
            </a:r>
          </a:p>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8255511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xmlns="" id="{268EEEBA-B2D2-4D8E-B13C-E49A1915A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79" y="1327868"/>
            <a:ext cx="3974123" cy="3974123"/>
          </a:xfrm>
          <a:prstGeom prst="rect">
            <a:avLst/>
          </a:prstGeom>
        </p:spPr>
      </p:pic>
      <p:pic>
        <p:nvPicPr>
          <p:cNvPr id="9" name="图片 11">
            <a:extLst>
              <a:ext uri="{FF2B5EF4-FFF2-40B4-BE49-F238E27FC236}">
                <a16:creationId xmlns:a16="http://schemas.microsoft.com/office/drawing/2014/main" xmlns="" id="{DD737512-C457-4B46-AB49-53BC0ED511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088181" y="2265822"/>
            <a:ext cx="7556570" cy="4243305"/>
          </a:xfrm>
          <a:prstGeom prst="rect">
            <a:avLst/>
          </a:prstGeom>
        </p:spPr>
      </p:pic>
      <p:sp>
        <p:nvSpPr>
          <p:cNvPr id="10" name="Rectangle 9">
            <a:extLst>
              <a:ext uri="{FF2B5EF4-FFF2-40B4-BE49-F238E27FC236}">
                <a16:creationId xmlns:a16="http://schemas.microsoft.com/office/drawing/2014/main" xmlns="" id="{D71D726A-381A-4B56-97D5-6202F04D1C22}"/>
              </a:ext>
            </a:extLst>
          </p:cNvPr>
          <p:cNvSpPr/>
          <p:nvPr/>
        </p:nvSpPr>
        <p:spPr>
          <a:xfrm>
            <a:off x="2592387" y="3582194"/>
            <a:ext cx="5105400" cy="1200329"/>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Lựa chọn những từ ngữ trong tiếng Việt có khả năng thay thế cho những từ mượn không cần thiết trong câu văn.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6" name="组合 10">
            <a:extLst>
              <a:ext uri="{FF2B5EF4-FFF2-40B4-BE49-F238E27FC236}">
                <a16:creationId xmlns:a16="http://schemas.microsoft.com/office/drawing/2014/main" xmlns="" id="{E7D78F80-D339-44E2-B381-C1D3D3C9DC29}"/>
              </a:ext>
            </a:extLst>
          </p:cNvPr>
          <p:cNvGrpSpPr/>
          <p:nvPr/>
        </p:nvGrpSpPr>
        <p:grpSpPr>
          <a:xfrm>
            <a:off x="4116387" y="1524794"/>
            <a:ext cx="7372786" cy="4491124"/>
            <a:chOff x="3867151" y="1059200"/>
            <a:chExt cx="7164000" cy="4788000"/>
          </a:xfrm>
          <a:effectLst>
            <a:outerShdw blurRad="50800" dist="38100" dir="2700000" algn="tl" rotWithShape="0">
              <a:prstClr val="black">
                <a:alpha val="20000"/>
              </a:prstClr>
            </a:outerShdw>
          </a:effectLst>
        </p:grpSpPr>
        <p:sp>
          <p:nvSpPr>
            <p:cNvPr id="7" name="任意多边形: 形状 9">
              <a:extLst>
                <a:ext uri="{FF2B5EF4-FFF2-40B4-BE49-F238E27FC236}">
                  <a16:creationId xmlns:a16="http://schemas.microsoft.com/office/drawing/2014/main" xmlns="" id="{0005DBC5-B898-462E-86BC-7FDB235EFBF6}"/>
                </a:ext>
              </a:extLst>
            </p:cNvPr>
            <p:cNvSpPr/>
            <p:nvPr/>
          </p:nvSpPr>
          <p:spPr>
            <a:xfrm>
              <a:off x="3867151" y="1059200"/>
              <a:ext cx="7164000" cy="4788000"/>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DE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1" name="任意多边形: 形状 7">
              <a:extLst>
                <a:ext uri="{FF2B5EF4-FFF2-40B4-BE49-F238E27FC236}">
                  <a16:creationId xmlns:a16="http://schemas.microsoft.com/office/drawing/2014/main" xmlns="" id="{B262DA64-FD5F-41E4-8922-F836CBC04F0E}"/>
                </a:ext>
              </a:extLst>
            </p:cNvPr>
            <p:cNvSpPr/>
            <p:nvPr/>
          </p:nvSpPr>
          <p:spPr>
            <a:xfrm>
              <a:off x="4038601" y="1228239"/>
              <a:ext cx="6825330" cy="4401522"/>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2" name="任意多边形: 形状 8">
              <a:extLst>
                <a:ext uri="{FF2B5EF4-FFF2-40B4-BE49-F238E27FC236}">
                  <a16:creationId xmlns:a16="http://schemas.microsoft.com/office/drawing/2014/main" xmlns="" id="{9C810E09-F74B-4AE4-815E-69778F1BFB71}"/>
                </a:ext>
              </a:extLst>
            </p:cNvPr>
            <p:cNvSpPr/>
            <p:nvPr/>
          </p:nvSpPr>
          <p:spPr>
            <a:xfrm>
              <a:off x="4219575" y="1344946"/>
              <a:ext cx="6463381" cy="4168108"/>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grpSp>
      <p:sp>
        <p:nvSpPr>
          <p:cNvPr id="13" name="文本框 11">
            <a:extLst>
              <a:ext uri="{FF2B5EF4-FFF2-40B4-BE49-F238E27FC236}">
                <a16:creationId xmlns:a16="http://schemas.microsoft.com/office/drawing/2014/main" xmlns="" id="{3C0708DE-D7A5-49C9-B6D9-C02B23C7D8D4}"/>
              </a:ext>
            </a:extLst>
          </p:cNvPr>
          <p:cNvSpPr txBox="1"/>
          <p:nvPr/>
        </p:nvSpPr>
        <p:spPr>
          <a:xfrm>
            <a:off x="5210745" y="2210594"/>
            <a:ext cx="5184070" cy="2714654"/>
          </a:xfrm>
          <a:prstGeom prst="rect">
            <a:avLst/>
          </a:prstGeom>
          <a:noFill/>
        </p:spPr>
        <p:txBody>
          <a:bodyPr vert="horz" wrap="square" rtlCol="0">
            <a:spAutoFit/>
          </a:bodyPr>
          <a:lstStyle/>
          <a:p>
            <a:pPr algn="ctr"/>
            <a:r>
              <a:rPr lang="nl-NL" sz="2400">
                <a:latin typeface="Times New Roman" panose="02020603050405020304" pitchFamily="18" charset="0"/>
                <a:cs typeface="Times New Roman" panose="02020603050405020304" pitchFamily="18" charset="0"/>
              </a:rPr>
              <a:t>Có thể diễn đạt lại:</a:t>
            </a:r>
          </a:p>
          <a:p>
            <a:endParaRPr lang="en-US" sz="2400">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Người hâm mộ</a:t>
            </a:r>
            <a:r>
              <a:rPr lang="en-US" sz="2400">
                <a:latin typeface="Times New Roman" panose="02020603050405020304" pitchFamily="18" charset="0"/>
                <a:cs typeface="Times New Roman" panose="02020603050405020304" pitchFamily="18" charset="0"/>
              </a:rPr>
              <a:t> thực sự phấn khích, hân hoan khi thấy </a:t>
            </a:r>
            <a:r>
              <a:rPr lang="en-US" sz="2400" b="1" i="1">
                <a:latin typeface="Times New Roman" panose="02020603050405020304" pitchFamily="18" charset="0"/>
                <a:cs typeface="Times New Roman" panose="02020603050405020304" pitchFamily="18" charset="0"/>
              </a:rPr>
              <a:t>thần tượng</a:t>
            </a:r>
            <a:r>
              <a:rPr lang="en-US" sz="2400">
                <a:latin typeface="Times New Roman" panose="02020603050405020304" pitchFamily="18" charset="0"/>
                <a:cs typeface="Times New Roman" panose="02020603050405020304" pitchFamily="18" charset="0"/>
              </a:rPr>
              <a:t> của mình xuất hiện trên cửa chiếc chuyên cơ vừa đáp xuống </a:t>
            </a:r>
            <a:r>
              <a:rPr lang="en-US" sz="2400" b="1" i="1">
                <a:latin typeface="Times New Roman" panose="02020603050405020304" pitchFamily="18" charset="0"/>
                <a:cs typeface="Times New Roman" panose="02020603050405020304" pitchFamily="18" charset="0"/>
              </a:rPr>
              <a:t>sân bay</a:t>
            </a:r>
            <a:r>
              <a:rPr lang="en-US" sz="2400">
                <a:latin typeface="Times New Roman" panose="02020603050405020304" pitchFamily="18" charset="0"/>
                <a:cs typeface="Times New Roman" panose="02020603050405020304" pitchFamily="18" charset="0"/>
              </a:rPr>
              <a:t>.</a:t>
            </a:r>
          </a:p>
          <a:p>
            <a:pPr algn="just" defTabSz="914583" fontAlgn="auto">
              <a:lnSpc>
                <a:spcPct val="150000"/>
              </a:lnSpc>
              <a:spcBef>
                <a:spcPts val="0"/>
              </a:spcBef>
              <a:spcAft>
                <a:spcPts val="0"/>
              </a:spcAft>
              <a:defRPr/>
            </a:pPr>
            <a:endParaRPr sz="2000" dirty="0">
              <a:solidFill>
                <a:prstClr val="black">
                  <a:lumMod val="75000"/>
                  <a:lumOff val="25000"/>
                </a:prstClr>
              </a:solidFill>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图片 3" descr="606d7d8213b06">
            <a:extLst>
              <a:ext uri="{FF2B5EF4-FFF2-40B4-BE49-F238E27FC236}">
                <a16:creationId xmlns:a16="http://schemas.microsoft.com/office/drawing/2014/main" xmlns="" id="{EDE561A5-FBB0-49C0-9872-FC634648AE92}"/>
              </a:ext>
            </a:extLst>
          </p:cNvPr>
          <p:cNvPicPr>
            <a:picLocks noChangeAspect="1"/>
          </p:cNvPicPr>
          <p:nvPr/>
        </p:nvPicPr>
        <p:blipFill>
          <a:blip r:embed="rId3"/>
          <a:stretch>
            <a:fillRect/>
          </a:stretch>
        </p:blipFill>
        <p:spPr>
          <a:xfrm>
            <a:off x="736770" y="2397486"/>
            <a:ext cx="3464727" cy="3758165"/>
          </a:xfrm>
          <a:prstGeom prst="rect">
            <a:avLst/>
          </a:prstGeom>
        </p:spPr>
      </p:pic>
    </p:spTree>
    <p:extLst>
      <p:ext uri="{BB962C8B-B14F-4D97-AF65-F5344CB8AC3E}">
        <p14:creationId xmlns:p14="http://schemas.microsoft.com/office/powerpoint/2010/main" val="8395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3"/>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836613" y="535392"/>
            <a:ext cx="637672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3. Bài tập 3</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9" name="图片 4">
            <a:extLst>
              <a:ext uri="{FF2B5EF4-FFF2-40B4-BE49-F238E27FC236}">
                <a16:creationId xmlns:a16="http://schemas.microsoft.com/office/drawing/2014/main" xmlns="" id="{6170D50B-FFB8-49D5-A70F-FD5FE8D1E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87" y="1178011"/>
            <a:ext cx="5000503" cy="5000503"/>
          </a:xfrm>
          <a:prstGeom prst="rect">
            <a:avLst/>
          </a:prstGeom>
        </p:spPr>
      </p:pic>
      <p:sp>
        <p:nvSpPr>
          <p:cNvPr id="11" name="矩形 42">
            <a:extLst>
              <a:ext uri="{FF2B5EF4-FFF2-40B4-BE49-F238E27FC236}">
                <a16:creationId xmlns:a16="http://schemas.microsoft.com/office/drawing/2014/main" xmlns="" id="{A7072B5C-1511-4EC2-8931-86E3C86D4880}"/>
              </a:ext>
            </a:extLst>
          </p:cNvPr>
          <p:cNvSpPr/>
          <p:nvPr/>
        </p:nvSpPr>
        <p:spPr>
          <a:xfrm>
            <a:off x="6630987" y="2163249"/>
            <a:ext cx="2895600" cy="1160457"/>
          </a:xfrm>
          <a:prstGeom prst="rect">
            <a:avLst/>
          </a:prstGeom>
        </p:spPr>
        <p:txBody>
          <a:bodyPr wrap="square">
            <a:noAutofit/>
          </a:bodyPr>
          <a:lstStyle/>
          <a:p>
            <a:pPr lvl="0" algn="ctr" fontAlgn="auto">
              <a:spcBef>
                <a:spcPts val="0"/>
              </a:spcBef>
              <a:spcAft>
                <a:spcPts val="0"/>
              </a:spcAft>
              <a:buClr>
                <a:prstClr val="black">
                  <a:lumMod val="50000"/>
                  <a:lumOff val="50000"/>
                </a:prstClr>
              </a:buClr>
              <a:defRPr/>
            </a:pPr>
            <a:r>
              <a:rPr lang="en-US" sz="2400">
                <a:latin typeface="Times New Roman" panose="02020603050405020304" pitchFamily="18" charset="0"/>
                <a:cs typeface="Times New Roman" panose="02020603050405020304" pitchFamily="18" charset="0"/>
              </a:rPr>
              <a:t>Tránh lạm dụng từ mượn để không gây khó hiểu, khó chịu cho người nghe, gười đọc và không làm mất đi sự trong sáng của tiếng Việt.</a:t>
            </a:r>
            <a:endParaRPr kumimoji="0" lang="zh-CN" altLang="en-US" sz="20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38">
            <a:extLst>
              <a:ext uri="{FF2B5EF4-FFF2-40B4-BE49-F238E27FC236}">
                <a16:creationId xmlns:a16="http://schemas.microsoft.com/office/drawing/2014/main" xmlns="" id="{E10F4BC9-CAD8-4012-9930-7BFECDACD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11" y="2817816"/>
            <a:ext cx="3800876" cy="3855691"/>
          </a:xfrm>
          <a:prstGeom prst="rect">
            <a:avLst/>
          </a:prstGeom>
        </p:spPr>
      </p:pic>
    </p:spTree>
    <p:extLst>
      <p:ext uri="{BB962C8B-B14F-4D97-AF65-F5344CB8AC3E}">
        <p14:creationId xmlns:p14="http://schemas.microsoft.com/office/powerpoint/2010/main" val="38181629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04</a:t>
            </a: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286737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a:extLst>
              <a:ext uri="{FF2B5EF4-FFF2-40B4-BE49-F238E27FC236}">
                <a16:creationId xmlns:a16="http://schemas.microsoft.com/office/drawing/2014/main" xmlns="" id="{BD4D6891-435A-49EF-9559-DB614914721B}"/>
              </a:ext>
            </a:extLst>
          </p:cNvPr>
          <p:cNvPicPr>
            <a:picLocks noChangeAspect="1"/>
          </p:cNvPicPr>
          <p:nvPr/>
        </p:nvPicPr>
        <p:blipFill>
          <a:blip r:embed="rId3"/>
          <a:stretch>
            <a:fillRect/>
          </a:stretch>
        </p:blipFill>
        <p:spPr>
          <a:xfrm>
            <a:off x="5995239" y="1300243"/>
            <a:ext cx="5619632" cy="4259102"/>
          </a:xfrm>
          <a:prstGeom prst="rect">
            <a:avLst/>
          </a:prstGeom>
        </p:spPr>
      </p:pic>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Vận dụng</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387" y="701633"/>
            <a:ext cx="2852827" cy="1197220"/>
          </a:xfrm>
          <a:prstGeom prst="rect">
            <a:avLst/>
          </a:prstGeom>
        </p:spPr>
      </p:pic>
      <p:pic>
        <p:nvPicPr>
          <p:cNvPr id="13" name="图片 6">
            <a:extLst>
              <a:ext uri="{FF2B5EF4-FFF2-40B4-BE49-F238E27FC236}">
                <a16:creationId xmlns:a16="http://schemas.microsoft.com/office/drawing/2014/main" xmlns="" id="{87F973C8-E185-40EC-A156-7E91A3AE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8" y="2696699"/>
            <a:ext cx="4485486" cy="3784586"/>
          </a:xfrm>
          <a:prstGeom prst="rect">
            <a:avLst/>
          </a:prstGeom>
        </p:spPr>
      </p:pic>
      <p:sp>
        <p:nvSpPr>
          <p:cNvPr id="14" name="文本框 11">
            <a:extLst>
              <a:ext uri="{FF2B5EF4-FFF2-40B4-BE49-F238E27FC236}">
                <a16:creationId xmlns:a16="http://schemas.microsoft.com/office/drawing/2014/main" xmlns="" id="{11EE2821-048F-4D7A-A6C8-4E79739CF264}"/>
              </a:ext>
            </a:extLst>
          </p:cNvPr>
          <p:cNvSpPr txBox="1"/>
          <p:nvPr/>
        </p:nvSpPr>
        <p:spPr bwMode="auto">
          <a:xfrm>
            <a:off x="6579467" y="1911336"/>
            <a:ext cx="4451175" cy="2677656"/>
          </a:xfrm>
          <a:prstGeom prst="rect">
            <a:avLst/>
          </a:prstGeom>
          <a:noFill/>
        </p:spPr>
        <p:txBody>
          <a:bodyPr wrap="square">
            <a:spAutoFit/>
            <a:scene3d>
              <a:camera prst="orthographicFront"/>
              <a:lightRig rig="threePt" dir="t"/>
            </a:scene3d>
            <a:sp3d contourW="12700"/>
          </a:bodyPr>
          <a:lstStyle/>
          <a:p>
            <a:pPr algn="just"/>
            <a:r>
              <a:rPr lang="vi-VN" sz="2400" i="1">
                <a:latin typeface="Times New Roman" panose="02020603050405020304" pitchFamily="18" charset="0"/>
                <a:cs typeface="Times New Roman" panose="02020603050405020304" pitchFamily="18" charset="0"/>
              </a:rPr>
              <a:t>Việc nhìn nhận một vấn đề từ nhiề</a:t>
            </a:r>
            <a:r>
              <a:rPr lang="en-US" sz="2400" i="1">
                <a:latin typeface="Times New Roman" panose="02020603050405020304" pitchFamily="18" charset="0"/>
                <a:cs typeface="Times New Roman" panose="02020603050405020304" pitchFamily="18" charset="0"/>
              </a:rPr>
              <a:t>u</a:t>
            </a:r>
            <a:r>
              <a:rPr lang="vi-VN" sz="2400" i="1">
                <a:latin typeface="Times New Roman" panose="02020603050405020304" pitchFamily="18" charset="0"/>
                <a:cs typeface="Times New Roman" panose="02020603050405020304" pitchFamily="18" charset="0"/>
              </a:rPr>
              <a:t> góc độ sẽ mang đến cho chúng ta những lợi ích gì? Em hãy viết đoạn văn khoảng 150 chữ trình bày ý kiến của mình về vấn đề trên, trong đoạn văn có sử dụng ít nhất hai từ Hán Việt</a:t>
            </a:r>
            <a:endParaRPr lang="en-US" sz="2400">
              <a:latin typeface="Times New Roman" panose="02020603050405020304" pitchFamily="18" charset="0"/>
              <a:cs typeface="Times New Roman" panose="02020603050405020304" pitchFamily="18" charset="0"/>
            </a:endParaRPr>
          </a:p>
        </p:txBody>
      </p:sp>
      <p:pic>
        <p:nvPicPr>
          <p:cNvPr id="15" name="图片 5">
            <a:extLst>
              <a:ext uri="{FF2B5EF4-FFF2-40B4-BE49-F238E27FC236}">
                <a16:creationId xmlns:a16="http://schemas.microsoft.com/office/drawing/2014/main" xmlns="" id="{E5DC6283-3975-49B0-A0AB-E5134FA3F60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4402" y="3827287"/>
            <a:ext cx="2912627" cy="2343552"/>
          </a:xfrm>
          <a:prstGeom prst="rect">
            <a:avLst/>
          </a:prstGeom>
        </p:spPr>
      </p:pic>
    </p:spTree>
    <p:extLst>
      <p:ext uri="{BB962C8B-B14F-4D97-AF65-F5344CB8AC3E}">
        <p14:creationId xmlns:p14="http://schemas.microsoft.com/office/powerpoint/2010/main" val="467157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53987" y="552515"/>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Dự kiến sản phẩm</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4BFBF83-62F7-4197-B5DF-6182F440C748}"/>
              </a:ext>
            </a:extLst>
          </p:cNvPr>
          <p:cNvSpPr/>
          <p:nvPr/>
        </p:nvSpPr>
        <p:spPr>
          <a:xfrm>
            <a:off x="687387" y="1368053"/>
            <a:ext cx="10820400" cy="4939814"/>
          </a:xfrm>
          <a:prstGeom prst="rect">
            <a:avLst/>
          </a:prstGeom>
        </p:spPr>
        <p:txBody>
          <a:bodyPr wrap="square">
            <a:spAutoFit/>
          </a:bodyPr>
          <a:lstStyle/>
          <a:p>
            <a:pPr algn="just">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nhìn nhận một vấn đề từ nhiều góc độ sẽ mang đến cho chúng ta sự hiểu biết,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 quát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đi đến những hành động đúng đắn trong cuộc sống. Con người có đôi mắt để nhìn đời phân biệt đục-trong, phải-trái, đúng-sai… Tuy nhiên, nếu chỉ đánh giá mọi việc bằng đôi mắt của mình, có khi chúng ta sẽ mắc phải những sai lầm. Suy nghĩ khác, góc nhìn khác giúp ta có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 diện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sự vật, hiện tượng. Nó còn giúp ta tránh được lối suy nghĩ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thiển cận, phiến diện</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bồi dưỡng cho ta tri thức mới mẻ. Biết suy nghĩ khác biệt tạo nên tính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 động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duy</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chính là cơ sở và động lực để con người sáng tạo và thành công. Steve Jobs đã không ngần ngại suy nghĩ về một sản phẩm khác biệt trong nhiều năm. Cuối cùng ông đã tạo ra được chiếc Iphone huyền thoại. Harland Sanders đến gần cuối cuộc đời mới nhận ra sự khác biệt của món gà rán do ông sáng tạo và gặt hái thành công lớn sau bao năm tháng vất vả. Tất cả là nhờ có điểm nhìn khác biệt, suy nghĩ khác biệt. Như vậy, để nhận định vấn đề một cách đúng đắn, chúng ta phải thay đổi góc nhìn, phải đặt mình vào vị trí của mọi người đến tìm hiểu mọi việc một cách toàn diện hơn. “Không có gì tầm thường trên thế giới. Tất cả đều phụ thuộc vào góc nhìn”</a:t>
            </a:r>
            <a:endParaRPr lang="en-US" sz="1600">
              <a:latin typeface=".VnTime"/>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rPr>
              <a:t>thuộc vào góc nhìn”.</a:t>
            </a:r>
            <a:endParaRPr lang="en-US"/>
          </a:p>
        </p:txBody>
      </p:sp>
      <p:pic>
        <p:nvPicPr>
          <p:cNvPr id="10" name="图片 4">
            <a:extLst>
              <a:ext uri="{FF2B5EF4-FFF2-40B4-BE49-F238E27FC236}">
                <a16:creationId xmlns:a16="http://schemas.microsoft.com/office/drawing/2014/main" xmlns="" id="{0DB9F7A7-51A6-4157-B4CD-28062D99BD46}"/>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964798" y="4267994"/>
            <a:ext cx="3085977" cy="3257548"/>
          </a:xfrm>
          <a:prstGeom prst="rect">
            <a:avLst/>
          </a:prstGeom>
        </p:spPr>
      </p:pic>
      <p:pic>
        <p:nvPicPr>
          <p:cNvPr id="11" name="图片 4">
            <a:extLst>
              <a:ext uri="{FF2B5EF4-FFF2-40B4-BE49-F238E27FC236}">
                <a16:creationId xmlns:a16="http://schemas.microsoft.com/office/drawing/2014/main" xmlns="" id="{BED6C471-25DA-48EF-8AC2-468C0CC29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44" t="24065" r="-1668" b="54166"/>
          <a:stretch/>
        </p:blipFill>
        <p:spPr>
          <a:xfrm>
            <a:off x="5564187" y="-75525"/>
            <a:ext cx="1767910" cy="1443578"/>
          </a:xfrm>
          <a:prstGeom prst="rect">
            <a:avLst/>
          </a:prstGeom>
        </p:spPr>
      </p:pic>
    </p:spTree>
    <p:extLst>
      <p:ext uri="{BB962C8B-B14F-4D97-AF65-F5344CB8AC3E}">
        <p14:creationId xmlns:p14="http://schemas.microsoft.com/office/powerpoint/2010/main" val="3491086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915987" y="326364"/>
            <a:ext cx="5593484" cy="765730"/>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44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44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4" name="图片 23">
            <a:extLst>
              <a:ext uri="{FF2B5EF4-FFF2-40B4-BE49-F238E27FC236}">
                <a16:creationId xmlns:a16="http://schemas.microsoft.com/office/drawing/2014/main" xmlns="" id="{5E781041-61C2-4647-A976-8FA4DF25AC9D}"/>
              </a:ext>
            </a:extLst>
          </p:cNvPr>
          <p:cNvPicPr>
            <a:picLocks noChangeAspect="1"/>
          </p:cNvPicPr>
          <p:nvPr/>
        </p:nvPicPr>
        <p:blipFill>
          <a:blip r:embed="rId3"/>
          <a:stretch>
            <a:fillRect/>
          </a:stretch>
        </p:blipFill>
        <p:spPr>
          <a:xfrm>
            <a:off x="763587" y="2869194"/>
            <a:ext cx="4202834" cy="3528645"/>
          </a:xfrm>
          <a:prstGeom prst="rect">
            <a:avLst/>
          </a:prstGeom>
        </p:spPr>
      </p:pic>
      <p:sp>
        <p:nvSpPr>
          <p:cNvPr id="5" name="Rectangle 4">
            <a:extLst>
              <a:ext uri="{FF2B5EF4-FFF2-40B4-BE49-F238E27FC236}">
                <a16:creationId xmlns:a16="http://schemas.microsoft.com/office/drawing/2014/main" xmlns="" id="{770F052C-3DA2-4A60-B301-5AD25C291C7B}"/>
              </a:ext>
            </a:extLst>
          </p:cNvPr>
          <p:cNvSpPr/>
          <p:nvPr/>
        </p:nvSpPr>
        <p:spPr>
          <a:xfrm>
            <a:off x="2531629" y="4496594"/>
            <a:ext cx="23622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 XE ĐẠP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 EM</a:t>
            </a:r>
            <a:endParaRPr kumimoji="0" lang="en-US" sz="2400" b="1" i="0" u="none" strike="noStrike" kern="1200" cap="none" spc="0" normalizeH="0" baseline="0" noProof="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pic>
        <p:nvPicPr>
          <p:cNvPr id="6" name="Picture 5" descr="Xe Đạp Trẻ Em Nữ SWAN Việt Hùng 20 inch - Xe đạp thể thao - địa hình">
            <a:extLst>
              <a:ext uri="{FF2B5EF4-FFF2-40B4-BE49-F238E27FC236}">
                <a16:creationId xmlns:a16="http://schemas.microsoft.com/office/drawing/2014/main" xmlns="" id="{7818F58B-EE5D-47B3-971A-B0652DBD1555}"/>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787" y="917909"/>
            <a:ext cx="5257800" cy="3902569"/>
          </a:xfrm>
          <a:prstGeom prst="rect">
            <a:avLst/>
          </a:prstGeom>
          <a:noFill/>
          <a:ln>
            <a:noFill/>
          </a:ln>
        </p:spPr>
      </p:pic>
    </p:spTree>
    <p:extLst>
      <p:ext uri="{BB962C8B-B14F-4D97-AF65-F5344CB8AC3E}">
        <p14:creationId xmlns:p14="http://schemas.microsoft.com/office/powerpoint/2010/main" val="21827300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905748" y="534194"/>
            <a:ext cx="8468439" cy="5939962"/>
            <a:chOff x="1786370" y="307413"/>
            <a:chExt cx="8045017" cy="5939962"/>
          </a:xfrm>
        </p:grpSpPr>
        <p:sp>
          <p:nvSpPr>
            <p:cNvPr id="11" name="文本框 2"/>
            <p:cNvSpPr txBox="1"/>
            <p:nvPr/>
          </p:nvSpPr>
          <p:spPr>
            <a:xfrm>
              <a:off x="1786370" y="307413"/>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2" name="Rectangle: Rounded Corners 1">
            <a:extLst>
              <a:ext uri="{FF2B5EF4-FFF2-40B4-BE49-F238E27FC236}">
                <a16:creationId xmlns:a16="http://schemas.microsoft.com/office/drawing/2014/main" xmlns="" id="{79CC2BDA-6329-48DD-878D-B5B95C48CD0D}"/>
              </a:ext>
            </a:extLst>
          </p:cNvPr>
          <p:cNvSpPr/>
          <p:nvPr/>
        </p:nvSpPr>
        <p:spPr>
          <a:xfrm>
            <a:off x="1906587" y="2286794"/>
            <a:ext cx="2362200" cy="30480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15" descr="图片包含 矢量图形&#10;&#10;自动生成的说明">
            <a:extLst>
              <a:ext uri="{FF2B5EF4-FFF2-40B4-BE49-F238E27FC236}">
                <a16:creationId xmlns:a16="http://schemas.microsoft.com/office/drawing/2014/main" xmlns="" id="{43A28F40-50B7-46E2-8C61-424D26E33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190" y="3348556"/>
            <a:ext cx="3040109" cy="3505994"/>
          </a:xfrm>
          <a:prstGeom prst="rect">
            <a:avLst/>
          </a:prstGeom>
        </p:spPr>
      </p:pic>
      <p:sp>
        <p:nvSpPr>
          <p:cNvPr id="4" name="TextBox 3">
            <a:extLst>
              <a:ext uri="{FF2B5EF4-FFF2-40B4-BE49-F238E27FC236}">
                <a16:creationId xmlns:a16="http://schemas.microsoft.com/office/drawing/2014/main" xmlns="" id="{73347D8A-148E-42E1-A750-06184C352F1F}"/>
              </a:ext>
            </a:extLst>
          </p:cNvPr>
          <p:cNvSpPr txBox="1"/>
          <p:nvPr/>
        </p:nvSpPr>
        <p:spPr>
          <a:xfrm>
            <a:off x="1431765" y="2239139"/>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01</a:t>
            </a:r>
          </a:p>
        </p:txBody>
      </p:sp>
      <p:sp>
        <p:nvSpPr>
          <p:cNvPr id="40" name="Rectangle: Rounded Corners 39">
            <a:extLst>
              <a:ext uri="{FF2B5EF4-FFF2-40B4-BE49-F238E27FC236}">
                <a16:creationId xmlns:a16="http://schemas.microsoft.com/office/drawing/2014/main" xmlns="" id="{55AE67F3-1FDA-47C5-8E9C-7E8AAC1CD789}"/>
              </a:ext>
            </a:extLst>
          </p:cNvPr>
          <p:cNvSpPr/>
          <p:nvPr/>
        </p:nvSpPr>
        <p:spPr>
          <a:xfrm>
            <a:off x="4711397" y="1873645"/>
            <a:ext cx="138619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7A97210F-7720-4A1D-9E3C-6329C34F74A1}"/>
              </a:ext>
            </a:extLst>
          </p:cNvPr>
          <p:cNvSpPr txBox="1"/>
          <p:nvPr/>
        </p:nvSpPr>
        <p:spPr>
          <a:xfrm>
            <a:off x="4236575" y="176904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02</a:t>
            </a:r>
          </a:p>
        </p:txBody>
      </p:sp>
      <p:sp>
        <p:nvSpPr>
          <p:cNvPr id="42" name="Rectangle: Rounded Corners 41">
            <a:extLst>
              <a:ext uri="{FF2B5EF4-FFF2-40B4-BE49-F238E27FC236}">
                <a16:creationId xmlns:a16="http://schemas.microsoft.com/office/drawing/2014/main" xmlns="" id="{45E02607-04FB-4380-80D1-45A41B38C98F}"/>
              </a:ext>
            </a:extLst>
          </p:cNvPr>
          <p:cNvSpPr/>
          <p:nvPr/>
        </p:nvSpPr>
        <p:spPr>
          <a:xfrm>
            <a:off x="6979671" y="2121497"/>
            <a:ext cx="1738433"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2A14B65-D3CD-4D23-B25F-B1C545661A7D}"/>
              </a:ext>
            </a:extLst>
          </p:cNvPr>
          <p:cNvSpPr txBox="1"/>
          <p:nvPr/>
        </p:nvSpPr>
        <p:spPr>
          <a:xfrm>
            <a:off x="8708095" y="2017688"/>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03</a:t>
            </a:r>
          </a:p>
        </p:txBody>
      </p:sp>
      <p:sp>
        <p:nvSpPr>
          <p:cNvPr id="44" name="Rectangle: Rounded Corners 43">
            <a:extLst>
              <a:ext uri="{FF2B5EF4-FFF2-40B4-BE49-F238E27FC236}">
                <a16:creationId xmlns:a16="http://schemas.microsoft.com/office/drawing/2014/main" xmlns="" id="{BCD4F163-2D03-4948-A95C-7E82D3D09144}"/>
              </a:ext>
            </a:extLst>
          </p:cNvPr>
          <p:cNvSpPr/>
          <p:nvPr/>
        </p:nvSpPr>
        <p:spPr>
          <a:xfrm>
            <a:off x="5716587" y="4996382"/>
            <a:ext cx="1738434" cy="165434"/>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0C2E9FCE-3912-46CB-A792-7C6B3D70E638}"/>
              </a:ext>
            </a:extLst>
          </p:cNvPr>
          <p:cNvSpPr txBox="1"/>
          <p:nvPr/>
        </p:nvSpPr>
        <p:spPr>
          <a:xfrm>
            <a:off x="7477238" y="4863521"/>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04</a:t>
            </a:r>
          </a:p>
        </p:txBody>
      </p:sp>
      <p:sp>
        <p:nvSpPr>
          <p:cNvPr id="46" name="Rectangle: Rounded Corners 45">
            <a:extLst>
              <a:ext uri="{FF2B5EF4-FFF2-40B4-BE49-F238E27FC236}">
                <a16:creationId xmlns:a16="http://schemas.microsoft.com/office/drawing/2014/main" xmlns="" id="{0BAEE7D6-FAB2-4073-907D-F1294B7F9858}"/>
              </a:ext>
            </a:extLst>
          </p:cNvPr>
          <p:cNvSpPr/>
          <p:nvPr/>
        </p:nvSpPr>
        <p:spPr>
          <a:xfrm>
            <a:off x="5416471" y="5264179"/>
            <a:ext cx="300653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8E5969EC-2B7F-42E5-B24B-ECC21FD6B163}"/>
              </a:ext>
            </a:extLst>
          </p:cNvPr>
          <p:cNvSpPr txBox="1"/>
          <p:nvPr/>
        </p:nvSpPr>
        <p:spPr>
          <a:xfrm>
            <a:off x="8423001" y="5168662"/>
            <a:ext cx="541332"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05</a:t>
            </a:r>
          </a:p>
        </p:txBody>
      </p:sp>
      <p:sp>
        <p:nvSpPr>
          <p:cNvPr id="48" name="Rectangle: Rounded Corners 47">
            <a:extLst>
              <a:ext uri="{FF2B5EF4-FFF2-40B4-BE49-F238E27FC236}">
                <a16:creationId xmlns:a16="http://schemas.microsoft.com/office/drawing/2014/main" xmlns="" id="{054E4748-90DE-480A-85D9-83578F2D3B5B}"/>
              </a:ext>
            </a:extLst>
          </p:cNvPr>
          <p:cNvSpPr/>
          <p:nvPr/>
        </p:nvSpPr>
        <p:spPr>
          <a:xfrm>
            <a:off x="5199614" y="5611343"/>
            <a:ext cx="1724092"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404301F7-B0B5-404A-A1F8-97793404A04B}"/>
              </a:ext>
            </a:extLst>
          </p:cNvPr>
          <p:cNvSpPr txBox="1"/>
          <p:nvPr/>
        </p:nvSpPr>
        <p:spPr>
          <a:xfrm>
            <a:off x="6934689" y="552587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06</a:t>
            </a:r>
          </a:p>
        </p:txBody>
      </p:sp>
      <p:sp>
        <p:nvSpPr>
          <p:cNvPr id="50" name="Rectangle: Rounded Corners 49">
            <a:extLst>
              <a:ext uri="{FF2B5EF4-FFF2-40B4-BE49-F238E27FC236}">
                <a16:creationId xmlns:a16="http://schemas.microsoft.com/office/drawing/2014/main" xmlns="" id="{D8B7368A-ED8D-4396-9A32-B9DC040AC573}"/>
              </a:ext>
            </a:extLst>
          </p:cNvPr>
          <p:cNvSpPr/>
          <p:nvPr/>
        </p:nvSpPr>
        <p:spPr>
          <a:xfrm>
            <a:off x="2299493" y="5226415"/>
            <a:ext cx="936466"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5364F5EE-3632-4385-8295-B1DECA82C85E}"/>
              </a:ext>
            </a:extLst>
          </p:cNvPr>
          <p:cNvSpPr txBox="1"/>
          <p:nvPr/>
        </p:nvSpPr>
        <p:spPr>
          <a:xfrm>
            <a:off x="1836746" y="511933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10</a:t>
            </a:r>
          </a:p>
        </p:txBody>
      </p:sp>
      <p:sp>
        <p:nvSpPr>
          <p:cNvPr id="52" name="Rectangle: Rounded Corners 51">
            <a:extLst>
              <a:ext uri="{FF2B5EF4-FFF2-40B4-BE49-F238E27FC236}">
                <a16:creationId xmlns:a16="http://schemas.microsoft.com/office/drawing/2014/main" xmlns="" id="{5AB9F109-BFE4-4221-B947-C1509A962D00}"/>
              </a:ext>
            </a:extLst>
          </p:cNvPr>
          <p:cNvSpPr/>
          <p:nvPr/>
        </p:nvSpPr>
        <p:spPr>
          <a:xfrm>
            <a:off x="1231113" y="2849185"/>
            <a:ext cx="2495844" cy="216995"/>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8EA3976-9D46-429A-8E3D-FD7A7648A046}"/>
              </a:ext>
            </a:extLst>
          </p:cNvPr>
          <p:cNvSpPr txBox="1"/>
          <p:nvPr/>
        </p:nvSpPr>
        <p:spPr>
          <a:xfrm>
            <a:off x="756291" y="2713726"/>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13</a:t>
            </a:r>
          </a:p>
        </p:txBody>
      </p:sp>
      <p:sp>
        <p:nvSpPr>
          <p:cNvPr id="54" name="Rectangle: Rounded Corners 53">
            <a:extLst>
              <a:ext uri="{FF2B5EF4-FFF2-40B4-BE49-F238E27FC236}">
                <a16:creationId xmlns:a16="http://schemas.microsoft.com/office/drawing/2014/main" xmlns="" id="{22AC2D8C-7F85-49D2-B1D4-8C069092417C}"/>
              </a:ext>
            </a:extLst>
          </p:cNvPr>
          <p:cNvSpPr/>
          <p:nvPr/>
        </p:nvSpPr>
        <p:spPr>
          <a:xfrm>
            <a:off x="1827708" y="3887440"/>
            <a:ext cx="1128055"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01A030FF-1AB9-4A48-985A-3816E6AE72FD}"/>
              </a:ext>
            </a:extLst>
          </p:cNvPr>
          <p:cNvSpPr txBox="1"/>
          <p:nvPr/>
        </p:nvSpPr>
        <p:spPr>
          <a:xfrm>
            <a:off x="2235304" y="354613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12</a:t>
            </a:r>
          </a:p>
        </p:txBody>
      </p:sp>
      <p:sp>
        <p:nvSpPr>
          <p:cNvPr id="56" name="Rectangle: Rounded Corners 55">
            <a:extLst>
              <a:ext uri="{FF2B5EF4-FFF2-40B4-BE49-F238E27FC236}">
                <a16:creationId xmlns:a16="http://schemas.microsoft.com/office/drawing/2014/main" xmlns="" id="{F4E6948D-B572-4C3F-8B1F-0F160DB82A3D}"/>
              </a:ext>
            </a:extLst>
          </p:cNvPr>
          <p:cNvSpPr/>
          <p:nvPr/>
        </p:nvSpPr>
        <p:spPr>
          <a:xfrm>
            <a:off x="1677985" y="4226526"/>
            <a:ext cx="1547957"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B0366B15-5E6F-4F09-AA48-50944C659AB0}"/>
              </a:ext>
            </a:extLst>
          </p:cNvPr>
          <p:cNvSpPr txBox="1"/>
          <p:nvPr/>
        </p:nvSpPr>
        <p:spPr>
          <a:xfrm>
            <a:off x="1282277" y="413529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11</a:t>
            </a:r>
          </a:p>
        </p:txBody>
      </p:sp>
      <p:sp>
        <p:nvSpPr>
          <p:cNvPr id="58" name="Rectangle: Rounded Corners 57">
            <a:extLst>
              <a:ext uri="{FF2B5EF4-FFF2-40B4-BE49-F238E27FC236}">
                <a16:creationId xmlns:a16="http://schemas.microsoft.com/office/drawing/2014/main" xmlns="" id="{1BBF5FAC-CE10-4F06-B008-3B6FAD31699C}"/>
              </a:ext>
            </a:extLst>
          </p:cNvPr>
          <p:cNvSpPr/>
          <p:nvPr/>
        </p:nvSpPr>
        <p:spPr>
          <a:xfrm>
            <a:off x="4233721" y="5044237"/>
            <a:ext cx="742149" cy="3244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xmlns="" id="{E604259A-238F-43D5-BE06-1606FB46E936}"/>
              </a:ext>
            </a:extLst>
          </p:cNvPr>
          <p:cNvSpPr txBox="1"/>
          <p:nvPr/>
        </p:nvSpPr>
        <p:spPr>
          <a:xfrm>
            <a:off x="4686718" y="4704744"/>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09</a:t>
            </a:r>
          </a:p>
        </p:txBody>
      </p:sp>
      <p:sp>
        <p:nvSpPr>
          <p:cNvPr id="60" name="Rectangle: Rounded Corners 59">
            <a:extLst>
              <a:ext uri="{FF2B5EF4-FFF2-40B4-BE49-F238E27FC236}">
                <a16:creationId xmlns:a16="http://schemas.microsoft.com/office/drawing/2014/main" xmlns="" id="{93FC825A-ACC2-4F9C-8C54-248F44A99C73}"/>
              </a:ext>
            </a:extLst>
          </p:cNvPr>
          <p:cNvSpPr/>
          <p:nvPr/>
        </p:nvSpPr>
        <p:spPr>
          <a:xfrm>
            <a:off x="3915449" y="5474267"/>
            <a:ext cx="813569" cy="3025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9AAA29DF-445F-4235-A6FC-E91D08D58602}"/>
              </a:ext>
            </a:extLst>
          </p:cNvPr>
          <p:cNvSpPr txBox="1"/>
          <p:nvPr/>
        </p:nvSpPr>
        <p:spPr>
          <a:xfrm>
            <a:off x="3512599" y="5422676"/>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08</a:t>
            </a:r>
          </a:p>
        </p:txBody>
      </p:sp>
      <p:sp>
        <p:nvSpPr>
          <p:cNvPr id="62" name="Rectangle: Rounded Corners 61">
            <a:extLst>
              <a:ext uri="{FF2B5EF4-FFF2-40B4-BE49-F238E27FC236}">
                <a16:creationId xmlns:a16="http://schemas.microsoft.com/office/drawing/2014/main" xmlns="" id="{65AC3980-FEAD-427B-AA11-E02EB4D9A356}"/>
              </a:ext>
            </a:extLst>
          </p:cNvPr>
          <p:cNvSpPr/>
          <p:nvPr/>
        </p:nvSpPr>
        <p:spPr>
          <a:xfrm>
            <a:off x="3448206" y="6005448"/>
            <a:ext cx="1849432" cy="216651"/>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8D5FF783-FE3B-487D-9ECB-296656F2954E}"/>
              </a:ext>
            </a:extLst>
          </p:cNvPr>
          <p:cNvSpPr txBox="1"/>
          <p:nvPr/>
        </p:nvSpPr>
        <p:spPr>
          <a:xfrm>
            <a:off x="3026264" y="590450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07</a:t>
            </a:r>
          </a:p>
        </p:txBody>
      </p:sp>
    </p:spTree>
    <p:extLst>
      <p:ext uri="{BB962C8B-B14F-4D97-AF65-F5344CB8AC3E}">
        <p14:creationId xmlns:p14="http://schemas.microsoft.com/office/powerpoint/2010/main" val="1163353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5" restart="whenNotActive" fill="hold" evtFilter="cancelBubble" nodeType="interactiveSeq">
                <p:stCondLst>
                  <p:cond evt="onClick" delay="0">
                    <p:tgtEl>
                      <p:spTgt spid="47"/>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0" restart="whenNotActive" fill="hold" evtFilter="cancelBubble" nodeType="interactiveSeq">
                <p:stCondLst>
                  <p:cond evt="onClick" delay="0">
                    <p:tgtEl>
                      <p:spTgt spid="49"/>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3"/>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0" restart="whenNotActive" fill="hold" evtFilter="cancelBubble" nodeType="interactiveSeq">
                <p:stCondLst>
                  <p:cond evt="onClick" delay="0">
                    <p:tgtEl>
                      <p:spTgt spid="57"/>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05" restart="whenNotActive" fill="hold" evtFilter="cancelBubble" nodeType="interactiveSeq">
                <p:stCondLst>
                  <p:cond evt="onClick" delay="0">
                    <p:tgtEl>
                      <p:spTgt spid="59"/>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0" restart="whenNotActive" fill="hold" evtFilter="cancelBubble" nodeType="interactiveSeq">
                <p:stCondLst>
                  <p:cond evt="onClick" delay="0">
                    <p:tgtEl>
                      <p:spTgt spid="61"/>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5" restart="whenNotActive" fill="hold" evtFilter="cancelBubble" nodeType="interactiveSeq">
                <p:stCondLst>
                  <p:cond evt="onClick" delay="0">
                    <p:tgtEl>
                      <p:spTgt spid="6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0" nodeType="clickEffect">
                                  <p:stCondLst>
                                    <p:cond delay="0"/>
                                  </p:stCondLst>
                                  <p:childTnLst>
                                    <p:set>
                                      <p:cBhvr>
                                        <p:cTn id="119"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 grpId="0" animBg="1"/>
      <p:bldP spid="4"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276521" y="510430"/>
            <a:ext cx="8422105" cy="5889345"/>
            <a:chOff x="1830387" y="358030"/>
            <a:chExt cx="8001000" cy="5889345"/>
          </a:xfrm>
        </p:grpSpPr>
        <p:sp>
          <p:nvSpPr>
            <p:cNvPr id="11" name="文本框 2"/>
            <p:cNvSpPr txBox="1"/>
            <p:nvPr/>
          </p:nvSpPr>
          <p:spPr>
            <a:xfrm>
              <a:off x="2582660" y="358030"/>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6" name="Rectangle: Rounded Corners 5">
            <a:extLst>
              <a:ext uri="{FF2B5EF4-FFF2-40B4-BE49-F238E27FC236}">
                <a16:creationId xmlns:a16="http://schemas.microsoft.com/office/drawing/2014/main" xmlns="" id="{D4F925A1-1B6C-4C4E-81EB-F8F7EB2942BA}"/>
              </a:ext>
            </a:extLst>
          </p:cNvPr>
          <p:cNvSpPr/>
          <p:nvPr/>
        </p:nvSpPr>
        <p:spPr>
          <a:xfrm>
            <a:off x="3506787" y="1753394"/>
            <a:ext cx="2209800"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Ghi – đông (guidon) </a:t>
            </a:r>
          </a:p>
        </p:txBody>
      </p:sp>
      <p:sp>
        <p:nvSpPr>
          <p:cNvPr id="40" name="Rectangle: Rounded Corners 39">
            <a:extLst>
              <a:ext uri="{FF2B5EF4-FFF2-40B4-BE49-F238E27FC236}">
                <a16:creationId xmlns:a16="http://schemas.microsoft.com/office/drawing/2014/main" xmlns="" id="{BEBF1AE5-A293-46B5-89E3-03CD4BF65AFB}"/>
              </a:ext>
            </a:extLst>
          </p:cNvPr>
          <p:cNvSpPr/>
          <p:nvPr/>
        </p:nvSpPr>
        <p:spPr>
          <a:xfrm>
            <a:off x="3196495" y="5410994"/>
            <a:ext cx="924214"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Van xe</a:t>
            </a:r>
          </a:p>
        </p:txBody>
      </p:sp>
      <p:sp>
        <p:nvSpPr>
          <p:cNvPr id="41" name="Rectangle: Rounded Corners 40">
            <a:extLst>
              <a:ext uri="{FF2B5EF4-FFF2-40B4-BE49-F238E27FC236}">
                <a16:creationId xmlns:a16="http://schemas.microsoft.com/office/drawing/2014/main" xmlns="" id="{B7EF0E25-05FE-41AA-970A-9D53406C0494}"/>
              </a:ext>
            </a:extLst>
          </p:cNvPr>
          <p:cNvSpPr/>
          <p:nvPr/>
        </p:nvSpPr>
        <p:spPr>
          <a:xfrm>
            <a:off x="5025447" y="4852198"/>
            <a:ext cx="1087278" cy="249355"/>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Pê-dan</a:t>
            </a:r>
          </a:p>
        </p:txBody>
      </p:sp>
      <p:sp>
        <p:nvSpPr>
          <p:cNvPr id="42" name="Rectangle: Rounded Corners 41">
            <a:extLst>
              <a:ext uri="{FF2B5EF4-FFF2-40B4-BE49-F238E27FC236}">
                <a16:creationId xmlns:a16="http://schemas.microsoft.com/office/drawing/2014/main" xmlns="" id="{8DC8D3ED-9C91-4190-AE9C-30DAFE7B2709}"/>
              </a:ext>
            </a:extLst>
          </p:cNvPr>
          <p:cNvSpPr/>
          <p:nvPr/>
        </p:nvSpPr>
        <p:spPr>
          <a:xfrm>
            <a:off x="687387" y="2743994"/>
            <a:ext cx="1650544" cy="286701"/>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Gạc-đờ-bu</a:t>
            </a:r>
          </a:p>
        </p:txBody>
      </p:sp>
      <p:sp>
        <p:nvSpPr>
          <p:cNvPr id="43" name="Rectangle: Rounded Corners 42">
            <a:extLst>
              <a:ext uri="{FF2B5EF4-FFF2-40B4-BE49-F238E27FC236}">
                <a16:creationId xmlns:a16="http://schemas.microsoft.com/office/drawing/2014/main" xmlns="" id="{4F77113F-67F5-42A4-89E4-5448F727ED05}"/>
              </a:ext>
            </a:extLst>
          </p:cNvPr>
          <p:cNvSpPr/>
          <p:nvPr/>
        </p:nvSpPr>
        <p:spPr>
          <a:xfrm>
            <a:off x="2763683" y="5915864"/>
            <a:ext cx="1357025"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Săm</a:t>
            </a:r>
          </a:p>
        </p:txBody>
      </p:sp>
      <p:sp>
        <p:nvSpPr>
          <p:cNvPr id="44" name="Rectangle: Rounded Corners 43">
            <a:extLst>
              <a:ext uri="{FF2B5EF4-FFF2-40B4-BE49-F238E27FC236}">
                <a16:creationId xmlns:a16="http://schemas.microsoft.com/office/drawing/2014/main" xmlns="" id="{03EF98B6-9D7B-43B8-B956-7D8098392A18}"/>
              </a:ext>
            </a:extLst>
          </p:cNvPr>
          <p:cNvSpPr/>
          <p:nvPr/>
        </p:nvSpPr>
        <p:spPr>
          <a:xfrm>
            <a:off x="4487574" y="5508814"/>
            <a:ext cx="924213"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Sên</a:t>
            </a:r>
          </a:p>
        </p:txBody>
      </p:sp>
      <p:pic>
        <p:nvPicPr>
          <p:cNvPr id="46" name="图片 10">
            <a:extLst>
              <a:ext uri="{FF2B5EF4-FFF2-40B4-BE49-F238E27FC236}">
                <a16:creationId xmlns:a16="http://schemas.microsoft.com/office/drawing/2014/main" xmlns="" id="{98ABE974-E058-42F3-9E5A-748159329EF5}"/>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8021933" y="915194"/>
            <a:ext cx="4311699" cy="3581400"/>
          </a:xfrm>
          <a:prstGeom prst="rect">
            <a:avLst/>
          </a:prstGeom>
        </p:spPr>
      </p:pic>
      <p:sp>
        <p:nvSpPr>
          <p:cNvPr id="47" name="文本框 1">
            <a:extLst>
              <a:ext uri="{FF2B5EF4-FFF2-40B4-BE49-F238E27FC236}">
                <a16:creationId xmlns:a16="http://schemas.microsoft.com/office/drawing/2014/main" xmlns="" id="{4320B36D-E0C2-4642-A27A-19E361D92E2F}"/>
              </a:ext>
            </a:extLst>
          </p:cNvPr>
          <p:cNvSpPr txBox="1"/>
          <p:nvPr/>
        </p:nvSpPr>
        <p:spPr>
          <a:xfrm>
            <a:off x="8698626" y="1598091"/>
            <a:ext cx="3230266" cy="1569660"/>
          </a:xfrm>
          <a:prstGeom prst="rect">
            <a:avLst/>
          </a:prstGeom>
          <a:noFill/>
        </p:spPr>
        <p:txBody>
          <a:bodyPr wrap="square" rtlCol="0">
            <a:spAutoFit/>
            <a:scene3d>
              <a:camera prst="orthographicFront"/>
              <a:lightRig rig="threePt" dir="t"/>
            </a:scene3d>
            <a:sp3d contourW="12700"/>
          </a:bodyPr>
          <a:lstStyle/>
          <a:p>
            <a:r>
              <a:rPr lang="en-US" sz="2400">
                <a:solidFill>
                  <a:srgbClr val="C00000"/>
                </a:solidFill>
                <a:latin typeface="Times New Roman" panose="02020603050405020304" pitchFamily="18" charset="0"/>
                <a:cs typeface="Times New Roman" panose="02020603050405020304" pitchFamily="18" charset="0"/>
              </a:rPr>
              <a:t>Các từ ghi- đông, </a:t>
            </a:r>
          </a:p>
          <a:p>
            <a:r>
              <a:rPr lang="en-US" sz="2400">
                <a:solidFill>
                  <a:srgbClr val="C00000"/>
                </a:solidFill>
                <a:latin typeface="Times New Roman" panose="02020603050405020304" pitchFamily="18" charset="0"/>
                <a:cs typeface="Times New Roman" panose="02020603050405020304" pitchFamily="18" charset="0"/>
              </a:rPr>
              <a:t>cổ - phooc, sên, van, săm, gác đờ bu, pê đan … được gọi là từ mượn. </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9" name="图片 9" descr="图片包含 玩具, 玩偶&#10;&#10;自动生成的说明">
            <a:extLst>
              <a:ext uri="{FF2B5EF4-FFF2-40B4-BE49-F238E27FC236}">
                <a16:creationId xmlns:a16="http://schemas.microsoft.com/office/drawing/2014/main" xmlns="" id="{D94EF896-2CBF-4809-B145-9ADDF6D5F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723" y="3685705"/>
            <a:ext cx="4500117" cy="3370933"/>
          </a:xfrm>
          <a:prstGeom prst="rect">
            <a:avLst/>
          </a:prstGeom>
        </p:spPr>
      </p:pic>
    </p:spTree>
    <p:extLst>
      <p:ext uri="{BB962C8B-B14F-4D97-AF65-F5344CB8AC3E}">
        <p14:creationId xmlns:p14="http://schemas.microsoft.com/office/powerpoint/2010/main" val="12889740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41" grpId="0" animBg="1"/>
      <p:bldP spid="42" grpId="0" animBg="1"/>
      <p:bldP spid="43" grpId="0" animBg="1"/>
      <p:bldP spid="44"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02</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348642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9" y="798942"/>
            <a:ext cx="5308189" cy="5308189"/>
          </a:xfrm>
          <a:prstGeom prst="rect">
            <a:avLst/>
          </a:prstGeom>
        </p:spPr>
      </p:pic>
      <p:sp>
        <p:nvSpPr>
          <p:cNvPr id="3" name="文本框 2">
            <a:extLst>
              <a:ext uri="{FF2B5EF4-FFF2-40B4-BE49-F238E27FC236}">
                <a16:creationId xmlns:a16="http://schemas.microsoft.com/office/drawing/2014/main" xmlns="" id="{F9750769-AA46-4F96-9BC5-A31C767FD859}"/>
              </a:ext>
            </a:extLst>
          </p:cNvPr>
          <p:cNvSpPr txBox="1"/>
          <p:nvPr/>
        </p:nvSpPr>
        <p:spPr>
          <a:xfrm>
            <a:off x="5640387" y="2321798"/>
            <a:ext cx="5411452" cy="1107996"/>
          </a:xfrm>
          <a:prstGeom prst="rect">
            <a:avLst/>
          </a:prstGeom>
          <a:noFill/>
        </p:spPr>
        <p:txBody>
          <a:bodyPr wrap="square" rtlCol="0">
            <a:spAutoFit/>
          </a:bodyPr>
          <a:lstStyle/>
          <a:p>
            <a:pPr algn="ctr" defTabSz="457291" fontAlgn="auto">
              <a:spcBef>
                <a:spcPts val="0"/>
              </a:spcBef>
              <a:spcAft>
                <a:spcPts val="0"/>
              </a:spcAft>
              <a:defRPr/>
            </a:pPr>
            <a:r>
              <a:rPr lang="en-US" altLang="zh-CN" sz="66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Từ mượn</a:t>
            </a:r>
            <a:endParaRPr lang="zh-CN" altLang="en-US"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xmlns=""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30827679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pic>
        <p:nvPicPr>
          <p:cNvPr id="26" name="图片 5">
            <a:extLst>
              <a:ext uri="{FF2B5EF4-FFF2-40B4-BE49-F238E27FC236}">
                <a16:creationId xmlns:a16="http://schemas.microsoft.com/office/drawing/2014/main" xmlns=""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289" y="3429794"/>
            <a:ext cx="3384560" cy="2723278"/>
          </a:xfrm>
          <a:prstGeom prst="rect">
            <a:avLst/>
          </a:prstGeom>
        </p:spPr>
      </p:pic>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945188" y="2723197"/>
            <a:ext cx="3810000" cy="2062103"/>
          </a:xfrm>
          <a:prstGeom prst="rect">
            <a:avLst/>
          </a:prstGeom>
          <a:noFill/>
        </p:spPr>
        <p:txBody>
          <a:bodyPr wrap="square" rtlCol="0">
            <a:spAutoFit/>
            <a:scene3d>
              <a:camera prst="orthographicFront"/>
              <a:lightRig rig="threePt" dir="t"/>
            </a:scene3d>
            <a:sp3d contourW="12700"/>
          </a:bodyPr>
          <a:lstStyle/>
          <a:p>
            <a:pPr algn="ctr"/>
            <a:r>
              <a:rPr lang="en-US" sz="2800" b="1" i="1">
                <a:solidFill>
                  <a:srgbClr val="C00000"/>
                </a:solidFill>
                <a:latin typeface="Times New Roman" panose="02020603050405020304" pitchFamily="18" charset="0"/>
                <a:cs typeface="Times New Roman" panose="02020603050405020304" pitchFamily="18" charset="0"/>
              </a:rPr>
              <a:t>Học sinh nối cột A với cột B sao cho phù hợp sau đó giải nghĩa các từ</a:t>
            </a:r>
            <a:endParaRPr lang="en-US" sz="2800" b="1">
              <a:solidFill>
                <a:srgbClr val="C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568300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546955085"/>
              </p:ext>
            </p:extLst>
          </p:nvPr>
        </p:nvGraphicFramePr>
        <p:xfrm>
          <a:off x="2287587" y="1472161"/>
          <a:ext cx="7391400"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2119551">
                  <a:extLst>
                    <a:ext uri="{9D8B030D-6E8A-4147-A177-3AD203B41FA5}">
                      <a16:colId xmlns:a16="http://schemas.microsoft.com/office/drawing/2014/main" xmlns="" val="1699923269"/>
                    </a:ext>
                  </a:extLst>
                </a:gridCol>
                <a:gridCol w="2361237">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Ra - đi- 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Vô - lăng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Hoàng hôn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Hải đăng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01" y="3171998"/>
            <a:ext cx="2887086" cy="11900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56203" y="5505218"/>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7" y="1981994"/>
            <a:ext cx="2887086" cy="11900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xmlns="" id="{33CD3AE3-4930-4B2A-A242-C4A9AB5DBE14}"/>
              </a:ext>
            </a:extLst>
          </p:cNvPr>
          <p:cNvCxnSpPr>
            <a:cxnSpLocks/>
          </p:cNvCxnSpPr>
          <p:nvPr/>
        </p:nvCxnSpPr>
        <p:spPr>
          <a:xfrm>
            <a:off x="5183187" y="2439194"/>
            <a:ext cx="2057400" cy="2514600"/>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xmlns="" id="{BEBE1F93-9921-41DD-9738-D42DDEC0843C}"/>
              </a:ext>
            </a:extLst>
          </p:cNvPr>
          <p:cNvCxnSpPr>
            <a:cxnSpLocks/>
          </p:cNvCxnSpPr>
          <p:nvPr/>
        </p:nvCxnSpPr>
        <p:spPr>
          <a:xfrm>
            <a:off x="5191701" y="3808224"/>
            <a:ext cx="2057400" cy="215362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xmlns="" id="{A19023F3-314D-4572-B5AE-F6606D9A4804}"/>
              </a:ext>
            </a:extLst>
          </p:cNvPr>
          <p:cNvCxnSpPr>
            <a:cxnSpLocks/>
          </p:cNvCxnSpPr>
          <p:nvPr/>
        </p:nvCxnSpPr>
        <p:spPr>
          <a:xfrm flipV="1">
            <a:off x="5187444" y="3725975"/>
            <a:ext cx="2070171" cy="1300204"/>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xmlns="" id="{C1676443-E910-4EC0-BC02-DEA9E030EBC5}"/>
              </a:ext>
            </a:extLst>
          </p:cNvPr>
          <p:cNvCxnSpPr>
            <a:cxnSpLocks/>
          </p:cNvCxnSpPr>
          <p:nvPr/>
        </p:nvCxnSpPr>
        <p:spPr>
          <a:xfrm flipV="1">
            <a:off x="5170416" y="2529567"/>
            <a:ext cx="2087199" cy="345418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descr="BỌC VÔ LĂNG ULTRA RACING URS201BK - Phụ kiện ô tô CarVn">
            <a:extLst>
              <a:ext uri="{FF2B5EF4-FFF2-40B4-BE49-F238E27FC236}">
                <a16:creationId xmlns:a16="http://schemas.microsoft.com/office/drawing/2014/main" xmlns="" id="{9B4BD9E4-46C2-48D7-BD96-7F9C3D19B4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598" y="4362002"/>
            <a:ext cx="2819790" cy="1025425"/>
          </a:xfrm>
          <a:prstGeom prst="rect">
            <a:avLst/>
          </a:prstGeom>
          <a:noFill/>
          <a:ln>
            <a:noFill/>
          </a:ln>
        </p:spPr>
      </p:pic>
    </p:spTree>
    <p:extLst>
      <p:ext uri="{BB962C8B-B14F-4D97-AF65-F5344CB8AC3E}">
        <p14:creationId xmlns:p14="http://schemas.microsoft.com/office/powerpoint/2010/main" val="31217587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heme/theme1.xml><?xml version="1.0" encoding="utf-8"?>
<a:theme xmlns:a="http://schemas.openxmlformats.org/drawingml/2006/main" name="千图网海量PPT模板www.58pic.com">
  <a:themeElements>
    <a:clrScheme name="自定义 10">
      <a:dk1>
        <a:sysClr val="windowText" lastClr="000000"/>
      </a:dk1>
      <a:lt1>
        <a:sysClr val="window" lastClr="FFFFFF"/>
      </a:lt1>
      <a:dk2>
        <a:srgbClr val="6C6EE8"/>
      </a:dk2>
      <a:lt2>
        <a:srgbClr val="E5F0F6"/>
      </a:lt2>
      <a:accent1>
        <a:srgbClr val="595959"/>
      </a:accent1>
      <a:accent2>
        <a:srgbClr val="6C6EE8"/>
      </a:accent2>
      <a:accent3>
        <a:srgbClr val="595959"/>
      </a:accent3>
      <a:accent4>
        <a:srgbClr val="6C6EE8"/>
      </a:accent4>
      <a:accent5>
        <a:srgbClr val="A6A8F1"/>
      </a:accent5>
      <a:accent6>
        <a:srgbClr val="6C6EE8"/>
      </a:accent6>
      <a:hlink>
        <a:srgbClr val="0000FF"/>
      </a:hlink>
      <a:folHlink>
        <a:srgbClr val="800080"/>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20614</TotalTime>
  <Words>788</Words>
  <Application>Microsoft Office PowerPoint</Application>
  <PresentationFormat>Custom</PresentationFormat>
  <Paragraphs>130</Paragraphs>
  <Slides>25</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字魂59号-创粗黑</vt:lpstr>
      <vt:lpstr>汉标中黑体</vt:lpstr>
      <vt:lpstr>字魂17号-萌趣果冻体</vt:lpstr>
      <vt:lpstr>Times New Roman</vt:lpstr>
      <vt:lpstr>Calibri</vt:lpstr>
      <vt:lpstr>宋体</vt:lpstr>
      <vt:lpstr>字魂36号-正文宋楷</vt:lpstr>
      <vt:lpstr>字魂27号-布丁体</vt:lpstr>
      <vt:lpstr>微软雅黑</vt:lpstr>
      <vt:lpstr>.VnTime</vt:lpstr>
      <vt:lpstr>Rockwell</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DELL</cp:lastModifiedBy>
  <cp:revision>10789</cp:revision>
  <cp:lastPrinted>1601-01-01T00:00:00Z</cp:lastPrinted>
  <dcterms:created xsi:type="dcterms:W3CDTF">2015-07-08T08:22:29Z</dcterms:created>
  <dcterms:modified xsi:type="dcterms:W3CDTF">2022-02-07T01:34:40Z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