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45"/>
  </p:notesMasterIdLst>
  <p:sldIdLst>
    <p:sldId id="256" r:id="rId7"/>
    <p:sldId id="259" r:id="rId8"/>
    <p:sldId id="260" r:id="rId9"/>
    <p:sldId id="258" r:id="rId10"/>
    <p:sldId id="262" r:id="rId11"/>
    <p:sldId id="263" r:id="rId12"/>
    <p:sldId id="264" r:id="rId13"/>
    <p:sldId id="265" r:id="rId14"/>
    <p:sldId id="266" r:id="rId15"/>
    <p:sldId id="295" r:id="rId16"/>
    <p:sldId id="298" r:id="rId17"/>
    <p:sldId id="304" r:id="rId18"/>
    <p:sldId id="308" r:id="rId19"/>
    <p:sldId id="306" r:id="rId20"/>
    <p:sldId id="307" r:id="rId21"/>
    <p:sldId id="305" r:id="rId22"/>
    <p:sldId id="311" r:id="rId23"/>
    <p:sldId id="312" r:id="rId24"/>
    <p:sldId id="310" r:id="rId25"/>
    <p:sldId id="313" r:id="rId26"/>
    <p:sldId id="267" r:id="rId27"/>
    <p:sldId id="314" r:id="rId28"/>
    <p:sldId id="315" r:id="rId29"/>
    <p:sldId id="316" r:id="rId30"/>
    <p:sldId id="317" r:id="rId31"/>
    <p:sldId id="318" r:id="rId32"/>
    <p:sldId id="319" r:id="rId33"/>
    <p:sldId id="320" r:id="rId34"/>
    <p:sldId id="270" r:id="rId35"/>
    <p:sldId id="322" r:id="rId36"/>
    <p:sldId id="321" r:id="rId37"/>
    <p:sldId id="323" r:id="rId38"/>
    <p:sldId id="324" r:id="rId39"/>
    <p:sldId id="325" r:id="rId40"/>
    <p:sldId id="326" r:id="rId41"/>
    <p:sldId id="327" r:id="rId42"/>
    <p:sldId id="328" r:id="rId43"/>
    <p:sldId id="33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9360F"/>
    <a:srgbClr val="FBC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8" d="100"/>
          <a:sy n="88" d="100"/>
        </p:scale>
        <p:origin x="494" y="72"/>
      </p:cViewPr>
      <p:guideLst>
        <p:guide pos="416"/>
        <p:guide pos="7248"/>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CCA63-A18D-492C-BFA5-04215CA2E726}"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94F37-2FA8-494F-B5EC-16C5215C4BB0}" type="slidenum">
              <a:rPr lang="en-US" smtClean="0"/>
              <a:t>‹#›</a:t>
            </a:fld>
            <a:endParaRPr lang="en-US"/>
          </a:p>
        </p:txBody>
      </p:sp>
    </p:spTree>
    <p:extLst>
      <p:ext uri="{BB962C8B-B14F-4D97-AF65-F5344CB8AC3E}">
        <p14:creationId xmlns:p14="http://schemas.microsoft.com/office/powerpoint/2010/main" val="172182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23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12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403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360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5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F173-8B4D-47C1-84C4-0BCF9B76F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29E97-ADEE-48B3-B2A0-17F32AA96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B9792-C066-408A-AEFA-F65488967E7A}"/>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5" name="Footer Placeholder 4">
            <a:extLst>
              <a:ext uri="{FF2B5EF4-FFF2-40B4-BE49-F238E27FC236}">
                <a16:creationId xmlns:a16="http://schemas.microsoft.com/office/drawing/2014/main" id="{364C2C66-41A2-4402-B788-74C1CC010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A0DB0-1036-4E30-A247-EDB7EE36B34B}"/>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280378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2A37-669A-46A3-86DC-801866861F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8BE2A-93A9-44D5-ADEF-FEC2060B0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E7605-EBAC-44E4-942A-42803C239EA3}"/>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5" name="Footer Placeholder 4">
            <a:extLst>
              <a:ext uri="{FF2B5EF4-FFF2-40B4-BE49-F238E27FC236}">
                <a16:creationId xmlns:a16="http://schemas.microsoft.com/office/drawing/2014/main" id="{D286DC29-3675-4C10-A979-AE70414CD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09446-1D63-4370-8D34-F47ECC049297}"/>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423756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532AE-CC54-43A9-905B-EA9703562D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DCF47-6041-4233-A042-0D3862DB8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AB68A-30EC-44B6-8FF4-28AD5D5E7EBC}"/>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5" name="Footer Placeholder 4">
            <a:extLst>
              <a:ext uri="{FF2B5EF4-FFF2-40B4-BE49-F238E27FC236}">
                <a16:creationId xmlns:a16="http://schemas.microsoft.com/office/drawing/2014/main" id="{EA2197D4-3017-4513-B544-0D13FE894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8F34B-F719-41CC-BEDF-CECDCCBE3DE8}"/>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72661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2/2/2023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9849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6540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482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090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6522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404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94127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36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F35A-80B3-4BEA-A552-034454BDE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139DA-8B5E-434E-B5F6-40AE1E103D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A8649-D07E-4C87-AD47-37A38EEDAD3E}"/>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5" name="Footer Placeholder 4">
            <a:extLst>
              <a:ext uri="{FF2B5EF4-FFF2-40B4-BE49-F238E27FC236}">
                <a16:creationId xmlns:a16="http://schemas.microsoft.com/office/drawing/2014/main" id="{1FD021F8-E33C-4530-88B9-E58A7EB37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86D84-F1B5-40FF-B08C-B8C098AED76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233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611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4549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2/2/2023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59492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7019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DD9C8446-696E-6942-B6C8-CC9CAD0B34E0}" type="datetime1">
              <a:rPr lang="en-US" smtClean="0"/>
              <a:pPr/>
              <a:t>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40013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2/2/2023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5059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88470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7E7AB22C-8B7E-9B4A-8C65-396C3C874D86}" type="datetime1">
              <a:rPr lang="en-US" smtClean="0"/>
              <a:pPr/>
              <a:t>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48385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CE9AC2A-20AD-8C48-B5EB-B5322BDBCDEE}" type="datetime1">
              <a:rPr lang="en-US" smtClean="0"/>
              <a:pPr/>
              <a:t>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57040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0864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8E10-5EB9-4964-B529-7FA7E01B2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FCB3F-9C2C-475C-B249-B8F8EFC84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29A93-5672-4D32-9314-8D2CF1A6DF8E}"/>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5" name="Footer Placeholder 4">
            <a:extLst>
              <a:ext uri="{FF2B5EF4-FFF2-40B4-BE49-F238E27FC236}">
                <a16:creationId xmlns:a16="http://schemas.microsoft.com/office/drawing/2014/main" id="{066DF6AD-26D6-4828-91FC-C299C7C81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87351-8E5A-40B1-8204-48B139BC10B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337608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89838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2/2/2023</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24016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5F02DCD1-2C6B-F948-9F72-3BB0CF3D512E}" type="datetime1">
              <a:rPr lang="en-US" smtClean="0"/>
              <a:pPr/>
              <a:t>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06987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1981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3901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253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532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7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50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8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5946-C008-40E0-A5B6-CD19E6FDA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499AC-3D46-4F99-BC7A-B69ABB6B3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53D09-CBD9-4AB6-B73D-93AA31B38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22C44-5E13-4381-8AFC-F4CEFB39B7DC}"/>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6" name="Footer Placeholder 5">
            <a:extLst>
              <a:ext uri="{FF2B5EF4-FFF2-40B4-BE49-F238E27FC236}">
                <a16:creationId xmlns:a16="http://schemas.microsoft.com/office/drawing/2014/main" id="{8BD0D645-7700-4BC7-90E5-5197BB7BA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89D37-5744-4AE8-816C-CB7408F7C51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694875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87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677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39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769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291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219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735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1164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5675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69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4D42-D417-4562-B345-61E6978E6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19BE2-6B11-4844-9F0F-54B3E4F96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A0DDA-8493-40AC-AA2C-76FBBBC991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5C364-7C87-4BE6-8DA8-AB6664A69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3C4A1-E726-4C41-A49A-146980C34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3EC7F-392B-4253-8C93-C6A98C464B1E}"/>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8" name="Footer Placeholder 7">
            <a:extLst>
              <a:ext uri="{FF2B5EF4-FFF2-40B4-BE49-F238E27FC236}">
                <a16:creationId xmlns:a16="http://schemas.microsoft.com/office/drawing/2014/main" id="{2E269AE3-3259-4E4F-80BF-DD1BE5737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81C82-4EAF-4345-B4EA-70CF43CDA98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723562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280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4640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7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0314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463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1846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423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2661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7246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79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2E8A-5E06-4B51-B852-9B86825D8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4C7405-03A7-467A-A5B9-34FF24374731}"/>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4" name="Footer Placeholder 3">
            <a:extLst>
              <a:ext uri="{FF2B5EF4-FFF2-40B4-BE49-F238E27FC236}">
                <a16:creationId xmlns:a16="http://schemas.microsoft.com/office/drawing/2014/main" id="{B4373281-6062-4F63-B7AC-A60EED2CAF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876F-0FE1-4316-8CE1-849D4FF571D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926155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025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191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736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55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1855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116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0878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191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4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FCEFF-4FAA-470C-87EE-F7641B060B32}"/>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3" name="Footer Placeholder 2">
            <a:extLst>
              <a:ext uri="{FF2B5EF4-FFF2-40B4-BE49-F238E27FC236}">
                <a16:creationId xmlns:a16="http://schemas.microsoft.com/office/drawing/2014/main" id="{55EC2BE7-2C29-4D80-A549-8D6F2C97FA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77F2CE-0177-4731-BE96-7B97726ADECA}"/>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435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28BF-8DAD-4664-AD2E-DFBF23FFB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FB098-C176-4ABD-8F0B-AC6029C5A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302EA1-4713-49A5-9600-8443C9EDE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6C9F7-064D-451B-959F-43BB310C9CF0}"/>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6" name="Footer Placeholder 5">
            <a:extLst>
              <a:ext uri="{FF2B5EF4-FFF2-40B4-BE49-F238E27FC236}">
                <a16:creationId xmlns:a16="http://schemas.microsoft.com/office/drawing/2014/main" id="{738168A5-13BB-4FAD-B784-2117F37D2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100DA-F9A9-4E45-BC0A-5039CD6389F0}"/>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78053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8FA1-A9C8-42B8-857C-09B26EF3B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236F0-2A70-426E-A5F9-1D34B2C87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E50888-7EB7-41AA-B25E-8CF41A11D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17D93-22A9-4DCB-884A-316AC11C06BC}"/>
              </a:ext>
            </a:extLst>
          </p:cNvPr>
          <p:cNvSpPr>
            <a:spLocks noGrp="1"/>
          </p:cNvSpPr>
          <p:nvPr>
            <p:ph type="dt" sz="half" idx="10"/>
          </p:nvPr>
        </p:nvSpPr>
        <p:spPr/>
        <p:txBody>
          <a:bodyPr/>
          <a:lstStyle/>
          <a:p>
            <a:fld id="{638053BA-ED77-47E2-82A7-3A54727B1058}" type="datetimeFigureOut">
              <a:rPr lang="en-US" smtClean="0"/>
              <a:t>2/2/2023</a:t>
            </a:fld>
            <a:endParaRPr lang="en-US"/>
          </a:p>
        </p:txBody>
      </p:sp>
      <p:sp>
        <p:nvSpPr>
          <p:cNvPr id="6" name="Footer Placeholder 5">
            <a:extLst>
              <a:ext uri="{FF2B5EF4-FFF2-40B4-BE49-F238E27FC236}">
                <a16:creationId xmlns:a16="http://schemas.microsoft.com/office/drawing/2014/main" id="{3C2AD4D5-3B40-43D4-AF6F-5CB92A9B7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2625D-25B0-4ABE-AC85-B494CF4213D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43018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87D6D-DE55-41C7-B44D-63516E851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0CD531-CAD0-47F7-9EA2-D95B7E774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F2C65-EE4E-436D-B3AF-C8CCC5CD7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053BA-ED77-47E2-82A7-3A54727B1058}" type="datetimeFigureOut">
              <a:rPr lang="en-US" smtClean="0"/>
              <a:t>2/2/2023</a:t>
            </a:fld>
            <a:endParaRPr lang="en-US"/>
          </a:p>
        </p:txBody>
      </p:sp>
      <p:sp>
        <p:nvSpPr>
          <p:cNvPr id="5" name="Footer Placeholder 4">
            <a:extLst>
              <a:ext uri="{FF2B5EF4-FFF2-40B4-BE49-F238E27FC236}">
                <a16:creationId xmlns:a16="http://schemas.microsoft.com/office/drawing/2014/main" id="{49AA3F64-993D-4273-A8D8-8BE83E85D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A6175F-94DC-481E-AD53-B92ECBDAF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0EAD-C987-4168-B2D8-E7BD97754283}" type="slidenum">
              <a:rPr lang="en-US" smtClean="0"/>
              <a:t>‹#›</a:t>
            </a:fld>
            <a:endParaRPr lang="en-US"/>
          </a:p>
        </p:txBody>
      </p:sp>
    </p:spTree>
    <p:extLst>
      <p:ext uri="{BB962C8B-B14F-4D97-AF65-F5344CB8AC3E}">
        <p14:creationId xmlns:p14="http://schemas.microsoft.com/office/powerpoint/2010/main" val="3042753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600" spc="40">
                <a:solidFill>
                  <a:schemeClr val="tx1">
                    <a:tint val="75000"/>
                  </a:schemeClr>
                </a:solidFill>
              </a:defRPr>
            </a:lvl1pPr>
          </a:lstStyle>
          <a:p>
            <a:fld id="{72345051-2045-45DA-935E-2E3CA1A69ADC}" type="datetimeFigureOut">
              <a:rPr lang="en-US" smtClean="0"/>
              <a:t>2/2/2023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600" spc="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600" spc="4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519951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spc="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spc="15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spc="15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spc="15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B562DF68-3089-814D-8A14-C651FE91885E}" type="datetime1">
              <a:rPr lang="en-US" smtClean="0"/>
              <a:pPr/>
              <a:t>2/2/2023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41236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245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11324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547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64.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A95209C-5275-4E15-8EA7-7F42980ABF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ackground pattern&#10;&#10;Description automatically generated">
            <a:extLst>
              <a:ext uri="{FF2B5EF4-FFF2-40B4-BE49-F238E27FC236}">
                <a16:creationId xmlns:a16="http://schemas.microsoft.com/office/drawing/2014/main" id="{4865D6DB-3601-89BE-8670-FB0A1254DBE0}"/>
              </a:ext>
            </a:extLst>
          </p:cNvPr>
          <p:cNvPicPr>
            <a:picLocks noChangeAspect="1"/>
          </p:cNvPicPr>
          <p:nvPr/>
        </p:nvPicPr>
        <p:blipFill rotWithShape="1">
          <a:blip r:embed="rId2">
            <a:alphaModFix amt="50000"/>
          </a:blip>
          <a:srcRect t="4342" r="-1" b="3797"/>
          <a:stretch/>
        </p:blipFill>
        <p:spPr>
          <a:xfrm>
            <a:off x="20" y="10"/>
            <a:ext cx="12188931" cy="6857990"/>
          </a:xfrm>
          <a:prstGeom prst="rect">
            <a:avLst/>
          </a:prstGeom>
        </p:spPr>
      </p:pic>
      <p:sp>
        <p:nvSpPr>
          <p:cNvPr id="2" name="Title 1">
            <a:extLst>
              <a:ext uri="{FF2B5EF4-FFF2-40B4-BE49-F238E27FC236}">
                <a16:creationId xmlns:a16="http://schemas.microsoft.com/office/drawing/2014/main" id="{901D8F5E-E20A-4DBB-A9A8-66A2681C0CF6}"/>
              </a:ext>
            </a:extLst>
          </p:cNvPr>
          <p:cNvSpPr>
            <a:spLocks noGrp="1"/>
          </p:cNvSpPr>
          <p:nvPr>
            <p:ph type="ctrTitle"/>
          </p:nvPr>
        </p:nvSpPr>
        <p:spPr>
          <a:xfrm>
            <a:off x="1522476" y="1383615"/>
            <a:ext cx="9144000" cy="3063240"/>
          </a:xfrm>
        </p:spPr>
        <p:txBody>
          <a:bodyPr>
            <a:normAutofit fontScale="90000"/>
          </a:bodyPr>
          <a:lstStyle/>
          <a:p>
            <a:pPr algn="ctr">
              <a:lnSpc>
                <a:spcPct val="90000"/>
              </a:lnSpc>
            </a:pPr>
            <a:r>
              <a:rPr lang="en-US" sz="8200" dirty="0"/>
              <a:t/>
            </a:r>
            <a:br>
              <a:rPr lang="en-US" sz="8200" dirty="0"/>
            </a:br>
            <a:r>
              <a:rPr lang="en-US" sz="8200" dirty="0"/>
              <a:t/>
            </a:r>
            <a:br>
              <a:rPr lang="en-US" sz="8200" dirty="0"/>
            </a:br>
            <a:r>
              <a:rPr lang="en-US" sz="8200" dirty="0"/>
              <a:t>BÀI 8</a:t>
            </a:r>
            <a:br>
              <a:rPr lang="en-US" sz="8200" dirty="0"/>
            </a:br>
            <a:r>
              <a:rPr lang="en-US" sz="8200" dirty="0"/>
              <a:t>TRẢI NGHIỆM ĐỂ TRƯỞNG THÀNH</a:t>
            </a:r>
          </a:p>
        </p:txBody>
      </p:sp>
      <p:sp>
        <p:nvSpPr>
          <p:cNvPr id="3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619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09" y="737233"/>
            <a:ext cx="6858001" cy="776288"/>
          </a:xfrm>
          <a:solidFill>
            <a:srgbClr val="0CE80C"/>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n-US" b="1" dirty="0">
                <a:solidFill>
                  <a:schemeClr val="bg2">
                    <a:lumMod val="10000"/>
                  </a:schemeClr>
                </a:solidFill>
                <a:latin typeface="Times New Roman" panose="02020603050405020304" pitchFamily="18" charset="0"/>
                <a:cs typeface="Times New Roman" panose="02020603050405020304" pitchFamily="18" charset="0"/>
              </a:rPr>
              <a:t>LUYỆN TẬP – VẬN DỤNG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785" y="2180492"/>
            <a:ext cx="9378461" cy="3810000"/>
          </a:xfrm>
          <a:ln w="6350">
            <a:solidFill>
              <a:schemeClr val="tx1"/>
            </a:solidFill>
          </a:ln>
        </p:spPr>
      </p:pic>
    </p:spTree>
    <p:extLst>
      <p:ext uri="{BB962C8B-B14F-4D97-AF65-F5344CB8AC3E}">
        <p14:creationId xmlns:p14="http://schemas.microsoft.com/office/powerpoint/2010/main" val="92451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64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8" name="TextBox 37">
            <a:extLst>
              <a:ext uri="{FF2B5EF4-FFF2-40B4-BE49-F238E27FC236}">
                <a16:creationId xmlns:a16="http://schemas.microsoft.com/office/drawing/2014/main" id="{2176A376-B6B8-474A-8EB1-F5F9B9AB52CF}"/>
              </a:ext>
            </a:extLst>
          </p:cNvPr>
          <p:cNvSpPr txBox="1"/>
          <p:nvPr/>
        </p:nvSpPr>
        <p:spPr>
          <a:xfrm>
            <a:off x="3099038" y="1820924"/>
            <a:ext cx="8048387" cy="1200329"/>
          </a:xfrm>
          <a:prstGeom prst="rect">
            <a:avLst/>
          </a:prstGeom>
          <a:noFill/>
        </p:spPr>
        <p:txBody>
          <a:bodyPr wrap="square">
            <a:spAutoFit/>
          </a:bodyPr>
          <a:lstStyle/>
          <a:p>
            <a:pPr>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1</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Dòng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đúng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67161A95-CEBC-4D50-884D-46A693610555}"/>
              </a:ext>
            </a:extLst>
          </p:cNvPr>
          <p:cNvSpPr txBox="1"/>
          <p:nvPr/>
        </p:nvSpPr>
        <p:spPr>
          <a:xfrm>
            <a:off x="938404" y="4242909"/>
            <a:ext cx="4321268"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BCDC8651-304C-4864-BA1D-FFDEA657DBC6}"/>
              </a:ext>
            </a:extLst>
          </p:cNvPr>
          <p:cNvSpPr txBox="1"/>
          <p:nvPr/>
        </p:nvSpPr>
        <p:spPr>
          <a:xfrm>
            <a:off x="6844912" y="4058242"/>
            <a:ext cx="4215096"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629C4809-C8D3-4AE0-B4C7-7ADF2F9D0D0F}"/>
              </a:ext>
            </a:extLst>
          </p:cNvPr>
          <p:cNvSpPr txBox="1"/>
          <p:nvPr/>
        </p:nvSpPr>
        <p:spPr>
          <a:xfrm>
            <a:off x="885759" y="5375787"/>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loại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chủ</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dùng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thuyết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phục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FEBB534A-3E97-43FB-817F-9CE6C45313C3}"/>
              </a:ext>
            </a:extLst>
          </p:cNvPr>
          <p:cNvSpPr txBox="1"/>
          <p:nvPr/>
        </p:nvSpPr>
        <p:spPr>
          <a:xfrm>
            <a:off x="6940393" y="5396683"/>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bởi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10791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514E4800-4E66-4D89-82AE-D1B99E3C296C}"/>
              </a:ext>
            </a:extLst>
          </p:cNvPr>
          <p:cNvSpPr txBox="1"/>
          <p:nvPr/>
        </p:nvSpPr>
        <p:spPr>
          <a:xfrm>
            <a:off x="3249677" y="1897783"/>
            <a:ext cx="7592494"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2</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Vấn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chủ</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yếu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trong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5E3B73F2-13A1-48BC-A9A7-5AF3C6517272}"/>
              </a:ext>
            </a:extLst>
          </p:cNvPr>
          <p:cNvSpPr txBox="1"/>
          <p:nvPr/>
        </p:nvSpPr>
        <p:spPr>
          <a:xfrm>
            <a:off x="984960" y="4061149"/>
            <a:ext cx="4254697"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ngoài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dương</a:t>
            </a:r>
            <a:r>
              <a:rPr lang="en-US" sz="24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DA0BD3B7-7B32-430C-B0ED-BF2D2A5FB471}"/>
              </a:ext>
            </a:extLst>
          </p:cNvPr>
          <p:cNvSpPr txBox="1"/>
          <p:nvPr/>
        </p:nvSpPr>
        <p:spPr>
          <a:xfrm>
            <a:off x="6960408" y="4242909"/>
            <a:ext cx="4254697" cy="830997"/>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xã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thuật</a:t>
            </a:r>
            <a:r>
              <a:rPr lang="en-US" sz="2400" dirty="0">
                <a:solidFill>
                  <a:srgbClr val="0D0D0D"/>
                </a:solidFill>
                <a:effectLst/>
                <a:latin typeface="Times New Roman" panose="02020603050405020304" pitchFamily="18" charset="0"/>
                <a:ea typeface="Times New Roman" panose="02020603050405020304" pitchFamily="18" charset="0"/>
              </a:rPr>
              <a:t>, khoa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0" name="TextBox 39">
            <a:extLst>
              <a:ext uri="{FF2B5EF4-FFF2-40B4-BE49-F238E27FC236}">
                <a16:creationId xmlns:a16="http://schemas.microsoft.com/office/drawing/2014/main" id="{EE12F727-AE62-4F0C-A5E9-105A3CF4CC07}"/>
              </a:ext>
            </a:extLst>
          </p:cNvPr>
          <p:cNvSpPr txBox="1"/>
          <p:nvPr/>
        </p:nvSpPr>
        <p:spPr>
          <a:xfrm>
            <a:off x="949924" y="5607306"/>
            <a:ext cx="4289733"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95174D5F-B262-4F48-BD03-225929BE8136}"/>
              </a:ext>
            </a:extLst>
          </p:cNvPr>
          <p:cNvSpPr txBox="1"/>
          <p:nvPr/>
        </p:nvSpPr>
        <p:spPr>
          <a:xfrm>
            <a:off x="6894287" y="5610880"/>
            <a:ext cx="4332059"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605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28326C8A-107F-42F2-9F04-365EC0C0B1B1}"/>
              </a:ext>
            </a:extLst>
          </p:cNvPr>
          <p:cNvSpPr txBox="1"/>
          <p:nvPr/>
        </p:nvSpPr>
        <p:spPr>
          <a:xfrm>
            <a:off x="3181903" y="1858596"/>
            <a:ext cx="7674782"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3.</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Mục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chính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AB730E3C-C482-4177-9747-25A651B7EE73}"/>
              </a:ext>
            </a:extLst>
          </p:cNvPr>
          <p:cNvSpPr txBox="1"/>
          <p:nvPr/>
        </p:nvSpPr>
        <p:spPr>
          <a:xfrm>
            <a:off x="991825" y="4217856"/>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tuyên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truyền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39" name="TextBox 38">
            <a:extLst>
              <a:ext uri="{FF2B5EF4-FFF2-40B4-BE49-F238E27FC236}">
                <a16:creationId xmlns:a16="http://schemas.microsoft.com/office/drawing/2014/main" id="{84E84C58-A05D-439D-A063-DBDE74B5E89D}"/>
              </a:ext>
            </a:extLst>
          </p:cNvPr>
          <p:cNvSpPr txBox="1"/>
          <p:nvPr/>
        </p:nvSpPr>
        <p:spPr>
          <a:xfrm>
            <a:off x="7074722" y="4099484"/>
            <a:ext cx="4051123"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mang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xúc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0" name="TextBox 39">
            <a:extLst>
              <a:ext uri="{FF2B5EF4-FFF2-40B4-BE49-F238E27FC236}">
                <a16:creationId xmlns:a16="http://schemas.microsoft.com/office/drawing/2014/main" id="{B33E0D7C-A6C5-4F63-81E7-80DE08AE27F1}"/>
              </a:ext>
            </a:extLst>
          </p:cNvPr>
          <p:cNvSpPr txBox="1"/>
          <p:nvPr/>
        </p:nvSpPr>
        <p:spPr>
          <a:xfrm>
            <a:off x="991825" y="5558654"/>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1" name="TextBox 40">
            <a:extLst>
              <a:ext uri="{FF2B5EF4-FFF2-40B4-BE49-F238E27FC236}">
                <a16:creationId xmlns:a16="http://schemas.microsoft.com/office/drawing/2014/main" id="{CFFC1582-650B-4DD9-87B6-13EA4972C4A7}"/>
              </a:ext>
            </a:extLst>
          </p:cNvPr>
          <p:cNvSpPr txBox="1"/>
          <p:nvPr/>
        </p:nvSpPr>
        <p:spPr>
          <a:xfrm>
            <a:off x="7117278" y="5481032"/>
            <a:ext cx="3439886"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thuyết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phục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05780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482C137-4E4F-4288-BBD1-AA4ADF7E732E}"/>
              </a:ext>
            </a:extLst>
          </p:cNvPr>
          <p:cNvSpPr txBox="1"/>
          <p:nvPr/>
        </p:nvSpPr>
        <p:spPr>
          <a:xfrm>
            <a:off x="3322249" y="1901480"/>
            <a:ext cx="8025506" cy="1077218"/>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4</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ý </a:t>
            </a:r>
            <a:r>
              <a:rPr lang="en-US" sz="3200" dirty="0" err="1">
                <a:solidFill>
                  <a:schemeClr val="bg1"/>
                </a:solidFill>
                <a:effectLst/>
                <a:latin typeface="Times New Roman" panose="02020603050405020304" pitchFamily="18" charset="0"/>
                <a:ea typeface="Times New Roman" panose="02020603050405020304" pitchFamily="18" charset="0"/>
              </a:rPr>
              <a:t>kiến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nghị</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đảm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bảo</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chủ</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yếu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nào</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1A3D5A6A-A970-4886-8C20-F41CC25F7325}"/>
              </a:ext>
            </a:extLst>
          </p:cNvPr>
          <p:cNvSpPr txBox="1"/>
          <p:nvPr/>
        </p:nvSpPr>
        <p:spPr>
          <a:xfrm>
            <a:off x="952260" y="4174314"/>
            <a:ext cx="4409926"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ADA9FB0E-941A-4AC2-B6D3-399B02A437D1}"/>
              </a:ext>
            </a:extLst>
          </p:cNvPr>
          <p:cNvSpPr txBox="1"/>
          <p:nvPr/>
        </p:nvSpPr>
        <p:spPr>
          <a:xfrm>
            <a:off x="6906587" y="4174313"/>
            <a:ext cx="4190352"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Khả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lo-</a:t>
            </a:r>
            <a:r>
              <a:rPr lang="en-US" sz="2800" dirty="0" err="1">
                <a:effectLst/>
                <a:latin typeface="Times New Roman" panose="02020603050405020304" pitchFamily="18" charset="0"/>
                <a:ea typeface="Times New Roman" panose="02020603050405020304" pitchFamily="18" charset="0"/>
              </a:rPr>
              <a:t>gic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528E3F14-0C83-40D4-8CEC-2A54AEEFAE32}"/>
              </a:ext>
            </a:extLst>
          </p:cNvPr>
          <p:cNvSpPr txBox="1"/>
          <p:nvPr/>
        </p:nvSpPr>
        <p:spPr>
          <a:xfrm>
            <a:off x="1063009" y="5529626"/>
            <a:ext cx="4070815"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a:t>
            </a:r>
            <a:r>
              <a:rPr lang="en-US" sz="2800" dirty="0">
                <a:effectLst/>
                <a:latin typeface="Times New Roman" panose="02020603050405020304" pitchFamily="18" charset="0"/>
                <a:ea typeface="Times New Roman" panose="02020603050405020304" pitchFamily="18" charset="0"/>
              </a:rPr>
              <a:t>, bay </a:t>
            </a:r>
            <a:r>
              <a:rPr lang="en-US" sz="2800" dirty="0" err="1">
                <a:effectLst/>
                <a:latin typeface="Times New Roman" panose="02020603050405020304" pitchFamily="18" charset="0"/>
                <a:ea typeface="Times New Roman" panose="02020603050405020304" pitchFamily="18" charset="0"/>
              </a:rPr>
              <a:t>bổng</a:t>
            </a:r>
            <a:r>
              <a:rPr lang="en-US" sz="28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74675969-71D6-4751-8EBE-7AC4F2A59D40}"/>
              </a:ext>
            </a:extLst>
          </p:cNvPr>
          <p:cNvSpPr txBox="1"/>
          <p:nvPr/>
        </p:nvSpPr>
        <p:spPr>
          <a:xfrm>
            <a:off x="6909301" y="5529626"/>
            <a:ext cx="4187638"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2529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8"/>
                                        </p:tgtEl>
                                        <p:attrNameLst>
                                          <p:attrName>style.color</p:attrName>
                                        </p:attrNameLst>
                                      </p:cBhvr>
                                      <p:to>
                                        <p:clrVal>
                                          <a:srgbClr val="FF0000"/>
                                        </p:clrVal>
                                      </p:to>
                                    </p:set>
                                    <p:set>
                                      <p:cBhvr>
                                        <p:cTn id="17" dur="500" fill="hold"/>
                                        <p:tgtEl>
                                          <p:spTgt spid="38"/>
                                        </p:tgtEl>
                                        <p:attrNameLst>
                                          <p:attrName>fillcolor</p:attrName>
                                        </p:attrNameLst>
                                      </p:cBhvr>
                                      <p:to>
                                        <p:clrVal>
                                          <a:srgbClr val="FF0000"/>
                                        </p:clrVal>
                                      </p:to>
                                    </p:set>
                                    <p:set>
                                      <p:cBhvr>
                                        <p:cTn id="18" dur="500" fill="hold"/>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6FB36AE-2424-4F8A-B94D-CFAFFE063F4B}"/>
              </a:ext>
            </a:extLst>
          </p:cNvPr>
          <p:cNvSpPr txBox="1"/>
          <p:nvPr/>
        </p:nvSpPr>
        <p:spPr>
          <a:xfrm>
            <a:off x="3055549" y="2162360"/>
            <a:ext cx="7859194" cy="584775"/>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5.</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3A710768-C42A-440C-A5FD-C12CF3FD77A2}"/>
              </a:ext>
            </a:extLst>
          </p:cNvPr>
          <p:cNvSpPr txBox="1"/>
          <p:nvPr/>
        </p:nvSpPr>
        <p:spPr>
          <a:xfrm>
            <a:off x="1079467" y="4250383"/>
            <a:ext cx="4174704"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Mô</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đúng</a:t>
            </a:r>
            <a:r>
              <a:rPr lang="en-US" sz="2400" dirty="0">
                <a:solidFill>
                  <a:srgbClr val="0D0D0D"/>
                </a:solidFill>
                <a:effectLst/>
                <a:latin typeface="Times New Roman" panose="02020603050405020304" pitchFamily="18" charset="0"/>
                <a:ea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dễ</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dung.</a:t>
            </a:r>
            <a:endParaRPr lang="en-US" sz="2400" dirty="0"/>
          </a:p>
        </p:txBody>
      </p:sp>
      <p:sp>
        <p:nvSpPr>
          <p:cNvPr id="39" name="TextBox 38">
            <a:extLst>
              <a:ext uri="{FF2B5EF4-FFF2-40B4-BE49-F238E27FC236}">
                <a16:creationId xmlns:a16="http://schemas.microsoft.com/office/drawing/2014/main" id="{AE29423E-2606-4C6C-9EA4-17A57B3501C1}"/>
              </a:ext>
            </a:extLst>
          </p:cNvPr>
          <p:cNvSpPr txBox="1"/>
          <p:nvPr/>
        </p:nvSpPr>
        <p:spPr>
          <a:xfrm>
            <a:off x="6977212" y="4047857"/>
            <a:ext cx="4174702" cy="1200329"/>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nhau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chặt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chẽ</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làm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tỏ</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rPr>
              <a:t>kiến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0" name="TextBox 39">
            <a:extLst>
              <a:ext uri="{FF2B5EF4-FFF2-40B4-BE49-F238E27FC236}">
                <a16:creationId xmlns:a16="http://schemas.microsoft.com/office/drawing/2014/main" id="{BA894193-83AE-459C-AFEC-14FEFE263B6E}"/>
              </a:ext>
            </a:extLst>
          </p:cNvPr>
          <p:cNvSpPr txBox="1"/>
          <p:nvPr/>
        </p:nvSpPr>
        <p:spPr>
          <a:xfrm>
            <a:off x="1071790" y="5627182"/>
            <a:ext cx="4182381"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Luôn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mẻ</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chép</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1" name="TextBox 40">
            <a:extLst>
              <a:ext uri="{FF2B5EF4-FFF2-40B4-BE49-F238E27FC236}">
                <a16:creationId xmlns:a16="http://schemas.microsoft.com/office/drawing/2014/main" id="{24DDC9C8-4A74-4B77-9595-0C20D430811E}"/>
              </a:ext>
            </a:extLst>
          </p:cNvPr>
          <p:cNvSpPr txBox="1"/>
          <p:nvPr/>
        </p:nvSpPr>
        <p:spPr>
          <a:xfrm>
            <a:off x="6937831" y="5575431"/>
            <a:ext cx="4174702"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Lấy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thực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tiễn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thì</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khách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quan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885967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2465388" y="1409104"/>
            <a:ext cx="2704419" cy="769442"/>
          </a:xfrm>
        </p:spPr>
        <p:txBody>
          <a:bodyPr/>
          <a:lstStyle/>
          <a:p>
            <a:r>
              <a:rPr lang="en-US" sz="44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Văn</a:t>
            </a:r>
            <a:r>
              <a:rPr lang="en-US" sz="44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44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bản</a:t>
            </a:r>
            <a:r>
              <a:rPr lang="en-US" sz="44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1</a:t>
            </a:r>
          </a:p>
        </p:txBody>
      </p:sp>
      <p:sp>
        <p:nvSpPr>
          <p:cNvPr id="7" name="TextBox 6">
            <a:extLst>
              <a:ext uri="{FF2B5EF4-FFF2-40B4-BE49-F238E27FC236}">
                <a16:creationId xmlns:a16="http://schemas.microsoft.com/office/drawing/2014/main" id="{9EF6DF4B-B9A0-418B-BE8E-1F5AF0674F9F}"/>
              </a:ext>
            </a:extLst>
          </p:cNvPr>
          <p:cNvSpPr txBox="1"/>
          <p:nvPr/>
        </p:nvSpPr>
        <p:spPr>
          <a:xfrm>
            <a:off x="1053704" y="2375000"/>
            <a:ext cx="6093618" cy="769441"/>
          </a:xfrm>
          <a:prstGeom prst="rect">
            <a:avLst/>
          </a:prstGeom>
          <a:noFill/>
        </p:spPr>
        <p:txBody>
          <a:bodyPr wrap="square">
            <a:spAutoFit/>
          </a:bodyPr>
          <a:lstStyle/>
          <a:p>
            <a:r>
              <a:rPr lang="de-DE"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BẢN ĐỒ DẪN ĐƯỜNG</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8" name="Picture 7">
            <a:extLst>
              <a:ext uri="{FF2B5EF4-FFF2-40B4-BE49-F238E27FC236}">
                <a16:creationId xmlns:a16="http://schemas.microsoft.com/office/drawing/2014/main" id="{B46FC6C5-22CE-41D4-BDE1-E204C33EE91A}"/>
              </a:ext>
            </a:extLst>
          </p:cNvPr>
          <p:cNvPicPr>
            <a:picLocks noChangeAspect="1"/>
          </p:cNvPicPr>
          <p:nvPr/>
        </p:nvPicPr>
        <p:blipFill rotWithShape="1">
          <a:blip r:embed="rId2"/>
          <a:srcRect r="30182"/>
          <a:stretch/>
        </p:blipFill>
        <p:spPr>
          <a:xfrm>
            <a:off x="6581490" y="0"/>
            <a:ext cx="3846512" cy="6930824"/>
          </a:xfrm>
          <a:prstGeom prst="rect">
            <a:avLst/>
          </a:prstGeom>
        </p:spPr>
      </p:pic>
    </p:spTree>
    <p:extLst>
      <p:ext uri="{BB962C8B-B14F-4D97-AF65-F5344CB8AC3E}">
        <p14:creationId xmlns:p14="http://schemas.microsoft.com/office/powerpoint/2010/main" val="398441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2/2/2023</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1327121" y="2894076"/>
            <a:ext cx="5911959"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Khởi</a:t>
            </a:r>
            <a:r>
              <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rPr>
              <a:t> </a:t>
            </a: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động</a:t>
            </a:r>
            <a:endPar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441E0420-B75C-4926-8A7C-CDA0C6482490}"/>
              </a:ext>
            </a:extLst>
          </p:cNvPr>
          <p:cNvPicPr>
            <a:picLocks noChangeAspect="1"/>
          </p:cNvPicPr>
          <p:nvPr/>
        </p:nvPicPr>
        <p:blipFill>
          <a:blip r:embed="rId2"/>
          <a:stretch>
            <a:fillRect/>
          </a:stretch>
        </p:blipFill>
        <p:spPr>
          <a:xfrm>
            <a:off x="6759017" y="539750"/>
            <a:ext cx="4535960" cy="5594350"/>
          </a:xfrm>
          <a:prstGeom prst="rect">
            <a:avLst/>
          </a:prstGeom>
        </p:spPr>
      </p:pic>
    </p:spTree>
    <p:extLst>
      <p:ext uri="{BB962C8B-B14F-4D97-AF65-F5344CB8AC3E}">
        <p14:creationId xmlns:p14="http://schemas.microsoft.com/office/powerpoint/2010/main" val="183740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descr="Map&#10;&#10;Description automatically generated">
            <a:extLst>
              <a:ext uri="{FF2B5EF4-FFF2-40B4-BE49-F238E27FC236}">
                <a16:creationId xmlns:a16="http://schemas.microsoft.com/office/drawing/2014/main" id="{E2A226FD-576D-42B7-91A1-981A70020DB2}"/>
              </a:ext>
            </a:extLst>
          </p:cNvPr>
          <p:cNvPicPr>
            <a:picLocks noChangeAspect="1"/>
          </p:cNvPicPr>
          <p:nvPr/>
        </p:nvPicPr>
        <p:blipFill rotWithShape="1">
          <a:blip r:embed="rId2"/>
          <a:srcRect t="8814" r="2" b="20705"/>
          <a:stretch/>
        </p:blipFill>
        <p:spPr>
          <a:xfrm>
            <a:off x="1036151" y="1132764"/>
            <a:ext cx="4413319" cy="4413350"/>
          </a:xfrm>
          <a:prstGeom prst="rect">
            <a:avLst/>
          </a:prstGeom>
        </p:spPr>
      </p:pic>
      <p:cxnSp>
        <p:nvCxnSpPr>
          <p:cNvPr id="14" name="Straight Connector 13">
            <a:extLst>
              <a:ext uri="{FF2B5EF4-FFF2-40B4-BE49-F238E27FC236}">
                <a16:creationId xmlns:a16="http://schemas.microsoft.com/office/drawing/2014/main" id="{02E9B2EE-76CA-47F3-9977-3F2FCB7FD2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10;&#10;Description automatically generated">
            <a:extLst>
              <a:ext uri="{FF2B5EF4-FFF2-40B4-BE49-F238E27FC236}">
                <a16:creationId xmlns:a16="http://schemas.microsoft.com/office/drawing/2014/main" id="{AD166F4A-9690-4197-8BFA-CA089A7190AF}"/>
              </a:ext>
            </a:extLst>
          </p:cNvPr>
          <p:cNvPicPr>
            <a:picLocks noChangeAspect="1"/>
          </p:cNvPicPr>
          <p:nvPr/>
        </p:nvPicPr>
        <p:blipFill rotWithShape="1">
          <a:blip r:embed="rId3"/>
          <a:srcRect l="5334" r="1588" b="-1"/>
          <a:stretch/>
        </p:blipFill>
        <p:spPr>
          <a:xfrm>
            <a:off x="6536790" y="1119335"/>
            <a:ext cx="4440214" cy="4440208"/>
          </a:xfrm>
          <a:prstGeom prst="rect">
            <a:avLst/>
          </a:prstGeom>
        </p:spPr>
      </p:pic>
      <p:sp>
        <p:nvSpPr>
          <p:cNvPr id="4" name="Rectangle 3">
            <a:extLst>
              <a:ext uri="{FF2B5EF4-FFF2-40B4-BE49-F238E27FC236}">
                <a16:creationId xmlns:a16="http://schemas.microsoft.com/office/drawing/2014/main" id="{AC62D489-A3E6-474A-9CFC-5E1A90A0DA04}"/>
              </a:ext>
            </a:extLst>
          </p:cNvPr>
          <p:cNvSpPr/>
          <p:nvPr/>
        </p:nvSpPr>
        <p:spPr>
          <a:xfrm>
            <a:off x="2008954" y="5725236"/>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1</a:t>
            </a:r>
          </a:p>
        </p:txBody>
      </p:sp>
      <p:sp>
        <p:nvSpPr>
          <p:cNvPr id="9" name="Rectangle 8">
            <a:extLst>
              <a:ext uri="{FF2B5EF4-FFF2-40B4-BE49-F238E27FC236}">
                <a16:creationId xmlns:a16="http://schemas.microsoft.com/office/drawing/2014/main" id="{8F4C1AC2-5D5F-4091-828F-96623D604674}"/>
              </a:ext>
            </a:extLst>
          </p:cNvPr>
          <p:cNvSpPr/>
          <p:nvPr/>
        </p:nvSpPr>
        <p:spPr>
          <a:xfrm>
            <a:off x="7379903" y="5716422"/>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2</a:t>
            </a:r>
          </a:p>
        </p:txBody>
      </p:sp>
      <p:sp>
        <p:nvSpPr>
          <p:cNvPr id="5" name="Rectangle: Rounded Corners 4">
            <a:extLst>
              <a:ext uri="{FF2B5EF4-FFF2-40B4-BE49-F238E27FC236}">
                <a16:creationId xmlns:a16="http://schemas.microsoft.com/office/drawing/2014/main" id="{2B245E69-2FF0-4D68-A231-AF122085D869}"/>
              </a:ext>
            </a:extLst>
          </p:cNvPr>
          <p:cNvSpPr/>
          <p:nvPr/>
        </p:nvSpPr>
        <p:spPr>
          <a:xfrm>
            <a:off x="1681957" y="200025"/>
            <a:ext cx="8815387" cy="828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rgbClr val="002060"/>
                </a:solidFill>
                <a:effectLst/>
                <a:latin typeface="Times New Roman" panose="02020603050405020304" pitchFamily="18" charset="0"/>
                <a:ea typeface="Times New Roman" panose="02020603050405020304" pitchFamily="18" charset="0"/>
              </a:rPr>
              <a:t>Quan </a:t>
            </a:r>
            <a:r>
              <a:rPr lang="en-US" sz="2800" i="1" dirty="0" err="1">
                <a:solidFill>
                  <a:srgbClr val="002060"/>
                </a:solidFill>
                <a:effectLst/>
                <a:latin typeface="Times New Roman" panose="02020603050405020304" pitchFamily="18" charset="0"/>
                <a:ea typeface="Times New Roman" panose="02020603050405020304" pitchFamily="18" charset="0"/>
              </a:rPr>
              <a:t>sát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ảnh</a:t>
            </a:r>
            <a:r>
              <a:rPr lang="en-US" sz="2800" i="1" dirty="0">
                <a:solidFill>
                  <a:srgbClr val="002060"/>
                </a:solidFill>
                <a:effectLst/>
                <a:latin typeface="Times New Roman" panose="02020603050405020304" pitchFamily="18" charset="0"/>
                <a:ea typeface="Times New Roman" panose="02020603050405020304" pitchFamily="18" charset="0"/>
              </a:rPr>
              <a:t> 1 </a:t>
            </a:r>
            <a:r>
              <a:rPr lang="en-US" sz="2800" i="1" dirty="0" err="1">
                <a:solidFill>
                  <a:srgbClr val="002060"/>
                </a:solidFill>
                <a:effectLst/>
                <a:latin typeface="Times New Roman" panose="02020603050405020304" pitchFamily="18" charset="0"/>
                <a:ea typeface="Times New Roman" panose="02020603050405020304" pitchFamily="18" charset="0"/>
              </a:rPr>
              <a:t>và</a:t>
            </a:r>
            <a:r>
              <a:rPr lang="en-US" sz="2800" i="1" dirty="0">
                <a:solidFill>
                  <a:srgbClr val="002060"/>
                </a:solidFill>
                <a:effectLst/>
                <a:latin typeface="Times New Roman" panose="02020603050405020304" pitchFamily="18" charset="0"/>
                <a:ea typeface="Times New Roman" panose="02020603050405020304" pitchFamily="18" charset="0"/>
              </a:rPr>
              <a:t> 2: </a:t>
            </a:r>
            <a:r>
              <a:rPr lang="en-US" sz="2800" i="1" dirty="0" err="1">
                <a:solidFill>
                  <a:srgbClr val="002060"/>
                </a:solidFill>
                <a:effectLst/>
                <a:latin typeface="Times New Roman" panose="02020603050405020304" pitchFamily="18" charset="0"/>
                <a:ea typeface="Times New Roman" panose="02020603050405020304" pitchFamily="18" charset="0"/>
              </a:rPr>
              <a:t>Vì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sao</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khách</a:t>
            </a:r>
            <a:r>
              <a:rPr lang="en-US" sz="2800" i="1" dirty="0">
                <a:solidFill>
                  <a:srgbClr val="002060"/>
                </a:solidFill>
                <a:effectLst/>
                <a:latin typeface="Times New Roman" panose="02020603050405020304" pitchFamily="18" charset="0"/>
                <a:ea typeface="Times New Roman" panose="02020603050405020304" pitchFamily="18" charset="0"/>
              </a:rPr>
              <a:t> du </a:t>
            </a:r>
            <a:r>
              <a:rPr lang="en-US" sz="2800" i="1" dirty="0" err="1">
                <a:solidFill>
                  <a:srgbClr val="002060"/>
                </a:solidFill>
                <a:effectLst/>
                <a:latin typeface="Times New Roman" panose="02020603050405020304" pitchFamily="18" charset="0"/>
                <a:ea typeface="Times New Roman" panose="02020603050405020304" pitchFamily="18" charset="0"/>
              </a:rPr>
              <a:t>lịch</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thường</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chuẩn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bị</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tấm</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bản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đồ</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trước</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khi</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đến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miền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đất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lạ</a:t>
            </a:r>
            <a:r>
              <a:rPr lang="en-US" sz="2800"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val="334853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2/2/2023</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631716" y="656772"/>
            <a:ext cx="5115942"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200" normalizeH="0" baseline="0" noProof="0">
                <a:ln>
                  <a:noFill/>
                </a:ln>
                <a:solidFill>
                  <a:srgbClr val="E72950">
                    <a:lumMod val="75000"/>
                  </a:srgbClr>
                </a:solidFill>
                <a:effectLst/>
                <a:uLnTx/>
                <a:uFillTx/>
                <a:latin typeface="Modern Love"/>
                <a:ea typeface="+mj-ea"/>
                <a:cs typeface="+mj-cs"/>
              </a:rPr>
              <a:t>Khởi động</a:t>
            </a:r>
            <a:endParaRPr kumimoji="0" lang="en-US" sz="6600"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ED6775BB-8C0E-480E-8210-1DF82A1C24C3}"/>
              </a:ext>
            </a:extLst>
          </p:cNvPr>
          <p:cNvPicPr>
            <a:picLocks noChangeAspect="1"/>
          </p:cNvPicPr>
          <p:nvPr/>
        </p:nvPicPr>
        <p:blipFill>
          <a:blip r:embed="rId2"/>
          <a:stretch>
            <a:fillRect/>
          </a:stretch>
        </p:blipFill>
        <p:spPr>
          <a:xfrm>
            <a:off x="3274218" y="1956877"/>
            <a:ext cx="5643563" cy="3174504"/>
          </a:xfrm>
          <a:prstGeom prst="rect">
            <a:avLst/>
          </a:prstGeo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alking on a road&#10;&#10;Description automatically generated with medium confidence">
            <a:extLst>
              <a:ext uri="{FF2B5EF4-FFF2-40B4-BE49-F238E27FC236}">
                <a16:creationId xmlns:a16="http://schemas.microsoft.com/office/drawing/2014/main" id="{45684D4C-ADDA-44F3-A2D1-11DF0869578B}"/>
              </a:ext>
            </a:extLst>
          </p:cNvPr>
          <p:cNvPicPr>
            <a:picLocks noChangeAspect="1"/>
          </p:cNvPicPr>
          <p:nvPr/>
        </p:nvPicPr>
        <p:blipFill rotWithShape="1">
          <a:blip r:embed="rId2"/>
          <a:srcRect t="13631" r="1" b="6994"/>
          <a:stretch/>
        </p:blipFill>
        <p:spPr>
          <a:xfrm>
            <a:off x="5419264" y="3265080"/>
            <a:ext cx="6129269" cy="3592925"/>
          </a:xfrm>
          <a:prstGeom prst="rect">
            <a:avLst/>
          </a:prstGeom>
        </p:spPr>
      </p:pic>
      <p:pic>
        <p:nvPicPr>
          <p:cNvPr id="3" name="Picture 2" descr="A person running on a dirt road&#10;&#10;Description automatically generated with medium confidence">
            <a:extLst>
              <a:ext uri="{FF2B5EF4-FFF2-40B4-BE49-F238E27FC236}">
                <a16:creationId xmlns:a16="http://schemas.microsoft.com/office/drawing/2014/main" id="{9A57D094-F558-40AB-BD44-7FF32DB4FA14}"/>
              </a:ext>
            </a:extLst>
          </p:cNvPr>
          <p:cNvPicPr>
            <a:picLocks noChangeAspect="1"/>
          </p:cNvPicPr>
          <p:nvPr/>
        </p:nvPicPr>
        <p:blipFill rotWithShape="1">
          <a:blip r:embed="rId3"/>
          <a:srcRect t="8772" r="2"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C5FB03-8E30-4B01-8A2B-F5A3C948672C}"/>
              </a:ext>
            </a:extLst>
          </p:cNvPr>
          <p:cNvSpPr txBox="1"/>
          <p:nvPr/>
        </p:nvSpPr>
        <p:spPr>
          <a:xfrm>
            <a:off x="780786" y="4195108"/>
            <a:ext cx="4340294" cy="1938992"/>
          </a:xfrm>
          <a:prstGeom prst="rect">
            <a:avLst/>
          </a:prstGeom>
          <a:noFill/>
        </p:spPr>
        <p:txBody>
          <a:bodyPr wrap="square">
            <a:spAutoFit/>
          </a:bodyPr>
          <a:lstStyle/>
          <a:p>
            <a:pPr algn="just"/>
            <a:r>
              <a:rPr lang="en-US" sz="2000" i="1" dirty="0">
                <a:effectLst/>
                <a:latin typeface="Times New Roman" panose="02020603050405020304" pitchFamily="18" charset="0"/>
                <a:ea typeface="Times New Roman" panose="02020603050405020304" pitchFamily="18" charset="0"/>
              </a:rPr>
              <a:t>Quan </a:t>
            </a:r>
            <a:r>
              <a:rPr lang="en-US" sz="2000" i="1" dirty="0" err="1">
                <a:effectLst/>
                <a:latin typeface="Times New Roman" panose="02020603050405020304" pitchFamily="18" charset="0"/>
                <a:ea typeface="Times New Roman" panose="02020603050405020304" pitchFamily="18" charset="0"/>
              </a:rPr>
              <a:t>sát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ảnh</a:t>
            </a:r>
            <a:r>
              <a:rPr lang="en-US" sz="2000" i="1" dirty="0">
                <a:effectLst/>
                <a:latin typeface="Times New Roman" panose="02020603050405020304" pitchFamily="18" charset="0"/>
                <a:ea typeface="Times New Roman" panose="02020603050405020304" pitchFamily="18" charset="0"/>
              </a:rPr>
              <a:t> 3 </a:t>
            </a:r>
            <a:r>
              <a:rPr lang="en-US" sz="2000" i="1" dirty="0" err="1">
                <a:effectLst/>
                <a:latin typeface="Times New Roman" panose="02020603050405020304" pitchFamily="18" charset="0"/>
                <a:ea typeface="Times New Roman" panose="02020603050405020304" pitchFamily="18" charset="0"/>
              </a:rPr>
              <a:t>và</a:t>
            </a:r>
            <a:r>
              <a:rPr lang="en-US" sz="2000" i="1" dirty="0">
                <a:effectLst/>
                <a:latin typeface="Times New Roman" panose="02020603050405020304" pitchFamily="18" charset="0"/>
                <a:ea typeface="Times New Roman" panose="02020603050405020304" pitchFamily="18" charset="0"/>
              </a:rPr>
              <a:t> 4: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vẽ</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bản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đồ</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là</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ta </a:t>
            </a:r>
            <a:r>
              <a:rPr lang="en-US" sz="2000" i="1" dirty="0" err="1">
                <a:effectLst/>
                <a:latin typeface="Times New Roman" panose="02020603050405020304" pitchFamily="18" charset="0"/>
                <a:ea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mặt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hằng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ngày</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chỉ</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tạo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nơi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địa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điểm</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ngoài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còn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có</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nghĩa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nào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khác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nữa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không</a:t>
            </a:r>
            <a:r>
              <a:rPr lang="en-US" sz="20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4C49157C-864B-4828-BE63-09168731C66A}"/>
              </a:ext>
            </a:extLst>
          </p:cNvPr>
          <p:cNvGrpSpPr/>
          <p:nvPr/>
        </p:nvGrpSpPr>
        <p:grpSpPr>
          <a:xfrm>
            <a:off x="780786" y="3031558"/>
            <a:ext cx="728663" cy="660655"/>
            <a:chOff x="3571875" y="2521460"/>
            <a:chExt cx="728663" cy="660655"/>
          </a:xfrm>
        </p:grpSpPr>
        <p:sp>
          <p:nvSpPr>
            <p:cNvPr id="11" name="Oval 10">
              <a:extLst>
                <a:ext uri="{FF2B5EF4-FFF2-40B4-BE49-F238E27FC236}">
                  <a16:creationId xmlns:a16="http://schemas.microsoft.com/office/drawing/2014/main" id="{65ABCD84-A06E-4894-BB1F-39A426FDC781}"/>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86091C-7E79-4CCB-B1D7-3BD2544809C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3" name="Group 12">
            <a:extLst>
              <a:ext uri="{FF2B5EF4-FFF2-40B4-BE49-F238E27FC236}">
                <a16:creationId xmlns:a16="http://schemas.microsoft.com/office/drawing/2014/main" id="{A57B0AA8-B33B-401E-B30B-31969CFA5392}"/>
              </a:ext>
            </a:extLst>
          </p:cNvPr>
          <p:cNvGrpSpPr/>
          <p:nvPr/>
        </p:nvGrpSpPr>
        <p:grpSpPr>
          <a:xfrm>
            <a:off x="10170412" y="3692213"/>
            <a:ext cx="728663" cy="660655"/>
            <a:chOff x="3571875" y="2521460"/>
            <a:chExt cx="728663" cy="660655"/>
          </a:xfrm>
        </p:grpSpPr>
        <p:sp>
          <p:nvSpPr>
            <p:cNvPr id="14" name="Oval 13">
              <a:extLst>
                <a:ext uri="{FF2B5EF4-FFF2-40B4-BE49-F238E27FC236}">
                  <a16:creationId xmlns:a16="http://schemas.microsoft.com/office/drawing/2014/main" id="{CF814F38-012F-4F11-AF98-8FF5D2E72792}"/>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ED4228-B51C-4674-9548-86812F071646}"/>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
        <p:nvSpPr>
          <p:cNvPr id="16" name="TextBox 15">
            <a:extLst>
              <a:ext uri="{FF2B5EF4-FFF2-40B4-BE49-F238E27FC236}">
                <a16:creationId xmlns:a16="http://schemas.microsoft.com/office/drawing/2014/main" id="{067ECA73-1A66-4DD7-AC54-8C0AC9FAF27F}"/>
              </a:ext>
            </a:extLst>
          </p:cNvPr>
          <p:cNvSpPr txBox="1"/>
          <p:nvPr/>
        </p:nvSpPr>
        <p:spPr>
          <a:xfrm>
            <a:off x="6887045" y="925466"/>
            <a:ext cx="4514380" cy="1815882"/>
          </a:xfrm>
          <a:prstGeom prst="rect">
            <a:avLst/>
          </a:prstGeom>
          <a:noFill/>
        </p:spPr>
        <p:txBody>
          <a:bodyPr wrap="square">
            <a:spAutoFit/>
          </a:bodyPr>
          <a:lstStyle/>
          <a:p>
            <a:pPr algn="just"/>
            <a:r>
              <a:rPr lang="en-US" sz="2800" i="1" dirty="0" err="1">
                <a:effectLst/>
                <a:latin typeface="Times New Roman" panose="02020603050405020304" pitchFamily="18" charset="0"/>
                <a:ea typeface="Times New Roman" panose="02020603050405020304" pitchFamily="18" charset="0"/>
              </a:rPr>
              <a:t>Đến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tương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mỗi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tự</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tìm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do ai </a:t>
            </a:r>
            <a:r>
              <a:rPr lang="en-US" sz="2800" i="1" dirty="0" err="1">
                <a:effectLst/>
                <a:latin typeface="Times New Roman" panose="02020603050405020304" pitchFamily="18" charset="0"/>
                <a:ea typeface="Times New Roman" panose="02020603050405020304" pitchFamily="18" charset="0"/>
              </a:rPr>
              <a:t>đó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vạch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sẵn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54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MS Mincho" panose="02020609040205080304" pitchFamily="49" charset="-128"/>
              </a:rPr>
              <a:t>Khám</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phá</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chung</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văn</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bản</a:t>
            </a:r>
            <a:endParaRPr lang="en-US" sz="3200" dirty="0"/>
          </a:p>
        </p:txBody>
      </p:sp>
      <p:sp>
        <p:nvSpPr>
          <p:cNvPr id="12" name="TextBox 11">
            <a:extLst>
              <a:ext uri="{FF2B5EF4-FFF2-40B4-BE49-F238E27FC236}">
                <a16:creationId xmlns:a16="http://schemas.microsoft.com/office/drawing/2014/main" id="{C437C1BC-D291-4F8A-9F9E-EAC420CD3B9E}"/>
              </a:ext>
            </a:extLst>
          </p:cNvPr>
          <p:cNvSpPr txBox="1"/>
          <p:nvPr/>
        </p:nvSpPr>
        <p:spPr>
          <a:xfrm>
            <a:off x="2846785" y="932893"/>
            <a:ext cx="6093618" cy="954107"/>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endParaRPr>
          </a:p>
          <a:p>
            <a:pPr algn="ctr"/>
            <a:r>
              <a:rPr lang="pt-BR" sz="2800" b="1" dirty="0">
                <a:solidFill>
                  <a:srgbClr val="FF0000"/>
                </a:solidFill>
                <a:effectLst/>
                <a:latin typeface="Times New Roman" panose="02020603050405020304" pitchFamily="18" charset="0"/>
                <a:ea typeface="Times New Roman" panose="02020603050405020304" pitchFamily="18" charset="0"/>
              </a:rPr>
              <a:t>Khám phá chung về văn bản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EE36C89-C9F9-4D08-ABD0-CF3A0C0F1C57}"/>
              </a:ext>
            </a:extLst>
          </p:cNvPr>
          <p:cNvGraphicFramePr>
            <a:graphicFrameLocks noGrp="1"/>
          </p:cNvGraphicFramePr>
          <p:nvPr>
            <p:extLst>
              <p:ext uri="{D42A27DB-BD31-4B8C-83A1-F6EECF244321}">
                <p14:modId xmlns:p14="http://schemas.microsoft.com/office/powerpoint/2010/main" val="606469938"/>
              </p:ext>
            </p:extLst>
          </p:nvPr>
        </p:nvGraphicFramePr>
        <p:xfrm>
          <a:off x="660399" y="1963839"/>
          <a:ext cx="10858499" cy="3901440"/>
        </p:xfrm>
        <a:graphic>
          <a:graphicData uri="http://schemas.openxmlformats.org/drawingml/2006/table">
            <a:tbl>
              <a:tblPr firstRow="1" firstCol="1" bandRow="1">
                <a:tableStyleId>{ED083AE6-46FA-4A59-8FB0-9F97EB10719F}</a:tableStyleId>
              </a:tblPr>
              <a:tblGrid>
                <a:gridCol w="996421">
                  <a:extLst>
                    <a:ext uri="{9D8B030D-6E8A-4147-A177-3AD203B41FA5}">
                      <a16:colId xmlns:a16="http://schemas.microsoft.com/office/drawing/2014/main" val="984530157"/>
                    </a:ext>
                  </a:extLst>
                </a:gridCol>
                <a:gridCol w="6185176">
                  <a:extLst>
                    <a:ext uri="{9D8B030D-6E8A-4147-A177-3AD203B41FA5}">
                      <a16:colId xmlns:a16="http://schemas.microsoft.com/office/drawing/2014/main" val="2807466475"/>
                    </a:ext>
                  </a:extLst>
                </a:gridCol>
                <a:gridCol w="3676902">
                  <a:extLst>
                    <a:ext uri="{9D8B030D-6E8A-4147-A177-3AD203B41FA5}">
                      <a16:colId xmlns:a16="http://schemas.microsoft.com/office/drawing/2014/main" val="3104119020"/>
                    </a:ext>
                  </a:extLst>
                </a:gridCol>
              </a:tblGrid>
              <a:tr h="0">
                <a:tc>
                  <a:txBody>
                    <a:bodyPr/>
                    <a:lstStyle/>
                    <a:p>
                      <a:pPr algn="ctr"/>
                      <a:r>
                        <a:rPr lang="en-US" sz="3200" b="1">
                          <a:effectLst/>
                          <a:latin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Thông tin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Trả lời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0233715"/>
                  </a:ext>
                </a:extLst>
              </a:tr>
              <a:tr h="0">
                <a:tc>
                  <a:txBody>
                    <a:bodyPr/>
                    <a:lstStyle/>
                    <a:p>
                      <a:pPr algn="ctr"/>
                      <a:r>
                        <a:rPr lang="en-US" sz="32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Tác giả:</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5364624"/>
                  </a:ext>
                </a:extLst>
              </a:tr>
              <a:tr h="0">
                <a:tc>
                  <a:txBody>
                    <a:bodyPr/>
                    <a:lstStyle/>
                    <a:p>
                      <a:pPr algn="ctr"/>
                      <a:r>
                        <a:rPr lang="en-US" sz="32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Xuất xứ:</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4222277"/>
                  </a:ext>
                </a:extLst>
              </a:tr>
              <a:tr h="0">
                <a:tc>
                  <a:txBody>
                    <a:bodyPr/>
                    <a:lstStyle/>
                    <a:p>
                      <a:pPr algn="ctr"/>
                      <a:r>
                        <a:rPr lang="en-US" sz="32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Kiểu văn bản: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5834583"/>
                  </a:ext>
                </a:extLst>
              </a:tr>
              <a:tr h="0">
                <a:tc>
                  <a:txBody>
                    <a:bodyPr/>
                    <a:lstStyle/>
                    <a:p>
                      <a:pPr algn="ctr"/>
                      <a:r>
                        <a:rPr lang="en-US" sz="3200">
                          <a:effectLst/>
                          <a:latin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Phương thức biểu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9680724"/>
                  </a:ext>
                </a:extLst>
              </a:tr>
              <a:tr h="0">
                <a:tc>
                  <a:txBody>
                    <a:bodyPr/>
                    <a:lstStyle/>
                    <a:p>
                      <a:pPr algn="ctr"/>
                      <a:r>
                        <a:rPr lang="en-US" sz="32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Hình thức: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1517016"/>
                  </a:ext>
                </a:extLst>
              </a:tr>
              <a:tr h="0">
                <a:tc>
                  <a:txBody>
                    <a:bodyPr/>
                    <a:lstStyle/>
                    <a:p>
                      <a:pPr algn="ctr"/>
                      <a:r>
                        <a:rPr lang="en-US" sz="32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Vấn đề nghị luận: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37074545"/>
                  </a:ext>
                </a:extLst>
              </a:tr>
              <a:tr h="0">
                <a:tc>
                  <a:txBody>
                    <a:bodyPr/>
                    <a:lstStyle/>
                    <a:p>
                      <a:pPr algn="ctr"/>
                      <a:r>
                        <a:rPr lang="en-US" sz="3200">
                          <a:effectLst/>
                          <a:latin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Bố cục và nội dung chính từng phần: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9046565"/>
                  </a:ext>
                </a:extLst>
              </a:tr>
            </a:tbl>
          </a:graphicData>
        </a:graphic>
      </p:graphicFrame>
    </p:spTree>
    <p:extLst>
      <p:ext uri="{BB962C8B-B14F-4D97-AF65-F5344CB8AC3E}">
        <p14:creationId xmlns:p14="http://schemas.microsoft.com/office/powerpoint/2010/main" val="64974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62499A4-4965-4720-BE6F-0BA70BAA5AE8}"/>
              </a:ext>
            </a:extLst>
          </p:cNvPr>
          <p:cNvSpPr txBox="1"/>
          <p:nvPr/>
        </p:nvSpPr>
        <p:spPr>
          <a:xfrm>
            <a:off x="660400" y="1028700"/>
            <a:ext cx="6093618"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MS Mincho" panose="02020609040205080304" pitchFamily="49" charset="-128"/>
              </a:rPr>
              <a:t>1. </a:t>
            </a:r>
            <a:r>
              <a:rPr lang="en-US" sz="2800" b="1" dirty="0" err="1">
                <a:solidFill>
                  <a:srgbClr val="0070C0"/>
                </a:solidFill>
                <a:effectLst/>
                <a:latin typeface="Times New Roman" panose="02020603050405020304" pitchFamily="18" charset="0"/>
                <a:ea typeface="MS Mincho" panose="02020609040205080304" pitchFamily="49" charset="-128"/>
              </a:rPr>
              <a:t>Tác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giả</a:t>
            </a:r>
            <a:endParaRPr lang="en-US"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08591702-CEED-4061-8E94-5E2B20D73AE2}"/>
              </a:ext>
            </a:extLst>
          </p:cNvPr>
          <p:cNvSpPr txBox="1"/>
          <p:nvPr/>
        </p:nvSpPr>
        <p:spPr>
          <a:xfrm>
            <a:off x="660400" y="1608802"/>
            <a:ext cx="10858500" cy="3416320"/>
          </a:xfrm>
          <a:prstGeom prst="rect">
            <a:avLst/>
          </a:prstGeom>
          <a:noFill/>
        </p:spPr>
        <p:txBody>
          <a:bodyPr wrap="square">
            <a:spAutoFit/>
          </a:bodyPr>
          <a:lstStyle/>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Đa-ni-en Gót-li-ép sinh năm 1946, người Mĩ.</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Là nhà tâm lí học thực hành, bác sĩ điều trị tâm lí gia đình đồng thời là chuyên gia sức khỏe tâm thần.</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Tác phẩm tiêu biểu: </a:t>
            </a:r>
            <a:r>
              <a:rPr lang="pt-BR" sz="3600" i="1" dirty="0">
                <a:effectLst/>
                <a:latin typeface="Times New Roman" panose="02020603050405020304" pitchFamily="18" charset="0"/>
                <a:ea typeface="Calibri" panose="020F0502020204030204" pitchFamily="34" charset="0"/>
              </a:rPr>
              <a:t>Tiếng nói của xung đột</a:t>
            </a:r>
            <a:r>
              <a:rPr lang="pt-BR" sz="3600" dirty="0">
                <a:effectLst/>
                <a:latin typeface="Times New Roman" panose="02020603050405020304" pitchFamily="18" charset="0"/>
                <a:ea typeface="Calibri" panose="020F0502020204030204" pitchFamily="34" charset="0"/>
              </a:rPr>
              <a:t> (2001), </a:t>
            </a:r>
            <a:r>
              <a:rPr lang="pt-BR" sz="3600" i="1" dirty="0">
                <a:effectLst/>
                <a:latin typeface="Times New Roman" panose="02020603050405020304" pitchFamily="18" charset="0"/>
                <a:ea typeface="Calibri" panose="020F0502020204030204" pitchFamily="34" charset="0"/>
              </a:rPr>
              <a:t>Những bức thư gửi cháu Sam</a:t>
            </a:r>
            <a:r>
              <a:rPr lang="pt-BR" sz="3600" dirty="0">
                <a:effectLst/>
                <a:latin typeface="Times New Roman" panose="02020603050405020304" pitchFamily="18" charset="0"/>
                <a:ea typeface="Calibri" panose="020F0502020204030204" pitchFamily="34" charset="0"/>
              </a:rPr>
              <a:t> (2006), </a:t>
            </a:r>
            <a:r>
              <a:rPr lang="pt-BR" sz="3600" i="1" dirty="0">
                <a:effectLst/>
                <a:latin typeface="Times New Roman" panose="02020603050405020304" pitchFamily="18" charset="0"/>
                <a:ea typeface="Calibri" panose="020F0502020204030204" pitchFamily="34" charset="0"/>
              </a:rPr>
              <a:t>Tiếng nói trong gia đình</a:t>
            </a:r>
            <a:r>
              <a:rPr lang="pt-BR" sz="3600" dirty="0">
                <a:effectLst/>
                <a:latin typeface="Times New Roman" panose="02020603050405020304" pitchFamily="18" charset="0"/>
                <a:ea typeface="Calibri" panose="020F0502020204030204" pitchFamily="34" charset="0"/>
              </a:rPr>
              <a:t> (2007); </a:t>
            </a:r>
            <a:r>
              <a:rPr lang="pt-BR" sz="3600" i="1" dirty="0">
                <a:effectLst/>
                <a:latin typeface="Times New Roman" panose="02020603050405020304" pitchFamily="18" charset="0"/>
                <a:ea typeface="Calibri" panose="020F0502020204030204" pitchFamily="34" charset="0"/>
              </a:rPr>
              <a:t>Học từ trái tim</a:t>
            </a:r>
            <a:r>
              <a:rPr lang="pt-BR" sz="3600" dirty="0">
                <a:effectLst/>
                <a:latin typeface="Times New Roman" panose="02020603050405020304" pitchFamily="18" charset="0"/>
                <a:ea typeface="Calibri" panose="020F0502020204030204" pitchFamily="34" charset="0"/>
              </a:rPr>
              <a:t> (2006).</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6201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AA93433-3214-4A13-8B49-63E6EA2C60A5}"/>
              </a:ext>
            </a:extLst>
          </p:cNvPr>
          <p:cNvSpPr txBox="1"/>
          <p:nvPr/>
        </p:nvSpPr>
        <p:spPr>
          <a:xfrm>
            <a:off x="660400" y="1173162"/>
            <a:ext cx="10858500" cy="4524315"/>
          </a:xfrm>
          <a:prstGeom prst="rect">
            <a:avLst/>
          </a:prstGeom>
          <a:noFill/>
        </p:spPr>
        <p:txBody>
          <a:bodyPr wrap="square">
            <a:spAutoFit/>
          </a:bodyPr>
          <a:lstStyle/>
          <a:p>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Tác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phẩm</a:t>
            </a:r>
            <a:endParaRPr lang="en-US" sz="3200" dirty="0">
              <a:effectLst/>
              <a:latin typeface="Times New Roman" panose="02020603050405020304" pitchFamily="18" charset="0"/>
              <a:ea typeface="Times New Roman" panose="02020603050405020304" pitchFamily="18" charset="0"/>
            </a:endParaRPr>
          </a:p>
          <a:p>
            <a:r>
              <a:rPr lang="en-US" sz="3200" b="1" dirty="0">
                <a:solidFill>
                  <a:srgbClr val="0070C0"/>
                </a:solidFill>
                <a:effectLst/>
                <a:latin typeface="Times New Roman" panose="02020603050405020304" pitchFamily="18" charset="0"/>
                <a:ea typeface="MS Mincho" panose="02020609040205080304" pitchFamily="49" charset="-128"/>
              </a:rPr>
              <a:t>2.1. </a:t>
            </a:r>
            <a:r>
              <a:rPr lang="en-US" sz="3200" b="1" dirty="0" err="1">
                <a:solidFill>
                  <a:srgbClr val="0070C0"/>
                </a:solidFill>
                <a:effectLst/>
                <a:latin typeface="Times New Roman" panose="02020603050405020304" pitchFamily="18" charset="0"/>
                <a:ea typeface="MS Mincho" panose="02020609040205080304" pitchFamily="49" charset="-128"/>
              </a:rPr>
              <a:t>Đọc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tìm</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hiểu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chú</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thích</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2.2. </a:t>
            </a:r>
            <a:r>
              <a:rPr lang="en-US" sz="3200" b="1" dirty="0" err="1">
                <a:solidFill>
                  <a:srgbClr val="0070C0"/>
                </a:solidFill>
                <a:effectLst/>
                <a:latin typeface="Times New Roman" panose="02020603050405020304" pitchFamily="18" charset="0"/>
                <a:ea typeface="MS Mincho" panose="02020609040205080304" pitchFamily="49" charset="-128"/>
              </a:rPr>
              <a:t>Xuất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xứ</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Trích</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từ</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cuốn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sách</a:t>
            </a:r>
            <a:r>
              <a:rPr lang="en-US" sz="3200" b="1" dirty="0">
                <a:solidFill>
                  <a:srgbClr val="0D0D0D"/>
                </a:solidFill>
                <a:effectLst/>
                <a:latin typeface="Times New Roman" panose="02020603050405020304" pitchFamily="18" charset="0"/>
                <a:ea typeface="MS Mincho" panose="02020609040205080304" pitchFamily="49" charset="-128"/>
              </a:rPr>
              <a:t> </a:t>
            </a:r>
            <a:r>
              <a:rPr lang="pt-BR" sz="3200" i="1" dirty="0">
                <a:effectLst/>
                <a:latin typeface="Times New Roman" panose="02020603050405020304" pitchFamily="18" charset="0"/>
                <a:ea typeface="Calibri" panose="020F0502020204030204" pitchFamily="34" charset="0"/>
              </a:rPr>
              <a:t>Những bức thư gửi cháu Sam</a:t>
            </a:r>
            <a:r>
              <a:rPr lang="pt-BR" sz="3200" dirty="0">
                <a:effectLst/>
                <a:latin typeface="Times New Roman" panose="02020603050405020304" pitchFamily="18" charset="0"/>
                <a:ea typeface="Calibri" panose="020F0502020204030204" pitchFamily="34" charset="0"/>
              </a:rPr>
              <a:t> (2008),</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2.3. </a:t>
            </a:r>
            <a:r>
              <a:rPr lang="en-US" sz="3200" b="1" dirty="0" err="1">
                <a:solidFill>
                  <a:srgbClr val="0070C0"/>
                </a:solidFill>
                <a:effectLst/>
                <a:latin typeface="Times New Roman" panose="02020603050405020304" pitchFamily="18" charset="0"/>
                <a:ea typeface="MS Mincho" panose="02020609040205080304" pitchFamily="49" charset="-128"/>
              </a:rPr>
              <a:t>Kiểu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bản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2.4. </a:t>
            </a:r>
            <a:r>
              <a:rPr lang="en-US" sz="3200" b="1" dirty="0" err="1">
                <a:solidFill>
                  <a:srgbClr val="0070C0"/>
                </a:solidFill>
                <a:effectLst/>
                <a:latin typeface="Times New Roman" panose="02020603050405020304" pitchFamily="18" charset="0"/>
                <a:ea typeface="MS Mincho" panose="02020609040205080304" pitchFamily="49" charset="-128"/>
              </a:rPr>
              <a:t>Phương</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thức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biểu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đạt</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2.5. </a:t>
            </a:r>
            <a:r>
              <a:rPr lang="en-US" sz="3200" b="1" dirty="0" err="1">
                <a:solidFill>
                  <a:srgbClr val="0070C0"/>
                </a:solidFill>
                <a:effectLst/>
                <a:latin typeface="Times New Roman" panose="02020603050405020304" pitchFamily="18" charset="0"/>
                <a:ea typeface="MS Mincho" panose="02020609040205080304" pitchFamily="49" charset="-128"/>
              </a:rPr>
              <a:t>Hình</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thức</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gửi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cháu</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2.6.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nghị</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a:t>
            </a:r>
            <a:r>
              <a:rPr lang="vi-VN" sz="3200" dirty="0">
                <a:effectLst/>
                <a:latin typeface="Times New Roman" panose="02020603050405020304" pitchFamily="18" charset="0"/>
                <a:ea typeface="Times New Roman" panose="02020603050405020304" pitchFamily="18" charset="0"/>
              </a:rPr>
              <a:t> Vai trò</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trọng</a:t>
            </a:r>
            <a:r>
              <a:rPr lang="vi-VN" sz="3200" dirty="0">
                <a:effectLst/>
                <a:latin typeface="Times New Roman" panose="02020603050405020304" pitchFamily="18" charset="0"/>
                <a:ea typeface="Times New Roman" panose="02020603050405020304" pitchFamily="18" charset="0"/>
              </a:rPr>
              <a:t> của </a:t>
            </a:r>
            <a:r>
              <a:rPr lang="en-US" sz="3200" dirty="0">
                <a:effectLst/>
                <a:latin typeface="Times New Roman" panose="02020603050405020304" pitchFamily="18" charset="0"/>
                <a:ea typeface="Times New Roman" panose="02020603050405020304" pitchFamily="18" charset="0"/>
              </a:rPr>
              <a:t>"</a:t>
            </a:r>
            <a:r>
              <a:rPr lang="vi-VN" sz="3200" dirty="0">
                <a:effectLst/>
                <a:latin typeface="Times New Roman" panose="02020603050405020304" pitchFamily="18" charset="0"/>
                <a:ea typeface="Times New Roman" panose="02020603050405020304" pitchFamily="18" charset="0"/>
              </a:rPr>
              <a:t>tấm bản đồ</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lựa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chọn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đắn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vi-VN"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073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arn(inVertic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arn(inVertic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arn(inVertic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arn(inVertic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arn(inVertic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arn(inVertical)">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E2E3D0B-8155-4BDF-9AC3-4CE03EDC1D24}"/>
              </a:ext>
            </a:extLst>
          </p:cNvPr>
          <p:cNvSpPr txBox="1"/>
          <p:nvPr/>
        </p:nvSpPr>
        <p:spPr>
          <a:xfrm>
            <a:off x="613096" y="1194503"/>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2.7. </a:t>
            </a:r>
            <a:r>
              <a:rPr lang="en-US" sz="3200" b="1" dirty="0" err="1">
                <a:solidFill>
                  <a:srgbClr val="0070C0"/>
                </a:solidFill>
                <a:effectLst/>
                <a:latin typeface="Times New Roman" panose="02020603050405020304" pitchFamily="18" charset="0"/>
                <a:ea typeface="MS Mincho" panose="02020609040205080304" pitchFamily="49" charset="-128"/>
              </a:rPr>
              <a:t>Bố</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cục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nội</a:t>
            </a:r>
            <a:r>
              <a:rPr lang="en-US" sz="3200" b="1" dirty="0">
                <a:solidFill>
                  <a:srgbClr val="0070C0"/>
                </a:solidFill>
                <a:effectLst/>
                <a:latin typeface="Times New Roman" panose="02020603050405020304" pitchFamily="18" charset="0"/>
                <a:ea typeface="MS Mincho" panose="02020609040205080304" pitchFamily="49" charset="-128"/>
              </a:rPr>
              <a:t> dung </a:t>
            </a:r>
            <a:r>
              <a:rPr lang="en-US" sz="3200" b="1" dirty="0" err="1">
                <a:solidFill>
                  <a:srgbClr val="0070C0"/>
                </a:solidFill>
                <a:effectLst/>
                <a:latin typeface="Times New Roman" panose="02020603050405020304" pitchFamily="18" charset="0"/>
                <a:ea typeface="MS Mincho" panose="02020609040205080304" pitchFamily="49" charset="-128"/>
              </a:rPr>
              <a:t>chính</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b="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3 </a:t>
            </a:r>
            <a:r>
              <a:rPr lang="en-US" sz="3200" dirty="0" err="1">
                <a:effectLst/>
                <a:latin typeface="Times New Roman" panose="02020603050405020304" pitchFamily="18" charset="0"/>
                <a:ea typeface="Times New Roman" panose="02020603050405020304" pitchFamily="18" charset="0"/>
              </a:rPr>
              <a:t>phần</a:t>
            </a:r>
            <a:endParaRPr lang="en-US" sz="3200" dirty="0">
              <a:effectLst/>
              <a:latin typeface="Times New Roman" panose="02020603050405020304" pitchFamily="18" charset="0"/>
              <a:ea typeface="Times New Roman" panose="02020603050405020304" pitchFamily="18" charset="0"/>
            </a:endParaRPr>
          </a:p>
        </p:txBody>
      </p:sp>
      <p:sp>
        <p:nvSpPr>
          <p:cNvPr id="7" name="Arrow: Chevron 6">
            <a:extLst>
              <a:ext uri="{FF2B5EF4-FFF2-40B4-BE49-F238E27FC236}">
                <a16:creationId xmlns:a16="http://schemas.microsoft.com/office/drawing/2014/main" id="{E8310C65-8909-4A78-BD74-8999A88EF7BA}"/>
              </a:ext>
            </a:extLst>
          </p:cNvPr>
          <p:cNvSpPr/>
          <p:nvPr/>
        </p:nvSpPr>
        <p:spPr>
          <a:xfrm>
            <a:off x="1252526" y="2224482"/>
            <a:ext cx="2849091" cy="272414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5E08C35B-7DAD-44FD-B890-A0DED2C0096B}"/>
              </a:ext>
            </a:extLst>
          </p:cNvPr>
          <p:cNvSpPr/>
          <p:nvPr/>
        </p:nvSpPr>
        <p:spPr>
          <a:xfrm>
            <a:off x="2012285"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Phần (1):</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pt-BR" sz="2400" i="1" kern="1200" dirty="0">
                <a:latin typeface="Times New Roman" panose="02020603050405020304" pitchFamily="18" charset="0"/>
                <a:cs typeface="Times New Roman" panose="02020603050405020304" pitchFamily="18" charset="0"/>
              </a:rPr>
              <a:t>"</a:t>
            </a:r>
            <a:r>
              <a:rPr lang="vi-VN" sz="2400" i="1" kern="1200" dirty="0">
                <a:latin typeface="Times New Roman" panose="02020603050405020304" pitchFamily="18" charset="0"/>
                <a:cs typeface="Times New Roman" panose="02020603050405020304" pitchFamily="18" charset="0"/>
              </a:rPr>
              <a:t>...c</a:t>
            </a:r>
            <a:r>
              <a:rPr lang="pt-BR" sz="2400" i="1" kern="1200" dirty="0">
                <a:latin typeface="Times New Roman" panose="02020603050405020304" pitchFamily="18" charset="0"/>
                <a:cs typeface="Times New Roman" panose="02020603050405020304" pitchFamily="18" charset="0"/>
              </a:rPr>
              <a:t>húng ta cần phải bước vào bóng tối"</a:t>
            </a:r>
            <a:r>
              <a:rPr lang="pt-BR" sz="2400" kern="1200" dirty="0">
                <a:latin typeface="Times New Roman" panose="02020603050405020304" pitchFamily="18" charset="0"/>
                <a:cs typeface="Times New Roman" panose="02020603050405020304" pitchFamily="18" charset="0"/>
              </a:rPr>
              <a:t>: Nêu vấn đề cần suy nghĩ phán đoán, đánh giá và đưa ra bản đồ sao cho phù hợp nhất.</a:t>
            </a:r>
            <a:endParaRPr lang="en-US" sz="2400" kern="1200" dirty="0">
              <a:latin typeface="Times New Roman" panose="02020603050405020304" pitchFamily="18" charset="0"/>
              <a:cs typeface="Times New Roman" panose="02020603050405020304" pitchFamily="18" charset="0"/>
            </a:endParaRPr>
          </a:p>
        </p:txBody>
      </p:sp>
      <p:sp>
        <p:nvSpPr>
          <p:cNvPr id="13" name="Arrow: Chevron 12">
            <a:extLst>
              <a:ext uri="{FF2B5EF4-FFF2-40B4-BE49-F238E27FC236}">
                <a16:creationId xmlns:a16="http://schemas.microsoft.com/office/drawing/2014/main" id="{A5B5B05B-45FF-40F9-9921-9134E2D298D0}"/>
              </a:ext>
            </a:extLst>
          </p:cNvPr>
          <p:cNvSpPr/>
          <p:nvPr/>
        </p:nvSpPr>
        <p:spPr>
          <a:xfrm>
            <a:off x="4506821" y="2224482"/>
            <a:ext cx="2849091" cy="2724149"/>
          </a:xfrm>
          <a:prstGeom prst="chevron">
            <a:avLst>
              <a:gd name="adj" fmla="val 40000"/>
            </a:avLst>
          </a:pr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sp>
      <p:sp>
        <p:nvSpPr>
          <p:cNvPr id="14" name="Freeform: Shape 13">
            <a:extLst>
              <a:ext uri="{FF2B5EF4-FFF2-40B4-BE49-F238E27FC236}">
                <a16:creationId xmlns:a16="http://schemas.microsoft.com/office/drawing/2014/main" id="{A2FD631D-6F83-4EC0-BE7D-9866A146F6FA}"/>
              </a:ext>
            </a:extLst>
          </p:cNvPr>
          <p:cNvSpPr/>
          <p:nvPr/>
        </p:nvSpPr>
        <p:spPr>
          <a:xfrm>
            <a:off x="5266579"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(2): </a:t>
            </a:r>
            <a:r>
              <a:rPr lang="pt-BR" sz="2400" kern="1200" dirty="0">
                <a:latin typeface="Times New Roman" panose="02020603050405020304" pitchFamily="18" charset="0"/>
                <a:cs typeface="Times New Roman" panose="02020603050405020304" pitchFamily="18" charset="0"/>
              </a:rPr>
              <a:t>Tiếp theo đến “</a:t>
            </a:r>
            <a:r>
              <a:rPr lang="pt-BR" sz="2400" i="1" kern="1200" dirty="0">
                <a:latin typeface="Times New Roman" panose="02020603050405020304" pitchFamily="18" charset="0"/>
                <a:cs typeface="Times New Roman" panose="02020603050405020304" pitchFamily="18" charset="0"/>
              </a:rPr>
              <a:t>ý nghĩa của cuộc sống là gì”</a:t>
            </a:r>
            <a:r>
              <a:rPr lang="pt-BR" sz="2400" kern="1200" dirty="0">
                <a:latin typeface="Times New Roman" panose="02020603050405020304" pitchFamily="18" charset="0"/>
                <a:cs typeface="Times New Roman" panose="02020603050405020304" pitchFamily="18" charset="0"/>
              </a:rPr>
              <a:t>: Bàn luận về vai trò, ý nghĩa </a:t>
            </a:r>
            <a:r>
              <a:rPr lang="vi-VN" sz="2400" kern="1200" dirty="0">
                <a:latin typeface="Times New Roman" panose="02020603050405020304" pitchFamily="18" charset="0"/>
                <a:cs typeface="Times New Roman" panose="02020603050405020304" pitchFamily="18" charset="0"/>
              </a:rPr>
              <a:t>của </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tấm bản đồ</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 đối với đường đời của mỗi con người.</a:t>
            </a:r>
            <a:endParaRPr lang="en-US" sz="2400" kern="1200" dirty="0">
              <a:latin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53780145-FFD5-48A6-8549-74A7570F1EFC}"/>
              </a:ext>
            </a:extLst>
          </p:cNvPr>
          <p:cNvSpPr/>
          <p:nvPr/>
        </p:nvSpPr>
        <p:spPr>
          <a:xfrm>
            <a:off x="7761118" y="2224482"/>
            <a:ext cx="2849091" cy="2724149"/>
          </a:xfrm>
          <a:prstGeom prst="chevron">
            <a:avLst>
              <a:gd name="adj" fmla="val 400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6" name="Freeform: Shape 15">
            <a:extLst>
              <a:ext uri="{FF2B5EF4-FFF2-40B4-BE49-F238E27FC236}">
                <a16:creationId xmlns:a16="http://schemas.microsoft.com/office/drawing/2014/main" id="{4080264B-F040-42AC-836C-15593973DBFC}"/>
              </a:ext>
            </a:extLst>
          </p:cNvPr>
          <p:cNvSpPr/>
          <p:nvPr/>
        </p:nvSpPr>
        <p:spPr>
          <a:xfrm>
            <a:off x="8520874"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(3):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khuyên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752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Khám phá chi tiết văn bản</a:t>
            </a:r>
            <a:endParaRPr lang="en-US" sz="3200" dirty="0"/>
          </a:p>
        </p:txBody>
      </p:sp>
      <p:grpSp>
        <p:nvGrpSpPr>
          <p:cNvPr id="6" name="Group 5">
            <a:extLst>
              <a:ext uri="{FF2B5EF4-FFF2-40B4-BE49-F238E27FC236}">
                <a16:creationId xmlns:a16="http://schemas.microsoft.com/office/drawing/2014/main" id="{0E0E37EA-CDF6-4376-B66A-86E161A559EE}"/>
              </a:ext>
            </a:extLst>
          </p:cNvPr>
          <p:cNvGrpSpPr/>
          <p:nvPr/>
        </p:nvGrpSpPr>
        <p:grpSpPr>
          <a:xfrm>
            <a:off x="982216" y="1905394"/>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D207AF6A-0980-4F32-8411-2A0A5999DF7B}"/>
              </a:ext>
            </a:extLst>
          </p:cNvPr>
          <p:cNvSpPr txBox="1"/>
          <p:nvPr/>
        </p:nvSpPr>
        <p:spPr>
          <a:xfrm>
            <a:off x="660400" y="996624"/>
            <a:ext cx="6093618"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1. </a:t>
            </a:r>
            <a:r>
              <a:rPr lang="en-US" sz="3200" b="1" dirty="0" err="1">
                <a:solidFill>
                  <a:srgbClr val="0070C0"/>
                </a:solidFill>
                <a:effectLst/>
                <a:latin typeface="Times New Roman" panose="02020603050405020304" pitchFamily="18" charset="0"/>
                <a:ea typeface="MS Mincho" panose="02020609040205080304" pitchFamily="49" charset="-128"/>
              </a:rPr>
              <a:t>Mở</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đầu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endParaRPr lang="en-US" sz="3200" dirty="0">
              <a:effectLst/>
              <a:latin typeface="Times New Roman" panose="02020603050405020304" pitchFamily="18" charset="0"/>
              <a:ea typeface="Times New Roman" panose="02020603050405020304" pitchFamily="18" charset="0"/>
            </a:endParaRPr>
          </a:p>
        </p:txBody>
      </p:sp>
      <p:grpSp>
        <p:nvGrpSpPr>
          <p:cNvPr id="28" name="Group 27">
            <a:extLst>
              <a:ext uri="{FF2B5EF4-FFF2-40B4-BE49-F238E27FC236}">
                <a16:creationId xmlns:a16="http://schemas.microsoft.com/office/drawing/2014/main" id="{B728BD1B-0CA2-4165-A684-2BDC6A98D253}"/>
              </a:ext>
            </a:extLst>
          </p:cNvPr>
          <p:cNvGrpSpPr/>
          <p:nvPr/>
        </p:nvGrpSpPr>
        <p:grpSpPr>
          <a:xfrm>
            <a:off x="4490378" y="1905394"/>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FFA780F-8530-4963-AD48-E750C71BA4CA}"/>
              </a:ext>
            </a:extLst>
          </p:cNvPr>
          <p:cNvGrpSpPr/>
          <p:nvPr/>
        </p:nvGrpSpPr>
        <p:grpSpPr>
          <a:xfrm>
            <a:off x="7998540" y="1905394"/>
            <a:ext cx="3240624" cy="3714750"/>
            <a:chOff x="1307227" y="2057404"/>
            <a:chExt cx="3240624" cy="3714750"/>
          </a:xfrm>
        </p:grpSpPr>
        <p:sp>
          <p:nvSpPr>
            <p:cNvPr id="33" name="Rectangle 32">
              <a:extLst>
                <a:ext uri="{FF2B5EF4-FFF2-40B4-BE49-F238E27FC236}">
                  <a16:creationId xmlns:a16="http://schemas.microsoft.com/office/drawing/2014/main" id="{00E24706-F6F2-4E44-9367-AB0078799B64}"/>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D28051-5635-44F9-9AEF-EB47F4D9BAB5}"/>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28891541-8121-4143-8EAD-14A7747676F8}"/>
              </a:ext>
            </a:extLst>
          </p:cNvPr>
          <p:cNvSpPr txBox="1"/>
          <p:nvPr/>
        </p:nvSpPr>
        <p:spPr>
          <a:xfrm>
            <a:off x="1010792" y="2177362"/>
            <a:ext cx="3194141"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bàn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luận</a:t>
            </a:r>
            <a:endParaRPr lang="en-US" sz="3200" dirty="0"/>
          </a:p>
        </p:txBody>
      </p:sp>
      <p:sp>
        <p:nvSpPr>
          <p:cNvPr id="37" name="TextBox 36">
            <a:extLst>
              <a:ext uri="{FF2B5EF4-FFF2-40B4-BE49-F238E27FC236}">
                <a16:creationId xmlns:a16="http://schemas.microsoft.com/office/drawing/2014/main" id="{1DB62E96-BE6F-4DF6-912C-838AE0D31FC3}"/>
              </a:ext>
            </a:extLst>
          </p:cNvPr>
          <p:cNvSpPr txBox="1"/>
          <p:nvPr/>
        </p:nvSpPr>
        <p:spPr>
          <a:xfrm>
            <a:off x="1122103" y="3052024"/>
            <a:ext cx="2900239" cy="2554545"/>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lựa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đường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đích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
        <p:nvSpPr>
          <p:cNvPr id="39" name="TextBox 38">
            <a:extLst>
              <a:ext uri="{FF2B5EF4-FFF2-40B4-BE49-F238E27FC236}">
                <a16:creationId xmlns:a16="http://schemas.microsoft.com/office/drawing/2014/main" id="{FD115584-3146-431A-BE0D-BC679C445E71}"/>
              </a:ext>
            </a:extLst>
          </p:cNvPr>
          <p:cNvSpPr txBox="1"/>
          <p:nvPr/>
        </p:nvSpPr>
        <p:spPr>
          <a:xfrm>
            <a:off x="4684781" y="2202759"/>
            <a:ext cx="2904545"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giới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thiệu</a:t>
            </a:r>
            <a:endParaRPr lang="en-US" sz="3200" dirty="0"/>
          </a:p>
        </p:txBody>
      </p:sp>
      <p:sp>
        <p:nvSpPr>
          <p:cNvPr id="41" name="TextBox 40">
            <a:extLst>
              <a:ext uri="{FF2B5EF4-FFF2-40B4-BE49-F238E27FC236}">
                <a16:creationId xmlns:a16="http://schemas.microsoft.com/office/drawing/2014/main" id="{342326F7-42A7-4257-B9D2-AF35AA206094}"/>
              </a:ext>
            </a:extLst>
          </p:cNvPr>
          <p:cNvSpPr txBox="1"/>
          <p:nvPr/>
        </p:nvSpPr>
        <p:spPr>
          <a:xfrm>
            <a:off x="4737022" y="3125817"/>
            <a:ext cx="2793482"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tiếp</a:t>
            </a:r>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3" name="TextBox 42">
            <a:extLst>
              <a:ext uri="{FF2B5EF4-FFF2-40B4-BE49-F238E27FC236}">
                <a16:creationId xmlns:a16="http://schemas.microsoft.com/office/drawing/2014/main" id="{DF6B9D65-2363-4492-A86B-DC53B6AB0E42}"/>
              </a:ext>
            </a:extLst>
          </p:cNvPr>
          <p:cNvSpPr txBox="1"/>
          <p:nvPr/>
        </p:nvSpPr>
        <p:spPr>
          <a:xfrm>
            <a:off x="8289682" y="2177361"/>
            <a:ext cx="2453878"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dụng</a:t>
            </a:r>
            <a:endParaRPr lang="en-US" sz="3200" dirty="0"/>
          </a:p>
        </p:txBody>
      </p:sp>
      <p:sp>
        <p:nvSpPr>
          <p:cNvPr id="45" name="TextBox 44">
            <a:extLst>
              <a:ext uri="{FF2B5EF4-FFF2-40B4-BE49-F238E27FC236}">
                <a16:creationId xmlns:a16="http://schemas.microsoft.com/office/drawing/2014/main" id="{2B6C9B5B-D6C3-4577-A3D5-1A09C482D8BF}"/>
              </a:ext>
            </a:extLst>
          </p:cNvPr>
          <p:cNvSpPr txBox="1"/>
          <p:nvPr/>
        </p:nvSpPr>
        <p:spPr>
          <a:xfrm>
            <a:off x="8268134" y="3288256"/>
            <a:ext cx="2675458"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841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ircle(in)">
                                      <p:cBhvr>
                                        <p:cTn id="15" dur="2000"/>
                                        <p:tgtEl>
                                          <p:spTgt spid="3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ircle(in)">
                                      <p:cBhvr>
                                        <p:cTn id="18" dur="2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1" grpId="0"/>
      <p:bldP spid="43"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7758299-9CE1-4DE9-BD60-0504002B0E53}"/>
              </a:ext>
            </a:extLst>
          </p:cNvPr>
          <p:cNvSpPr txBox="1"/>
          <p:nvPr/>
        </p:nvSpPr>
        <p:spPr>
          <a:xfrm>
            <a:off x="660400" y="994515"/>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Triển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khai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ý </a:t>
            </a:r>
            <a:r>
              <a:rPr lang="en-US" sz="3200" b="1" dirty="0" err="1">
                <a:solidFill>
                  <a:srgbClr val="0070C0"/>
                </a:solidFill>
                <a:effectLst/>
                <a:latin typeface="Times New Roman" panose="02020603050405020304" pitchFamily="18" charset="0"/>
                <a:ea typeface="MS Mincho" panose="02020609040205080304" pitchFamily="49" charset="-128"/>
              </a:rPr>
              <a:t>kiến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để</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thuyết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phục</a:t>
            </a:r>
            <a:endParaRPr lang="en-US" sz="32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BBA75E87-04E5-4751-8BAE-9DFD43FC436D}"/>
              </a:ext>
            </a:extLst>
          </p:cNvPr>
          <p:cNvSpPr txBox="1"/>
          <p:nvPr/>
        </p:nvSpPr>
        <p:spPr>
          <a:xfrm>
            <a:off x="3622222" y="1607866"/>
            <a:ext cx="4499430" cy="584775"/>
          </a:xfrm>
          <a:prstGeom prst="rect">
            <a:avLst/>
          </a:prstGeom>
          <a:solidFill>
            <a:schemeClr val="bg1"/>
          </a:solidFill>
          <a:ln w="28575">
            <a:solidFill>
              <a:srgbClr val="002060"/>
            </a:solidFill>
          </a:ln>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endParaRPr lang="en-US" sz="3200" b="1"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B978D05-3EC9-425C-AAA5-348525C75CAE}"/>
              </a:ext>
            </a:extLst>
          </p:cNvPr>
          <p:cNvSpPr txBox="1"/>
          <p:nvPr/>
        </p:nvSpPr>
        <p:spPr>
          <a:xfrm>
            <a:off x="2114906"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1</a:t>
            </a:r>
          </a:p>
        </p:txBody>
      </p:sp>
      <p:sp>
        <p:nvSpPr>
          <p:cNvPr id="48" name="Freeform: Shape 47">
            <a:extLst>
              <a:ext uri="{FF2B5EF4-FFF2-40B4-BE49-F238E27FC236}">
                <a16:creationId xmlns:a16="http://schemas.microsoft.com/office/drawing/2014/main" id="{1D4A31F2-FFEE-4F9E-9C9F-AB2F56C70280}"/>
              </a:ext>
            </a:extLst>
          </p:cNvPr>
          <p:cNvSpPr/>
          <p:nvPr/>
        </p:nvSpPr>
        <p:spPr>
          <a:xfrm>
            <a:off x="7029482" y="3307327"/>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046915D5-6B42-4D88-B3AA-F407107A2FD9}"/>
              </a:ext>
            </a:extLst>
          </p:cNvPr>
          <p:cNvSpPr txBox="1"/>
          <p:nvPr/>
        </p:nvSpPr>
        <p:spPr>
          <a:xfrm>
            <a:off x="2563265" y="3608134"/>
            <a:ext cx="3774673" cy="1569660"/>
          </a:xfrm>
          <a:custGeom>
            <a:avLst/>
            <a:gdLst>
              <a:gd name="connsiteX0" fmla="*/ 0 w 3774673"/>
              <a:gd name="connsiteY0" fmla="*/ 0 h 1569660"/>
              <a:gd name="connsiteX1" fmla="*/ 553619 w 3774673"/>
              <a:gd name="connsiteY1" fmla="*/ 0 h 1569660"/>
              <a:gd name="connsiteX2" fmla="*/ 1258224 w 3774673"/>
              <a:gd name="connsiteY2" fmla="*/ 0 h 1569660"/>
              <a:gd name="connsiteX3" fmla="*/ 1887337 w 3774673"/>
              <a:gd name="connsiteY3" fmla="*/ 0 h 1569660"/>
              <a:gd name="connsiteX4" fmla="*/ 2591942 w 3774673"/>
              <a:gd name="connsiteY4" fmla="*/ 0 h 1569660"/>
              <a:gd name="connsiteX5" fmla="*/ 3774673 w 3774673"/>
              <a:gd name="connsiteY5" fmla="*/ 0 h 1569660"/>
              <a:gd name="connsiteX6" fmla="*/ 3774673 w 3774673"/>
              <a:gd name="connsiteY6" fmla="*/ 523220 h 1569660"/>
              <a:gd name="connsiteX7" fmla="*/ 3774673 w 3774673"/>
              <a:gd name="connsiteY7" fmla="*/ 1015047 h 1569660"/>
              <a:gd name="connsiteX8" fmla="*/ 3774673 w 3774673"/>
              <a:gd name="connsiteY8" fmla="*/ 1569660 h 1569660"/>
              <a:gd name="connsiteX9" fmla="*/ 3258801 w 3774673"/>
              <a:gd name="connsiteY9" fmla="*/ 1569660 h 1569660"/>
              <a:gd name="connsiteX10" fmla="*/ 2591942 w 3774673"/>
              <a:gd name="connsiteY10" fmla="*/ 1569660 h 1569660"/>
              <a:gd name="connsiteX11" fmla="*/ 2000577 w 3774673"/>
              <a:gd name="connsiteY11" fmla="*/ 1569660 h 1569660"/>
              <a:gd name="connsiteX12" fmla="*/ 1446958 w 3774673"/>
              <a:gd name="connsiteY12" fmla="*/ 1569660 h 1569660"/>
              <a:gd name="connsiteX13" fmla="*/ 893339 w 3774673"/>
              <a:gd name="connsiteY13" fmla="*/ 1569660 h 1569660"/>
              <a:gd name="connsiteX14" fmla="*/ 0 w 3774673"/>
              <a:gd name="connsiteY14" fmla="*/ 1569660 h 1569660"/>
              <a:gd name="connsiteX15" fmla="*/ 0 w 3774673"/>
              <a:gd name="connsiteY15" fmla="*/ 1062137 h 1569660"/>
              <a:gd name="connsiteX16" fmla="*/ 0 w 3774673"/>
              <a:gd name="connsiteY16" fmla="*/ 570310 h 1569660"/>
              <a:gd name="connsiteX17" fmla="*/ 0 w 3774673"/>
              <a:gd name="connsiteY1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4673" h="1569660" fill="none" extrusionOk="0">
                <a:moveTo>
                  <a:pt x="0" y="0"/>
                </a:moveTo>
                <a:cubicBezTo>
                  <a:pt x="232167" y="-6164"/>
                  <a:pt x="356314" y="23788"/>
                  <a:pt x="553619" y="0"/>
                </a:cubicBezTo>
                <a:cubicBezTo>
                  <a:pt x="750924" y="-23788"/>
                  <a:pt x="1062892" y="-25796"/>
                  <a:pt x="1258224" y="0"/>
                </a:cubicBezTo>
                <a:cubicBezTo>
                  <a:pt x="1453556" y="25796"/>
                  <a:pt x="1684499" y="28435"/>
                  <a:pt x="1887337" y="0"/>
                </a:cubicBezTo>
                <a:cubicBezTo>
                  <a:pt x="2090175" y="-28435"/>
                  <a:pt x="2280595" y="-29631"/>
                  <a:pt x="2591942" y="0"/>
                </a:cubicBezTo>
                <a:cubicBezTo>
                  <a:pt x="2903290" y="29631"/>
                  <a:pt x="3460157" y="-52865"/>
                  <a:pt x="3774673" y="0"/>
                </a:cubicBezTo>
                <a:cubicBezTo>
                  <a:pt x="3759054" y="114434"/>
                  <a:pt x="3760629" y="337152"/>
                  <a:pt x="3774673" y="523220"/>
                </a:cubicBezTo>
                <a:cubicBezTo>
                  <a:pt x="3788717" y="709288"/>
                  <a:pt x="3776934" y="786375"/>
                  <a:pt x="3774673" y="1015047"/>
                </a:cubicBezTo>
                <a:cubicBezTo>
                  <a:pt x="3772412" y="1243719"/>
                  <a:pt x="3793254" y="1392903"/>
                  <a:pt x="3774673" y="1569660"/>
                </a:cubicBezTo>
                <a:cubicBezTo>
                  <a:pt x="3661453" y="1578574"/>
                  <a:pt x="3405048" y="1573429"/>
                  <a:pt x="3258801" y="1569660"/>
                </a:cubicBezTo>
                <a:cubicBezTo>
                  <a:pt x="3112554" y="1565891"/>
                  <a:pt x="2846912" y="1558572"/>
                  <a:pt x="2591942" y="1569660"/>
                </a:cubicBezTo>
                <a:cubicBezTo>
                  <a:pt x="2336972" y="1580748"/>
                  <a:pt x="2293968" y="1545809"/>
                  <a:pt x="2000577" y="1569660"/>
                </a:cubicBezTo>
                <a:cubicBezTo>
                  <a:pt x="1707187" y="1593511"/>
                  <a:pt x="1636816" y="1588605"/>
                  <a:pt x="1446958" y="1569660"/>
                </a:cubicBezTo>
                <a:cubicBezTo>
                  <a:pt x="1257100" y="1550715"/>
                  <a:pt x="1164937" y="1561900"/>
                  <a:pt x="893339" y="1569660"/>
                </a:cubicBezTo>
                <a:cubicBezTo>
                  <a:pt x="621741" y="1577420"/>
                  <a:pt x="371787" y="1559587"/>
                  <a:pt x="0" y="1569660"/>
                </a:cubicBezTo>
                <a:cubicBezTo>
                  <a:pt x="5480" y="1446532"/>
                  <a:pt x="-9466" y="1247213"/>
                  <a:pt x="0" y="1062137"/>
                </a:cubicBezTo>
                <a:cubicBezTo>
                  <a:pt x="9466" y="877061"/>
                  <a:pt x="19121" y="749881"/>
                  <a:pt x="0" y="570310"/>
                </a:cubicBezTo>
                <a:cubicBezTo>
                  <a:pt x="-19121" y="390739"/>
                  <a:pt x="24446" y="253234"/>
                  <a:pt x="0" y="0"/>
                </a:cubicBezTo>
                <a:close/>
              </a:path>
              <a:path w="3774673" h="1569660" stroke="0" extrusionOk="0">
                <a:moveTo>
                  <a:pt x="0" y="0"/>
                </a:moveTo>
                <a:cubicBezTo>
                  <a:pt x="141723" y="-19307"/>
                  <a:pt x="286897" y="-17910"/>
                  <a:pt x="553619" y="0"/>
                </a:cubicBezTo>
                <a:cubicBezTo>
                  <a:pt x="820341" y="17910"/>
                  <a:pt x="991613" y="-25758"/>
                  <a:pt x="1220478" y="0"/>
                </a:cubicBezTo>
                <a:cubicBezTo>
                  <a:pt x="1449343" y="25758"/>
                  <a:pt x="1685017" y="3211"/>
                  <a:pt x="1849590" y="0"/>
                </a:cubicBezTo>
                <a:cubicBezTo>
                  <a:pt x="2014163" y="-3211"/>
                  <a:pt x="2247022" y="22449"/>
                  <a:pt x="2440955" y="0"/>
                </a:cubicBezTo>
                <a:cubicBezTo>
                  <a:pt x="2634889" y="-22449"/>
                  <a:pt x="2699668" y="-8271"/>
                  <a:pt x="2956827" y="0"/>
                </a:cubicBezTo>
                <a:cubicBezTo>
                  <a:pt x="3213986" y="8271"/>
                  <a:pt x="3372990" y="13753"/>
                  <a:pt x="3774673" y="0"/>
                </a:cubicBezTo>
                <a:cubicBezTo>
                  <a:pt x="3775086" y="183647"/>
                  <a:pt x="3789983" y="330931"/>
                  <a:pt x="3774673" y="476130"/>
                </a:cubicBezTo>
                <a:cubicBezTo>
                  <a:pt x="3759364" y="621329"/>
                  <a:pt x="3800134" y="770803"/>
                  <a:pt x="3774673" y="999350"/>
                </a:cubicBezTo>
                <a:cubicBezTo>
                  <a:pt x="3749212" y="1227897"/>
                  <a:pt x="3755117" y="1313985"/>
                  <a:pt x="3774673" y="1569660"/>
                </a:cubicBezTo>
                <a:cubicBezTo>
                  <a:pt x="3442579" y="1555873"/>
                  <a:pt x="3350755" y="1566811"/>
                  <a:pt x="3107814" y="1569660"/>
                </a:cubicBezTo>
                <a:cubicBezTo>
                  <a:pt x="2864873" y="1572509"/>
                  <a:pt x="2762218" y="1555886"/>
                  <a:pt x="2440955" y="1569660"/>
                </a:cubicBezTo>
                <a:cubicBezTo>
                  <a:pt x="2119692" y="1583434"/>
                  <a:pt x="2097464" y="1575194"/>
                  <a:pt x="1925083" y="1569660"/>
                </a:cubicBezTo>
                <a:cubicBezTo>
                  <a:pt x="1752702" y="1564126"/>
                  <a:pt x="1457226" y="1555308"/>
                  <a:pt x="1295971" y="1569660"/>
                </a:cubicBezTo>
                <a:cubicBezTo>
                  <a:pt x="1134716" y="1584012"/>
                  <a:pt x="767796" y="1552650"/>
                  <a:pt x="629112" y="1569660"/>
                </a:cubicBezTo>
                <a:cubicBezTo>
                  <a:pt x="490428" y="1586670"/>
                  <a:pt x="155762" y="1596336"/>
                  <a:pt x="0" y="1569660"/>
                </a:cubicBezTo>
                <a:cubicBezTo>
                  <a:pt x="-22936" y="1425244"/>
                  <a:pt x="13156" y="1257299"/>
                  <a:pt x="0" y="1093530"/>
                </a:cubicBezTo>
                <a:cubicBezTo>
                  <a:pt x="-13156" y="929761"/>
                  <a:pt x="-9921" y="768913"/>
                  <a:pt x="0" y="586006"/>
                </a:cubicBezTo>
                <a:cubicBezTo>
                  <a:pt x="9921" y="403099"/>
                  <a:pt x="26306" y="177495"/>
                  <a:pt x="0" y="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621466716">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về cuộc đời, con người</a:t>
            </a:r>
            <a:endParaRPr lang="en-US" sz="3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335BBCC3-BE45-407F-826C-E0ED66297D09}"/>
              </a:ext>
            </a:extLst>
          </p:cNvPr>
          <p:cNvSpPr txBox="1"/>
          <p:nvPr/>
        </p:nvSpPr>
        <p:spPr>
          <a:xfrm>
            <a:off x="6911053"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2</a:t>
            </a:r>
          </a:p>
        </p:txBody>
      </p:sp>
      <p:sp>
        <p:nvSpPr>
          <p:cNvPr id="44" name="TextBox 43">
            <a:extLst>
              <a:ext uri="{FF2B5EF4-FFF2-40B4-BE49-F238E27FC236}">
                <a16:creationId xmlns:a16="http://schemas.microsoft.com/office/drawing/2014/main" id="{80D12EC1-4EA2-401E-B060-FFEA34940AC0}"/>
              </a:ext>
            </a:extLst>
          </p:cNvPr>
          <p:cNvSpPr txBox="1"/>
          <p:nvPr/>
        </p:nvSpPr>
        <p:spPr>
          <a:xfrm>
            <a:off x="7352397" y="3571445"/>
            <a:ext cx="3340344" cy="1569660"/>
          </a:xfrm>
          <a:custGeom>
            <a:avLst/>
            <a:gdLst>
              <a:gd name="connsiteX0" fmla="*/ 0 w 3340344"/>
              <a:gd name="connsiteY0" fmla="*/ 0 h 1569660"/>
              <a:gd name="connsiteX1" fmla="*/ 668069 w 3340344"/>
              <a:gd name="connsiteY1" fmla="*/ 0 h 1569660"/>
              <a:gd name="connsiteX2" fmla="*/ 1402944 w 3340344"/>
              <a:gd name="connsiteY2" fmla="*/ 0 h 1569660"/>
              <a:gd name="connsiteX3" fmla="*/ 1970803 w 3340344"/>
              <a:gd name="connsiteY3" fmla="*/ 0 h 1569660"/>
              <a:gd name="connsiteX4" fmla="*/ 2672275 w 3340344"/>
              <a:gd name="connsiteY4" fmla="*/ 0 h 1569660"/>
              <a:gd name="connsiteX5" fmla="*/ 3340344 w 3340344"/>
              <a:gd name="connsiteY5" fmla="*/ 0 h 1569660"/>
              <a:gd name="connsiteX6" fmla="*/ 3340344 w 3340344"/>
              <a:gd name="connsiteY6" fmla="*/ 523220 h 1569660"/>
              <a:gd name="connsiteX7" fmla="*/ 3340344 w 3340344"/>
              <a:gd name="connsiteY7" fmla="*/ 1046440 h 1569660"/>
              <a:gd name="connsiteX8" fmla="*/ 3340344 w 3340344"/>
              <a:gd name="connsiteY8" fmla="*/ 1569660 h 1569660"/>
              <a:gd name="connsiteX9" fmla="*/ 2638872 w 3340344"/>
              <a:gd name="connsiteY9" fmla="*/ 1569660 h 1569660"/>
              <a:gd name="connsiteX10" fmla="*/ 1937400 w 3340344"/>
              <a:gd name="connsiteY10" fmla="*/ 1569660 h 1569660"/>
              <a:gd name="connsiteX11" fmla="*/ 1336138 w 3340344"/>
              <a:gd name="connsiteY11" fmla="*/ 1569660 h 1569660"/>
              <a:gd name="connsiteX12" fmla="*/ 601262 w 3340344"/>
              <a:gd name="connsiteY12" fmla="*/ 1569660 h 1569660"/>
              <a:gd name="connsiteX13" fmla="*/ 0 w 3340344"/>
              <a:gd name="connsiteY13" fmla="*/ 1569660 h 1569660"/>
              <a:gd name="connsiteX14" fmla="*/ 0 w 3340344"/>
              <a:gd name="connsiteY14" fmla="*/ 1093530 h 1569660"/>
              <a:gd name="connsiteX15" fmla="*/ 0 w 3340344"/>
              <a:gd name="connsiteY15" fmla="*/ 538917 h 1569660"/>
              <a:gd name="connsiteX16" fmla="*/ 0 w 3340344"/>
              <a:gd name="connsiteY1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0344" h="1569660" fill="none" extrusionOk="0">
                <a:moveTo>
                  <a:pt x="0" y="0"/>
                </a:moveTo>
                <a:cubicBezTo>
                  <a:pt x="263059" y="-4101"/>
                  <a:pt x="357676" y="-20246"/>
                  <a:pt x="668069" y="0"/>
                </a:cubicBezTo>
                <a:cubicBezTo>
                  <a:pt x="978462" y="20246"/>
                  <a:pt x="1048465" y="11558"/>
                  <a:pt x="1402944" y="0"/>
                </a:cubicBezTo>
                <a:cubicBezTo>
                  <a:pt x="1757423" y="-11558"/>
                  <a:pt x="1843588" y="-4423"/>
                  <a:pt x="1970803" y="0"/>
                </a:cubicBezTo>
                <a:cubicBezTo>
                  <a:pt x="2098018" y="4423"/>
                  <a:pt x="2448025" y="-28206"/>
                  <a:pt x="2672275" y="0"/>
                </a:cubicBezTo>
                <a:cubicBezTo>
                  <a:pt x="2896525" y="28206"/>
                  <a:pt x="3188328" y="-32209"/>
                  <a:pt x="3340344" y="0"/>
                </a:cubicBezTo>
                <a:cubicBezTo>
                  <a:pt x="3364525" y="249179"/>
                  <a:pt x="3350849" y="273043"/>
                  <a:pt x="3340344" y="523220"/>
                </a:cubicBezTo>
                <a:cubicBezTo>
                  <a:pt x="3329839" y="773397"/>
                  <a:pt x="3324596" y="786017"/>
                  <a:pt x="3340344" y="1046440"/>
                </a:cubicBezTo>
                <a:cubicBezTo>
                  <a:pt x="3356092" y="1306863"/>
                  <a:pt x="3339008" y="1387283"/>
                  <a:pt x="3340344" y="1569660"/>
                </a:cubicBezTo>
                <a:cubicBezTo>
                  <a:pt x="3185804" y="1553428"/>
                  <a:pt x="2860444" y="1578173"/>
                  <a:pt x="2638872" y="1569660"/>
                </a:cubicBezTo>
                <a:cubicBezTo>
                  <a:pt x="2417300" y="1561147"/>
                  <a:pt x="2212601" y="1590671"/>
                  <a:pt x="1937400" y="1569660"/>
                </a:cubicBezTo>
                <a:cubicBezTo>
                  <a:pt x="1662199" y="1548649"/>
                  <a:pt x="1611967" y="1580521"/>
                  <a:pt x="1336138" y="1569660"/>
                </a:cubicBezTo>
                <a:cubicBezTo>
                  <a:pt x="1060309" y="1558799"/>
                  <a:pt x="913433" y="1589525"/>
                  <a:pt x="601262" y="1569660"/>
                </a:cubicBezTo>
                <a:cubicBezTo>
                  <a:pt x="289091" y="1549795"/>
                  <a:pt x="279902" y="1549552"/>
                  <a:pt x="0" y="1569660"/>
                </a:cubicBezTo>
                <a:cubicBezTo>
                  <a:pt x="8833" y="1372123"/>
                  <a:pt x="-14836" y="1205203"/>
                  <a:pt x="0" y="1093530"/>
                </a:cubicBezTo>
                <a:cubicBezTo>
                  <a:pt x="14836" y="981857"/>
                  <a:pt x="20818" y="769310"/>
                  <a:pt x="0" y="538917"/>
                </a:cubicBezTo>
                <a:cubicBezTo>
                  <a:pt x="-20818" y="308524"/>
                  <a:pt x="-24997" y="225539"/>
                  <a:pt x="0" y="0"/>
                </a:cubicBezTo>
                <a:close/>
              </a:path>
              <a:path w="3340344" h="1569660" stroke="0" extrusionOk="0">
                <a:moveTo>
                  <a:pt x="0" y="0"/>
                </a:moveTo>
                <a:cubicBezTo>
                  <a:pt x="237618" y="28542"/>
                  <a:pt x="406672" y="-33028"/>
                  <a:pt x="668069" y="0"/>
                </a:cubicBezTo>
                <a:cubicBezTo>
                  <a:pt x="929466" y="33028"/>
                  <a:pt x="1112262" y="-6651"/>
                  <a:pt x="1235927" y="0"/>
                </a:cubicBezTo>
                <a:cubicBezTo>
                  <a:pt x="1359592" y="6651"/>
                  <a:pt x="1704396" y="1059"/>
                  <a:pt x="1937400" y="0"/>
                </a:cubicBezTo>
                <a:cubicBezTo>
                  <a:pt x="2170404" y="-1059"/>
                  <a:pt x="2439707" y="24508"/>
                  <a:pt x="2605468" y="0"/>
                </a:cubicBezTo>
                <a:cubicBezTo>
                  <a:pt x="2771229" y="-24508"/>
                  <a:pt x="3069881" y="19393"/>
                  <a:pt x="3340344" y="0"/>
                </a:cubicBezTo>
                <a:cubicBezTo>
                  <a:pt x="3340001" y="234971"/>
                  <a:pt x="3343137" y="328671"/>
                  <a:pt x="3340344" y="538917"/>
                </a:cubicBezTo>
                <a:cubicBezTo>
                  <a:pt x="3337551" y="749163"/>
                  <a:pt x="3357534" y="928810"/>
                  <a:pt x="3340344" y="1062137"/>
                </a:cubicBezTo>
                <a:cubicBezTo>
                  <a:pt x="3323154" y="1195464"/>
                  <a:pt x="3350192" y="1381351"/>
                  <a:pt x="3340344" y="1569660"/>
                </a:cubicBezTo>
                <a:cubicBezTo>
                  <a:pt x="3091466" y="1559512"/>
                  <a:pt x="2867172" y="1560720"/>
                  <a:pt x="2672275" y="1569660"/>
                </a:cubicBezTo>
                <a:cubicBezTo>
                  <a:pt x="2477378" y="1578600"/>
                  <a:pt x="2323945" y="1579470"/>
                  <a:pt x="2037610" y="1569660"/>
                </a:cubicBezTo>
                <a:cubicBezTo>
                  <a:pt x="1751276" y="1559850"/>
                  <a:pt x="1564277" y="1537294"/>
                  <a:pt x="1369541" y="1569660"/>
                </a:cubicBezTo>
                <a:cubicBezTo>
                  <a:pt x="1174805" y="1602026"/>
                  <a:pt x="896381" y="1585942"/>
                  <a:pt x="668069" y="1569660"/>
                </a:cubicBezTo>
                <a:cubicBezTo>
                  <a:pt x="439757" y="1553378"/>
                  <a:pt x="174395" y="1553715"/>
                  <a:pt x="0" y="1569660"/>
                </a:cubicBezTo>
                <a:cubicBezTo>
                  <a:pt x="16111" y="1470511"/>
                  <a:pt x="18095" y="1325649"/>
                  <a:pt x="0" y="1093530"/>
                </a:cubicBezTo>
                <a:cubicBezTo>
                  <a:pt x="-18095" y="861411"/>
                  <a:pt x="-12407" y="801732"/>
                  <a:pt x="0" y="586006"/>
                </a:cubicBezTo>
                <a:cubicBezTo>
                  <a:pt x="12407" y="370280"/>
                  <a:pt x="-17599" y="261915"/>
                  <a:pt x="0" y="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1753821330">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nhận về bản thân</a:t>
            </a:r>
            <a:endParaRPr lang="en-US" sz="3200"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E82AA8B0-C132-4C35-9FF0-486A6C7BBBEC}"/>
              </a:ext>
            </a:extLst>
          </p:cNvPr>
          <p:cNvSpPr/>
          <p:nvPr/>
        </p:nvSpPr>
        <p:spPr>
          <a:xfrm>
            <a:off x="2231753" y="3365603"/>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AA470562-86E2-495F-A6DC-4D841D22AD7C}"/>
              </a:ext>
            </a:extLst>
          </p:cNvPr>
          <p:cNvSpPr/>
          <p:nvPr/>
        </p:nvSpPr>
        <p:spPr>
          <a:xfrm>
            <a:off x="3338082" y="2334420"/>
            <a:ext cx="5006263" cy="377219"/>
          </a:xfrm>
          <a:custGeom>
            <a:avLst/>
            <a:gdLst>
              <a:gd name="connsiteX0" fmla="*/ 45461 w 5006263"/>
              <a:gd name="connsiteY0" fmla="*/ 0 h 377219"/>
              <a:gd name="connsiteX1" fmla="*/ 136382 w 5006263"/>
              <a:gd name="connsiteY1" fmla="*/ 0 h 377219"/>
              <a:gd name="connsiteX2" fmla="*/ 136382 w 5006263"/>
              <a:gd name="connsiteY2" fmla="*/ 1357 h 377219"/>
              <a:gd name="connsiteX3" fmla="*/ 4869882 w 5006263"/>
              <a:gd name="connsiteY3" fmla="*/ 1357 h 377219"/>
              <a:gd name="connsiteX4" fmla="*/ 4869882 w 5006263"/>
              <a:gd name="connsiteY4" fmla="*/ 0 h 377219"/>
              <a:gd name="connsiteX5" fmla="*/ 4960803 w 5006263"/>
              <a:gd name="connsiteY5" fmla="*/ 0 h 377219"/>
              <a:gd name="connsiteX6" fmla="*/ 4960803 w 5006263"/>
              <a:gd name="connsiteY6" fmla="*/ 286298 h 377219"/>
              <a:gd name="connsiteX7" fmla="*/ 5006263 w 5006263"/>
              <a:gd name="connsiteY7" fmla="*/ 286298 h 377219"/>
              <a:gd name="connsiteX8" fmla="*/ 4915342 w 5006263"/>
              <a:gd name="connsiteY8" fmla="*/ 377219 h 377219"/>
              <a:gd name="connsiteX9" fmla="*/ 4824421 w 5006263"/>
              <a:gd name="connsiteY9" fmla="*/ 286298 h 377219"/>
              <a:gd name="connsiteX10" fmla="*/ 4869882 w 5006263"/>
              <a:gd name="connsiteY10" fmla="*/ 286298 h 377219"/>
              <a:gd name="connsiteX11" fmla="*/ 4869882 w 5006263"/>
              <a:gd name="connsiteY11" fmla="*/ 47076 h 377219"/>
              <a:gd name="connsiteX12" fmla="*/ 136382 w 5006263"/>
              <a:gd name="connsiteY12" fmla="*/ 47076 h 377219"/>
              <a:gd name="connsiteX13" fmla="*/ 136382 w 5006263"/>
              <a:gd name="connsiteY13" fmla="*/ 286298 h 377219"/>
              <a:gd name="connsiteX14" fmla="*/ 181842 w 5006263"/>
              <a:gd name="connsiteY14" fmla="*/ 286298 h 377219"/>
              <a:gd name="connsiteX15" fmla="*/ 90921 w 5006263"/>
              <a:gd name="connsiteY15" fmla="*/ 377219 h 377219"/>
              <a:gd name="connsiteX16" fmla="*/ 0 w 5006263"/>
              <a:gd name="connsiteY16" fmla="*/ 286298 h 377219"/>
              <a:gd name="connsiteX17" fmla="*/ 45461 w 5006263"/>
              <a:gd name="connsiteY17" fmla="*/ 286298 h 3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6263" h="377219">
                <a:moveTo>
                  <a:pt x="45461" y="0"/>
                </a:moveTo>
                <a:lnTo>
                  <a:pt x="136382" y="0"/>
                </a:lnTo>
                <a:lnTo>
                  <a:pt x="136382" y="1357"/>
                </a:lnTo>
                <a:lnTo>
                  <a:pt x="4869882" y="1357"/>
                </a:lnTo>
                <a:lnTo>
                  <a:pt x="4869882" y="0"/>
                </a:lnTo>
                <a:lnTo>
                  <a:pt x="4960803" y="0"/>
                </a:lnTo>
                <a:lnTo>
                  <a:pt x="4960803" y="286298"/>
                </a:lnTo>
                <a:lnTo>
                  <a:pt x="5006263" y="286298"/>
                </a:lnTo>
                <a:lnTo>
                  <a:pt x="4915342" y="377219"/>
                </a:lnTo>
                <a:lnTo>
                  <a:pt x="4824421" y="286298"/>
                </a:lnTo>
                <a:lnTo>
                  <a:pt x="4869882" y="286298"/>
                </a:lnTo>
                <a:lnTo>
                  <a:pt x="4869882" y="47076"/>
                </a:lnTo>
                <a:lnTo>
                  <a:pt x="136382" y="47076"/>
                </a:lnTo>
                <a:lnTo>
                  <a:pt x="136382" y="286298"/>
                </a:lnTo>
                <a:lnTo>
                  <a:pt x="181842" y="286298"/>
                </a:lnTo>
                <a:lnTo>
                  <a:pt x="90921" y="377219"/>
                </a:lnTo>
                <a:lnTo>
                  <a:pt x="0" y="286298"/>
                </a:lnTo>
                <a:lnTo>
                  <a:pt x="45461" y="286298"/>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TextBox 51">
            <a:extLst>
              <a:ext uri="{FF2B5EF4-FFF2-40B4-BE49-F238E27FC236}">
                <a16:creationId xmlns:a16="http://schemas.microsoft.com/office/drawing/2014/main" id="{3C009F5C-E127-489D-89B1-5405AC93E784}"/>
              </a:ext>
            </a:extLst>
          </p:cNvPr>
          <p:cNvSpPr txBox="1"/>
          <p:nvPr/>
        </p:nvSpPr>
        <p:spPr>
          <a:xfrm>
            <a:off x="5409118" y="5366686"/>
            <a:ext cx="2712534" cy="1077218"/>
          </a:xfrm>
          <a:prstGeom prst="rect">
            <a:avLst/>
          </a:prstGeom>
          <a:solidFill>
            <a:schemeClr val="bg1"/>
          </a:solidFill>
          <a:ln w="28575">
            <a:solidFill>
              <a:srgbClr val="002060"/>
            </a:solidFill>
          </a:ln>
        </p:spPr>
        <p:txBody>
          <a:bodyPr wrap="square" rtlCol="0">
            <a:spAutoFit/>
          </a:bodyPr>
          <a:lstStyle/>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2" name="Arrow: Curved Right 11">
            <a:extLst>
              <a:ext uri="{FF2B5EF4-FFF2-40B4-BE49-F238E27FC236}">
                <a16:creationId xmlns:a16="http://schemas.microsoft.com/office/drawing/2014/main" id="{166ECC56-AA02-48A3-91C9-476BE85983EC}"/>
              </a:ext>
            </a:extLst>
          </p:cNvPr>
          <p:cNvSpPr/>
          <p:nvPr/>
        </p:nvSpPr>
        <p:spPr>
          <a:xfrm rot="19077609">
            <a:off x="4471675" y="5155065"/>
            <a:ext cx="418311" cy="1216152"/>
          </a:xfrm>
          <a:prstGeom prst="curved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Left 12">
            <a:extLst>
              <a:ext uri="{FF2B5EF4-FFF2-40B4-BE49-F238E27FC236}">
                <a16:creationId xmlns:a16="http://schemas.microsoft.com/office/drawing/2014/main" id="{4C091B43-EDC0-42D2-95F7-DA840F776B5B}"/>
              </a:ext>
            </a:extLst>
          </p:cNvPr>
          <p:cNvSpPr/>
          <p:nvPr/>
        </p:nvSpPr>
        <p:spPr>
          <a:xfrm rot="2575180">
            <a:off x="8694832" y="5139651"/>
            <a:ext cx="475141" cy="1216152"/>
          </a:xfrm>
          <a:prstGeom prst="curvedLef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73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circle(in)">
                                      <p:cBhvr>
                                        <p:cTn id="38" dur="20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circle(in)">
                                      <p:cBhvr>
                                        <p:cTn id="51"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8" grpId="0" animBg="1"/>
      <p:bldP spid="40" grpId="0" animBg="1"/>
      <p:bldP spid="42" grpId="0" animBg="1"/>
      <p:bldP spid="44" grpId="0" animBg="1"/>
      <p:bldP spid="49" grpId="0" animBg="1"/>
      <p:bldP spid="51" grpId="0" animBg="1"/>
      <p:bldP spid="52"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954107"/>
          </a:xfrm>
          <a:prstGeom prst="rect">
            <a:avLst/>
          </a:prstGeom>
          <a:noFill/>
        </p:spPr>
        <p:txBody>
          <a:bodyPr wrap="square">
            <a:spAutoFit/>
          </a:bodyPr>
          <a:lstStyle/>
          <a:p>
            <a:pPr algn="just"/>
            <a:r>
              <a:rPr lang="en-US" sz="2800" b="1" dirty="0">
                <a:solidFill>
                  <a:srgbClr val="0070C0"/>
                </a:solidFill>
                <a:effectLst/>
                <a:latin typeface="Times New Roman" panose="02020603050405020304" pitchFamily="18" charset="0"/>
                <a:ea typeface="MS Mincho" panose="02020609040205080304" pitchFamily="49" charset="-128"/>
              </a:rPr>
              <a:t>3. </a:t>
            </a:r>
            <a:r>
              <a:rPr lang="en-US" sz="2800" b="1" dirty="0" err="1">
                <a:solidFill>
                  <a:srgbClr val="0070C0"/>
                </a:solidFill>
                <a:effectLst/>
                <a:latin typeface="Times New Roman" panose="02020603050405020304" pitchFamily="18" charset="0"/>
                <a:ea typeface="MS Mincho" panose="02020609040205080304" pitchFamily="49" charset="-128"/>
              </a:rPr>
              <a:t>Kết</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thúc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vấn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đề</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bàn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luận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Đưa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ra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lời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khuyên</a:t>
            </a:r>
            <a:endParaRPr lang="en-US" sz="28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7E758CBB-0C73-47E4-A19D-EFF42C160407}"/>
              </a:ext>
            </a:extLst>
          </p:cNvPr>
          <p:cNvSpPr txBox="1"/>
          <p:nvPr/>
        </p:nvSpPr>
        <p:spPr>
          <a:xfrm>
            <a:off x="660400" y="1474332"/>
            <a:ext cx="10858500" cy="523220"/>
          </a:xfrm>
          <a:prstGeom prst="rect">
            <a:avLst/>
          </a:prstGeom>
          <a:noFill/>
        </p:spPr>
        <p:txBody>
          <a:bodyPr wrap="square">
            <a:spAutoFit/>
          </a:bodyPr>
          <a:lstStyle/>
          <a:p>
            <a:pPr algn="ctr"/>
            <a:r>
              <a:rPr lang="vi-VN" sz="2800" dirty="0">
                <a:solidFill>
                  <a:srgbClr val="000000"/>
                </a:solidFill>
                <a:effectLst/>
                <a:latin typeface="Times New Roman" panose="02020603050405020304" pitchFamily="18" charset="0"/>
                <a:ea typeface="Times New Roman" panose="02020603050405020304" pitchFamily="18" charset="0"/>
              </a:rPr>
              <a:t>Trong lời khuyên, “ông” muốn “cháu” thực hiện hai điều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grpSp>
        <p:nvGrpSpPr>
          <p:cNvPr id="11" name="Group 10">
            <a:extLst>
              <a:ext uri="{FF2B5EF4-FFF2-40B4-BE49-F238E27FC236}">
                <a16:creationId xmlns:a16="http://schemas.microsoft.com/office/drawing/2014/main" id="{70D1A28F-8F32-49C7-9DD6-E259C850605C}"/>
              </a:ext>
            </a:extLst>
          </p:cNvPr>
          <p:cNvGrpSpPr/>
          <p:nvPr/>
        </p:nvGrpSpPr>
        <p:grpSpPr>
          <a:xfrm>
            <a:off x="2507694" y="2360031"/>
            <a:ext cx="3240624" cy="3714750"/>
            <a:chOff x="2253804" y="2476143"/>
            <a:chExt cx="3240624" cy="3714750"/>
          </a:xfrm>
        </p:grpSpPr>
        <p:grpSp>
          <p:nvGrpSpPr>
            <p:cNvPr id="6" name="Group 5">
              <a:extLst>
                <a:ext uri="{FF2B5EF4-FFF2-40B4-BE49-F238E27FC236}">
                  <a16:creationId xmlns:a16="http://schemas.microsoft.com/office/drawing/2014/main" id="{0E0E37EA-CDF6-4376-B66A-86E161A559EE}"/>
                </a:ext>
              </a:extLst>
            </p:cNvPr>
            <p:cNvGrpSpPr/>
            <p:nvPr/>
          </p:nvGrpSpPr>
          <p:grpSpPr>
            <a:xfrm>
              <a:off x="2253804" y="2476143"/>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Oval 6">
              <a:extLst>
                <a:ext uri="{FF2B5EF4-FFF2-40B4-BE49-F238E27FC236}">
                  <a16:creationId xmlns:a16="http://schemas.microsoft.com/office/drawing/2014/main" id="{879729D4-1732-4E47-9A6F-0521E763AE9B}"/>
                </a:ext>
              </a:extLst>
            </p:cNvPr>
            <p:cNvSpPr/>
            <p:nvPr/>
          </p:nvSpPr>
          <p:spPr>
            <a:xfrm>
              <a:off x="3414704"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40" name="TextBox 39">
              <a:extLst>
                <a:ext uri="{FF2B5EF4-FFF2-40B4-BE49-F238E27FC236}">
                  <a16:creationId xmlns:a16="http://schemas.microsoft.com/office/drawing/2014/main" id="{F205680C-924C-4C15-8F9B-1292848C4AC7}"/>
                </a:ext>
              </a:extLst>
            </p:cNvPr>
            <p:cNvSpPr txBox="1"/>
            <p:nvPr/>
          </p:nvSpPr>
          <p:spPr>
            <a:xfrm>
              <a:off x="2622265" y="3977846"/>
              <a:ext cx="2765737" cy="1754326"/>
            </a:xfrm>
            <a:prstGeom prst="rect">
              <a:avLst/>
            </a:prstGeom>
            <a:noFill/>
          </p:spPr>
          <p:txBody>
            <a:bodyPr wrap="square">
              <a:spAutoFit/>
            </a:bodyPr>
            <a:lstStyle/>
            <a:p>
              <a:pPr algn="just"/>
              <a:r>
                <a:rPr lang="en-US" sz="3600" dirty="0">
                  <a:solidFill>
                    <a:srgbClr val="000000"/>
                  </a:solidFill>
                  <a:latin typeface="Times New Roman" panose="02020603050405020304" pitchFamily="18" charset="0"/>
                  <a:ea typeface="Times New Roman" panose="02020603050405020304" pitchFamily="18" charset="0"/>
                </a:rPr>
                <a:t>P</a:t>
              </a:r>
              <a:r>
                <a:rPr lang="vi-VN" sz="3600" dirty="0">
                  <a:solidFill>
                    <a:srgbClr val="000000"/>
                  </a:solidFill>
                  <a:effectLst/>
                  <a:latin typeface="Times New Roman" panose="02020603050405020304" pitchFamily="18" charset="0"/>
                  <a:ea typeface="Times New Roman" panose="02020603050405020304" pitchFamily="18" charset="0"/>
                </a:rPr>
                <a:t>hải tìm kiếm bản đồ cho chính mình</a:t>
              </a:r>
              <a:endParaRPr lang="en-US" sz="3600" dirty="0"/>
            </a:p>
          </p:txBody>
        </p:sp>
      </p:grpSp>
      <p:grpSp>
        <p:nvGrpSpPr>
          <p:cNvPr id="12" name="Group 11">
            <a:extLst>
              <a:ext uri="{FF2B5EF4-FFF2-40B4-BE49-F238E27FC236}">
                <a16:creationId xmlns:a16="http://schemas.microsoft.com/office/drawing/2014/main" id="{F668E3E1-0EF9-4E12-9304-B080AB2D887C}"/>
              </a:ext>
            </a:extLst>
          </p:cNvPr>
          <p:cNvGrpSpPr/>
          <p:nvPr/>
        </p:nvGrpSpPr>
        <p:grpSpPr>
          <a:xfrm>
            <a:off x="6430981" y="2360031"/>
            <a:ext cx="3240624" cy="3794638"/>
            <a:chOff x="5761966" y="2476143"/>
            <a:chExt cx="3240624" cy="3794638"/>
          </a:xfrm>
        </p:grpSpPr>
        <p:grpSp>
          <p:nvGrpSpPr>
            <p:cNvPr id="28" name="Group 27">
              <a:extLst>
                <a:ext uri="{FF2B5EF4-FFF2-40B4-BE49-F238E27FC236}">
                  <a16:creationId xmlns:a16="http://schemas.microsoft.com/office/drawing/2014/main" id="{B728BD1B-0CA2-4165-A684-2BDC6A98D253}"/>
                </a:ext>
              </a:extLst>
            </p:cNvPr>
            <p:cNvGrpSpPr/>
            <p:nvPr/>
          </p:nvGrpSpPr>
          <p:grpSpPr>
            <a:xfrm>
              <a:off x="5761966" y="2476143"/>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Oval 37">
              <a:extLst>
                <a:ext uri="{FF2B5EF4-FFF2-40B4-BE49-F238E27FC236}">
                  <a16:creationId xmlns:a16="http://schemas.microsoft.com/office/drawing/2014/main" id="{D2865E2C-6E59-4B34-9075-C692BBA7BF85}"/>
                </a:ext>
              </a:extLst>
            </p:cNvPr>
            <p:cNvSpPr/>
            <p:nvPr/>
          </p:nvSpPr>
          <p:spPr>
            <a:xfrm>
              <a:off x="6922866"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42" name="TextBox 41">
              <a:extLst>
                <a:ext uri="{FF2B5EF4-FFF2-40B4-BE49-F238E27FC236}">
                  <a16:creationId xmlns:a16="http://schemas.microsoft.com/office/drawing/2014/main" id="{21EC6CB3-A776-44B4-8B8A-F7B8A93EE0E6}"/>
                </a:ext>
              </a:extLst>
            </p:cNvPr>
            <p:cNvSpPr txBox="1"/>
            <p:nvPr/>
          </p:nvSpPr>
          <p:spPr>
            <a:xfrm>
              <a:off x="5921362" y="3716236"/>
              <a:ext cx="2903324" cy="2554545"/>
            </a:xfrm>
            <a:prstGeom prst="rect">
              <a:avLst/>
            </a:prstGeom>
            <a:noFill/>
          </p:spPr>
          <p:txBody>
            <a:bodyPr wrap="square">
              <a:spAutoFit/>
            </a:bodyPr>
            <a:lstStyle/>
            <a:p>
              <a:pPr algn="ctr"/>
              <a:r>
                <a:rPr lang="en-US" sz="3200" dirty="0">
                  <a:solidFill>
                    <a:srgbClr val="000000"/>
                  </a:solidFill>
                  <a:latin typeface="Times New Roman" panose="02020603050405020304" pitchFamily="18" charset="0"/>
                  <a:ea typeface="Times New Roman" panose="02020603050405020304" pitchFamily="18" charset="0"/>
                </a:rPr>
                <a:t>T</a:t>
              </a:r>
              <a:r>
                <a:rPr lang="vi-VN" sz="3200" dirty="0">
                  <a:solidFill>
                    <a:srgbClr val="000000"/>
                  </a:solidFill>
                  <a:effectLst/>
                  <a:latin typeface="Times New Roman" panose="02020603050405020304" pitchFamily="18" charset="0"/>
                  <a:ea typeface="Times New Roman" panose="02020603050405020304" pitchFamily="18" charset="0"/>
                </a:rPr>
                <a:t>ấm bản đồ đó “cháu” phải tự vẽ bằng chính kinh nghiệm của mình</a:t>
              </a:r>
              <a:endParaRPr lang="en-US" sz="3200" dirty="0"/>
            </a:p>
          </p:txBody>
        </p:sp>
      </p:grpSp>
    </p:spTree>
    <p:extLst>
      <p:ext uri="{BB962C8B-B14F-4D97-AF65-F5344CB8AC3E}">
        <p14:creationId xmlns:p14="http://schemas.microsoft.com/office/powerpoint/2010/main" val="122494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bàn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luận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khuyên</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endParaRPr>
          </a:p>
        </p:txBody>
      </p:sp>
      <p:sp>
        <p:nvSpPr>
          <p:cNvPr id="9" name="Oval 8">
            <a:extLst>
              <a:ext uri="{FF2B5EF4-FFF2-40B4-BE49-F238E27FC236}">
                <a16:creationId xmlns:a16="http://schemas.microsoft.com/office/drawing/2014/main" id="{BAF30C77-1085-46C5-B7AD-CAF4F2375CA0}"/>
              </a:ext>
            </a:extLst>
          </p:cNvPr>
          <p:cNvSpPr/>
          <p:nvPr/>
        </p:nvSpPr>
        <p:spPr>
          <a:xfrm>
            <a:off x="6141381" y="1846775"/>
            <a:ext cx="3496321" cy="349627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0D108E9-544D-4D96-879D-CCF33183220B}"/>
              </a:ext>
            </a:extLst>
          </p:cNvPr>
          <p:cNvSpPr/>
          <p:nvPr/>
        </p:nvSpPr>
        <p:spPr>
          <a:xfrm>
            <a:off x="6257874"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2305" tIns="501811" rIns="500753" bIns="50181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a:t>
            </a:r>
            <a:r>
              <a:rPr lang="vi-VN" sz="2800" kern="1200" dirty="0">
                <a:latin typeface="Times New Roman" panose="02020603050405020304" pitchFamily="18" charset="0"/>
                <a:cs typeface="Times New Roman" panose="02020603050405020304" pitchFamily="18" charset="0"/>
              </a:rPr>
              <a:t>ác bạn trẻ đều cần tìm kiếm cho mình tấm bản đồ, vì trên đời, mỗi người </a:t>
            </a:r>
            <a:r>
              <a:rPr lang="en-US" sz="2800" kern="1200" dirty="0" err="1">
                <a:latin typeface="Times New Roman" panose="02020603050405020304" pitchFamily="18" charset="0"/>
                <a:cs typeface="Times New Roman" panose="02020603050405020304" pitchFamily="18" charset="0"/>
              </a:rPr>
              <a:t>sẽ</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có một hành trình riêng. </a:t>
            </a:r>
            <a:endParaRPr lang="en-US" sz="2800" kern="1200" dirty="0">
              <a:latin typeface="Times New Roman" panose="02020603050405020304" pitchFamily="18" charset="0"/>
              <a:cs typeface="Times New Roman" panose="02020603050405020304" pitchFamily="18" charset="0"/>
            </a:endParaRPr>
          </a:p>
        </p:txBody>
      </p:sp>
      <p:sp>
        <p:nvSpPr>
          <p:cNvPr id="13" name="Teardrop 12">
            <a:extLst>
              <a:ext uri="{FF2B5EF4-FFF2-40B4-BE49-F238E27FC236}">
                <a16:creationId xmlns:a16="http://schemas.microsoft.com/office/drawing/2014/main" id="{7B68AEF5-592F-4141-AF76-D2BAEF99047B}"/>
              </a:ext>
            </a:extLst>
          </p:cNvPr>
          <p:cNvSpPr/>
          <p:nvPr/>
        </p:nvSpPr>
        <p:spPr>
          <a:xfrm rot="2700000">
            <a:off x="2528898" y="1842090"/>
            <a:ext cx="3496436" cy="3496436"/>
          </a:xfrm>
          <a:prstGeom prst="teardrop">
            <a:avLst>
              <a:gd name="adj" fmla="val 100000"/>
            </a:avLst>
          </a:pr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14" name="Freeform: Shape 13">
            <a:extLst>
              <a:ext uri="{FF2B5EF4-FFF2-40B4-BE49-F238E27FC236}">
                <a16:creationId xmlns:a16="http://schemas.microsoft.com/office/drawing/2014/main" id="{8F6BD6E5-B4D9-4BBE-B75F-29F14A38D6F1}"/>
              </a:ext>
            </a:extLst>
          </p:cNvPr>
          <p:cNvSpPr/>
          <p:nvPr/>
        </p:nvSpPr>
        <p:spPr>
          <a:xfrm>
            <a:off x="2645837"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1529" tIns="501811" rIns="501529" bIns="501812"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Việc làm của “cháu” sẽ giúp “cháu” biết tự chủ, tự chịu trách nhiệm về chính cuộc đời mình.</a:t>
            </a:r>
            <a:endParaRPr lang="en-US" sz="2800" kern="12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9820502-4C71-46AB-89AE-34228F6EAA5B}"/>
              </a:ext>
            </a:extLst>
          </p:cNvPr>
          <p:cNvPicPr>
            <a:picLocks noChangeAspect="1"/>
          </p:cNvPicPr>
          <p:nvPr/>
        </p:nvPicPr>
        <p:blipFill>
          <a:blip r:embed="rId2"/>
          <a:stretch>
            <a:fillRect/>
          </a:stretch>
        </p:blipFill>
        <p:spPr>
          <a:xfrm>
            <a:off x="4845577" y="4515796"/>
            <a:ext cx="2438154" cy="1914524"/>
          </a:xfrm>
          <a:prstGeom prst="ellipse">
            <a:avLst/>
          </a:prstGeom>
          <a:ln>
            <a:noFill/>
          </a:ln>
          <a:effectLst>
            <a:softEdge rad="112500"/>
          </a:effectLst>
        </p:spPr>
      </p:pic>
    </p:spTree>
    <p:extLst>
      <p:ext uri="{BB962C8B-B14F-4D97-AF65-F5344CB8AC3E}">
        <p14:creationId xmlns:p14="http://schemas.microsoft.com/office/powerpoint/2010/main" val="358056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martArt graphic">
            <a:extLst>
              <a:ext uri="{FF2B5EF4-FFF2-40B4-BE49-F238E27FC236}">
                <a16:creationId xmlns:a16="http://schemas.microsoft.com/office/drawing/2014/main" id="{1F31F3F2-F9C3-463B-A530-234B3D13EB70}"/>
              </a:ext>
            </a:extLst>
          </p:cNvPr>
          <p:cNvGrpSpPr/>
          <p:nvPr/>
        </p:nvGrpSpPr>
        <p:grpSpPr>
          <a:xfrm>
            <a:off x="1245325" y="2209314"/>
            <a:ext cx="9779182" cy="3357504"/>
            <a:chOff x="1245325" y="2209314"/>
            <a:chExt cx="9779182" cy="3357504"/>
          </a:xfrm>
        </p:grpSpPr>
        <p:sp>
          <p:nvSpPr>
            <p:cNvPr id="10" name="Straight Connector 9">
              <a:extLst>
                <a:ext uri="{FF2B5EF4-FFF2-40B4-BE49-F238E27FC236}">
                  <a16:creationId xmlns:a16="http://schemas.microsoft.com/office/drawing/2014/main" id="{67AA1272-B6EE-4697-B6F6-68D4D1A442EB}"/>
                </a:ext>
              </a:extLst>
            </p:cNvPr>
            <p:cNvSpPr/>
            <p:nvPr/>
          </p:nvSpPr>
          <p:spPr>
            <a:xfrm>
              <a:off x="1245325" y="3888067"/>
              <a:ext cx="9779182" cy="0"/>
            </a:xfrm>
            <a:prstGeom prst="line">
              <a:avLst/>
            </a:prstGeom>
            <a:solidFill>
              <a:schemeClr val="lt1">
                <a:alpha val="90000"/>
                <a:hueOff val="0"/>
                <a:satOff val="0"/>
                <a:lumOff val="0"/>
                <a:alphaOff val="0"/>
              </a:schemeClr>
            </a:solidFill>
            <a:ln w="19050" cap="flat" cmpd="sng" algn="ctr">
              <a:solidFill>
                <a:schemeClr val="accent2">
                  <a:alpha val="90000"/>
                  <a:hueOff val="0"/>
                  <a:satOff val="0"/>
                  <a:lumOff val="0"/>
                  <a:alphaOff val="0"/>
                </a:schemeClr>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1" name="Teardrop 10">
              <a:extLst>
                <a:ext uri="{FF2B5EF4-FFF2-40B4-BE49-F238E27FC236}">
                  <a16:creationId xmlns:a16="http://schemas.microsoft.com/office/drawing/2014/main" id="{67CC582F-D615-4CA1-8356-49ACFADD241C}"/>
                </a:ext>
              </a:extLst>
            </p:cNvPr>
            <p:cNvSpPr/>
            <p:nvPr/>
          </p:nvSpPr>
          <p:spPr>
            <a:xfrm rot="8100000">
              <a:off x="1314843" y="2209314"/>
              <a:ext cx="320851" cy="320851"/>
            </a:xfrm>
            <a:prstGeom prst="teardrop">
              <a:avLst>
                <a:gd name="adj" fmla="val 115000"/>
              </a:avLst>
            </a:prstGeom>
          </p:spPr>
          <p:style>
            <a:lnRef idx="2">
              <a:schemeClr val="accent2">
                <a:alpha val="90000"/>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292BE1CC-A3DC-4291-A683-E1F8F6FEE6C5}"/>
                </a:ext>
              </a:extLst>
            </p:cNvPr>
            <p:cNvSpPr/>
            <p:nvPr/>
          </p:nvSpPr>
          <p:spPr>
            <a:xfrm>
              <a:off x="1350487" y="2244958"/>
              <a:ext cx="249564" cy="249564"/>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ACA3B649-13A7-45DE-BEB5-9947A953C048}"/>
                </a:ext>
              </a:extLst>
            </p:cNvPr>
            <p:cNvSpPr/>
            <p:nvPr/>
          </p:nvSpPr>
          <p:spPr>
            <a:xfrm>
              <a:off x="1702145" y="2596616"/>
              <a:ext cx="2711424" cy="12914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Straight Connector 14">
              <a:extLst>
                <a:ext uri="{FF2B5EF4-FFF2-40B4-BE49-F238E27FC236}">
                  <a16:creationId xmlns:a16="http://schemas.microsoft.com/office/drawing/2014/main" id="{823C3D9C-8FDA-48F9-83B8-333BD656A3D7}"/>
                </a:ext>
              </a:extLst>
            </p:cNvPr>
            <p:cNvSpPr/>
            <p:nvPr/>
          </p:nvSpPr>
          <p:spPr>
            <a:xfrm>
              <a:off x="1475269" y="2596616"/>
              <a:ext cx="0" cy="1291450"/>
            </a:xfrm>
            <a:prstGeom prst="line">
              <a:avLst/>
            </a:prstGeom>
            <a:noFill/>
            <a:ln w="12700" cap="flat" cmpd="sng" algn="ctr">
              <a:solidFill>
                <a:schemeClr val="accent2">
                  <a:shade val="90000"/>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6" name="Oval 15">
              <a:extLst>
                <a:ext uri="{FF2B5EF4-FFF2-40B4-BE49-F238E27FC236}">
                  <a16:creationId xmlns:a16="http://schemas.microsoft.com/office/drawing/2014/main" id="{1FA4DAF2-8972-4540-9761-4E703ED56164}"/>
                </a:ext>
              </a:extLst>
            </p:cNvPr>
            <p:cNvSpPr/>
            <p:nvPr/>
          </p:nvSpPr>
          <p:spPr>
            <a:xfrm>
              <a:off x="1433487" y="3847229"/>
              <a:ext cx="81675" cy="81675"/>
            </a:xfrm>
            <a:prstGeom prst="ellipse">
              <a:avLst/>
            </a:prstGeom>
            <a:solidFill>
              <a:schemeClr val="accent2">
                <a:shade val="90000"/>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7" name="Teardrop 16">
              <a:extLst>
                <a:ext uri="{FF2B5EF4-FFF2-40B4-BE49-F238E27FC236}">
                  <a16:creationId xmlns:a16="http://schemas.microsoft.com/office/drawing/2014/main" id="{8D92D5ED-54EE-40E4-9ACD-D60B072C92C0}"/>
                </a:ext>
              </a:extLst>
            </p:cNvPr>
            <p:cNvSpPr/>
            <p:nvPr/>
          </p:nvSpPr>
          <p:spPr>
            <a:xfrm rot="18900000">
              <a:off x="2941410" y="5245967"/>
              <a:ext cx="320851" cy="320851"/>
            </a:xfrm>
            <a:prstGeom prst="teardrop">
              <a:avLst>
                <a:gd name="adj" fmla="val 115000"/>
              </a:avLst>
            </a:prstGeom>
            <a:solidFill>
              <a:schemeClr val="accent2"/>
            </a:solidFill>
          </p:spPr>
          <p:style>
            <a:lnRef idx="2">
              <a:schemeClr val="accent2">
                <a:alpha val="90000"/>
                <a:hueOff val="0"/>
                <a:satOff val="0"/>
                <a:lumOff val="0"/>
                <a:alphaOff val="-10000"/>
              </a:schemeClr>
            </a:lnRef>
            <a:fillRef idx="1">
              <a:scrgbClr r="0" g="0" b="0"/>
            </a:fillRef>
            <a:effectRef idx="0">
              <a:schemeClr val="accent2">
                <a:alpha val="90000"/>
                <a:hueOff val="0"/>
                <a:satOff val="0"/>
                <a:lumOff val="0"/>
                <a:alphaOff val="-10000"/>
              </a:schemeClr>
            </a:effectRef>
            <a:fontRef idx="minor">
              <a:schemeClr val="lt1"/>
            </a:fontRef>
          </p:style>
        </p:sp>
        <p:sp>
          <p:nvSpPr>
            <p:cNvPr id="18" name="Oval 17">
              <a:extLst>
                <a:ext uri="{FF2B5EF4-FFF2-40B4-BE49-F238E27FC236}">
                  <a16:creationId xmlns:a16="http://schemas.microsoft.com/office/drawing/2014/main" id="{EC789492-C119-4791-A649-335E9ACDE386}"/>
                </a:ext>
              </a:extLst>
            </p:cNvPr>
            <p:cNvSpPr/>
            <p:nvPr/>
          </p:nvSpPr>
          <p:spPr>
            <a:xfrm>
              <a:off x="2977054"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Straight Connector 20">
              <a:extLst>
                <a:ext uri="{FF2B5EF4-FFF2-40B4-BE49-F238E27FC236}">
                  <a16:creationId xmlns:a16="http://schemas.microsoft.com/office/drawing/2014/main" id="{BCCEB066-BA0A-4EB1-AECD-5EB984E919E1}"/>
                </a:ext>
              </a:extLst>
            </p:cNvPr>
            <p:cNvSpPr/>
            <p:nvPr/>
          </p:nvSpPr>
          <p:spPr>
            <a:xfrm>
              <a:off x="3101836"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2" name="Oval 21">
              <a:extLst>
                <a:ext uri="{FF2B5EF4-FFF2-40B4-BE49-F238E27FC236}">
                  <a16:creationId xmlns:a16="http://schemas.microsoft.com/office/drawing/2014/main" id="{5603B066-9F1E-448E-8F8A-E532EEE9396E}"/>
                </a:ext>
              </a:extLst>
            </p:cNvPr>
            <p:cNvSpPr/>
            <p:nvPr/>
          </p:nvSpPr>
          <p:spPr>
            <a:xfrm>
              <a:off x="3060055"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3" name="Teardrop 22">
              <a:extLst>
                <a:ext uri="{FF2B5EF4-FFF2-40B4-BE49-F238E27FC236}">
                  <a16:creationId xmlns:a16="http://schemas.microsoft.com/office/drawing/2014/main" id="{754C960A-7FC6-4225-AD1E-2AD51E44F505}"/>
                </a:ext>
              </a:extLst>
            </p:cNvPr>
            <p:cNvSpPr/>
            <p:nvPr/>
          </p:nvSpPr>
          <p:spPr>
            <a:xfrm rot="8100000">
              <a:off x="4567978" y="2209314"/>
              <a:ext cx="320851" cy="320851"/>
            </a:xfrm>
            <a:prstGeom prst="teardrop">
              <a:avLst>
                <a:gd name="adj" fmla="val 115000"/>
              </a:avLst>
            </a:prstGeom>
            <a:solidFill>
              <a:schemeClr val="accent2"/>
            </a:solidFill>
          </p:spPr>
          <p:style>
            <a:lnRef idx="2">
              <a:schemeClr val="accent2">
                <a:alpha val="90000"/>
                <a:hueOff val="0"/>
                <a:satOff val="0"/>
                <a:lumOff val="0"/>
                <a:alphaOff val="-20000"/>
              </a:schemeClr>
            </a:lnRef>
            <a:fillRef idx="1">
              <a:scrgbClr r="0" g="0" b="0"/>
            </a:fillRef>
            <a:effectRef idx="0">
              <a:schemeClr val="accent2">
                <a:alpha val="90000"/>
                <a:hueOff val="0"/>
                <a:satOff val="0"/>
                <a:lumOff val="0"/>
                <a:alphaOff val="-20000"/>
              </a:schemeClr>
            </a:effectRef>
            <a:fontRef idx="minor">
              <a:schemeClr val="lt1"/>
            </a:fontRef>
          </p:style>
        </p:sp>
        <p:sp>
          <p:nvSpPr>
            <p:cNvPr id="24" name="Oval 23">
              <a:extLst>
                <a:ext uri="{FF2B5EF4-FFF2-40B4-BE49-F238E27FC236}">
                  <a16:creationId xmlns:a16="http://schemas.microsoft.com/office/drawing/2014/main" id="{EEF4BEF8-0EE2-48EF-B2DE-772DF9A47BA6}"/>
                </a:ext>
              </a:extLst>
            </p:cNvPr>
            <p:cNvSpPr/>
            <p:nvPr/>
          </p:nvSpPr>
          <p:spPr>
            <a:xfrm>
              <a:off x="4603621"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7" name="Straight Connector 26">
              <a:extLst>
                <a:ext uri="{FF2B5EF4-FFF2-40B4-BE49-F238E27FC236}">
                  <a16:creationId xmlns:a16="http://schemas.microsoft.com/office/drawing/2014/main" id="{1D912E46-B153-44AB-848A-71A8ACD10E28}"/>
                </a:ext>
              </a:extLst>
            </p:cNvPr>
            <p:cNvSpPr/>
            <p:nvPr/>
          </p:nvSpPr>
          <p:spPr>
            <a:xfrm>
              <a:off x="4728403"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8" name="Oval 27">
              <a:extLst>
                <a:ext uri="{FF2B5EF4-FFF2-40B4-BE49-F238E27FC236}">
                  <a16:creationId xmlns:a16="http://schemas.microsoft.com/office/drawing/2014/main" id="{A16AF3BF-6453-4B21-8FC4-A851E3E64418}"/>
                </a:ext>
              </a:extLst>
            </p:cNvPr>
            <p:cNvSpPr/>
            <p:nvPr/>
          </p:nvSpPr>
          <p:spPr>
            <a:xfrm>
              <a:off x="4686622"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9" name="Teardrop 28">
              <a:extLst>
                <a:ext uri="{FF2B5EF4-FFF2-40B4-BE49-F238E27FC236}">
                  <a16:creationId xmlns:a16="http://schemas.microsoft.com/office/drawing/2014/main" id="{28ADAA73-E392-410F-A80A-6E84F1EB05AA}"/>
                </a:ext>
              </a:extLst>
            </p:cNvPr>
            <p:cNvSpPr/>
            <p:nvPr/>
          </p:nvSpPr>
          <p:spPr>
            <a:xfrm rot="18900000">
              <a:off x="6194545" y="5245967"/>
              <a:ext cx="320851" cy="320851"/>
            </a:xfrm>
            <a:prstGeom prst="teardrop">
              <a:avLst>
                <a:gd name="adj" fmla="val 115000"/>
              </a:avLst>
            </a:prstGeom>
            <a:solidFill>
              <a:schemeClr val="accent2"/>
            </a:solidFill>
          </p:spPr>
          <p:style>
            <a:lnRef idx="2">
              <a:schemeClr val="accent2">
                <a:alpha val="90000"/>
                <a:hueOff val="0"/>
                <a:satOff val="0"/>
                <a:lumOff val="0"/>
                <a:alphaOff val="-30000"/>
              </a:schemeClr>
            </a:lnRef>
            <a:fillRef idx="1">
              <a:scrgbClr r="0" g="0" b="0"/>
            </a:fillRef>
            <a:effectRef idx="0">
              <a:schemeClr val="accent2">
                <a:alpha val="90000"/>
                <a:hueOff val="0"/>
                <a:satOff val="0"/>
                <a:lumOff val="0"/>
                <a:alphaOff val="-30000"/>
              </a:schemeClr>
            </a:effectRef>
            <a:fontRef idx="minor">
              <a:schemeClr val="lt1"/>
            </a:fontRef>
          </p:style>
        </p:sp>
        <p:sp>
          <p:nvSpPr>
            <p:cNvPr id="30" name="Oval 29">
              <a:extLst>
                <a:ext uri="{FF2B5EF4-FFF2-40B4-BE49-F238E27FC236}">
                  <a16:creationId xmlns:a16="http://schemas.microsoft.com/office/drawing/2014/main" id="{61DACB16-24B0-4069-9E7E-E88C61BE80BC}"/>
                </a:ext>
              </a:extLst>
            </p:cNvPr>
            <p:cNvSpPr/>
            <p:nvPr/>
          </p:nvSpPr>
          <p:spPr>
            <a:xfrm>
              <a:off x="6230189"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3" name="Straight Connector 32">
              <a:extLst>
                <a:ext uri="{FF2B5EF4-FFF2-40B4-BE49-F238E27FC236}">
                  <a16:creationId xmlns:a16="http://schemas.microsoft.com/office/drawing/2014/main" id="{41152B05-BC37-4185-A9B1-C76B8E873A42}"/>
                </a:ext>
              </a:extLst>
            </p:cNvPr>
            <p:cNvSpPr/>
            <p:nvPr/>
          </p:nvSpPr>
          <p:spPr>
            <a:xfrm>
              <a:off x="6354971"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4" name="Oval 33">
              <a:extLst>
                <a:ext uri="{FF2B5EF4-FFF2-40B4-BE49-F238E27FC236}">
                  <a16:creationId xmlns:a16="http://schemas.microsoft.com/office/drawing/2014/main" id="{FD83799E-FF13-4EA6-B284-4A18EBF2EC76}"/>
                </a:ext>
              </a:extLst>
            </p:cNvPr>
            <p:cNvSpPr/>
            <p:nvPr/>
          </p:nvSpPr>
          <p:spPr>
            <a:xfrm>
              <a:off x="6313190"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5" name="Teardrop 34">
              <a:extLst>
                <a:ext uri="{FF2B5EF4-FFF2-40B4-BE49-F238E27FC236}">
                  <a16:creationId xmlns:a16="http://schemas.microsoft.com/office/drawing/2014/main" id="{15EE617C-3F91-44E6-8ED3-E17DBF1D89D1}"/>
                </a:ext>
              </a:extLst>
            </p:cNvPr>
            <p:cNvSpPr/>
            <p:nvPr/>
          </p:nvSpPr>
          <p:spPr>
            <a:xfrm rot="8100000">
              <a:off x="7821113" y="2209314"/>
              <a:ext cx="320851" cy="320851"/>
            </a:xfrm>
            <a:prstGeom prst="teardrop">
              <a:avLst>
                <a:gd name="adj" fmla="val 115000"/>
              </a:avLst>
            </a:prstGeom>
            <a:solidFill>
              <a:schemeClr val="accent2"/>
            </a:solidFill>
          </p:spPr>
          <p:style>
            <a:lnRef idx="2">
              <a:schemeClr val="accent2">
                <a:alpha val="90000"/>
                <a:hueOff val="0"/>
                <a:satOff val="0"/>
                <a:lumOff val="0"/>
                <a:alphaOff val="-40000"/>
              </a:schemeClr>
            </a:lnRef>
            <a:fillRef idx="1">
              <a:scrgbClr r="0" g="0" b="0"/>
            </a:fillRef>
            <a:effectRef idx="0">
              <a:schemeClr val="accent2">
                <a:alpha val="90000"/>
                <a:hueOff val="0"/>
                <a:satOff val="0"/>
                <a:lumOff val="0"/>
                <a:alphaOff val="-40000"/>
              </a:schemeClr>
            </a:effectRef>
            <a:fontRef idx="minor">
              <a:schemeClr val="lt1"/>
            </a:fontRef>
          </p:style>
        </p:sp>
        <p:sp>
          <p:nvSpPr>
            <p:cNvPr id="36" name="Oval 35">
              <a:extLst>
                <a:ext uri="{FF2B5EF4-FFF2-40B4-BE49-F238E27FC236}">
                  <a16:creationId xmlns:a16="http://schemas.microsoft.com/office/drawing/2014/main" id="{26F02E2C-01BF-43FB-9118-A708125EE793}"/>
                </a:ext>
              </a:extLst>
            </p:cNvPr>
            <p:cNvSpPr/>
            <p:nvPr/>
          </p:nvSpPr>
          <p:spPr>
            <a:xfrm>
              <a:off x="7856756"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9" name="Straight Connector 38">
              <a:extLst>
                <a:ext uri="{FF2B5EF4-FFF2-40B4-BE49-F238E27FC236}">
                  <a16:creationId xmlns:a16="http://schemas.microsoft.com/office/drawing/2014/main" id="{D2C12424-4629-4879-8A8F-E904D8ED6568}"/>
                </a:ext>
              </a:extLst>
            </p:cNvPr>
            <p:cNvSpPr/>
            <p:nvPr/>
          </p:nvSpPr>
          <p:spPr>
            <a:xfrm>
              <a:off x="7981538"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0" name="Oval 39">
              <a:extLst>
                <a:ext uri="{FF2B5EF4-FFF2-40B4-BE49-F238E27FC236}">
                  <a16:creationId xmlns:a16="http://schemas.microsoft.com/office/drawing/2014/main" id="{45327547-F815-4581-B16B-7B498DBCC098}"/>
                </a:ext>
              </a:extLst>
            </p:cNvPr>
            <p:cNvSpPr/>
            <p:nvPr/>
          </p:nvSpPr>
          <p:spPr>
            <a:xfrm>
              <a:off x="7939757"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sp>
        <p:nvSpPr>
          <p:cNvPr id="6" name="Slide Number Placeholder 5">
            <a:extLst>
              <a:ext uri="{FF2B5EF4-FFF2-40B4-BE49-F238E27FC236}">
                <a16:creationId xmlns:a16="http://schemas.microsoft.com/office/drawing/2014/main" id="{280037C3-0E79-CD4B-92A9-5B5F9E74A60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41" name="Teardrop 40">
            <a:extLst>
              <a:ext uri="{FF2B5EF4-FFF2-40B4-BE49-F238E27FC236}">
                <a16:creationId xmlns:a16="http://schemas.microsoft.com/office/drawing/2014/main" id="{847F33A5-5AFE-491E-8096-2C9A2B0B9046}"/>
              </a:ext>
            </a:extLst>
          </p:cNvPr>
          <p:cNvSpPr/>
          <p:nvPr/>
        </p:nvSpPr>
        <p:spPr>
          <a:xfrm rot="5122941">
            <a:off x="2433747" y="-1700524"/>
            <a:ext cx="761092" cy="4260341"/>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42" name="TextBox 41">
            <a:extLst>
              <a:ext uri="{FF2B5EF4-FFF2-40B4-BE49-F238E27FC236}">
                <a16:creationId xmlns:a16="http://schemas.microsoft.com/office/drawing/2014/main" id="{3FA9C174-204C-48BC-968C-FA60DEDD0A00}"/>
              </a:ext>
            </a:extLst>
          </p:cNvPr>
          <p:cNvSpPr txBox="1"/>
          <p:nvPr/>
        </p:nvSpPr>
        <p:spPr>
          <a:xfrm>
            <a:off x="1527092" y="137258"/>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III. Tổng kết</a:t>
            </a:r>
            <a:endParaRPr lang="en-US" sz="3200" dirty="0"/>
          </a:p>
        </p:txBody>
      </p:sp>
      <p:pic>
        <p:nvPicPr>
          <p:cNvPr id="43" name="Picture 42">
            <a:extLst>
              <a:ext uri="{FF2B5EF4-FFF2-40B4-BE49-F238E27FC236}">
                <a16:creationId xmlns:a16="http://schemas.microsoft.com/office/drawing/2014/main" id="{15463B6A-117D-49D8-94C2-094E36733AB5}"/>
              </a:ext>
            </a:extLst>
          </p:cNvPr>
          <p:cNvPicPr>
            <a:picLocks noChangeAspect="1"/>
          </p:cNvPicPr>
          <p:nvPr/>
        </p:nvPicPr>
        <p:blipFill>
          <a:blip r:embed="rId2"/>
          <a:stretch>
            <a:fillRect/>
          </a:stretch>
        </p:blipFill>
        <p:spPr>
          <a:xfrm>
            <a:off x="3482950" y="953510"/>
            <a:ext cx="4132288" cy="914675"/>
          </a:xfrm>
          <a:prstGeom prst="rect">
            <a:avLst/>
          </a:prstGeom>
        </p:spPr>
      </p:pic>
      <p:sp>
        <p:nvSpPr>
          <p:cNvPr id="45" name="TextBox 44">
            <a:extLst>
              <a:ext uri="{FF2B5EF4-FFF2-40B4-BE49-F238E27FC236}">
                <a16:creationId xmlns:a16="http://schemas.microsoft.com/office/drawing/2014/main" id="{D05CEAFA-59C8-4462-A1A6-C3531938FFAE}"/>
              </a:ext>
            </a:extLst>
          </p:cNvPr>
          <p:cNvSpPr txBox="1"/>
          <p:nvPr/>
        </p:nvSpPr>
        <p:spPr>
          <a:xfrm>
            <a:off x="4201488" y="1092808"/>
            <a:ext cx="3215805" cy="584775"/>
          </a:xfrm>
          <a:prstGeom prst="rect">
            <a:avLst/>
          </a:prstGeom>
          <a:noFill/>
        </p:spPr>
        <p:txBody>
          <a:bodyPr wrap="square">
            <a:spAutoFit/>
          </a:bodyPr>
          <a:lstStyle/>
          <a:p>
            <a:r>
              <a:rPr lang="en-US" sz="3200" b="1" dirty="0">
                <a:effectLst/>
                <a:latin typeface="Times New Roman" panose="02020603050405020304" pitchFamily="18" charset="0"/>
                <a:ea typeface="MS Mincho" panose="02020609040205080304" pitchFamily="49" charset="-128"/>
              </a:rPr>
              <a:t>1. </a:t>
            </a:r>
            <a:r>
              <a:rPr lang="en-US" sz="3200" b="1" dirty="0" err="1">
                <a:effectLst/>
                <a:latin typeface="Times New Roman" panose="02020603050405020304" pitchFamily="18" charset="0"/>
                <a:ea typeface="MS Mincho" panose="02020609040205080304" pitchFamily="49" charset="-128"/>
              </a:rPr>
              <a:t>Nghệ</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thuật</a:t>
            </a:r>
            <a:endParaRPr lang="en-US" sz="3200" dirty="0"/>
          </a:p>
        </p:txBody>
      </p:sp>
      <p:sp>
        <p:nvSpPr>
          <p:cNvPr id="47" name="TextBox 46">
            <a:extLst>
              <a:ext uri="{FF2B5EF4-FFF2-40B4-BE49-F238E27FC236}">
                <a16:creationId xmlns:a16="http://schemas.microsoft.com/office/drawing/2014/main" id="{87EE3912-2C78-41DC-A6E9-3CEACF51A7A0}"/>
              </a:ext>
            </a:extLst>
          </p:cNvPr>
          <p:cNvSpPr txBox="1"/>
          <p:nvPr/>
        </p:nvSpPr>
        <p:spPr>
          <a:xfrm>
            <a:off x="1679861" y="2281131"/>
            <a:ext cx="2584034" cy="1323439"/>
          </a:xfrm>
          <a:prstGeom prst="rect">
            <a:avLst/>
          </a:prstGeom>
          <a:noFill/>
        </p:spPr>
        <p:txBody>
          <a:bodyPr wrap="square">
            <a:spAutoFit/>
          </a:bodyPr>
          <a:lstStyle/>
          <a:p>
            <a:pPr algn="just"/>
            <a:r>
              <a:rPr lang="en-US" sz="2000" dirty="0" err="1">
                <a:solidFill>
                  <a:schemeClr val="bg1"/>
                </a:solidFill>
                <a:effectLst/>
                <a:latin typeface="Times New Roman" panose="02020603050405020304" pitchFamily="18" charset="0"/>
                <a:ea typeface="MS Mincho" panose="02020609040205080304" pitchFamily="49" charset="-128"/>
              </a:rPr>
              <a:t>Lựa</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chọn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hình</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thức</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lá</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thư</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kết</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hợp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câu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chuyện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ngụ</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ngôn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hấp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dẫn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dễ</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tiếp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vào</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đề</a:t>
            </a:r>
            <a:r>
              <a:rPr lang="en-US" sz="2000" dirty="0">
                <a:solidFill>
                  <a:schemeClr val="bg1"/>
                </a:solidFill>
                <a:effectLst/>
                <a:latin typeface="Times New Roman" panose="02020603050405020304" pitchFamily="18" charset="0"/>
                <a:ea typeface="MS Mincho" panose="02020609040205080304" pitchFamily="49" charset="-128"/>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663266B9-8339-49C1-85DF-F3674E31D288}"/>
              </a:ext>
            </a:extLst>
          </p:cNvPr>
          <p:cNvSpPr txBox="1"/>
          <p:nvPr/>
        </p:nvSpPr>
        <p:spPr>
          <a:xfrm>
            <a:off x="3226618" y="4184571"/>
            <a:ext cx="2459807"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MS Mincho" panose="02020609040205080304" pitchFamily="49" charset="-128"/>
              </a:rPr>
              <a:t>Giọng</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điệu</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tâm</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tình</a:t>
            </a:r>
            <a:r>
              <a:rPr lang="en-US" sz="2800" dirty="0">
                <a:solidFill>
                  <a:schemeClr val="bg1"/>
                </a:solidFill>
                <a:effectLst/>
                <a:latin typeface="Times New Roman" panose="02020603050405020304" pitchFamily="18" charset="0"/>
                <a:ea typeface="MS Mincho" panose="02020609040205080304" pitchFamily="49" charset="-128"/>
              </a:rPr>
              <a:t>, chia </a:t>
            </a:r>
            <a:r>
              <a:rPr lang="en-US" sz="2800" dirty="0" err="1">
                <a:solidFill>
                  <a:schemeClr val="bg1"/>
                </a:solidFill>
                <a:effectLst/>
                <a:latin typeface="Times New Roman" panose="02020603050405020304" pitchFamily="18" charset="0"/>
                <a:ea typeface="MS Mincho" panose="02020609040205080304" pitchFamily="49" charset="-128"/>
              </a:rPr>
              <a:t>sẻ</a:t>
            </a:r>
            <a:r>
              <a:rPr lang="en-US" sz="2800" dirty="0">
                <a:solidFill>
                  <a:schemeClr val="bg1"/>
                </a:solidFill>
                <a:effectLst/>
                <a:latin typeface="Times New Roman" panose="02020603050405020304" pitchFamily="18" charset="0"/>
                <a:ea typeface="MS Mincho" panose="02020609040205080304" pitchFamily="49" charset="-128"/>
              </a:rPr>
              <a:t>.</a:t>
            </a:r>
            <a:endParaRPr lang="en-US" sz="2800" dirty="0">
              <a:solidFill>
                <a:schemeClr val="bg1"/>
              </a:solidFill>
            </a:endParaRPr>
          </a:p>
        </p:txBody>
      </p:sp>
      <p:sp>
        <p:nvSpPr>
          <p:cNvPr id="51" name="TextBox 50">
            <a:extLst>
              <a:ext uri="{FF2B5EF4-FFF2-40B4-BE49-F238E27FC236}">
                <a16:creationId xmlns:a16="http://schemas.microsoft.com/office/drawing/2014/main" id="{4E83B53D-725A-4285-A0B6-D1A1CC077A0A}"/>
              </a:ext>
            </a:extLst>
          </p:cNvPr>
          <p:cNvSpPr txBox="1"/>
          <p:nvPr/>
        </p:nvSpPr>
        <p:spPr>
          <a:xfrm>
            <a:off x="4905530" y="2333030"/>
            <a:ext cx="2709708" cy="1200329"/>
          </a:xfrm>
          <a:prstGeom prst="rect">
            <a:avLst/>
          </a:prstGeom>
          <a:noFill/>
        </p:spPr>
        <p:txBody>
          <a:bodyPr wrap="square">
            <a:spAutoFit/>
          </a:bodyPr>
          <a:lstStyle/>
          <a:p>
            <a:pPr algn="just"/>
            <a:r>
              <a:rPr lang="en-US" sz="2400" dirty="0" err="1">
                <a:solidFill>
                  <a:schemeClr val="bg1"/>
                </a:solidFill>
                <a:effectLst/>
                <a:latin typeface="Times New Roman" panose="02020603050405020304" pitchFamily="18" charset="0"/>
                <a:ea typeface="Times New Roman" panose="02020603050405020304" pitchFamily="18" charset="0"/>
              </a:rPr>
              <a:t>Sử</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dụng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nhiều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hỏi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tạo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đối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thoại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gần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gũi</a:t>
            </a:r>
            <a:r>
              <a:rPr lang="en-US" sz="2400" dirty="0">
                <a:solidFill>
                  <a:schemeClr val="bg1"/>
                </a:solidFill>
                <a:effectLst/>
                <a:latin typeface="Times New Roman" panose="02020603050405020304" pitchFamily="18" charset="0"/>
                <a:ea typeface="Times New Roman" panose="02020603050405020304" pitchFamily="18" charset="0"/>
              </a:rPr>
              <a:t>.</a:t>
            </a:r>
          </a:p>
        </p:txBody>
      </p:sp>
      <p:sp>
        <p:nvSpPr>
          <p:cNvPr id="53" name="TextBox 52">
            <a:extLst>
              <a:ext uri="{FF2B5EF4-FFF2-40B4-BE49-F238E27FC236}">
                <a16:creationId xmlns:a16="http://schemas.microsoft.com/office/drawing/2014/main" id="{83FFF745-3C7F-4710-9281-ED1EC6670AE2}"/>
              </a:ext>
            </a:extLst>
          </p:cNvPr>
          <p:cNvSpPr txBox="1"/>
          <p:nvPr/>
        </p:nvSpPr>
        <p:spPr>
          <a:xfrm>
            <a:off x="6638996" y="4174452"/>
            <a:ext cx="3879647" cy="1384995"/>
          </a:xfrm>
          <a:prstGeom prst="rect">
            <a:avLst/>
          </a:prstGeom>
          <a:noFill/>
        </p:spPr>
        <p:txBody>
          <a:bodyPr wrap="square">
            <a:spAutoFit/>
          </a:bodyPr>
          <a:lstStyle/>
          <a:p>
            <a:r>
              <a:rPr lang="en-US" sz="2800" dirty="0">
                <a:solidFill>
                  <a:schemeClr val="bg1"/>
                </a:solidFill>
                <a:effectLst/>
                <a:latin typeface="Times New Roman" panose="02020603050405020304" pitchFamily="18" charset="0"/>
                <a:ea typeface="Times New Roman" panose="02020603050405020304" pitchFamily="18" charset="0"/>
              </a:rPr>
              <a:t>Ý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rõ</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ràng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lí</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sắc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sảo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dẫn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thực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thuyết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phục</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55" name="TextBox 54">
            <a:extLst>
              <a:ext uri="{FF2B5EF4-FFF2-40B4-BE49-F238E27FC236}">
                <a16:creationId xmlns:a16="http://schemas.microsoft.com/office/drawing/2014/main" id="{866BD60A-9927-49FB-A2D8-E28FCC29B6A9}"/>
              </a:ext>
            </a:extLst>
          </p:cNvPr>
          <p:cNvSpPr txBox="1"/>
          <p:nvPr/>
        </p:nvSpPr>
        <p:spPr>
          <a:xfrm>
            <a:off x="8208415" y="2579252"/>
            <a:ext cx="2946914"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hợp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biểu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cảm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nghị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luận</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932498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circle(in)">
                                      <p:cBhvr>
                                        <p:cTn id="22" dur="2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circle(in)">
                                      <p:cBhvr>
                                        <p:cTn id="2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P spid="53"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D80934-963B-ADA3-EFBB-3310883E669E}"/>
              </a:ext>
            </a:extLst>
          </p:cNvPr>
          <p:cNvPicPr>
            <a:picLocks noChangeAspect="1"/>
          </p:cNvPicPr>
          <p:nvPr/>
        </p:nvPicPr>
        <p:blipFill rotWithShape="1">
          <a:blip r:embed="rId2"/>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Rectangle 3">
            <a:extLst>
              <a:ext uri="{FF2B5EF4-FFF2-40B4-BE49-F238E27FC236}">
                <a16:creationId xmlns:a16="http://schemas.microsoft.com/office/drawing/2014/main" id="{2BEE1FE7-31AA-4EC0-9CC0-4940DCC78191}"/>
              </a:ext>
            </a:extLst>
          </p:cNvPr>
          <p:cNvSpPr/>
          <p:nvPr/>
        </p:nvSpPr>
        <p:spPr>
          <a:xfrm>
            <a:off x="2171700" y="1311964"/>
            <a:ext cx="8415337" cy="3001619"/>
          </a:xfrm>
          <a:prstGeom prst="rect">
            <a:avLst/>
          </a:prstGeom>
          <a:solidFill>
            <a:schemeClr val="tx1">
              <a:alpha val="44000"/>
            </a:schemeClr>
          </a:solidFill>
          <a:ln w="3810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6600">
                  <a:solidFill>
                    <a:srgbClr val="7030A0"/>
                  </a:solidFill>
                  <a:prstDash val="solid"/>
                </a:ln>
                <a:solidFill>
                  <a:srgbClr val="FF0000"/>
                </a:solidFill>
                <a:effectLst>
                  <a:outerShdw dist="38100" dir="2700000" algn="tl" rotWithShape="0">
                    <a:schemeClr val="accent2"/>
                  </a:outerShdw>
                </a:effectLst>
              </a:rPr>
              <a:t>TRÒ CHƠI</a:t>
            </a:r>
          </a:p>
          <a:p>
            <a:pPr algn="ctr"/>
            <a:r>
              <a:rPr lang="en-US" sz="5400" b="1" dirty="0">
                <a:ln w="6600">
                  <a:solidFill>
                    <a:srgbClr val="7030A0"/>
                  </a:solidFill>
                  <a:prstDash val="solid"/>
                </a:ln>
                <a:solidFill>
                  <a:srgbClr val="0000FF"/>
                </a:solidFill>
                <a:effectLst>
                  <a:outerShdw dist="38100" dir="2700000" algn="tl" rotWithShape="0">
                    <a:schemeClr val="accent2"/>
                  </a:outerShdw>
                </a:effectLst>
              </a:rPr>
              <a:t>“ NHÌN TRANH ĐOÁN TÊN HOẠT ĐỘNG”</a:t>
            </a:r>
          </a:p>
        </p:txBody>
      </p:sp>
      <p:sp>
        <p:nvSpPr>
          <p:cNvPr id="8" name="TextBox 7">
            <a:extLst>
              <a:ext uri="{FF2B5EF4-FFF2-40B4-BE49-F238E27FC236}">
                <a16:creationId xmlns:a16="http://schemas.microsoft.com/office/drawing/2014/main" id="{010B0616-AFBF-49D6-9A83-3A1168559DA2}"/>
              </a:ext>
            </a:extLst>
          </p:cNvPr>
          <p:cNvSpPr txBox="1"/>
          <p:nvPr/>
        </p:nvSpPr>
        <p:spPr>
          <a:xfrm>
            <a:off x="6513859" y="5025372"/>
            <a:ext cx="5173317" cy="1200329"/>
          </a:xfrm>
          <a:prstGeom prst="rect">
            <a:avLst/>
          </a:prstGeom>
          <a:noFill/>
        </p:spPr>
        <p:txBody>
          <a:bodyPr wrap="square">
            <a:spAutoFit/>
          </a:bodyPr>
          <a:lstStyle/>
          <a:p>
            <a:r>
              <a:rPr lang="en-US" sz="3600" b="1" i="1" dirty="0" err="1">
                <a:effectLst/>
                <a:latin typeface="Times New Roman" panose="02020603050405020304" pitchFamily="18" charset="0"/>
                <a:ea typeface="Times New Roman" panose="02020603050405020304" pitchFamily="18" charset="0"/>
              </a:rPr>
              <a:t>Mỗi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bức</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ảnh</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sau</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đây</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nói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về</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hoạt</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động</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nào</a:t>
            </a:r>
            <a:r>
              <a:rPr lang="en-US" sz="3600" b="1" i="1" dirty="0">
                <a:effectLst/>
                <a:latin typeface="Times New Roman" panose="02020603050405020304" pitchFamily="18" charset="0"/>
                <a:ea typeface="Times New Roman" panose="02020603050405020304" pitchFamily="18" charset="0"/>
              </a:rPr>
              <a:t>?</a:t>
            </a:r>
            <a:endParaRPr lang="en-US" sz="3600" b="1" dirty="0"/>
          </a:p>
        </p:txBody>
      </p:sp>
    </p:spTree>
    <p:extLst>
      <p:ext uri="{BB962C8B-B14F-4D97-AF65-F5344CB8AC3E}">
        <p14:creationId xmlns:p14="http://schemas.microsoft.com/office/powerpoint/2010/main" val="24695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20" name="Teardrop 19">
            <a:extLst>
              <a:ext uri="{FF2B5EF4-FFF2-40B4-BE49-F238E27FC236}">
                <a16:creationId xmlns:a16="http://schemas.microsoft.com/office/drawing/2014/main" id="{75A4F721-F6E8-40A5-A73E-3F7D09C26ECC}"/>
              </a:ext>
            </a:extLst>
          </p:cNvPr>
          <p:cNvSpPr/>
          <p:nvPr/>
        </p:nvSpPr>
        <p:spPr>
          <a:xfrm rot="5122941">
            <a:off x="4489279" y="-1589643"/>
            <a:ext cx="866123" cy="4396544"/>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22" name="TextBox 21">
            <a:extLst>
              <a:ext uri="{FF2B5EF4-FFF2-40B4-BE49-F238E27FC236}">
                <a16:creationId xmlns:a16="http://schemas.microsoft.com/office/drawing/2014/main" id="{EDD326EC-84EB-471C-8250-B60EAF8E2BD7}"/>
              </a:ext>
            </a:extLst>
          </p:cNvPr>
          <p:cNvSpPr txBox="1"/>
          <p:nvPr/>
        </p:nvSpPr>
        <p:spPr>
          <a:xfrm>
            <a:off x="3232546" y="316241"/>
            <a:ext cx="445200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MS Mincho" panose="02020609040205080304" pitchFamily="49" charset="-128"/>
              </a:rPr>
              <a:t>2. </a:t>
            </a:r>
            <a:r>
              <a:rPr lang="en-US" sz="3200" b="1" dirty="0" err="1">
                <a:solidFill>
                  <a:srgbClr val="FF0000"/>
                </a:solidFill>
                <a:effectLst/>
                <a:latin typeface="Times New Roman" panose="02020603050405020304" pitchFamily="18" charset="0"/>
                <a:ea typeface="MS Mincho" panose="02020609040205080304" pitchFamily="49" charset="-128"/>
              </a:rPr>
              <a:t>Nội</a:t>
            </a:r>
            <a:r>
              <a:rPr lang="en-US" sz="3200" b="1" dirty="0">
                <a:solidFill>
                  <a:srgbClr val="FF0000"/>
                </a:solidFill>
                <a:effectLst/>
                <a:latin typeface="Times New Roman" panose="02020603050405020304" pitchFamily="18" charset="0"/>
                <a:ea typeface="MS Mincho" panose="02020609040205080304" pitchFamily="49" charset="-128"/>
              </a:rPr>
              <a:t> dung – Ý </a:t>
            </a:r>
            <a:r>
              <a:rPr lang="en-US" sz="3200" b="1" dirty="0" err="1">
                <a:solidFill>
                  <a:srgbClr val="FF0000"/>
                </a:solidFill>
                <a:effectLst/>
                <a:latin typeface="Times New Roman" panose="02020603050405020304" pitchFamily="18" charset="0"/>
                <a:ea typeface="MS Mincho" panose="02020609040205080304" pitchFamily="49" charset="-128"/>
              </a:rPr>
              <a:t>nghĩa</a:t>
            </a:r>
            <a:endParaRPr lang="en-US" sz="3200" dirty="0">
              <a:solidFill>
                <a:srgbClr val="FF0000"/>
              </a:solidFill>
            </a:endParaRPr>
          </a:p>
        </p:txBody>
      </p:sp>
      <p:sp>
        <p:nvSpPr>
          <p:cNvPr id="24" name="TextBox 23">
            <a:extLst>
              <a:ext uri="{FF2B5EF4-FFF2-40B4-BE49-F238E27FC236}">
                <a16:creationId xmlns:a16="http://schemas.microsoft.com/office/drawing/2014/main" id="{EFC0D2DC-1FFF-4282-8BE4-76113D4C0B7D}"/>
              </a:ext>
            </a:extLst>
          </p:cNvPr>
          <p:cNvSpPr txBox="1"/>
          <p:nvPr/>
        </p:nvSpPr>
        <p:spPr>
          <a:xfrm>
            <a:off x="997913" y="2090172"/>
            <a:ext cx="3596878" cy="2677656"/>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T</a:t>
            </a:r>
            <a:r>
              <a:rPr lang="vi-VN" sz="2800" dirty="0">
                <a:solidFill>
                  <a:srgbClr val="000000"/>
                </a:solidFill>
                <a:effectLst/>
                <a:latin typeface="Times New Roman" panose="02020603050405020304" pitchFamily="18" charset="0"/>
                <a:ea typeface="Times New Roman" panose="02020603050405020304" pitchFamily="18" charset="0"/>
              </a:rPr>
              <a: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26" name="TextBox 25">
            <a:extLst>
              <a:ext uri="{FF2B5EF4-FFF2-40B4-BE49-F238E27FC236}">
                <a16:creationId xmlns:a16="http://schemas.microsoft.com/office/drawing/2014/main" id="{8606B4DB-2E8F-4FD3-9A40-F5E62FE332E4}"/>
              </a:ext>
            </a:extLst>
          </p:cNvPr>
          <p:cNvSpPr txBox="1"/>
          <p:nvPr/>
        </p:nvSpPr>
        <p:spPr>
          <a:xfrm>
            <a:off x="5097576" y="2559606"/>
            <a:ext cx="4575062" cy="3108543"/>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nhủ</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Muốn trưởng thành, bài học chỉ được rút ra từ trải nghiệm của bản thân, kể cả thành công và thất bại, không thể bắt chước, vay mượn kinh nghiệm sống của bất kì ai khác.</a:t>
            </a:r>
            <a:endParaRPr lang="en-US" sz="2800" dirty="0">
              <a:effectLst/>
              <a:latin typeface="Times New Roman" panose="02020603050405020304" pitchFamily="18" charset="0"/>
              <a:ea typeface="Times New Roman" panose="02020603050405020304" pitchFamily="18" charset="0"/>
            </a:endParaRPr>
          </a:p>
        </p:txBody>
      </p:sp>
      <p:grpSp>
        <p:nvGrpSpPr>
          <p:cNvPr id="29" name="Group 28">
            <a:extLst>
              <a:ext uri="{FF2B5EF4-FFF2-40B4-BE49-F238E27FC236}">
                <a16:creationId xmlns:a16="http://schemas.microsoft.com/office/drawing/2014/main" id="{54A0912F-0C50-495E-8C10-6C237403620F}"/>
              </a:ext>
            </a:extLst>
          </p:cNvPr>
          <p:cNvGrpSpPr/>
          <p:nvPr/>
        </p:nvGrpSpPr>
        <p:grpSpPr>
          <a:xfrm>
            <a:off x="1900557" y="1281693"/>
            <a:ext cx="1235546" cy="808480"/>
            <a:chOff x="1900557" y="1281693"/>
            <a:chExt cx="1235546" cy="808480"/>
          </a:xfrm>
          <a:blipFill>
            <a:blip r:embed="rId2"/>
            <a:tile tx="0" ty="0" sx="100000" sy="100000" flip="none" algn="tl"/>
          </a:blipFill>
        </p:grpSpPr>
        <p:sp>
          <p:nvSpPr>
            <p:cNvPr id="27" name="Arrow: Chevron 26">
              <a:extLst>
                <a:ext uri="{FF2B5EF4-FFF2-40B4-BE49-F238E27FC236}">
                  <a16:creationId xmlns:a16="http://schemas.microsoft.com/office/drawing/2014/main" id="{C6881093-A8B0-4B70-97ED-A416799AF893}"/>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A4BBD68A-780A-46CF-8F2D-04E933709342}"/>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0FF8D26B-255F-4B53-B040-F2F9426F635D}"/>
              </a:ext>
            </a:extLst>
          </p:cNvPr>
          <p:cNvGrpSpPr/>
          <p:nvPr/>
        </p:nvGrpSpPr>
        <p:grpSpPr>
          <a:xfrm>
            <a:off x="6767334" y="1751126"/>
            <a:ext cx="1235546" cy="808480"/>
            <a:chOff x="1900557" y="1281693"/>
            <a:chExt cx="1235546" cy="808480"/>
          </a:xfrm>
          <a:blipFill>
            <a:blip r:embed="rId2"/>
            <a:tile tx="0" ty="0" sx="100000" sy="100000" flip="none" algn="tl"/>
          </a:blipFill>
        </p:grpSpPr>
        <p:sp>
          <p:nvSpPr>
            <p:cNvPr id="31" name="Arrow: Chevron 30">
              <a:extLst>
                <a:ext uri="{FF2B5EF4-FFF2-40B4-BE49-F238E27FC236}">
                  <a16:creationId xmlns:a16="http://schemas.microsoft.com/office/drawing/2014/main" id="{CD6AD5E0-5F14-4204-9279-656C959DA3CD}"/>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hevron 31">
              <a:extLst>
                <a:ext uri="{FF2B5EF4-FFF2-40B4-BE49-F238E27FC236}">
                  <a16:creationId xmlns:a16="http://schemas.microsoft.com/office/drawing/2014/main" id="{0913043C-3B13-4751-9120-3FDB45F31EE6}"/>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Tổng kết</a:t>
            </a:r>
            <a:endParaRPr lang="en-US" sz="3200" dirty="0"/>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r>
              <a:rPr lang="vi-VN" sz="2800" b="1" dirty="0">
                <a:solidFill>
                  <a:srgbClr val="0070C0"/>
                </a:solidFill>
                <a:effectLst/>
                <a:latin typeface="Times New Roman" panose="02020603050405020304" pitchFamily="18" charset="0"/>
                <a:ea typeface="Times New Roman" panose="02020603050405020304" pitchFamily="18" charset="0"/>
              </a:rPr>
              <a:t>3. Cách đọc hiểu văn bản nghị luận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a:extLst>
              <a:ext uri="{FF2B5EF4-FFF2-40B4-BE49-F238E27FC236}">
                <a16:creationId xmlns:a16="http://schemas.microsoft.com/office/drawing/2014/main" id="{504E13BA-608B-4519-88EA-8A56675E04AF}"/>
              </a:ext>
            </a:extLst>
          </p:cNvPr>
          <p:cNvGrpSpPr/>
          <p:nvPr/>
        </p:nvGrpSpPr>
        <p:grpSpPr>
          <a:xfrm>
            <a:off x="893267" y="1794150"/>
            <a:ext cx="2439556" cy="3671276"/>
            <a:chOff x="893267" y="1794150"/>
            <a:chExt cx="2439556" cy="3671276"/>
          </a:xfrm>
        </p:grpSpPr>
        <p:grpSp>
          <p:nvGrpSpPr>
            <p:cNvPr id="46" name="Group 13">
              <a:extLst>
                <a:ext uri="{FF2B5EF4-FFF2-40B4-BE49-F238E27FC236}">
                  <a16:creationId xmlns:a16="http://schemas.microsoft.com/office/drawing/2014/main" id="{252DF01D-051E-4222-B2F7-F7853A3B71F8}"/>
                </a:ext>
              </a:extLst>
            </p:cNvPr>
            <p:cNvGrpSpPr/>
            <p:nvPr/>
          </p:nvGrpSpPr>
          <p:grpSpPr>
            <a:xfrm>
              <a:off x="1032309" y="2064790"/>
              <a:ext cx="2300514" cy="3400636"/>
              <a:chOff x="0" y="0"/>
              <a:chExt cx="3801184" cy="676619"/>
            </a:xfrm>
          </p:grpSpPr>
          <p:sp>
            <p:nvSpPr>
              <p:cNvPr id="48" name="Freeform 14">
                <a:extLst>
                  <a:ext uri="{FF2B5EF4-FFF2-40B4-BE49-F238E27FC236}">
                    <a16:creationId xmlns:a16="http://schemas.microsoft.com/office/drawing/2014/main" id="{FCAB16D7-E94D-4DB7-AF81-A5A928F70EEB}"/>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B001"/>
              </a:solidFill>
            </p:spPr>
          </p:sp>
        </p:grpSp>
        <p:sp>
          <p:nvSpPr>
            <p:cNvPr id="61" name="TextBox 60">
              <a:extLst>
                <a:ext uri="{FF2B5EF4-FFF2-40B4-BE49-F238E27FC236}">
                  <a16:creationId xmlns:a16="http://schemas.microsoft.com/office/drawing/2014/main" id="{228E9259-2747-4D49-B689-1A5C97026682}"/>
                </a:ext>
              </a:extLst>
            </p:cNvPr>
            <p:cNvSpPr txBox="1"/>
            <p:nvPr/>
          </p:nvSpPr>
          <p:spPr>
            <a:xfrm>
              <a:off x="1135584" y="2239275"/>
              <a:ext cx="2093964"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kĩ</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nhan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để</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xác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định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vấn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được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11" name="Arrow: Chevron 10">
              <a:extLst>
                <a:ext uri="{FF2B5EF4-FFF2-40B4-BE49-F238E27FC236}">
                  <a16:creationId xmlns:a16="http://schemas.microsoft.com/office/drawing/2014/main" id="{6ED34AAC-FF14-4A5B-B010-0850B03B71B3}"/>
                </a:ext>
              </a:extLst>
            </p:cNvPr>
            <p:cNvSpPr/>
            <p:nvPr/>
          </p:nvSpPr>
          <p:spPr>
            <a:xfrm>
              <a:off x="8932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67">
            <a:extLst>
              <a:ext uri="{FF2B5EF4-FFF2-40B4-BE49-F238E27FC236}">
                <a16:creationId xmlns:a16="http://schemas.microsoft.com/office/drawing/2014/main" id="{68895165-9541-4719-8BB4-C2B57DAA8383}"/>
              </a:ext>
            </a:extLst>
          </p:cNvPr>
          <p:cNvGrpSpPr/>
          <p:nvPr/>
        </p:nvGrpSpPr>
        <p:grpSpPr>
          <a:xfrm>
            <a:off x="3524534" y="1794150"/>
            <a:ext cx="2455125" cy="3671284"/>
            <a:chOff x="3524534"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3679146"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2" name="TextBox 61">
              <a:extLst>
                <a:ext uri="{FF2B5EF4-FFF2-40B4-BE49-F238E27FC236}">
                  <a16:creationId xmlns:a16="http://schemas.microsoft.com/office/drawing/2014/main" id="{2554A622-2539-423C-9FF1-BB4B7A58A638}"/>
                </a:ext>
              </a:extLst>
            </p:cNvPr>
            <p:cNvSpPr txBox="1"/>
            <p:nvPr/>
          </p:nvSpPr>
          <p:spPr>
            <a:xfrm>
              <a:off x="3679146" y="2257913"/>
              <a:ext cx="210030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tiêu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hoặc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cuối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mỗi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đoạn</a:t>
              </a:r>
              <a:endParaRPr lang="en-US" sz="3200" dirty="0">
                <a:solidFill>
                  <a:schemeClr val="bg1"/>
                </a:solidFill>
              </a:endParaRPr>
            </a:p>
          </p:txBody>
        </p:sp>
        <p:sp>
          <p:nvSpPr>
            <p:cNvPr id="65" name="Arrow: Chevron 64">
              <a:extLst>
                <a:ext uri="{FF2B5EF4-FFF2-40B4-BE49-F238E27FC236}">
                  <a16:creationId xmlns:a16="http://schemas.microsoft.com/office/drawing/2014/main" id="{B7E193C5-DA34-4679-8D72-1BCEB5AD9CA2}"/>
                </a:ext>
              </a:extLst>
            </p:cNvPr>
            <p:cNvSpPr/>
            <p:nvPr/>
          </p:nvSpPr>
          <p:spPr>
            <a:xfrm>
              <a:off x="3524534"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a:extLst>
              <a:ext uri="{FF2B5EF4-FFF2-40B4-BE49-F238E27FC236}">
                <a16:creationId xmlns:a16="http://schemas.microsoft.com/office/drawing/2014/main" id="{95461DB2-1FD6-4990-A2B0-466F138DF4B3}"/>
              </a:ext>
            </a:extLst>
          </p:cNvPr>
          <p:cNvGrpSpPr/>
          <p:nvPr/>
        </p:nvGrpSpPr>
        <p:grpSpPr>
          <a:xfrm>
            <a:off x="6155801" y="1794150"/>
            <a:ext cx="2470696" cy="3671280"/>
            <a:chOff x="6155801"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6325984"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3" name="TextBox 62">
              <a:extLst>
                <a:ext uri="{FF2B5EF4-FFF2-40B4-BE49-F238E27FC236}">
                  <a16:creationId xmlns:a16="http://schemas.microsoft.com/office/drawing/2014/main" id="{CF8B3F2A-DAB7-4FE2-82D9-BFDFCC0F59B7}"/>
                </a:ext>
              </a:extLst>
            </p:cNvPr>
            <p:cNvSpPr txBox="1"/>
            <p:nvPr/>
          </p:nvSpPr>
          <p:spPr>
            <a:xfrm>
              <a:off x="6510513" y="2355438"/>
              <a:ext cx="193145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Tóm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tắt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nội</a:t>
              </a:r>
              <a:r>
                <a:rPr lang="en-US" sz="3200" dirty="0">
                  <a:solidFill>
                    <a:schemeClr val="bg1"/>
                  </a:solidFill>
                  <a:effectLst/>
                  <a:latin typeface="Times New Roman" panose="02020603050405020304" pitchFamily="18" charset="0"/>
                  <a:ea typeface="Times New Roman" panose="02020603050405020304" pitchFamily="18" charset="0"/>
                </a:rPr>
                <a:t> dung </a:t>
              </a:r>
              <a:r>
                <a:rPr lang="en-US" sz="3200" dirty="0" err="1">
                  <a:solidFill>
                    <a:schemeClr val="bg1"/>
                  </a:solidFill>
                  <a:effectLst/>
                  <a:latin typeface="Times New Roman" panose="02020603050405020304" pitchFamily="18" charset="0"/>
                  <a:ea typeface="Times New Roman" panose="02020603050405020304" pitchFamily="18" charset="0"/>
                </a:rPr>
                <a:t>chính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dựa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hệ</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thống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điểm</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66" name="Arrow: Chevron 65">
              <a:extLst>
                <a:ext uri="{FF2B5EF4-FFF2-40B4-BE49-F238E27FC236}">
                  <a16:creationId xmlns:a16="http://schemas.microsoft.com/office/drawing/2014/main" id="{E263DE0A-ED90-4587-8269-25B1529F76BD}"/>
                </a:ext>
              </a:extLst>
            </p:cNvPr>
            <p:cNvSpPr/>
            <p:nvPr/>
          </p:nvSpPr>
          <p:spPr>
            <a:xfrm>
              <a:off x="6155801"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69">
            <a:extLst>
              <a:ext uri="{FF2B5EF4-FFF2-40B4-BE49-F238E27FC236}">
                <a16:creationId xmlns:a16="http://schemas.microsoft.com/office/drawing/2014/main" id="{9C360CF1-BB75-43B6-921A-6B4A8303286D}"/>
              </a:ext>
            </a:extLst>
          </p:cNvPr>
          <p:cNvGrpSpPr/>
          <p:nvPr/>
        </p:nvGrpSpPr>
        <p:grpSpPr>
          <a:xfrm>
            <a:off x="8787067" y="1794150"/>
            <a:ext cx="2486266" cy="3671280"/>
            <a:chOff x="8787067" y="1794150"/>
            <a:chExt cx="2486266"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8972821"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4" name="TextBox 63">
              <a:extLst>
                <a:ext uri="{FF2B5EF4-FFF2-40B4-BE49-F238E27FC236}">
                  <a16:creationId xmlns:a16="http://schemas.microsoft.com/office/drawing/2014/main" id="{85673B69-DAE3-4189-85CD-A98B15A3EFCD}"/>
                </a:ext>
              </a:extLst>
            </p:cNvPr>
            <p:cNvSpPr txBox="1"/>
            <p:nvPr/>
          </p:nvSpPr>
          <p:spPr>
            <a:xfrm>
              <a:off x="9101819" y="2434239"/>
              <a:ext cx="2100301" cy="2062103"/>
            </a:xfrm>
            <a:prstGeom prst="rect">
              <a:avLst/>
            </a:prstGeom>
            <a:noFill/>
          </p:spPr>
          <p:txBody>
            <a:bodyPr wrap="square">
              <a:spAutoFit/>
            </a:bodyPr>
            <a:lstStyle/>
            <a:p>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biết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phân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tích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endParaRPr lang="en-US" sz="3200" dirty="0">
                <a:solidFill>
                  <a:schemeClr val="bg1"/>
                </a:solidFill>
              </a:endParaRPr>
            </a:p>
          </p:txBody>
        </p:sp>
        <p:sp>
          <p:nvSpPr>
            <p:cNvPr id="67" name="Arrow: Chevron 66">
              <a:extLst>
                <a:ext uri="{FF2B5EF4-FFF2-40B4-BE49-F238E27FC236}">
                  <a16:creationId xmlns:a16="http://schemas.microsoft.com/office/drawing/2014/main" id="{8745E8BF-7916-4DE3-8A73-0DC34C60EABE}"/>
                </a:ext>
              </a:extLst>
            </p:cNvPr>
            <p:cNvSpPr/>
            <p:nvPr/>
          </p:nvSpPr>
          <p:spPr>
            <a:xfrm>
              <a:off x="87870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81983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circle(in)">
                                      <p:cBhvr>
                                        <p:cTn id="12" dur="2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ircle(in)">
                                      <p:cBhvr>
                                        <p:cTn id="17" dur="2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circle(in)">
                                      <p:cBhvr>
                                        <p:cTn id="2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Tổng 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Cách đọc hiểu văn bản nghị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a:extLst>
              <a:ext uri="{FF2B5EF4-FFF2-40B4-BE49-F238E27FC236}">
                <a16:creationId xmlns:a16="http://schemas.microsoft.com/office/drawing/2014/main" id="{0B9A535E-2564-44E6-9D38-60E56ECE54FE}"/>
              </a:ext>
            </a:extLst>
          </p:cNvPr>
          <p:cNvGrpSpPr/>
          <p:nvPr/>
        </p:nvGrpSpPr>
        <p:grpSpPr>
          <a:xfrm>
            <a:off x="2208900" y="1794150"/>
            <a:ext cx="2455125" cy="3671284"/>
            <a:chOff x="2208900"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2363512"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5" name="Arrow: Chevron 64">
              <a:extLst>
                <a:ext uri="{FF2B5EF4-FFF2-40B4-BE49-F238E27FC236}">
                  <a16:creationId xmlns:a16="http://schemas.microsoft.com/office/drawing/2014/main" id="{B7E193C5-DA34-4679-8D72-1BCEB5AD9CA2}"/>
                </a:ext>
              </a:extLst>
            </p:cNvPr>
            <p:cNvSpPr/>
            <p:nvPr/>
          </p:nvSpPr>
          <p:spPr>
            <a:xfrm>
              <a:off x="2208900"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4F2CCEB-0ECE-4809-B9AF-4AE9E8CF2ABC}"/>
                </a:ext>
              </a:extLst>
            </p:cNvPr>
            <p:cNvSpPr txBox="1"/>
            <p:nvPr/>
          </p:nvSpPr>
          <p:spPr>
            <a:xfrm>
              <a:off x="2375368" y="2454546"/>
              <a:ext cx="2288656" cy="2308324"/>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Phân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ngôn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ngữ</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6" name="Group 5">
            <a:extLst>
              <a:ext uri="{FF2B5EF4-FFF2-40B4-BE49-F238E27FC236}">
                <a16:creationId xmlns:a16="http://schemas.microsoft.com/office/drawing/2014/main" id="{5F994DF5-CE36-4965-9839-0A30941DDBB8}"/>
              </a:ext>
            </a:extLst>
          </p:cNvPr>
          <p:cNvGrpSpPr/>
          <p:nvPr/>
        </p:nvGrpSpPr>
        <p:grpSpPr>
          <a:xfrm>
            <a:off x="4840167" y="1794150"/>
            <a:ext cx="2470696" cy="3671280"/>
            <a:chOff x="4840167"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5010350"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6" name="Arrow: Chevron 65">
              <a:extLst>
                <a:ext uri="{FF2B5EF4-FFF2-40B4-BE49-F238E27FC236}">
                  <a16:creationId xmlns:a16="http://schemas.microsoft.com/office/drawing/2014/main" id="{E263DE0A-ED90-4587-8269-25B1529F76BD}"/>
                </a:ext>
              </a:extLst>
            </p:cNvPr>
            <p:cNvSpPr/>
            <p:nvPr/>
          </p:nvSpPr>
          <p:spPr>
            <a:xfrm>
              <a:off x="48401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E2AB88C-50BA-4D81-907B-7254749E0FCF}"/>
                </a:ext>
              </a:extLst>
            </p:cNvPr>
            <p:cNvSpPr txBox="1"/>
            <p:nvPr/>
          </p:nvSpPr>
          <p:spPr>
            <a:xfrm>
              <a:off x="5056812" y="2278782"/>
              <a:ext cx="217497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ra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giả</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gửi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gắm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bản</a:t>
              </a:r>
              <a:r>
                <a:rPr lang="en-US" sz="32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7" name="Group 6">
            <a:extLst>
              <a:ext uri="{FF2B5EF4-FFF2-40B4-BE49-F238E27FC236}">
                <a16:creationId xmlns:a16="http://schemas.microsoft.com/office/drawing/2014/main" id="{3B2C1D14-6F8B-44E4-A5F3-CE2DCCC7D8EC}"/>
              </a:ext>
            </a:extLst>
          </p:cNvPr>
          <p:cNvGrpSpPr/>
          <p:nvPr/>
        </p:nvGrpSpPr>
        <p:grpSpPr>
          <a:xfrm>
            <a:off x="7471433" y="1794150"/>
            <a:ext cx="2486267" cy="3671280"/>
            <a:chOff x="7471433" y="1794150"/>
            <a:chExt cx="2486267"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7657188"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7" name="Arrow: Chevron 66">
              <a:extLst>
                <a:ext uri="{FF2B5EF4-FFF2-40B4-BE49-F238E27FC236}">
                  <a16:creationId xmlns:a16="http://schemas.microsoft.com/office/drawing/2014/main" id="{8745E8BF-7916-4DE3-8A73-0DC34C60EABE}"/>
                </a:ext>
              </a:extLst>
            </p:cNvPr>
            <p:cNvSpPr/>
            <p:nvPr/>
          </p:nvSpPr>
          <p:spPr>
            <a:xfrm>
              <a:off x="7471433"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D582BC9-2279-4BCB-801E-56844A70E087}"/>
                </a:ext>
              </a:extLst>
            </p:cNvPr>
            <p:cNvSpPr txBox="1"/>
            <p:nvPr/>
          </p:nvSpPr>
          <p:spPr>
            <a:xfrm>
              <a:off x="7834860" y="2384522"/>
              <a:ext cx="1945166" cy="2862322"/>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Rút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học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liên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hệ</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với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thân</a:t>
              </a:r>
              <a:r>
                <a:rPr lang="en-US" sz="3600" dirty="0">
                  <a:solidFill>
                    <a:schemeClr val="bg1"/>
                  </a:solidFill>
                  <a:effectLst/>
                  <a:latin typeface="Times New Roman" panose="02020603050405020304" pitchFamily="18" charset="0"/>
                  <a:ea typeface="Times New Roman" panose="02020603050405020304" pitchFamily="18" charset="0"/>
                </a:rPr>
                <a:t>.</a:t>
              </a:r>
              <a:endParaRPr lang="en-US" sz="3600" dirty="0">
                <a:solidFill>
                  <a:schemeClr val="bg1"/>
                </a:solidFill>
              </a:endParaRPr>
            </a:p>
          </p:txBody>
        </p:sp>
      </p:grpSp>
    </p:spTree>
    <p:extLst>
      <p:ext uri="{BB962C8B-B14F-4D97-AF65-F5344CB8AC3E}">
        <p14:creationId xmlns:p14="http://schemas.microsoft.com/office/powerpoint/2010/main" val="254842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TẬP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427E3FC-083D-4194-96AA-EFB164161269}"/>
              </a:ext>
            </a:extLst>
          </p:cNvPr>
          <p:cNvSpPr txBox="1"/>
          <p:nvPr/>
        </p:nvSpPr>
        <p:spPr>
          <a:xfrm>
            <a:off x="660400" y="976872"/>
            <a:ext cx="10845800" cy="461665"/>
          </a:xfrm>
          <a:prstGeom prst="rect">
            <a:avLst/>
          </a:prstGeom>
          <a:noFill/>
        </p:spPr>
        <p:txBody>
          <a:bodyPr wrap="square">
            <a:spAutoFit/>
          </a:bodyPr>
          <a:lstStyle/>
          <a:p>
            <a:pPr marR="30480" algn="just"/>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b="1" dirty="0" err="1">
                <a:solidFill>
                  <a:srgbClr val="0D0D0D"/>
                </a:solidFill>
                <a:effectLst/>
                <a:latin typeface="Times New Roman" panose="02020603050405020304" pitchFamily="18" charset="0"/>
                <a:ea typeface="Times New Roman" panose="02020603050405020304" pitchFamily="18" charset="0"/>
              </a:rPr>
              <a:t>Bài</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tập</a:t>
            </a:r>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Đánh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dấu</a:t>
            </a:r>
            <a:r>
              <a:rPr lang="en-US" sz="2400" dirty="0">
                <a:solidFill>
                  <a:srgbClr val="0D0D0D"/>
                </a:solidFill>
                <a:effectLst/>
                <a:latin typeface="Times New Roman" panose="02020603050405020304" pitchFamily="18" charset="0"/>
                <a:ea typeface="Times New Roman" panose="02020603050405020304" pitchFamily="18" charset="0"/>
              </a:rPr>
              <a:t> (X) </a:t>
            </a:r>
            <a:r>
              <a:rPr lang="en-US" sz="2400" dirty="0" err="1">
                <a:solidFill>
                  <a:srgbClr val="0D0D0D"/>
                </a:solidFill>
                <a:effectLst/>
                <a:latin typeface="Times New Roman" panose="02020603050405020304" pitchFamily="18" charset="0"/>
                <a:ea typeface="Times New Roman" panose="02020603050405020304" pitchFamily="18" charset="0"/>
              </a:rPr>
              <a:t>vào</a:t>
            </a:r>
            <a:r>
              <a:rPr lang="en-US" sz="2400" dirty="0">
                <a:solidFill>
                  <a:srgbClr val="0D0D0D"/>
                </a:solidFill>
                <a:effectLst/>
                <a:latin typeface="Times New Roman" panose="02020603050405020304" pitchFamily="18" charset="0"/>
                <a:ea typeface="Times New Roman" panose="02020603050405020304" pitchFamily="18" charset="0"/>
              </a:rPr>
              <a:t> ô </a:t>
            </a:r>
            <a:r>
              <a:rPr lang="en-US" sz="2400" dirty="0" err="1">
                <a:solidFill>
                  <a:srgbClr val="0D0D0D"/>
                </a:solidFill>
                <a:effectLst/>
                <a:latin typeface="Times New Roman" panose="02020603050405020304" pitchFamily="18" charset="0"/>
                <a:ea typeface="Times New Roman" panose="02020603050405020304" pitchFamily="18" charset="0"/>
              </a:rPr>
              <a:t>thích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mỗi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dưới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sau</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2C6A4B0-9025-4841-89D1-239741FEA879}"/>
              </a:ext>
            </a:extLst>
          </p:cNvPr>
          <p:cNvGraphicFramePr>
            <a:graphicFrameLocks noGrp="1"/>
          </p:cNvGraphicFramePr>
          <p:nvPr>
            <p:extLst>
              <p:ext uri="{D42A27DB-BD31-4B8C-83A1-F6EECF244321}">
                <p14:modId xmlns:p14="http://schemas.microsoft.com/office/powerpoint/2010/main" val="1368698260"/>
              </p:ext>
            </p:extLst>
          </p:nvPr>
        </p:nvGraphicFramePr>
        <p:xfrm>
          <a:off x="673100" y="1568550"/>
          <a:ext cx="10845800" cy="4739143"/>
        </p:xfrm>
        <a:graphic>
          <a:graphicData uri="http://schemas.openxmlformats.org/drawingml/2006/table">
            <a:tbl>
              <a:tblPr firstRow="1" firstCol="1" bandRow="1"/>
              <a:tblGrid>
                <a:gridCol w="6194476">
                  <a:extLst>
                    <a:ext uri="{9D8B030D-6E8A-4147-A177-3AD203B41FA5}">
                      <a16:colId xmlns:a16="http://schemas.microsoft.com/office/drawing/2014/main" val="1300878819"/>
                    </a:ext>
                  </a:extLst>
                </a:gridCol>
                <a:gridCol w="1351168">
                  <a:extLst>
                    <a:ext uri="{9D8B030D-6E8A-4147-A177-3AD203B41FA5}">
                      <a16:colId xmlns:a16="http://schemas.microsoft.com/office/drawing/2014/main" val="3636256964"/>
                    </a:ext>
                  </a:extLst>
                </a:gridCol>
                <a:gridCol w="1060765">
                  <a:extLst>
                    <a:ext uri="{9D8B030D-6E8A-4147-A177-3AD203B41FA5}">
                      <a16:colId xmlns:a16="http://schemas.microsoft.com/office/drawing/2014/main" val="754125548"/>
                    </a:ext>
                  </a:extLst>
                </a:gridCol>
                <a:gridCol w="2239391">
                  <a:extLst>
                    <a:ext uri="{9D8B030D-6E8A-4147-A177-3AD203B41FA5}">
                      <a16:colId xmlns:a16="http://schemas.microsoft.com/office/drawing/2014/main" val="754391911"/>
                    </a:ext>
                  </a:extLst>
                </a:gridCol>
              </a:tblGrid>
              <a:tr h="189189">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kiến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36406"/>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Tôi có phải là người đáng yêu?....Từng câu trả lời cho những câu hỏi trên sẽ là từng nét vẽ tạo nên hình dáng tấm bản đồ mà chúng ta mang theo trong tâm trí mình.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195444"/>
                  </a:ext>
                </a:extLst>
              </a:tr>
              <a:tr h="567566">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85833"/>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208909"/>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2755712"/>
                  </a:ext>
                </a:extLst>
              </a:tr>
              <a:tr h="378377">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73675"/>
                  </a:ext>
                </a:extLst>
              </a:tr>
              <a:tr h="945943">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973080"/>
                  </a:ext>
                </a:extLst>
              </a:tr>
            </a:tbl>
          </a:graphicData>
        </a:graphic>
      </p:graphicFrame>
    </p:spTree>
    <p:extLst>
      <p:ext uri="{BB962C8B-B14F-4D97-AF65-F5344CB8AC3E}">
        <p14:creationId xmlns:p14="http://schemas.microsoft.com/office/powerpoint/2010/main" val="211854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graphicFrame>
        <p:nvGraphicFramePr>
          <p:cNvPr id="2" name="Table 1">
            <a:extLst>
              <a:ext uri="{FF2B5EF4-FFF2-40B4-BE49-F238E27FC236}">
                <a16:creationId xmlns:a16="http://schemas.microsoft.com/office/drawing/2014/main" id="{F517ABED-16FB-4B73-9AB3-1EF7E12528F1}"/>
              </a:ext>
            </a:extLst>
          </p:cNvPr>
          <p:cNvGraphicFramePr>
            <a:graphicFrameLocks noGrp="1"/>
          </p:cNvGraphicFramePr>
          <p:nvPr>
            <p:extLst>
              <p:ext uri="{D42A27DB-BD31-4B8C-83A1-F6EECF244321}">
                <p14:modId xmlns:p14="http://schemas.microsoft.com/office/powerpoint/2010/main" val="3053782771"/>
              </p:ext>
            </p:extLst>
          </p:nvPr>
        </p:nvGraphicFramePr>
        <p:xfrm>
          <a:off x="660400" y="1151640"/>
          <a:ext cx="10845800" cy="5055497"/>
        </p:xfrm>
        <a:graphic>
          <a:graphicData uri="http://schemas.openxmlformats.org/drawingml/2006/table">
            <a:tbl>
              <a:tblPr firstRow="1" firstCol="1" bandRow="1"/>
              <a:tblGrid>
                <a:gridCol w="6954838">
                  <a:extLst>
                    <a:ext uri="{9D8B030D-6E8A-4147-A177-3AD203B41FA5}">
                      <a16:colId xmlns:a16="http://schemas.microsoft.com/office/drawing/2014/main" val="1658484575"/>
                    </a:ext>
                  </a:extLst>
                </a:gridCol>
                <a:gridCol w="1057275">
                  <a:extLst>
                    <a:ext uri="{9D8B030D-6E8A-4147-A177-3AD203B41FA5}">
                      <a16:colId xmlns:a16="http://schemas.microsoft.com/office/drawing/2014/main" val="704750494"/>
                    </a:ext>
                  </a:extLst>
                </a:gridCol>
                <a:gridCol w="1314450">
                  <a:extLst>
                    <a:ext uri="{9D8B030D-6E8A-4147-A177-3AD203B41FA5}">
                      <a16:colId xmlns:a16="http://schemas.microsoft.com/office/drawing/2014/main" val="2548633439"/>
                    </a:ext>
                  </a:extLst>
                </a:gridCol>
                <a:gridCol w="1519237">
                  <a:extLst>
                    <a:ext uri="{9D8B030D-6E8A-4147-A177-3AD203B41FA5}">
                      <a16:colId xmlns:a16="http://schemas.microsoft.com/office/drawing/2014/main" val="1100860519"/>
                    </a:ext>
                  </a:extLst>
                </a:gridCol>
              </a:tblGrid>
              <a:tr h="189189">
                <a:tc>
                  <a:txBody>
                    <a:bodyPr/>
                    <a:lstStyle/>
                    <a:p>
                      <a:pPr marR="30480" algn="just"/>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639966"/>
                  </a:ext>
                </a:extLst>
              </a:tr>
              <a:tr h="756754">
                <a:tc>
                  <a:txBody>
                    <a:bodyPr/>
                    <a:lstStyle/>
                    <a:p>
                      <a:pPr marR="30480" algn="just"/>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09118"/>
                  </a:ext>
                </a:extLst>
              </a:tr>
              <a:tr h="567566">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591337"/>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9473093"/>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87481"/>
                  </a:ext>
                </a:extLst>
              </a:tr>
              <a:tr h="378377">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419503"/>
                  </a:ext>
                </a:extLst>
              </a:tr>
              <a:tr h="945943">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689028"/>
                  </a:ext>
                </a:extLst>
              </a:tr>
            </a:tbl>
          </a:graphicData>
        </a:graphic>
      </p:graphicFrame>
    </p:spTree>
    <p:extLst>
      <p:ext uri="{BB962C8B-B14F-4D97-AF65-F5344CB8AC3E}">
        <p14:creationId xmlns:p14="http://schemas.microsoft.com/office/powerpoint/2010/main" val="275126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pic>
        <p:nvPicPr>
          <p:cNvPr id="4" name="Picture 3">
            <a:extLst>
              <a:ext uri="{FF2B5EF4-FFF2-40B4-BE49-F238E27FC236}">
                <a16:creationId xmlns:a16="http://schemas.microsoft.com/office/drawing/2014/main" id="{5978C368-D0E2-4680-94B1-9163836C215A}"/>
              </a:ext>
            </a:extLst>
          </p:cNvPr>
          <p:cNvPicPr>
            <a:picLocks noChangeAspect="1"/>
          </p:cNvPicPr>
          <p:nvPr/>
        </p:nvPicPr>
        <p:blipFill>
          <a:blip r:embed="rId2"/>
          <a:stretch>
            <a:fillRect/>
          </a:stretch>
        </p:blipFill>
        <p:spPr>
          <a:xfrm>
            <a:off x="1529824" y="1276351"/>
            <a:ext cx="9106951" cy="4711698"/>
          </a:xfrm>
          <a:prstGeom prst="rect">
            <a:avLst/>
          </a:prstGeom>
        </p:spPr>
      </p:pic>
      <p:sp>
        <p:nvSpPr>
          <p:cNvPr id="9" name="TextBox 8">
            <a:extLst>
              <a:ext uri="{FF2B5EF4-FFF2-40B4-BE49-F238E27FC236}">
                <a16:creationId xmlns:a16="http://schemas.microsoft.com/office/drawing/2014/main" id="{8F3AC87F-2DEA-4EDE-A270-CD8640094F3F}"/>
              </a:ext>
            </a:extLst>
          </p:cNvPr>
          <p:cNvSpPr txBox="1"/>
          <p:nvPr/>
        </p:nvSpPr>
        <p:spPr>
          <a:xfrm>
            <a:off x="3118912" y="2724259"/>
            <a:ext cx="6468665"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đường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tấm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đồ</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trò</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5 - 7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B5FCEF1C-0277-4E03-8E7A-3759E494762C}"/>
              </a:ext>
            </a:extLst>
          </p:cNvPr>
          <p:cNvSpPr txBox="1"/>
          <p:nvPr/>
        </p:nvSpPr>
        <p:spPr>
          <a:xfrm>
            <a:off x="3894009" y="1998931"/>
            <a:ext cx="6093618" cy="646331"/>
          </a:xfrm>
          <a:prstGeom prst="rect">
            <a:avLst/>
          </a:prstGeom>
          <a:noFill/>
        </p:spPr>
        <p:txBody>
          <a:bodyPr wrap="square">
            <a:spAutoFit/>
          </a:bodyPr>
          <a:lstStyle/>
          <a:p>
            <a:r>
              <a:rPr lang="en-US" sz="3600" b="1" dirty="0">
                <a:effectLst/>
                <a:latin typeface="Times New Roman" panose="02020603050405020304" pitchFamily="18" charset="0"/>
                <a:ea typeface="Times New Roman" panose="02020603050405020304" pitchFamily="18" charset="0"/>
              </a:rPr>
              <a:t>*VIẾT KẾT NỐI ĐỌC</a:t>
            </a:r>
            <a:endParaRPr lang="en-US" sz="3600" dirty="0"/>
          </a:p>
        </p:txBody>
      </p:sp>
    </p:spTree>
    <p:extLst>
      <p:ext uri="{BB962C8B-B14F-4D97-AF65-F5344CB8AC3E}">
        <p14:creationId xmlns:p14="http://schemas.microsoft.com/office/powerpoint/2010/main" val="3759968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nvGrpSpPr>
          <p:cNvPr id="7" name="Group 6">
            <a:extLst>
              <a:ext uri="{FF2B5EF4-FFF2-40B4-BE49-F238E27FC236}">
                <a16:creationId xmlns:a16="http://schemas.microsoft.com/office/drawing/2014/main" id="{734D79C6-28A0-4BB8-B5A3-A91C2BA9439E}"/>
              </a:ext>
            </a:extLst>
          </p:cNvPr>
          <p:cNvGrpSpPr/>
          <p:nvPr/>
        </p:nvGrpSpPr>
        <p:grpSpPr>
          <a:xfrm>
            <a:off x="859004" y="1514471"/>
            <a:ext cx="5087919" cy="4216008"/>
            <a:chOff x="859004" y="1643063"/>
            <a:chExt cx="5087919" cy="4216008"/>
          </a:xfrm>
        </p:grpSpPr>
        <p:grpSp>
          <p:nvGrpSpPr>
            <p:cNvPr id="11" name="Group 10">
              <a:extLst>
                <a:ext uri="{FF2B5EF4-FFF2-40B4-BE49-F238E27FC236}">
                  <a16:creationId xmlns:a16="http://schemas.microsoft.com/office/drawing/2014/main" id="{BA87703A-1299-4410-8A6B-E99E4AFC34DE}"/>
                </a:ext>
              </a:extLst>
            </p:cNvPr>
            <p:cNvGrpSpPr/>
            <p:nvPr/>
          </p:nvGrpSpPr>
          <p:grpSpPr>
            <a:xfrm>
              <a:off x="859004" y="1643063"/>
              <a:ext cx="5087919" cy="4216008"/>
              <a:chOff x="1307227" y="2357444"/>
              <a:chExt cx="3240624" cy="3414709"/>
            </a:xfrm>
          </p:grpSpPr>
          <p:sp>
            <p:nvSpPr>
              <p:cNvPr id="15" name="Rectangle 14">
                <a:extLst>
                  <a:ext uri="{FF2B5EF4-FFF2-40B4-BE49-F238E27FC236}">
                    <a16:creationId xmlns:a16="http://schemas.microsoft.com/office/drawing/2014/main" id="{68FE9EE1-2E7F-4482-9D75-65E2F55A4848}"/>
                  </a:ext>
                </a:extLst>
              </p:cNvPr>
              <p:cNvSpPr/>
              <p:nvPr/>
            </p:nvSpPr>
            <p:spPr>
              <a:xfrm>
                <a:off x="1307227" y="2357444"/>
                <a:ext cx="3240624" cy="341470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2CF4D91-808F-4B18-98DA-20C6E64CFB6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241DEF06-343F-4B24-ACFB-44B3ECF446A8}"/>
                </a:ext>
              </a:extLst>
            </p:cNvPr>
            <p:cNvSpPr txBox="1"/>
            <p:nvPr/>
          </p:nvSpPr>
          <p:spPr>
            <a:xfrm>
              <a:off x="1694399" y="1831461"/>
              <a:ext cx="3287018"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hình thức</a:t>
              </a:r>
              <a:endParaRPr lang="en-US" sz="3600" dirty="0"/>
            </a:p>
          </p:txBody>
        </p:sp>
        <p:sp>
          <p:nvSpPr>
            <p:cNvPr id="28" name="TextBox 27">
              <a:extLst>
                <a:ext uri="{FF2B5EF4-FFF2-40B4-BE49-F238E27FC236}">
                  <a16:creationId xmlns:a16="http://schemas.microsoft.com/office/drawing/2014/main" id="{19BBDD3E-DAC4-4BDF-B366-47047D33F7EF}"/>
                </a:ext>
              </a:extLst>
            </p:cNvPr>
            <p:cNvSpPr txBox="1"/>
            <p:nvPr/>
          </p:nvSpPr>
          <p:spPr>
            <a:xfrm>
              <a:off x="971167" y="2708601"/>
              <a:ext cx="4856647" cy="3046988"/>
            </a:xfrm>
            <a:prstGeom prst="rect">
              <a:avLst/>
            </a:prstGeom>
            <a:noFill/>
          </p:spPr>
          <p:txBody>
            <a:bodyPr wrap="square">
              <a:spAutoFit/>
            </a:bodyPr>
            <a:lstStyle/>
            <a:p>
              <a:pPr algn="just">
                <a:tabLst>
                  <a:tab pos="671830" algn="l"/>
                </a:tabLst>
              </a:pPr>
              <a:r>
                <a:rPr lang="vi-VN" sz="2400" dirty="0">
                  <a:solidFill>
                    <a:srgbClr val="000000"/>
                  </a:solidFill>
                  <a:effectLst/>
                  <a:latin typeface="Times New Roman" panose="02020603050405020304" pitchFamily="18" charset="0"/>
                  <a:ea typeface="Times New Roman" panose="02020603050405020304" pitchFamily="18" charset="0"/>
                </a:rPr>
                <a:t>Số câu cần đúng với quy định, đoạn văn không ngắn quá hoặc dài quá, có phần Mở đoạn, Thân đoạn và Kết đoạn rõ ràng. Các câu trong đoạn phải đúng ngữ pháp, tập trung vào chủ đề, liên kết với nhau bằng các phương tiện phù hợp. Hạn chế các lỗi về chính tả, diễn đạt.</a:t>
              </a:r>
              <a:endParaRPr lang="en-US" sz="2400" dirty="0">
                <a:effectLst/>
                <a:latin typeface="Times New Roman" panose="02020603050405020304" pitchFamily="18" charset="0"/>
                <a:ea typeface="Times New Roman" panose="02020603050405020304" pitchFamily="18" charset="0"/>
              </a:endParaRPr>
            </a:p>
          </p:txBody>
        </p:sp>
      </p:grpSp>
      <p:grpSp>
        <p:nvGrpSpPr>
          <p:cNvPr id="31" name="Group 30">
            <a:extLst>
              <a:ext uri="{FF2B5EF4-FFF2-40B4-BE49-F238E27FC236}">
                <a16:creationId xmlns:a16="http://schemas.microsoft.com/office/drawing/2014/main" id="{62DAFE9F-7F2D-4DD1-AFA8-459762925FC4}"/>
              </a:ext>
            </a:extLst>
          </p:cNvPr>
          <p:cNvGrpSpPr/>
          <p:nvPr/>
        </p:nvGrpSpPr>
        <p:grpSpPr>
          <a:xfrm>
            <a:off x="6276827" y="1514470"/>
            <a:ext cx="5087919" cy="4216008"/>
            <a:chOff x="6276827" y="1643062"/>
            <a:chExt cx="5087919" cy="4216008"/>
          </a:xfrm>
        </p:grpSpPr>
        <p:grpSp>
          <p:nvGrpSpPr>
            <p:cNvPr id="20" name="Group 19">
              <a:extLst>
                <a:ext uri="{FF2B5EF4-FFF2-40B4-BE49-F238E27FC236}">
                  <a16:creationId xmlns:a16="http://schemas.microsoft.com/office/drawing/2014/main" id="{4D613154-4067-406B-9F52-6BDCAF354162}"/>
                </a:ext>
              </a:extLst>
            </p:cNvPr>
            <p:cNvGrpSpPr/>
            <p:nvPr/>
          </p:nvGrpSpPr>
          <p:grpSpPr>
            <a:xfrm>
              <a:off x="6276827" y="1643062"/>
              <a:ext cx="5087919" cy="4216008"/>
              <a:chOff x="1307227" y="2357444"/>
              <a:chExt cx="3240624" cy="3414710"/>
            </a:xfrm>
          </p:grpSpPr>
          <p:sp>
            <p:nvSpPr>
              <p:cNvPr id="24" name="Rectangle 23">
                <a:extLst>
                  <a:ext uri="{FF2B5EF4-FFF2-40B4-BE49-F238E27FC236}">
                    <a16:creationId xmlns:a16="http://schemas.microsoft.com/office/drawing/2014/main" id="{C6013ABD-B218-450E-A4EE-83E39B469514}"/>
                  </a:ext>
                </a:extLst>
              </p:cNvPr>
              <p:cNvSpPr/>
              <p:nvPr/>
            </p:nvSpPr>
            <p:spPr>
              <a:xfrm>
                <a:off x="1307227" y="2357444"/>
                <a:ext cx="3240624" cy="341471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2442A8-A24F-4292-A87E-4496C239DFD1}"/>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E31D514E-AF53-4B9F-BAD0-571F819E0E84}"/>
                </a:ext>
              </a:extLst>
            </p:cNvPr>
            <p:cNvSpPr txBox="1"/>
            <p:nvPr/>
          </p:nvSpPr>
          <p:spPr>
            <a:xfrm>
              <a:off x="7362490" y="1831460"/>
              <a:ext cx="3198269"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nội dung</a:t>
              </a:r>
              <a:endParaRPr lang="en-US" sz="3600" dirty="0"/>
            </a:p>
          </p:txBody>
        </p:sp>
        <p:sp>
          <p:nvSpPr>
            <p:cNvPr id="29" name="TextBox 28">
              <a:extLst>
                <a:ext uri="{FF2B5EF4-FFF2-40B4-BE49-F238E27FC236}">
                  <a16:creationId xmlns:a16="http://schemas.microsoft.com/office/drawing/2014/main" id="{6BBEDE59-25D6-4D59-911E-34C114AA2C51}"/>
                </a:ext>
              </a:extLst>
            </p:cNvPr>
            <p:cNvSpPr txBox="1"/>
            <p:nvPr/>
          </p:nvSpPr>
          <p:spPr>
            <a:xfrm>
              <a:off x="6376692" y="2723340"/>
              <a:ext cx="4856647" cy="3046988"/>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Times New Roman" panose="02020603050405020304" pitchFamily="18" charset="0"/>
                </a:rPr>
                <a:t>Làm rõ được trên hành trình đến với tương lai, mỗi người cần có riêng cho mình một “tấm bản đồ”; “tấm bản đồ” giúp con người chủ động, tự tin vào hướng đi mình lựa chọn; nó có thể giúp con người vượt qua những khó khăn thử thách trên từng bước đường đời...</a:t>
              </a:r>
              <a:endParaRPr lang="en-US" sz="2400" dirty="0"/>
            </a:p>
          </p:txBody>
        </p:sp>
      </p:grpSp>
      <p:sp>
        <p:nvSpPr>
          <p:cNvPr id="33" name="TextBox 32">
            <a:extLst>
              <a:ext uri="{FF2B5EF4-FFF2-40B4-BE49-F238E27FC236}">
                <a16:creationId xmlns:a16="http://schemas.microsoft.com/office/drawing/2014/main" id="{FD91FC15-F9CE-4ACA-A88E-66D05DAE87B6}"/>
              </a:ext>
            </a:extLst>
          </p:cNvPr>
          <p:cNvSpPr txBox="1"/>
          <p:nvPr/>
        </p:nvSpPr>
        <p:spPr>
          <a:xfrm>
            <a:off x="5377855" y="958606"/>
            <a:ext cx="1410890" cy="523220"/>
          </a:xfrm>
          <a:prstGeom prst="rect">
            <a:avLst/>
          </a:prstGeom>
          <a:noFill/>
        </p:spPr>
        <p:txBody>
          <a:bodyPr wrap="square">
            <a:spAutoFit/>
          </a:bodyPr>
          <a:lstStyle/>
          <a:p>
            <a:pPr algn="just"/>
            <a:r>
              <a:rPr lang="en-US" sz="2800" b="1" dirty="0">
                <a:solidFill>
                  <a:srgbClr val="FF0000"/>
                </a:solidFill>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Gợi</a:t>
            </a:r>
            <a:r>
              <a:rPr lang="en-US" sz="2800" b="1" dirty="0">
                <a:solidFill>
                  <a:srgbClr val="FF0000"/>
                </a:solidFill>
                <a:effectLst/>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963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
        <p:nvSpPr>
          <p:cNvPr id="21" name="TextBox 20">
            <a:extLst>
              <a:ext uri="{FF2B5EF4-FFF2-40B4-BE49-F238E27FC236}">
                <a16:creationId xmlns:a16="http://schemas.microsoft.com/office/drawing/2014/main" id="{73B12E0D-DF38-4CCC-A633-4209F9997D14}"/>
              </a:ext>
            </a:extLst>
          </p:cNvPr>
          <p:cNvSpPr txBox="1"/>
          <p:nvPr/>
        </p:nvSpPr>
        <p:spPr>
          <a:xfrm>
            <a:off x="660400" y="939871"/>
            <a:ext cx="10845800" cy="523220"/>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ĐOẠN VĂN THAM KHẢO</a:t>
            </a:r>
            <a:endParaRPr lang="en-US" sz="28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27F9CF2F-E64C-4339-8C85-33ECDD2E973D}"/>
              </a:ext>
            </a:extLst>
          </p:cNvPr>
          <p:cNvSpPr txBox="1"/>
          <p:nvPr/>
        </p:nvSpPr>
        <p:spPr>
          <a:xfrm>
            <a:off x="660400" y="1327559"/>
            <a:ext cx="10845800" cy="5262979"/>
          </a:xfrm>
          <a:prstGeom prst="rect">
            <a:avLst/>
          </a:prstGeom>
          <a:noFill/>
        </p:spPr>
        <p:txBody>
          <a:bodyPr wrap="square">
            <a:spAutoFit/>
          </a:bodyPr>
          <a:lstStyle/>
          <a:p>
            <a:pPr indent="457200" algn="just"/>
            <a:r>
              <a:rPr lang="en-US" sz="2800" dirty="0" err="1">
                <a:solidFill>
                  <a:srgbClr val="000000"/>
                </a:solidFill>
                <a:effectLst/>
                <a:latin typeface="Times New Roman" panose="02020603050405020304" pitchFamily="18" charset="0"/>
                <a:ea typeface="Calibri" panose="020F0502020204030204" pitchFamily="34" charset="0"/>
              </a:rPr>
              <a:t>Trên</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hướng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giúp</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tránh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lầm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lo </a:t>
            </a:r>
            <a:r>
              <a:rPr lang="en-US" sz="2800" dirty="0" err="1">
                <a:solidFill>
                  <a:srgbClr val="000000"/>
                </a:solidFill>
                <a:effectLst/>
                <a:latin typeface="Times New Roman" panose="02020603050405020304" pitchFamily="18" charset="0"/>
                <a:ea typeface="Calibri" panose="020F0502020204030204" pitchFamily="34" charset="0"/>
              </a:rPr>
              <a:t>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bênh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đẹp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món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Thường</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phúc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mỗi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riêng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Bởi</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ai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0141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DD99F-4648-42F4-B1D9-7196031AC33E}"/>
              </a:ext>
            </a:extLst>
          </p:cNvPr>
          <p:cNvSpPr txBox="1"/>
          <p:nvPr/>
        </p:nvSpPr>
        <p:spPr>
          <a:xfrm>
            <a:off x="660400" y="176193"/>
            <a:ext cx="10845800" cy="954107"/>
          </a:xfrm>
          <a:prstGeom prst="rect">
            <a:avLst/>
          </a:prstGeom>
          <a:noFill/>
        </p:spPr>
        <p:txBody>
          <a:bodyPr wrap="square">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algn="ctr"/>
            <a:r>
              <a:rPr lang="en-US" sz="2800" b="1" dirty="0" err="1">
                <a:solidFill>
                  <a:srgbClr val="0070C0"/>
                </a:solidFill>
                <a:effectLst/>
                <a:latin typeface="Times New Roman" panose="02020603050405020304" pitchFamily="18" charset="0"/>
                <a:ea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7EB37985-CDC2-4ECC-89DF-40B281F90421}"/>
              </a:ext>
            </a:extLst>
          </p:cNvPr>
          <p:cNvGraphicFramePr>
            <a:graphicFrameLocks noGrp="1"/>
          </p:cNvGraphicFramePr>
          <p:nvPr>
            <p:extLst>
              <p:ext uri="{D42A27DB-BD31-4B8C-83A1-F6EECF244321}">
                <p14:modId xmlns:p14="http://schemas.microsoft.com/office/powerpoint/2010/main" val="4205179120"/>
              </p:ext>
            </p:extLst>
          </p:nvPr>
        </p:nvGraphicFramePr>
        <p:xfrm>
          <a:off x="660400" y="1346200"/>
          <a:ext cx="10845800" cy="4876800"/>
        </p:xfrm>
        <a:graphic>
          <a:graphicData uri="http://schemas.openxmlformats.org/drawingml/2006/table">
            <a:tbl>
              <a:tblPr firstRow="1" firstCol="1" bandRow="1"/>
              <a:tblGrid>
                <a:gridCol w="852668">
                  <a:extLst>
                    <a:ext uri="{9D8B030D-6E8A-4147-A177-3AD203B41FA5}">
                      <a16:colId xmlns:a16="http://schemas.microsoft.com/office/drawing/2014/main" val="3415241533"/>
                    </a:ext>
                  </a:extLst>
                </a:gridCol>
                <a:gridCol w="7728875">
                  <a:extLst>
                    <a:ext uri="{9D8B030D-6E8A-4147-A177-3AD203B41FA5}">
                      <a16:colId xmlns:a16="http://schemas.microsoft.com/office/drawing/2014/main" val="2312757439"/>
                    </a:ext>
                  </a:extLst>
                </a:gridCol>
                <a:gridCol w="809235">
                  <a:extLst>
                    <a:ext uri="{9D8B030D-6E8A-4147-A177-3AD203B41FA5}">
                      <a16:colId xmlns:a16="http://schemas.microsoft.com/office/drawing/2014/main" val="1498374589"/>
                    </a:ext>
                  </a:extLst>
                </a:gridCol>
                <a:gridCol w="1455022">
                  <a:extLst>
                    <a:ext uri="{9D8B030D-6E8A-4147-A177-3AD203B41FA5}">
                      <a16:colId xmlns:a16="http://schemas.microsoft.com/office/drawing/2014/main" val="1880113614"/>
                    </a:ext>
                  </a:extLst>
                </a:gridCol>
              </a:tblGrid>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1707436885"/>
                  </a:ext>
                </a:extLst>
              </a:tr>
              <a:tr h="41021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5 - 7 câu.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961979"/>
                  </a:ext>
                </a:extLst>
              </a:tr>
              <a:tr h="356235">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đúng chủ đề yêu cầu.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095505"/>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 dẫn chứng thuyết phục.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522196"/>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084024"/>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563439"/>
                  </a:ext>
                </a:extLst>
              </a:tr>
            </a:tbl>
          </a:graphicData>
        </a:graphic>
      </p:graphicFrame>
    </p:spTree>
    <p:extLst>
      <p:ext uri="{BB962C8B-B14F-4D97-AF65-F5344CB8AC3E}">
        <p14:creationId xmlns:p14="http://schemas.microsoft.com/office/powerpoint/2010/main" val="319343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E93D-A4D7-428D-AD2A-C9C2E4403E55}"/>
              </a:ext>
            </a:extLst>
          </p:cNvPr>
          <p:cNvPicPr>
            <a:picLocks noChangeAspect="1"/>
          </p:cNvPicPr>
          <p:nvPr/>
        </p:nvPicPr>
        <p:blipFill rotWithShape="1">
          <a:blip r:embed="rId2"/>
          <a:srcRect t="24794" r="-2" b="9088"/>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a:extLst>
              <a:ext uri="{FF2B5EF4-FFF2-40B4-BE49-F238E27FC236}">
                <a16:creationId xmlns:a16="http://schemas.microsoft.com/office/drawing/2014/main" id="{329401B1-7F13-428D-876C-9790BAFA9146}"/>
              </a:ext>
            </a:extLst>
          </p:cNvPr>
          <p:cNvPicPr>
            <a:picLocks noChangeAspect="1"/>
          </p:cNvPicPr>
          <p:nvPr/>
        </p:nvPicPr>
        <p:blipFill rotWithShape="1">
          <a:blip r:embed="rId3"/>
          <a:srcRect t="4915" r="-1" b="25820"/>
          <a:stretch/>
        </p:blipFill>
        <p:spPr>
          <a:xfrm>
            <a:off x="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Picture 3">
            <a:extLst>
              <a:ext uri="{FF2B5EF4-FFF2-40B4-BE49-F238E27FC236}">
                <a16:creationId xmlns:a16="http://schemas.microsoft.com/office/drawing/2014/main" id="{A91D303D-F62C-4A6C-8F57-5D0F5F8690AE}"/>
              </a:ext>
            </a:extLst>
          </p:cNvPr>
          <p:cNvPicPr>
            <a:picLocks noChangeAspect="1"/>
          </p:cNvPicPr>
          <p:nvPr/>
        </p:nvPicPr>
        <p:blipFill rotWithShape="1">
          <a:blip r:embed="rId4"/>
          <a:srcRect t="4864" r="-3" b="2649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 name="Picture 1">
            <a:extLst>
              <a:ext uri="{FF2B5EF4-FFF2-40B4-BE49-F238E27FC236}">
                <a16:creationId xmlns:a16="http://schemas.microsoft.com/office/drawing/2014/main" id="{95A7D39F-6AE7-44BA-90C6-01ADFADA82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44266"/>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8" name="Group 7">
            <a:extLst>
              <a:ext uri="{FF2B5EF4-FFF2-40B4-BE49-F238E27FC236}">
                <a16:creationId xmlns:a16="http://schemas.microsoft.com/office/drawing/2014/main" id="{3DE06448-36FD-47E9-A77F-D168B5E7257E}"/>
              </a:ext>
            </a:extLst>
          </p:cNvPr>
          <p:cNvGrpSpPr/>
          <p:nvPr/>
        </p:nvGrpSpPr>
        <p:grpSpPr>
          <a:xfrm>
            <a:off x="3571875" y="2521460"/>
            <a:ext cx="728663" cy="660655"/>
            <a:chOff x="3571875" y="2521460"/>
            <a:chExt cx="728663" cy="660655"/>
          </a:xfrm>
        </p:grpSpPr>
        <p:sp>
          <p:nvSpPr>
            <p:cNvPr id="6" name="Oval 5">
              <a:extLst>
                <a:ext uri="{FF2B5EF4-FFF2-40B4-BE49-F238E27FC236}">
                  <a16:creationId xmlns:a16="http://schemas.microsoft.com/office/drawing/2014/main" id="{A6BEA65C-5718-4BC6-94DD-B2BB2D68B82D}"/>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0FE0091-A54B-4AC0-A534-CC77F358088C}"/>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grpSp>
      <p:grpSp>
        <p:nvGrpSpPr>
          <p:cNvPr id="12" name="Group 11">
            <a:extLst>
              <a:ext uri="{FF2B5EF4-FFF2-40B4-BE49-F238E27FC236}">
                <a16:creationId xmlns:a16="http://schemas.microsoft.com/office/drawing/2014/main" id="{FFBDE2D2-EFF5-4EAE-8C3A-5C0A9655DDF0}"/>
              </a:ext>
            </a:extLst>
          </p:cNvPr>
          <p:cNvGrpSpPr/>
          <p:nvPr/>
        </p:nvGrpSpPr>
        <p:grpSpPr>
          <a:xfrm>
            <a:off x="11274651" y="2563894"/>
            <a:ext cx="728663" cy="660655"/>
            <a:chOff x="3571875" y="2521460"/>
            <a:chExt cx="728663" cy="660655"/>
          </a:xfrm>
        </p:grpSpPr>
        <p:sp>
          <p:nvSpPr>
            <p:cNvPr id="13" name="Oval 12">
              <a:extLst>
                <a:ext uri="{FF2B5EF4-FFF2-40B4-BE49-F238E27FC236}">
                  <a16:creationId xmlns:a16="http://schemas.microsoft.com/office/drawing/2014/main" id="{6F877545-CD27-43C4-9714-0E27F1462C9F}"/>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3484F7-6B98-48EC-851F-1F01BAB19C7F}"/>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grpSp>
      <p:grpSp>
        <p:nvGrpSpPr>
          <p:cNvPr id="15" name="Group 14">
            <a:extLst>
              <a:ext uri="{FF2B5EF4-FFF2-40B4-BE49-F238E27FC236}">
                <a16:creationId xmlns:a16="http://schemas.microsoft.com/office/drawing/2014/main" id="{C16450F6-5213-4BD9-A480-56A9AC4413AB}"/>
              </a:ext>
            </a:extLst>
          </p:cNvPr>
          <p:cNvGrpSpPr/>
          <p:nvPr/>
        </p:nvGrpSpPr>
        <p:grpSpPr>
          <a:xfrm>
            <a:off x="226332" y="3747917"/>
            <a:ext cx="728663" cy="660655"/>
            <a:chOff x="3571875" y="2521460"/>
            <a:chExt cx="728663" cy="660655"/>
          </a:xfrm>
        </p:grpSpPr>
        <p:sp>
          <p:nvSpPr>
            <p:cNvPr id="16" name="Oval 15">
              <a:extLst>
                <a:ext uri="{FF2B5EF4-FFF2-40B4-BE49-F238E27FC236}">
                  <a16:creationId xmlns:a16="http://schemas.microsoft.com/office/drawing/2014/main" id="{EF389996-E9BB-488E-AE2D-8E02BA25B578}"/>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B9C16-C041-487D-BFBA-55D9F61B53D1}"/>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8" name="Group 17">
            <a:extLst>
              <a:ext uri="{FF2B5EF4-FFF2-40B4-BE49-F238E27FC236}">
                <a16:creationId xmlns:a16="http://schemas.microsoft.com/office/drawing/2014/main" id="{89138D61-4E91-47FD-B91F-7092B6E9237E}"/>
              </a:ext>
            </a:extLst>
          </p:cNvPr>
          <p:cNvGrpSpPr/>
          <p:nvPr/>
        </p:nvGrpSpPr>
        <p:grpSpPr>
          <a:xfrm>
            <a:off x="11227687" y="5919736"/>
            <a:ext cx="728663" cy="660655"/>
            <a:chOff x="3571875" y="2521460"/>
            <a:chExt cx="728663" cy="660655"/>
          </a:xfrm>
        </p:grpSpPr>
        <p:sp>
          <p:nvSpPr>
            <p:cNvPr id="19" name="Oval 18">
              <a:extLst>
                <a:ext uri="{FF2B5EF4-FFF2-40B4-BE49-F238E27FC236}">
                  <a16:creationId xmlns:a16="http://schemas.microsoft.com/office/drawing/2014/main" id="{79BB79F2-4A54-4826-AAF8-8BC593C0829A}"/>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0837A0-9B58-458A-98D4-E6EF6B2F794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Tree>
    <p:extLst>
      <p:ext uri="{BB962C8B-B14F-4D97-AF65-F5344CB8AC3E}">
        <p14:creationId xmlns:p14="http://schemas.microsoft.com/office/powerpoint/2010/main" val="147347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66C683-045A-422C-8CC1-1D7CEAFBF9A5}"/>
              </a:ext>
            </a:extLst>
          </p:cNvPr>
          <p:cNvPicPr>
            <a:picLocks noChangeAspect="1"/>
          </p:cNvPicPr>
          <p:nvPr/>
        </p:nvPicPr>
        <p:blipFill rotWithShape="1">
          <a:blip r:embed="rId2"/>
          <a:srcRect l="16708" r="5194"/>
          <a:stretch/>
        </p:blipFill>
        <p:spPr>
          <a:xfrm>
            <a:off x="0" y="1713272"/>
            <a:ext cx="4895038" cy="3286125"/>
          </a:xfrm>
          <a:prstGeom prst="rect">
            <a:avLst/>
          </a:prstGeom>
        </p:spPr>
      </p:pic>
      <p:sp>
        <p:nvSpPr>
          <p:cNvPr id="9" name="TextBox 8">
            <a:extLst>
              <a:ext uri="{FF2B5EF4-FFF2-40B4-BE49-F238E27FC236}">
                <a16:creationId xmlns:a16="http://schemas.microsoft.com/office/drawing/2014/main" id="{D65E98FC-0A1B-47FE-A114-A104312B9B81}"/>
              </a:ext>
            </a:extLst>
          </p:cNvPr>
          <p:cNvSpPr txBox="1"/>
          <p:nvPr/>
        </p:nvSpPr>
        <p:spPr>
          <a:xfrm>
            <a:off x="6096000" y="1840630"/>
            <a:ext cx="5313571" cy="3031407"/>
          </a:xfrm>
          <a:prstGeom prst="rect">
            <a:avLst/>
          </a:prstGeom>
          <a:noFill/>
        </p:spPr>
        <p:txBody>
          <a:bodyPr wrap="square">
            <a:spAutoFit/>
          </a:bodyPr>
          <a:lstStyle/>
          <a:p>
            <a:pPr algn="just">
              <a:lnSpc>
                <a:spcPct val="115000"/>
              </a:lnSpc>
            </a:pPr>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Kể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tập</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từng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tham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học</a:t>
            </a:r>
            <a:r>
              <a:rPr lang="en-US" sz="2400" i="1" dirty="0">
                <a:effectLst/>
                <a:latin typeface="Times New Roman" panose="02020603050405020304" pitchFamily="18" charset="0"/>
                <a:ea typeface="Times New Roman" panose="02020603050405020304" pitchFamily="18" charset="0"/>
              </a:rPr>
              <a:t> hay </a:t>
            </a:r>
            <a:r>
              <a:rPr lang="en-US" sz="2400" i="1" dirty="0" err="1">
                <a:effectLst/>
                <a:latin typeface="Times New Roman" panose="02020603050405020304" pitchFamily="18" charset="0"/>
                <a:ea typeface="Times New Roman" panose="02020603050405020304" pitchFamily="18" charset="0"/>
              </a:rPr>
              <a:t>ấn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tượng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pPr>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hiểu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như</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diễn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ở </a:t>
            </a:r>
            <a:r>
              <a:rPr lang="en-US" sz="2400" i="1" dirty="0" err="1">
                <a:solidFill>
                  <a:srgbClr val="000000"/>
                </a:solidFill>
                <a:effectLst/>
                <a:latin typeface="Times New Roman" panose="02020603050405020304" pitchFamily="18" charset="0"/>
                <a:ea typeface="Times New Roman" panose="02020603050405020304" pitchFamily="18" charset="0"/>
              </a:rPr>
              <a:t>môi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chúng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mang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ích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bản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026" name="Picture 2" descr="0 Câu hỏi đánh dấu Icon – PNG,ICO,ICNS Tải về">
            <a:extLst>
              <a:ext uri="{FF2B5EF4-FFF2-40B4-BE49-F238E27FC236}">
                <a16:creationId xmlns:a16="http://schemas.microsoft.com/office/drawing/2014/main" id="{C41E375F-08D2-4C4B-8CDD-4416025B8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319" y="227109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87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5" name="TextBox 14">
            <a:extLst>
              <a:ext uri="{FF2B5EF4-FFF2-40B4-BE49-F238E27FC236}">
                <a16:creationId xmlns:a16="http://schemas.microsoft.com/office/drawing/2014/main" id="{C7081F75-733A-429D-9872-903E1ED92FFD}"/>
              </a:ext>
            </a:extLst>
          </p:cNvPr>
          <p:cNvSpPr txBox="1"/>
          <p:nvPr/>
        </p:nvSpPr>
        <p:spPr>
          <a:xfrm>
            <a:off x="1761039"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Giới thiệu bài học</a:t>
            </a:r>
            <a:endParaRPr lang="en-US" sz="3200" dirty="0"/>
          </a:p>
        </p:txBody>
      </p:sp>
      <p:sp>
        <p:nvSpPr>
          <p:cNvPr id="18" name="TextBox 17">
            <a:extLst>
              <a:ext uri="{FF2B5EF4-FFF2-40B4-BE49-F238E27FC236}">
                <a16:creationId xmlns:a16="http://schemas.microsoft.com/office/drawing/2014/main" id="{B571D0D9-79B9-4775-88AD-5557FBB7FC60}"/>
              </a:ext>
            </a:extLst>
          </p:cNvPr>
          <p:cNvSpPr txBox="1"/>
          <p:nvPr/>
        </p:nvSpPr>
        <p:spPr>
          <a:xfrm>
            <a:off x="660400" y="1130300"/>
            <a:ext cx="10858500" cy="4524315"/>
          </a:xfrm>
          <a:prstGeom prst="rect">
            <a:avLst/>
          </a:prstGeom>
          <a:noFill/>
        </p:spPr>
        <p:txBody>
          <a:bodyPr wrap="square">
            <a:spAutoFit/>
          </a:bodyPr>
          <a:lstStyle/>
          <a:p>
            <a:pPr marL="457200" indent="-457200" algn="just">
              <a:buFont typeface="Wingdings" panose="05000000000000000000" pitchFamily="2" charset="2"/>
              <a:buChar char="v"/>
            </a:pPr>
            <a:r>
              <a:rPr lang="pt-BR" sz="3200" b="1" dirty="0">
                <a:effectLst/>
                <a:latin typeface="Times New Roman" panose="02020603050405020304" pitchFamily="18" charset="0"/>
                <a:ea typeface="Times New Roman" panose="02020603050405020304" pitchFamily="18" charset="0"/>
              </a:rPr>
              <a:t>Chủ đề bài học: </a:t>
            </a:r>
            <a:r>
              <a:rPr lang="pt-BR" sz="3200" dirty="0">
                <a:effectLst/>
                <a:latin typeface="Times New Roman" panose="02020603050405020304" pitchFamily="18" charset="0"/>
                <a:ea typeface="Times New Roman" panose="02020603050405020304" pitchFamily="18" charset="0"/>
              </a:rPr>
              <a:t>Vai trò của</a:t>
            </a:r>
            <a:r>
              <a:rPr lang="pt-BR" sz="3200" b="1" dirty="0">
                <a:effectLst/>
                <a:latin typeface="Times New Roman" panose="02020603050405020304" pitchFamily="18" charset="0"/>
                <a:ea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rPr>
              <a:t>trải nghiệm đối với sự trưởng thành của mỗi người trong cuộc sống.</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Thể loại: </a:t>
            </a:r>
            <a:r>
              <a:rPr lang="pt-BR" sz="3200" dirty="0">
                <a:effectLst/>
                <a:latin typeface="Times New Roman" panose="02020603050405020304" pitchFamily="18" charset="0"/>
                <a:ea typeface="Times New Roman" panose="02020603050405020304" pitchFamily="18" charset="0"/>
              </a:rPr>
              <a:t>Nghị luận.</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VB đọc chính:</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VB1: </a:t>
            </a:r>
            <a:r>
              <a:rPr lang="en-US" sz="3200" i="1" dirty="0" err="1">
                <a:effectLst/>
                <a:latin typeface="Times New Roman" panose="02020603050405020304" pitchFamily="18" charset="0"/>
                <a:ea typeface="Calibri" panose="020F0502020204030204" pitchFamily="34" charset="0"/>
              </a:rPr>
              <a:t>Bản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đồ</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dẫn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đường</a:t>
            </a:r>
            <a:r>
              <a:rPr lang="en-US" sz="3200" dirty="0">
                <a:effectLst/>
                <a:latin typeface="Times New Roman" panose="02020603050405020304" pitchFamily="18" charset="0"/>
                <a:ea typeface="Calibri" panose="020F0502020204030204" pitchFamily="34" charset="0"/>
              </a:rPr>
              <a:t> (Da-</a:t>
            </a:r>
            <a:r>
              <a:rPr lang="en-US" sz="3200" dirty="0" err="1">
                <a:effectLst/>
                <a:latin typeface="Times New Roman" panose="02020603050405020304" pitchFamily="18" charset="0"/>
                <a:ea typeface="Calibri" panose="020F0502020204030204" pitchFamily="34" charset="0"/>
              </a:rPr>
              <a:t>ni</a:t>
            </a:r>
            <a:r>
              <a:rPr lang="en-US" sz="3200" dirty="0">
                <a:effectLst/>
                <a:latin typeface="Times New Roman" panose="02020603050405020304" pitchFamily="18" charset="0"/>
                <a:ea typeface="Calibri" panose="020F0502020204030204" pitchFamily="34" charset="0"/>
              </a:rPr>
              <a:t>-</a:t>
            </a:r>
            <a:r>
              <a:rPr lang="en-US" sz="3200" dirty="0" err="1">
                <a:effectLst/>
                <a:latin typeface="Times New Roman" panose="02020603050405020304" pitchFamily="18" charset="0"/>
                <a:ea typeface="Calibri" panose="020F0502020204030204" pitchFamily="34" charset="0"/>
              </a:rPr>
              <a:t>en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Gốt</a:t>
            </a:r>
            <a:r>
              <a:rPr lang="en-US" sz="3200" dirty="0">
                <a:effectLst/>
                <a:latin typeface="Times New Roman" panose="02020603050405020304" pitchFamily="18" charset="0"/>
                <a:ea typeface="Calibri" panose="020F0502020204030204" pitchFamily="34" charset="0"/>
              </a:rPr>
              <a:t>-li-</a:t>
            </a:r>
            <a:r>
              <a:rPr lang="en-US" sz="3200" dirty="0" err="1">
                <a:effectLst/>
                <a:latin typeface="Times New Roman" panose="02020603050405020304" pitchFamily="18" charset="0"/>
                <a:ea typeface="Calibri" panose="020F0502020204030204" pitchFamily="34" charset="0"/>
              </a:rPr>
              <a:t>ép</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VB2: </a:t>
            </a:r>
            <a:r>
              <a:rPr lang="en-US" sz="3200" i="1" dirty="0" err="1">
                <a:effectLst/>
                <a:latin typeface="Times New Roman" panose="02020603050405020304" pitchFamily="18" charset="0"/>
                <a:ea typeface="Calibri" panose="020F0502020204030204" pitchFamily="34" charset="0"/>
              </a:rPr>
              <a:t>Hãy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cầm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lấy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và</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Huỳnh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Phương</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đề</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VB3: </a:t>
            </a:r>
            <a:r>
              <a:rPr lang="en-US" sz="3200" i="1" dirty="0" err="1">
                <a:solidFill>
                  <a:srgbClr val="000000"/>
                </a:solidFill>
                <a:effectLst/>
                <a:latin typeface="Times New Roman" panose="02020603050405020304" pitchFamily="18" charset="0"/>
                <a:ea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rPr>
              <a:t> con</a:t>
            </a:r>
            <a:r>
              <a:rPr lang="en-US" sz="3200" dirty="0">
                <a:solidFill>
                  <a:srgbClr val="000000"/>
                </a:solidFill>
                <a:effectLst/>
                <a:latin typeface="Times New Roman" panose="02020603050405020304" pitchFamily="18" charset="0"/>
                <a:ea typeface="Times New Roman" panose="02020603050405020304" pitchFamily="18" charset="0"/>
              </a:rPr>
              <a:t> (Y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hành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VB4: </a:t>
            </a:r>
            <a:r>
              <a:rPr lang="en-US" sz="3200" i="1" dirty="0" err="1">
                <a:effectLst/>
                <a:latin typeface="Times New Roman" panose="02020603050405020304" pitchFamily="18" charset="0"/>
                <a:ea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chuyện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về</a:t>
            </a:r>
            <a:r>
              <a:rPr lang="en-US" sz="3200" i="1" dirty="0">
                <a:effectLst/>
                <a:latin typeface="Times New Roman" panose="02020603050405020304" pitchFamily="18" charset="0"/>
                <a:ea typeface="Times New Roman" panose="02020603050405020304" pitchFamily="18" charset="0"/>
              </a:rPr>
              <a:t> con </a:t>
            </a:r>
            <a:r>
              <a:rPr lang="en-US" sz="3200" i="1" dirty="0" err="1">
                <a:effectLst/>
                <a:latin typeface="Times New Roman" panose="02020603050405020304" pitchFamily="18" charset="0"/>
                <a:ea typeface="Times New Roman" panose="02020603050405020304" pitchFamily="18" charset="0"/>
              </a:rPr>
              <a:t>đường</a:t>
            </a:r>
            <a:r>
              <a:rPr lang="en-US" sz="3200" i="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Lê </a:t>
            </a:r>
            <a:r>
              <a:rPr lang="en-US" sz="3200" dirty="0" err="1">
                <a:effectLst/>
                <a:latin typeface="Times New Roman" panose="02020603050405020304" pitchFamily="18" charset="0"/>
                <a:ea typeface="Times New Roman" panose="02020603050405020304" pitchFamily="18" charset="0"/>
              </a:rPr>
              <a:t>Huy</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99718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down)">
                                      <p:cBhvr>
                                        <p:cTn id="37"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r>
              <a:rPr lang="pt-BR" sz="2800" b="1" dirty="0">
                <a:solidFill>
                  <a:srgbClr val="FF0000"/>
                </a:solidFill>
                <a:effectLst/>
                <a:latin typeface="Times New Roman" panose="02020603050405020304" pitchFamily="18" charset="0"/>
                <a:ea typeface="Times New Roman" panose="02020603050405020304" pitchFamily="18" charset="0"/>
              </a:rPr>
              <a:t>Khám phá tri thức ngữ văn</a:t>
            </a:r>
            <a:endParaRPr lang="en-US" sz="2800" dirty="0"/>
          </a:p>
        </p:txBody>
      </p:sp>
      <p:sp>
        <p:nvSpPr>
          <p:cNvPr id="12" name="TextBox 11">
            <a:extLst>
              <a:ext uri="{FF2B5EF4-FFF2-40B4-BE49-F238E27FC236}">
                <a16:creationId xmlns:a16="http://schemas.microsoft.com/office/drawing/2014/main" id="{65787ADE-DCC1-4C11-A09F-AEEE5B77E0C8}"/>
              </a:ext>
            </a:extLst>
          </p:cNvPr>
          <p:cNvSpPr txBox="1"/>
          <p:nvPr/>
        </p:nvSpPr>
        <p:spPr>
          <a:xfrm>
            <a:off x="2718198" y="964740"/>
            <a:ext cx="6093618"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Times New Roman" panose="02020603050405020304" pitchFamily="18" charset="0"/>
              </a:rPr>
              <a:t>PHIẾU HỌC TẬP 01</a:t>
            </a:r>
            <a:endParaRPr lang="en-US" sz="2400" dirty="0">
              <a:effectLst/>
              <a:latin typeface="Times New Roman" panose="02020603050405020304" pitchFamily="18" charset="0"/>
              <a:ea typeface="Times New Roman" panose="02020603050405020304" pitchFamily="18" charset="0"/>
            </a:endParaRPr>
          </a:p>
          <a:p>
            <a:pPr algn="ctr"/>
            <a:r>
              <a:rPr lang="en-US" sz="2400" b="1" dirty="0">
                <a:solidFill>
                  <a:srgbClr val="0070C0"/>
                </a:solidFill>
                <a:effectLst/>
                <a:latin typeface="Times New Roman" panose="02020603050405020304" pitchFamily="18" charset="0"/>
                <a:ea typeface="Times New Roman" panose="02020603050405020304" pitchFamily="18" charset="0"/>
              </a:rPr>
              <a:t>TÌM HIỂU TRI THỨC NGỮ VĂN</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F26977F8-C61E-4529-9849-4AE2BE0DBA25}"/>
              </a:ext>
            </a:extLst>
          </p:cNvPr>
          <p:cNvGraphicFramePr>
            <a:graphicFrameLocks noGrp="1"/>
          </p:cNvGraphicFramePr>
          <p:nvPr>
            <p:extLst>
              <p:ext uri="{D42A27DB-BD31-4B8C-83A1-F6EECF244321}">
                <p14:modId xmlns:p14="http://schemas.microsoft.com/office/powerpoint/2010/main" val="105827689"/>
              </p:ext>
            </p:extLst>
          </p:nvPr>
        </p:nvGraphicFramePr>
        <p:xfrm>
          <a:off x="660399" y="1904423"/>
          <a:ext cx="10858500" cy="3840480"/>
        </p:xfrm>
        <a:graphic>
          <a:graphicData uri="http://schemas.openxmlformats.org/drawingml/2006/table">
            <a:tbl>
              <a:tblPr firstRow="1" firstCol="1" bandRow="1">
                <a:tableStyleId>{ED083AE6-46FA-4A59-8FB0-9F97EB10719F}</a:tableStyleId>
              </a:tblPr>
              <a:tblGrid>
                <a:gridCol w="2713734">
                  <a:extLst>
                    <a:ext uri="{9D8B030D-6E8A-4147-A177-3AD203B41FA5}">
                      <a16:colId xmlns:a16="http://schemas.microsoft.com/office/drawing/2014/main" val="290859924"/>
                    </a:ext>
                  </a:extLst>
                </a:gridCol>
                <a:gridCol w="2714922">
                  <a:extLst>
                    <a:ext uri="{9D8B030D-6E8A-4147-A177-3AD203B41FA5}">
                      <a16:colId xmlns:a16="http://schemas.microsoft.com/office/drawing/2014/main" val="313364515"/>
                    </a:ext>
                  </a:extLst>
                </a:gridCol>
                <a:gridCol w="2714922">
                  <a:extLst>
                    <a:ext uri="{9D8B030D-6E8A-4147-A177-3AD203B41FA5}">
                      <a16:colId xmlns:a16="http://schemas.microsoft.com/office/drawing/2014/main" val="421262332"/>
                    </a:ext>
                  </a:extLst>
                </a:gridCol>
                <a:gridCol w="2714922">
                  <a:extLst>
                    <a:ext uri="{9D8B030D-6E8A-4147-A177-3AD203B41FA5}">
                      <a16:colId xmlns:a16="http://schemas.microsoft.com/office/drawing/2014/main" val="2097471447"/>
                    </a:ext>
                  </a:extLst>
                </a:gridCol>
              </a:tblGrid>
              <a:tr h="0">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Khái niệm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Vai trò</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9526582"/>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Văn bản nghị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44353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706581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6895905"/>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92107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9822051"/>
                  </a:ext>
                </a:extLst>
              </a:tr>
            </a:tbl>
          </a:graphicData>
        </a:graphic>
      </p:graphicFrame>
    </p:spTree>
    <p:extLst>
      <p:ext uri="{BB962C8B-B14F-4D97-AF65-F5344CB8AC3E}">
        <p14:creationId xmlns:p14="http://schemas.microsoft.com/office/powerpoint/2010/main" val="88621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9D5F176-5DE1-48D6-98D5-479458E2BDE7}"/>
              </a:ext>
            </a:extLst>
          </p:cNvPr>
          <p:cNvGraphicFramePr>
            <a:graphicFrameLocks noGrp="1"/>
          </p:cNvGraphicFramePr>
          <p:nvPr>
            <p:extLst>
              <p:ext uri="{D42A27DB-BD31-4B8C-83A1-F6EECF244321}">
                <p14:modId xmlns:p14="http://schemas.microsoft.com/office/powerpoint/2010/main" val="2201784950"/>
              </p:ext>
            </p:extLst>
          </p:nvPr>
        </p:nvGraphicFramePr>
        <p:xfrm>
          <a:off x="660399" y="1177925"/>
          <a:ext cx="10858501" cy="502920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2649523321"/>
                    </a:ext>
                  </a:extLst>
                </a:gridCol>
                <a:gridCol w="3719302">
                  <a:extLst>
                    <a:ext uri="{9D8B030D-6E8A-4147-A177-3AD203B41FA5}">
                      <a16:colId xmlns:a16="http://schemas.microsoft.com/office/drawing/2014/main" val="2747876478"/>
                    </a:ext>
                  </a:extLst>
                </a:gridCol>
                <a:gridCol w="2726852">
                  <a:extLst>
                    <a:ext uri="{9D8B030D-6E8A-4147-A177-3AD203B41FA5}">
                      <a16:colId xmlns:a16="http://schemas.microsoft.com/office/drawing/2014/main" val="1298230988"/>
                    </a:ext>
                  </a:extLst>
                </a:gridCol>
                <a:gridCol w="2726852">
                  <a:extLst>
                    <a:ext uri="{9D8B030D-6E8A-4147-A177-3AD203B41FA5}">
                      <a16:colId xmlns:a16="http://schemas.microsoft.com/office/drawing/2014/main" val="18347598"/>
                    </a:ext>
                  </a:extLst>
                </a:gridCol>
              </a:tblGrid>
              <a:tr h="0">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Tìm hiểu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Khái niệm</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Yêu cầu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Vai trò</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7977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Văn bản nghị luận: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loại VB chủ yếu dùng để thuyết phục người đọc (người nghe) về một vấn đề của đời sống xã hội, văn học, nghệ thuật, khoa học….</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VB nghị luận có giá trị phải chọn được vấn đề đáng quan tâm, có ý nghĩa với nhiều người.</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Tăng cường nhận thức của con người trước các vấn đề của đời sống.</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947329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Ý kiến: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bày tỏ quan điểm, nhận xét, đánh giá về vấn đề.</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Cần đúng đắn, mới mẻ.</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dirty="0" err="1">
                          <a:solidFill>
                            <a:srgbClr val="0D0D0D"/>
                          </a:solidFill>
                          <a:effectLst/>
                          <a:latin typeface="Times New Roman" panose="02020603050405020304" pitchFamily="18" charset="0"/>
                          <a:cs typeface="Times New Roman" panose="02020603050405020304" pitchFamily="18" charset="0"/>
                        </a:rPr>
                        <a:t>Giúp</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làm</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rõ</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các</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khía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cạnh</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của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vấn</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đề</a:t>
                      </a:r>
                      <a:r>
                        <a:rPr lang="en-US" sz="3000" dirty="0">
                          <a:solidFill>
                            <a:srgbClr val="0D0D0D"/>
                          </a:solidFill>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83273"/>
                  </a:ext>
                </a:extLst>
              </a:tr>
            </a:tbl>
          </a:graphicData>
        </a:graphic>
      </p:graphicFrame>
    </p:spTree>
    <p:extLst>
      <p:ext uri="{BB962C8B-B14F-4D97-AF65-F5344CB8AC3E}">
        <p14:creationId xmlns:p14="http://schemas.microsoft.com/office/powerpoint/2010/main" val="389487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EB1F8ABD-05F8-4984-9854-9ED810949BF6}"/>
              </a:ext>
            </a:extLst>
          </p:cNvPr>
          <p:cNvGraphicFramePr>
            <a:graphicFrameLocks noGrp="1"/>
          </p:cNvGraphicFramePr>
          <p:nvPr>
            <p:extLst>
              <p:ext uri="{D42A27DB-BD31-4B8C-83A1-F6EECF244321}">
                <p14:modId xmlns:p14="http://schemas.microsoft.com/office/powerpoint/2010/main" val="3310552366"/>
              </p:ext>
            </p:extLst>
          </p:nvPr>
        </p:nvGraphicFramePr>
        <p:xfrm>
          <a:off x="660399" y="1258892"/>
          <a:ext cx="10858501" cy="469392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1584775411"/>
                    </a:ext>
                  </a:extLst>
                </a:gridCol>
                <a:gridCol w="3719302">
                  <a:extLst>
                    <a:ext uri="{9D8B030D-6E8A-4147-A177-3AD203B41FA5}">
                      <a16:colId xmlns:a16="http://schemas.microsoft.com/office/drawing/2014/main" val="2079154697"/>
                    </a:ext>
                  </a:extLst>
                </a:gridCol>
                <a:gridCol w="1992954">
                  <a:extLst>
                    <a:ext uri="{9D8B030D-6E8A-4147-A177-3AD203B41FA5}">
                      <a16:colId xmlns:a16="http://schemas.microsoft.com/office/drawing/2014/main" val="2110225950"/>
                    </a:ext>
                  </a:extLst>
                </a:gridCol>
                <a:gridCol w="3460750">
                  <a:extLst>
                    <a:ext uri="{9D8B030D-6E8A-4147-A177-3AD203B41FA5}">
                      <a16:colId xmlns:a16="http://schemas.microsoft.com/office/drawing/2014/main" val="2266161605"/>
                    </a:ext>
                  </a:extLst>
                </a:gridCol>
              </a:tblGrid>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lời diễn giải có lí mà người viết đưa 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sắc bén.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Để khẳng định, làm rõ cho 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7436017"/>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ví dụ (con người, sự kiện, sự việc) được lấy từ thực tế đời sống hoặc từ sách báo.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xác thực, tiêu biểu.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Củng cố cho 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379964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Mỗi lí lẽ được củng cố bởi một số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algn="just"/>
                      <a:r>
                        <a:rPr lang="en-US" sz="2800" dirty="0" err="1">
                          <a:solidFill>
                            <a:srgbClr val="0D0D0D"/>
                          </a:solidFill>
                          <a:effectLst/>
                          <a:latin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chặt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chẽ</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phục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2050175"/>
                  </a:ext>
                </a:extLst>
              </a:tr>
            </a:tbl>
          </a:graphicData>
        </a:graphic>
      </p:graphicFrame>
    </p:spTree>
    <p:extLst>
      <p:ext uri="{BB962C8B-B14F-4D97-AF65-F5344CB8AC3E}">
        <p14:creationId xmlns:p14="http://schemas.microsoft.com/office/powerpoint/2010/main" val="76110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AnalogousFromDarkSeedLeftStep">
      <a:dk1>
        <a:srgbClr val="000000"/>
      </a:dk1>
      <a:lt1>
        <a:srgbClr val="FFFFFF"/>
      </a:lt1>
      <a:dk2>
        <a:srgbClr val="1A1634"/>
      </a:dk2>
      <a:lt2>
        <a:srgbClr val="F0F3F3"/>
      </a:lt2>
      <a:accent1>
        <a:srgbClr val="E72950"/>
      </a:accent1>
      <a:accent2>
        <a:srgbClr val="D5178E"/>
      </a:accent2>
      <a:accent3>
        <a:srgbClr val="DF29E7"/>
      </a:accent3>
      <a:accent4>
        <a:srgbClr val="7E17D5"/>
      </a:accent4>
      <a:accent5>
        <a:srgbClr val="4129E7"/>
      </a:accent5>
      <a:accent6>
        <a:srgbClr val="174ED5"/>
      </a:accent6>
      <a:hlink>
        <a:srgbClr val="7351C5"/>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1_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2962</Words>
  <Application>Microsoft Office PowerPoint</Application>
  <PresentationFormat>Widescreen</PresentationFormat>
  <Paragraphs>410</Paragraphs>
  <Slides>38</Slides>
  <Notes>5</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38</vt:i4>
      </vt:variant>
    </vt:vector>
  </HeadingPairs>
  <TitlesOfParts>
    <vt:vector size="55" baseType="lpstr">
      <vt:lpstr>.VnBlack</vt:lpstr>
      <vt:lpstr>Arial</vt:lpstr>
      <vt:lpstr>Calibri</vt:lpstr>
      <vt:lpstr>Calibri Light</vt:lpstr>
      <vt:lpstr>Modern Love</vt:lpstr>
      <vt:lpstr>MS Mincho</vt:lpstr>
      <vt:lpstr>Tenorite</vt:lpstr>
      <vt:lpstr>The Hand</vt:lpstr>
      <vt:lpstr>Times New Roman</vt:lpstr>
      <vt:lpstr>UTM Swiss Condensed</vt:lpstr>
      <vt:lpstr>Wingdings</vt:lpstr>
      <vt:lpstr>Office Theme</vt:lpstr>
      <vt:lpstr>SketchyVTI</vt:lpstr>
      <vt:lpstr>1_Office Theme</vt:lpstr>
      <vt:lpstr>2_Office Theme</vt:lpstr>
      <vt:lpstr>5_Office Theme</vt:lpstr>
      <vt:lpstr>6_Office Theme</vt:lpstr>
      <vt:lpstr>  BÀI 8 TRẢI NGHIỆM ĐỂ TRƯỞNG THÀNH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 VẬN DỤNG</vt:lpstr>
      <vt:lpstr>PowerPoint Presentation</vt:lpstr>
      <vt:lpstr>PowerPoint Presentation</vt:lpstr>
      <vt:lpstr>PowerPoint Presentation</vt:lpstr>
      <vt:lpstr>PowerPoint Presentation</vt:lpstr>
      <vt:lpstr>PowerPoint Presentation</vt:lpstr>
      <vt:lpstr>PowerPoint Presentation</vt:lpstr>
      <vt:lpstr>Văn bản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BÀI 8 TRẢI NGHIỆM ĐỂ TRƯỞNG THÀNH</dc:title>
  <dc:creator>Admin</dc:creator>
  <cp:lastModifiedBy>Admin 88</cp:lastModifiedBy>
  <cp:revision>5</cp:revision>
  <dcterms:created xsi:type="dcterms:W3CDTF">2022-12-14T11:48:23Z</dcterms:created>
  <dcterms:modified xsi:type="dcterms:W3CDTF">2023-02-02T08:27:09Z</dcterms:modified>
</cp:coreProperties>
</file>