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9" r:id="rId1"/>
  </p:sldMasterIdLst>
  <p:notesMasterIdLst>
    <p:notesMasterId r:id="rId26"/>
  </p:notesMasterIdLst>
  <p:sldIdLst>
    <p:sldId id="425" r:id="rId2"/>
    <p:sldId id="474" r:id="rId3"/>
    <p:sldId id="475" r:id="rId4"/>
    <p:sldId id="442" r:id="rId5"/>
    <p:sldId id="477" r:id="rId6"/>
    <p:sldId id="481" r:id="rId7"/>
    <p:sldId id="444" r:id="rId8"/>
    <p:sldId id="457" r:id="rId9"/>
    <p:sldId id="453" r:id="rId10"/>
    <p:sldId id="452" r:id="rId11"/>
    <p:sldId id="454" r:id="rId12"/>
    <p:sldId id="431" r:id="rId13"/>
    <p:sldId id="434" r:id="rId14"/>
    <p:sldId id="479" r:id="rId15"/>
    <p:sldId id="480" r:id="rId16"/>
    <p:sldId id="478" r:id="rId17"/>
    <p:sldId id="341" r:id="rId18"/>
    <p:sldId id="286" r:id="rId19"/>
    <p:sldId id="371" r:id="rId20"/>
    <p:sldId id="287" r:id="rId21"/>
    <p:sldId id="472" r:id="rId22"/>
    <p:sldId id="469" r:id="rId23"/>
    <p:sldId id="473" r:id="rId24"/>
    <p:sldId id="4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0" autoAdjust="0"/>
    <p:restoredTop sz="92000" autoAdjust="0"/>
  </p:normalViewPr>
  <p:slideViewPr>
    <p:cSldViewPr snapToGrid="0">
      <p:cViewPr varScale="1">
        <p:scale>
          <a:sx n="72" d="100"/>
          <a:sy n="72" d="100"/>
        </p:scale>
        <p:origin x="66" y="228"/>
      </p:cViewPr>
      <p:guideLst>
        <p:guide orient="horz" pos="2160"/>
        <p:guide pos="3840"/>
      </p:guideLst>
    </p:cSldViewPr>
  </p:slideViewPr>
  <p:notesTextViewPr>
    <p:cViewPr>
      <p:scale>
        <a:sx n="1" d="1"/>
        <a:sy n="1" d="1"/>
      </p:scale>
      <p:origin x="0" y="0"/>
    </p:cViewPr>
  </p:notesTextViewPr>
  <p:sorterViewPr>
    <p:cViewPr>
      <p:scale>
        <a:sx n="100" d="100"/>
        <a:sy n="100" d="100"/>
      </p:scale>
      <p:origin x="0" y="-120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F29F3-14CA-4C65-9210-2EC1B7909C70}"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3618-487F-4048-87D2-7D96BDEB9CA2}" type="slidenum">
              <a:rPr lang="en-US" smtClean="0"/>
              <a:t>‹#›</a:t>
            </a:fld>
            <a:endParaRPr lang="en-US"/>
          </a:p>
        </p:txBody>
      </p:sp>
    </p:spTree>
    <p:extLst>
      <p:ext uri="{BB962C8B-B14F-4D97-AF65-F5344CB8AC3E}">
        <p14:creationId xmlns:p14="http://schemas.microsoft.com/office/powerpoint/2010/main" val="18868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13618-487F-4048-87D2-7D96BDEB9CA2}" type="slidenum">
              <a:rPr lang="en-US" smtClean="0"/>
              <a:t>19</a:t>
            </a:fld>
            <a:endParaRPr lang="en-US"/>
          </a:p>
        </p:txBody>
      </p:sp>
    </p:spTree>
    <p:extLst>
      <p:ext uri="{BB962C8B-B14F-4D97-AF65-F5344CB8AC3E}">
        <p14:creationId xmlns:p14="http://schemas.microsoft.com/office/powerpoint/2010/main" val="57605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13618-487F-4048-87D2-7D96BDEB9CA2}" type="slidenum">
              <a:rPr lang="en-US" smtClean="0"/>
              <a:t>20</a:t>
            </a:fld>
            <a:endParaRPr lang="en-US"/>
          </a:p>
        </p:txBody>
      </p:sp>
    </p:spTree>
    <p:extLst>
      <p:ext uri="{BB962C8B-B14F-4D97-AF65-F5344CB8AC3E}">
        <p14:creationId xmlns:p14="http://schemas.microsoft.com/office/powerpoint/2010/main" val="2475474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72FB64B8-4BF4-461F-A49A-02544AF1A99D}" type="datetimeFigureOut">
              <a:rPr lang="en-US" smtClean="0"/>
              <a:t>3/23/2023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788D409-B4F9-45E0-BA78-394C0ABCDBDD}" type="slidenum">
              <a:rPr lang="en-US" smtClean="0"/>
              <a:t>‹#›</a:t>
            </a:fld>
            <a:endParaRPr lang="en-US"/>
          </a:p>
        </p:txBody>
      </p:sp>
    </p:spTree>
    <p:extLst>
      <p:ext uri="{BB962C8B-B14F-4D97-AF65-F5344CB8AC3E}">
        <p14:creationId xmlns:p14="http://schemas.microsoft.com/office/powerpoint/2010/main" val="28594115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B64B8-4BF4-461F-A49A-02544AF1A99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296390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B64B8-4BF4-461F-A49A-02544AF1A99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03056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800"/>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59986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B64B8-4BF4-461F-A49A-02544AF1A99D}"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274164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72FB64B8-4BF4-461F-A49A-02544AF1A99D}" type="datetimeFigureOut">
              <a:rPr lang="en-US" smtClean="0"/>
              <a:t>3/23/2023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33621287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B64B8-4BF4-461F-A49A-02544AF1A99D}"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211395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B64B8-4BF4-461F-A49A-02544AF1A99D}"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4358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FB64B8-4BF4-461F-A49A-02544AF1A99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180168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64B8-4BF4-461F-A49A-02544AF1A99D}"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8D409-B4F9-45E0-BA78-394C0ABCDBDD}" type="slidenum">
              <a:rPr lang="en-US" smtClean="0"/>
              <a:t>‹#›</a:t>
            </a:fld>
            <a:endParaRPr lang="en-US"/>
          </a:p>
        </p:txBody>
      </p:sp>
    </p:spTree>
    <p:extLst>
      <p:ext uri="{BB962C8B-B14F-4D97-AF65-F5344CB8AC3E}">
        <p14:creationId xmlns:p14="http://schemas.microsoft.com/office/powerpoint/2010/main" val="329224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2FB64B8-4BF4-461F-A49A-02544AF1A99D}" type="datetimeFigureOut">
              <a:rPr lang="en-US" smtClean="0"/>
              <a:t>3/23/2023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788D409-B4F9-45E0-BA78-394C0ABCDBDD}"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451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2FB64B8-4BF4-461F-A49A-02544AF1A99D}" type="datetimeFigureOut">
              <a:rPr lang="en-US" smtClean="0"/>
              <a:t>3/23/2023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788D409-B4F9-45E0-BA78-394C0ABCDBDD}"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6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2FB64B8-4BF4-461F-A49A-02544AF1A99D}" type="datetimeFigureOut">
              <a:rPr lang="en-US" smtClean="0"/>
              <a:t>3/23/2023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788D409-B4F9-45E0-BA78-394C0ABCDBDD}" type="slidenum">
              <a:rPr lang="en-US" smtClean="0"/>
              <a:t>‹#›</a:t>
            </a:fld>
            <a:endParaRPr lang="en-US"/>
          </a:p>
        </p:txBody>
      </p:sp>
    </p:spTree>
    <p:extLst>
      <p:ext uri="{BB962C8B-B14F-4D97-AF65-F5344CB8AC3E}">
        <p14:creationId xmlns:p14="http://schemas.microsoft.com/office/powerpoint/2010/main" val="3830754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7_lynGmF0y0" TargetMode="External"/><Relationship Id="rId2" Type="http://schemas.openxmlformats.org/officeDocument/2006/relationships/hyperlink" Target="https://youtu.be/f6yz5Wbn2c8" TargetMode="External"/><Relationship Id="rId1" Type="http://schemas.openxmlformats.org/officeDocument/2006/relationships/slideLayout" Target="../slideLayouts/slideLayout2.xml"/><Relationship Id="rId5" Type="http://schemas.openxmlformats.org/officeDocument/2006/relationships/hyperlink" Target="https://youtu.be/8wSpA9FmGO8" TargetMode="External"/><Relationship Id="rId4" Type="http://schemas.openxmlformats.org/officeDocument/2006/relationships/hyperlink" Target="https://youtu.be/rbGWI_3ex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hanhtrangso.nxbgd.vn/" TargetMode="External"/><Relationship Id="rId7" Type="http://schemas.openxmlformats.org/officeDocument/2006/relationships/hyperlink" Target="https://drive.google.com/drive/folders/1N4Og9ANG3ovTGvC8USpgd9y3ggtawwx5?usp=sharing" TargetMode="External"/><Relationship Id="rId2" Type="http://schemas.openxmlformats.org/officeDocument/2006/relationships/hyperlink" Target="http://www.nxbgd.vn/" TargetMode="External"/><Relationship Id="rId1" Type="http://schemas.openxmlformats.org/officeDocument/2006/relationships/slideLayout" Target="../slideLayouts/slideLayout4.xml"/><Relationship Id="rId6" Type="http://schemas.openxmlformats.org/officeDocument/2006/relationships/hyperlink" Target="http://chantroisangtao.vn/" TargetMode="External"/><Relationship Id="rId5" Type="http://schemas.openxmlformats.org/officeDocument/2006/relationships/hyperlink" Target="http://taphuan.nxbgd.vn/" TargetMode="External"/><Relationship Id="rId4" Type="http://schemas.openxmlformats.org/officeDocument/2006/relationships/hyperlink" Target="http://sachthietbigiaoduc.v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app=desktop&amp;v=q4h_mj9KQlo&amp;feature=share&amp;fbclid=IwAR3_cG0ruPv24GALTcDaEoaehNQkyefPNBUssY0i9sjcRq8Ag2MMx7mpbq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hoc10.com/tai-lieu-tap-huan.html" TargetMode="External"/><Relationship Id="rId5" Type="http://schemas.openxmlformats.org/officeDocument/2006/relationships/hyperlink" Target="https://sachdientu.sachthietbigiaoduc.vn/ebook/read/sgk-hdtnhn6" TargetMode="External"/><Relationship Id="rId4" Type="http://schemas.openxmlformats.org/officeDocument/2006/relationships/hyperlink" Target="https://sachdientu.sachthietbigiaoduc.vn/ebook/read/hoat-dong-trai-nghiem-huong-nghiep-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groups/290341101457833/?ref=bookmark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acebook.com/TACGIASGK1102/?modal=admin_todo_tou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1wyQqzvU0vE" TargetMode="External"/><Relationship Id="rId2" Type="http://schemas.openxmlformats.org/officeDocument/2006/relationships/hyperlink" Target="https://www.youtube.com/watch?v=qp1bJ-5Uvt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ePy8bDczU5Q" TargetMode="External"/><Relationship Id="rId2" Type="http://schemas.openxmlformats.org/officeDocument/2006/relationships/hyperlink" Target="https://youtu.be/ZkSxqzRpTN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eBFGu6Ju" TargetMode="External"/><Relationship Id="rId2" Type="http://schemas.openxmlformats.org/officeDocument/2006/relationships/hyperlink" Target="https://www.youtube.com/watch?v=5kWfm_jZBGA" TargetMode="External"/><Relationship Id="rId1" Type="http://schemas.openxmlformats.org/officeDocument/2006/relationships/slideLayout" Target="../slideLayouts/slideLayout2.xml"/><Relationship Id="rId5" Type="http://schemas.openxmlformats.org/officeDocument/2006/relationships/hyperlink" Target="https://www.youtube.com/watch?v=pV620keAwvo" TargetMode="External"/><Relationship Id="rId4" Type="http://schemas.openxmlformats.org/officeDocument/2006/relationships/hyperlink" Target="https://www.youtube.com/watch?v=om1_jem_Ms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0038"/>
            <a:ext cx="11506199" cy="1066800"/>
          </a:xfrm>
        </p:spPr>
        <p:txBody>
          <a:bodyPr>
            <a:noAutofit/>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trình</a:t>
            </a:r>
            <a:r>
              <a:rPr lang="en-US" sz="2400" b="1" dirty="0">
                <a:solidFill>
                  <a:srgbClr val="002060"/>
                </a:solidFill>
                <a:latin typeface="Times New Roman" panose="02020603050405020304" pitchFamily="18" charset="0"/>
                <a:cs typeface="Times New Roman" panose="02020603050405020304" pitchFamily="18" charset="0"/>
              </a:rPr>
              <a:t> HOẠT ĐỘNG TRẢI NGHIỆM, HƯỚNG NGHIỆP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CTGDPT 2018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BGD </a:t>
            </a:r>
            <a:r>
              <a:rPr lang="en-US" sz="2400" b="1" dirty="0" err="1">
                <a:solidFill>
                  <a:srgbClr val="002060"/>
                </a:solidFill>
                <a:latin typeface="Times New Roman" panose="02020603050405020304" pitchFamily="18" charset="0"/>
                <a:cs typeface="Times New Roman" panose="02020603050405020304" pitchFamily="18" charset="0"/>
              </a:rPr>
              <a:t>phê</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duyệt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cs typeface="Times New Roman" panose="02020603050405020304" pitchFamily="18" charset="0"/>
              </a:rPr>
              <a:t> 26/12/2018</a:t>
            </a:r>
          </a:p>
        </p:txBody>
      </p:sp>
      <p:pic>
        <p:nvPicPr>
          <p:cNvPr id="5" name="Content Placeholder 4"/>
          <p:cNvPicPr>
            <a:picLocks noGrp="1" noChangeAspect="1"/>
          </p:cNvPicPr>
          <p:nvPr>
            <p:ph idx="1"/>
          </p:nvPr>
        </p:nvPicPr>
        <p:blipFill rotWithShape="1">
          <a:blip r:embed="rId2"/>
          <a:srcRect l="11451" t="6482" r="13548" b="4629"/>
          <a:stretch/>
        </p:blipFill>
        <p:spPr>
          <a:xfrm>
            <a:off x="342900" y="1576915"/>
            <a:ext cx="5710237" cy="4282678"/>
          </a:xfrm>
          <a:prstGeom prst="rect">
            <a:avLst/>
          </a:prstGeom>
          <a:solidFill>
            <a:srgbClr val="FFFF00"/>
          </a:solidFill>
        </p:spPr>
      </p:pic>
      <p:pic>
        <p:nvPicPr>
          <p:cNvPr id="4" name="Picture 3"/>
          <p:cNvPicPr>
            <a:picLocks noChangeAspect="1"/>
          </p:cNvPicPr>
          <p:nvPr/>
        </p:nvPicPr>
        <p:blipFill rotWithShape="1">
          <a:blip r:embed="rId3"/>
          <a:srcRect l="6723" t="4482" r="32773" b="4389"/>
          <a:stretch/>
        </p:blipFill>
        <p:spPr>
          <a:xfrm>
            <a:off x="6362700" y="1576916"/>
            <a:ext cx="5181600" cy="4389967"/>
          </a:xfrm>
          <a:prstGeom prst="rect">
            <a:avLst/>
          </a:prstGeom>
        </p:spPr>
      </p:pic>
    </p:spTree>
    <p:extLst>
      <p:ext uri="{BB962C8B-B14F-4D97-AF65-F5344CB8AC3E}">
        <p14:creationId xmlns:p14="http://schemas.microsoft.com/office/powerpoint/2010/main" val="30392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63415" y="663019"/>
          <a:ext cx="10627916" cy="2520413"/>
        </p:xfrm>
        <a:graphic>
          <a:graphicData uri="http://schemas.openxmlformats.org/drawingml/2006/table">
            <a:tbl>
              <a:tblPr firstRow="1" bandRow="1">
                <a:tableStyleId>{00A15C55-8517-42AA-B614-E9B94910E393}</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HĐTN,HN6</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r>
                        <a:rPr lang="en-US" dirty="0">
                          <a:solidFill>
                            <a:srgbClr val="FF0000"/>
                          </a:solidFill>
                        </a:rPr>
                        <a:t>SHDC</a:t>
                      </a:r>
                    </a:p>
                    <a:p>
                      <a:r>
                        <a:rPr lang="en-US" dirty="0" err="1">
                          <a:solidFill>
                            <a:schemeClr val="tx1"/>
                          </a:solidFill>
                        </a:rPr>
                        <a:t>hđgd</a:t>
                      </a:r>
                      <a:endParaRPr lang="en-US" dirty="0">
                        <a:solidFill>
                          <a:srgbClr val="FF0000"/>
                        </a:solidFill>
                      </a:endParaRPr>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solidFill>
                          <a:srgbClr val="0070C0"/>
                        </a:solidFill>
                      </a:endParaRPr>
                    </a:p>
                  </a:txBody>
                  <a:tcPr/>
                </a:tc>
                <a:tc>
                  <a:txBody>
                    <a:bodyPr/>
                    <a:lstStyle/>
                    <a:p>
                      <a:endParaRPr lang="en-US" dirty="0">
                        <a:solidFill>
                          <a:srgbClr val="0070C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solidFill>
                          <a:srgbClr val="0070C0"/>
                        </a:solidFill>
                      </a:endParaRPr>
                    </a:p>
                  </a:txBody>
                  <a:tcPr/>
                </a:tc>
                <a:tc>
                  <a:txBody>
                    <a:bodyPr/>
                    <a:lstStyle/>
                    <a:p>
                      <a:endParaRPr lang="en-US" dirty="0">
                        <a:solidFill>
                          <a:srgbClr val="0070C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solidFill>
                          <a:srgbClr val="0070C0"/>
                        </a:solidFill>
                      </a:endParaRPr>
                    </a:p>
                  </a:txBody>
                  <a:tcPr/>
                </a:tc>
                <a:tc>
                  <a:txBody>
                    <a:bodyPr/>
                    <a:lstStyle/>
                    <a:p>
                      <a:endParaRPr lang="en-US" dirty="0">
                        <a:solidFill>
                          <a:srgbClr val="0070C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extLst>
                  <a:ext uri="{0D108BD9-81ED-4DB2-BD59-A6C34878D82A}">
                    <a16:rowId xmlns:a16="http://schemas.microsoft.com/office/drawing/2014/main" val="10003"/>
                  </a:ext>
                </a:extLst>
              </a:tr>
            </a:tbl>
          </a:graphicData>
        </a:graphic>
      </p:graphicFrame>
      <p:graphicFrame>
        <p:nvGraphicFramePr>
          <p:cNvPr id="5" name="Content Placeholder 3"/>
          <p:cNvGraphicFramePr>
            <a:graphicFrameLocks/>
          </p:cNvGraphicFramePr>
          <p:nvPr/>
        </p:nvGraphicFramePr>
        <p:xfrm>
          <a:off x="1168929" y="3766007"/>
          <a:ext cx="10627916" cy="2520413"/>
        </p:xfrm>
        <a:graphic>
          <a:graphicData uri="http://schemas.openxmlformats.org/drawingml/2006/table">
            <a:tbl>
              <a:tblPr firstRow="1" bandRow="1">
                <a:tableStyleId>{5C22544A-7EE6-4342-B048-85BDC9FD1C3A}</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HĐTN,HN6</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r>
                        <a:rPr lang="en-US" dirty="0">
                          <a:solidFill>
                            <a:srgbClr val="FF0000"/>
                          </a:solidFill>
                        </a:rPr>
                        <a:t>SHDC</a:t>
                      </a:r>
                    </a:p>
                    <a:p>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r>
                        <a:rPr lang="en-US" dirty="0" err="1">
                          <a:solidFill>
                            <a:schemeClr val="tx1"/>
                          </a:solidFill>
                        </a:rPr>
                        <a:t>hđgd</a:t>
                      </a:r>
                      <a:endParaRPr lang="en-US" dirty="0">
                        <a:solidFill>
                          <a:srgbClr val="FF0000"/>
                        </a:solidFill>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1084087" y="161161"/>
            <a:ext cx="1822935" cy="369332"/>
          </a:xfrm>
          <a:prstGeom prst="rect">
            <a:avLst/>
          </a:prstGeom>
          <a:solidFill>
            <a:srgbClr val="FFFF00"/>
          </a:solidFill>
        </p:spPr>
        <p:txBody>
          <a:bodyPr wrap="none">
            <a:spAutoFit/>
          </a:bodyPr>
          <a:lstStyle/>
          <a:p>
            <a:r>
              <a:rPr lang="en-US" dirty="0">
                <a:latin typeface="Time new roman"/>
              </a:rPr>
              <a:t>PHƯƠNG ÁN 3</a:t>
            </a:r>
            <a:endParaRPr lang="en-US" dirty="0"/>
          </a:p>
        </p:txBody>
      </p:sp>
      <p:sp>
        <p:nvSpPr>
          <p:cNvPr id="7" name="Rectangle 6"/>
          <p:cNvSpPr/>
          <p:nvPr/>
        </p:nvSpPr>
        <p:spPr>
          <a:xfrm>
            <a:off x="1163415" y="3290053"/>
            <a:ext cx="1822935" cy="369332"/>
          </a:xfrm>
          <a:prstGeom prst="rect">
            <a:avLst/>
          </a:prstGeom>
          <a:solidFill>
            <a:srgbClr val="FFFF00"/>
          </a:solidFill>
        </p:spPr>
        <p:txBody>
          <a:bodyPr wrap="none">
            <a:spAutoFit/>
          </a:bodyPr>
          <a:lstStyle/>
          <a:p>
            <a:r>
              <a:rPr lang="en-US" dirty="0">
                <a:latin typeface="Time new roman"/>
              </a:rPr>
              <a:t>PHƯƠNG ÁN 4</a:t>
            </a:r>
            <a:endParaRPr lang="en-US" dirty="0"/>
          </a:p>
        </p:txBody>
      </p:sp>
    </p:spTree>
    <p:extLst>
      <p:ext uri="{BB962C8B-B14F-4D97-AF65-F5344CB8AC3E}">
        <p14:creationId xmlns:p14="http://schemas.microsoft.com/office/powerpoint/2010/main" val="244395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nvGraphicFramePr>
        <p:xfrm>
          <a:off x="1206636" y="708681"/>
          <a:ext cx="10627916" cy="2480506"/>
        </p:xfrm>
        <a:graphic>
          <a:graphicData uri="http://schemas.openxmlformats.org/drawingml/2006/table">
            <a:tbl>
              <a:tblPr firstRow="1" bandRow="1">
                <a:tableStyleId>{5C22544A-7EE6-4342-B048-85BDC9FD1C3A}</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HĐTN,HN6</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rgbClr val="FF0000"/>
                          </a:solidFill>
                        </a:rPr>
                        <a:t>SHDC</a:t>
                      </a:r>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a:p>
                  </a:txBody>
                  <a:tcPr/>
                </a:tc>
                <a:tc>
                  <a:txBody>
                    <a:bodyPr/>
                    <a:lstStyle/>
                    <a:p>
                      <a:endParaRPr lang="en-US" dirty="0"/>
                    </a:p>
                  </a:txBody>
                  <a:tcPr/>
                </a:tc>
                <a:tc>
                  <a:txBody>
                    <a:bodyPr/>
                    <a:lstStyle/>
                    <a:p>
                      <a:r>
                        <a:rPr lang="en-US" sz="1600"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hđgd</a:t>
                      </a:r>
                      <a:endParaRPr lang="en-US" sz="16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rPr>
                        <a:t>SHL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hđgd</a:t>
                      </a:r>
                      <a:endParaRPr lang="en-US" sz="16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r>
                        <a:rPr lang="en-US" sz="1600"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hđgd</a:t>
                      </a:r>
                      <a:endParaRPr lang="en-US" sz="1600"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70C0"/>
                          </a:solidFill>
                        </a:rPr>
                        <a:t>SHL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hđgd</a:t>
                      </a:r>
                      <a:endParaRPr lang="en-US" sz="1600"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206636" y="210844"/>
            <a:ext cx="1822935" cy="369332"/>
          </a:xfrm>
          <a:prstGeom prst="rect">
            <a:avLst/>
          </a:prstGeom>
          <a:solidFill>
            <a:srgbClr val="FFFF00"/>
          </a:solidFill>
        </p:spPr>
        <p:txBody>
          <a:bodyPr wrap="none">
            <a:spAutoFit/>
          </a:bodyPr>
          <a:lstStyle/>
          <a:p>
            <a:r>
              <a:rPr lang="en-US" dirty="0">
                <a:latin typeface="Time new roman"/>
              </a:rPr>
              <a:t>PHƯƠNG ÁN 5</a:t>
            </a:r>
            <a:endParaRPr lang="en-US" dirty="0"/>
          </a:p>
        </p:txBody>
      </p:sp>
      <p:graphicFrame>
        <p:nvGraphicFramePr>
          <p:cNvPr id="6" name="Content Placeholder 3"/>
          <p:cNvGraphicFramePr>
            <a:graphicFrameLocks/>
          </p:cNvGraphicFramePr>
          <p:nvPr/>
        </p:nvGraphicFramePr>
        <p:xfrm>
          <a:off x="1206636" y="3839951"/>
          <a:ext cx="10627916" cy="2520413"/>
        </p:xfrm>
        <a:graphic>
          <a:graphicData uri="http://schemas.openxmlformats.org/drawingml/2006/table">
            <a:tbl>
              <a:tblPr firstRow="1" bandRow="1">
                <a:tableStyleId>{5C22544A-7EE6-4342-B048-85BDC9FD1C3A}</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HĐTN,HN6</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H</a:t>
                      </a:r>
                      <a:r>
                        <a:rPr lang="en-US" sz="1600" b="1" dirty="0"/>
                        <a:t>ĐGDTCĐ</a:t>
                      </a: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1210203" y="3303293"/>
            <a:ext cx="1822935" cy="369332"/>
          </a:xfrm>
          <a:prstGeom prst="rect">
            <a:avLst/>
          </a:prstGeom>
          <a:solidFill>
            <a:srgbClr val="FFFF00"/>
          </a:solidFill>
        </p:spPr>
        <p:txBody>
          <a:bodyPr wrap="none">
            <a:spAutoFit/>
          </a:bodyPr>
          <a:lstStyle/>
          <a:p>
            <a:r>
              <a:rPr lang="en-US" dirty="0">
                <a:latin typeface="Time new roman"/>
              </a:rPr>
              <a:t>PHƯƠNG ÁN 6</a:t>
            </a:r>
            <a:endParaRPr lang="en-US" dirty="0"/>
          </a:p>
        </p:txBody>
      </p:sp>
    </p:spTree>
    <p:extLst>
      <p:ext uri="{BB962C8B-B14F-4D97-AF65-F5344CB8AC3E}">
        <p14:creationId xmlns:p14="http://schemas.microsoft.com/office/powerpoint/2010/main" val="281313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86" y="379012"/>
            <a:ext cx="10203713" cy="934399"/>
          </a:xfrm>
        </p:spPr>
        <p:txBody>
          <a:bodyPr>
            <a:noAutofit/>
          </a:bodyPr>
          <a:lstStyle/>
          <a:p>
            <a:pPr algn="ctr">
              <a:lnSpc>
                <a:spcPct val="150000"/>
              </a:lnSpc>
            </a:pPr>
            <a:r>
              <a:rPr lang="en-US" sz="2600" b="1" dirty="0">
                <a:solidFill>
                  <a:srgbClr val="FF0000"/>
                </a:solidFill>
                <a:latin typeface="Times New Roman" panose="02020603050405020304" pitchFamily="18" charset="0"/>
                <a:cs typeface="Times New Roman" panose="02020603050405020304" pitchFamily="18" charset="0"/>
              </a:rPr>
              <a:t>NGHĨA VỤ VÀ TRÁCH NHIỆM </a:t>
            </a:r>
            <a:r>
              <a:rPr lang="en-US" sz="2600" b="1" dirty="0" smtClean="0">
                <a:solidFill>
                  <a:srgbClr val="FF0000"/>
                </a:solidFill>
                <a:latin typeface="Times New Roman" panose="02020603050405020304" pitchFamily="18" charset="0"/>
                <a:cs typeface="Times New Roman" panose="02020603050405020304" pitchFamily="18" charset="0"/>
              </a:rPr>
              <a:t/>
            </a:r>
            <a:br>
              <a:rPr lang="en-US" sz="2600" b="1" dirty="0" smtClean="0">
                <a:solidFill>
                  <a:srgbClr val="FF0000"/>
                </a:solidFill>
                <a:latin typeface="Times New Roman" panose="02020603050405020304" pitchFamily="18" charset="0"/>
                <a:cs typeface="Times New Roman" panose="02020603050405020304" pitchFamily="18" charset="0"/>
              </a:rPr>
            </a:br>
            <a:r>
              <a:rPr lang="en-US" sz="2600" b="1" dirty="0" smtClean="0">
                <a:solidFill>
                  <a:srgbClr val="FF0000"/>
                </a:solidFill>
                <a:latin typeface="Times New Roman" panose="02020603050405020304" pitchFamily="18" charset="0"/>
                <a:cs typeface="Times New Roman" panose="02020603050405020304" pitchFamily="18" charset="0"/>
              </a:rPr>
              <a:t>CỦA </a:t>
            </a:r>
            <a:r>
              <a:rPr lang="en-US" sz="2600" b="1" dirty="0">
                <a:solidFill>
                  <a:srgbClr val="FF0000"/>
                </a:solidFill>
                <a:latin typeface="Times New Roman" panose="02020603050405020304" pitchFamily="18" charset="0"/>
                <a:cs typeface="Times New Roman" panose="02020603050405020304" pitchFamily="18" charset="0"/>
              </a:rPr>
              <a:t>GV THỰC HIỆN CHƯƠNG TRÌNH HĐTN,HN.</a:t>
            </a:r>
          </a:p>
        </p:txBody>
      </p:sp>
      <p:sp>
        <p:nvSpPr>
          <p:cNvPr id="5" name="Content Placeholder 2"/>
          <p:cNvSpPr txBox="1">
            <a:spLocks/>
          </p:cNvSpPr>
          <p:nvPr/>
        </p:nvSpPr>
        <p:spPr>
          <a:xfrm>
            <a:off x="432262" y="1629295"/>
            <a:ext cx="11587942" cy="45066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GVCN </a:t>
            </a:r>
            <a:r>
              <a:rPr lang="en-US" sz="2800" dirty="0">
                <a:solidFill>
                  <a:schemeClr val="tx1"/>
                </a:solidFill>
                <a:latin typeface="Times New Roman" panose="02020603050405020304" pitchFamily="18" charset="0"/>
                <a:cs typeface="Times New Roman" panose="02020603050405020304" pitchFamily="18" charset="0"/>
              </a:rPr>
              <a:t>&amp; TPT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chịu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cờ</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SHL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nhiệm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GVCN.</a:t>
            </a:r>
          </a:p>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HĐGD </a:t>
            </a:r>
            <a:r>
              <a:rPr lang="en-US" sz="2800" dirty="0" err="1" smtClean="0">
                <a:solidFill>
                  <a:schemeClr val="tx1"/>
                </a:solidFill>
                <a:latin typeface="Times New Roman" panose="02020603050405020304" pitchFamily="18" charset="0"/>
                <a:cs typeface="Times New Roman" panose="02020603050405020304" pitchFamily="18" charset="0"/>
              </a:rPr>
              <a:t>theo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giao</a:t>
            </a:r>
            <a:r>
              <a:rPr lang="en-US" sz="2800" dirty="0" smtClean="0">
                <a:solidFill>
                  <a:schemeClr val="tx1"/>
                </a:solidFill>
                <a:latin typeface="Times New Roman" panose="02020603050405020304" pitchFamily="18" charset="0"/>
                <a:cs typeface="Times New Roman" panose="02020603050405020304" pitchFamily="18" charset="0"/>
              </a:rPr>
              <a:t> GVCN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1 </a:t>
            </a:r>
            <a:r>
              <a:rPr lang="en-US" sz="2800" dirty="0" err="1" smtClean="0">
                <a:solidFill>
                  <a:schemeClr val="tx1"/>
                </a:solidFill>
                <a:latin typeface="Times New Roman" panose="02020603050405020304" pitchFamily="18" charset="0"/>
                <a:cs typeface="Times New Roman" panose="02020603050405020304" pitchFamily="18" charset="0"/>
              </a:rPr>
              <a:t>giáo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chuyên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nên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dirty="0" err="1" smtClean="0">
                <a:solidFill>
                  <a:schemeClr val="tx1"/>
                </a:solidFill>
                <a:latin typeface="Times New Roman" panose="02020603050405020304" pitchFamily="18" charset="0"/>
                <a:cs typeface="Times New Roman" panose="02020603050405020304" pitchFamily="18" charset="0"/>
              </a:rPr>
              <a:t>Cả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3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GVCN, TPT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GV </a:t>
            </a:r>
            <a:r>
              <a:rPr lang="en-US" sz="2800" dirty="0" err="1" smtClean="0">
                <a:solidFill>
                  <a:schemeClr val="tx1"/>
                </a:solidFill>
                <a:latin typeface="Times New Roman" panose="02020603050405020304" pitchFamily="18" charset="0"/>
                <a:cs typeface="Times New Roman" panose="02020603050405020304" pitchFamily="18" charset="0"/>
              </a:rPr>
              <a:t>chuyên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cùng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cứu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92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036" y="674846"/>
            <a:ext cx="10515600" cy="851702"/>
          </a:xfrm>
        </p:spPr>
        <p:txBody>
          <a:bodyPr>
            <a:normAutofit fontScale="90000"/>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NHIỆM VỤ KIỂM TRA - ĐÁNH GIÁ HỌC SINH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2633" y="2177591"/>
            <a:ext cx="5756021" cy="3735421"/>
          </a:xfrm>
        </p:spPr>
        <p:txBody>
          <a:bodyPr>
            <a:normAutofit/>
          </a:bodyPr>
          <a:lstStyle/>
          <a:p>
            <a:pPr>
              <a:lnSpc>
                <a:spcPct val="150000"/>
              </a:lnSpc>
            </a:pP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HĐGD </a:t>
            </a:r>
            <a:r>
              <a:rPr lang="en-US" sz="2800" b="1" dirty="0" err="1" smtClean="0">
                <a:latin typeface="Times New Roman" panose="02020603050405020304" pitchFamily="18" charset="0"/>
                <a:cs typeface="Times New Roman" panose="02020603050405020304" pitchFamily="18" charset="0"/>
              </a:rPr>
              <a:t>theo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chủ</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GVCN + TPT: </a:t>
            </a:r>
            <a:r>
              <a:rPr lang="en-US" sz="2800" b="1" dirty="0" err="1" smtClean="0">
                <a:latin typeface="Times New Roman" panose="02020603050405020304" pitchFamily="18" charset="0"/>
                <a:cs typeface="Times New Roman" panose="02020603050405020304" pitchFamily="18" charset="0"/>
              </a:rPr>
              <a:t>chịu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xuyên</a:t>
            </a:r>
            <a:r>
              <a:rPr lang="en-US" sz="2800" b="1" dirty="0" smtClean="0">
                <a:latin typeface="Times New Roman" panose="02020603050405020304" pitchFamily="18" charset="0"/>
                <a:cs typeface="Times New Roman" panose="02020603050405020304" pitchFamily="18" charset="0"/>
              </a:rPr>
              <a:t>.</a:t>
            </a: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5898495" y="2177591"/>
            <a:ext cx="6055207" cy="3829689"/>
          </a:xfrm>
        </p:spPr>
        <p:txBody>
          <a:bodyPr>
            <a:normAutofit/>
          </a:bodyPr>
          <a:lstStyle/>
          <a:p>
            <a:pPr algn="ctr">
              <a:lnSpc>
                <a:spcPct val="150000"/>
              </a:lnSpc>
            </a:pPr>
            <a:r>
              <a:rPr lang="en-US" sz="2800" b="1" dirty="0" smtClean="0">
                <a:latin typeface="Times New Roman" panose="02020603050405020304" pitchFamily="18" charset="0"/>
                <a:cs typeface="Times New Roman" panose="02020603050405020304" pitchFamily="18" charset="0"/>
              </a:rPr>
              <a:t>GVCN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cuối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cùng</a:t>
            </a:r>
            <a:endParaRPr lang="en-US" sz="28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335887" y="3712791"/>
            <a:ext cx="4573573" cy="1433484"/>
          </a:xfrm>
          <a:prstGeom prst="rect">
            <a:avLst/>
          </a:prstGeom>
          <a:solidFill>
            <a:srgbClr val="92D05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en-US" sz="3200" b="1" dirty="0" err="1" smtClean="0">
                <a:latin typeface="Times New Roman" panose="02020603050405020304" pitchFamily="18" charset="0"/>
                <a:cs typeface="Times New Roman" panose="02020603050405020304" pitchFamily="18" charset="0"/>
              </a:rPr>
              <a:t>Đánh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theo</a:t>
            </a:r>
            <a:r>
              <a:rPr lang="en-US" sz="3200" b="1" dirty="0" smtClean="0">
                <a:latin typeface="Times New Roman" panose="02020603050405020304" pitchFamily="18" charset="0"/>
                <a:cs typeface="Times New Roman" panose="02020603050405020304" pitchFamily="18" charset="0"/>
              </a:rPr>
              <a:t> 2 </a:t>
            </a:r>
            <a:r>
              <a:rPr lang="en-US" sz="3200" b="1" dirty="0" err="1" smtClean="0">
                <a:latin typeface="Times New Roman" panose="02020603050405020304" pitchFamily="18" charset="0"/>
                <a:cs typeface="Times New Roman" panose="02020603050405020304" pitchFamily="18" charset="0"/>
              </a:rPr>
              <a:t>mức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Đạt</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Chưa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đạt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885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0" y="0"/>
            <a:ext cx="10058400" cy="1055716"/>
          </a:xfrm>
        </p:spPr>
        <p:txBody>
          <a:bodyPr>
            <a:norm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CẤU TRÚC CỦA HOẠT ĐỘNG GIÁO DỤC THEO CHỦ ĐỀ</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49380" y="764772"/>
            <a:ext cx="11637819" cy="4771504"/>
          </a:xfrm>
        </p:spPr>
        <p:txBody>
          <a:bodyPr>
            <a:noAutofit/>
          </a:bodyPr>
          <a:lstStyle/>
          <a:p>
            <a:pPr algn="ctr"/>
            <a:r>
              <a:rPr lang="en-US" sz="2600" b="1" dirty="0" err="1" smtClean="0">
                <a:latin typeface="Times New Roman" panose="02020603050405020304" pitchFamily="18" charset="0"/>
                <a:cs typeface="Times New Roman" panose="02020603050405020304" pitchFamily="18" charset="0"/>
              </a:rPr>
              <a:t>Tên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chủ</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endParaRPr lang="en-US" sz="2600" b="1" dirty="0" smtClean="0">
              <a:latin typeface="Times New Roman" panose="02020603050405020304" pitchFamily="18" charset="0"/>
              <a:cs typeface="Times New Roman" panose="02020603050405020304" pitchFamily="18" charset="0"/>
            </a:endParaRPr>
          </a:p>
          <a:p>
            <a:pPr marL="514350" indent="-514350">
              <a:buAutoNum type="romanUcPeriod"/>
            </a:pPr>
            <a:r>
              <a:rPr lang="en-US" sz="2600" b="1" u="sng" dirty="0" err="1" smtClean="0">
                <a:latin typeface="Times New Roman" panose="02020603050405020304" pitchFamily="18" charset="0"/>
                <a:cs typeface="Times New Roman" panose="02020603050405020304" pitchFamily="18" charset="0"/>
              </a:rPr>
              <a:t>Mục</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tiêu</a:t>
            </a:r>
            <a:r>
              <a:rPr lang="en-US" sz="2600" b="1" u="sng"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Chỉ</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kiến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thức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năng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năng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lực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phẩm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chất</a:t>
            </a:r>
            <a:r>
              <a:rPr lang="en-US" sz="2600" dirty="0" smtClean="0">
                <a:latin typeface="Times New Roman" panose="02020603050405020304" pitchFamily="18" charset="0"/>
                <a:cs typeface="Times New Roman" panose="02020603050405020304" pitchFamily="18" charset="0"/>
              </a:rPr>
              <a:t> HS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đạt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được</a:t>
            </a:r>
            <a:endParaRPr lang="en-US" sz="2600" dirty="0" smtClean="0">
              <a:latin typeface="Times New Roman" panose="02020603050405020304" pitchFamily="18" charset="0"/>
              <a:cs typeface="Times New Roman" panose="02020603050405020304" pitchFamily="18" charset="0"/>
            </a:endParaRPr>
          </a:p>
          <a:p>
            <a:pPr marL="514350" indent="-514350">
              <a:buAutoNum type="romanUcPeriod"/>
            </a:pPr>
            <a:r>
              <a:rPr lang="en-US" sz="2600" b="1" u="sng" dirty="0" err="1" smtClean="0">
                <a:latin typeface="Times New Roman" panose="02020603050405020304" pitchFamily="18" charset="0"/>
                <a:cs typeface="Times New Roman" panose="02020603050405020304" pitchFamily="18" charset="0"/>
              </a:rPr>
              <a:t>Thiết</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bị</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dạy</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học</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và</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học</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liệu</a:t>
            </a:r>
            <a:endParaRPr lang="en-US" sz="2600" b="1" u="sng" dirty="0" smtClean="0">
              <a:latin typeface="Times New Roman" panose="02020603050405020304" pitchFamily="18" charset="0"/>
              <a:cs typeface="Times New Roman" panose="02020603050405020304" pitchFamily="18" charset="0"/>
            </a:endParaRPr>
          </a:p>
          <a:p>
            <a:pPr marL="514350" indent="-514350">
              <a:buAutoNum type="romanUcPeriod"/>
            </a:pPr>
            <a:r>
              <a:rPr lang="en-US" sz="2600" b="1" u="sng" dirty="0" err="1" smtClean="0">
                <a:latin typeface="Times New Roman" panose="02020603050405020304" pitchFamily="18" charset="0"/>
                <a:cs typeface="Times New Roman" panose="02020603050405020304" pitchFamily="18" charset="0"/>
              </a:rPr>
              <a:t>Tiến</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trình</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tổ</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chức</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hoạt</a:t>
            </a:r>
            <a:r>
              <a:rPr lang="en-US" sz="2600" b="1" u="sng" dirty="0" smtClean="0">
                <a:latin typeface="Times New Roman" panose="02020603050405020304" pitchFamily="18" charset="0"/>
                <a:cs typeface="Times New Roman" panose="02020603050405020304" pitchFamily="18" charset="0"/>
              </a:rPr>
              <a:t> </a:t>
            </a:r>
            <a:r>
              <a:rPr lang="en-US" sz="2600" b="1" u="sng" dirty="0" err="1" smtClean="0">
                <a:latin typeface="Times New Roman" panose="02020603050405020304" pitchFamily="18" charset="0"/>
                <a:cs typeface="Times New Roman" panose="02020603050405020304" pitchFamily="18" charset="0"/>
              </a:rPr>
              <a:t>động</a:t>
            </a:r>
            <a:r>
              <a:rPr lang="en-US" sz="2600" b="1" u="sng" dirty="0" smtClean="0">
                <a:latin typeface="Times New Roman" panose="02020603050405020304" pitchFamily="18" charset="0"/>
                <a:cs typeface="Times New Roman" panose="02020603050405020304" pitchFamily="18" charset="0"/>
              </a:rPr>
              <a:t>:</a:t>
            </a:r>
          </a:p>
          <a:p>
            <a:pPr marL="457200" indent="-457200">
              <a:buAutoNum type="arabicPeriod"/>
            </a:pPr>
            <a:r>
              <a:rPr lang="en-US" sz="2600" b="1" dirty="0" err="1" smtClean="0">
                <a:latin typeface="Times New Roman" panose="02020603050405020304" pitchFamily="18" charset="0"/>
                <a:cs typeface="Times New Roman" panose="02020603050405020304" pitchFamily="18" charset="0"/>
              </a:rPr>
              <a:t>Hoạt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khởi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trò</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vui</a:t>
            </a:r>
            <a:r>
              <a:rPr lang="en-US" sz="2600" dirty="0" smtClean="0">
                <a:latin typeface="Times New Roman" panose="02020603050405020304" pitchFamily="18" charset="0"/>
                <a:cs typeface="Times New Roman" panose="02020603050405020304" pitchFamily="18" charset="0"/>
              </a:rPr>
              <a:t>, …</a:t>
            </a:r>
          </a:p>
          <a:p>
            <a:pPr marL="457200" indent="-457200">
              <a:buAutoNum type="arabicPeriod"/>
            </a:pPr>
            <a:r>
              <a:rPr lang="en-US" sz="2600" b="1" dirty="0" err="1" smtClean="0">
                <a:latin typeface="Times New Roman" panose="02020603050405020304" pitchFamily="18" charset="0"/>
                <a:cs typeface="Times New Roman" panose="02020603050405020304" pitchFamily="18" charset="0"/>
              </a:rPr>
              <a:t>Hoạt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khám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phá</a:t>
            </a:r>
            <a:r>
              <a:rPr lang="en-US" sz="2600" b="1" dirty="0" smtClean="0">
                <a:latin typeface="Times New Roman" panose="02020603050405020304" pitchFamily="18" charset="0"/>
                <a:cs typeface="Times New Roman" panose="02020603050405020304" pitchFamily="18" charset="0"/>
              </a:rPr>
              <a:t> – </a:t>
            </a:r>
            <a:r>
              <a:rPr lang="en-US" sz="2600" b="1" dirty="0" err="1" smtClean="0">
                <a:latin typeface="Times New Roman" panose="02020603050405020304" pitchFamily="18" charset="0"/>
                <a:cs typeface="Times New Roman" panose="02020603050405020304" pitchFamily="18" charset="0"/>
              </a:rPr>
              <a:t>kết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nối</a:t>
            </a:r>
            <a:r>
              <a:rPr lang="en-US" sz="2600" b="1" dirty="0" smtClean="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khai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hiểu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biết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HS.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nối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tri </a:t>
            </a:r>
            <a:r>
              <a:rPr lang="en-US" sz="2600" dirty="0" err="1" smtClean="0">
                <a:latin typeface="Times New Roman" panose="02020603050405020304" pitchFamily="18" charset="0"/>
                <a:cs typeface="Times New Roman" panose="02020603050405020304" pitchFamily="18" charset="0"/>
              </a:rPr>
              <a:t>thức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mới</a:t>
            </a:r>
            <a:r>
              <a:rPr lang="en-US" sz="2600" dirty="0" smtClean="0">
                <a:latin typeface="Times New Roman" panose="02020603050405020304" pitchFamily="18" charset="0"/>
                <a:cs typeface="Times New Roman" panose="02020603050405020304" pitchFamily="18" charset="0"/>
              </a:rPr>
              <a:t>.</a:t>
            </a:r>
          </a:p>
          <a:p>
            <a:pPr marL="457200" indent="-457200">
              <a:buAutoNum type="arabicPeriod"/>
            </a:pPr>
            <a:r>
              <a:rPr lang="en-US" sz="2600" b="1" dirty="0" err="1" smtClean="0">
                <a:latin typeface="Times New Roman" panose="02020603050405020304" pitchFamily="18" charset="0"/>
                <a:cs typeface="Times New Roman" panose="02020603050405020304" pitchFamily="18" charset="0"/>
              </a:rPr>
              <a:t>Hoạt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thực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hành</a:t>
            </a:r>
            <a:r>
              <a:rPr lang="en-US" sz="2600" b="1" dirty="0" smtClean="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tri </a:t>
            </a:r>
            <a:r>
              <a:rPr lang="en-US" sz="2600" dirty="0" err="1" smtClean="0">
                <a:latin typeface="Times New Roman" panose="02020603050405020304" pitchFamily="18" charset="0"/>
                <a:cs typeface="Times New Roman" panose="02020603050405020304" pitchFamily="18" charset="0"/>
              </a:rPr>
              <a:t>thức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quyết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huống</a:t>
            </a:r>
            <a:r>
              <a:rPr lang="en-US" sz="2600" dirty="0" smtClean="0">
                <a:latin typeface="Times New Roman" panose="02020603050405020304" pitchFamily="18" charset="0"/>
                <a:cs typeface="Times New Roman" panose="02020603050405020304" pitchFamily="18" charset="0"/>
              </a:rPr>
              <a:t>.</a:t>
            </a:r>
          </a:p>
          <a:p>
            <a:pPr marL="457200" indent="-457200">
              <a:buAutoNum type="arabicPeriod"/>
            </a:pPr>
            <a:r>
              <a:rPr lang="en-US" sz="2600" b="1" dirty="0" err="1" smtClean="0">
                <a:latin typeface="Times New Roman" panose="02020603050405020304" pitchFamily="18" charset="0"/>
                <a:cs typeface="Times New Roman" panose="02020603050405020304" pitchFamily="18" charset="0"/>
              </a:rPr>
              <a:t>Hoạt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dụng</a:t>
            </a:r>
            <a:r>
              <a:rPr lang="en-US" sz="2600" b="1" dirty="0" smtClean="0">
                <a:latin typeface="Times New Roman" panose="02020603050405020304" pitchFamily="18" charset="0"/>
                <a:cs typeface="Times New Roman" panose="02020603050405020304" pitchFamily="18" charset="0"/>
              </a:rPr>
              <a:t> -  </a:t>
            </a:r>
            <a:r>
              <a:rPr lang="en-US" sz="2600" b="1" dirty="0" err="1" smtClean="0">
                <a:latin typeface="Times New Roman" panose="02020603050405020304" pitchFamily="18" charset="0"/>
                <a:cs typeface="Times New Roman" panose="02020603050405020304" pitchFamily="18" charset="0"/>
              </a:rPr>
              <a:t>hoạt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giờ</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tri </a:t>
            </a:r>
            <a:r>
              <a:rPr lang="en-US" sz="2600" dirty="0" err="1" smtClean="0">
                <a:latin typeface="Times New Roman" panose="02020603050405020304" pitchFamily="18" charset="0"/>
                <a:cs typeface="Times New Roman" panose="02020603050405020304" pitchFamily="18" charset="0"/>
              </a:rPr>
              <a:t>thức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thực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hàng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ngày</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gia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đình</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lớp</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trường</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Phát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triển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hành</a:t>
            </a:r>
            <a:r>
              <a:rPr lang="en-US" sz="2600" dirty="0" smtClean="0">
                <a:latin typeface="Times New Roman" panose="02020603050405020304" pitchFamily="18" charset="0"/>
                <a:cs typeface="Times New Roman" panose="02020603050405020304" pitchFamily="18" charset="0"/>
              </a:rPr>
              <a:t> vi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thói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quen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cực</a:t>
            </a:r>
            <a:r>
              <a:rPr lang="en-US" sz="2600" dirty="0" smtClean="0">
                <a:latin typeface="Times New Roman" panose="02020603050405020304" pitchFamily="18" charset="0"/>
                <a:cs typeface="Times New Roman" panose="02020603050405020304" pitchFamily="18" charset="0"/>
              </a:rPr>
              <a:t>.</a:t>
            </a:r>
          </a:p>
          <a:p>
            <a:pPr marL="457200" indent="-457200">
              <a:buAutoNum type="arabicPeriod"/>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29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342" y="226957"/>
            <a:ext cx="10058400" cy="1371600"/>
          </a:xfrm>
        </p:spPr>
        <p:txBody>
          <a:bodyPr>
            <a:norm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CẤU TRÚC CỦA SINH HOẠT LỚP</a:t>
            </a:r>
            <a:br>
              <a:rPr lang="en-US" sz="2800" b="1" dirty="0" smtClean="0">
                <a:solidFill>
                  <a:srgbClr val="002060"/>
                </a:solidFill>
                <a:latin typeface="Times New Roman" panose="02020603050405020304" pitchFamily="18" charset="0"/>
                <a:cs typeface="Times New Roman" panose="02020603050405020304" pitchFamily="18" charset="0"/>
              </a:rPr>
            </a:b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1834342" y="1446416"/>
            <a:ext cx="9071956" cy="4887882"/>
          </a:xfrm>
        </p:spPr>
        <p:txBody>
          <a:bodyPr>
            <a:noAutofit/>
          </a:bodyPr>
          <a:lstStyle/>
          <a:p>
            <a:pPr marL="514350" indent="-514350">
              <a:lnSpc>
                <a:spcPct val="150000"/>
              </a:lnSpc>
              <a:buAutoNum type="romanUcPeriod"/>
            </a:pPr>
            <a:r>
              <a:rPr lang="vi-VN" sz="2400" b="1" dirty="0"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qua </a:t>
            </a:r>
            <a:r>
              <a:rPr lang="en-US" sz="2400" b="1" dirty="0" err="1" smtClean="0">
                <a:latin typeface="Times New Roman" panose="02020603050405020304" pitchFamily="18" charset="0"/>
                <a:cs typeface="Times New Roman" panose="02020603050405020304" pitchFamily="18" charset="0"/>
              </a:rPr>
              <a:t>kế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tới</a:t>
            </a:r>
            <a:endParaRPr lang="en-US" sz="2400" b="1" dirty="0" smtClean="0">
              <a:latin typeface="Times New Roman" panose="02020603050405020304" pitchFamily="18" charset="0"/>
              <a:cs typeface="Times New Roman" panose="02020603050405020304" pitchFamily="18" charset="0"/>
            </a:endParaRPr>
          </a:p>
          <a:p>
            <a:pPr marL="514350" indent="-514350">
              <a:lnSpc>
                <a:spcPct val="150000"/>
              </a:lnSpc>
              <a:buAutoNum type="romanUcPeriod"/>
            </a:pP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chủ</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nội</a:t>
            </a:r>
            <a:r>
              <a:rPr lang="en-US" sz="2400" b="1" dirty="0" smtClean="0">
                <a:latin typeface="Times New Roman" panose="02020603050405020304" pitchFamily="18" charset="0"/>
                <a:cs typeface="Times New Roman" panose="02020603050405020304" pitchFamily="18" charset="0"/>
              </a:rPr>
              <a:t> dung </a:t>
            </a:r>
            <a:r>
              <a:rPr lang="en-US" sz="2400" b="1" dirty="0" err="1" smtClean="0">
                <a:latin typeface="Times New Roman" panose="02020603050405020304" pitchFamily="18" charset="0"/>
                <a:cs typeface="Times New Roman" panose="02020603050405020304" pitchFamily="18" charset="0"/>
              </a:rPr>
              <a:t>gắn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cờ</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HĐGD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chủ</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0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39E4A0-1C2C-4431-804A-78B592AB17C2}"/>
              </a:ext>
            </a:extLst>
          </p:cNvPr>
          <p:cNvPicPr>
            <a:picLocks noChangeAspect="1"/>
          </p:cNvPicPr>
          <p:nvPr/>
        </p:nvPicPr>
        <p:blipFill>
          <a:blip r:embed="rId2"/>
          <a:stretch>
            <a:fillRect/>
          </a:stretch>
        </p:blipFill>
        <p:spPr>
          <a:xfrm>
            <a:off x="8080410" y="408859"/>
            <a:ext cx="3910012" cy="5627370"/>
          </a:xfrm>
          <a:prstGeom prst="rect">
            <a:avLst/>
          </a:prstGeom>
        </p:spPr>
      </p:pic>
      <p:pic>
        <p:nvPicPr>
          <p:cNvPr id="6" name="Picture 5">
            <a:extLst>
              <a:ext uri="{FF2B5EF4-FFF2-40B4-BE49-F238E27FC236}">
                <a16:creationId xmlns:a16="http://schemas.microsoft.com/office/drawing/2014/main" id="{38F2729F-8104-4465-9127-F68B913BD7B4}"/>
              </a:ext>
            </a:extLst>
          </p:cNvPr>
          <p:cNvPicPr>
            <a:picLocks noChangeAspect="1"/>
          </p:cNvPicPr>
          <p:nvPr/>
        </p:nvPicPr>
        <p:blipFill>
          <a:blip r:embed="rId3"/>
          <a:stretch>
            <a:fillRect/>
          </a:stretch>
        </p:blipFill>
        <p:spPr>
          <a:xfrm>
            <a:off x="45826" y="408858"/>
            <a:ext cx="4019550" cy="5627370"/>
          </a:xfrm>
          <a:prstGeom prst="rect">
            <a:avLst/>
          </a:prstGeom>
        </p:spPr>
      </p:pic>
      <p:pic>
        <p:nvPicPr>
          <p:cNvPr id="7" name="Picture 6">
            <a:extLst>
              <a:ext uri="{FF2B5EF4-FFF2-40B4-BE49-F238E27FC236}">
                <a16:creationId xmlns:a16="http://schemas.microsoft.com/office/drawing/2014/main" id="{3B3AE48C-80CE-4D43-A17E-5AB72F69F750}"/>
              </a:ext>
            </a:extLst>
          </p:cNvPr>
          <p:cNvPicPr>
            <a:picLocks noChangeAspect="1"/>
          </p:cNvPicPr>
          <p:nvPr/>
        </p:nvPicPr>
        <p:blipFill>
          <a:blip r:embed="rId4"/>
          <a:stretch>
            <a:fillRect/>
          </a:stretch>
        </p:blipFill>
        <p:spPr>
          <a:xfrm>
            <a:off x="4065376" y="408858"/>
            <a:ext cx="4015034" cy="5627370"/>
          </a:xfrm>
          <a:prstGeom prst="rect">
            <a:avLst/>
          </a:prstGeom>
        </p:spPr>
      </p:pic>
    </p:spTree>
    <p:extLst>
      <p:ext uri="{BB962C8B-B14F-4D97-AF65-F5344CB8AC3E}">
        <p14:creationId xmlns:p14="http://schemas.microsoft.com/office/powerpoint/2010/main" val="116496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022" y="508623"/>
            <a:ext cx="8910083" cy="1066800"/>
          </a:xfrm>
        </p:spPr>
        <p:txBody>
          <a:bodyPr>
            <a:noAutofit/>
          </a:bodyPr>
          <a:lstStyle/>
          <a:p>
            <a:r>
              <a:rPr lang="en-US" sz="2800" b="1" dirty="0">
                <a:solidFill>
                  <a:srgbClr val="FF0000"/>
                </a:solidFill>
              </a:rPr>
              <a:t>XIN KÍNH MỜI THẦY CÔ XEM VIDEO MINH HỌA VÀ TẬP TRUNG ĐỂ TRẢ LỜI CÁC CÂU HỎI ĐÓ:</a:t>
            </a:r>
            <a:endParaRPr lang="en-US" sz="2800" dirty="0">
              <a:solidFill>
                <a:srgbClr val="FF0000"/>
              </a:solidFill>
            </a:endParaRPr>
          </a:p>
        </p:txBody>
      </p:sp>
      <p:sp>
        <p:nvSpPr>
          <p:cNvPr id="6" name="Rectangle 5"/>
          <p:cNvSpPr/>
          <p:nvPr/>
        </p:nvSpPr>
        <p:spPr>
          <a:xfrm>
            <a:off x="3659402" y="3571629"/>
            <a:ext cx="5601553" cy="523220"/>
          </a:xfrm>
          <a:prstGeom prst="rect">
            <a:avLst/>
          </a:prstGeom>
        </p:spPr>
        <p:txBody>
          <a:bodyPr wrap="square">
            <a:spAutoFit/>
          </a:bodyPr>
          <a:lstStyle/>
          <a:p>
            <a:r>
              <a:rPr lang="en-US" sz="2800" dirty="0">
                <a:hlinkClick r:id="rId2"/>
              </a:rPr>
              <a:t>https://youtu.be/f6yz5Wbn2c8</a:t>
            </a:r>
            <a:endParaRPr lang="en-US" sz="2800" dirty="0"/>
          </a:p>
        </p:txBody>
      </p:sp>
      <p:sp>
        <p:nvSpPr>
          <p:cNvPr id="7" name="Rectangle 6"/>
          <p:cNvSpPr/>
          <p:nvPr/>
        </p:nvSpPr>
        <p:spPr>
          <a:xfrm>
            <a:off x="1057823" y="2069030"/>
            <a:ext cx="6939720"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HDTN,HN6 _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659402" y="2950107"/>
            <a:ext cx="6408423" cy="523220"/>
          </a:xfrm>
          <a:prstGeom prst="rect">
            <a:avLst/>
          </a:prstGeom>
        </p:spPr>
        <p:txBody>
          <a:bodyPr wrap="square">
            <a:spAutoFit/>
          </a:bodyPr>
          <a:lstStyle/>
          <a:p>
            <a:r>
              <a:rPr lang="en-US" sz="2800" dirty="0">
                <a:hlinkClick r:id="rId3"/>
              </a:rPr>
              <a:t>https://youtu.be/7_lynGmF0y0</a:t>
            </a:r>
            <a:endParaRPr lang="en-US" sz="2800" dirty="0"/>
          </a:p>
        </p:txBody>
      </p:sp>
      <p:sp>
        <p:nvSpPr>
          <p:cNvPr id="8" name="Rectangle 7"/>
          <p:cNvSpPr/>
          <p:nvPr/>
        </p:nvSpPr>
        <p:spPr>
          <a:xfrm>
            <a:off x="3659402" y="4167504"/>
            <a:ext cx="5601555" cy="523220"/>
          </a:xfrm>
          <a:prstGeom prst="rect">
            <a:avLst/>
          </a:prstGeom>
        </p:spPr>
        <p:txBody>
          <a:bodyPr wrap="square">
            <a:spAutoFit/>
          </a:bodyPr>
          <a:lstStyle/>
          <a:p>
            <a:r>
              <a:rPr lang="en-US" sz="2800" dirty="0">
                <a:hlinkClick r:id="rId4"/>
              </a:rPr>
              <a:t>https://youtu.be/rbGWI_3exrY</a:t>
            </a:r>
            <a:endParaRPr lang="en-US" sz="2800" dirty="0"/>
          </a:p>
        </p:txBody>
      </p:sp>
      <p:sp>
        <p:nvSpPr>
          <p:cNvPr id="9" name="Rectangle 8"/>
          <p:cNvSpPr/>
          <p:nvPr/>
        </p:nvSpPr>
        <p:spPr>
          <a:xfrm>
            <a:off x="3659402" y="4789026"/>
            <a:ext cx="6229315" cy="523220"/>
          </a:xfrm>
          <a:prstGeom prst="rect">
            <a:avLst/>
          </a:prstGeom>
        </p:spPr>
        <p:txBody>
          <a:bodyPr wrap="square">
            <a:spAutoFit/>
          </a:bodyPr>
          <a:lstStyle/>
          <a:p>
            <a:r>
              <a:rPr lang="en-US" sz="2800" dirty="0">
                <a:hlinkClick r:id="rId5"/>
              </a:rPr>
              <a:t>https://youtu.be/8wSpA9FmGO8</a:t>
            </a:r>
            <a:endParaRPr lang="en-US" sz="2800" dirty="0"/>
          </a:p>
        </p:txBody>
      </p:sp>
      <p:sp>
        <p:nvSpPr>
          <p:cNvPr id="3" name="Rectangle 2"/>
          <p:cNvSpPr/>
          <p:nvPr/>
        </p:nvSpPr>
        <p:spPr>
          <a:xfrm>
            <a:off x="2538952" y="3065477"/>
            <a:ext cx="816990" cy="2246769"/>
          </a:xfrm>
          <a:prstGeom prst="rect">
            <a:avLst/>
          </a:prstGeom>
        </p:spPr>
        <p:txBody>
          <a:bodyPr wrap="square">
            <a:spAutoFit/>
          </a:bodyPr>
          <a:lstStyle/>
          <a:p>
            <a:r>
              <a:rPr lang="en-US" sz="2000" b="1" dirty="0" err="1"/>
              <a:t>Tiết</a:t>
            </a:r>
            <a:r>
              <a:rPr lang="en-US" sz="2000" b="1" dirty="0"/>
              <a:t> 1</a:t>
            </a:r>
          </a:p>
          <a:p>
            <a:endParaRPr lang="en-US" sz="2000" b="1" dirty="0"/>
          </a:p>
          <a:p>
            <a:r>
              <a:rPr lang="en-US" sz="2000" b="1" dirty="0" err="1"/>
              <a:t>Tiết</a:t>
            </a:r>
            <a:r>
              <a:rPr lang="en-US" sz="2000" b="1" dirty="0"/>
              <a:t> 2</a:t>
            </a:r>
          </a:p>
          <a:p>
            <a:endParaRPr lang="en-US" sz="2000" b="1" dirty="0"/>
          </a:p>
          <a:p>
            <a:r>
              <a:rPr lang="en-US" sz="2000" b="1" dirty="0" err="1"/>
              <a:t>Tiết</a:t>
            </a:r>
            <a:r>
              <a:rPr lang="en-US" sz="2000" b="1" dirty="0"/>
              <a:t> 3</a:t>
            </a:r>
          </a:p>
          <a:p>
            <a:endParaRPr lang="en-US" sz="2000" b="1" dirty="0"/>
          </a:p>
          <a:p>
            <a:r>
              <a:rPr lang="en-US" sz="2000" b="1" dirty="0" err="1"/>
              <a:t>Tiết</a:t>
            </a:r>
            <a:r>
              <a:rPr lang="en-US" sz="2000" b="1" dirty="0"/>
              <a:t> 4</a:t>
            </a:r>
          </a:p>
        </p:txBody>
      </p:sp>
    </p:spTree>
    <p:extLst>
      <p:ext uri="{BB962C8B-B14F-4D97-AF65-F5344CB8AC3E}">
        <p14:creationId xmlns:p14="http://schemas.microsoft.com/office/powerpoint/2010/main" val="66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019"/>
            <a:ext cx="10515600" cy="1325563"/>
          </a:xfrm>
        </p:spPr>
        <p:txBody>
          <a:bodyPr>
            <a:normAutofit/>
          </a:bodyPr>
          <a:lstStyle/>
          <a:p>
            <a:pPr algn="ctr"/>
            <a:r>
              <a:rPr lang="en-US" sz="2666" b="1" dirty="0">
                <a:solidFill>
                  <a:srgbClr val="FF0000"/>
                </a:solidFill>
                <a:latin typeface="Times New Roman" panose="02020603050405020304" pitchFamily="18" charset="0"/>
                <a:cs typeface="Times New Roman" panose="02020603050405020304" pitchFamily="18" charset="0"/>
              </a:rPr>
              <a:t>CÁC ĐỊA CHỈ TRANG WEBSITE KHAI THÁC TÀI LIỆU CHO </a:t>
            </a:r>
            <a:br>
              <a:rPr lang="en-US" sz="2666" b="1" dirty="0">
                <a:solidFill>
                  <a:srgbClr val="FF0000"/>
                </a:solidFill>
                <a:latin typeface="Times New Roman" panose="02020603050405020304" pitchFamily="18" charset="0"/>
                <a:cs typeface="Times New Roman" panose="02020603050405020304" pitchFamily="18" charset="0"/>
              </a:rPr>
            </a:br>
            <a:r>
              <a:rPr lang="en-US" sz="2666" b="1" dirty="0">
                <a:solidFill>
                  <a:srgbClr val="FF0000"/>
                </a:solidFill>
                <a:latin typeface="Times New Roman" panose="02020603050405020304" pitchFamily="18" charset="0"/>
                <a:cs typeface="Times New Roman" panose="02020603050405020304" pitchFamily="18" charset="0"/>
              </a:rPr>
              <a:t>HOẠT ĐỘNG TRẢI NGHIỆM, HƯỚNG NGHIỆP</a:t>
            </a:r>
            <a:endParaRPr lang="en-US" sz="2666"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380796"/>
            <a:ext cx="5181600" cy="3317875"/>
          </a:xfrm>
        </p:spPr>
        <p:txBody>
          <a:bodyPr>
            <a:noAutofit/>
          </a:bodyPr>
          <a:lstStyle/>
          <a:p>
            <a:pPr>
              <a:lnSpc>
                <a:spcPct val="100000"/>
              </a:lnSpc>
            </a:pPr>
            <a:r>
              <a:rPr lang="en-US" sz="2400" dirty="0">
                <a:solidFill>
                  <a:srgbClr val="FF0000"/>
                </a:solidFill>
                <a:hlinkClick r:id="rId2"/>
              </a:rPr>
              <a:t>http://www.nxbgd.vn/</a:t>
            </a:r>
            <a:endParaRPr lang="en-US" sz="2400" dirty="0">
              <a:solidFill>
                <a:srgbClr val="FF0000"/>
              </a:solidFill>
            </a:endParaRPr>
          </a:p>
          <a:p>
            <a:pPr>
              <a:lnSpc>
                <a:spcPct val="100000"/>
              </a:lnSpc>
            </a:pPr>
            <a:r>
              <a:rPr lang="en-US" sz="2400" dirty="0">
                <a:solidFill>
                  <a:srgbClr val="FF0000"/>
                </a:solidFill>
                <a:hlinkClick r:id="rId3"/>
              </a:rPr>
              <a:t>http://www.hanhtrangso.nxbgd.vn/</a:t>
            </a:r>
            <a:endParaRPr lang="en-US" sz="2400" dirty="0">
              <a:solidFill>
                <a:srgbClr val="FF0000"/>
              </a:solidFill>
              <a:hlinkClick r:id="" action="ppaction://noaction"/>
            </a:endParaRPr>
          </a:p>
          <a:p>
            <a:pPr>
              <a:lnSpc>
                <a:spcPct val="100000"/>
              </a:lnSpc>
            </a:pPr>
            <a:r>
              <a:rPr lang="en-US" sz="2400" dirty="0">
                <a:solidFill>
                  <a:srgbClr val="FF0000"/>
                </a:solidFill>
                <a:hlinkClick r:id="rId4"/>
              </a:rPr>
              <a:t>http://sachthietbigiaoduc.vn/</a:t>
            </a:r>
            <a:endParaRPr lang="en-US" sz="2400" dirty="0">
              <a:solidFill>
                <a:srgbClr val="FF0000"/>
              </a:solidFill>
            </a:endParaRPr>
          </a:p>
          <a:p>
            <a:pPr>
              <a:lnSpc>
                <a:spcPct val="100000"/>
              </a:lnSpc>
            </a:pPr>
            <a:r>
              <a:rPr lang="en-US" sz="2400" dirty="0">
                <a:solidFill>
                  <a:srgbClr val="FF0000"/>
                </a:solidFill>
                <a:hlinkClick r:id="rId5"/>
              </a:rPr>
              <a:t>http://taphuan.nxbgd.vn/</a:t>
            </a:r>
            <a:endParaRPr lang="en-US" sz="2400" dirty="0">
              <a:solidFill>
                <a:srgbClr val="FF0000"/>
              </a:solidFill>
            </a:endParaRPr>
          </a:p>
          <a:p>
            <a:pPr>
              <a:lnSpc>
                <a:spcPct val="100000"/>
              </a:lnSpc>
            </a:pPr>
            <a:r>
              <a:rPr lang="en-US" sz="2400" dirty="0">
                <a:solidFill>
                  <a:srgbClr val="FF0000"/>
                </a:solidFill>
                <a:hlinkClick r:id="rId6"/>
              </a:rPr>
              <a:t>http://chantroisangtao.vn/</a:t>
            </a:r>
            <a:endParaRPr lang="en-US" sz="2400" dirty="0">
              <a:solidFill>
                <a:srgbClr val="FF0000"/>
              </a:solidFill>
            </a:endParaRPr>
          </a:p>
          <a:p>
            <a:pPr marL="0" indent="0">
              <a:buNone/>
            </a:pPr>
            <a:endParaRPr lang="en-US" sz="2400" dirty="0"/>
          </a:p>
          <a:p>
            <a:endParaRPr lang="en-US" sz="2400" b="1" dirty="0"/>
          </a:p>
          <a:p>
            <a:pPr>
              <a:lnSpc>
                <a:spcPct val="100000"/>
              </a:lnSpc>
            </a:pPr>
            <a:endParaRPr lang="en-US" sz="2400" dirty="0">
              <a:solidFill>
                <a:srgbClr val="FF0000"/>
              </a:solidFill>
            </a:endParaRPr>
          </a:p>
        </p:txBody>
      </p:sp>
      <p:sp>
        <p:nvSpPr>
          <p:cNvPr id="4" name="Content Placeholder 3"/>
          <p:cNvSpPr>
            <a:spLocks noGrp="1"/>
          </p:cNvSpPr>
          <p:nvPr>
            <p:ph sz="half" idx="2"/>
          </p:nvPr>
        </p:nvSpPr>
        <p:spPr>
          <a:xfrm>
            <a:off x="6340929" y="2380796"/>
            <a:ext cx="5181600" cy="3301547"/>
          </a:xfrm>
        </p:spPr>
        <p:txBody>
          <a:bodyPr>
            <a:normAutofit/>
          </a:bodyPr>
          <a:lstStyle/>
          <a:p>
            <a:pPr marL="0" indent="0">
              <a:buNone/>
            </a:pPr>
            <a:r>
              <a:rPr lang="en-US" b="1" dirty="0" err="1"/>
              <a:t>Nguồn</a:t>
            </a:r>
            <a:r>
              <a:rPr lang="en-US" b="1" dirty="0"/>
              <a:t> </a:t>
            </a:r>
            <a:r>
              <a:rPr lang="en-US" b="1" dirty="0" err="1"/>
              <a:t>tài</a:t>
            </a:r>
            <a:r>
              <a:rPr lang="en-US" b="1" dirty="0"/>
              <a:t> </a:t>
            </a:r>
            <a:r>
              <a:rPr lang="en-US" b="1" dirty="0" err="1"/>
              <a:t>liệu</a:t>
            </a:r>
            <a:r>
              <a:rPr lang="en-US" b="1" dirty="0"/>
              <a:t> </a:t>
            </a:r>
            <a:r>
              <a:rPr lang="en-US" b="1" dirty="0" err="1"/>
              <a:t>tập</a:t>
            </a:r>
            <a:r>
              <a:rPr lang="en-US" b="1" dirty="0"/>
              <a:t> </a:t>
            </a:r>
            <a:r>
              <a:rPr lang="en-US" b="1" dirty="0" err="1"/>
              <a:t>huấn</a:t>
            </a:r>
            <a:endParaRPr lang="en-US" b="1" dirty="0"/>
          </a:p>
          <a:p>
            <a:pPr marL="0" indent="0">
              <a:buNone/>
            </a:pPr>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a:t>
            </a:r>
            <a:r>
              <a:rPr lang="en-US" b="1" dirty="0" err="1">
                <a:solidFill>
                  <a:srgbClr val="C00000"/>
                </a:solidFill>
              </a:rPr>
              <a:t>trải</a:t>
            </a:r>
            <a:r>
              <a:rPr lang="en-US" b="1" dirty="0">
                <a:solidFill>
                  <a:srgbClr val="C00000"/>
                </a:solidFill>
              </a:rPr>
              <a:t> </a:t>
            </a:r>
            <a:r>
              <a:rPr lang="en-US" b="1" dirty="0" err="1">
                <a:solidFill>
                  <a:srgbClr val="C00000"/>
                </a:solidFill>
              </a:rPr>
              <a:t>nghiệm</a:t>
            </a:r>
            <a:r>
              <a:rPr lang="en-US" b="1" dirty="0">
                <a:solidFill>
                  <a:srgbClr val="C00000"/>
                </a:solidFill>
              </a:rPr>
              <a:t>, </a:t>
            </a:r>
            <a:r>
              <a:rPr lang="en-US" b="1" dirty="0" err="1">
                <a:solidFill>
                  <a:srgbClr val="C00000"/>
                </a:solidFill>
              </a:rPr>
              <a:t>hướng</a:t>
            </a:r>
            <a:r>
              <a:rPr lang="en-US" b="1" dirty="0">
                <a:solidFill>
                  <a:srgbClr val="C00000"/>
                </a:solidFill>
              </a:rPr>
              <a:t> </a:t>
            </a:r>
            <a:r>
              <a:rPr lang="en-US" b="1" dirty="0" err="1">
                <a:solidFill>
                  <a:srgbClr val="C00000"/>
                </a:solidFill>
              </a:rPr>
              <a:t>nghiệp</a:t>
            </a:r>
            <a:r>
              <a:rPr lang="en-US" b="1" dirty="0">
                <a:solidFill>
                  <a:srgbClr val="C00000"/>
                </a:solidFill>
              </a:rPr>
              <a:t> 6</a:t>
            </a:r>
          </a:p>
          <a:p>
            <a:r>
              <a:rPr lang="en-US" u="sng" dirty="0">
                <a:hlinkClick r:id="rId7"/>
              </a:rPr>
              <a:t>https://</a:t>
            </a:r>
            <a:r>
              <a:rPr lang="en-US" b="1" u="sng" dirty="0">
                <a:hlinkClick r:id="rId7"/>
              </a:rPr>
              <a:t>drive.google.com/drive/folders/1N4Og9ANG3ovTGvC8USpgd9y3ggtawwx5?usp=sharing</a:t>
            </a:r>
            <a:endParaRPr lang="en-US" b="1" u="sng" dirty="0"/>
          </a:p>
        </p:txBody>
      </p:sp>
    </p:spTree>
    <p:extLst>
      <p:ext uri="{BB962C8B-B14F-4D97-AF65-F5344CB8AC3E}">
        <p14:creationId xmlns:p14="http://schemas.microsoft.com/office/powerpoint/2010/main" val="2919466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700"/>
            <a:ext cx="10515600" cy="661988"/>
          </a:xfrm>
        </p:spPr>
        <p:txBody>
          <a:bodyPr>
            <a:normAutofit fontScale="90000"/>
          </a:bodyPr>
          <a:lstStyle/>
          <a:p>
            <a:r>
              <a:rPr lang="en-US" dirty="0" err="1"/>
              <a:t>Các</a:t>
            </a:r>
            <a:r>
              <a:rPr lang="en-US" dirty="0"/>
              <a:t> </a:t>
            </a:r>
            <a:r>
              <a:rPr lang="en-US" dirty="0" err="1"/>
              <a:t>đường</a:t>
            </a:r>
            <a:r>
              <a:rPr lang="en-US" dirty="0"/>
              <a:t> links </a:t>
            </a:r>
            <a:r>
              <a:rPr lang="en-US" dirty="0" err="1"/>
              <a:t>khác</a:t>
            </a:r>
            <a:r>
              <a:rPr lang="en-US" dirty="0"/>
              <a:t>…</a:t>
            </a:r>
          </a:p>
        </p:txBody>
      </p:sp>
      <p:sp>
        <p:nvSpPr>
          <p:cNvPr id="3" name="Content Placeholder 2"/>
          <p:cNvSpPr>
            <a:spLocks noGrp="1"/>
          </p:cNvSpPr>
          <p:nvPr>
            <p:ph sz="half" idx="1"/>
          </p:nvPr>
        </p:nvSpPr>
        <p:spPr>
          <a:xfrm>
            <a:off x="838200" y="2506662"/>
            <a:ext cx="5181600" cy="4351338"/>
          </a:xfrm>
        </p:spPr>
        <p:txBody>
          <a:bodyPr/>
          <a:lstStyle/>
          <a:p>
            <a:pPr marL="0" indent="0">
              <a:buNone/>
            </a:pPr>
            <a:r>
              <a:rPr lang="en-US" dirty="0" err="1"/>
              <a:t>Giới</a:t>
            </a:r>
            <a:r>
              <a:rPr lang="en-US" dirty="0"/>
              <a:t> </a:t>
            </a:r>
            <a:r>
              <a:rPr lang="en-US" dirty="0" err="1"/>
              <a:t>thiệu</a:t>
            </a:r>
            <a:r>
              <a:rPr lang="en-US" dirty="0"/>
              <a:t> </a:t>
            </a:r>
            <a:r>
              <a:rPr lang="en-US" dirty="0" err="1"/>
              <a:t>sách</a:t>
            </a:r>
            <a:r>
              <a:rPr lang="en-US" dirty="0"/>
              <a:t> HĐTN,HN6</a:t>
            </a:r>
          </a:p>
          <a:p>
            <a:r>
              <a:rPr lang="en-US" b="1" dirty="0">
                <a:hlinkClick r:id="rId3"/>
              </a:rPr>
              <a:t>https://www.youtube.com/watch?app=desktop&amp;v=q4h_mj9KQlo&amp;feature=share&amp;fbclid=IwAR3_cG0ruPv24GALTcDaEoaehNQkyefPNBUssY0i9sjcRq8Ag2MMx7mpbqg</a:t>
            </a:r>
            <a:endParaRPr lang="en-US" b="1" dirty="0"/>
          </a:p>
          <a:p>
            <a:pPr marL="0" indent="0">
              <a:buNone/>
            </a:pPr>
            <a:endParaRPr lang="en-US" dirty="0"/>
          </a:p>
        </p:txBody>
      </p:sp>
      <p:sp>
        <p:nvSpPr>
          <p:cNvPr id="4" name="Content Placeholder 3"/>
          <p:cNvSpPr>
            <a:spLocks noGrp="1"/>
          </p:cNvSpPr>
          <p:nvPr>
            <p:ph sz="half" idx="2"/>
          </p:nvPr>
        </p:nvSpPr>
        <p:spPr>
          <a:xfrm>
            <a:off x="6319157" y="2021568"/>
            <a:ext cx="5306786" cy="4351338"/>
          </a:xfrm>
        </p:spPr>
        <p:txBody>
          <a:bodyPr/>
          <a:lstStyle/>
          <a:p>
            <a:pPr marL="0" indent="0">
              <a:buNone/>
            </a:pPr>
            <a:r>
              <a:rPr lang="en-US" dirty="0"/>
              <a:t>SGV HĐTN,HN 6 </a:t>
            </a:r>
            <a:r>
              <a:rPr lang="en-US" dirty="0" err="1"/>
              <a:t>điện</a:t>
            </a:r>
            <a:r>
              <a:rPr lang="en-US" dirty="0"/>
              <a:t> </a:t>
            </a:r>
            <a:r>
              <a:rPr lang="en-US" dirty="0" err="1"/>
              <a:t>tử</a:t>
            </a:r>
            <a:endParaRPr lang="en-US" dirty="0"/>
          </a:p>
          <a:p>
            <a:r>
              <a:rPr lang="en-US" dirty="0">
                <a:hlinkClick r:id="rId4"/>
              </a:rPr>
              <a:t>https://sachdientu.sachthietbigiaoduc.vn/ebook/read/hoat-dong-trai-nghiem-huong-nghiep-6</a:t>
            </a:r>
            <a:endParaRPr lang="en-US" dirty="0"/>
          </a:p>
          <a:p>
            <a:pPr marL="0" indent="0">
              <a:buNone/>
            </a:pPr>
            <a:r>
              <a:rPr lang="en-US" dirty="0"/>
              <a:t>SGK HĐTN,HN 6 </a:t>
            </a:r>
            <a:r>
              <a:rPr lang="en-US" dirty="0" err="1"/>
              <a:t>điện</a:t>
            </a:r>
            <a:r>
              <a:rPr lang="en-US" dirty="0"/>
              <a:t> </a:t>
            </a:r>
            <a:r>
              <a:rPr lang="en-US" dirty="0" err="1"/>
              <a:t>tử</a:t>
            </a:r>
            <a:endParaRPr lang="en-US" dirty="0"/>
          </a:p>
          <a:p>
            <a:r>
              <a:rPr lang="en-US" dirty="0">
                <a:hlinkClick r:id="rId5"/>
              </a:rPr>
              <a:t>https://sachdientu.sachthietbigiaoduc.vn/ebook/read/sgk-hdtnhn6</a:t>
            </a:r>
            <a:endParaRPr lang="en-US" dirty="0"/>
          </a:p>
          <a:p>
            <a:pPr marL="0" indent="0">
              <a:buNone/>
            </a:pPr>
            <a:endParaRPr lang="en-US" dirty="0"/>
          </a:p>
        </p:txBody>
      </p:sp>
      <p:sp>
        <p:nvSpPr>
          <p:cNvPr id="5" name="Rectangle 4"/>
          <p:cNvSpPr/>
          <p:nvPr/>
        </p:nvSpPr>
        <p:spPr>
          <a:xfrm>
            <a:off x="1324507" y="5110841"/>
            <a:ext cx="5432898" cy="923330"/>
          </a:xfrm>
          <a:prstGeom prst="rect">
            <a:avLst/>
          </a:prstGeom>
        </p:spPr>
        <p:txBody>
          <a:bodyPr wrap="none">
            <a:spAutoFit/>
          </a:bodyPr>
          <a:lstStyle/>
          <a:p>
            <a:r>
              <a:rPr lang="en-US" dirty="0">
                <a:hlinkClick r:id="rId6"/>
              </a:rPr>
              <a:t>CÁNH DIỀU</a:t>
            </a:r>
          </a:p>
          <a:p>
            <a:r>
              <a:rPr lang="en-US" dirty="0">
                <a:hlinkClick r:id="rId6"/>
              </a:rPr>
              <a:t>https://www.hoc10.com/tai-lieu-tap-huan.html</a:t>
            </a:r>
            <a:endParaRPr lang="en-US" dirty="0"/>
          </a:p>
          <a:p>
            <a:endParaRPr lang="en-US" dirty="0"/>
          </a:p>
        </p:txBody>
      </p:sp>
    </p:spTree>
    <p:extLst>
      <p:ext uri="{BB962C8B-B14F-4D97-AF65-F5344CB8AC3E}">
        <p14:creationId xmlns:p14="http://schemas.microsoft.com/office/powerpoint/2010/main" val="3948800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BFB25B-2BB3-4CCF-94EC-F17BE891A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471488"/>
            <a:ext cx="6400974" cy="4186237"/>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5">
            <a:extLst>
              <a:ext uri="{FF2B5EF4-FFF2-40B4-BE49-F238E27FC236}">
                <a16:creationId xmlns:a16="http://schemas.microsoft.com/office/drawing/2014/main" id="{B7DE96ED-358C-44E0-930D-2446BE8CECBD}"/>
              </a:ext>
            </a:extLst>
          </p:cNvPr>
          <p:cNvSpPr txBox="1">
            <a:spLocks/>
          </p:cNvSpPr>
          <p:nvPr/>
        </p:nvSpPr>
        <p:spPr>
          <a:xfrm>
            <a:off x="2519709" y="4854684"/>
            <a:ext cx="7162714" cy="98890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vi-VN" sz="2400" b="1" dirty="0"/>
              <a:t>PGS.TS Đinh Thị Kim Thoa – chủ biên chương trình Hoạt động trải nghiệm</a:t>
            </a:r>
            <a:endParaRPr lang="en-US" sz="2400" dirty="0"/>
          </a:p>
        </p:txBody>
      </p:sp>
    </p:spTree>
    <p:extLst>
      <p:ext uri="{BB962C8B-B14F-4D97-AF65-F5344CB8AC3E}">
        <p14:creationId xmlns:p14="http://schemas.microsoft.com/office/powerpoint/2010/main" val="430730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073" y="1067134"/>
            <a:ext cx="10247210" cy="518758"/>
          </a:xfrm>
        </p:spPr>
        <p:txBody>
          <a:bodyPr>
            <a:normAutofit fontScale="90000"/>
          </a:bodyPr>
          <a:lstStyle/>
          <a:p>
            <a:pPr algn="ctr"/>
            <a:r>
              <a:rPr lang="en-US" sz="2666" b="1" dirty="0">
                <a:solidFill>
                  <a:srgbClr val="FF0000"/>
                </a:solidFill>
                <a:latin typeface="Times New Roman" panose="02020603050405020304" pitchFamily="18" charset="0"/>
                <a:cs typeface="Times New Roman" panose="02020603050405020304" pitchFamily="18" charset="0"/>
              </a:rPr>
              <a:t>CÁC ĐỊA CHỈ TRANG WEBSITE KHAI THÁC TÀI LIỆU CHO </a:t>
            </a:r>
            <a:br>
              <a:rPr lang="en-US" sz="2666" b="1" dirty="0">
                <a:solidFill>
                  <a:srgbClr val="FF0000"/>
                </a:solidFill>
                <a:latin typeface="Times New Roman" panose="02020603050405020304" pitchFamily="18" charset="0"/>
                <a:cs typeface="Times New Roman" panose="02020603050405020304" pitchFamily="18" charset="0"/>
              </a:rPr>
            </a:br>
            <a:r>
              <a:rPr lang="en-US" sz="2666" b="1" dirty="0">
                <a:solidFill>
                  <a:srgbClr val="FF0000"/>
                </a:solidFill>
                <a:latin typeface="Times New Roman" panose="02020603050405020304" pitchFamily="18" charset="0"/>
                <a:cs typeface="Times New Roman" panose="02020603050405020304" pitchFamily="18" charset="0"/>
              </a:rPr>
              <a:t>HOẠT ĐỘNG TRẢI NGHIỆM, HƯỚNG NGHIỆP</a:t>
            </a:r>
          </a:p>
        </p:txBody>
      </p:sp>
      <p:sp>
        <p:nvSpPr>
          <p:cNvPr id="3" name="Content Placeholder 2"/>
          <p:cNvSpPr>
            <a:spLocks noGrp="1"/>
          </p:cNvSpPr>
          <p:nvPr>
            <p:ph idx="1"/>
          </p:nvPr>
        </p:nvSpPr>
        <p:spPr>
          <a:xfrm>
            <a:off x="778718" y="2139884"/>
            <a:ext cx="10825114" cy="3894785"/>
          </a:xfrm>
        </p:spPr>
        <p:txBody>
          <a:bodyPr>
            <a:noAutofit/>
          </a:bodyPr>
          <a:lstStyle/>
          <a:p>
            <a:pPr marL="0" indent="0">
              <a:lnSpc>
                <a:spcPct val="100000"/>
              </a:lnSpc>
              <a:buNone/>
            </a:pPr>
            <a:r>
              <a:rPr lang="en-US" sz="2000" dirty="0">
                <a:solidFill>
                  <a:srgbClr val="FF0000"/>
                </a:solidFill>
                <a:hlinkClick r:id="rId3"/>
              </a:rPr>
              <a:t>Facebook:</a:t>
            </a:r>
            <a:r>
              <a:rPr lang="en-US" u="sng" dirty="0">
                <a:hlinkClick r:id="rId3"/>
              </a:rPr>
              <a:t> </a:t>
            </a:r>
          </a:p>
          <a:p>
            <a:pPr marL="0" indent="0">
              <a:lnSpc>
                <a:spcPct val="100000"/>
              </a:lnSpc>
              <a:spcBef>
                <a:spcPts val="0"/>
              </a:spcBef>
              <a:buNone/>
            </a:pPr>
            <a:r>
              <a:rPr lang="en-US" sz="2000" dirty="0">
                <a:solidFill>
                  <a:srgbClr val="FF0000"/>
                </a:solidFill>
              </a:rPr>
              <a:t>1.</a:t>
            </a:r>
          </a:p>
          <a:p>
            <a:pPr marL="0" indent="0">
              <a:lnSpc>
                <a:spcPct val="100000"/>
              </a:lnSpc>
              <a:spcBef>
                <a:spcPts val="0"/>
              </a:spcBef>
              <a:buNone/>
            </a:pPr>
            <a:r>
              <a:rPr lang="vi-VN" sz="2000" dirty="0">
                <a:solidFill>
                  <a:srgbClr val="FF0000"/>
                </a:solidFill>
                <a:hlinkClick r:id="rId3"/>
              </a:rPr>
              <a:t>TỔ CHỨC HOẠT ĐỘNG TRẢI NGHIỆM &amp; HƯỚNG NGHIỆP TRONG NHÀ TRƯỜNG</a:t>
            </a:r>
            <a:endParaRPr lang="en-US" sz="2000" dirty="0">
              <a:solidFill>
                <a:srgbClr val="FF0000"/>
              </a:solidFill>
              <a:hlinkClick r:id="" action="ppaction://noaction"/>
            </a:endParaRPr>
          </a:p>
          <a:p>
            <a:pPr marL="0" indent="0">
              <a:lnSpc>
                <a:spcPct val="100000"/>
              </a:lnSpc>
              <a:spcBef>
                <a:spcPts val="0"/>
              </a:spcBef>
              <a:buNone/>
            </a:pPr>
            <a:r>
              <a:rPr lang="en-US" sz="2000" dirty="0">
                <a:solidFill>
                  <a:srgbClr val="FF0000"/>
                </a:solidFill>
                <a:hlinkClick r:id="rId3"/>
              </a:rPr>
              <a:t>https://www.facebook.com/groups/290341101457833/?ref=bookmarks</a:t>
            </a:r>
            <a:endParaRPr lang="en-US" sz="2000" dirty="0">
              <a:solidFill>
                <a:srgbClr val="FF0000"/>
              </a:solidFill>
            </a:endParaRPr>
          </a:p>
          <a:p>
            <a:pPr marL="0" indent="0">
              <a:lnSpc>
                <a:spcPct val="100000"/>
              </a:lnSpc>
              <a:spcBef>
                <a:spcPts val="0"/>
              </a:spcBef>
              <a:buNone/>
            </a:pPr>
            <a:r>
              <a:rPr lang="en-US" sz="2000" dirty="0">
                <a:solidFill>
                  <a:srgbClr val="FF0000"/>
                </a:solidFill>
              </a:rPr>
              <a:t>2. </a:t>
            </a:r>
          </a:p>
          <a:p>
            <a:pPr marL="0" indent="0">
              <a:lnSpc>
                <a:spcPct val="100000"/>
              </a:lnSpc>
              <a:spcBef>
                <a:spcPts val="0"/>
              </a:spcBef>
              <a:buNone/>
            </a:pPr>
            <a:r>
              <a:rPr lang="en-US" sz="2000" dirty="0" err="1">
                <a:solidFill>
                  <a:srgbClr val="FF0000"/>
                </a:solidFill>
                <a:hlinkClick r:id="rId4"/>
              </a:rPr>
              <a:t>Fanpage</a:t>
            </a:r>
            <a:r>
              <a:rPr lang="en-US" sz="2000" dirty="0">
                <a:solidFill>
                  <a:srgbClr val="FF0000"/>
                </a:solidFill>
                <a:hlinkClick r:id="rId4"/>
              </a:rPr>
              <a:t>: </a:t>
            </a:r>
            <a:r>
              <a:rPr lang="vi-VN" sz="2000" dirty="0">
                <a:solidFill>
                  <a:srgbClr val="FF0000"/>
                </a:solidFill>
                <a:hlinkClick r:id="rId4"/>
              </a:rPr>
              <a:t>Hoạt động trải nghiệm - hướng nghiệp</a:t>
            </a:r>
            <a:endParaRPr lang="en-US" sz="2000" dirty="0">
              <a:solidFill>
                <a:srgbClr val="FF0000"/>
              </a:solidFill>
              <a:hlinkClick r:id="" action="ppaction://noaction"/>
            </a:endParaRPr>
          </a:p>
          <a:p>
            <a:pPr marL="0" indent="0">
              <a:lnSpc>
                <a:spcPct val="100000"/>
              </a:lnSpc>
              <a:spcBef>
                <a:spcPts val="0"/>
              </a:spcBef>
              <a:buNone/>
            </a:pPr>
            <a:r>
              <a:rPr lang="en-US" sz="2000" dirty="0">
                <a:solidFill>
                  <a:srgbClr val="FF0000"/>
                </a:solidFill>
                <a:hlinkClick r:id="rId4"/>
              </a:rPr>
              <a:t>https://www.facebook.com/TACGIASGK1102/?modal=admin_todo_tour</a:t>
            </a:r>
            <a:endParaRPr lang="en-US" sz="2000" dirty="0">
              <a:solidFill>
                <a:srgbClr val="FF0000"/>
              </a:solidFill>
            </a:endParaRPr>
          </a:p>
          <a:p>
            <a:pPr marL="0" indent="0">
              <a:lnSpc>
                <a:spcPct val="100000"/>
              </a:lnSpc>
              <a:spcBef>
                <a:spcPts val="0"/>
              </a:spcBef>
              <a:buNone/>
            </a:pPr>
            <a:r>
              <a:rPr lang="en-US" sz="2000" dirty="0">
                <a:solidFill>
                  <a:srgbClr val="FF0000"/>
                </a:solidFill>
              </a:rPr>
              <a:t>3.</a:t>
            </a:r>
          </a:p>
          <a:p>
            <a:pPr marL="0" indent="0">
              <a:lnSpc>
                <a:spcPct val="100000"/>
              </a:lnSpc>
              <a:spcBef>
                <a:spcPts val="0"/>
              </a:spcBef>
              <a:buNone/>
            </a:pPr>
            <a:r>
              <a:rPr lang="en-US" sz="2000" dirty="0" err="1">
                <a:solidFill>
                  <a:srgbClr val="FF0000"/>
                </a:solidFill>
              </a:rPr>
              <a:t>Kênh</a:t>
            </a:r>
            <a:r>
              <a:rPr lang="en-US" sz="2000" dirty="0">
                <a:solidFill>
                  <a:srgbClr val="FF0000"/>
                </a:solidFill>
              </a:rPr>
              <a:t> </a:t>
            </a:r>
            <a:r>
              <a:rPr lang="en-US" sz="2000" dirty="0" err="1">
                <a:solidFill>
                  <a:srgbClr val="FF0000"/>
                </a:solidFill>
              </a:rPr>
              <a:t>Youtube</a:t>
            </a:r>
            <a:r>
              <a:rPr lang="en-US" sz="2000" dirty="0">
                <a:solidFill>
                  <a:srgbClr val="FF0000"/>
                </a:solidFill>
              </a:rPr>
              <a:t> ĐINH THỊ KIM THOA </a:t>
            </a:r>
          </a:p>
          <a:p>
            <a:pPr marL="0" indent="0">
              <a:lnSpc>
                <a:spcPct val="100000"/>
              </a:lnSpc>
              <a:spcBef>
                <a:spcPts val="0"/>
              </a:spcBef>
              <a:buNone/>
            </a:pPr>
            <a:endParaRPr lang="en-US" sz="2000" dirty="0">
              <a:solidFill>
                <a:schemeClr val="tx2"/>
              </a:solidFill>
            </a:endParaRPr>
          </a:p>
          <a:p>
            <a:pPr marL="0" indent="0">
              <a:lnSpc>
                <a:spcPct val="100000"/>
              </a:lnSpc>
              <a:spcBef>
                <a:spcPts val="0"/>
              </a:spcBef>
              <a:buNone/>
            </a:pPr>
            <a:endParaRPr lang="en-US" sz="2000" dirty="0">
              <a:solidFill>
                <a:srgbClr val="FF0000"/>
              </a:solidFill>
              <a:hlinkClick r:id="rId4"/>
            </a:endParaRPr>
          </a:p>
        </p:txBody>
      </p:sp>
    </p:spTree>
    <p:extLst>
      <p:ext uri="{BB962C8B-B14F-4D97-AF65-F5344CB8AC3E}">
        <p14:creationId xmlns:p14="http://schemas.microsoft.com/office/powerpoint/2010/main" val="3500468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9DAA-D9BC-C194-4A5B-6588984B06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8C6501-2C06-BCFD-4C36-B1D0078D5D30}"/>
              </a:ext>
            </a:extLst>
          </p:cNvPr>
          <p:cNvSpPr>
            <a:spLocks noGrp="1"/>
          </p:cNvSpPr>
          <p:nvPr>
            <p:ph idx="1"/>
          </p:nvPr>
        </p:nvSpPr>
        <p:spPr/>
        <p:txBody>
          <a:bodyPr/>
          <a:lstStyle/>
          <a:p>
            <a:pPr marL="0" indent="0">
              <a:lnSpc>
                <a:spcPct val="100000"/>
              </a:lnSpc>
              <a:spcBef>
                <a:spcPts val="0"/>
              </a:spcBef>
              <a:buNone/>
            </a:pPr>
            <a:r>
              <a:rPr lang="en-US" sz="1800" dirty="0">
                <a:solidFill>
                  <a:srgbClr val="FF0000"/>
                </a:solidFill>
              </a:rPr>
              <a:t>(</a:t>
            </a:r>
            <a:r>
              <a:rPr lang="en-US" sz="1800" dirty="0" err="1">
                <a:solidFill>
                  <a:srgbClr val="FF0000"/>
                </a:solidFill>
              </a:rPr>
              <a:t>nhiều</a:t>
            </a:r>
            <a:r>
              <a:rPr lang="en-US" sz="1800" dirty="0">
                <a:solidFill>
                  <a:srgbClr val="FF0000"/>
                </a:solidFill>
              </a:rPr>
              <a:t> </a:t>
            </a:r>
            <a:r>
              <a:rPr lang="en-US" sz="1800" dirty="0" err="1">
                <a:solidFill>
                  <a:srgbClr val="FF0000"/>
                </a:solidFill>
              </a:rPr>
              <a:t>youtube</a:t>
            </a:r>
            <a:r>
              <a:rPr lang="en-US" sz="1800" dirty="0">
                <a:solidFill>
                  <a:srgbClr val="FF0000"/>
                </a:solidFill>
              </a:rPr>
              <a:t> </a:t>
            </a:r>
            <a:r>
              <a:rPr lang="en-US" sz="1800" dirty="0" err="1">
                <a:solidFill>
                  <a:srgbClr val="FF0000"/>
                </a:solidFill>
              </a:rPr>
              <a:t>khác</a:t>
            </a:r>
            <a:r>
              <a:rPr lang="en-US" sz="1800" dirty="0">
                <a:solidFill>
                  <a:srgbClr val="FF0000"/>
                </a:solidFill>
              </a:rPr>
              <a:t> </a:t>
            </a:r>
            <a:r>
              <a:rPr lang="en-US" sz="1800" dirty="0" err="1">
                <a:solidFill>
                  <a:srgbClr val="FF0000"/>
                </a:solidFill>
              </a:rPr>
              <a:t>nhau</a:t>
            </a:r>
            <a:r>
              <a:rPr lang="en-US" sz="1800" dirty="0">
                <a:solidFill>
                  <a:srgbClr val="FF0000"/>
                </a:solidFill>
              </a:rPr>
              <a:t>, </a:t>
            </a:r>
            <a:r>
              <a:rPr lang="en-US" sz="1800" dirty="0" err="1">
                <a:solidFill>
                  <a:srgbClr val="FF0000"/>
                </a:solidFill>
              </a:rPr>
              <a:t>đặc</a:t>
            </a:r>
            <a:r>
              <a:rPr lang="en-US" sz="1800" dirty="0">
                <a:solidFill>
                  <a:srgbClr val="FF0000"/>
                </a:solidFill>
              </a:rPr>
              <a:t> </a:t>
            </a:r>
            <a:r>
              <a:rPr lang="en-US" sz="1800" dirty="0" err="1">
                <a:solidFill>
                  <a:srgbClr val="FF0000"/>
                </a:solidFill>
              </a:rPr>
              <a:t>biệt</a:t>
            </a:r>
            <a:r>
              <a:rPr lang="en-US" sz="1800" dirty="0">
                <a:solidFill>
                  <a:srgbClr val="FF0000"/>
                </a:solidFill>
              </a:rPr>
              <a:t> </a:t>
            </a:r>
            <a:r>
              <a:rPr lang="en-US" sz="1800" dirty="0" err="1">
                <a:solidFill>
                  <a:srgbClr val="FF0000"/>
                </a:solidFill>
              </a:rPr>
              <a:t>là</a:t>
            </a:r>
            <a:r>
              <a:rPr lang="en-US" sz="1800" dirty="0">
                <a:solidFill>
                  <a:srgbClr val="FF0000"/>
                </a:solidFill>
              </a:rPr>
              <a:t> </a:t>
            </a:r>
            <a:r>
              <a:rPr lang="en-US" sz="2000" b="1" dirty="0">
                <a:solidFill>
                  <a:srgbClr val="FF0000"/>
                </a:solidFill>
              </a:rPr>
              <a:t>4 clip </a:t>
            </a:r>
            <a:r>
              <a:rPr lang="en-US" sz="2000" b="1" dirty="0" err="1">
                <a:solidFill>
                  <a:srgbClr val="FF0000"/>
                </a:solidFill>
              </a:rPr>
              <a:t>cho</a:t>
            </a:r>
            <a:r>
              <a:rPr lang="en-US" sz="2000" b="1" dirty="0">
                <a:solidFill>
                  <a:srgbClr val="FF0000"/>
                </a:solidFill>
              </a:rPr>
              <a:t> 4 </a:t>
            </a:r>
            <a:r>
              <a:rPr lang="en-US" sz="2000" b="1" dirty="0" err="1">
                <a:solidFill>
                  <a:srgbClr val="FF0000"/>
                </a:solidFill>
              </a:rPr>
              <a:t>tiết</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chủ</a:t>
            </a:r>
            <a:r>
              <a:rPr lang="en-US" sz="2000" b="1" dirty="0">
                <a:solidFill>
                  <a:srgbClr val="FF0000"/>
                </a:solidFill>
              </a:rPr>
              <a:t> </a:t>
            </a:r>
            <a:r>
              <a:rPr lang="en-US" sz="2000" b="1" dirty="0" err="1">
                <a:solidFill>
                  <a:srgbClr val="FF0000"/>
                </a:solidFill>
              </a:rPr>
              <a:t>đề</a:t>
            </a:r>
            <a:r>
              <a:rPr lang="en-US" sz="2000" b="1" dirty="0">
                <a:solidFill>
                  <a:srgbClr val="FF0000"/>
                </a:solidFill>
              </a:rPr>
              <a:t> 2 – </a:t>
            </a:r>
            <a:r>
              <a:rPr lang="en-US" sz="2000" b="1" dirty="0" err="1">
                <a:solidFill>
                  <a:srgbClr val="FF0000"/>
                </a:solidFill>
              </a:rPr>
              <a:t>Chăm</a:t>
            </a:r>
            <a:r>
              <a:rPr lang="en-US" sz="2000" b="1" dirty="0">
                <a:solidFill>
                  <a:srgbClr val="FF0000"/>
                </a:solidFill>
              </a:rPr>
              <a:t> </a:t>
            </a:r>
            <a:r>
              <a:rPr lang="en-US" sz="2000" b="1" dirty="0" err="1">
                <a:solidFill>
                  <a:srgbClr val="FF0000"/>
                </a:solidFill>
              </a:rPr>
              <a:t>sóc</a:t>
            </a:r>
            <a:r>
              <a:rPr lang="en-US" sz="2000" b="1" dirty="0">
                <a:solidFill>
                  <a:srgbClr val="FF0000"/>
                </a:solidFill>
              </a:rPr>
              <a:t> </a:t>
            </a:r>
            <a:r>
              <a:rPr lang="en-US" sz="2000" b="1" dirty="0" err="1">
                <a:solidFill>
                  <a:srgbClr val="FF0000"/>
                </a:solidFill>
              </a:rPr>
              <a:t>cuộc</a:t>
            </a:r>
            <a:r>
              <a:rPr lang="en-US" sz="2000" b="1" dirty="0">
                <a:solidFill>
                  <a:srgbClr val="FF0000"/>
                </a:solidFill>
              </a:rPr>
              <a:t> </a:t>
            </a:r>
            <a:r>
              <a:rPr lang="en-US" sz="2000" b="1" dirty="0" err="1">
                <a:solidFill>
                  <a:srgbClr val="FF0000"/>
                </a:solidFill>
              </a:rPr>
              <a:t>sống</a:t>
            </a:r>
            <a:r>
              <a:rPr lang="en-US" sz="2000" b="1" dirty="0">
                <a:solidFill>
                  <a:srgbClr val="FF0000"/>
                </a:solidFill>
              </a:rPr>
              <a:t> </a:t>
            </a:r>
            <a:r>
              <a:rPr lang="en-US" sz="2000" b="1" dirty="0" err="1">
                <a:solidFill>
                  <a:srgbClr val="FF0000"/>
                </a:solidFill>
              </a:rPr>
              <a:t>cá</a:t>
            </a:r>
            <a:r>
              <a:rPr lang="en-US" sz="2000" b="1" dirty="0">
                <a:solidFill>
                  <a:srgbClr val="FF0000"/>
                </a:solidFill>
              </a:rPr>
              <a:t> </a:t>
            </a:r>
            <a:r>
              <a:rPr lang="en-US" sz="2000" b="1" dirty="0" err="1">
                <a:solidFill>
                  <a:srgbClr val="FF0000"/>
                </a:solidFill>
              </a:rPr>
              <a:t>nhân</a:t>
            </a:r>
            <a:r>
              <a:rPr lang="en-US" sz="2000" b="1" dirty="0">
                <a:solidFill>
                  <a:srgbClr val="FF0000"/>
                </a:solidFill>
              </a:rPr>
              <a:t>)</a:t>
            </a:r>
            <a:endParaRPr lang="en-US" sz="1800" b="1" dirty="0">
              <a:solidFill>
                <a:srgbClr val="FF0000"/>
              </a:solidFill>
            </a:endParaRPr>
          </a:p>
          <a:p>
            <a:pPr marL="0" indent="0">
              <a:lnSpc>
                <a:spcPct val="100000"/>
              </a:lnSpc>
              <a:spcBef>
                <a:spcPts val="0"/>
              </a:spcBef>
              <a:buNone/>
            </a:pPr>
            <a:endParaRPr lang="en-US" sz="1800" dirty="0">
              <a:solidFill>
                <a:srgbClr val="FF0000"/>
              </a:solidFill>
            </a:endParaRPr>
          </a:p>
          <a:p>
            <a:pPr marL="0" indent="0">
              <a:lnSpc>
                <a:spcPct val="100000"/>
              </a:lnSpc>
              <a:spcBef>
                <a:spcPts val="0"/>
              </a:spcBef>
              <a:buNone/>
            </a:pPr>
            <a:r>
              <a:rPr lang="en-US" sz="1600" dirty="0" err="1">
                <a:solidFill>
                  <a:schemeClr val="tx2"/>
                </a:solidFill>
              </a:rPr>
              <a:t>Các</a:t>
            </a:r>
            <a:r>
              <a:rPr lang="en-US" sz="1600" dirty="0">
                <a:solidFill>
                  <a:schemeClr val="tx2"/>
                </a:solidFill>
              </a:rPr>
              <a:t> </a:t>
            </a:r>
            <a:r>
              <a:rPr lang="en-US" sz="1600" dirty="0" err="1">
                <a:solidFill>
                  <a:schemeClr val="tx2"/>
                </a:solidFill>
              </a:rPr>
              <a:t>thầy</a:t>
            </a:r>
            <a:r>
              <a:rPr lang="en-US" sz="1600" dirty="0">
                <a:solidFill>
                  <a:schemeClr val="tx2"/>
                </a:solidFill>
              </a:rPr>
              <a:t> </a:t>
            </a:r>
            <a:r>
              <a:rPr lang="en-US" sz="1600" dirty="0" err="1">
                <a:solidFill>
                  <a:schemeClr val="tx2"/>
                </a:solidFill>
              </a:rPr>
              <a:t>cô</a:t>
            </a:r>
            <a:r>
              <a:rPr lang="en-US" sz="1600" dirty="0">
                <a:solidFill>
                  <a:schemeClr val="tx2"/>
                </a:solidFill>
              </a:rPr>
              <a:t> </a:t>
            </a:r>
            <a:r>
              <a:rPr lang="en-US" sz="1600" dirty="0" err="1">
                <a:solidFill>
                  <a:schemeClr val="tx2"/>
                </a:solidFill>
              </a:rPr>
              <a:t>có</a:t>
            </a:r>
            <a:r>
              <a:rPr lang="en-US" sz="1600" dirty="0">
                <a:solidFill>
                  <a:schemeClr val="tx2"/>
                </a:solidFill>
              </a:rPr>
              <a:t> </a:t>
            </a:r>
            <a:r>
              <a:rPr lang="en-US" sz="1600" dirty="0" err="1">
                <a:solidFill>
                  <a:schemeClr val="tx2"/>
                </a:solidFill>
              </a:rPr>
              <a:t>thể</a:t>
            </a:r>
            <a:r>
              <a:rPr lang="en-US" sz="1600" dirty="0">
                <a:solidFill>
                  <a:schemeClr val="tx2"/>
                </a:solidFill>
              </a:rPr>
              <a:t> </a:t>
            </a:r>
            <a:r>
              <a:rPr lang="en-US" sz="1600" dirty="0" err="1">
                <a:solidFill>
                  <a:schemeClr val="tx2"/>
                </a:solidFill>
              </a:rPr>
              <a:t>khai</a:t>
            </a:r>
            <a:r>
              <a:rPr lang="en-US" sz="1600" dirty="0">
                <a:solidFill>
                  <a:schemeClr val="tx2"/>
                </a:solidFill>
              </a:rPr>
              <a:t> </a:t>
            </a:r>
            <a:r>
              <a:rPr lang="en-US" sz="1600" dirty="0" err="1">
                <a:solidFill>
                  <a:schemeClr val="tx2"/>
                </a:solidFill>
              </a:rPr>
              <a:t>thác</a:t>
            </a:r>
            <a:r>
              <a:rPr lang="en-US" sz="1600" dirty="0">
                <a:solidFill>
                  <a:schemeClr val="tx2"/>
                </a:solidFill>
              </a:rPr>
              <a:t> </a:t>
            </a:r>
            <a:r>
              <a:rPr lang="en-US" sz="1600" dirty="0" err="1">
                <a:solidFill>
                  <a:schemeClr val="tx2"/>
                </a:solidFill>
              </a:rPr>
              <a:t>các</a:t>
            </a:r>
            <a:r>
              <a:rPr lang="en-US" sz="1600" dirty="0">
                <a:solidFill>
                  <a:schemeClr val="tx2"/>
                </a:solidFill>
              </a:rPr>
              <a:t> </a:t>
            </a:r>
            <a:r>
              <a:rPr lang="en-US" sz="1600" dirty="0" err="1">
                <a:solidFill>
                  <a:schemeClr val="tx2"/>
                </a:solidFill>
              </a:rPr>
              <a:t>hướng</a:t>
            </a:r>
            <a:r>
              <a:rPr lang="en-US" sz="1600" dirty="0">
                <a:solidFill>
                  <a:schemeClr val="tx2"/>
                </a:solidFill>
              </a:rPr>
              <a:t> </a:t>
            </a:r>
            <a:r>
              <a:rPr lang="en-US" sz="1600" dirty="0" err="1">
                <a:solidFill>
                  <a:schemeClr val="tx2"/>
                </a:solidFill>
              </a:rPr>
              <a:t>dẫn</a:t>
            </a:r>
            <a:r>
              <a:rPr lang="en-US" sz="1600" dirty="0">
                <a:solidFill>
                  <a:schemeClr val="tx2"/>
                </a:solidFill>
              </a:rPr>
              <a:t> </a:t>
            </a:r>
            <a:r>
              <a:rPr lang="en-US" sz="1600" dirty="0" err="1">
                <a:solidFill>
                  <a:schemeClr val="tx2"/>
                </a:solidFill>
              </a:rPr>
              <a:t>tổ</a:t>
            </a:r>
            <a:r>
              <a:rPr lang="en-US" sz="1600" dirty="0">
                <a:solidFill>
                  <a:schemeClr val="tx2"/>
                </a:solidFill>
              </a:rPr>
              <a:t> </a:t>
            </a:r>
            <a:r>
              <a:rPr lang="en-US" sz="1600" dirty="0" err="1">
                <a:solidFill>
                  <a:schemeClr val="tx2"/>
                </a:solidFill>
              </a:rPr>
              <a:t>chức</a:t>
            </a:r>
            <a:r>
              <a:rPr lang="en-US" sz="1600" dirty="0">
                <a:solidFill>
                  <a:schemeClr val="tx2"/>
                </a:solidFill>
              </a:rPr>
              <a:t>, </a:t>
            </a:r>
            <a:r>
              <a:rPr lang="en-US" sz="1600" dirty="0" err="1">
                <a:solidFill>
                  <a:schemeClr val="tx2"/>
                </a:solidFill>
              </a:rPr>
              <a:t>các</a:t>
            </a:r>
            <a:r>
              <a:rPr lang="en-US" sz="1600" dirty="0">
                <a:solidFill>
                  <a:schemeClr val="tx2"/>
                </a:solidFill>
              </a:rPr>
              <a:t> </a:t>
            </a:r>
            <a:r>
              <a:rPr lang="en-US" sz="1600" dirty="0" err="1">
                <a:solidFill>
                  <a:schemeClr val="tx2"/>
                </a:solidFill>
              </a:rPr>
              <a:t>giáo</a:t>
            </a:r>
            <a:r>
              <a:rPr lang="en-US" sz="1600" dirty="0">
                <a:solidFill>
                  <a:schemeClr val="tx2"/>
                </a:solidFill>
              </a:rPr>
              <a:t> </a:t>
            </a:r>
            <a:r>
              <a:rPr lang="en-US" sz="1600" dirty="0" err="1">
                <a:solidFill>
                  <a:schemeClr val="tx2"/>
                </a:solidFill>
              </a:rPr>
              <a:t>án</a:t>
            </a:r>
            <a:r>
              <a:rPr lang="en-US" sz="1600" dirty="0">
                <a:solidFill>
                  <a:schemeClr val="tx2"/>
                </a:solidFill>
              </a:rPr>
              <a:t> </a:t>
            </a:r>
            <a:r>
              <a:rPr lang="en-US" sz="1600" dirty="0" err="1">
                <a:solidFill>
                  <a:schemeClr val="tx2"/>
                </a:solidFill>
              </a:rPr>
              <a:t>mẫu</a:t>
            </a:r>
            <a:r>
              <a:rPr lang="en-US" sz="1600" dirty="0">
                <a:solidFill>
                  <a:schemeClr val="tx2"/>
                </a:solidFill>
              </a:rPr>
              <a:t> </a:t>
            </a:r>
            <a:r>
              <a:rPr lang="en-US" sz="1600" dirty="0" err="1">
                <a:solidFill>
                  <a:schemeClr val="tx2"/>
                </a:solidFill>
              </a:rPr>
              <a:t>tổ</a:t>
            </a:r>
            <a:r>
              <a:rPr lang="en-US" sz="1600" dirty="0">
                <a:solidFill>
                  <a:schemeClr val="tx2"/>
                </a:solidFill>
              </a:rPr>
              <a:t> </a:t>
            </a:r>
            <a:r>
              <a:rPr lang="en-US" sz="1600" dirty="0" err="1">
                <a:solidFill>
                  <a:schemeClr val="tx2"/>
                </a:solidFill>
              </a:rPr>
              <a:t>chức</a:t>
            </a:r>
            <a:r>
              <a:rPr lang="en-US" sz="1600" dirty="0">
                <a:solidFill>
                  <a:schemeClr val="tx2"/>
                </a:solidFill>
              </a:rPr>
              <a:t> </a:t>
            </a:r>
            <a:r>
              <a:rPr lang="en-US" sz="1600" dirty="0" err="1">
                <a:solidFill>
                  <a:schemeClr val="tx2"/>
                </a:solidFill>
              </a:rPr>
              <a:t>Sinh</a:t>
            </a:r>
            <a:r>
              <a:rPr lang="en-US" sz="1600" dirty="0">
                <a:solidFill>
                  <a:schemeClr val="tx2"/>
                </a:solidFill>
              </a:rPr>
              <a:t> </a:t>
            </a:r>
            <a:r>
              <a:rPr lang="en-US" sz="1600" dirty="0" err="1">
                <a:solidFill>
                  <a:schemeClr val="tx2"/>
                </a:solidFill>
              </a:rPr>
              <a:t>hoạt</a:t>
            </a:r>
            <a:r>
              <a:rPr lang="en-US" sz="1600" dirty="0">
                <a:solidFill>
                  <a:schemeClr val="tx2"/>
                </a:solidFill>
              </a:rPr>
              <a:t> </a:t>
            </a:r>
            <a:r>
              <a:rPr lang="en-US" sz="1600" dirty="0" err="1">
                <a:solidFill>
                  <a:schemeClr val="tx2"/>
                </a:solidFill>
              </a:rPr>
              <a:t>dưới</a:t>
            </a:r>
            <a:r>
              <a:rPr lang="en-US" sz="1600" dirty="0">
                <a:solidFill>
                  <a:schemeClr val="tx2"/>
                </a:solidFill>
              </a:rPr>
              <a:t> </a:t>
            </a:r>
            <a:r>
              <a:rPr lang="en-US" sz="1600" dirty="0" err="1">
                <a:solidFill>
                  <a:schemeClr val="tx2"/>
                </a:solidFill>
              </a:rPr>
              <a:t>cờ</a:t>
            </a:r>
            <a:r>
              <a:rPr lang="en-US" sz="1600" dirty="0">
                <a:solidFill>
                  <a:schemeClr val="tx2"/>
                </a:solidFill>
              </a:rPr>
              <a:t>, </a:t>
            </a:r>
            <a:r>
              <a:rPr lang="en-US" sz="1600" dirty="0" err="1">
                <a:solidFill>
                  <a:schemeClr val="tx2"/>
                </a:solidFill>
              </a:rPr>
              <a:t>Sinh</a:t>
            </a:r>
            <a:r>
              <a:rPr lang="en-US" sz="1600" dirty="0">
                <a:solidFill>
                  <a:schemeClr val="tx2"/>
                </a:solidFill>
              </a:rPr>
              <a:t> </a:t>
            </a:r>
            <a:r>
              <a:rPr lang="en-US" sz="1600" dirty="0" err="1">
                <a:solidFill>
                  <a:schemeClr val="tx2"/>
                </a:solidFill>
              </a:rPr>
              <a:t>hoạt</a:t>
            </a:r>
            <a:r>
              <a:rPr lang="en-US" sz="1600" dirty="0">
                <a:solidFill>
                  <a:schemeClr val="tx2"/>
                </a:solidFill>
              </a:rPr>
              <a:t> </a:t>
            </a:r>
            <a:r>
              <a:rPr lang="en-US" sz="1600" dirty="0" err="1">
                <a:solidFill>
                  <a:schemeClr val="tx2"/>
                </a:solidFill>
              </a:rPr>
              <a:t>lớp</a:t>
            </a:r>
            <a:r>
              <a:rPr lang="en-US" sz="1600" dirty="0">
                <a:solidFill>
                  <a:schemeClr val="tx2"/>
                </a:solidFill>
              </a:rPr>
              <a:t> </a:t>
            </a:r>
            <a:r>
              <a:rPr lang="en-US" sz="1600" dirty="0" err="1">
                <a:solidFill>
                  <a:schemeClr val="tx2"/>
                </a:solidFill>
              </a:rPr>
              <a:t>và</a:t>
            </a:r>
            <a:r>
              <a:rPr lang="en-US" sz="1600" dirty="0">
                <a:solidFill>
                  <a:schemeClr val="tx2"/>
                </a:solidFill>
              </a:rPr>
              <a:t> </a:t>
            </a:r>
            <a:r>
              <a:rPr lang="en-US" sz="1600" dirty="0" err="1">
                <a:solidFill>
                  <a:schemeClr val="tx2"/>
                </a:solidFill>
              </a:rPr>
              <a:t>Hoạt</a:t>
            </a:r>
            <a:r>
              <a:rPr lang="en-US" sz="1600" dirty="0">
                <a:solidFill>
                  <a:schemeClr val="tx2"/>
                </a:solidFill>
              </a:rPr>
              <a:t> </a:t>
            </a:r>
            <a:r>
              <a:rPr lang="en-US" sz="1600" dirty="0" err="1">
                <a:solidFill>
                  <a:schemeClr val="tx2"/>
                </a:solidFill>
              </a:rPr>
              <a:t>động</a:t>
            </a:r>
            <a:r>
              <a:rPr lang="en-US" sz="1600" dirty="0">
                <a:solidFill>
                  <a:schemeClr val="tx2"/>
                </a:solidFill>
              </a:rPr>
              <a:t> </a:t>
            </a:r>
            <a:r>
              <a:rPr lang="en-US" sz="1600" dirty="0" err="1">
                <a:solidFill>
                  <a:schemeClr val="tx2"/>
                </a:solidFill>
              </a:rPr>
              <a:t>giáo</a:t>
            </a:r>
            <a:r>
              <a:rPr lang="en-US" sz="1600" dirty="0">
                <a:solidFill>
                  <a:schemeClr val="tx2"/>
                </a:solidFill>
              </a:rPr>
              <a:t> </a:t>
            </a:r>
            <a:r>
              <a:rPr lang="en-US" sz="1600" dirty="0" err="1">
                <a:solidFill>
                  <a:schemeClr val="tx2"/>
                </a:solidFill>
              </a:rPr>
              <a:t>dục</a:t>
            </a:r>
            <a:r>
              <a:rPr lang="en-US" sz="1600" dirty="0">
                <a:solidFill>
                  <a:schemeClr val="tx2"/>
                </a:solidFill>
              </a:rPr>
              <a:t> </a:t>
            </a:r>
            <a:r>
              <a:rPr lang="en-US" sz="1600" dirty="0" err="1">
                <a:solidFill>
                  <a:schemeClr val="tx2"/>
                </a:solidFill>
              </a:rPr>
              <a:t>theo</a:t>
            </a:r>
            <a:r>
              <a:rPr lang="en-US" sz="1600" dirty="0">
                <a:solidFill>
                  <a:schemeClr val="tx2"/>
                </a:solidFill>
              </a:rPr>
              <a:t> </a:t>
            </a:r>
            <a:r>
              <a:rPr lang="en-US" sz="1600" dirty="0" err="1">
                <a:solidFill>
                  <a:schemeClr val="tx2"/>
                </a:solidFill>
              </a:rPr>
              <a:t>chủ</a:t>
            </a:r>
            <a:r>
              <a:rPr lang="en-US" sz="1600" dirty="0">
                <a:solidFill>
                  <a:schemeClr val="tx2"/>
                </a:solidFill>
              </a:rPr>
              <a:t> </a:t>
            </a:r>
            <a:r>
              <a:rPr lang="en-US" sz="1600" dirty="0" err="1">
                <a:solidFill>
                  <a:schemeClr val="tx2"/>
                </a:solidFill>
              </a:rPr>
              <a:t>đề</a:t>
            </a:r>
            <a:r>
              <a:rPr lang="en-US" sz="1600" dirty="0">
                <a:solidFill>
                  <a:schemeClr val="tx2"/>
                </a:solidFill>
              </a:rPr>
              <a:t>, </a:t>
            </a:r>
            <a:r>
              <a:rPr lang="en-US" sz="1600" dirty="0" err="1">
                <a:solidFill>
                  <a:schemeClr val="tx2"/>
                </a:solidFill>
              </a:rPr>
              <a:t>phân</a:t>
            </a:r>
            <a:r>
              <a:rPr lang="en-US" sz="1600" dirty="0">
                <a:solidFill>
                  <a:schemeClr val="tx2"/>
                </a:solidFill>
              </a:rPr>
              <a:t> </a:t>
            </a:r>
            <a:r>
              <a:rPr lang="en-US" sz="1600" dirty="0" err="1">
                <a:solidFill>
                  <a:schemeClr val="tx2"/>
                </a:solidFill>
              </a:rPr>
              <a:t>phối</a:t>
            </a:r>
            <a:r>
              <a:rPr lang="en-US" sz="1600" dirty="0">
                <a:solidFill>
                  <a:schemeClr val="tx2"/>
                </a:solidFill>
              </a:rPr>
              <a:t> </a:t>
            </a:r>
            <a:r>
              <a:rPr lang="en-US" sz="1600" dirty="0" err="1">
                <a:solidFill>
                  <a:schemeClr val="tx2"/>
                </a:solidFill>
              </a:rPr>
              <a:t>chương</a:t>
            </a:r>
            <a:r>
              <a:rPr lang="en-US" sz="1600" dirty="0">
                <a:solidFill>
                  <a:schemeClr val="tx2"/>
                </a:solidFill>
              </a:rPr>
              <a:t> </a:t>
            </a:r>
            <a:r>
              <a:rPr lang="en-US" sz="1600" dirty="0" err="1">
                <a:solidFill>
                  <a:schemeClr val="tx2"/>
                </a:solidFill>
              </a:rPr>
              <a:t>trình</a:t>
            </a:r>
            <a:r>
              <a:rPr lang="en-US" sz="1600" dirty="0">
                <a:solidFill>
                  <a:schemeClr val="tx2"/>
                </a:solidFill>
              </a:rPr>
              <a:t>, video clip,…</a:t>
            </a:r>
          </a:p>
          <a:p>
            <a:pPr>
              <a:lnSpc>
                <a:spcPct val="100000"/>
              </a:lnSpc>
              <a:spcBef>
                <a:spcPts val="0"/>
              </a:spcBef>
              <a:buFont typeface="Wingdings" panose="05000000000000000000" pitchFamily="2" charset="2"/>
              <a:buChar char="ü"/>
            </a:pPr>
            <a:r>
              <a:rPr lang="en-US" sz="1600" dirty="0" err="1">
                <a:solidFill>
                  <a:schemeClr val="tx2"/>
                </a:solidFill>
              </a:rPr>
              <a:t>Nhiều</a:t>
            </a:r>
            <a:r>
              <a:rPr lang="en-US" sz="1600" dirty="0">
                <a:solidFill>
                  <a:schemeClr val="tx2"/>
                </a:solidFill>
              </a:rPr>
              <a:t> </a:t>
            </a:r>
            <a:r>
              <a:rPr lang="en-US" sz="1600" dirty="0" err="1">
                <a:solidFill>
                  <a:schemeClr val="tx2"/>
                </a:solidFill>
              </a:rPr>
              <a:t>câu</a:t>
            </a:r>
            <a:r>
              <a:rPr lang="en-US" sz="1600" dirty="0">
                <a:solidFill>
                  <a:schemeClr val="tx2"/>
                </a:solidFill>
              </a:rPr>
              <a:t> </a:t>
            </a:r>
            <a:r>
              <a:rPr lang="en-US" sz="1600" dirty="0" err="1">
                <a:solidFill>
                  <a:schemeClr val="tx2"/>
                </a:solidFill>
              </a:rPr>
              <a:t>chuyện</a:t>
            </a:r>
            <a:r>
              <a:rPr lang="en-US" sz="1600" dirty="0">
                <a:solidFill>
                  <a:schemeClr val="tx2"/>
                </a:solidFill>
              </a:rPr>
              <a:t> </a:t>
            </a:r>
            <a:r>
              <a:rPr lang="en-US" sz="1600" dirty="0" err="1">
                <a:solidFill>
                  <a:schemeClr val="tx2"/>
                </a:solidFill>
              </a:rPr>
              <a:t>giáo</a:t>
            </a:r>
            <a:r>
              <a:rPr lang="en-US" sz="1600" dirty="0">
                <a:solidFill>
                  <a:schemeClr val="tx2"/>
                </a:solidFill>
              </a:rPr>
              <a:t> </a:t>
            </a:r>
            <a:r>
              <a:rPr lang="en-US" sz="1600" dirty="0" err="1">
                <a:solidFill>
                  <a:schemeClr val="tx2"/>
                </a:solidFill>
              </a:rPr>
              <a:t>dục</a:t>
            </a:r>
            <a:r>
              <a:rPr lang="en-US" sz="1600" dirty="0">
                <a:solidFill>
                  <a:schemeClr val="tx2"/>
                </a:solidFill>
              </a:rPr>
              <a:t> </a:t>
            </a:r>
            <a:r>
              <a:rPr lang="en-US" sz="1600" dirty="0" err="1">
                <a:solidFill>
                  <a:schemeClr val="tx2"/>
                </a:solidFill>
              </a:rPr>
              <a:t>bổ</a:t>
            </a:r>
            <a:r>
              <a:rPr lang="en-US" sz="1600" dirty="0">
                <a:solidFill>
                  <a:schemeClr val="tx2"/>
                </a:solidFill>
              </a:rPr>
              <a:t> </a:t>
            </a:r>
            <a:r>
              <a:rPr lang="en-US" sz="1600" dirty="0" err="1">
                <a:solidFill>
                  <a:schemeClr val="tx2"/>
                </a:solidFill>
              </a:rPr>
              <a:t>ích</a:t>
            </a:r>
            <a:r>
              <a:rPr lang="en-US" sz="1600" dirty="0">
                <a:solidFill>
                  <a:schemeClr val="tx2"/>
                </a:solidFill>
              </a:rPr>
              <a:t>, </a:t>
            </a:r>
            <a:r>
              <a:rPr lang="en-US" sz="1600" dirty="0" err="1">
                <a:solidFill>
                  <a:schemeClr val="tx2"/>
                </a:solidFill>
              </a:rPr>
              <a:t>những</a:t>
            </a:r>
            <a:r>
              <a:rPr lang="en-US" sz="1600" dirty="0">
                <a:solidFill>
                  <a:schemeClr val="tx2"/>
                </a:solidFill>
              </a:rPr>
              <a:t> </a:t>
            </a:r>
            <a:r>
              <a:rPr lang="en-US" sz="1600" dirty="0" err="1">
                <a:solidFill>
                  <a:schemeClr val="tx2"/>
                </a:solidFill>
              </a:rPr>
              <a:t>hoạt</a:t>
            </a:r>
            <a:r>
              <a:rPr lang="en-US" sz="1600" dirty="0">
                <a:solidFill>
                  <a:schemeClr val="tx2"/>
                </a:solidFill>
              </a:rPr>
              <a:t> </a:t>
            </a:r>
            <a:r>
              <a:rPr lang="en-US" sz="1600" dirty="0" err="1">
                <a:solidFill>
                  <a:schemeClr val="tx2"/>
                </a:solidFill>
              </a:rPr>
              <a:t>động</a:t>
            </a:r>
            <a:r>
              <a:rPr lang="en-US" sz="1600" dirty="0">
                <a:solidFill>
                  <a:schemeClr val="tx2"/>
                </a:solidFill>
              </a:rPr>
              <a:t> </a:t>
            </a:r>
            <a:r>
              <a:rPr lang="en-US" sz="1600" dirty="0" err="1">
                <a:solidFill>
                  <a:schemeClr val="tx2"/>
                </a:solidFill>
              </a:rPr>
              <a:t>trải</a:t>
            </a:r>
            <a:r>
              <a:rPr lang="en-US" sz="1600" dirty="0">
                <a:solidFill>
                  <a:schemeClr val="tx2"/>
                </a:solidFill>
              </a:rPr>
              <a:t> </a:t>
            </a:r>
            <a:r>
              <a:rPr lang="en-US" sz="1600" dirty="0" err="1">
                <a:solidFill>
                  <a:schemeClr val="tx2"/>
                </a:solidFill>
              </a:rPr>
              <a:t>nghiệm</a:t>
            </a:r>
            <a:r>
              <a:rPr lang="en-US" sz="1600" dirty="0">
                <a:solidFill>
                  <a:schemeClr val="tx2"/>
                </a:solidFill>
              </a:rPr>
              <a:t> </a:t>
            </a:r>
            <a:r>
              <a:rPr lang="en-US" sz="1600" dirty="0" err="1">
                <a:solidFill>
                  <a:schemeClr val="tx2"/>
                </a:solidFill>
              </a:rPr>
              <a:t>của</a:t>
            </a:r>
            <a:r>
              <a:rPr lang="en-US" sz="1600" dirty="0">
                <a:solidFill>
                  <a:schemeClr val="tx2"/>
                </a:solidFill>
              </a:rPr>
              <a:t> </a:t>
            </a:r>
            <a:r>
              <a:rPr lang="en-US" sz="1600" dirty="0" err="1">
                <a:solidFill>
                  <a:schemeClr val="tx2"/>
                </a:solidFill>
              </a:rPr>
              <a:t>các</a:t>
            </a:r>
            <a:r>
              <a:rPr lang="en-US" sz="1600" dirty="0">
                <a:solidFill>
                  <a:schemeClr val="tx2"/>
                </a:solidFill>
              </a:rPr>
              <a:t> </a:t>
            </a:r>
            <a:r>
              <a:rPr lang="en-US" sz="1600" dirty="0" err="1">
                <a:solidFill>
                  <a:schemeClr val="tx2"/>
                </a:solidFill>
              </a:rPr>
              <a:t>trường</a:t>
            </a:r>
            <a:r>
              <a:rPr lang="en-US" sz="1600" dirty="0">
                <a:solidFill>
                  <a:schemeClr val="tx2"/>
                </a:solidFill>
              </a:rPr>
              <a:t> </a:t>
            </a:r>
            <a:r>
              <a:rPr lang="en-US" sz="1600" dirty="0" err="1">
                <a:solidFill>
                  <a:schemeClr val="tx2"/>
                </a:solidFill>
              </a:rPr>
              <a:t>khác</a:t>
            </a:r>
            <a:r>
              <a:rPr lang="en-US" sz="1600" dirty="0">
                <a:solidFill>
                  <a:schemeClr val="tx2"/>
                </a:solidFill>
              </a:rPr>
              <a:t> </a:t>
            </a:r>
            <a:r>
              <a:rPr lang="en-US" sz="1600" dirty="0" err="1">
                <a:solidFill>
                  <a:schemeClr val="tx2"/>
                </a:solidFill>
              </a:rPr>
              <a:t>nhau</a:t>
            </a:r>
            <a:r>
              <a:rPr lang="en-US" sz="1600" dirty="0">
                <a:solidFill>
                  <a:schemeClr val="tx2"/>
                </a:solidFill>
              </a:rPr>
              <a:t> </a:t>
            </a:r>
            <a:r>
              <a:rPr lang="en-US" sz="1600" dirty="0" err="1">
                <a:solidFill>
                  <a:schemeClr val="tx2"/>
                </a:solidFill>
              </a:rPr>
              <a:t>trên</a:t>
            </a:r>
            <a:r>
              <a:rPr lang="en-US" sz="1600" dirty="0">
                <a:solidFill>
                  <a:schemeClr val="tx2"/>
                </a:solidFill>
              </a:rPr>
              <a:t> </a:t>
            </a:r>
            <a:r>
              <a:rPr lang="en-US" sz="1600" dirty="0" err="1">
                <a:solidFill>
                  <a:schemeClr val="tx2"/>
                </a:solidFill>
              </a:rPr>
              <a:t>khắp</a:t>
            </a:r>
            <a:r>
              <a:rPr lang="en-US" sz="1600" dirty="0">
                <a:solidFill>
                  <a:schemeClr val="tx2"/>
                </a:solidFill>
              </a:rPr>
              <a:t> </a:t>
            </a:r>
            <a:r>
              <a:rPr lang="en-US" sz="1600" dirty="0" err="1">
                <a:solidFill>
                  <a:schemeClr val="tx2"/>
                </a:solidFill>
              </a:rPr>
              <a:t>mọi</a:t>
            </a:r>
            <a:r>
              <a:rPr lang="en-US" sz="1600" dirty="0">
                <a:solidFill>
                  <a:schemeClr val="tx2"/>
                </a:solidFill>
              </a:rPr>
              <a:t> </a:t>
            </a:r>
            <a:r>
              <a:rPr lang="en-US" sz="1600" dirty="0" err="1">
                <a:solidFill>
                  <a:schemeClr val="tx2"/>
                </a:solidFill>
              </a:rPr>
              <a:t>miền</a:t>
            </a:r>
            <a:r>
              <a:rPr lang="en-US" sz="1600" dirty="0">
                <a:solidFill>
                  <a:schemeClr val="tx2"/>
                </a:solidFill>
              </a:rPr>
              <a:t> </a:t>
            </a:r>
            <a:r>
              <a:rPr lang="en-US" sz="1600" dirty="0" err="1">
                <a:solidFill>
                  <a:schemeClr val="tx2"/>
                </a:solidFill>
              </a:rPr>
              <a:t>đất</a:t>
            </a:r>
            <a:r>
              <a:rPr lang="en-US" sz="1600" dirty="0">
                <a:solidFill>
                  <a:schemeClr val="tx2"/>
                </a:solidFill>
              </a:rPr>
              <a:t> </a:t>
            </a:r>
            <a:r>
              <a:rPr lang="en-US" sz="1600" dirty="0" err="1">
                <a:solidFill>
                  <a:schemeClr val="tx2"/>
                </a:solidFill>
              </a:rPr>
              <a:t>nước</a:t>
            </a:r>
            <a:r>
              <a:rPr lang="en-US" sz="1600" dirty="0">
                <a:solidFill>
                  <a:schemeClr val="tx2"/>
                </a:solidFill>
              </a:rPr>
              <a:t>.</a:t>
            </a:r>
          </a:p>
          <a:p>
            <a:pPr>
              <a:lnSpc>
                <a:spcPct val="100000"/>
              </a:lnSpc>
              <a:spcBef>
                <a:spcPts val="0"/>
              </a:spcBef>
              <a:buFont typeface="Wingdings" panose="05000000000000000000" pitchFamily="2" charset="2"/>
              <a:buChar char="ü"/>
            </a:pPr>
            <a:r>
              <a:rPr lang="en-US" sz="1600" dirty="0" err="1">
                <a:solidFill>
                  <a:schemeClr val="tx2"/>
                </a:solidFill>
              </a:rPr>
              <a:t>Các</a:t>
            </a:r>
            <a:r>
              <a:rPr lang="en-US" sz="1600" dirty="0">
                <a:solidFill>
                  <a:schemeClr val="tx2"/>
                </a:solidFill>
              </a:rPr>
              <a:t> </a:t>
            </a:r>
            <a:r>
              <a:rPr lang="en-US" sz="1600" dirty="0" err="1">
                <a:solidFill>
                  <a:schemeClr val="tx2"/>
                </a:solidFill>
              </a:rPr>
              <a:t>thầy</a:t>
            </a:r>
            <a:r>
              <a:rPr lang="en-US" sz="1600" dirty="0">
                <a:solidFill>
                  <a:schemeClr val="tx2"/>
                </a:solidFill>
              </a:rPr>
              <a:t> </a:t>
            </a:r>
            <a:r>
              <a:rPr lang="en-US" sz="1600" dirty="0" err="1">
                <a:solidFill>
                  <a:schemeClr val="tx2"/>
                </a:solidFill>
              </a:rPr>
              <a:t>cô</a:t>
            </a:r>
            <a:r>
              <a:rPr lang="en-US" sz="1600" dirty="0">
                <a:solidFill>
                  <a:schemeClr val="tx2"/>
                </a:solidFill>
              </a:rPr>
              <a:t> </a:t>
            </a:r>
            <a:r>
              <a:rPr lang="en-US" sz="1600" dirty="0" err="1">
                <a:solidFill>
                  <a:schemeClr val="tx2"/>
                </a:solidFill>
              </a:rPr>
              <a:t>có</a:t>
            </a:r>
            <a:r>
              <a:rPr lang="en-US" sz="1600" dirty="0">
                <a:solidFill>
                  <a:schemeClr val="tx2"/>
                </a:solidFill>
              </a:rPr>
              <a:t> </a:t>
            </a:r>
            <a:r>
              <a:rPr lang="en-US" sz="1600" dirty="0" err="1">
                <a:solidFill>
                  <a:schemeClr val="tx2"/>
                </a:solidFill>
              </a:rPr>
              <a:t>thể</a:t>
            </a:r>
            <a:r>
              <a:rPr lang="en-US" sz="1600" dirty="0">
                <a:solidFill>
                  <a:schemeClr val="tx2"/>
                </a:solidFill>
              </a:rPr>
              <a:t> </a:t>
            </a:r>
            <a:r>
              <a:rPr lang="en-US" sz="1600" dirty="0" err="1">
                <a:solidFill>
                  <a:schemeClr val="tx2"/>
                </a:solidFill>
              </a:rPr>
              <a:t>bổ</a:t>
            </a:r>
            <a:r>
              <a:rPr lang="en-US" sz="1600" dirty="0">
                <a:solidFill>
                  <a:schemeClr val="tx2"/>
                </a:solidFill>
              </a:rPr>
              <a:t> sung </a:t>
            </a:r>
            <a:r>
              <a:rPr lang="en-US" sz="1600" dirty="0" err="1">
                <a:solidFill>
                  <a:schemeClr val="tx2"/>
                </a:solidFill>
              </a:rPr>
              <a:t>nguyên</a:t>
            </a:r>
            <a:r>
              <a:rPr lang="en-US" sz="1600" dirty="0">
                <a:solidFill>
                  <a:schemeClr val="tx2"/>
                </a:solidFill>
              </a:rPr>
              <a:t> </a:t>
            </a:r>
            <a:r>
              <a:rPr lang="en-US" sz="1600" dirty="0" err="1">
                <a:solidFill>
                  <a:schemeClr val="tx2"/>
                </a:solidFill>
              </a:rPr>
              <a:t>liệu</a:t>
            </a:r>
            <a:r>
              <a:rPr lang="en-US" sz="1600" dirty="0">
                <a:solidFill>
                  <a:schemeClr val="tx2"/>
                </a:solidFill>
              </a:rPr>
              <a:t> </a:t>
            </a:r>
            <a:r>
              <a:rPr lang="en-US" sz="1600" dirty="0" err="1">
                <a:solidFill>
                  <a:schemeClr val="tx2"/>
                </a:solidFill>
              </a:rPr>
              <a:t>của</a:t>
            </a:r>
            <a:r>
              <a:rPr lang="en-US" sz="1600" dirty="0">
                <a:solidFill>
                  <a:schemeClr val="tx2"/>
                </a:solidFill>
              </a:rPr>
              <a:t> </a:t>
            </a:r>
            <a:r>
              <a:rPr lang="en-US" sz="1600" dirty="0" err="1">
                <a:solidFill>
                  <a:schemeClr val="tx2"/>
                </a:solidFill>
              </a:rPr>
              <a:t>mình</a:t>
            </a:r>
            <a:r>
              <a:rPr lang="en-US" sz="1600" dirty="0">
                <a:solidFill>
                  <a:schemeClr val="tx2"/>
                </a:solidFill>
              </a:rPr>
              <a:t> </a:t>
            </a:r>
            <a:r>
              <a:rPr lang="en-US" sz="1600" dirty="0" err="1">
                <a:solidFill>
                  <a:schemeClr val="tx2"/>
                </a:solidFill>
              </a:rPr>
              <a:t>để</a:t>
            </a:r>
            <a:r>
              <a:rPr lang="en-US" sz="1600" dirty="0">
                <a:solidFill>
                  <a:schemeClr val="tx2"/>
                </a:solidFill>
              </a:rPr>
              <a:t> </a:t>
            </a:r>
            <a:r>
              <a:rPr lang="en-US" sz="1600" dirty="0" err="1">
                <a:solidFill>
                  <a:schemeClr val="tx2"/>
                </a:solidFill>
              </a:rPr>
              <a:t>các</a:t>
            </a:r>
            <a:r>
              <a:rPr lang="en-US" sz="1600" dirty="0">
                <a:solidFill>
                  <a:schemeClr val="tx2"/>
                </a:solidFill>
              </a:rPr>
              <a:t> </a:t>
            </a:r>
            <a:r>
              <a:rPr lang="en-US" sz="1600" dirty="0" err="1">
                <a:solidFill>
                  <a:schemeClr val="tx2"/>
                </a:solidFill>
              </a:rPr>
              <a:t>thầy</a:t>
            </a:r>
            <a:r>
              <a:rPr lang="en-US" sz="1600" dirty="0">
                <a:solidFill>
                  <a:schemeClr val="tx2"/>
                </a:solidFill>
              </a:rPr>
              <a:t> </a:t>
            </a:r>
            <a:r>
              <a:rPr lang="en-US" sz="1600" dirty="0" err="1">
                <a:solidFill>
                  <a:schemeClr val="tx2"/>
                </a:solidFill>
              </a:rPr>
              <a:t>cô</a:t>
            </a:r>
            <a:r>
              <a:rPr lang="en-US" sz="1600" dirty="0">
                <a:solidFill>
                  <a:schemeClr val="tx2"/>
                </a:solidFill>
              </a:rPr>
              <a:t> </a:t>
            </a:r>
            <a:r>
              <a:rPr lang="en-US" sz="1600" dirty="0" err="1">
                <a:solidFill>
                  <a:schemeClr val="tx2"/>
                </a:solidFill>
              </a:rPr>
              <a:t>trong</a:t>
            </a:r>
            <a:r>
              <a:rPr lang="en-US" sz="1600" dirty="0">
                <a:solidFill>
                  <a:schemeClr val="tx2"/>
                </a:solidFill>
              </a:rPr>
              <a:t> </a:t>
            </a:r>
            <a:r>
              <a:rPr lang="en-US" sz="1600" dirty="0" err="1">
                <a:solidFill>
                  <a:schemeClr val="tx2"/>
                </a:solidFill>
              </a:rPr>
              <a:t>cả</a:t>
            </a:r>
            <a:r>
              <a:rPr lang="en-US" sz="1600" dirty="0">
                <a:solidFill>
                  <a:schemeClr val="tx2"/>
                </a:solidFill>
              </a:rPr>
              <a:t> </a:t>
            </a:r>
            <a:r>
              <a:rPr lang="en-US" sz="1600" dirty="0" err="1">
                <a:solidFill>
                  <a:schemeClr val="tx2"/>
                </a:solidFill>
              </a:rPr>
              <a:t>nước</a:t>
            </a:r>
            <a:r>
              <a:rPr lang="en-US" sz="1600" dirty="0">
                <a:solidFill>
                  <a:schemeClr val="tx2"/>
                </a:solidFill>
              </a:rPr>
              <a:t> </a:t>
            </a:r>
            <a:r>
              <a:rPr lang="en-US" sz="1600" dirty="0" err="1">
                <a:solidFill>
                  <a:schemeClr val="tx2"/>
                </a:solidFill>
              </a:rPr>
              <a:t>tham</a:t>
            </a:r>
            <a:r>
              <a:rPr lang="en-US" sz="1600" dirty="0">
                <a:solidFill>
                  <a:schemeClr val="tx2"/>
                </a:solidFill>
              </a:rPr>
              <a:t> </a:t>
            </a:r>
            <a:r>
              <a:rPr lang="en-US" sz="1600" dirty="0" err="1">
                <a:solidFill>
                  <a:schemeClr val="tx2"/>
                </a:solidFill>
              </a:rPr>
              <a:t>khảo</a:t>
            </a:r>
            <a:r>
              <a:rPr lang="en-US" sz="1600" dirty="0">
                <a:solidFill>
                  <a:schemeClr val="tx2"/>
                </a:solidFill>
              </a:rPr>
              <a:t> </a:t>
            </a:r>
            <a:r>
              <a:rPr lang="en-US" sz="1600" dirty="0" err="1">
                <a:solidFill>
                  <a:schemeClr val="tx2"/>
                </a:solidFill>
              </a:rPr>
              <a:t>và</a:t>
            </a:r>
            <a:r>
              <a:rPr lang="en-US" sz="1600" dirty="0">
                <a:solidFill>
                  <a:schemeClr val="tx2"/>
                </a:solidFill>
              </a:rPr>
              <a:t> </a:t>
            </a:r>
            <a:r>
              <a:rPr lang="en-US" sz="1600" dirty="0" err="1">
                <a:solidFill>
                  <a:schemeClr val="tx2"/>
                </a:solidFill>
              </a:rPr>
              <a:t>học</a:t>
            </a:r>
            <a:r>
              <a:rPr lang="en-US" sz="1600" dirty="0">
                <a:solidFill>
                  <a:schemeClr val="tx2"/>
                </a:solidFill>
              </a:rPr>
              <a:t> </a:t>
            </a:r>
            <a:r>
              <a:rPr lang="en-US" sz="1600" dirty="0" err="1">
                <a:solidFill>
                  <a:schemeClr val="tx2"/>
                </a:solidFill>
              </a:rPr>
              <a:t>tập</a:t>
            </a:r>
            <a:r>
              <a:rPr lang="en-US" sz="1800" dirty="0">
                <a:solidFill>
                  <a:schemeClr val="tx2"/>
                </a:solidFill>
              </a:rPr>
              <a:t>.</a:t>
            </a:r>
            <a:endParaRPr lang="en-US" dirty="0"/>
          </a:p>
        </p:txBody>
      </p:sp>
    </p:spTree>
    <p:extLst>
      <p:ext uri="{BB962C8B-B14F-4D97-AF65-F5344CB8AC3E}">
        <p14:creationId xmlns:p14="http://schemas.microsoft.com/office/powerpoint/2010/main" val="1143016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88F0-46C1-4628-8DA6-060BC2D31682}"/>
              </a:ext>
            </a:extLst>
          </p:cNvPr>
          <p:cNvSpPr>
            <a:spLocks noGrp="1"/>
          </p:cNvSpPr>
          <p:nvPr>
            <p:ph type="title"/>
          </p:nvPr>
        </p:nvSpPr>
        <p:spPr>
          <a:xfrm>
            <a:off x="838200" y="930442"/>
            <a:ext cx="10515600" cy="760246"/>
          </a:xfrm>
        </p:spPr>
        <p:txBody>
          <a:bodyPr/>
          <a:lstStyle/>
          <a:p>
            <a:r>
              <a:rPr lang="en-US" dirty="0"/>
              <a:t>clip </a:t>
            </a:r>
            <a:r>
              <a:rPr lang="en-US" dirty="0" err="1"/>
              <a:t>minh</a:t>
            </a:r>
            <a:r>
              <a:rPr lang="en-US" dirty="0"/>
              <a:t> </a:t>
            </a:r>
            <a:r>
              <a:rPr lang="en-US" dirty="0" err="1"/>
              <a:t>họa</a:t>
            </a:r>
            <a:endParaRPr lang="en-US" dirty="0"/>
          </a:p>
        </p:txBody>
      </p:sp>
      <p:sp>
        <p:nvSpPr>
          <p:cNvPr id="3" name="Text Placeholder 2">
            <a:extLst>
              <a:ext uri="{FF2B5EF4-FFF2-40B4-BE49-F238E27FC236}">
                <a16:creationId xmlns:a16="http://schemas.microsoft.com/office/drawing/2014/main" id="{3B26A53A-97D3-BAE3-D21C-041DE1D0A9C8}"/>
              </a:ext>
            </a:extLst>
          </p:cNvPr>
          <p:cNvSpPr>
            <a:spLocks noGrp="1"/>
          </p:cNvSpPr>
          <p:nvPr>
            <p:ph type="body" idx="1"/>
          </p:nvPr>
        </p:nvSpPr>
        <p:spPr>
          <a:xfrm>
            <a:off x="838199" y="2133599"/>
            <a:ext cx="10936705" cy="4043363"/>
          </a:xfrm>
        </p:spPr>
        <p:txBody>
          <a:bodyPr>
            <a:normAutofit/>
          </a:bodyPr>
          <a:lstStyle/>
          <a:p>
            <a:endParaRPr lang="en-US" dirty="0"/>
          </a:p>
          <a:p>
            <a:r>
              <a:rPr lang="en-US" dirty="0">
                <a:hlinkClick r:id="rId2"/>
              </a:rPr>
              <a:t>https://www.youtube.com/watch?v=qp1bJ-5UvtQ</a:t>
            </a:r>
            <a:r>
              <a:rPr lang="en-US" dirty="0"/>
              <a:t> (</a:t>
            </a:r>
            <a:r>
              <a:rPr lang="en-US" dirty="0" err="1"/>
              <a:t>tiết</a:t>
            </a:r>
            <a:r>
              <a:rPr lang="en-US" dirty="0"/>
              <a:t> 1 Lớp7)</a:t>
            </a:r>
          </a:p>
          <a:p>
            <a:r>
              <a:rPr lang="en-US" dirty="0">
                <a:hlinkClick r:id="rId3"/>
              </a:rPr>
              <a:t>https://www.youtube.com/watch?v=1wyQqzvU0vE</a:t>
            </a:r>
            <a:r>
              <a:rPr lang="en-US" dirty="0"/>
              <a:t> (</a:t>
            </a:r>
            <a:r>
              <a:rPr lang="en-US" dirty="0" err="1"/>
              <a:t>tiết</a:t>
            </a:r>
            <a:r>
              <a:rPr lang="en-US" dirty="0"/>
              <a:t> 2 Lớp7)</a:t>
            </a:r>
          </a:p>
          <a:p>
            <a:endParaRPr lang="en-US" dirty="0"/>
          </a:p>
        </p:txBody>
      </p:sp>
    </p:spTree>
    <p:extLst>
      <p:ext uri="{BB962C8B-B14F-4D97-AF65-F5344CB8AC3E}">
        <p14:creationId xmlns:p14="http://schemas.microsoft.com/office/powerpoint/2010/main" val="3443179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C2D0-E263-90D6-A9EE-45EAED44BF81}"/>
              </a:ext>
            </a:extLst>
          </p:cNvPr>
          <p:cNvSpPr>
            <a:spLocks noGrp="1"/>
          </p:cNvSpPr>
          <p:nvPr>
            <p:ph type="title"/>
          </p:nvPr>
        </p:nvSpPr>
        <p:spPr/>
        <p:txBody>
          <a:bodyPr/>
          <a:lstStyle/>
          <a:p>
            <a:r>
              <a:rPr lang="en-US" dirty="0"/>
              <a:t>LỚP 10 BẢN 1</a:t>
            </a:r>
          </a:p>
        </p:txBody>
      </p:sp>
      <p:sp>
        <p:nvSpPr>
          <p:cNvPr id="3" name="Content Placeholder 2">
            <a:extLst>
              <a:ext uri="{FF2B5EF4-FFF2-40B4-BE49-F238E27FC236}">
                <a16:creationId xmlns:a16="http://schemas.microsoft.com/office/drawing/2014/main" id="{11F201DC-68D2-4196-E235-A5C42A7C6F45}"/>
              </a:ext>
            </a:extLst>
          </p:cNvPr>
          <p:cNvSpPr>
            <a:spLocks noGrp="1"/>
          </p:cNvSpPr>
          <p:nvPr>
            <p:ph idx="1"/>
          </p:nvPr>
        </p:nvSpPr>
        <p:spPr/>
        <p:txBody>
          <a:bodyPr/>
          <a:lstStyle/>
          <a:p>
            <a:r>
              <a:rPr lang="en-US" dirty="0">
                <a:hlinkClick r:id="rId2"/>
              </a:rPr>
              <a:t>https://youtu.be/ZkSxqzRpTNA</a:t>
            </a:r>
            <a:r>
              <a:rPr lang="en-US" dirty="0"/>
              <a:t> (</a:t>
            </a:r>
            <a:r>
              <a:rPr lang="en-US" dirty="0" err="1"/>
              <a:t>tiết</a:t>
            </a:r>
            <a:r>
              <a:rPr lang="en-US" dirty="0"/>
              <a:t> 1)</a:t>
            </a:r>
          </a:p>
          <a:p>
            <a:r>
              <a:rPr lang="en-US" dirty="0">
                <a:hlinkClick r:id="rId3"/>
              </a:rPr>
              <a:t>https://youtu.be/ePy8bDczU5Q</a:t>
            </a:r>
            <a:r>
              <a:rPr lang="en-US" dirty="0"/>
              <a:t> (</a:t>
            </a:r>
            <a:r>
              <a:rPr lang="en-US" dirty="0" err="1"/>
              <a:t>tiết</a:t>
            </a:r>
            <a:r>
              <a:rPr lang="en-US" dirty="0"/>
              <a:t> 2)</a:t>
            </a:r>
          </a:p>
          <a:p>
            <a:endParaRPr lang="en-US" dirty="0"/>
          </a:p>
        </p:txBody>
      </p:sp>
    </p:spTree>
    <p:extLst>
      <p:ext uri="{BB962C8B-B14F-4D97-AF65-F5344CB8AC3E}">
        <p14:creationId xmlns:p14="http://schemas.microsoft.com/office/powerpoint/2010/main" val="286636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96E8-9368-27DA-1F0D-7EFD9B09FBB4}"/>
              </a:ext>
            </a:extLst>
          </p:cNvPr>
          <p:cNvSpPr>
            <a:spLocks noGrp="1"/>
          </p:cNvSpPr>
          <p:nvPr>
            <p:ph type="title"/>
          </p:nvPr>
        </p:nvSpPr>
        <p:spPr/>
        <p:txBody>
          <a:bodyPr>
            <a:normAutofit fontScale="90000"/>
          </a:bodyPr>
          <a:lstStyle/>
          <a:p>
            <a:r>
              <a:rPr lang="en-US" dirty="0"/>
              <a:t>Clip </a:t>
            </a:r>
            <a:r>
              <a:rPr lang="en-US" dirty="0" err="1"/>
              <a:t>minh</a:t>
            </a:r>
            <a:r>
              <a:rPr lang="en-US" dirty="0"/>
              <a:t> </a:t>
            </a:r>
            <a:r>
              <a:rPr lang="en-US" dirty="0" err="1"/>
              <a:t>họa</a:t>
            </a:r>
            <a:r>
              <a:rPr lang="en-US" dirty="0"/>
              <a:t> </a:t>
            </a:r>
            <a:r>
              <a:rPr lang="en-US" dirty="0" err="1"/>
              <a:t>lớp</a:t>
            </a:r>
            <a:r>
              <a:rPr lang="en-US"/>
              <a:t> 10, 7 </a:t>
            </a:r>
            <a:r>
              <a:rPr lang="en-US" dirty="0" err="1"/>
              <a:t>bản</a:t>
            </a:r>
            <a:r>
              <a:rPr lang="en-US" dirty="0"/>
              <a:t> 2 </a:t>
            </a:r>
            <a:r>
              <a:rPr lang="en-US" dirty="0" err="1"/>
              <a:t>bộ</a:t>
            </a:r>
            <a:r>
              <a:rPr lang="en-US" dirty="0"/>
              <a:t> CTST</a:t>
            </a:r>
          </a:p>
        </p:txBody>
      </p:sp>
      <p:sp>
        <p:nvSpPr>
          <p:cNvPr id="3" name="Content Placeholder 2">
            <a:extLst>
              <a:ext uri="{FF2B5EF4-FFF2-40B4-BE49-F238E27FC236}">
                <a16:creationId xmlns:a16="http://schemas.microsoft.com/office/drawing/2014/main" id="{F6B8D2D3-246D-893F-8D74-AF0860211C28}"/>
              </a:ext>
            </a:extLst>
          </p:cNvPr>
          <p:cNvSpPr>
            <a:spLocks noGrp="1"/>
          </p:cNvSpPr>
          <p:nvPr>
            <p:ph idx="1"/>
          </p:nvPr>
        </p:nvSpPr>
        <p:spPr/>
        <p:txBody>
          <a:bodyPr/>
          <a:lstStyle/>
          <a:p>
            <a:r>
              <a:rPr lang="en-US" dirty="0">
                <a:hlinkClick r:id="rId2"/>
              </a:rPr>
              <a:t>https://www.youtube.com/watch?v=5kWfm_jZBGA</a:t>
            </a:r>
            <a:r>
              <a:rPr lang="en-US" dirty="0"/>
              <a:t> ( LỚP 10 </a:t>
            </a:r>
            <a:r>
              <a:rPr lang="en-US" dirty="0" err="1"/>
              <a:t>tiết</a:t>
            </a:r>
            <a:r>
              <a:rPr lang="en-US" dirty="0"/>
              <a:t> 1)</a:t>
            </a:r>
          </a:p>
          <a:p>
            <a:r>
              <a:rPr lang="en-US" dirty="0">
                <a:hlinkClick r:id="rId3"/>
              </a:rPr>
              <a:t>https://www.youtube.com/watch?v=qeBFGu6Ju</a:t>
            </a:r>
            <a:r>
              <a:rPr lang="en-US" dirty="0"/>
              <a:t> (LỚP 10 </a:t>
            </a:r>
            <a:r>
              <a:rPr lang="en-US" dirty="0" err="1"/>
              <a:t>tiết</a:t>
            </a:r>
            <a:r>
              <a:rPr lang="en-US" dirty="0"/>
              <a:t> 2)</a:t>
            </a:r>
          </a:p>
          <a:p>
            <a:endParaRPr lang="en-US" dirty="0"/>
          </a:p>
          <a:p>
            <a:endParaRPr lang="en-US" dirty="0"/>
          </a:p>
          <a:p>
            <a:r>
              <a:rPr lang="en-US" dirty="0">
                <a:hlinkClick r:id="rId4"/>
              </a:rPr>
              <a:t>https://www.youtube.com/watch?v=om1_jem_Ms0</a:t>
            </a:r>
            <a:r>
              <a:rPr lang="en-US" dirty="0"/>
              <a:t> (</a:t>
            </a:r>
            <a:r>
              <a:rPr lang="en-US" dirty="0" err="1"/>
              <a:t>lớp</a:t>
            </a:r>
            <a:r>
              <a:rPr lang="en-US" dirty="0"/>
              <a:t> 7 </a:t>
            </a:r>
            <a:r>
              <a:rPr lang="en-US" dirty="0" err="1"/>
              <a:t>bản</a:t>
            </a:r>
            <a:r>
              <a:rPr lang="en-US" dirty="0"/>
              <a:t> 2)</a:t>
            </a:r>
          </a:p>
          <a:p>
            <a:r>
              <a:rPr lang="en-US" dirty="0">
                <a:hlinkClick r:id="rId5"/>
              </a:rPr>
              <a:t>https://www.youtube.com/watch?v=pV620keAwvo</a:t>
            </a:r>
            <a:r>
              <a:rPr lang="en-US" dirty="0"/>
              <a:t> (</a:t>
            </a:r>
            <a:r>
              <a:rPr lang="en-US" dirty="0" err="1"/>
              <a:t>lớp</a:t>
            </a:r>
            <a:r>
              <a:rPr lang="en-US" dirty="0"/>
              <a:t> 7 </a:t>
            </a:r>
            <a:r>
              <a:rPr lang="en-US" dirty="0" err="1"/>
              <a:t>bản</a:t>
            </a:r>
            <a:r>
              <a:rPr lang="en-US" dirty="0"/>
              <a:t> 2)</a:t>
            </a:r>
          </a:p>
        </p:txBody>
      </p:sp>
    </p:spTree>
    <p:extLst>
      <p:ext uri="{BB962C8B-B14F-4D97-AF65-F5344CB8AC3E}">
        <p14:creationId xmlns:p14="http://schemas.microsoft.com/office/powerpoint/2010/main" val="397798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7EF25C-9F64-4476-9790-CB1EB815CCCC}"/>
              </a:ext>
            </a:extLst>
          </p:cNvPr>
          <p:cNvSpPr/>
          <p:nvPr/>
        </p:nvSpPr>
        <p:spPr>
          <a:xfrm>
            <a:off x="1200149" y="771525"/>
            <a:ext cx="9629775" cy="4401205"/>
          </a:xfrm>
          <a:prstGeom prst="rect">
            <a:avLst/>
          </a:prstGeom>
        </p:spPr>
        <p:txBody>
          <a:bodyPr wrap="square">
            <a:spAutoFit/>
          </a:bodyPr>
          <a:lstStyle/>
          <a:p>
            <a:pPr algn="just"/>
            <a:r>
              <a:rPr lang="vi-VN" sz="2800" i="1" dirty="0">
                <a:solidFill>
                  <a:srgbClr val="6A1518"/>
                </a:solidFill>
                <a:latin typeface="Roboto"/>
              </a:rPr>
              <a:t>"Đổi mới giáo dục phổ thông lần này cũng đặt </a:t>
            </a:r>
            <a:r>
              <a:rPr lang="vi-VN" sz="2800" i="1" u="sng" dirty="0">
                <a:solidFill>
                  <a:srgbClr val="6A1518"/>
                </a:solidFill>
                <a:latin typeface="Roboto"/>
              </a:rPr>
              <a:t>trọng điểm </a:t>
            </a:r>
            <a:r>
              <a:rPr lang="vi-VN" sz="2800" i="1" dirty="0">
                <a:solidFill>
                  <a:srgbClr val="6A1518"/>
                </a:solidFill>
                <a:latin typeface="Roboto"/>
              </a:rPr>
              <a:t>vào việc đổi mới các </a:t>
            </a:r>
            <a:r>
              <a:rPr lang="vi-VN" sz="2800" i="1" u="sng" dirty="0">
                <a:solidFill>
                  <a:srgbClr val="6A1518"/>
                </a:solidFill>
                <a:latin typeface="Roboto"/>
              </a:rPr>
              <a:t>hoạt động giáo dục </a:t>
            </a:r>
            <a:r>
              <a:rPr lang="vi-VN" sz="2800" i="1" dirty="0">
                <a:solidFill>
                  <a:srgbClr val="6A1518"/>
                </a:solidFill>
                <a:latin typeface="Roboto"/>
              </a:rPr>
              <a:t>trong nhà trường. Điều đó thể hiện ở việc lần đầu tiên chúng ta có chương trình riêng cho hoạt động giáo dục từ lớp 1 đến lớp 12. Chương trình được thiết kế chi tiết, cụ thể, đưa ra các yêu cầu cần đạt và gợi ý các nội dung cần thực hiện cho từng lớp. Về thời lượng, hoạt động trải nghiệm có </a:t>
            </a:r>
            <a:r>
              <a:rPr lang="vi-VN" sz="2800" i="1" u="sng" dirty="0">
                <a:solidFill>
                  <a:srgbClr val="6A1518"/>
                </a:solidFill>
                <a:latin typeface="Roboto"/>
              </a:rPr>
              <a:t>3 tiết/tuần</a:t>
            </a:r>
            <a:r>
              <a:rPr lang="vi-VN" sz="2800" i="1" dirty="0">
                <a:solidFill>
                  <a:srgbClr val="6A1518"/>
                </a:solidFill>
                <a:latin typeface="Roboto"/>
              </a:rPr>
              <a:t>. Những hoạt động này sẽ không ảnh hưởng đến mục tiêu học tập của từng học sinh mà còn hỗ trợ cho học sinh tích cực hơn trong các môn học"</a:t>
            </a:r>
            <a:endParaRPr lang="vi-VN" sz="2800" dirty="0"/>
          </a:p>
        </p:txBody>
      </p:sp>
    </p:spTree>
    <p:extLst>
      <p:ext uri="{BB962C8B-B14F-4D97-AF65-F5344CB8AC3E}">
        <p14:creationId xmlns:p14="http://schemas.microsoft.com/office/powerpoint/2010/main" val="277902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BC8F3A6-7853-451E-9D1C-2607BA4E8FBB}"/>
              </a:ext>
            </a:extLst>
          </p:cNvPr>
          <p:cNvSpPr/>
          <p:nvPr/>
        </p:nvSpPr>
        <p:spPr>
          <a:xfrm>
            <a:off x="259557" y="149332"/>
            <a:ext cx="11672887" cy="3760004"/>
          </a:xfrm>
          <a:prstGeom prst="rect">
            <a:avLst/>
          </a:prstGeom>
        </p:spPr>
        <p:txBody>
          <a:bodyPr wrap="square">
            <a:spAutoFit/>
          </a:bodyPr>
          <a:lstStyle/>
          <a:p>
            <a:pPr algn="ctr">
              <a:lnSpc>
                <a:spcPts val="3500"/>
              </a:lnSpc>
              <a:spcAft>
                <a:spcPts val="600"/>
              </a:spcAft>
            </a:pPr>
            <a:r>
              <a:rPr lang="vi-VN" sz="2400" b="1" dirty="0">
                <a:solidFill>
                  <a:srgbClr val="C00000"/>
                </a:solidFill>
                <a:latin typeface="Times New Roman" panose="02020603050405020304" pitchFamily="18" charset="0"/>
                <a:cs typeface="Times New Roman" panose="02020603050405020304" pitchFamily="18" charset="0"/>
              </a:rPr>
              <a:t>HIỂU ĐÚNG VỀ HOẠT ĐỘNG TRẢI NGHIỆM, HƯỚNG </a:t>
            </a:r>
            <a:r>
              <a:rPr lang="vi-VN" sz="2400" b="1" dirty="0" smtClean="0">
                <a:solidFill>
                  <a:srgbClr val="C00000"/>
                </a:solidFill>
                <a:latin typeface="Times New Roman" panose="02020603050405020304" pitchFamily="18" charset="0"/>
                <a:cs typeface="Times New Roman" panose="02020603050405020304" pitchFamily="18" charset="0"/>
              </a:rPr>
              <a:t>NGHIỆP</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just">
              <a:lnSpc>
                <a:spcPts val="3500"/>
              </a:lnSpc>
            </a:pP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Tính chất trải nghiệm không có nghĩa là phải nằm ngoài 4 bức tường. Mà trong không gian của 1 lớp học, chúng ta phải tổ chức hoạt động theo đúng tinh thần trải nghiệm và hình thức này còn rất hiệu quả đối với việc hình thành các kĩ năng cho từng cá nhân. Con đường rèn luyện này sẽ nhanh hơn.</a:t>
            </a:r>
          </a:p>
          <a:p>
            <a:pPr algn="just">
              <a:lnSpc>
                <a:spcPts val="3500"/>
              </a:lnSpc>
            </a:pPr>
            <a:r>
              <a:rPr lang="vi-VN" sz="2400" dirty="0">
                <a:latin typeface="Times New Roman" panose="02020603050405020304" pitchFamily="18" charset="0"/>
                <a:cs typeface="Times New Roman" panose="02020603050405020304" pitchFamily="18" charset="0"/>
              </a:rPr>
              <a:t>- Việc đưa trẻ khỏi môi trường của nhà trường khi đó chỉ là mở rộng hơn không gian để đứa trẻ trải nghiệm và thử thách, nhưng trên nền tảng là các học sinh đã được chuẩn bị những kĩ năng từ trong lớp học. </a:t>
            </a:r>
            <a:endParaRPr lang="vi-VN" sz="2400" b="0" i="0" dirty="0">
              <a:effectLst/>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7AD3BD4-F37A-4929-923D-9017F65AEF88}"/>
              </a:ext>
            </a:extLst>
          </p:cNvPr>
          <p:cNvSpPr/>
          <p:nvPr/>
        </p:nvSpPr>
        <p:spPr>
          <a:xfrm>
            <a:off x="259557" y="3909336"/>
            <a:ext cx="11672887" cy="2296463"/>
          </a:xfrm>
          <a:prstGeom prst="rect">
            <a:avLst/>
          </a:prstGeom>
        </p:spPr>
        <p:txBody>
          <a:bodyPr wrap="square">
            <a:spAutoFit/>
          </a:bodyPr>
          <a:lstStyle/>
          <a:p>
            <a:pPr algn="just">
              <a:lnSpc>
                <a:spcPts val="3500"/>
              </a:lnSpc>
            </a:pPr>
            <a:r>
              <a:rPr lang="vi-VN" sz="2400" dirty="0">
                <a:latin typeface="Times New Roman" panose="02020603050405020304" pitchFamily="18" charset="0"/>
                <a:cs typeface="Times New Roman" panose="02020603050405020304" pitchFamily="18" charset="0"/>
              </a:rPr>
              <a:t>- Hoạt động trải nghiệm không phải là một môn học mà là hoạt động giáo dục nên </a:t>
            </a:r>
            <a:r>
              <a:rPr lang="vi-VN" sz="2400" u="sng" dirty="0">
                <a:latin typeface="Times New Roman" panose="02020603050405020304" pitchFamily="18" charset="0"/>
                <a:cs typeface="Times New Roman" panose="02020603050405020304" pitchFamily="18" charset="0"/>
              </a:rPr>
              <a:t>tất cả các giáo viên </a:t>
            </a:r>
            <a:r>
              <a:rPr lang="vi-VN" sz="2400" dirty="0">
                <a:latin typeface="Times New Roman" panose="02020603050405020304" pitchFamily="18" charset="0"/>
                <a:cs typeface="Times New Roman" panose="02020603050405020304" pitchFamily="18" charset="0"/>
              </a:rPr>
              <a:t>đã qua đào tạo sư phạm đều được đào tạo về chuyên môn và về tổ chức hoạt động giáo dục học sinh. Chính vì vậy, khi triển khai chương trình mới, tất cả các giáo viên trong nhà trường đều có khả năng thực hiện hoạt động này. Thông thường, </a:t>
            </a:r>
            <a:r>
              <a:rPr lang="vi-VN" sz="2400" u="sng" dirty="0">
                <a:latin typeface="Times New Roman" panose="02020603050405020304" pitchFamily="18" charset="0"/>
                <a:cs typeface="Times New Roman" panose="02020603050405020304" pitchFamily="18" charset="0"/>
              </a:rPr>
              <a:t>giáo viên chủ nhiệm </a:t>
            </a:r>
            <a:r>
              <a:rPr lang="vi-VN" sz="2400" dirty="0">
                <a:latin typeface="Times New Roman" panose="02020603050405020304" pitchFamily="18" charset="0"/>
                <a:cs typeface="Times New Roman" panose="02020603050405020304" pitchFamily="18" charset="0"/>
              </a:rPr>
              <a:t>là người phù hợp nhất để thực hiện hoạt động trải nghiệm. </a:t>
            </a:r>
          </a:p>
        </p:txBody>
      </p:sp>
    </p:spTree>
    <p:extLst>
      <p:ext uri="{BB962C8B-B14F-4D97-AF65-F5344CB8AC3E}">
        <p14:creationId xmlns:p14="http://schemas.microsoft.com/office/powerpoint/2010/main" val="28321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9AF6EB-9CC0-482B-9F5F-7075E5E74715}"/>
              </a:ext>
            </a:extLst>
          </p:cNvPr>
          <p:cNvSpPr/>
          <p:nvPr/>
        </p:nvSpPr>
        <p:spPr>
          <a:xfrm>
            <a:off x="1724026" y="742950"/>
            <a:ext cx="8743947" cy="1705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rgbClr val="FFFF00"/>
                </a:solidFill>
                <a:latin typeface="Times New Roman" panose="02020603050405020304" pitchFamily="18" charset="0"/>
                <a:cs typeface="Times New Roman" panose="02020603050405020304" pitchFamily="18" charset="0"/>
              </a:rPr>
              <a:t>HOẠT ĐỘNG TRẢI NGHIỆM </a:t>
            </a:r>
          </a:p>
          <a:p>
            <a:pPr algn="ctr">
              <a:lnSpc>
                <a:spcPct val="150000"/>
              </a:lnSpc>
            </a:pPr>
            <a:r>
              <a:rPr lang="en-US" sz="2400" b="1" dirty="0">
                <a:solidFill>
                  <a:srgbClr val="FFFF00"/>
                </a:solidFill>
                <a:latin typeface="Times New Roman" panose="02020603050405020304" pitchFamily="18" charset="0"/>
                <a:cs typeface="Times New Roman" panose="02020603050405020304" pitchFamily="18" charset="0"/>
              </a:rPr>
              <a:t>LÀ </a:t>
            </a:r>
            <a:r>
              <a:rPr lang="en-US" sz="2400" b="1" u="sng" dirty="0">
                <a:solidFill>
                  <a:srgbClr val="FFFF00"/>
                </a:solidFill>
                <a:latin typeface="Times New Roman" panose="02020603050405020304" pitchFamily="18" charset="0"/>
                <a:cs typeface="Times New Roman" panose="02020603050405020304" pitchFamily="18" charset="0"/>
              </a:rPr>
              <a:t>HOẠT ĐỘNG GIÁO DỤC</a:t>
            </a:r>
            <a:r>
              <a:rPr lang="en-US" sz="2400" b="1" dirty="0">
                <a:solidFill>
                  <a:srgbClr val="FFFF00"/>
                </a:solidFill>
                <a:latin typeface="Times New Roman" panose="02020603050405020304" pitchFamily="18" charset="0"/>
                <a:cs typeface="Times New Roman" panose="02020603050405020304" pitchFamily="18" charset="0"/>
              </a:rPr>
              <a:t>, KHÔNG PHẢI LÀ MÔN HỌC</a:t>
            </a:r>
          </a:p>
          <a:p>
            <a:pPr algn="ctr">
              <a:lnSpc>
                <a:spcPct val="150000"/>
              </a:lnSpc>
            </a:pPr>
            <a:r>
              <a:rPr lang="en-US" sz="2400" b="1" dirty="0">
                <a:solidFill>
                  <a:srgbClr val="FFFF00"/>
                </a:solidFill>
                <a:latin typeface="Times New Roman" panose="02020603050405020304" pitchFamily="18" charset="0"/>
                <a:cs typeface="Times New Roman" panose="02020603050405020304" pitchFamily="18" charset="0"/>
              </a:rPr>
              <a:t>(NH</a:t>
            </a:r>
            <a:r>
              <a:rPr lang="vi-VN" sz="2400" b="1" dirty="0">
                <a:solidFill>
                  <a:srgbClr val="FFFF00"/>
                </a:solidFill>
                <a:latin typeface="Times New Roman" panose="02020603050405020304" pitchFamily="18" charset="0"/>
                <a:cs typeface="Times New Roman" panose="02020603050405020304" pitchFamily="18" charset="0"/>
              </a:rPr>
              <a:t>Ư</a:t>
            </a:r>
            <a:r>
              <a:rPr lang="en-US" sz="2400" b="1" dirty="0">
                <a:solidFill>
                  <a:srgbClr val="FFFF00"/>
                </a:solidFill>
                <a:latin typeface="Times New Roman" panose="02020603050405020304" pitchFamily="18" charset="0"/>
                <a:cs typeface="Times New Roman" panose="02020603050405020304" pitchFamily="18" charset="0"/>
              </a:rPr>
              <a:t>NG CÓ TÍNH </a:t>
            </a:r>
            <a:r>
              <a:rPr lang="en-US" sz="2400" b="1" u="sng" dirty="0">
                <a:solidFill>
                  <a:srgbClr val="FFFF00"/>
                </a:solidFill>
                <a:latin typeface="Times New Roman" panose="02020603050405020304" pitchFamily="18" charset="0"/>
                <a:cs typeface="Times New Roman" panose="02020603050405020304" pitchFamily="18" charset="0"/>
              </a:rPr>
              <a:t>BẮT BUỘC</a:t>
            </a:r>
            <a:r>
              <a:rPr lang="en-US" sz="2400" b="1" dirty="0">
                <a:solidFill>
                  <a:srgbClr val="FFFF00"/>
                </a:solidFill>
                <a:latin typeface="Times New Roman" panose="02020603050405020304" pitchFamily="18" charset="0"/>
                <a:cs typeface="Times New Roman" panose="02020603050405020304" pitchFamily="18" charset="0"/>
              </a:rPr>
              <a:t>)</a:t>
            </a:r>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D6D5C75-7866-4CF6-915A-B2C1496C8811}"/>
              </a:ext>
            </a:extLst>
          </p:cNvPr>
          <p:cNvSpPr/>
          <p:nvPr/>
        </p:nvSpPr>
        <p:spPr>
          <a:xfrm>
            <a:off x="2138364" y="3237036"/>
            <a:ext cx="3519488" cy="1306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Ở TIỂU HỌC</a:t>
            </a:r>
          </a:p>
          <a:p>
            <a:pPr algn="ctr"/>
            <a:endParaRPr lang="en-US" b="1" dirty="0">
              <a:latin typeface="Times New Roman" panose="02020603050405020304" pitchFamily="18" charset="0"/>
              <a:cs typeface="Times New Roman" panose="02020603050405020304" pitchFamily="18" charset="0"/>
            </a:endParaRPr>
          </a:p>
          <a:p>
            <a:pPr algn="ctr"/>
            <a:r>
              <a:rPr lang="en-US" b="1" dirty="0">
                <a:solidFill>
                  <a:srgbClr val="FFFF00"/>
                </a:solidFill>
                <a:latin typeface="Times New Roman" panose="02020603050405020304" pitchFamily="18" charset="0"/>
                <a:cs typeface="Times New Roman" panose="02020603050405020304" pitchFamily="18" charset="0"/>
              </a:rPr>
              <a:t>HOẠT ĐỘNG TRẢI NGHIỆM</a:t>
            </a:r>
            <a:endParaRPr lang="vi-VN" b="1" dirty="0">
              <a:solidFill>
                <a:srgbClr val="FFFF0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3836E13-E468-4576-BC5A-7210EF2BD88E}"/>
              </a:ext>
            </a:extLst>
          </p:cNvPr>
          <p:cNvSpPr/>
          <p:nvPr/>
        </p:nvSpPr>
        <p:spPr>
          <a:xfrm>
            <a:off x="6448423" y="3237035"/>
            <a:ext cx="3519488" cy="1306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Ở THCS VÀ THPT</a:t>
            </a:r>
          </a:p>
          <a:p>
            <a:pPr algn="ctr"/>
            <a:endParaRPr lang="en-US" b="1" dirty="0">
              <a:latin typeface="Times New Roman" panose="02020603050405020304" pitchFamily="18" charset="0"/>
              <a:cs typeface="Times New Roman" panose="02020603050405020304" pitchFamily="18" charset="0"/>
            </a:endParaRPr>
          </a:p>
          <a:p>
            <a:pPr algn="ctr"/>
            <a:r>
              <a:rPr lang="en-US" b="1" dirty="0">
                <a:solidFill>
                  <a:srgbClr val="FFFF00"/>
                </a:solidFill>
                <a:latin typeface="Times New Roman" panose="02020603050405020304" pitchFamily="18" charset="0"/>
                <a:cs typeface="Times New Roman" panose="02020603050405020304" pitchFamily="18" charset="0"/>
              </a:rPr>
              <a:t>HOẠT ĐỘNG TRẢI NGHIỆM, H</a:t>
            </a:r>
            <a:r>
              <a:rPr lang="vi-VN" b="1" dirty="0">
                <a:solidFill>
                  <a:srgbClr val="FFFF00"/>
                </a:solidFill>
                <a:latin typeface="Times New Roman" panose="02020603050405020304" pitchFamily="18" charset="0"/>
                <a:cs typeface="Times New Roman" panose="02020603050405020304" pitchFamily="18" charset="0"/>
              </a:rPr>
              <a:t>ƯỚNG NGHIỆP</a:t>
            </a:r>
          </a:p>
          <a:p>
            <a:pPr algn="ctr"/>
            <a:endParaRPr lang="vi-VN" b="1" dirty="0">
              <a:solidFill>
                <a:srgbClr val="FFFF00"/>
              </a:solidFill>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746E11F6-B06F-44B5-AC4C-1D6FF09AD82C}"/>
              </a:ext>
            </a:extLst>
          </p:cNvPr>
          <p:cNvSpPr/>
          <p:nvPr/>
        </p:nvSpPr>
        <p:spPr>
          <a:xfrm>
            <a:off x="3613548" y="2540748"/>
            <a:ext cx="554835" cy="682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Arrow: Down 8">
            <a:extLst>
              <a:ext uri="{FF2B5EF4-FFF2-40B4-BE49-F238E27FC236}">
                <a16:creationId xmlns:a16="http://schemas.microsoft.com/office/drawing/2014/main" id="{4187640F-1066-4A05-B8B0-9BA8568CAC74}"/>
              </a:ext>
            </a:extLst>
          </p:cNvPr>
          <p:cNvSpPr/>
          <p:nvPr/>
        </p:nvSpPr>
        <p:spPr>
          <a:xfrm>
            <a:off x="7937893" y="2555034"/>
            <a:ext cx="554835" cy="682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420510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0902" y="382385"/>
            <a:ext cx="10390909" cy="1213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latin typeface="Times New Roman" panose="02020603050405020304" pitchFamily="18" charset="0"/>
                <a:cs typeface="Times New Roman" panose="02020603050405020304" pitchFamily="18" charset="0"/>
              </a:rPr>
              <a:t>HĐTN, HN ĐƯỢC XÂY DỰNG 3 TIẾT/ 1 TUẦN x 35 TUẦN = 105 TIẾT</a:t>
            </a:r>
          </a:p>
          <a:p>
            <a:pPr algn="ctr">
              <a:lnSpc>
                <a:spcPct val="150000"/>
              </a:lnSpc>
            </a:pPr>
            <a:r>
              <a:rPr lang="en-US" sz="2400" b="1" dirty="0" smtClean="0">
                <a:latin typeface="Times New Roman" panose="02020603050405020304" pitchFamily="18" charset="0"/>
                <a:cs typeface="Times New Roman" panose="02020603050405020304" pitchFamily="18" charset="0"/>
              </a:rPr>
              <a:t>CHIA THÀNH 9 CHỦ ĐỀ</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07715" y="1778916"/>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1</a:t>
            </a:r>
          </a:p>
          <a:p>
            <a:pPr algn="ctr">
              <a:lnSpc>
                <a:spcPct val="150000"/>
              </a:lnSpc>
            </a:pPr>
            <a:endParaRPr lang="en-US" b="1" dirty="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Em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trường</a:t>
            </a:r>
            <a:endParaRPr lang="en-US" sz="17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594961" y="1778916"/>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2</a:t>
            </a:r>
          </a:p>
          <a:p>
            <a:pPr algn="ctr">
              <a:lnSpc>
                <a:spcPct val="150000"/>
              </a:lnSpc>
            </a:pPr>
            <a:endParaRPr lang="en-US" b="1" dirty="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Khám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phá</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bản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924530" y="1778916"/>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3</a:t>
            </a: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Trách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nhiệm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bản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247500" y="1778915"/>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4</a:t>
            </a:r>
          </a:p>
          <a:p>
            <a:pPr algn="ctr"/>
            <a:endParaRPr lang="en-US" b="1" dirty="0" smtClean="0">
              <a:solidFill>
                <a:srgbClr val="C00000"/>
              </a:solidFill>
              <a:latin typeface="Times New Roman" panose="02020603050405020304" pitchFamily="18" charset="0"/>
              <a:cs typeface="Times New Roman" panose="02020603050405020304" pitchFamily="18" charset="0"/>
            </a:endParaRPr>
          </a:p>
          <a:p>
            <a:pPr algn="ctr"/>
            <a:endParaRPr lang="en-US" b="1" dirty="0">
              <a:solidFill>
                <a:srgbClr val="C00000"/>
              </a:solidFill>
              <a:latin typeface="Times New Roman" panose="02020603050405020304" pitchFamily="18" charset="0"/>
              <a:cs typeface="Times New Roman" panose="02020603050405020304" pitchFamily="18" charset="0"/>
            </a:endParaRPr>
          </a:p>
          <a:p>
            <a:pPr algn="ctr"/>
            <a:r>
              <a:rPr lang="en-US" b="1" dirty="0" err="1" smtClean="0">
                <a:solidFill>
                  <a:schemeClr val="tx1"/>
                </a:solidFill>
                <a:latin typeface="Times New Roman" panose="02020603050405020304" pitchFamily="18" charset="0"/>
                <a:cs typeface="Times New Roman" panose="02020603050405020304" pitchFamily="18" charset="0"/>
              </a:rPr>
              <a:t>Rèn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luyện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thân</a:t>
            </a:r>
            <a:endParaRPr lang="en-US" b="1" dirty="0">
              <a:solidFill>
                <a:schemeClr val="tx1"/>
              </a:solidFill>
              <a:latin typeface="Times New Roman" panose="02020603050405020304" pitchFamily="18" charset="0"/>
              <a:cs typeface="Times New Roman" panose="02020603050405020304" pitchFamily="18" charset="0"/>
            </a:endParaRPr>
          </a:p>
          <a:p>
            <a:pPr algn="ctr"/>
            <a:endParaRPr lang="en-US" b="1" dirty="0" smtClean="0">
              <a:solidFill>
                <a:srgbClr val="C0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5555922" y="1778915"/>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5</a:t>
            </a:r>
          </a:p>
          <a:p>
            <a:pPr algn="ctr">
              <a:lnSpc>
                <a:spcPct val="150000"/>
              </a:lnSpc>
            </a:pPr>
            <a:endParaRPr lang="en-US" b="1" dirty="0" smtClean="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Em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đình</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864315" y="1778915"/>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6</a:t>
            </a:r>
          </a:p>
          <a:p>
            <a:pPr algn="ctr"/>
            <a:endParaRPr lang="en-US" b="1" dirty="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Em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cộng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đồng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8172708" y="1778915"/>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7</a:t>
            </a: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Em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thiên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nhiên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môi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trường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456586" y="1778916"/>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8</a:t>
            </a:r>
          </a:p>
          <a:p>
            <a:pPr algn="ctr"/>
            <a:endParaRPr lang="en-US" b="1" dirty="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Khám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phá</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thế</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nghiệp</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0764979" y="1778915"/>
            <a:ext cx="1213663" cy="47881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CHỦ ĐỀ 9</a:t>
            </a:r>
          </a:p>
          <a:p>
            <a:pPr algn="ctr">
              <a:lnSpc>
                <a:spcPct val="150000"/>
              </a:lnSpc>
            </a:pPr>
            <a:r>
              <a:rPr lang="en-US" b="1" dirty="0" err="1" smtClean="0">
                <a:solidFill>
                  <a:schemeClr val="tx1"/>
                </a:solidFill>
                <a:latin typeface="Times New Roman" panose="02020603050405020304" pitchFamily="18" charset="0"/>
                <a:cs typeface="Times New Roman" panose="02020603050405020304" pitchFamily="18" charset="0"/>
              </a:rPr>
              <a:t>Hiểu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bản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thân</a:t>
            </a:r>
            <a:r>
              <a:rPr lang="en-US" b="1" dirty="0" smtClean="0">
                <a:solidFill>
                  <a:schemeClr val="tx1"/>
                </a:solidFill>
                <a:latin typeface="Times New Roman" panose="02020603050405020304" pitchFamily="18" charset="0"/>
                <a:cs typeface="Times New Roman" panose="02020603050405020304" pitchFamily="18" charset="0"/>
              </a:rPr>
              <a:t> – </a:t>
            </a:r>
            <a:r>
              <a:rPr lang="en-US" b="1" dirty="0" err="1" smtClean="0">
                <a:solidFill>
                  <a:schemeClr val="tx1"/>
                </a:solidFill>
                <a:latin typeface="Times New Roman" panose="02020603050405020304" pitchFamily="18" charset="0"/>
                <a:cs typeface="Times New Roman" panose="02020603050405020304" pitchFamily="18" charset="0"/>
              </a:rPr>
              <a:t>chọn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đúng</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2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3599" y="316978"/>
            <a:ext cx="12191851" cy="457200"/>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     CÁC LOẠI HÌNH HOẠT ĐỘNG TRẢI NGHIỆM</a:t>
            </a:r>
          </a:p>
        </p:txBody>
      </p:sp>
      <p:sp>
        <p:nvSpPr>
          <p:cNvPr id="8" name="Freeform 7"/>
          <p:cNvSpPr/>
          <p:nvPr/>
        </p:nvSpPr>
        <p:spPr>
          <a:xfrm>
            <a:off x="690052" y="1355920"/>
            <a:ext cx="2160909" cy="1080454"/>
          </a:xfrm>
          <a:custGeom>
            <a:avLst/>
            <a:gdLst>
              <a:gd name="connsiteX0" fmla="*/ 0 w 2160909"/>
              <a:gd name="connsiteY0" fmla="*/ 108045 h 1080454"/>
              <a:gd name="connsiteX1" fmla="*/ 108045 w 2160909"/>
              <a:gd name="connsiteY1" fmla="*/ 0 h 1080454"/>
              <a:gd name="connsiteX2" fmla="*/ 2052864 w 2160909"/>
              <a:gd name="connsiteY2" fmla="*/ 0 h 1080454"/>
              <a:gd name="connsiteX3" fmla="*/ 2160909 w 2160909"/>
              <a:gd name="connsiteY3" fmla="*/ 108045 h 1080454"/>
              <a:gd name="connsiteX4" fmla="*/ 2160909 w 2160909"/>
              <a:gd name="connsiteY4" fmla="*/ 972409 h 1080454"/>
              <a:gd name="connsiteX5" fmla="*/ 2052864 w 2160909"/>
              <a:gd name="connsiteY5" fmla="*/ 1080454 h 1080454"/>
              <a:gd name="connsiteX6" fmla="*/ 108045 w 2160909"/>
              <a:gd name="connsiteY6" fmla="*/ 1080454 h 1080454"/>
              <a:gd name="connsiteX7" fmla="*/ 0 w 2160909"/>
              <a:gd name="connsiteY7" fmla="*/ 972409 h 1080454"/>
              <a:gd name="connsiteX8" fmla="*/ 0 w 2160909"/>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09" h="1080454">
                <a:moveTo>
                  <a:pt x="0" y="108045"/>
                </a:moveTo>
                <a:cubicBezTo>
                  <a:pt x="0" y="48373"/>
                  <a:pt x="48373" y="0"/>
                  <a:pt x="108045" y="0"/>
                </a:cubicBezTo>
                <a:lnTo>
                  <a:pt x="2052864" y="0"/>
                </a:lnTo>
                <a:cubicBezTo>
                  <a:pt x="2112536" y="0"/>
                  <a:pt x="2160909" y="48373"/>
                  <a:pt x="2160909" y="108045"/>
                </a:cubicBezTo>
                <a:lnTo>
                  <a:pt x="2160909" y="972409"/>
                </a:lnTo>
                <a:cubicBezTo>
                  <a:pt x="2160909" y="1032081"/>
                  <a:pt x="2112536" y="1080454"/>
                  <a:pt x="2052864" y="1080454"/>
                </a:cubicBezTo>
                <a:lnTo>
                  <a:pt x="108045" y="1080454"/>
                </a:lnTo>
                <a:cubicBezTo>
                  <a:pt x="48373" y="1080454"/>
                  <a:pt x="0" y="1032081"/>
                  <a:pt x="0" y="972409"/>
                </a:cubicBezTo>
                <a:lnTo>
                  <a:pt x="0" y="1080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650" tIns="58315" rIns="71650" bIns="58315" numCol="1" spcCol="1270" anchor="ctr" anchorCtr="0">
            <a:noAutofit/>
          </a:bodyPr>
          <a:lstStyle/>
          <a:p>
            <a:pPr lvl="0" algn="ctr" defTabSz="933450" rtl="0">
              <a:lnSpc>
                <a:spcPct val="90000"/>
              </a:lnSpc>
              <a:spcBef>
                <a:spcPct val="0"/>
              </a:spcBef>
              <a:spcAft>
                <a:spcPct val="35000"/>
              </a:spcAft>
            </a:pPr>
            <a:r>
              <a:rPr lang="en-US" sz="2400" b="1" kern="1200" dirty="0" err="1">
                <a:solidFill>
                  <a:srgbClr val="FFFF00"/>
                </a:solidFill>
                <a:latin typeface="Times New Roman" panose="02020603050405020304" pitchFamily="18" charset="0"/>
                <a:cs typeface="Times New Roman" panose="02020603050405020304" pitchFamily="18" charset="0"/>
              </a:rPr>
              <a:t>Sinh</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hoạt</a:t>
            </a:r>
            <a:r>
              <a:rPr lang="en-US" sz="2400" b="1" kern="1200" dirty="0">
                <a:solidFill>
                  <a:srgbClr val="FFFF00"/>
                </a:solidFill>
                <a:latin typeface="Times New Roman" panose="02020603050405020304" pitchFamily="18" charset="0"/>
                <a:cs typeface="Times New Roman" panose="02020603050405020304" pitchFamily="18" charset="0"/>
              </a:rPr>
              <a:t> </a:t>
            </a:r>
            <a:endParaRPr lang="en-US" sz="2400" b="1" kern="1200" dirty="0" smtClean="0">
              <a:solidFill>
                <a:srgbClr val="FFFF00"/>
              </a:solidFill>
              <a:latin typeface="Times New Roman" panose="02020603050405020304" pitchFamily="18" charset="0"/>
              <a:cs typeface="Times New Roman" panose="02020603050405020304" pitchFamily="18" charset="0"/>
            </a:endParaRPr>
          </a:p>
          <a:p>
            <a:pPr lvl="0" algn="ctr" defTabSz="933450" rtl="0">
              <a:lnSpc>
                <a:spcPct val="90000"/>
              </a:lnSpc>
              <a:spcBef>
                <a:spcPct val="0"/>
              </a:spcBef>
              <a:spcAft>
                <a:spcPct val="35000"/>
              </a:spcAft>
            </a:pPr>
            <a:r>
              <a:rPr lang="en-US" sz="2400" b="1" kern="1200" dirty="0" err="1" smtClean="0">
                <a:solidFill>
                  <a:srgbClr val="FFFF00"/>
                </a:solidFill>
                <a:latin typeface="Times New Roman" panose="02020603050405020304" pitchFamily="18" charset="0"/>
                <a:cs typeface="Times New Roman" panose="02020603050405020304" pitchFamily="18" charset="0"/>
              </a:rPr>
              <a:t>dưới</a:t>
            </a:r>
            <a:r>
              <a:rPr lang="en-US" sz="2400" b="1" kern="1200" dirty="0" smtClean="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cờ</a:t>
            </a:r>
            <a:endParaRPr lang="en-US" sz="2400" b="1" kern="1200" dirty="0">
              <a:solidFill>
                <a:srgbClr val="FFFF00"/>
              </a:solidFill>
              <a:latin typeface="Times New Roman" panose="02020603050405020304" pitchFamily="18" charset="0"/>
              <a:cs typeface="Times New Roman" panose="02020603050405020304" pitchFamily="18" charset="0"/>
            </a:endParaRPr>
          </a:p>
        </p:txBody>
      </p:sp>
      <p:sp>
        <p:nvSpPr>
          <p:cNvPr id="9" name="Freeform 8"/>
          <p:cNvSpPr/>
          <p:nvPr/>
        </p:nvSpPr>
        <p:spPr>
          <a:xfrm>
            <a:off x="906143" y="2436375"/>
            <a:ext cx="216090" cy="810341"/>
          </a:xfrm>
          <a:custGeom>
            <a:avLst/>
            <a:gdLst/>
            <a:ahLst/>
            <a:cxnLst/>
            <a:rect l="0" t="0" r="0" b="0"/>
            <a:pathLst>
              <a:path>
                <a:moveTo>
                  <a:pt x="0" y="0"/>
                </a:moveTo>
                <a:lnTo>
                  <a:pt x="0" y="810341"/>
                </a:lnTo>
                <a:lnTo>
                  <a:pt x="216090" y="81034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1122234" y="2706489"/>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Nghi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lễ</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1" name="Freeform 10"/>
          <p:cNvSpPr/>
          <p:nvPr/>
        </p:nvSpPr>
        <p:spPr>
          <a:xfrm>
            <a:off x="906143" y="2436375"/>
            <a:ext cx="216090" cy="2160909"/>
          </a:xfrm>
          <a:custGeom>
            <a:avLst/>
            <a:gdLst/>
            <a:ahLst/>
            <a:cxnLst/>
            <a:rect l="0" t="0" r="0" b="0"/>
            <a:pathLst>
              <a:path>
                <a:moveTo>
                  <a:pt x="0" y="0"/>
                </a:moveTo>
                <a:lnTo>
                  <a:pt x="0" y="2160909"/>
                </a:lnTo>
                <a:lnTo>
                  <a:pt x="216090" y="216090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122234" y="4057058"/>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Sinh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hoạt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theo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đề</a:t>
            </a:r>
            <a:r>
              <a:rPr lang="en-US" sz="2400" kern="1200" dirty="0">
                <a:solidFill>
                  <a:schemeClr val="tx1"/>
                </a:solidFill>
                <a:latin typeface="Times New Roman" panose="02020603050405020304" pitchFamily="18" charset="0"/>
                <a:cs typeface="Times New Roman" panose="02020603050405020304" pitchFamily="18" charset="0"/>
              </a:rPr>
              <a:t> </a:t>
            </a:r>
          </a:p>
        </p:txBody>
      </p:sp>
      <p:sp>
        <p:nvSpPr>
          <p:cNvPr id="13" name="Freeform 12"/>
          <p:cNvSpPr/>
          <p:nvPr/>
        </p:nvSpPr>
        <p:spPr>
          <a:xfrm>
            <a:off x="3391189" y="1355920"/>
            <a:ext cx="2160909" cy="1080454"/>
          </a:xfrm>
          <a:custGeom>
            <a:avLst/>
            <a:gdLst>
              <a:gd name="connsiteX0" fmla="*/ 0 w 2160909"/>
              <a:gd name="connsiteY0" fmla="*/ 108045 h 1080454"/>
              <a:gd name="connsiteX1" fmla="*/ 108045 w 2160909"/>
              <a:gd name="connsiteY1" fmla="*/ 0 h 1080454"/>
              <a:gd name="connsiteX2" fmla="*/ 2052864 w 2160909"/>
              <a:gd name="connsiteY2" fmla="*/ 0 h 1080454"/>
              <a:gd name="connsiteX3" fmla="*/ 2160909 w 2160909"/>
              <a:gd name="connsiteY3" fmla="*/ 108045 h 1080454"/>
              <a:gd name="connsiteX4" fmla="*/ 2160909 w 2160909"/>
              <a:gd name="connsiteY4" fmla="*/ 972409 h 1080454"/>
              <a:gd name="connsiteX5" fmla="*/ 2052864 w 2160909"/>
              <a:gd name="connsiteY5" fmla="*/ 1080454 h 1080454"/>
              <a:gd name="connsiteX6" fmla="*/ 108045 w 2160909"/>
              <a:gd name="connsiteY6" fmla="*/ 1080454 h 1080454"/>
              <a:gd name="connsiteX7" fmla="*/ 0 w 2160909"/>
              <a:gd name="connsiteY7" fmla="*/ 972409 h 1080454"/>
              <a:gd name="connsiteX8" fmla="*/ 0 w 2160909"/>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909" h="1080454">
                <a:moveTo>
                  <a:pt x="0" y="108045"/>
                </a:moveTo>
                <a:cubicBezTo>
                  <a:pt x="0" y="48373"/>
                  <a:pt x="48373" y="0"/>
                  <a:pt x="108045" y="0"/>
                </a:cubicBezTo>
                <a:lnTo>
                  <a:pt x="2052864" y="0"/>
                </a:lnTo>
                <a:cubicBezTo>
                  <a:pt x="2112536" y="0"/>
                  <a:pt x="2160909" y="48373"/>
                  <a:pt x="2160909" y="108045"/>
                </a:cubicBezTo>
                <a:lnTo>
                  <a:pt x="2160909" y="972409"/>
                </a:lnTo>
                <a:cubicBezTo>
                  <a:pt x="2160909" y="1032081"/>
                  <a:pt x="2112536" y="1080454"/>
                  <a:pt x="2052864" y="1080454"/>
                </a:cubicBezTo>
                <a:lnTo>
                  <a:pt x="108045" y="1080454"/>
                </a:lnTo>
                <a:cubicBezTo>
                  <a:pt x="48373" y="1080454"/>
                  <a:pt x="0" y="1032081"/>
                  <a:pt x="0" y="972409"/>
                </a:cubicBezTo>
                <a:lnTo>
                  <a:pt x="0" y="10804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1650" tIns="58315" rIns="71650" bIns="58315" numCol="1" spcCol="1270" anchor="ctr" anchorCtr="0">
            <a:noAutofit/>
          </a:bodyPr>
          <a:lstStyle/>
          <a:p>
            <a:pPr lvl="0" algn="ctr" defTabSz="933450" rtl="0">
              <a:lnSpc>
                <a:spcPct val="90000"/>
              </a:lnSpc>
              <a:spcBef>
                <a:spcPct val="0"/>
              </a:spcBef>
              <a:spcAft>
                <a:spcPct val="35000"/>
              </a:spcAft>
            </a:pPr>
            <a:r>
              <a:rPr lang="en-US" sz="2400" b="1" kern="1200" dirty="0" err="1">
                <a:solidFill>
                  <a:srgbClr val="FFFF00"/>
                </a:solidFill>
                <a:latin typeface="Times New Roman" panose="02020603050405020304" pitchFamily="18" charset="0"/>
                <a:cs typeface="Times New Roman" panose="02020603050405020304" pitchFamily="18" charset="0"/>
              </a:rPr>
              <a:t>Sinh</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hoạt</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lớp</a:t>
            </a:r>
            <a:r>
              <a:rPr lang="en-US" sz="2400" b="1" kern="1200" dirty="0">
                <a:solidFill>
                  <a:srgbClr val="FFFF00"/>
                </a:solidFill>
                <a:latin typeface="Times New Roman" panose="02020603050405020304" pitchFamily="18" charset="0"/>
                <a:cs typeface="Times New Roman" panose="02020603050405020304" pitchFamily="18" charset="0"/>
              </a:rPr>
              <a:t> </a:t>
            </a:r>
          </a:p>
        </p:txBody>
      </p:sp>
      <p:sp>
        <p:nvSpPr>
          <p:cNvPr id="14" name="Freeform 13"/>
          <p:cNvSpPr/>
          <p:nvPr/>
        </p:nvSpPr>
        <p:spPr>
          <a:xfrm>
            <a:off x="3607280" y="2436375"/>
            <a:ext cx="216090" cy="810341"/>
          </a:xfrm>
          <a:custGeom>
            <a:avLst/>
            <a:gdLst/>
            <a:ahLst/>
            <a:cxnLst/>
            <a:rect l="0" t="0" r="0" b="0"/>
            <a:pathLst>
              <a:path>
                <a:moveTo>
                  <a:pt x="0" y="0"/>
                </a:moveTo>
                <a:lnTo>
                  <a:pt x="0" y="810341"/>
                </a:lnTo>
                <a:lnTo>
                  <a:pt x="216090" y="81034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823371" y="2706489"/>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Sơ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kết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tuần</a:t>
            </a:r>
            <a:r>
              <a:rPr lang="en-US" sz="2400" kern="1200" dirty="0">
                <a:solidFill>
                  <a:schemeClr val="tx1"/>
                </a:solidFill>
                <a:latin typeface="Times New Roman" panose="02020603050405020304" pitchFamily="18" charset="0"/>
                <a:cs typeface="Times New Roman" panose="02020603050405020304" pitchFamily="18" charset="0"/>
              </a:rPr>
              <a:t>/</a:t>
            </a:r>
            <a:r>
              <a:rPr lang="en-US" sz="2400" kern="1200" dirty="0" err="1">
                <a:solidFill>
                  <a:schemeClr val="tx1"/>
                </a:solidFill>
                <a:latin typeface="Times New Roman" panose="02020603050405020304" pitchFamily="18" charset="0"/>
                <a:cs typeface="Times New Roman" panose="02020603050405020304" pitchFamily="18" charset="0"/>
              </a:rPr>
              <a:t>tháng</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6" name="Freeform 15"/>
          <p:cNvSpPr/>
          <p:nvPr/>
        </p:nvSpPr>
        <p:spPr>
          <a:xfrm>
            <a:off x="3607280" y="2436375"/>
            <a:ext cx="216090" cy="2160909"/>
          </a:xfrm>
          <a:custGeom>
            <a:avLst/>
            <a:gdLst/>
            <a:ahLst/>
            <a:cxnLst/>
            <a:rect l="0" t="0" r="0" b="0"/>
            <a:pathLst>
              <a:path>
                <a:moveTo>
                  <a:pt x="0" y="0"/>
                </a:moveTo>
                <a:lnTo>
                  <a:pt x="0" y="2160909"/>
                </a:lnTo>
                <a:lnTo>
                  <a:pt x="216090" y="216090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823371" y="4057058"/>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Hoạt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động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theo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đề</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p:cNvSpPr/>
          <p:nvPr/>
        </p:nvSpPr>
        <p:spPr>
          <a:xfrm>
            <a:off x="6092327" y="1355920"/>
            <a:ext cx="2442757" cy="1080454"/>
          </a:xfrm>
          <a:custGeom>
            <a:avLst/>
            <a:gdLst>
              <a:gd name="connsiteX0" fmla="*/ 0 w 2442757"/>
              <a:gd name="connsiteY0" fmla="*/ 108045 h 1080454"/>
              <a:gd name="connsiteX1" fmla="*/ 108045 w 2442757"/>
              <a:gd name="connsiteY1" fmla="*/ 0 h 1080454"/>
              <a:gd name="connsiteX2" fmla="*/ 2334712 w 2442757"/>
              <a:gd name="connsiteY2" fmla="*/ 0 h 1080454"/>
              <a:gd name="connsiteX3" fmla="*/ 2442757 w 2442757"/>
              <a:gd name="connsiteY3" fmla="*/ 108045 h 1080454"/>
              <a:gd name="connsiteX4" fmla="*/ 2442757 w 2442757"/>
              <a:gd name="connsiteY4" fmla="*/ 972409 h 1080454"/>
              <a:gd name="connsiteX5" fmla="*/ 2334712 w 2442757"/>
              <a:gd name="connsiteY5" fmla="*/ 1080454 h 1080454"/>
              <a:gd name="connsiteX6" fmla="*/ 108045 w 2442757"/>
              <a:gd name="connsiteY6" fmla="*/ 1080454 h 1080454"/>
              <a:gd name="connsiteX7" fmla="*/ 0 w 2442757"/>
              <a:gd name="connsiteY7" fmla="*/ 972409 h 1080454"/>
              <a:gd name="connsiteX8" fmla="*/ 0 w 244275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757" h="1080454">
                <a:moveTo>
                  <a:pt x="0" y="108045"/>
                </a:moveTo>
                <a:cubicBezTo>
                  <a:pt x="0" y="48373"/>
                  <a:pt x="48373" y="0"/>
                  <a:pt x="108045" y="0"/>
                </a:cubicBezTo>
                <a:lnTo>
                  <a:pt x="2334712" y="0"/>
                </a:lnTo>
                <a:cubicBezTo>
                  <a:pt x="2394384" y="0"/>
                  <a:pt x="2442757" y="48373"/>
                  <a:pt x="2442757" y="108045"/>
                </a:cubicBezTo>
                <a:lnTo>
                  <a:pt x="2442757" y="972409"/>
                </a:lnTo>
                <a:cubicBezTo>
                  <a:pt x="2442757" y="1032081"/>
                  <a:pt x="2394384" y="1080454"/>
                  <a:pt x="2334712" y="1080454"/>
                </a:cubicBezTo>
                <a:lnTo>
                  <a:pt x="108045" y="1080454"/>
                </a:lnTo>
                <a:cubicBezTo>
                  <a:pt x="48373" y="1080454"/>
                  <a:pt x="0" y="1032081"/>
                  <a:pt x="0" y="972409"/>
                </a:cubicBezTo>
                <a:lnTo>
                  <a:pt x="0" y="10804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650" tIns="58315" rIns="71650" bIns="58315" numCol="1" spcCol="1270" anchor="ctr" anchorCtr="0">
            <a:noAutofit/>
          </a:bodyPr>
          <a:lstStyle/>
          <a:p>
            <a:pPr lvl="0" algn="ctr" defTabSz="933450" rtl="0">
              <a:lnSpc>
                <a:spcPct val="90000"/>
              </a:lnSpc>
              <a:spcBef>
                <a:spcPct val="0"/>
              </a:spcBef>
              <a:spcAft>
                <a:spcPct val="35000"/>
              </a:spcAft>
            </a:pPr>
            <a:r>
              <a:rPr lang="en-US" sz="2400" b="1" kern="1200" dirty="0" err="1">
                <a:solidFill>
                  <a:srgbClr val="FFFF00"/>
                </a:solidFill>
                <a:latin typeface="Times New Roman" panose="02020603050405020304" pitchFamily="18" charset="0"/>
                <a:cs typeface="Times New Roman" panose="02020603050405020304" pitchFamily="18" charset="0"/>
              </a:rPr>
              <a:t>Hoạt</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động</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giáo</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dục</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theo</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chủ</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đề</a:t>
            </a:r>
            <a:endParaRPr lang="en-US" sz="2400" kern="1200" dirty="0">
              <a:solidFill>
                <a:srgbClr val="FFFF00"/>
              </a:solidFill>
              <a:latin typeface="Times New Roman" panose="02020603050405020304" pitchFamily="18" charset="0"/>
              <a:cs typeface="Times New Roman" panose="02020603050405020304" pitchFamily="18" charset="0"/>
            </a:endParaRPr>
          </a:p>
        </p:txBody>
      </p:sp>
      <p:sp>
        <p:nvSpPr>
          <p:cNvPr id="19" name="Freeform 18"/>
          <p:cNvSpPr/>
          <p:nvPr/>
        </p:nvSpPr>
        <p:spPr>
          <a:xfrm>
            <a:off x="6336602" y="2436375"/>
            <a:ext cx="244275" cy="810341"/>
          </a:xfrm>
          <a:custGeom>
            <a:avLst/>
            <a:gdLst/>
            <a:ahLst/>
            <a:cxnLst/>
            <a:rect l="0" t="0" r="0" b="0"/>
            <a:pathLst>
              <a:path>
                <a:moveTo>
                  <a:pt x="0" y="0"/>
                </a:moveTo>
                <a:lnTo>
                  <a:pt x="0" y="810341"/>
                </a:lnTo>
                <a:lnTo>
                  <a:pt x="244275" y="81034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6580878" y="2706489"/>
            <a:ext cx="1954206"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Hoạt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động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nghiệm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thường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xuyên</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1" name="Freeform 20"/>
          <p:cNvSpPr/>
          <p:nvPr/>
        </p:nvSpPr>
        <p:spPr>
          <a:xfrm>
            <a:off x="9075312" y="1355920"/>
            <a:ext cx="2426485" cy="1080454"/>
          </a:xfrm>
          <a:custGeom>
            <a:avLst/>
            <a:gdLst>
              <a:gd name="connsiteX0" fmla="*/ 0 w 2426485"/>
              <a:gd name="connsiteY0" fmla="*/ 108045 h 1080454"/>
              <a:gd name="connsiteX1" fmla="*/ 108045 w 2426485"/>
              <a:gd name="connsiteY1" fmla="*/ 0 h 1080454"/>
              <a:gd name="connsiteX2" fmla="*/ 2318440 w 2426485"/>
              <a:gd name="connsiteY2" fmla="*/ 0 h 1080454"/>
              <a:gd name="connsiteX3" fmla="*/ 2426485 w 2426485"/>
              <a:gd name="connsiteY3" fmla="*/ 108045 h 1080454"/>
              <a:gd name="connsiteX4" fmla="*/ 2426485 w 2426485"/>
              <a:gd name="connsiteY4" fmla="*/ 972409 h 1080454"/>
              <a:gd name="connsiteX5" fmla="*/ 2318440 w 2426485"/>
              <a:gd name="connsiteY5" fmla="*/ 1080454 h 1080454"/>
              <a:gd name="connsiteX6" fmla="*/ 108045 w 2426485"/>
              <a:gd name="connsiteY6" fmla="*/ 1080454 h 1080454"/>
              <a:gd name="connsiteX7" fmla="*/ 0 w 2426485"/>
              <a:gd name="connsiteY7" fmla="*/ 972409 h 1080454"/>
              <a:gd name="connsiteX8" fmla="*/ 0 w 2426485"/>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6485" h="1080454">
                <a:moveTo>
                  <a:pt x="0" y="108045"/>
                </a:moveTo>
                <a:cubicBezTo>
                  <a:pt x="0" y="48373"/>
                  <a:pt x="48373" y="0"/>
                  <a:pt x="108045" y="0"/>
                </a:cubicBezTo>
                <a:lnTo>
                  <a:pt x="2318440" y="0"/>
                </a:lnTo>
                <a:cubicBezTo>
                  <a:pt x="2378112" y="0"/>
                  <a:pt x="2426485" y="48373"/>
                  <a:pt x="2426485" y="108045"/>
                </a:cubicBezTo>
                <a:lnTo>
                  <a:pt x="2426485" y="972409"/>
                </a:lnTo>
                <a:cubicBezTo>
                  <a:pt x="2426485" y="1032081"/>
                  <a:pt x="2378112" y="1080454"/>
                  <a:pt x="2318440" y="1080454"/>
                </a:cubicBezTo>
                <a:lnTo>
                  <a:pt x="108045" y="1080454"/>
                </a:lnTo>
                <a:cubicBezTo>
                  <a:pt x="48373" y="1080454"/>
                  <a:pt x="0" y="1032081"/>
                  <a:pt x="0" y="972409"/>
                </a:cubicBezTo>
                <a:lnTo>
                  <a:pt x="0" y="108045"/>
                </a:lnTo>
                <a:close/>
              </a:path>
            </a:pathLst>
          </a:custGeom>
          <a:solidFill>
            <a:schemeClr val="accent1">
              <a:lumMod val="40000"/>
              <a:lumOff val="60000"/>
            </a:schemeClr>
          </a:solidFill>
          <a:ln>
            <a:solidFill>
              <a:schemeClr val="accent1">
                <a:lumMod val="40000"/>
                <a:lumOff val="60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71650" tIns="58315" rIns="71650" bIns="58315" numCol="1" spcCol="1270" anchor="ctr" anchorCtr="0">
            <a:noAutofit/>
          </a:bodyPr>
          <a:lstStyle/>
          <a:p>
            <a:pPr lvl="0" algn="ctr" defTabSz="933450" rtl="0">
              <a:lnSpc>
                <a:spcPct val="90000"/>
              </a:lnSpc>
              <a:spcBef>
                <a:spcPct val="0"/>
              </a:spcBef>
              <a:spcAft>
                <a:spcPct val="35000"/>
              </a:spcAft>
            </a:pPr>
            <a:r>
              <a:rPr lang="en-US" sz="2400" b="1" kern="1200" dirty="0" err="1">
                <a:solidFill>
                  <a:schemeClr val="tx2"/>
                </a:solidFill>
                <a:latin typeface="Times New Roman" panose="02020603050405020304" pitchFamily="18" charset="0"/>
                <a:cs typeface="Times New Roman" panose="02020603050405020304" pitchFamily="18" charset="0"/>
              </a:rPr>
              <a:t>Hoạt</a:t>
            </a:r>
            <a:r>
              <a:rPr lang="en-US" sz="2400" b="1" kern="1200" dirty="0">
                <a:solidFill>
                  <a:schemeClr val="tx2"/>
                </a:solidFill>
                <a:latin typeface="Times New Roman" panose="02020603050405020304" pitchFamily="18" charset="0"/>
                <a:cs typeface="Times New Roman" panose="02020603050405020304" pitchFamily="18" charset="0"/>
              </a:rPr>
              <a:t> </a:t>
            </a:r>
            <a:r>
              <a:rPr lang="en-US" sz="2400" b="1" kern="1200" dirty="0" err="1">
                <a:solidFill>
                  <a:schemeClr val="tx2"/>
                </a:solidFill>
                <a:latin typeface="Times New Roman" panose="02020603050405020304" pitchFamily="18" charset="0"/>
                <a:cs typeface="Times New Roman" panose="02020603050405020304" pitchFamily="18" charset="0"/>
              </a:rPr>
              <a:t>động</a:t>
            </a:r>
            <a:r>
              <a:rPr lang="en-US" sz="2400" b="1" kern="1200" dirty="0">
                <a:solidFill>
                  <a:schemeClr val="tx2"/>
                </a:solidFill>
                <a:latin typeface="Times New Roman" panose="02020603050405020304" pitchFamily="18" charset="0"/>
                <a:cs typeface="Times New Roman" panose="02020603050405020304" pitchFamily="18" charset="0"/>
              </a:rPr>
              <a:t> </a:t>
            </a:r>
          </a:p>
          <a:p>
            <a:pPr lvl="0" algn="ctr" defTabSz="933450" rtl="0">
              <a:lnSpc>
                <a:spcPct val="90000"/>
              </a:lnSpc>
              <a:spcBef>
                <a:spcPct val="0"/>
              </a:spcBef>
              <a:spcAft>
                <a:spcPct val="35000"/>
              </a:spcAft>
            </a:pPr>
            <a:r>
              <a:rPr lang="en-US" sz="2400" b="1" kern="1200" dirty="0" err="1">
                <a:solidFill>
                  <a:schemeClr val="tx2"/>
                </a:solidFill>
                <a:latin typeface="Times New Roman" panose="02020603050405020304" pitchFamily="18" charset="0"/>
                <a:cs typeface="Times New Roman" panose="02020603050405020304" pitchFamily="18" charset="0"/>
              </a:rPr>
              <a:t>câu</a:t>
            </a:r>
            <a:r>
              <a:rPr lang="en-US" sz="2400" b="1" kern="1200" dirty="0">
                <a:solidFill>
                  <a:schemeClr val="tx2"/>
                </a:solidFill>
                <a:latin typeface="Times New Roman" panose="02020603050405020304" pitchFamily="18" charset="0"/>
                <a:cs typeface="Times New Roman" panose="02020603050405020304" pitchFamily="18" charset="0"/>
              </a:rPr>
              <a:t> </a:t>
            </a:r>
            <a:r>
              <a:rPr lang="en-US" sz="2400" b="1" kern="1200" dirty="0" err="1">
                <a:solidFill>
                  <a:schemeClr val="tx2"/>
                </a:solidFill>
                <a:latin typeface="Times New Roman" panose="02020603050405020304" pitchFamily="18" charset="0"/>
                <a:cs typeface="Times New Roman" panose="02020603050405020304" pitchFamily="18" charset="0"/>
              </a:rPr>
              <a:t>lạc</a:t>
            </a:r>
            <a:r>
              <a:rPr lang="en-US" sz="2400" b="1" kern="1200" dirty="0">
                <a:solidFill>
                  <a:schemeClr val="tx2"/>
                </a:solidFill>
                <a:latin typeface="Times New Roman" panose="02020603050405020304" pitchFamily="18" charset="0"/>
                <a:cs typeface="Times New Roman" panose="02020603050405020304" pitchFamily="18" charset="0"/>
              </a:rPr>
              <a:t> </a:t>
            </a:r>
            <a:r>
              <a:rPr lang="en-US" sz="2400" b="1" kern="1200" dirty="0" err="1">
                <a:solidFill>
                  <a:schemeClr val="tx2"/>
                </a:solidFill>
                <a:latin typeface="Times New Roman" panose="02020603050405020304" pitchFamily="18" charset="0"/>
                <a:cs typeface="Times New Roman" panose="02020603050405020304" pitchFamily="18" charset="0"/>
              </a:rPr>
              <a:t>bộ</a:t>
            </a:r>
            <a:r>
              <a:rPr lang="en-US" sz="2400" b="1" kern="1200" dirty="0">
                <a:solidFill>
                  <a:schemeClr val="tx2"/>
                </a:solidFill>
                <a:latin typeface="Times New Roman" panose="02020603050405020304" pitchFamily="18" charset="0"/>
                <a:cs typeface="Times New Roman" panose="02020603050405020304" pitchFamily="18" charset="0"/>
              </a:rPr>
              <a:t> </a:t>
            </a:r>
            <a:endParaRPr lang="en-US" sz="2400" b="1" kern="1200" dirty="0" smtClean="0">
              <a:solidFill>
                <a:schemeClr val="tx2"/>
              </a:solidFill>
              <a:latin typeface="Times New Roman" panose="02020603050405020304" pitchFamily="18" charset="0"/>
              <a:cs typeface="Times New Roman" panose="02020603050405020304" pitchFamily="18" charset="0"/>
            </a:endParaRPr>
          </a:p>
          <a:p>
            <a:pPr lvl="0" algn="ctr" defTabSz="933450" rtl="0">
              <a:lnSpc>
                <a:spcPct val="90000"/>
              </a:lnSpc>
              <a:spcBef>
                <a:spcPct val="0"/>
              </a:spcBef>
              <a:spcAft>
                <a:spcPct val="35000"/>
              </a:spcAft>
            </a:pPr>
            <a:r>
              <a:rPr lang="en-US" sz="2400" b="1" kern="1200" dirty="0" smtClean="0">
                <a:solidFill>
                  <a:schemeClr val="tx2"/>
                </a:solidFill>
                <a:latin typeface="Times New Roman" panose="02020603050405020304" pitchFamily="18" charset="0"/>
                <a:cs typeface="Times New Roman" panose="02020603050405020304" pitchFamily="18" charset="0"/>
              </a:rPr>
              <a:t>(</a:t>
            </a:r>
            <a:r>
              <a:rPr lang="en-US" sz="2400" b="1" kern="1200" dirty="0" err="1">
                <a:solidFill>
                  <a:schemeClr val="tx2"/>
                </a:solidFill>
                <a:latin typeface="Times New Roman" panose="02020603050405020304" pitchFamily="18" charset="0"/>
                <a:cs typeface="Times New Roman" panose="02020603050405020304" pitchFamily="18" charset="0"/>
              </a:rPr>
              <a:t>tự</a:t>
            </a:r>
            <a:r>
              <a:rPr lang="en-US" sz="2400" b="1" kern="1200" dirty="0">
                <a:solidFill>
                  <a:schemeClr val="tx2"/>
                </a:solidFill>
                <a:latin typeface="Times New Roman" panose="02020603050405020304" pitchFamily="18" charset="0"/>
                <a:cs typeface="Times New Roman" panose="02020603050405020304" pitchFamily="18" charset="0"/>
              </a:rPr>
              <a:t> </a:t>
            </a:r>
            <a:r>
              <a:rPr lang="en-US" sz="2400" b="1" kern="1200" dirty="0" err="1">
                <a:solidFill>
                  <a:schemeClr val="tx2"/>
                </a:solidFill>
                <a:latin typeface="Times New Roman" panose="02020603050405020304" pitchFamily="18" charset="0"/>
                <a:cs typeface="Times New Roman" panose="02020603050405020304" pitchFamily="18" charset="0"/>
              </a:rPr>
              <a:t>chọn</a:t>
            </a:r>
            <a:r>
              <a:rPr lang="en-US" sz="2400" b="1" kern="1200" dirty="0">
                <a:solidFill>
                  <a:schemeClr val="tx2"/>
                </a:solidFill>
                <a:latin typeface="Times New Roman" panose="02020603050405020304" pitchFamily="18" charset="0"/>
                <a:cs typeface="Times New Roman" panose="02020603050405020304" pitchFamily="18" charset="0"/>
              </a:rPr>
              <a:t>)</a:t>
            </a:r>
            <a:endParaRPr lang="en-US" sz="2400" kern="1200" dirty="0">
              <a:solidFill>
                <a:schemeClr val="tx2"/>
              </a:solidFill>
              <a:latin typeface="Times New Roman" panose="02020603050405020304" pitchFamily="18" charset="0"/>
              <a:cs typeface="Times New Roman" panose="02020603050405020304" pitchFamily="18" charset="0"/>
            </a:endParaRPr>
          </a:p>
        </p:txBody>
      </p:sp>
      <p:sp>
        <p:nvSpPr>
          <p:cNvPr id="22" name="Freeform 21"/>
          <p:cNvSpPr/>
          <p:nvPr/>
        </p:nvSpPr>
        <p:spPr>
          <a:xfrm>
            <a:off x="9317960" y="2436375"/>
            <a:ext cx="242648" cy="810341"/>
          </a:xfrm>
          <a:custGeom>
            <a:avLst/>
            <a:gdLst/>
            <a:ahLst/>
            <a:cxnLst/>
            <a:rect l="0" t="0" r="0" b="0"/>
            <a:pathLst>
              <a:path>
                <a:moveTo>
                  <a:pt x="0" y="0"/>
                </a:moveTo>
                <a:lnTo>
                  <a:pt x="0" y="810341"/>
                </a:lnTo>
                <a:lnTo>
                  <a:pt x="242648" y="81034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3" name="Freeform 22"/>
          <p:cNvSpPr/>
          <p:nvPr/>
        </p:nvSpPr>
        <p:spPr>
          <a:xfrm>
            <a:off x="9560609" y="2706489"/>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Câu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bộ</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thích</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4" name="Freeform 23"/>
          <p:cNvSpPr/>
          <p:nvPr/>
        </p:nvSpPr>
        <p:spPr>
          <a:xfrm>
            <a:off x="9317960" y="2436375"/>
            <a:ext cx="242648" cy="2160909"/>
          </a:xfrm>
          <a:custGeom>
            <a:avLst/>
            <a:gdLst/>
            <a:ahLst/>
            <a:cxnLst/>
            <a:rect l="0" t="0" r="0" b="0"/>
            <a:pathLst>
              <a:path>
                <a:moveTo>
                  <a:pt x="0" y="0"/>
                </a:moveTo>
                <a:lnTo>
                  <a:pt x="0" y="2160909"/>
                </a:lnTo>
                <a:lnTo>
                  <a:pt x="242648" y="216090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5" name="Freeform 24"/>
          <p:cNvSpPr/>
          <p:nvPr/>
        </p:nvSpPr>
        <p:spPr>
          <a:xfrm>
            <a:off x="9560609" y="4057058"/>
            <a:ext cx="1728727" cy="1080454"/>
          </a:xfrm>
          <a:custGeom>
            <a:avLst/>
            <a:gdLst>
              <a:gd name="connsiteX0" fmla="*/ 0 w 1728727"/>
              <a:gd name="connsiteY0" fmla="*/ 108045 h 1080454"/>
              <a:gd name="connsiteX1" fmla="*/ 108045 w 1728727"/>
              <a:gd name="connsiteY1" fmla="*/ 0 h 1080454"/>
              <a:gd name="connsiteX2" fmla="*/ 1620682 w 1728727"/>
              <a:gd name="connsiteY2" fmla="*/ 0 h 1080454"/>
              <a:gd name="connsiteX3" fmla="*/ 1728727 w 1728727"/>
              <a:gd name="connsiteY3" fmla="*/ 108045 h 1080454"/>
              <a:gd name="connsiteX4" fmla="*/ 1728727 w 1728727"/>
              <a:gd name="connsiteY4" fmla="*/ 972409 h 1080454"/>
              <a:gd name="connsiteX5" fmla="*/ 1620682 w 1728727"/>
              <a:gd name="connsiteY5" fmla="*/ 1080454 h 1080454"/>
              <a:gd name="connsiteX6" fmla="*/ 108045 w 1728727"/>
              <a:gd name="connsiteY6" fmla="*/ 1080454 h 1080454"/>
              <a:gd name="connsiteX7" fmla="*/ 0 w 1728727"/>
              <a:gd name="connsiteY7" fmla="*/ 972409 h 1080454"/>
              <a:gd name="connsiteX8" fmla="*/ 0 w 1728727"/>
              <a:gd name="connsiteY8" fmla="*/ 108045 h 108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27" h="1080454">
                <a:moveTo>
                  <a:pt x="0" y="108045"/>
                </a:moveTo>
                <a:cubicBezTo>
                  <a:pt x="0" y="48373"/>
                  <a:pt x="48373" y="0"/>
                  <a:pt x="108045" y="0"/>
                </a:cubicBezTo>
                <a:lnTo>
                  <a:pt x="1620682" y="0"/>
                </a:lnTo>
                <a:cubicBezTo>
                  <a:pt x="1680354" y="0"/>
                  <a:pt x="1728727" y="48373"/>
                  <a:pt x="1728727" y="108045"/>
                </a:cubicBezTo>
                <a:lnTo>
                  <a:pt x="1728727" y="972409"/>
                </a:lnTo>
                <a:cubicBezTo>
                  <a:pt x="1728727" y="1032081"/>
                  <a:pt x="1680354" y="1080454"/>
                  <a:pt x="1620682" y="1080454"/>
                </a:cubicBezTo>
                <a:lnTo>
                  <a:pt x="108045" y="1080454"/>
                </a:lnTo>
                <a:cubicBezTo>
                  <a:pt x="48373" y="1080454"/>
                  <a:pt x="0" y="1032081"/>
                  <a:pt x="0" y="972409"/>
                </a:cubicBezTo>
                <a:lnTo>
                  <a:pt x="0" y="10804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45" tIns="57045" rIns="69745" bIns="57045" numCol="1" spcCol="1270" anchor="ctr" anchorCtr="0">
            <a:noAutofit/>
          </a:bodyPr>
          <a:lstStyle/>
          <a:p>
            <a:pPr lvl="0" algn="ctr" defTabSz="889000" rtl="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Câu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lạc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bộ</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hướng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nghiệp</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254489" y="311602"/>
            <a:ext cx="4559638" cy="480131"/>
          </a:xfrm>
          <a:prstGeom prst="rect">
            <a:avLst/>
          </a:prstGeom>
          <a:noFill/>
        </p:spPr>
        <p:txBody>
          <a:bodyPr wrap="square" rtlCol="0">
            <a:spAutoFit/>
          </a:bodyPr>
          <a:lstStyle/>
          <a:p>
            <a:pPr>
              <a:lnSpc>
                <a:spcPct val="90000"/>
              </a:lnSpc>
            </a:pPr>
            <a:r>
              <a:rPr lang="en-US" sz="2800" b="1" dirty="0">
                <a:solidFill>
                  <a:srgbClr val="FF0000"/>
                </a:solidFill>
                <a:latin typeface="Times New Roman" panose="02020603050405020304" pitchFamily="18" charset="0"/>
                <a:cs typeface="Times New Roman" panose="02020603050405020304" pitchFamily="18" charset="0"/>
              </a:rPr>
              <a:t>105 TIẾT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tuần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Up Arrow 3"/>
          <p:cNvSpPr/>
          <p:nvPr/>
        </p:nvSpPr>
        <p:spPr>
          <a:xfrm>
            <a:off x="6796726" y="4149681"/>
            <a:ext cx="1310325" cy="161198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ĐỔI MỚI CỦA CT</a:t>
            </a:r>
          </a:p>
        </p:txBody>
      </p:sp>
      <p:sp>
        <p:nvSpPr>
          <p:cNvPr id="6" name="Left-Right Arrow 5"/>
          <p:cNvSpPr/>
          <p:nvPr/>
        </p:nvSpPr>
        <p:spPr>
          <a:xfrm>
            <a:off x="2030392" y="4955672"/>
            <a:ext cx="2793452" cy="1480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latin typeface="Times New Roman" panose="02020603050405020304" pitchFamily="18" charset="0"/>
                <a:cs typeface="Times New Roman" panose="02020603050405020304" pitchFamily="18" charset="0"/>
              </a:rPr>
              <a:t>Đã</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đang</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và</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tiếp</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tục</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smtClean="0">
                <a:solidFill>
                  <a:srgbClr val="FFFF00"/>
                </a:solidFill>
                <a:latin typeface="Times New Roman" panose="02020603050405020304" pitchFamily="18" charset="0"/>
                <a:cs typeface="Times New Roman" panose="02020603050405020304" pitchFamily="18" charset="0"/>
              </a:rPr>
              <a:t>đổi</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smtClean="0">
                <a:solidFill>
                  <a:srgbClr val="FFFF00"/>
                </a:solidFill>
                <a:latin typeface="Times New Roman" panose="02020603050405020304" pitchFamily="18" charset="0"/>
                <a:cs typeface="Times New Roman" panose="02020603050405020304" pitchFamily="18" charset="0"/>
              </a:rPr>
              <a:t>mới</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7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P spid="17" grpId="0" animBg="1"/>
      <p:bldP spid="18" grpId="0" animBg="1"/>
      <p:bldP spid="20" grpId="0" animBg="1"/>
      <p:bldP spid="21" grpId="0" animBg="1"/>
      <p:bldP spid="23" grpId="0" animBg="1"/>
      <p:bldP spid="25"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322" y="204612"/>
            <a:ext cx="9490218" cy="1633898"/>
          </a:xfrm>
        </p:spPr>
        <p:txBody>
          <a:bodyPr>
            <a:no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TIÊU CHÍ ĐỂ</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XẾP THỜI KHÓA BIỂU CHO HĐTN,HN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105 TIẾT; 35 TUẦN; 3 TIẾT/TUẦN</a:t>
            </a:r>
          </a:p>
        </p:txBody>
      </p:sp>
      <p:sp>
        <p:nvSpPr>
          <p:cNvPr id="3" name="Content Placeholder 2"/>
          <p:cNvSpPr>
            <a:spLocks noGrp="1"/>
          </p:cNvSpPr>
          <p:nvPr>
            <p:ph idx="1"/>
          </p:nvPr>
        </p:nvSpPr>
        <p:spPr>
          <a:xfrm>
            <a:off x="781397" y="1688881"/>
            <a:ext cx="10407534" cy="4362785"/>
          </a:xfrm>
        </p:spPr>
        <p:txBody>
          <a:bodyPr>
            <a:noAutofit/>
          </a:bodyPr>
          <a:lstStyle/>
          <a:p>
            <a:pPr>
              <a:lnSpc>
                <a:spcPct val="150000"/>
              </a:lnSpc>
              <a:spcAft>
                <a:spcPts val="600"/>
              </a:spcAft>
            </a:pPr>
            <a:r>
              <a:rPr lang="en-US" sz="2800" b="1" dirty="0" err="1" smtClean="0">
                <a:latin typeface="Times New Roman" panose="02020603050405020304" pitchFamily="18" charset="0"/>
                <a:cs typeface="Times New Roman" panose="02020603050405020304" pitchFamily="18" charset="0"/>
              </a:rPr>
              <a:t>Linh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xếp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TKB </a:t>
            </a:r>
            <a:r>
              <a:rPr lang="en-US" sz="2800" b="1" dirty="0" err="1" smtClean="0">
                <a:latin typeface="Times New Roman" panose="02020603050405020304" pitchFamily="18" charset="0"/>
                <a:cs typeface="Times New Roman" panose="02020603050405020304" pitchFamily="18" charset="0"/>
              </a:rPr>
              <a:t>nhưng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bảo</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tuần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nSpc>
                <a:spcPct val="150000"/>
              </a:lnSpc>
              <a:spcAft>
                <a:spcPts val="600"/>
              </a:spcAft>
            </a:pPr>
            <a:r>
              <a:rPr lang="en-US" sz="2800" b="1" dirty="0" err="1" smtClean="0">
                <a:latin typeface="Times New Roman" panose="02020603050405020304" pitchFamily="18" charset="0"/>
                <a:cs typeface="Times New Roman" panose="02020603050405020304" pitchFamily="18" charset="0"/>
              </a:rPr>
              <a:t>Ưu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tính</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thường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xuyên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HĐGD </a:t>
            </a:r>
            <a:r>
              <a:rPr lang="en-US" sz="2800" b="1" dirty="0" err="1" smtClean="0">
                <a:solidFill>
                  <a:srgbClr val="FF0000"/>
                </a:solidFill>
                <a:latin typeface="Times New Roman" panose="02020603050405020304" pitchFamily="18" charset="0"/>
                <a:cs typeface="Times New Roman" panose="02020603050405020304" pitchFamily="18" charset="0"/>
              </a:rPr>
              <a:t>theo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chủ</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xếp</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hàng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tuần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nSpc>
                <a:spcPct val="150000"/>
              </a:lnSpc>
              <a:spcAft>
                <a:spcPts val="600"/>
              </a:spcAft>
            </a:pPr>
            <a:r>
              <a:rPr lang="en-US" sz="2800" b="1" dirty="0" err="1" smtClean="0">
                <a:latin typeface="Times New Roman" panose="02020603050405020304" pitchFamily="18" charset="0"/>
                <a:cs typeface="Times New Roman" panose="02020603050405020304" pitchFamily="18" charset="0"/>
              </a:rPr>
              <a:t>Ưu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HĐGD </a:t>
            </a:r>
            <a:r>
              <a:rPr lang="en-US" sz="2800" b="1" dirty="0" err="1">
                <a:solidFill>
                  <a:srgbClr val="FF0000"/>
                </a:solidFill>
                <a:latin typeface="Times New Roman" panose="02020603050405020304" pitchFamily="18" charset="0"/>
                <a:cs typeface="Times New Roman" panose="02020603050405020304" pitchFamily="18" charset="0"/>
              </a:rPr>
              <a:t>theo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chủ</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yếu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chịu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nSpc>
                <a:spcPct val="150000"/>
              </a:lnSpc>
              <a:spcAft>
                <a:spcPts val="600"/>
              </a:spcAft>
            </a:pPr>
            <a:r>
              <a:rPr lang="en-US" sz="2800" b="1" dirty="0" err="1" smtClean="0">
                <a:latin typeface="Times New Roman" panose="02020603050405020304" pitchFamily="18" charset="0"/>
                <a:cs typeface="Times New Roman" panose="02020603050405020304" pitchFamily="18" charset="0"/>
              </a:rPr>
              <a:t>Cả</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xếp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theo</a:t>
            </a:r>
            <a:r>
              <a:rPr lang="en-US" sz="2800" b="1" dirty="0" smtClean="0">
                <a:latin typeface="Times New Roman" panose="02020603050405020304" pitchFamily="18" charset="0"/>
                <a:cs typeface="Times New Roman" panose="02020603050405020304" pitchFamily="18" charset="0"/>
              </a:rPr>
              <a:t> TKB </a:t>
            </a:r>
            <a:r>
              <a:rPr lang="en-US" sz="2800" b="1" dirty="0" err="1" smtClean="0">
                <a:solidFill>
                  <a:srgbClr val="FF0000"/>
                </a:solidFill>
                <a:latin typeface="Times New Roman" panose="02020603050405020304" pitchFamily="18" charset="0"/>
                <a:cs typeface="Times New Roman" panose="02020603050405020304" pitchFamily="18" charset="0"/>
              </a:rPr>
              <a:t>chính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khóa</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2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nvGraphicFramePr>
        <p:xfrm>
          <a:off x="1084087" y="3708505"/>
          <a:ext cx="10627916" cy="2520413"/>
        </p:xfrm>
        <a:graphic>
          <a:graphicData uri="http://schemas.openxmlformats.org/drawingml/2006/table">
            <a:tbl>
              <a:tblPr firstRow="1" bandRow="1">
                <a:tableStyleId>{93296810-A885-4BE3-A3E7-6D5BEEA58F35}</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HĐTN,HN6</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txBody>
                  <a:tcPr/>
                </a:tc>
                <a:tc>
                  <a:txBody>
                    <a:bodyPr/>
                    <a:lstStyle/>
                    <a:p>
                      <a:endParaRPr lang="en-US">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txBody>
                  <a:tcPr/>
                </a:tc>
                <a:tc>
                  <a:txBody>
                    <a:bodyPr/>
                    <a:lstStyle/>
                    <a:p>
                      <a:endParaRPr lang="en-US">
                        <a:solidFill>
                          <a:srgbClr val="FF0000"/>
                        </a:solidFill>
                      </a:endParaRPr>
                    </a:p>
                  </a:txBody>
                  <a:tcPr/>
                </a:tc>
                <a:tc>
                  <a:txBody>
                    <a:bodyPr/>
                    <a:lstStyle/>
                    <a:p>
                      <a:endParaRPr lang="en-US">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extLst>
                  <a:ext uri="{0D108BD9-81ED-4DB2-BD59-A6C34878D82A}">
                    <a16:rowId xmlns:a16="http://schemas.microsoft.com/office/drawing/2014/main" val="10003"/>
                  </a:ext>
                </a:extLst>
              </a:tr>
            </a:tbl>
          </a:graphicData>
        </a:graphic>
      </p:graphicFrame>
      <p:graphicFrame>
        <p:nvGraphicFramePr>
          <p:cNvPr id="5" name="Content Placeholder 3"/>
          <p:cNvGraphicFramePr>
            <a:graphicFrameLocks/>
          </p:cNvGraphicFramePr>
          <p:nvPr/>
        </p:nvGraphicFramePr>
        <p:xfrm>
          <a:off x="1087999" y="644793"/>
          <a:ext cx="10627916" cy="2520413"/>
        </p:xfrm>
        <a:graphic>
          <a:graphicData uri="http://schemas.openxmlformats.org/drawingml/2006/table">
            <a:tbl>
              <a:tblPr firstRow="1" bandRow="1">
                <a:tableStyleId>{5C22544A-7EE6-4342-B048-85BDC9FD1C3A}</a:tableStyleId>
              </a:tblPr>
              <a:tblGrid>
                <a:gridCol w="817532">
                  <a:extLst>
                    <a:ext uri="{9D8B030D-6E8A-4147-A177-3AD203B41FA5}">
                      <a16:colId xmlns:a16="http://schemas.microsoft.com/office/drawing/2014/main" val="20000"/>
                    </a:ext>
                  </a:extLst>
                </a:gridCol>
                <a:gridCol w="817532">
                  <a:extLst>
                    <a:ext uri="{9D8B030D-6E8A-4147-A177-3AD203B41FA5}">
                      <a16:colId xmlns:a16="http://schemas.microsoft.com/office/drawing/2014/main" val="20001"/>
                    </a:ext>
                  </a:extLst>
                </a:gridCol>
                <a:gridCol w="817532">
                  <a:extLst>
                    <a:ext uri="{9D8B030D-6E8A-4147-A177-3AD203B41FA5}">
                      <a16:colId xmlns:a16="http://schemas.microsoft.com/office/drawing/2014/main" val="20002"/>
                    </a:ext>
                  </a:extLst>
                </a:gridCol>
                <a:gridCol w="817532">
                  <a:extLst>
                    <a:ext uri="{9D8B030D-6E8A-4147-A177-3AD203B41FA5}">
                      <a16:colId xmlns:a16="http://schemas.microsoft.com/office/drawing/2014/main" val="20003"/>
                    </a:ext>
                  </a:extLst>
                </a:gridCol>
                <a:gridCol w="817532">
                  <a:extLst>
                    <a:ext uri="{9D8B030D-6E8A-4147-A177-3AD203B41FA5}">
                      <a16:colId xmlns:a16="http://schemas.microsoft.com/office/drawing/2014/main" val="20004"/>
                    </a:ext>
                  </a:extLst>
                </a:gridCol>
                <a:gridCol w="817532">
                  <a:extLst>
                    <a:ext uri="{9D8B030D-6E8A-4147-A177-3AD203B41FA5}">
                      <a16:colId xmlns:a16="http://schemas.microsoft.com/office/drawing/2014/main" val="20005"/>
                    </a:ext>
                  </a:extLst>
                </a:gridCol>
                <a:gridCol w="817532">
                  <a:extLst>
                    <a:ext uri="{9D8B030D-6E8A-4147-A177-3AD203B41FA5}">
                      <a16:colId xmlns:a16="http://schemas.microsoft.com/office/drawing/2014/main" val="20006"/>
                    </a:ext>
                  </a:extLst>
                </a:gridCol>
                <a:gridCol w="817532">
                  <a:extLst>
                    <a:ext uri="{9D8B030D-6E8A-4147-A177-3AD203B41FA5}">
                      <a16:colId xmlns:a16="http://schemas.microsoft.com/office/drawing/2014/main" val="20007"/>
                    </a:ext>
                  </a:extLst>
                </a:gridCol>
                <a:gridCol w="817532">
                  <a:extLst>
                    <a:ext uri="{9D8B030D-6E8A-4147-A177-3AD203B41FA5}">
                      <a16:colId xmlns:a16="http://schemas.microsoft.com/office/drawing/2014/main" val="20008"/>
                    </a:ext>
                  </a:extLst>
                </a:gridCol>
                <a:gridCol w="817532">
                  <a:extLst>
                    <a:ext uri="{9D8B030D-6E8A-4147-A177-3AD203B41FA5}">
                      <a16:colId xmlns:a16="http://schemas.microsoft.com/office/drawing/2014/main" val="20009"/>
                    </a:ext>
                  </a:extLst>
                </a:gridCol>
                <a:gridCol w="817532">
                  <a:extLst>
                    <a:ext uri="{9D8B030D-6E8A-4147-A177-3AD203B41FA5}">
                      <a16:colId xmlns:a16="http://schemas.microsoft.com/office/drawing/2014/main" val="20010"/>
                    </a:ext>
                  </a:extLst>
                </a:gridCol>
                <a:gridCol w="817532">
                  <a:extLst>
                    <a:ext uri="{9D8B030D-6E8A-4147-A177-3AD203B41FA5}">
                      <a16:colId xmlns:a16="http://schemas.microsoft.com/office/drawing/2014/main" val="20011"/>
                    </a:ext>
                  </a:extLst>
                </a:gridCol>
                <a:gridCol w="817532">
                  <a:extLst>
                    <a:ext uri="{9D8B030D-6E8A-4147-A177-3AD203B41FA5}">
                      <a16:colId xmlns:a16="http://schemas.microsoft.com/office/drawing/2014/main" val="20012"/>
                    </a:ext>
                  </a:extLst>
                </a:gridCol>
              </a:tblGrid>
              <a:tr h="600173">
                <a:tc>
                  <a:txBody>
                    <a:bodyPr/>
                    <a:lstStyle/>
                    <a:p>
                      <a:r>
                        <a:rPr lang="en-US" dirty="0"/>
                        <a:t>HĐTN,HN</a:t>
                      </a:r>
                    </a:p>
                  </a:txBody>
                  <a:tcPr/>
                </a:tc>
                <a:tc gridSpan="3">
                  <a:txBody>
                    <a:bodyPr/>
                    <a:lstStyle/>
                    <a:p>
                      <a:r>
                        <a:rPr lang="en-US" dirty="0"/>
                        <a:t>TUẦN</a:t>
                      </a:r>
                      <a:r>
                        <a:rPr lang="en-US" baseline="0" dirty="0"/>
                        <a:t> 1</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2</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3</a:t>
                      </a:r>
                      <a:endParaRPr lang="en-US" dirty="0"/>
                    </a:p>
                  </a:txBody>
                  <a:tcPr/>
                </a:tc>
                <a:tc hMerge="1">
                  <a:txBody>
                    <a:bodyPr/>
                    <a:lstStyle/>
                    <a:p>
                      <a:endParaRPr lang="en-US"/>
                    </a:p>
                  </a:txBody>
                  <a:tcPr/>
                </a:tc>
                <a:tc hMerge="1">
                  <a:txBody>
                    <a:bodyPr/>
                    <a:lstStyle/>
                    <a:p>
                      <a:endParaRPr lang="en-US" dirty="0"/>
                    </a:p>
                  </a:txBody>
                  <a:tcPr/>
                </a:tc>
                <a:tc gridSpan="3">
                  <a:txBody>
                    <a:bodyPr/>
                    <a:lstStyle/>
                    <a:p>
                      <a:r>
                        <a:rPr lang="en-US" dirty="0"/>
                        <a:t>TUẦN</a:t>
                      </a:r>
                      <a:r>
                        <a:rPr lang="en-US" baseline="0" dirty="0"/>
                        <a:t> 4</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0173">
                <a:tc>
                  <a:txBody>
                    <a:bodyPr/>
                    <a:lstStyle/>
                    <a:p>
                      <a:r>
                        <a:rPr lang="en-US" b="1" dirty="0"/>
                        <a:t>TIẾT1</a:t>
                      </a:r>
                    </a:p>
                  </a:txBody>
                  <a:tcPr/>
                </a:tc>
                <a:tc>
                  <a:txBody>
                    <a:bodyPr/>
                    <a:lstStyle/>
                    <a:p>
                      <a:r>
                        <a:rPr lang="en-US" dirty="0">
                          <a:solidFill>
                            <a:srgbClr val="FF0000"/>
                          </a:solidFill>
                        </a:rPr>
                        <a:t>SHDC</a:t>
                      </a:r>
                    </a:p>
                    <a:p>
                      <a:r>
                        <a:rPr lang="en-US" dirty="0" err="1">
                          <a:solidFill>
                            <a:schemeClr val="tx1"/>
                          </a:solidFill>
                        </a:rPr>
                        <a:t>hđgd</a:t>
                      </a:r>
                      <a:endParaRPr lang="en-US" dirty="0">
                        <a:solidFill>
                          <a:schemeClr val="tx1"/>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r>
                        <a:rPr lang="en-US" dirty="0" err="1">
                          <a:solidFill>
                            <a:schemeClr val="tx1"/>
                          </a:solidFill>
                        </a:rPr>
                        <a:t>hđgd</a:t>
                      </a:r>
                      <a:endParaRPr lang="en-US" dirty="0">
                        <a:solidFill>
                          <a:srgbClr val="FF0000"/>
                        </a:solidFill>
                      </a:endParaRPr>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SHDC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FF0000"/>
                        </a:solidFill>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00173">
                <a:tc>
                  <a:txBody>
                    <a:bodyPr/>
                    <a:lstStyle/>
                    <a:p>
                      <a:r>
                        <a:rPr lang="en-US" b="1" dirty="0"/>
                        <a:t>TIẾT2</a:t>
                      </a:r>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HĐGDTCĐ</a:t>
                      </a:r>
                    </a:p>
                  </a:txBody>
                  <a:tcPr/>
                </a:tc>
                <a:tc>
                  <a:txBody>
                    <a:bodyPr/>
                    <a:lstStyle/>
                    <a:p>
                      <a:endParaRPr lang="en-US" dirty="0"/>
                    </a:p>
                  </a:txBody>
                  <a:tcPr/>
                </a:tc>
                <a:extLst>
                  <a:ext uri="{0D108BD9-81ED-4DB2-BD59-A6C34878D82A}">
                    <a16:rowId xmlns:a16="http://schemas.microsoft.com/office/drawing/2014/main" val="10002"/>
                  </a:ext>
                </a:extLst>
              </a:tr>
              <a:tr h="600173">
                <a:tc>
                  <a:txBody>
                    <a:bodyPr/>
                    <a:lstStyle/>
                    <a:p>
                      <a:r>
                        <a:rPr lang="en-US" b="1" dirty="0"/>
                        <a:t>TIẾT3</a:t>
                      </a:r>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hđgd</a:t>
                      </a:r>
                      <a:endParaRPr lang="en-US"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SHL</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1084087" y="161161"/>
            <a:ext cx="1822935" cy="369332"/>
          </a:xfrm>
          <a:prstGeom prst="rect">
            <a:avLst/>
          </a:prstGeom>
          <a:solidFill>
            <a:srgbClr val="FFFF00"/>
          </a:solidFill>
        </p:spPr>
        <p:txBody>
          <a:bodyPr wrap="none">
            <a:spAutoFit/>
          </a:bodyPr>
          <a:lstStyle/>
          <a:p>
            <a:r>
              <a:rPr lang="en-US" dirty="0">
                <a:latin typeface="Time new roman"/>
              </a:rPr>
              <a:t>PHƯƠNG ÁN 1</a:t>
            </a:r>
            <a:endParaRPr lang="en-US" dirty="0"/>
          </a:p>
        </p:txBody>
      </p:sp>
      <p:sp>
        <p:nvSpPr>
          <p:cNvPr id="8" name="Rectangle 7"/>
          <p:cNvSpPr/>
          <p:nvPr/>
        </p:nvSpPr>
        <p:spPr>
          <a:xfrm>
            <a:off x="1084086" y="3252189"/>
            <a:ext cx="1822935" cy="369332"/>
          </a:xfrm>
          <a:prstGeom prst="rect">
            <a:avLst/>
          </a:prstGeom>
          <a:solidFill>
            <a:srgbClr val="FFFF00"/>
          </a:solidFill>
        </p:spPr>
        <p:txBody>
          <a:bodyPr wrap="none">
            <a:spAutoFit/>
          </a:bodyPr>
          <a:lstStyle/>
          <a:p>
            <a:r>
              <a:rPr lang="en-US" dirty="0">
                <a:latin typeface="Time new roman"/>
              </a:rPr>
              <a:t>PHƯƠNG ÁN 2</a:t>
            </a:r>
            <a:endParaRPr lang="en-US" dirty="0"/>
          </a:p>
        </p:txBody>
      </p:sp>
    </p:spTree>
    <p:extLst>
      <p:ext uri="{BB962C8B-B14F-4D97-AF65-F5344CB8AC3E}">
        <p14:creationId xmlns:p14="http://schemas.microsoft.com/office/powerpoint/2010/main" val="2383342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15401</TotalTime>
  <Words>1638</Words>
  <Application>Microsoft Office PowerPoint</Application>
  <PresentationFormat>Widescreen</PresentationFormat>
  <Paragraphs>311</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Century Gothic</vt:lpstr>
      <vt:lpstr>Garamond</vt:lpstr>
      <vt:lpstr>Roboto</vt:lpstr>
      <vt:lpstr>Time new roman</vt:lpstr>
      <vt:lpstr>Times New Roman</vt:lpstr>
      <vt:lpstr>Verdana</vt:lpstr>
      <vt:lpstr>Wingdings</vt:lpstr>
      <vt:lpstr>Wingdings 3</vt:lpstr>
      <vt:lpstr>Savon</vt:lpstr>
      <vt:lpstr>Chương trình HOẠT ĐỘNG TRẢI NGHIỆM, HƯỚNG NGHIỆP trong CTGDPT 2018 được BGD phê duyệt và công bố ngày 26/12/2018</vt:lpstr>
      <vt:lpstr>PowerPoint Presentation</vt:lpstr>
      <vt:lpstr>PowerPoint Presentation</vt:lpstr>
      <vt:lpstr>PowerPoint Presentation</vt:lpstr>
      <vt:lpstr>PowerPoint Presentation</vt:lpstr>
      <vt:lpstr>PowerPoint Presentation</vt:lpstr>
      <vt:lpstr>PowerPoint Presentation</vt:lpstr>
      <vt:lpstr>TIÊU CHÍ ĐỂ XẾP THỜI KHÓA BIỂU CHO HĐTN,HN  105 TIẾT; 35 TUẦN; 3 TIẾT/TUẦN</vt:lpstr>
      <vt:lpstr>PowerPoint Presentation</vt:lpstr>
      <vt:lpstr>PowerPoint Presentation</vt:lpstr>
      <vt:lpstr>PowerPoint Presentation</vt:lpstr>
      <vt:lpstr>NGHĨA VỤ VÀ TRÁCH NHIỆM  CỦA GV THỰC HIỆN CHƯƠNG TRÌNH HĐTN,HN.</vt:lpstr>
      <vt:lpstr>NHIỆM VỤ KIỂM TRA - ĐÁNH GIÁ HỌC SINH</vt:lpstr>
      <vt:lpstr>CẤU TRÚC CỦA HOẠT ĐỘNG GIÁO DỤC THEO CHỦ ĐỀ</vt:lpstr>
      <vt:lpstr>CẤU TRÚC CỦA SINH HOẠT LỚP </vt:lpstr>
      <vt:lpstr>PowerPoint Presentation</vt:lpstr>
      <vt:lpstr>XIN KÍNH MỜI THẦY CÔ XEM VIDEO MINH HỌA VÀ TẬP TRUNG ĐỂ TRẢ LỜI CÁC CÂU HỎI ĐÓ:</vt:lpstr>
      <vt:lpstr>CÁC ĐỊA CHỈ TRANG WEBSITE KHAI THÁC TÀI LIỆU CHO  HOẠT ĐỘNG TRẢI NGHIỆM, HƯỚNG NGHIỆP</vt:lpstr>
      <vt:lpstr>Các đường links khác…</vt:lpstr>
      <vt:lpstr>CÁC ĐỊA CHỈ TRANG WEBSITE KHAI THÁC TÀI LIỆU CHO  HOẠT ĐỘNG TRẢI NGHIỆM, HƯỚNG NGHIỆP</vt:lpstr>
      <vt:lpstr>PowerPoint Presentation</vt:lpstr>
      <vt:lpstr>clip minh họa</vt:lpstr>
      <vt:lpstr>LỚP 10 BẢN 1</vt:lpstr>
      <vt:lpstr>Clip minh họa lớp 10, 7 bản 2 bộ CTST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270</cp:revision>
  <dcterms:created xsi:type="dcterms:W3CDTF">2021-01-29T04:35:28Z</dcterms:created>
  <dcterms:modified xsi:type="dcterms:W3CDTF">2023-03-23T11:28:58Z</dcterms:modified>
</cp:coreProperties>
</file>