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72" r:id="rId2"/>
    <p:sldId id="373" r:id="rId3"/>
    <p:sldId id="375" r:id="rId4"/>
    <p:sldId id="407" r:id="rId5"/>
    <p:sldId id="376" r:id="rId6"/>
    <p:sldId id="377" r:id="rId7"/>
    <p:sldId id="378" r:id="rId8"/>
    <p:sldId id="379" r:id="rId9"/>
    <p:sldId id="380" r:id="rId10"/>
    <p:sldId id="402" r:id="rId11"/>
    <p:sldId id="404" r:id="rId12"/>
    <p:sldId id="397" r:id="rId13"/>
    <p:sldId id="406" r:id="rId14"/>
    <p:sldId id="314" r:id="rId15"/>
    <p:sldId id="330" r:id="rId16"/>
    <p:sldId id="3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3A9"/>
    <a:srgbClr val="0000FF"/>
    <a:srgbClr val="CC3300"/>
    <a:srgbClr val="FFDAAB"/>
    <a:srgbClr val="0FB7BD"/>
    <a:srgbClr val="048DA4"/>
    <a:srgbClr val="00A9A5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650"/>
  </p:normalViewPr>
  <p:slideViewPr>
    <p:cSldViewPr snapToGrid="0" showGuides="1">
      <p:cViewPr varScale="1">
        <p:scale>
          <a:sx n="91" d="100"/>
          <a:sy n="91" d="100"/>
        </p:scale>
        <p:origin x="-357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notesSlide" Target="../notesSlides/notesSlide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11.png" /><Relationship Id="rId4" Type="http://schemas.openxmlformats.org/officeDocument/2006/relationships/notesSlide" Target="../notesSlides/notesSlide8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sv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tiff" /><Relationship Id="rId4" Type="http://schemas.openxmlformats.org/officeDocument/2006/relationships/image" Target="../media/image5.tif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17146"/>
            <a:ext cx="1070651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tick </a:t>
            </a:r>
            <a:r>
              <a:rPr lang="en-US" sz="2800" dirty="0"/>
              <a:t>(</a:t>
            </a:r>
            <a:r>
              <a:rPr lang="en-US" sz="2800" b="1" dirty="0"/>
              <a:t>    ) the activities that minority children do to help their families.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6" y="1281195"/>
            <a:ext cx="378029" cy="378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0337" y="2585346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look after the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0337" y="3180768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weave clothing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337" y="3776190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prepare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0337" y="4371612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build houses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0337" y="4967034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grow crops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0337" y="5562456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raise livestock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6458" y="26908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/>
          <p:cNvSpPr/>
          <p:nvPr/>
        </p:nvSpPr>
        <p:spPr>
          <a:xfrm>
            <a:off x="6836445" y="328627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6836445" y="392341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Rectangle 34"/>
          <p:cNvSpPr/>
          <p:nvPr/>
        </p:nvSpPr>
        <p:spPr>
          <a:xfrm>
            <a:off x="6836445" y="451883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/>
          <p:cNvSpPr/>
          <p:nvPr/>
        </p:nvSpPr>
        <p:spPr>
          <a:xfrm>
            <a:off x="6836445" y="51142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/>
          <p:cNvSpPr/>
          <p:nvPr/>
        </p:nvSpPr>
        <p:spPr>
          <a:xfrm>
            <a:off x="6836445" y="562625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2" y="2719904"/>
            <a:ext cx="378029" cy="3780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4" y="3317161"/>
            <a:ext cx="378029" cy="3780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3" y="3954295"/>
            <a:ext cx="378029" cy="378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145139"/>
            <a:ext cx="378029" cy="3780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657137"/>
            <a:ext cx="378029" cy="378029"/>
          </a:xfrm>
          <a:prstGeom prst="rect">
            <a:avLst/>
          </a:prstGeom>
        </p:spPr>
      </p:pic>
      <p:pic>
        <p:nvPicPr>
          <p:cNvPr id="2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8D426EFA-5752-094D-BADB-A588542F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44" y="1633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74" y="1892595"/>
            <a:ext cx="5837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Minority children usually learn to work at ______.</a:t>
            </a:r>
          </a:p>
          <a:p>
            <a:r>
              <a:rPr lang="en-US" sz="2600" dirty="0"/>
              <a:t>A. twelve 	B. ten		C.  six 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Girls ______.</a:t>
            </a:r>
          </a:p>
          <a:p>
            <a:r>
              <a:rPr lang="en-US" sz="2600" dirty="0"/>
              <a:t>A. weave clothing</a:t>
            </a:r>
          </a:p>
          <a:p>
            <a:r>
              <a:rPr lang="en-US" sz="2600" dirty="0"/>
              <a:t>B. do the gardening</a:t>
            </a:r>
          </a:p>
          <a:p>
            <a:r>
              <a:rPr lang="en-US" sz="2600" dirty="0"/>
              <a:t>C. catch fish	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Boys ______.</a:t>
            </a:r>
          </a:p>
          <a:p>
            <a:r>
              <a:rPr lang="en-US" sz="2600" dirty="0"/>
              <a:t>A. prepare food		</a:t>
            </a:r>
          </a:p>
          <a:p>
            <a:r>
              <a:rPr lang="en-US" sz="2600" dirty="0"/>
              <a:t>B. raise livestock</a:t>
            </a:r>
          </a:p>
          <a:p>
            <a:r>
              <a:rPr lang="en-US" sz="2600" dirty="0"/>
              <a:t>C. do 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0934" y="1928115"/>
            <a:ext cx="58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Children learn traditions through _____</a:t>
            </a:r>
          </a:p>
          <a:p>
            <a:r>
              <a:rPr lang="en-US" sz="2600" dirty="0"/>
              <a:t>A. work 	B. music	C.  stories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The number of minority children going to school is ______.</a:t>
            </a:r>
          </a:p>
          <a:p>
            <a:r>
              <a:rPr lang="en-US" sz="2600" dirty="0"/>
              <a:t>A. going up 	</a:t>
            </a:r>
          </a:p>
          <a:p>
            <a:r>
              <a:rPr lang="en-US" sz="2600" dirty="0"/>
              <a:t>B. going down</a:t>
            </a:r>
          </a:p>
          <a:p>
            <a:r>
              <a:rPr lang="en-US" sz="2600" dirty="0"/>
              <a:t>C. staying the same</a:t>
            </a:r>
          </a:p>
          <a:p>
            <a:endParaRPr lang="en-US" sz="2600" dirty="0"/>
          </a:p>
        </p:txBody>
      </p:sp>
      <p:sp>
        <p:nvSpPr>
          <p:cNvPr id="21" name="Oval 20"/>
          <p:cNvSpPr/>
          <p:nvPr/>
        </p:nvSpPr>
        <p:spPr>
          <a:xfrm>
            <a:off x="3963164" y="27158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again and circle the correct answer A, B, or C.</a:t>
            </a:r>
          </a:p>
        </p:txBody>
      </p:sp>
      <p:sp>
        <p:nvSpPr>
          <p:cNvPr id="25" name="Oval 24"/>
          <p:cNvSpPr/>
          <p:nvPr/>
        </p:nvSpPr>
        <p:spPr>
          <a:xfrm>
            <a:off x="308935" y="36302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274630" y="576397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9835705" y="2324255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188149" y="3914262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49927" y="1928115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D21BB95F-227E-C94E-B657-2458D307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9451" y="5017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91577"/>
            <a:ext cx="96069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Note five things you do to help your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67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DB1FC-5ACF-044B-B489-2B8D442B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55" y="1985320"/>
            <a:ext cx="7607448" cy="3955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0123" y="2192879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dirty="0">
                <a:solidFill>
                  <a:srgbClr val="0000FF"/>
                </a:solidFill>
              </a:rPr>
              <a:t>- cook meals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0123" y="2712904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- Clean the floor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61958" y="3256907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- sweep the floor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61957" y="3914318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- Feed the </a:t>
            </a:r>
            <a:r>
              <a:rPr lang="en-US" sz="2800" dirty="0" err="1">
                <a:solidFill>
                  <a:srgbClr val="0000FF"/>
                </a:solidFill>
              </a:rPr>
              <a:t>arnimals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1604" y="4541848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- 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946207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  <p:bldP spid="15" grpId="0"/>
      <p:bldP spid="1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4617"/>
            <a:ext cx="106639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a paragraph (80 - 100 words) about the things you do to help your family. Use the ideas in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62E0D-4B32-2D41-BA38-2C7C69A9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96" y="2128724"/>
            <a:ext cx="4942958" cy="4640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38588" y="206851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270"/>
            <a:r>
              <a:rPr lang="en-US" sz="2000" b="1" i="1" dirty="0">
                <a:latin typeface="Times New Roman"/>
                <a:ea typeface="MS Mincho"/>
              </a:rPr>
              <a:t>Suggested answer:</a:t>
            </a:r>
            <a:endParaRPr lang="en-US" sz="2400" dirty="0">
              <a:latin typeface="Times New Roman"/>
              <a:ea typeface="MS Mincho"/>
            </a:endParaRPr>
          </a:p>
          <a:p>
            <a:r>
              <a:rPr lang="en-US" sz="2200" i="1" dirty="0">
                <a:latin typeface="Times New Roman"/>
                <a:ea typeface="MS Mincho"/>
              </a:rPr>
              <a:t>I learnt to share housework with other members of the family when I was seven or eight. I always start the day by tidying up my bed. Then I prepare breakfast for me and my brother. I usually help prepare dinner or do the washing afterwards. At the weekend, I usually spend an hour cleaning and tidying up my room and collecting dirty clothes of the whole family for washing. I sometimes do other work like planting vegetables or ﬂowers on the top open ﬂoor of our house with my mother, repairing our bikes with my father, or repainting the gate. I think doing housework together connects our family’s members.</a:t>
            </a:r>
            <a:endParaRPr lang="en-US" sz="2200" dirty="0">
              <a:effectLst/>
              <a:latin typeface="Times New Roman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6248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590545" y="2005339"/>
            <a:ext cx="90979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 this lesson, you have: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the topic of the listening text.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understood more about ethnic children through listening tasks.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written a paragraph about the things you do to help your family.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002" y="1317734"/>
            <a:ext cx="21886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048" y="2357206"/>
            <a:ext cx="835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Learn by heart all </a:t>
            </a:r>
            <a:r>
              <a:rPr lang="en-US" sz="3200"/>
              <a:t>the new words</a:t>
            </a:r>
            <a:r>
              <a:rPr lang="en-US" sz="32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Prepare for Lesson 7 – Looking back &amp;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0" y="357439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22836" y="1737257"/>
            <a:ext cx="447257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1568861"/>
            <a:ext cx="964452" cy="91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1" y="2653747"/>
            <a:ext cx="5763901" cy="37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017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9985" y="2176086"/>
            <a:ext cx="5755112" cy="1654685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Match the phrases with the correct pictures.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tick the activities that minority children do to help their families.</a:t>
            </a:r>
          </a:p>
          <a:p>
            <a:r>
              <a:rPr lang="en-US" dirty="0">
                <a:solidFill>
                  <a:schemeClr val="tx1"/>
                </a:solidFill>
              </a:rPr>
              <a:t>Task 3: Listen again and circle the correct answer A, B, or 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85074" y="5405997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6875" y="1285675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42998" y="269462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6875" y="431766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78430" y="544775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2789" y="1591778"/>
            <a:ext cx="1558166" cy="110284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8" idx="1"/>
            <a:endCxn id="39" idx="0"/>
          </p:cNvCxnSpPr>
          <p:nvPr/>
        </p:nvCxnSpPr>
        <p:spPr>
          <a:xfrm rot="10800000" flipV="1">
            <a:off x="1884832" y="3003428"/>
            <a:ext cx="1558166" cy="1314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9" idx="3"/>
            <a:endCxn id="40" idx="0"/>
          </p:cNvCxnSpPr>
          <p:nvPr/>
        </p:nvCxnSpPr>
        <p:spPr>
          <a:xfrm>
            <a:off x="2802789" y="4618384"/>
            <a:ext cx="1593598" cy="82937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85074" y="4165038"/>
            <a:ext cx="5743692" cy="92795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Note five things you do to help your family.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about the things you do to help your family. Use the ideas in 4.</a:t>
            </a: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9045"/>
            <a:ext cx="10759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Match the phrases with the correct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*WARM-UP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2868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73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519" y="1988286"/>
            <a:ext cx="308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1. catching 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435" y="1973449"/>
            <a:ext cx="320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2. weaving clothing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119" y="1988286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3. growing crops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102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9670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6218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92516-1E06-A14F-A463-18F06601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" y="3288022"/>
            <a:ext cx="3569889" cy="1933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AD3E6-D785-0D48-B6E3-73C39E44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30" y="3338978"/>
            <a:ext cx="3569889" cy="188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D7DC1-6F3A-3B4F-A03C-7E61452C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34" y="3316917"/>
            <a:ext cx="3555014" cy="18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0351 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461 0.5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56511 0.5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7465" y="1463542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629" y="4737018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36741" y="32560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88" y="1549900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9010" y="161317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0282" y="4420096"/>
            <a:ext cx="3776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err="1"/>
              <a:t>để</a:t>
            </a:r>
            <a:r>
              <a:rPr lang="en-US" sz="4800"/>
              <a:t> lại, </a:t>
            </a:r>
          </a:p>
          <a:p>
            <a:pPr algn="ctr"/>
            <a:r>
              <a:rPr lang="en-US" sz="4800"/>
              <a:t>truyền 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583" y="3189758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08467"/>
            <a:ext cx="4115094" cy="33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39849" y="1329766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575" y="4697237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60916" y="3269061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547148" y="1987207"/>
            <a:ext cx="7477685" cy="373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848289"/>
              </p:ext>
            </p:extLst>
          </p:nvPr>
        </p:nvGraphicFramePr>
        <p:xfrm>
          <a:off x="499767" y="1525488"/>
          <a:ext cx="11323638" cy="4424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4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3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6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ɡæðər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họp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on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pɑːs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lại, truyền</a:t>
                      </a:r>
                      <a:r>
                        <a:rPr lang="en-US" sz="320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ledʒənd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thuyết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20227"/>
              </p:ext>
            </p:extLst>
          </p:nvPr>
        </p:nvGraphicFramePr>
        <p:xfrm>
          <a:off x="287079" y="1477927"/>
          <a:ext cx="11536326" cy="39221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36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3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(v)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(v) 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502" y="4653461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tụ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họp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502" y="2642908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để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lại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502" y="3613945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truyền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thuyết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8868 -0.3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8685 0.13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9388 0.15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3943</TotalTime>
  <Words>598</Words>
  <Application>Microsoft Office PowerPoint</Application>
  <PresentationFormat>Màn hình rộng</PresentationFormat>
  <Paragraphs>138</Paragraphs>
  <Slides>16</Slides>
  <Notes>12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17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Hau Tran Thi Thuy</cp:lastModifiedBy>
  <cp:revision>534</cp:revision>
  <dcterms:created xsi:type="dcterms:W3CDTF">2020-12-09T02:04:09Z</dcterms:created>
  <dcterms:modified xsi:type="dcterms:W3CDTF">2023-11-17T09:04:35Z</dcterms:modified>
</cp:coreProperties>
</file>