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9" r:id="rId2"/>
    <p:sldId id="425" r:id="rId3"/>
    <p:sldId id="424" r:id="rId4"/>
    <p:sldId id="355" r:id="rId5"/>
    <p:sldId id="356" r:id="rId6"/>
    <p:sldId id="384" r:id="rId7"/>
    <p:sldId id="358" r:id="rId8"/>
    <p:sldId id="359" r:id="rId9"/>
    <p:sldId id="374" r:id="rId10"/>
    <p:sldId id="380" r:id="rId11"/>
    <p:sldId id="357" r:id="rId12"/>
    <p:sldId id="387" r:id="rId13"/>
    <p:sldId id="389" r:id="rId14"/>
    <p:sldId id="391" r:id="rId15"/>
    <p:sldId id="392" r:id="rId16"/>
    <p:sldId id="393" r:id="rId17"/>
    <p:sldId id="390" r:id="rId18"/>
    <p:sldId id="395" r:id="rId19"/>
    <p:sldId id="396" r:id="rId20"/>
    <p:sldId id="397" r:id="rId21"/>
    <p:sldId id="406" r:id="rId22"/>
    <p:sldId id="403" r:id="rId23"/>
    <p:sldId id="405" r:id="rId24"/>
    <p:sldId id="276" r:id="rId25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82" y="-24"/>
      </p:cViewPr>
      <p:guideLst>
        <p:guide orient="horz" pos="2070"/>
        <p:guide pos="28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846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3.jpeg"/><Relationship Id="rId4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lum bright="60000" contrast="-6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4"/>
          <p:cNvSpPr/>
          <p:nvPr/>
        </p:nvSpPr>
        <p:spPr>
          <a:xfrm>
            <a:off x="-533400" y="4191000"/>
            <a:ext cx="7848600" cy="116840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dirty="0">
                <a:solidFill>
                  <a:srgbClr val="FF3300"/>
                </a:solidFill>
                <a:latin typeface="Arial" panose="020B0604020202020204" pitchFamily="34" charset="0"/>
              </a:rPr>
              <a:t>                    </a:t>
            </a:r>
            <a:r>
              <a:rPr lang="en-US" altLang="zh-CN" sz="2800" b="1" dirty="0">
                <a:solidFill>
                  <a:srgbClr val="FF3300"/>
                </a:solidFill>
                <a:latin typeface="Arial" panose="020B0604020202020204" pitchFamily="34" charset="0"/>
              </a:rPr>
              <a:t>GV:  </a:t>
            </a:r>
            <a:r>
              <a:rPr lang="en-US" altLang="en-US" sz="2800" b="1" dirty="0" smtClean="0">
                <a:solidFill>
                  <a:srgbClr val="FF3300"/>
                </a:solidFill>
                <a:latin typeface="Arial" panose="020B0604020202020204" pitchFamily="34" charset="0"/>
              </a:rPr>
              <a:t>NGUYỄN THỊ THÚY</a:t>
            </a:r>
            <a:endParaRPr lang="en-US" altLang="zh-CN" sz="2800" b="1" dirty="0">
              <a:solidFill>
                <a:srgbClr val="FF3300"/>
              </a:solidFill>
              <a:latin typeface="Monotype Corsiva" pitchFamily="66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zh-CN" sz="2800" b="1" dirty="0">
                <a:solidFill>
                  <a:srgbClr val="FF3300"/>
                </a:solidFill>
                <a:latin typeface="Arial" panose="020B0604020202020204" pitchFamily="34" charset="0"/>
              </a:rPr>
              <a:t>                      TRƯỜNG THCS </a:t>
            </a:r>
            <a:r>
              <a:rPr lang="en-US" altLang="en-US" sz="2800" b="1" dirty="0" smtClean="0">
                <a:solidFill>
                  <a:srgbClr val="FF3300"/>
                </a:solidFill>
                <a:latin typeface="Arial" panose="020B0604020202020204" pitchFamily="34" charset="0"/>
              </a:rPr>
              <a:t>GIA THỤY</a:t>
            </a:r>
            <a:endParaRPr lang="vi-VN" altLang="en-US" sz="2800" b="1" dirty="0">
              <a:solidFill>
                <a:srgbClr val="FF3300"/>
              </a:solidFill>
              <a:latin typeface="Arial" panose="020B0604020202020204" pitchFamily="34" charset="0"/>
              <a:ea typeface="Times New Roman" panose="02020603050405020304" charset="0"/>
            </a:endParaRPr>
          </a:p>
        </p:txBody>
      </p:sp>
      <p:sp>
        <p:nvSpPr>
          <p:cNvPr id="10245" name="WordArt 5" descr="Paper bag"/>
          <p:cNvSpPr>
            <a:spLocks noTextEdit="1"/>
          </p:cNvSpPr>
          <p:nvPr/>
        </p:nvSpPr>
        <p:spPr>
          <a:xfrm>
            <a:off x="1524000" y="2666999"/>
            <a:ext cx="6301636" cy="106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fontAlgn="base"/>
            <a:r>
              <a:rPr lang="vi-VN" altLang="en-US" sz="3600" b="1" strike="noStrike" noProof="1" smtClean="0">
                <a:ln w="9525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FF"/>
                </a:solidFill>
                <a:effectLst>
                  <a:outerShdw dist="563972" dir="14049740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charset="0"/>
                <a:ea typeface="Times New Roman" panose="02020603050405020304" charset="0"/>
              </a:rPr>
              <a:t>MĨ THUẬT</a:t>
            </a:r>
            <a:r>
              <a:rPr lang="en-US" altLang="en-US" sz="3600" b="1" strike="noStrike" noProof="1" smtClean="0">
                <a:ln w="9525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FF"/>
                </a:solidFill>
                <a:effectLst>
                  <a:outerShdw dist="563972" dir="14049740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charset="0"/>
                <a:ea typeface="Times New Roman" panose="02020603050405020304" charset="0"/>
              </a:rPr>
              <a:t> 6</a:t>
            </a:r>
            <a:r>
              <a:rPr lang="vi-VN" altLang="en-US" sz="3600" b="1" strike="noStrike" noProof="1" smtClean="0">
                <a:ln w="9525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FF"/>
                </a:solidFill>
                <a:effectLst>
                  <a:outerShdw dist="563972" dir="14049740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charset="0"/>
                <a:ea typeface="Times New Roman" panose="02020603050405020304" charset="0"/>
              </a:rPr>
              <a:t> </a:t>
            </a:r>
            <a:endParaRPr lang="vi-VN" altLang="en-US" sz="3600" b="1" strike="noStrike" noProof="1">
              <a:ln w="9525" cap="flat" cmpd="sng">
                <a:solidFill>
                  <a:srgbClr val="008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FF"/>
              </a:solidFill>
              <a:effectLst>
                <a:outerShdw dist="563972" dir="14049740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 panose="02020603050405020304" charset="0"/>
              <a:ea typeface="Times New Roman" panose="0202060305040502030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11267" grpId="1"/>
      <p:bldP spid="10245" grpId="0"/>
      <p:bldP spid="1024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lum bright="12000" contrast="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208405"/>
          </a:xfrm>
          <a:solidFill>
            <a:srgbClr val="FFC000"/>
          </a:solidFill>
        </p:spPr>
        <p:txBody>
          <a:bodyPr>
            <a:no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vi-VN" altLang="en-US" sz="1800" b="1" kern="1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/>
                <a:cs typeface="Times New Roman" panose="02020603050405020304"/>
              </a:rPr>
              <a:t>  	</a:t>
            </a:r>
            <a:r>
              <a:rPr lang="en-US" sz="1800" b="1" u="sng" kern="1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/>
                <a:cs typeface="Times New Roman" panose="02020603050405020304"/>
              </a:rPr>
              <a:t>CHỦ </a:t>
            </a:r>
            <a:r>
              <a:rPr lang="en-US" sz="1800" b="1" u="sng" kern="1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/>
                <a:cs typeface="Times New Roman" panose="02020603050405020304"/>
              </a:rPr>
              <a:t>ĐỀ:</a:t>
            </a:r>
            <a:r>
              <a:rPr lang="en-US" sz="1800" b="1" kern="1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1800" b="1" kern="1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/>
                <a:cs typeface="Times New Roman" panose="02020603050405020304"/>
              </a:rPr>
              <a:t>NGHỆ THUẬT TIỀN SỬ THẾ GIỚI VÀ VIỆT NAM</a:t>
            </a:r>
            <a:r>
              <a:rPr lang="vi-VN" altLang="en-US" sz="1800" b="1" kern="1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endParaRPr lang="en-US" sz="1800" b="1" kern="1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2312035" y="914400"/>
            <a:ext cx="6374765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TIẾT </a:t>
            </a:r>
            <a:r>
              <a:rPr lang="en-US" alt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9</a:t>
            </a:r>
            <a:r>
              <a:rPr lang="vi-VN" alt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 </a:t>
            </a:r>
            <a:r>
              <a:rPr lang="vi-VN" alt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NHỮNG HÌNH VẼ TRONG HANG ĐỘNG</a:t>
            </a:r>
          </a:p>
          <a:p>
            <a:pPr algn="ctr"/>
            <a:r>
              <a:rPr lang="vi-VN" alt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( 2 TIẾT )</a:t>
            </a:r>
          </a:p>
        </p:txBody>
      </p:sp>
      <p:pic>
        <p:nvPicPr>
          <p:cNvPr id="7" name="Content Placeholder 6" descr="Picture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5615" y="255270"/>
            <a:ext cx="1219835" cy="1162685"/>
          </a:xfrm>
          <a:prstGeom prst="rect">
            <a:avLst/>
          </a:prstGeom>
        </p:spPr>
      </p:pic>
      <p:pic>
        <p:nvPicPr>
          <p:cNvPr id="4" name="Picture 3" descr="240781012_1226217911125463_9060894759117531986_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7585" y="2306955"/>
            <a:ext cx="3783965" cy="3908425"/>
          </a:xfrm>
          <a:prstGeom prst="rect">
            <a:avLst/>
          </a:prstGeom>
        </p:spPr>
      </p:pic>
      <p:pic>
        <p:nvPicPr>
          <p:cNvPr id="11" name="Picture 10" descr="240822901_1008343236589384_2386576504664277463_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2237740"/>
            <a:ext cx="3783330" cy="3977005"/>
          </a:xfrm>
          <a:prstGeom prst="rect">
            <a:avLst/>
          </a:prstGeom>
        </p:spPr>
      </p:pic>
      <p:sp>
        <p:nvSpPr>
          <p:cNvPr id="13" name="Text Box 12"/>
          <p:cNvSpPr txBox="1"/>
          <p:nvPr/>
        </p:nvSpPr>
        <p:spPr>
          <a:xfrm>
            <a:off x="697865" y="6324600"/>
            <a:ext cx="7748270" cy="39878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marL="228600" indent="-228600" algn="ctr"/>
            <a:r>
              <a:rPr lang="en-US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alibri" panose="020F0502020204030204" charset="0"/>
              </a:rPr>
              <a:t>H</a:t>
            </a:r>
            <a:r>
              <a:rPr lang="vi-VN" altLang="en-US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alibri" panose="020F0502020204030204" charset="0"/>
              </a:rPr>
              <a:t>ình trong h</a:t>
            </a:r>
            <a:r>
              <a:rPr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alibri" panose="020F0502020204030204" charset="0"/>
              </a:rPr>
              <a:t>ang </a:t>
            </a:r>
            <a:r>
              <a:rPr lang="vi-VN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alibri" panose="020F0502020204030204" charset="0"/>
              </a:rPr>
              <a:t>động ở công viên QG Kakadu,Australia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685800" y="1646555"/>
            <a:ext cx="8000365" cy="55308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marL="228600" indent="-228600"/>
            <a:r>
              <a:rPr lang="vi-VN" altLang="en-US" sz="3000" b="1" u="sng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1. KHÁM PHÁ HÌNH VẼ THỜI TIỀN SỬ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lum bright="24000" contrast="1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vi-VN" altLang="en-US" sz="1800" b="1" kern="1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/>
                <a:cs typeface="Times New Roman" panose="02020603050405020304"/>
              </a:rPr>
              <a:t>  	</a:t>
            </a:r>
            <a:r>
              <a:rPr lang="en-US" sz="1800" b="1" u="sng" kern="1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/>
                <a:cs typeface="Times New Roman" panose="02020603050405020304"/>
              </a:rPr>
              <a:t>CHỦ </a:t>
            </a:r>
            <a:r>
              <a:rPr lang="en-US" sz="1800" b="1" u="sng" kern="1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/>
                <a:cs typeface="Times New Roman" panose="02020603050405020304"/>
              </a:rPr>
              <a:t>ĐỀ:</a:t>
            </a:r>
            <a:r>
              <a:rPr lang="en-US" sz="1800" b="1" kern="1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1800" b="1" kern="1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/>
                <a:cs typeface="Times New Roman" panose="02020603050405020304"/>
              </a:rPr>
              <a:t>NGHỆ THUẬT TIỀN SỬ THẾ GIỚI VÀ VIỆT NAM</a:t>
            </a:r>
            <a:r>
              <a:rPr lang="vi-VN" altLang="en-US" sz="1800" b="1" kern="1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endParaRPr lang="en-US" sz="1800" b="1" kern="1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2312035" y="914400"/>
            <a:ext cx="6374765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TIẾT </a:t>
            </a:r>
            <a:r>
              <a:rPr lang="en-US" alt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9</a:t>
            </a:r>
            <a:r>
              <a:rPr lang="vi-VN" alt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 </a:t>
            </a:r>
            <a:r>
              <a:rPr lang="vi-VN" alt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NHỮNG HÌNH VẼ TRONG HANG ĐỘNG</a:t>
            </a:r>
          </a:p>
          <a:p>
            <a:pPr algn="ctr"/>
            <a:r>
              <a:rPr lang="vi-VN" alt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( 2 TIẾT )</a:t>
            </a:r>
          </a:p>
        </p:txBody>
      </p:sp>
      <p:pic>
        <p:nvPicPr>
          <p:cNvPr id="7" name="Content Placeholder 6" descr="Picture1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279400"/>
            <a:ext cx="1176655" cy="1176655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609600" y="2428240"/>
            <a:ext cx="7538085" cy="386143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marL="228600" indent="-228600"/>
            <a:r>
              <a:rPr lang="vi-VN" altLang="en-US" sz="35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ymbol" panose="05050102010706020507" charset="0"/>
                <a:cs typeface="Calibri" panose="020F0502020204030204" charset="0"/>
              </a:rPr>
              <a:t>  </a:t>
            </a:r>
            <a:r>
              <a:rPr sz="35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alibri" panose="020F0502020204030204" charset="0"/>
              </a:rPr>
              <a:t>+ Đối tượng trong các hình vẽ là gì?</a:t>
            </a:r>
          </a:p>
          <a:p>
            <a:pPr marL="228600" indent="-228600"/>
            <a:r>
              <a:rPr sz="35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alibri" panose="020F0502020204030204" charset="0"/>
              </a:rPr>
              <a:t>+ Nêu đặc điểm về đường nét, màu sắc của hình vẽ đó.</a:t>
            </a:r>
          </a:p>
          <a:p>
            <a:pPr marL="228600" indent="-228600"/>
            <a:r>
              <a:rPr sz="35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alibri" panose="020F0502020204030204" charset="0"/>
              </a:rPr>
              <a:t>+ Hình vẽ đó gồm một hay nhiều nhân vật?</a:t>
            </a:r>
          </a:p>
          <a:p>
            <a:pPr marL="228600" indent="-228600"/>
            <a:r>
              <a:rPr sz="35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alibri" panose="020F0502020204030204" charset="0"/>
              </a:rPr>
              <a:t>+ Cách sắp xếp nhân vật trong hình vẽ đó như thế nào?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685800" y="1646555"/>
            <a:ext cx="8000365" cy="55308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marL="228600" indent="-228600"/>
            <a:r>
              <a:rPr lang="vi-VN" altLang="en-US" sz="3000" b="1" u="sng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1. KHÁM PHÁ HÌNH VẼ THỜI TIỀN SỬ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lum bright="18000" contrast="3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vi-VN" altLang="en-US" sz="1800" b="1" kern="1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/>
                <a:cs typeface="Times New Roman" panose="02020603050405020304"/>
              </a:rPr>
              <a:t>  	</a:t>
            </a:r>
            <a:r>
              <a:rPr lang="en-US" sz="1800" b="1" u="sng" kern="1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/>
                <a:cs typeface="Times New Roman" panose="02020603050405020304"/>
              </a:rPr>
              <a:t>CHỦ </a:t>
            </a:r>
            <a:r>
              <a:rPr lang="en-US" sz="1800" b="1" u="sng" kern="1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/>
                <a:cs typeface="Times New Roman" panose="02020603050405020304"/>
              </a:rPr>
              <a:t>ĐỀ:</a:t>
            </a:r>
            <a:r>
              <a:rPr lang="en-US" sz="1800" b="1" kern="1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1800" b="1" kern="1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/>
                <a:cs typeface="Times New Roman" panose="02020603050405020304"/>
              </a:rPr>
              <a:t>NGHỆ THUẬT TIỀN SỬ THẾ GIỚI VÀ VIỆT NAM</a:t>
            </a:r>
            <a:r>
              <a:rPr lang="vi-VN" altLang="en-US" sz="1800" b="1" kern="1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endParaRPr lang="en-US" sz="1800" b="1" kern="1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2312035" y="914400"/>
            <a:ext cx="6374765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TIẾT </a:t>
            </a:r>
            <a:r>
              <a:rPr lang="en-US" alt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9</a:t>
            </a:r>
            <a:r>
              <a:rPr lang="vi-VN" alt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 </a:t>
            </a:r>
            <a:r>
              <a:rPr lang="vi-VN" alt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NHỮNG HÌNH VẼ TRONG HANG ĐỘNG</a:t>
            </a:r>
          </a:p>
          <a:p>
            <a:pPr algn="ctr"/>
            <a:r>
              <a:rPr lang="vi-VN" alt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( 2 TIẾT )</a:t>
            </a:r>
          </a:p>
        </p:txBody>
      </p:sp>
      <p:pic>
        <p:nvPicPr>
          <p:cNvPr id="7" name="Content Placeholder 6" descr="Picture1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295275"/>
            <a:ext cx="1054735" cy="1096010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76200" y="1608455"/>
            <a:ext cx="8578850" cy="55308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marL="228600" indent="-228600"/>
            <a:r>
              <a:rPr lang="vi-VN" altLang="en-US" sz="3000" b="1" u="sng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2. CÁCH VẼ MÔ PHỎNG THEO HÌNH MẪU</a:t>
            </a:r>
          </a:p>
        </p:txBody>
      </p:sp>
      <p:sp>
        <p:nvSpPr>
          <p:cNvPr id="100" name="Text Box 99"/>
          <p:cNvSpPr txBox="1"/>
          <p:nvPr/>
        </p:nvSpPr>
        <p:spPr>
          <a:xfrm>
            <a:off x="304800" y="2438400"/>
            <a:ext cx="8188325" cy="31381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3300" b="1">
                <a:latin typeface="Times New Roman" panose="02020603050405020304" charset="0"/>
              </a:rPr>
              <a:t>+ Nét, hình, màu trong các hình vẽ: Đều miêu tả các hình ở thời kì tiền sử, sử dụng màu vàng nâu là gam màu chủ đạo.</a:t>
            </a:r>
          </a:p>
          <a:p>
            <a:pPr indent="0"/>
            <a:r>
              <a:rPr lang="en-US" sz="3300" b="1">
                <a:latin typeface="Times New Roman" panose="02020603050405020304" charset="0"/>
              </a:rPr>
              <a:t>+ Chất liệu và cách thức thể hiện: Các tác phẩm ở thời kì tiền sử được thể hiện ở một số hang đá, phiến đá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0" grpId="0"/>
      <p:bldP spid="10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lum bright="54000" contrast="-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208405"/>
          </a:xfrm>
          <a:solidFill>
            <a:srgbClr val="FFC000"/>
          </a:solidFill>
        </p:spPr>
        <p:txBody>
          <a:bodyPr>
            <a:no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vi-VN" altLang="en-US" sz="1800" b="1" kern="1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/>
                <a:cs typeface="Times New Roman" panose="02020603050405020304"/>
              </a:rPr>
              <a:t>  	</a:t>
            </a:r>
            <a:r>
              <a:rPr lang="en-US" sz="1800" b="1" u="sng" kern="1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/>
                <a:cs typeface="Times New Roman" panose="02020603050405020304"/>
              </a:rPr>
              <a:t>CHỦ </a:t>
            </a:r>
            <a:r>
              <a:rPr lang="en-US" sz="1800" b="1" u="sng" kern="1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/>
                <a:cs typeface="Times New Roman" panose="02020603050405020304"/>
              </a:rPr>
              <a:t>ĐỀ:</a:t>
            </a:r>
            <a:r>
              <a:rPr lang="en-US" sz="1800" b="1" kern="1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1800" b="1" kern="1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/>
                <a:cs typeface="Times New Roman" panose="02020603050405020304"/>
              </a:rPr>
              <a:t>NGHỆ THUẬT TIỀN SỬ THẾ GIỚI VÀ VIỆT NAM</a:t>
            </a:r>
            <a:r>
              <a:rPr lang="vi-VN" altLang="en-US" sz="1800" b="1" kern="1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endParaRPr lang="en-US" sz="1800" b="1" kern="1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2312035" y="914400"/>
            <a:ext cx="6374765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TIẾT 9. </a:t>
            </a:r>
            <a:r>
              <a:rPr lang="vi-VN" alt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NHỮNG </a:t>
            </a:r>
            <a:r>
              <a:rPr lang="vi-VN" alt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HÌNH VẼ TRONG HANG ĐỘNG</a:t>
            </a:r>
          </a:p>
          <a:p>
            <a:pPr algn="ctr"/>
            <a:r>
              <a:rPr lang="vi-VN" alt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( 2 TIẾT )</a:t>
            </a:r>
          </a:p>
        </p:txBody>
      </p:sp>
      <p:pic>
        <p:nvPicPr>
          <p:cNvPr id="7" name="Content Placeholder 6" descr="Picture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5615" y="255270"/>
            <a:ext cx="1219835" cy="1162685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76200" y="1608455"/>
            <a:ext cx="8578850" cy="55308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marL="228600" indent="-228600"/>
            <a:r>
              <a:rPr lang="vi-VN" altLang="en-US" sz="3000" b="1" u="sng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2. CÁCH VẼ MÔ PHỎNG THEO HÌNH MẪU</a:t>
            </a:r>
          </a:p>
        </p:txBody>
      </p:sp>
      <p:sp>
        <p:nvSpPr>
          <p:cNvPr id="100" name="Text Box 99"/>
          <p:cNvSpPr txBox="1"/>
          <p:nvPr/>
        </p:nvSpPr>
        <p:spPr>
          <a:xfrm>
            <a:off x="178435" y="2161540"/>
            <a:ext cx="8508365" cy="16148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3300" b="1">
                <a:latin typeface="Times New Roman" panose="02020603050405020304" charset="0"/>
              </a:rPr>
              <a:t>- KL: Mô phỏng hình vẽ trong hang động là một trong những cách tìm hiểu nghệ thuật tạo hình thời Tiền sử.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228600" y="3581400"/>
            <a:ext cx="8508365" cy="31381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3300" b="1">
                <a:latin typeface="Times New Roman" panose="02020603050405020304" charset="0"/>
              </a:rPr>
              <a:t>- Các bước vẽ mô phỏng :</a:t>
            </a:r>
          </a:p>
          <a:p>
            <a:pPr indent="0"/>
            <a:r>
              <a:rPr lang="en-US" sz="3300" b="1">
                <a:latin typeface="Times New Roman" panose="02020603050405020304" charset="0"/>
              </a:rPr>
              <a:t>+ Bước 1 : Xác định bố cục hình vẽ và phác các nét khái quát.</a:t>
            </a:r>
          </a:p>
          <a:p>
            <a:pPr indent="0"/>
            <a:r>
              <a:rPr lang="en-US" sz="3300" b="1">
                <a:latin typeface="Times New Roman" panose="02020603050405020304" charset="0"/>
              </a:rPr>
              <a:t>+ Bước 2 : Vẽ, điều chỉnh hình và chi tiết cho sát với hình mẫu</a:t>
            </a:r>
          </a:p>
          <a:p>
            <a:pPr indent="0"/>
            <a:r>
              <a:rPr lang="en-US" sz="3300" b="1">
                <a:latin typeface="Times New Roman" panose="02020603050405020304" charset="0"/>
              </a:rPr>
              <a:t>+ Bước 3 : Vẽ màu.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Inverted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  <p:bldP spid="3" grpId="0"/>
      <p:bldP spid="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lum bright="54000" contrast="-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vi-VN" altLang="en-US" sz="1800" b="1" kern="1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/>
                <a:cs typeface="Times New Roman" panose="02020603050405020304"/>
              </a:rPr>
              <a:t>  	</a:t>
            </a:r>
            <a:r>
              <a:rPr lang="en-US" sz="1800" b="1" u="sng" kern="1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/>
                <a:cs typeface="Times New Roman" panose="02020603050405020304"/>
              </a:rPr>
              <a:t>CHỦ ĐỀ </a:t>
            </a:r>
            <a:r>
              <a:rPr lang="en-US" sz="1800" b="1" u="sng" kern="1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/>
                <a:cs typeface="Times New Roman" panose="02020603050405020304"/>
              </a:rPr>
              <a:t>:</a:t>
            </a:r>
            <a:r>
              <a:rPr lang="en-US" sz="1800" b="1" kern="1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1800" b="1" kern="1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/>
                <a:cs typeface="Times New Roman" panose="02020603050405020304"/>
              </a:rPr>
              <a:t>NGHỆ THUẬT TIỀN SỬ THẾ GIỚI VÀ VIỆT NAM</a:t>
            </a:r>
            <a:r>
              <a:rPr lang="vi-VN" altLang="en-US" sz="1800" b="1" kern="1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endParaRPr lang="en-US" sz="1800" b="1" kern="1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2312035" y="914400"/>
            <a:ext cx="6374765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TIẾT 9. </a:t>
            </a:r>
            <a:r>
              <a:rPr lang="vi-VN" alt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NHỮNG </a:t>
            </a:r>
            <a:r>
              <a:rPr lang="vi-VN" alt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HÌNH VẼ TRONG HANG ĐỘNG</a:t>
            </a:r>
          </a:p>
          <a:p>
            <a:pPr algn="ctr"/>
            <a:r>
              <a:rPr lang="vi-VN" alt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( 2 TIẾT )</a:t>
            </a:r>
          </a:p>
        </p:txBody>
      </p:sp>
      <p:pic>
        <p:nvPicPr>
          <p:cNvPr id="7" name="Content Placeholder 6" descr="Picture1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81000" y="274955"/>
            <a:ext cx="1153160" cy="1092835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76200" y="1608455"/>
            <a:ext cx="8578850" cy="55308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marL="228600" indent="-228600"/>
            <a:r>
              <a:rPr lang="vi-VN" altLang="en-US" sz="3000" b="1" u="sng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2. CÁCH VẼ MÔ PHỎNG THEO HÌNH MẪU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6106795" y="2286635"/>
            <a:ext cx="2548255" cy="45231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endParaRPr lang="en-US" sz="3600" b="1">
              <a:latin typeface="Times New Roman" panose="02020603050405020304" charset="0"/>
            </a:endParaRPr>
          </a:p>
          <a:p>
            <a:pPr indent="0"/>
            <a:r>
              <a:rPr lang="en-US" sz="3600" b="1">
                <a:latin typeface="Times New Roman" panose="02020603050405020304" charset="0"/>
              </a:rPr>
              <a:t>+ Bước 1 : Xác định bố cục hình vẽ và phác các nét khái quát.</a:t>
            </a:r>
          </a:p>
          <a:p>
            <a:endParaRPr lang="en-US" sz="3600" b="1">
              <a:latin typeface="Times New Roman" panose="02020603050405020304" charset="0"/>
            </a:endParaRPr>
          </a:p>
        </p:txBody>
      </p:sp>
      <p:pic>
        <p:nvPicPr>
          <p:cNvPr id="4" name="Content Placeholder 3" descr="screenshot_10_126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152400" y="2210435"/>
            <a:ext cx="5953760" cy="43307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lum bright="54000" contrast="-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vi-VN" altLang="en-US" sz="1800" b="1" kern="1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/>
                <a:cs typeface="Times New Roman" panose="02020603050405020304"/>
              </a:rPr>
              <a:t>  	</a:t>
            </a:r>
            <a:r>
              <a:rPr lang="en-US" sz="1800" b="1" u="sng" kern="1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/>
                <a:cs typeface="Times New Roman" panose="02020603050405020304"/>
              </a:rPr>
              <a:t>CHỦ </a:t>
            </a:r>
            <a:r>
              <a:rPr lang="en-US" sz="1800" b="1" u="sng" kern="1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/>
                <a:cs typeface="Times New Roman" panose="02020603050405020304"/>
              </a:rPr>
              <a:t>ĐỀ:</a:t>
            </a:r>
            <a:r>
              <a:rPr lang="en-US" sz="1800" b="1" kern="1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1800" b="1" kern="1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/>
                <a:cs typeface="Times New Roman" panose="02020603050405020304"/>
              </a:rPr>
              <a:t>NGHỆ THUẬT TIỀN SỬ THẾ GIỚI VÀ VIỆT NAM</a:t>
            </a:r>
            <a:r>
              <a:rPr lang="vi-VN" altLang="en-US" sz="1800" b="1" kern="1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endParaRPr lang="en-US" sz="1800" b="1" kern="1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2312035" y="914400"/>
            <a:ext cx="6374765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TIẾT 9. </a:t>
            </a:r>
            <a:r>
              <a:rPr lang="vi-VN" alt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NHỮNG </a:t>
            </a:r>
            <a:r>
              <a:rPr lang="vi-VN" alt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HÌNH VẼ TRONG HANG ĐỘNG</a:t>
            </a:r>
          </a:p>
          <a:p>
            <a:pPr algn="ctr"/>
            <a:r>
              <a:rPr lang="vi-VN" alt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( 2 TIẾT )</a:t>
            </a:r>
          </a:p>
        </p:txBody>
      </p:sp>
      <p:pic>
        <p:nvPicPr>
          <p:cNvPr id="7" name="Content Placeholder 6" descr="Picture1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33400" y="228600"/>
            <a:ext cx="1087120" cy="1191260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76200" y="1608455"/>
            <a:ext cx="8578850" cy="55308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marL="228600" indent="-228600"/>
            <a:r>
              <a:rPr lang="vi-VN" altLang="en-US" sz="3000" b="1" u="sng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2. CÁCH VẼ MÔ PHỎNG THEO HÌNH MẪU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146685" y="2286635"/>
            <a:ext cx="2660015" cy="36461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endParaRPr lang="en-US" sz="3300" b="1">
              <a:latin typeface="Times New Roman" panose="02020603050405020304" charset="0"/>
            </a:endParaRPr>
          </a:p>
          <a:p>
            <a:pPr indent="0"/>
            <a:r>
              <a:rPr lang="en-US" sz="3300" b="1">
                <a:latin typeface="Times New Roman" panose="02020603050405020304" charset="0"/>
              </a:rPr>
              <a:t>+ Bước 2 : Vẽ, điều chỉnh hình và chi tiết cho sát với hình mẫu</a:t>
            </a:r>
          </a:p>
          <a:p>
            <a:endParaRPr lang="en-US" sz="3300" b="1">
              <a:latin typeface="Times New Roman" panose="02020603050405020304" charset="0"/>
            </a:endParaRPr>
          </a:p>
        </p:txBody>
      </p:sp>
      <p:pic>
        <p:nvPicPr>
          <p:cNvPr id="4" name="Content Placeholder 3" descr="screenshot_133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3000375" y="2210435"/>
            <a:ext cx="5808980" cy="45523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Inverted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lum bright="54000" contrast="-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vi-VN" altLang="en-US" sz="1800" b="1" kern="1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/>
                <a:cs typeface="Times New Roman" panose="02020603050405020304"/>
              </a:rPr>
              <a:t>  	</a:t>
            </a:r>
            <a:r>
              <a:rPr lang="en-US" sz="1800" b="1" u="sng" kern="1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/>
                <a:cs typeface="Times New Roman" panose="02020603050405020304"/>
              </a:rPr>
              <a:t>CHỦ </a:t>
            </a:r>
            <a:r>
              <a:rPr lang="en-US" sz="1800" b="1" u="sng" kern="1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/>
                <a:cs typeface="Times New Roman" panose="02020603050405020304"/>
              </a:rPr>
              <a:t>ĐỀ:</a:t>
            </a:r>
            <a:r>
              <a:rPr lang="en-US" sz="1800" b="1" kern="1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1800" b="1" kern="1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/>
                <a:cs typeface="Times New Roman" panose="02020603050405020304"/>
              </a:rPr>
              <a:t>NGHỆ THUẬT TIỀN SỬ THẾ GIỚI VÀ VIỆT NAM</a:t>
            </a:r>
            <a:r>
              <a:rPr lang="vi-VN" altLang="en-US" sz="1800" b="1" kern="1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endParaRPr lang="en-US" sz="1800" b="1" kern="1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2312035" y="914400"/>
            <a:ext cx="6374765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TIẾT 9. </a:t>
            </a:r>
            <a:r>
              <a:rPr lang="vi-VN" alt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NHỮNG </a:t>
            </a:r>
            <a:r>
              <a:rPr lang="vi-VN" alt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HÌNH VẼ TRONG HANG ĐỘNG</a:t>
            </a:r>
          </a:p>
          <a:p>
            <a:pPr algn="ctr"/>
            <a:r>
              <a:rPr lang="vi-VN" alt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( 2 TIẾT )</a:t>
            </a:r>
          </a:p>
        </p:txBody>
      </p:sp>
      <p:pic>
        <p:nvPicPr>
          <p:cNvPr id="7" name="Content Placeholder 6" descr="Picture1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33400" y="152400"/>
            <a:ext cx="1000760" cy="1242060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76200" y="1608455"/>
            <a:ext cx="8578850" cy="55308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marL="228600" indent="-228600"/>
            <a:r>
              <a:rPr lang="vi-VN" altLang="en-US" sz="3000" b="1" u="sng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2. CÁCH VẼ MÔ PHỎNG THEO HÌNH MẪU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228600" y="5638800"/>
            <a:ext cx="8508365" cy="11068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ctr"/>
            <a:endParaRPr lang="en-US" sz="3300" b="1">
              <a:latin typeface="Times New Roman" panose="02020603050405020304" charset="0"/>
            </a:endParaRPr>
          </a:p>
          <a:p>
            <a:pPr indent="0" algn="ctr"/>
            <a:r>
              <a:rPr lang="en-US" sz="3300" b="1">
                <a:latin typeface="Times New Roman" panose="02020603050405020304" charset="0"/>
              </a:rPr>
              <a:t>+ Bước 3 : Vẽ màu.</a:t>
            </a:r>
          </a:p>
        </p:txBody>
      </p:sp>
      <p:pic>
        <p:nvPicPr>
          <p:cNvPr id="4" name="Content Placeholder 3" descr="screenshot_134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62000" y="2210435"/>
            <a:ext cx="7105015" cy="3905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Inverted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lum bright="54000" contrast="-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208405"/>
          </a:xfrm>
          <a:solidFill>
            <a:srgbClr val="FFC000"/>
          </a:solidFill>
        </p:spPr>
        <p:txBody>
          <a:bodyPr>
            <a:no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vi-VN" altLang="en-US" sz="1800" b="1" kern="1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/>
                <a:cs typeface="Times New Roman" panose="02020603050405020304"/>
              </a:rPr>
              <a:t>  	</a:t>
            </a:r>
            <a:r>
              <a:rPr lang="en-US" sz="1800" b="1" u="sng" kern="1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/>
                <a:cs typeface="Times New Roman" panose="02020603050405020304"/>
              </a:rPr>
              <a:t>CHỦ </a:t>
            </a:r>
            <a:r>
              <a:rPr lang="en-US" sz="1800" b="1" u="sng" kern="1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/>
                <a:cs typeface="Times New Roman" panose="02020603050405020304"/>
              </a:rPr>
              <a:t>ĐỀ:</a:t>
            </a:r>
            <a:r>
              <a:rPr lang="en-US" sz="1800" b="1" kern="1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1800" b="1" kern="1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/>
                <a:cs typeface="Times New Roman" panose="02020603050405020304"/>
              </a:rPr>
              <a:t>NGHỆ THUẬT TIỀN SỬ THẾ GIỚI VÀ VIỆT NAM</a:t>
            </a:r>
            <a:r>
              <a:rPr lang="vi-VN" altLang="en-US" sz="1800" b="1" kern="1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endParaRPr lang="en-US" sz="1800" b="1" kern="1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2312035" y="914400"/>
            <a:ext cx="6374765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TIẾT 9. </a:t>
            </a:r>
            <a:r>
              <a:rPr lang="vi-VN" alt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NHỮNG </a:t>
            </a:r>
            <a:r>
              <a:rPr lang="vi-VN" alt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HÌNH VẼ TRONG HANG ĐỘNG</a:t>
            </a:r>
          </a:p>
          <a:p>
            <a:pPr algn="ctr"/>
            <a:r>
              <a:rPr lang="vi-VN" alt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( 2 TIẾT )</a:t>
            </a:r>
          </a:p>
        </p:txBody>
      </p:sp>
      <p:pic>
        <p:nvPicPr>
          <p:cNvPr id="7" name="Content Placeholder 6" descr="Picture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5615" y="255270"/>
            <a:ext cx="1219835" cy="1162685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76200" y="1608455"/>
            <a:ext cx="8578850" cy="55308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marL="228600" indent="-228600"/>
            <a:r>
              <a:rPr lang="en-US" altLang="vi-VN" sz="3000" b="1" u="sng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3. </a:t>
            </a:r>
            <a:r>
              <a:rPr lang="vi-VN" altLang="en-US" sz="3000" b="1" u="sng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MÔ PHỎNG HÌNH VẼ THỜI TIỀN SỬ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228600" y="2362200"/>
            <a:ext cx="8146415" cy="16148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3300" b="1">
                <a:latin typeface="Times New Roman" panose="02020603050405020304" charset="0"/>
              </a:rPr>
              <a:t>HS quan sát hình ở trang 20,21,23 SGK Mĩ thuật 6 hoặc hình GV chuẩn bị trước để tiến hành mô phỏng lại</a:t>
            </a:r>
            <a:r>
              <a:rPr lang="vi-VN" altLang="en-US" sz="3300" b="1">
                <a:latin typeface="Times New Roman" panose="02020603050405020304" charset="0"/>
              </a:rPr>
              <a:t> trên giấy A4 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381000" y="4343400"/>
            <a:ext cx="8146415" cy="5988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vi-VN" sz="3300" b="1">
                <a:latin typeface="Times New Roman" panose="02020603050405020304" charset="0"/>
              </a:rPr>
              <a:t>Thời gian: 25 phút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4" grpId="0"/>
      <p:bldP spid="4" grpId="1"/>
      <p:bldP spid="6" grpId="0"/>
      <p:bldP spid="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lum bright="54000" contrast="-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vi-VN" altLang="en-US" sz="1800" b="1" kern="1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/>
                <a:cs typeface="Times New Roman" panose="02020603050405020304"/>
              </a:rPr>
              <a:t>  	</a:t>
            </a:r>
            <a:r>
              <a:rPr lang="en-US" sz="1800" b="1" u="sng" kern="1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/>
                <a:cs typeface="Times New Roman" panose="02020603050405020304"/>
              </a:rPr>
              <a:t>CHỦ </a:t>
            </a:r>
            <a:r>
              <a:rPr lang="en-US" sz="1800" b="1" u="sng" kern="1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/>
                <a:cs typeface="Times New Roman" panose="02020603050405020304"/>
              </a:rPr>
              <a:t>ĐỀ:</a:t>
            </a:r>
            <a:r>
              <a:rPr lang="en-US" sz="1800" b="1" kern="1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1800" b="1" kern="1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/>
                <a:cs typeface="Times New Roman" panose="02020603050405020304"/>
              </a:rPr>
              <a:t>NGHỆ THUẬT TIỀN SỬ THẾ GIỚI VÀ VIỆT NAM</a:t>
            </a:r>
            <a:r>
              <a:rPr lang="vi-VN" altLang="en-US" sz="1800" b="1" kern="1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endParaRPr lang="en-US" sz="1800" b="1" kern="1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2312035" y="914400"/>
            <a:ext cx="6374765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TIẾT 9. </a:t>
            </a:r>
            <a:r>
              <a:rPr lang="vi-VN" alt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NHỮNG </a:t>
            </a:r>
            <a:r>
              <a:rPr lang="vi-VN" alt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HÌNH VẼ TRONG HANG ĐỘNG</a:t>
            </a:r>
          </a:p>
          <a:p>
            <a:pPr algn="ctr"/>
            <a:r>
              <a:rPr lang="vi-VN" alt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( 2 TIẾT )</a:t>
            </a:r>
          </a:p>
        </p:txBody>
      </p:sp>
      <p:pic>
        <p:nvPicPr>
          <p:cNvPr id="7" name="Content Placeholder 6" descr="Picture1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238125"/>
            <a:ext cx="1190625" cy="1177925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76200" y="1608455"/>
            <a:ext cx="8578850" cy="55308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marL="228600" indent="-228600"/>
            <a:r>
              <a:rPr lang="en-US" altLang="vi-VN" sz="3000" b="1" u="sng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3. </a:t>
            </a:r>
            <a:r>
              <a:rPr lang="vi-VN" altLang="en-US" sz="3000" b="1" u="sng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MÔ PHỎNG HÌNH VẼ THỜI TIỀN SỬ</a:t>
            </a:r>
          </a:p>
        </p:txBody>
      </p:sp>
      <p:pic>
        <p:nvPicPr>
          <p:cNvPr id="3" name="Content Placeholder 2" descr="DN648_HH180316_Ve-lai-tranh-3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304800" y="2209800"/>
            <a:ext cx="4038600" cy="4362450"/>
          </a:xfrm>
          <a:prstGeom prst="rect">
            <a:avLst/>
          </a:prstGeom>
        </p:spPr>
      </p:pic>
      <p:pic>
        <p:nvPicPr>
          <p:cNvPr id="8" name="Picture 7" descr="hang-altamira-tc3a2y-ban-nha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2210435"/>
            <a:ext cx="4305300" cy="4364355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85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385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38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38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lum bright="54000" contrast="-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vi-VN" altLang="en-US" sz="1800" b="1" kern="1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/>
                <a:cs typeface="Times New Roman" panose="02020603050405020304"/>
              </a:rPr>
              <a:t>  	</a:t>
            </a:r>
            <a:r>
              <a:rPr lang="en-US" sz="1800" b="1" u="sng" kern="1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/>
                <a:cs typeface="Times New Roman" panose="02020603050405020304"/>
              </a:rPr>
              <a:t>CHỦ </a:t>
            </a:r>
            <a:r>
              <a:rPr lang="en-US" sz="1800" b="1" u="sng" kern="1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/>
                <a:cs typeface="Times New Roman" panose="02020603050405020304"/>
              </a:rPr>
              <a:t>ĐỀ:</a:t>
            </a:r>
            <a:r>
              <a:rPr lang="en-US" sz="1800" b="1" kern="1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1800" b="1" kern="1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/>
                <a:cs typeface="Times New Roman" panose="02020603050405020304"/>
              </a:rPr>
              <a:t>NGHỆ THUẬT TIỀN SỬ THẾ GIỚI VÀ VIỆT NAM</a:t>
            </a:r>
            <a:r>
              <a:rPr lang="vi-VN" altLang="en-US" sz="1800" b="1" kern="1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endParaRPr lang="en-US" sz="1800" b="1" kern="1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2312035" y="914400"/>
            <a:ext cx="6374765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TIẾT 9. </a:t>
            </a:r>
            <a:r>
              <a:rPr lang="vi-VN" alt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NHỮNG </a:t>
            </a:r>
            <a:r>
              <a:rPr lang="vi-VN" alt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HÌNH VẼ TRONG HANG ĐỘNG</a:t>
            </a:r>
          </a:p>
          <a:p>
            <a:pPr algn="ctr"/>
            <a:r>
              <a:rPr lang="vi-VN" alt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( 2 TIẾT )</a:t>
            </a:r>
          </a:p>
        </p:txBody>
      </p:sp>
      <p:pic>
        <p:nvPicPr>
          <p:cNvPr id="7" name="Content Placeholder 6" descr="Picture1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238125"/>
            <a:ext cx="1190625" cy="1177925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76200" y="1608455"/>
            <a:ext cx="8578850" cy="55308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marL="228600" indent="-228600"/>
            <a:r>
              <a:rPr lang="en-US" altLang="vi-VN" sz="3000" b="1" u="sng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3. </a:t>
            </a:r>
            <a:r>
              <a:rPr lang="vi-VN" altLang="en-US" sz="3000" b="1" u="sng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MÔ PHỎNG HÌNH VẼ THỜI TIỀN SỬ</a:t>
            </a:r>
          </a:p>
        </p:txBody>
      </p:sp>
      <p:pic>
        <p:nvPicPr>
          <p:cNvPr id="13" name="Picture 12" descr="240824799_242668497733328_8979691076883260653_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8040" y="2209800"/>
            <a:ext cx="3968115" cy="3809365"/>
          </a:xfrm>
          <a:prstGeom prst="rect">
            <a:avLst/>
          </a:prstGeom>
        </p:spPr>
      </p:pic>
      <p:pic>
        <p:nvPicPr>
          <p:cNvPr id="15" name="Picture 14" descr="118237868_2976653302446228_5092372969107585958_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2211705"/>
            <a:ext cx="3751580" cy="378841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/>
          <p:nvPr/>
        </p:nvSpPr>
        <p:spPr>
          <a:xfrm>
            <a:off x="685800" y="2895600"/>
            <a:ext cx="7538085" cy="120032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marL="228600" indent="-228600"/>
            <a:r>
              <a:rPr lang="vi-VN" altLang="en-US" sz="3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ymbol" panose="05050102010706020507" charset="0"/>
                <a:cs typeface="Calibri" panose="020F0502020204030204" charset="0"/>
              </a:rPr>
              <a:t>  </a:t>
            </a:r>
            <a:r>
              <a:rPr lang="en-US" sz="3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ymbol" panose="05050102010706020507" charset="0"/>
                <a:cs typeface="Calibri" panose="020F0502020204030204" charset="0"/>
              </a:rPr>
              <a:t>· </a:t>
            </a:r>
            <a:r>
              <a:rPr lang="en-US" sz="3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Calibri" panose="020F0502020204030204" charset="0"/>
              </a:rPr>
              <a:t>SGK, </a:t>
            </a:r>
            <a:r>
              <a:rPr lang="en-US" sz="36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Calibri" panose="020F0502020204030204" charset="0"/>
              </a:rPr>
              <a:t>đồ</a:t>
            </a:r>
            <a:r>
              <a:rPr lang="en-US" sz="3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Calibri" panose="020F0502020204030204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Calibri" panose="020F0502020204030204" charset="0"/>
              </a:rPr>
              <a:t>dùng</a:t>
            </a:r>
            <a:r>
              <a:rPr lang="en-US" sz="3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Calibri" panose="020F0502020204030204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Calibri" panose="020F0502020204030204" charset="0"/>
              </a:rPr>
              <a:t>học</a:t>
            </a:r>
            <a:r>
              <a:rPr lang="en-US" sz="3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Calibri" panose="020F0502020204030204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Calibri" panose="020F0502020204030204" charset="0"/>
              </a:rPr>
              <a:t>tập</a:t>
            </a:r>
            <a:r>
              <a:rPr lang="en-US" sz="3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Calibri" panose="020F0502020204030204" charset="0"/>
              </a:rPr>
              <a:t>, </a:t>
            </a:r>
            <a:r>
              <a:rPr lang="en-US" sz="36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Calibri" panose="020F0502020204030204" charset="0"/>
              </a:rPr>
              <a:t>giấy</a:t>
            </a:r>
            <a:r>
              <a:rPr lang="en-US" sz="3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Calibri" panose="020F0502020204030204" charset="0"/>
              </a:rPr>
              <a:t> A4</a:t>
            </a:r>
            <a:endParaRPr lang="en-US" sz="36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ymbol" panose="05050102010706020507" charset="0"/>
              <a:cs typeface="Calibri" panose="020F0502020204030204" charset="0"/>
            </a:endParaRPr>
          </a:p>
          <a:p>
            <a:pPr marL="228600" indent="-228600"/>
            <a:r>
              <a:rPr lang="en-US" sz="36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ymbol" panose="05050102010706020507" charset="0"/>
                <a:cs typeface="Calibri" panose="020F0502020204030204" charset="0"/>
              </a:rPr>
              <a:t>  · </a:t>
            </a:r>
            <a:r>
              <a:rPr lang="en-US" sz="36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Calibri" panose="020F0502020204030204" charset="0"/>
              </a:rPr>
              <a:t> </a:t>
            </a:r>
            <a:r>
              <a:rPr lang="vi-VN" altLang="en-US" sz="3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Calibri" panose="020F0502020204030204" charset="0"/>
              </a:rPr>
              <a:t>G</a:t>
            </a:r>
            <a:r>
              <a:rPr lang="en-US" sz="36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Calibri" panose="020F0502020204030204" charset="0"/>
              </a:rPr>
              <a:t>iấy</a:t>
            </a:r>
            <a:r>
              <a:rPr lang="en-US" sz="3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Calibri" panose="020F0502020204030204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Calibri" panose="020F0502020204030204" charset="0"/>
              </a:rPr>
              <a:t>vẽ</a:t>
            </a:r>
            <a:r>
              <a:rPr lang="en-US" sz="3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Calibri" panose="020F0502020204030204" charset="0"/>
              </a:rPr>
              <a:t>, </a:t>
            </a:r>
            <a:r>
              <a:rPr lang="en-US" sz="36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Calibri" panose="020F0502020204030204" charset="0"/>
              </a:rPr>
              <a:t>bút</a:t>
            </a:r>
            <a:r>
              <a:rPr lang="en-US" sz="3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Calibri" panose="020F0502020204030204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Calibri" panose="020F0502020204030204" charset="0"/>
              </a:rPr>
              <a:t>chì</a:t>
            </a:r>
            <a:r>
              <a:rPr lang="en-US" sz="3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Calibri" panose="020F0502020204030204" charset="0"/>
              </a:rPr>
              <a:t>, </a:t>
            </a:r>
            <a:r>
              <a:rPr lang="en-US" sz="36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Calibri" panose="020F0502020204030204" charset="0"/>
              </a:rPr>
              <a:t>tẩy</a:t>
            </a:r>
            <a:r>
              <a:rPr lang="en-US" sz="3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Calibri" panose="020F0502020204030204" charset="0"/>
              </a:rPr>
              <a:t>, </a:t>
            </a:r>
            <a:r>
              <a:rPr lang="en-US" sz="3600" b="1" dirty="0" err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Calibri" panose="020F0502020204030204" charset="0"/>
              </a:rPr>
              <a:t>màu</a:t>
            </a:r>
            <a:r>
              <a:rPr lang="en-US" sz="3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Calibri" panose="020F0502020204030204" charset="0"/>
              </a:rPr>
              <a:t>.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762000" y="2133600"/>
            <a:ext cx="7538085" cy="64516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marL="228600" indent="-228600"/>
            <a:r>
              <a:rPr lang="vi-VN" altLang="en-US" sz="3600" b="1" u="sng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KIỂM TRA DỤNG CỤ HỌC TẬP: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lum bright="54000" contrast="-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vi-VN" altLang="en-US" sz="1800" b="1" kern="1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/>
                <a:cs typeface="Times New Roman" panose="02020603050405020304"/>
              </a:rPr>
              <a:t>  	</a:t>
            </a:r>
            <a:r>
              <a:rPr lang="en-US" sz="1800" b="1" u="sng" kern="1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/>
                <a:cs typeface="Times New Roman" panose="02020603050405020304"/>
              </a:rPr>
              <a:t>CHỦ </a:t>
            </a:r>
            <a:r>
              <a:rPr lang="en-US" sz="1800" b="1" u="sng" kern="1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/>
                <a:cs typeface="Times New Roman" panose="02020603050405020304"/>
              </a:rPr>
              <a:t>ĐỀ:</a:t>
            </a:r>
            <a:r>
              <a:rPr lang="en-US" sz="1800" b="1" kern="1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1800" b="1" kern="1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/>
                <a:cs typeface="Times New Roman" panose="02020603050405020304"/>
              </a:rPr>
              <a:t>NGHỆ THUẬT TIỀN SỬ THẾ GIỚI VÀ VIỆT NAM</a:t>
            </a:r>
            <a:r>
              <a:rPr lang="vi-VN" altLang="en-US" sz="1800" b="1" kern="1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endParaRPr lang="en-US" sz="1800" b="1" kern="1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2312035" y="914400"/>
            <a:ext cx="6374765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TIẾT 9. </a:t>
            </a:r>
            <a:r>
              <a:rPr lang="vi-VN" alt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NHỮNG </a:t>
            </a:r>
            <a:r>
              <a:rPr lang="vi-VN" alt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HÌNH VẼ TRONG HANG ĐỘNG</a:t>
            </a:r>
          </a:p>
          <a:p>
            <a:pPr algn="ctr"/>
            <a:r>
              <a:rPr lang="vi-VN" alt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( 2 TIẾT )</a:t>
            </a:r>
          </a:p>
        </p:txBody>
      </p:sp>
      <p:pic>
        <p:nvPicPr>
          <p:cNvPr id="7" name="Content Placeholder 6" descr="Picture1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152400"/>
            <a:ext cx="1211580" cy="1219200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76200" y="1608455"/>
            <a:ext cx="8578850" cy="55308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marL="228600" indent="-228600"/>
            <a:r>
              <a:rPr lang="en-US" altLang="vi-VN" sz="3000" b="1" u="sng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3. </a:t>
            </a:r>
            <a:r>
              <a:rPr lang="vi-VN" altLang="en-US" sz="3000" b="1" u="sng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MÔ PHỎNG HÌNH VẼ THỜI TIỀN SỬ</a:t>
            </a:r>
          </a:p>
        </p:txBody>
      </p:sp>
      <p:pic>
        <p:nvPicPr>
          <p:cNvPr id="11" name="Content Placeholder 10" descr="240967625_556821342220178_347599314279384841_n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381000" y="2210435"/>
            <a:ext cx="3924300" cy="4189730"/>
          </a:xfrm>
          <a:prstGeom prst="rect">
            <a:avLst/>
          </a:prstGeom>
        </p:spPr>
      </p:pic>
      <p:pic>
        <p:nvPicPr>
          <p:cNvPr id="8" name="Picture 7" descr="240822901_1008343236589384_2386576504664277463_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4070" y="2286000"/>
            <a:ext cx="4030980" cy="417703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lum bright="54000" contrast="-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vi-VN" altLang="en-US" sz="1800" b="1" kern="1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/>
                <a:cs typeface="Times New Roman" panose="02020603050405020304"/>
              </a:rPr>
              <a:t>  	</a:t>
            </a:r>
            <a:r>
              <a:rPr lang="en-US" sz="1800" b="1" u="sng" kern="1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/>
                <a:cs typeface="Times New Roman" panose="02020603050405020304"/>
              </a:rPr>
              <a:t>CHỦ </a:t>
            </a:r>
            <a:r>
              <a:rPr lang="en-US" sz="1800" b="1" u="sng" kern="1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/>
                <a:cs typeface="Times New Roman" panose="02020603050405020304"/>
              </a:rPr>
              <a:t>ĐỀ:</a:t>
            </a:r>
            <a:r>
              <a:rPr lang="en-US" sz="1800" b="1" kern="1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1800" b="1" kern="1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/>
                <a:cs typeface="Times New Roman" panose="02020603050405020304"/>
              </a:rPr>
              <a:t>NGHỆ THUẬT TIỀN SỬ THẾ GIỚI VÀ VIỆT NAM</a:t>
            </a:r>
            <a:r>
              <a:rPr lang="vi-VN" altLang="en-US" sz="1800" b="1" kern="1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endParaRPr lang="en-US" sz="1800" b="1" kern="1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2312035" y="914400"/>
            <a:ext cx="6374765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TIẾT 9. </a:t>
            </a:r>
            <a:r>
              <a:rPr lang="vi-VN" alt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NHỮNG </a:t>
            </a:r>
            <a:r>
              <a:rPr lang="vi-VN" alt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HÌNH VẼ TRONG HANG ĐỘNG</a:t>
            </a:r>
          </a:p>
          <a:p>
            <a:pPr algn="ctr"/>
            <a:r>
              <a:rPr lang="vi-VN" alt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( 2 TIẾT )</a:t>
            </a:r>
          </a:p>
        </p:txBody>
      </p:sp>
      <p:pic>
        <p:nvPicPr>
          <p:cNvPr id="7" name="Content Placeholder 6" descr="Picture1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81000" y="274955"/>
            <a:ext cx="1286510" cy="1074420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76200" y="1608455"/>
            <a:ext cx="8578850" cy="55308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marL="228600" indent="-228600"/>
            <a:r>
              <a:rPr lang="vi-VN" sz="3000" b="1" u="sng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4. TRƯNG BÀY SẢN PHẨM VÀ CHIA SẺ</a:t>
            </a:r>
          </a:p>
        </p:txBody>
      </p:sp>
      <p:sp>
        <p:nvSpPr>
          <p:cNvPr id="100" name="Text Box 99"/>
          <p:cNvSpPr txBox="1"/>
          <p:nvPr/>
        </p:nvSpPr>
        <p:spPr>
          <a:xfrm>
            <a:off x="381000" y="2286000"/>
            <a:ext cx="8274685" cy="36461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endParaRPr lang="en-US" sz="3300" b="1">
              <a:latin typeface="Times New Roman" panose="02020603050405020304" charset="0"/>
            </a:endParaRPr>
          </a:p>
          <a:p>
            <a:pPr indent="0"/>
            <a:r>
              <a:rPr lang="en-US" sz="3300" b="1">
                <a:latin typeface="Times New Roman" panose="02020603050405020304" charset="0"/>
              </a:rPr>
              <a:t>- HS sắm vai nhà phê bình mĩ thuật để giới thiệu/phân tích/bình luận về:</a:t>
            </a:r>
          </a:p>
          <a:p>
            <a:pPr indent="0"/>
            <a:r>
              <a:rPr lang="en-US" sz="3300" b="1">
                <a:latin typeface="Times New Roman" panose="02020603050405020304" charset="0"/>
              </a:rPr>
              <a:t>+ Bài vẽ yêu thích.</a:t>
            </a:r>
          </a:p>
          <a:p>
            <a:pPr indent="0"/>
            <a:r>
              <a:rPr lang="en-US" sz="3300" b="1">
                <a:latin typeface="Times New Roman" panose="02020603050405020304" charset="0"/>
              </a:rPr>
              <a:t>+ Nội dung, nguồn gốc của hình mô phỏng.</a:t>
            </a:r>
          </a:p>
          <a:p>
            <a:pPr indent="0"/>
            <a:r>
              <a:rPr lang="en-US" sz="3300" b="1">
                <a:latin typeface="Times New Roman" panose="02020603050405020304" charset="0"/>
              </a:rPr>
              <a:t>+ Sự độc đáo của hình mẫu.</a:t>
            </a:r>
          </a:p>
          <a:p>
            <a:pPr indent="0"/>
            <a:r>
              <a:rPr lang="en-US" sz="3300" b="1">
                <a:latin typeface="Times New Roman" panose="02020603050405020304" charset="0"/>
              </a:rPr>
              <a:t>+ Nét, hình, màu trong bài vẽ.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lum bright="54000" contrast="-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vi-VN" altLang="en-US" sz="1800" b="1" kern="1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/>
                <a:cs typeface="Times New Roman" panose="02020603050405020304"/>
              </a:rPr>
              <a:t>  	</a:t>
            </a:r>
            <a:r>
              <a:rPr lang="en-US" sz="1800" b="1" u="sng" kern="1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/>
                <a:cs typeface="Times New Roman" panose="02020603050405020304"/>
              </a:rPr>
              <a:t>CHỦ </a:t>
            </a:r>
            <a:r>
              <a:rPr lang="en-US" sz="1800" b="1" u="sng" kern="1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/>
                <a:cs typeface="Times New Roman" panose="02020603050405020304"/>
              </a:rPr>
              <a:t>ĐỀ:</a:t>
            </a:r>
            <a:r>
              <a:rPr lang="en-US" sz="1800" b="1" kern="1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1800" b="1" kern="1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/>
                <a:cs typeface="Times New Roman" panose="02020603050405020304"/>
              </a:rPr>
              <a:t>NGHỆ THUẬT TIỀN SỬ THẾ GIỚI VÀ VIỆT NAM</a:t>
            </a:r>
            <a:r>
              <a:rPr lang="vi-VN" altLang="en-US" sz="1800" b="1" kern="1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endParaRPr lang="en-US" sz="1800" b="1" kern="1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2312035" y="914400"/>
            <a:ext cx="6374765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TIẾT 9. </a:t>
            </a:r>
            <a:r>
              <a:rPr lang="vi-VN" alt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NHỮNG </a:t>
            </a:r>
            <a:r>
              <a:rPr lang="vi-VN" alt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HÌNH VẼ TRONG HANG ĐỘNG</a:t>
            </a:r>
          </a:p>
          <a:p>
            <a:pPr algn="ctr"/>
            <a:r>
              <a:rPr lang="vi-VN" alt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( 2 TIẾT )</a:t>
            </a:r>
          </a:p>
        </p:txBody>
      </p:sp>
      <p:pic>
        <p:nvPicPr>
          <p:cNvPr id="7" name="Content Placeholder 6" descr="Picture1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81000" y="274955"/>
            <a:ext cx="1286510" cy="1074420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76200" y="1608455"/>
            <a:ext cx="9067800" cy="55308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marL="228600" indent="-228600"/>
            <a:r>
              <a:rPr lang="vi-VN" sz="3000" b="1" u="sng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5. TÌM HIỂU NGHỆ THUẬT CỦA NGƯỜI TIỀN SỬ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457200" y="2420620"/>
            <a:ext cx="7988300" cy="31076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800" b="1">
                <a:latin typeface="Times New Roman" panose="02020603050405020304" charset="0"/>
              </a:rPr>
              <a:t> HS đọc nội dung ở trang 23 SGK Mĩ thuật 6 để tìm hiểu thêm về nghệ thuật trong hang động thời Tiển sử.</a:t>
            </a:r>
            <a:endParaRPr lang="en-US" sz="2800" b="1" i="1">
              <a:latin typeface="Times New Roman" panose="02020603050405020304" charset="0"/>
            </a:endParaRPr>
          </a:p>
          <a:p>
            <a:pPr indent="0"/>
            <a:r>
              <a:rPr lang="en-US" sz="2800" b="1" i="1">
                <a:latin typeface="Times New Roman" panose="02020603050405020304" charset="0"/>
              </a:rPr>
              <a:t>+ Hình vẽ của người Tiền sử thường có ở những khu vực nào trên thế giới?</a:t>
            </a:r>
          </a:p>
          <a:p>
            <a:pPr indent="0"/>
            <a:r>
              <a:rPr lang="en-US" sz="2800" b="1" i="1">
                <a:latin typeface="Times New Roman" panose="02020603050405020304" charset="0"/>
              </a:rPr>
              <a:t>+ Người Tiền sử thường vẽ về những đối tượng nào?</a:t>
            </a:r>
          </a:p>
          <a:p>
            <a:pPr indent="0"/>
            <a:r>
              <a:rPr lang="en-US" sz="2800" b="1" i="1">
                <a:latin typeface="Times New Roman" panose="02020603050405020304" charset="0"/>
              </a:rPr>
              <a:t>+ Cách vẽ của người Tiền sử có gì đặc biệt?</a:t>
            </a:r>
            <a:endParaRPr lang="en-US" sz="2800" b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Inverted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3" grpId="0"/>
      <p:bldP spid="3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lum bright="54000" contrast="-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vi-VN" altLang="en-US" sz="1800" b="1" kern="1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/>
                <a:cs typeface="Times New Roman" panose="02020603050405020304"/>
              </a:rPr>
              <a:t>  	</a:t>
            </a:r>
            <a:r>
              <a:rPr lang="en-US" sz="1800" b="1" u="sng" kern="1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/>
                <a:cs typeface="Times New Roman" panose="02020603050405020304"/>
              </a:rPr>
              <a:t>CHỦ </a:t>
            </a:r>
            <a:r>
              <a:rPr lang="en-US" sz="1800" b="1" u="sng" kern="1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/>
                <a:cs typeface="Times New Roman" panose="02020603050405020304"/>
              </a:rPr>
              <a:t>ĐỀ:</a:t>
            </a:r>
            <a:r>
              <a:rPr lang="en-US" sz="1800" b="1" kern="1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1800" b="1" kern="1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/>
                <a:cs typeface="Times New Roman" panose="02020603050405020304"/>
              </a:rPr>
              <a:t>NGHỆ THUẬT TIỀN SỬ THẾ GIỚI VÀ VIỆT NAM</a:t>
            </a:r>
            <a:r>
              <a:rPr lang="vi-VN" altLang="en-US" sz="1800" b="1" kern="1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endParaRPr lang="en-US" sz="1800" b="1" kern="1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2312035" y="914400"/>
            <a:ext cx="6374765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TIẾT 9. </a:t>
            </a:r>
            <a:r>
              <a:rPr lang="vi-VN" alt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NHỮNG </a:t>
            </a:r>
            <a:r>
              <a:rPr lang="vi-VN" alt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HÌNH VẼ TRONG HANG ĐỘNG</a:t>
            </a:r>
          </a:p>
          <a:p>
            <a:pPr algn="ctr"/>
            <a:r>
              <a:rPr lang="vi-VN" alt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( 2 TIẾT )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76200" y="1524000"/>
            <a:ext cx="9067800" cy="55308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marL="228600" indent="-228600"/>
            <a:r>
              <a:rPr lang="vi-VN" sz="3000" b="1" u="sng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CỦNG CỐ: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228600" y="1981835"/>
            <a:ext cx="8552815" cy="39878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marL="228600" indent="-228600"/>
            <a:r>
              <a:rPr lang="vi-VN" sz="20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HÃY NỐI LẠI CÁC HÌNH CHO PHÙ HỢP</a:t>
            </a:r>
          </a:p>
        </p:txBody>
      </p:sp>
      <p:pic>
        <p:nvPicPr>
          <p:cNvPr id="12" name="Content Placeholder 11" descr="download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991485" y="2490470"/>
            <a:ext cx="2494915" cy="2237740"/>
          </a:xfrm>
          <a:prstGeom prst="rect">
            <a:avLst/>
          </a:prstGeom>
        </p:spPr>
      </p:pic>
      <p:pic>
        <p:nvPicPr>
          <p:cNvPr id="6" name="Content Placeholder 5" descr="hang-altamira-tc3a2y-ban-nha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228600" y="4935220"/>
            <a:ext cx="2667000" cy="1564640"/>
          </a:xfrm>
          <a:prstGeom prst="rect">
            <a:avLst/>
          </a:prstGeom>
        </p:spPr>
      </p:pic>
      <p:sp>
        <p:nvSpPr>
          <p:cNvPr id="10" name="Text Box 9"/>
          <p:cNvSpPr txBox="1"/>
          <p:nvPr/>
        </p:nvSpPr>
        <p:spPr>
          <a:xfrm>
            <a:off x="5246370" y="2183130"/>
            <a:ext cx="3736340" cy="124523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marL="228600" indent="-228600" algn="ctr"/>
            <a:r>
              <a:rPr sz="25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alibri" panose="020F0502020204030204" charset="0"/>
              </a:rPr>
              <a:t></a:t>
            </a:r>
            <a:r>
              <a:rPr lang="vi-VN" sz="25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alibri" panose="020F0502020204030204" charset="0"/>
              </a:rPr>
              <a:t>2.</a:t>
            </a:r>
            <a:r>
              <a:rPr sz="25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alibri" panose="020F0502020204030204" charset="0"/>
              </a:rPr>
              <a:t> Đồng Nội, Hòa Bình, Việt Nam </a:t>
            </a:r>
          </a:p>
          <a:p>
            <a:pPr marL="228600" indent="-228600"/>
            <a:r>
              <a:rPr sz="25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alibri" panose="020F0502020204030204" charset="0"/>
              </a:rPr>
              <a:t>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5353050" y="1600200"/>
            <a:ext cx="3691255" cy="47561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marL="228600" indent="-228600"/>
            <a:r>
              <a:rPr lang="vi-VN" sz="25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alibri" panose="020F0502020204030204" charset="0"/>
              </a:rPr>
              <a:t>1.</a:t>
            </a:r>
            <a:r>
              <a:rPr sz="25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alibri" panose="020F0502020204030204" charset="0"/>
              </a:rPr>
              <a:t> Altamira, Tây Ban Nha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5615940" y="3048635"/>
            <a:ext cx="3165475" cy="47561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marL="228600" indent="-228600" algn="ctr"/>
            <a:r>
              <a:rPr lang="vi-VN" sz="25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alibri" panose="020F0502020204030204" charset="0"/>
              </a:rPr>
              <a:t>3.</a:t>
            </a:r>
            <a:r>
              <a:rPr sz="25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alibri" panose="020F0502020204030204" charset="0"/>
              </a:rPr>
              <a:t>Cosqueer, Pháp</a:t>
            </a:r>
          </a:p>
        </p:txBody>
      </p:sp>
      <p:pic>
        <p:nvPicPr>
          <p:cNvPr id="13" name="Picture 12" descr="240870605_164051172534673_8997196055755614595_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2383790"/>
            <a:ext cx="2446655" cy="2479675"/>
          </a:xfrm>
          <a:prstGeom prst="rect">
            <a:avLst/>
          </a:prstGeom>
        </p:spPr>
      </p:pic>
      <p:sp>
        <p:nvSpPr>
          <p:cNvPr id="14" name="Text Box 13"/>
          <p:cNvSpPr txBox="1"/>
          <p:nvPr/>
        </p:nvSpPr>
        <p:spPr>
          <a:xfrm>
            <a:off x="5382895" y="3582035"/>
            <a:ext cx="3462655" cy="47561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marL="228600" indent="-228600" algn="ctr"/>
            <a:r>
              <a:rPr sz="25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alibri" panose="020F0502020204030204" charset="0"/>
              </a:rPr>
              <a:t></a:t>
            </a:r>
            <a:r>
              <a:rPr lang="vi-VN" sz="25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alibri" panose="020F0502020204030204" charset="0"/>
              </a:rPr>
              <a:t>4.</a:t>
            </a:r>
            <a:r>
              <a:rPr sz="25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alibri" panose="020F0502020204030204" charset="0"/>
              </a:rPr>
              <a:t>Co</a:t>
            </a:r>
            <a:r>
              <a:rPr lang="vi-VN" sz="25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alibri" panose="020F0502020204030204" charset="0"/>
              </a:rPr>
              <a:t>mbarelles</a:t>
            </a:r>
            <a:r>
              <a:rPr sz="25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alibri" panose="020F0502020204030204" charset="0"/>
              </a:rPr>
              <a:t>, Pháp</a:t>
            </a:r>
          </a:p>
        </p:txBody>
      </p:sp>
      <p:pic>
        <p:nvPicPr>
          <p:cNvPr id="15" name="Picture 14" descr="240937378_1771374919724609_8448302583838619022_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3730" y="4935220"/>
            <a:ext cx="2299335" cy="1741805"/>
          </a:xfrm>
          <a:prstGeom prst="rect">
            <a:avLst/>
          </a:prstGeom>
        </p:spPr>
      </p:pic>
      <p:pic>
        <p:nvPicPr>
          <p:cNvPr id="16" name="Picture 15" descr="240883226_227939599136225_6738613896044498258_n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77535" y="5181600"/>
            <a:ext cx="3062605" cy="1438275"/>
          </a:xfrm>
          <a:prstGeom prst="rect">
            <a:avLst/>
          </a:prstGeom>
        </p:spPr>
      </p:pic>
      <p:sp>
        <p:nvSpPr>
          <p:cNvPr id="17" name="Text Box 16"/>
          <p:cNvSpPr txBox="1"/>
          <p:nvPr/>
        </p:nvSpPr>
        <p:spPr>
          <a:xfrm>
            <a:off x="5473065" y="4115435"/>
            <a:ext cx="3282315" cy="8604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marL="228600" indent="-228600" algn="ctr"/>
            <a:r>
              <a:rPr lang="vi-VN" sz="25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alibri" panose="020F0502020204030204" charset="0"/>
              </a:rPr>
              <a:t>5.Công viên QG Kakadu,Australia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457200" y="2590800"/>
            <a:ext cx="582930" cy="560705"/>
            <a:chOff x="1080" y="4200"/>
            <a:chExt cx="918" cy="883"/>
          </a:xfrm>
        </p:grpSpPr>
        <p:sp>
          <p:nvSpPr>
            <p:cNvPr id="20" name="Oval 19"/>
            <p:cNvSpPr/>
            <p:nvPr/>
          </p:nvSpPr>
          <p:spPr>
            <a:xfrm>
              <a:off x="1080" y="4200"/>
              <a:ext cx="918" cy="8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 Box 20"/>
            <p:cNvSpPr txBox="1"/>
            <p:nvPr/>
          </p:nvSpPr>
          <p:spPr>
            <a:xfrm>
              <a:off x="1200" y="4344"/>
              <a:ext cx="463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altLang="en-US" sz="2000" b="1">
                  <a:solidFill>
                    <a:schemeClr val="tx1"/>
                  </a:solidFill>
                </a:rPr>
                <a:t>A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791200" y="5270500"/>
            <a:ext cx="582930" cy="560705"/>
            <a:chOff x="1080" y="4200"/>
            <a:chExt cx="918" cy="883"/>
          </a:xfrm>
        </p:grpSpPr>
        <p:sp>
          <p:nvSpPr>
            <p:cNvPr id="23" name="Oval 22"/>
            <p:cNvSpPr/>
            <p:nvPr/>
          </p:nvSpPr>
          <p:spPr>
            <a:xfrm>
              <a:off x="1080" y="4200"/>
              <a:ext cx="918" cy="8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 Box 23"/>
            <p:cNvSpPr txBox="1"/>
            <p:nvPr/>
          </p:nvSpPr>
          <p:spPr>
            <a:xfrm>
              <a:off x="1200" y="4344"/>
              <a:ext cx="463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altLang="en-US" sz="2000" b="1">
                  <a:solidFill>
                    <a:schemeClr val="tx1"/>
                  </a:solidFill>
                </a:rPr>
                <a:t>E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200400" y="4884420"/>
            <a:ext cx="582930" cy="560705"/>
            <a:chOff x="1080" y="4200"/>
            <a:chExt cx="918" cy="883"/>
          </a:xfrm>
        </p:grpSpPr>
        <p:sp>
          <p:nvSpPr>
            <p:cNvPr id="26" name="Oval 25"/>
            <p:cNvSpPr/>
            <p:nvPr/>
          </p:nvSpPr>
          <p:spPr>
            <a:xfrm>
              <a:off x="1080" y="4200"/>
              <a:ext cx="918" cy="8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 Box 26"/>
            <p:cNvSpPr txBox="1"/>
            <p:nvPr/>
          </p:nvSpPr>
          <p:spPr>
            <a:xfrm>
              <a:off x="1200" y="4344"/>
              <a:ext cx="463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altLang="en-US" sz="2000" b="1">
                  <a:solidFill>
                    <a:schemeClr val="tx1"/>
                  </a:solidFill>
                </a:rPr>
                <a:t>D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88620" y="4953000"/>
            <a:ext cx="582930" cy="560705"/>
            <a:chOff x="1080" y="4200"/>
            <a:chExt cx="918" cy="883"/>
          </a:xfrm>
        </p:grpSpPr>
        <p:sp>
          <p:nvSpPr>
            <p:cNvPr id="29" name="Oval 28"/>
            <p:cNvSpPr/>
            <p:nvPr/>
          </p:nvSpPr>
          <p:spPr>
            <a:xfrm>
              <a:off x="1080" y="4200"/>
              <a:ext cx="918" cy="8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 Box 29"/>
            <p:cNvSpPr txBox="1"/>
            <p:nvPr/>
          </p:nvSpPr>
          <p:spPr>
            <a:xfrm>
              <a:off x="1200" y="4344"/>
              <a:ext cx="463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altLang="en-US" sz="2000" b="1">
                  <a:solidFill>
                    <a:schemeClr val="tx1"/>
                  </a:solidFill>
                </a:rPr>
                <a:t>C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124200" y="2575560"/>
            <a:ext cx="582930" cy="560705"/>
            <a:chOff x="1080" y="4200"/>
            <a:chExt cx="918" cy="883"/>
          </a:xfrm>
        </p:grpSpPr>
        <p:sp>
          <p:nvSpPr>
            <p:cNvPr id="32" name="Oval 31"/>
            <p:cNvSpPr/>
            <p:nvPr/>
          </p:nvSpPr>
          <p:spPr>
            <a:xfrm>
              <a:off x="1080" y="4200"/>
              <a:ext cx="918" cy="8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 Box 32"/>
            <p:cNvSpPr txBox="1"/>
            <p:nvPr/>
          </p:nvSpPr>
          <p:spPr>
            <a:xfrm>
              <a:off x="1200" y="4344"/>
              <a:ext cx="463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altLang="en-US" sz="2000" b="1">
                  <a:solidFill>
                    <a:schemeClr val="tx1"/>
                  </a:solidFill>
                </a:rPr>
                <a:t>B</a:t>
              </a: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3" grpId="0" animBg="1"/>
      <p:bldP spid="3" grpId="1" animBg="1"/>
      <p:bldP spid="10" grpId="0" animBg="1"/>
      <p:bldP spid="10" grpId="1" animBg="1"/>
      <p:bldP spid="8" grpId="0" animBg="1"/>
      <p:bldP spid="8" grpId="1" animBg="1"/>
      <p:bldP spid="11" grpId="0" animBg="1"/>
      <p:bldP spid="11" grpId="1" animBg="1"/>
      <p:bldP spid="14" grpId="0" animBg="1"/>
      <p:bldP spid="14" grpId="1" animBg="1"/>
      <p:bldP spid="17" grpId="0" animBg="1"/>
      <p:bldP spid="17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lum bright="60000" contrast="-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err="1">
                <a:solidFill>
                  <a:srgbClr val="FF0000"/>
                </a:solidFill>
              </a:rPr>
              <a:t>Hướng</a:t>
            </a:r>
            <a:r>
              <a:rPr lang="en-US" b="1" u="sng" dirty="0">
                <a:solidFill>
                  <a:srgbClr val="FF0000"/>
                </a:solidFill>
              </a:rPr>
              <a:t> </a:t>
            </a:r>
            <a:r>
              <a:rPr lang="en-US" b="1" u="sng" dirty="0" err="1">
                <a:solidFill>
                  <a:srgbClr val="FF0000"/>
                </a:solidFill>
              </a:rPr>
              <a:t>dẫn</a:t>
            </a:r>
            <a:r>
              <a:rPr lang="en-US" b="1" u="sng" dirty="0">
                <a:solidFill>
                  <a:srgbClr val="FF0000"/>
                </a:solidFill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</a:rPr>
              <a:t>học</a:t>
            </a:r>
            <a:r>
              <a:rPr lang="en-US" b="1" u="sng" dirty="0" smtClean="0">
                <a:solidFill>
                  <a:srgbClr val="FF0000"/>
                </a:solidFill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</a:rPr>
              <a:t>tập</a:t>
            </a:r>
            <a:r>
              <a:rPr lang="en-US" b="1" u="sng" dirty="0" smtClean="0">
                <a:solidFill>
                  <a:srgbClr val="FF0000"/>
                </a:solidFill>
              </a:rPr>
              <a:t>: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48685" y="1371600"/>
            <a:ext cx="5455285" cy="4526280"/>
          </a:xfrm>
        </p:spPr>
        <p:txBody>
          <a:bodyPr/>
          <a:lstStyle/>
          <a:p>
            <a:r>
              <a:rPr lang="en-US" sz="3500" b="1" dirty="0" err="1" smtClean="0">
                <a:solidFill>
                  <a:srgbClr val="002060"/>
                </a:solidFill>
              </a:rPr>
              <a:t>Xem</a:t>
            </a:r>
            <a:r>
              <a:rPr lang="en-US" sz="3500" b="1" dirty="0" smtClean="0">
                <a:solidFill>
                  <a:srgbClr val="002060"/>
                </a:solidFill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</a:rPr>
              <a:t>lại</a:t>
            </a:r>
            <a:r>
              <a:rPr lang="en-US" sz="3500" b="1" dirty="0" smtClean="0">
                <a:solidFill>
                  <a:srgbClr val="002060"/>
                </a:solidFill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</a:rPr>
              <a:t>nội</a:t>
            </a:r>
            <a:r>
              <a:rPr lang="en-US" sz="3500" b="1" dirty="0" smtClean="0">
                <a:solidFill>
                  <a:srgbClr val="002060"/>
                </a:solidFill>
              </a:rPr>
              <a:t> dung </a:t>
            </a:r>
            <a:r>
              <a:rPr lang="en-US" sz="3500" b="1" dirty="0" err="1" smtClean="0">
                <a:solidFill>
                  <a:srgbClr val="002060"/>
                </a:solidFill>
              </a:rPr>
              <a:t>bài</a:t>
            </a:r>
            <a:endParaRPr lang="en-US" sz="3500" b="1" dirty="0" smtClean="0">
              <a:solidFill>
                <a:srgbClr val="002060"/>
              </a:solidFill>
            </a:endParaRPr>
          </a:p>
          <a:p>
            <a:r>
              <a:rPr lang="en-US" sz="3500" b="1" dirty="0" err="1" smtClean="0">
                <a:solidFill>
                  <a:srgbClr val="002060"/>
                </a:solidFill>
              </a:rPr>
              <a:t>Xem</a:t>
            </a:r>
            <a:r>
              <a:rPr lang="en-US" sz="3500" b="1" dirty="0" smtClean="0">
                <a:solidFill>
                  <a:srgbClr val="002060"/>
                </a:solidFill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</a:rPr>
              <a:t>trước</a:t>
            </a:r>
            <a:r>
              <a:rPr lang="en-US" sz="3500" b="1" dirty="0" smtClean="0">
                <a:solidFill>
                  <a:srgbClr val="002060"/>
                </a:solidFill>
              </a:rPr>
              <a:t> </a:t>
            </a:r>
            <a:r>
              <a:rPr lang="vi-VN" altLang="en-US" sz="3500" b="1" dirty="0" err="1" smtClean="0">
                <a:solidFill>
                  <a:srgbClr val="002060"/>
                </a:solidFill>
              </a:rPr>
              <a:t>CHỦ ĐỀ</a:t>
            </a:r>
            <a:r>
              <a:rPr lang="en-US" sz="3500" b="1" dirty="0" smtClean="0">
                <a:solidFill>
                  <a:srgbClr val="002060"/>
                </a:solidFill>
              </a:rPr>
              <a:t>: </a:t>
            </a:r>
            <a:r>
              <a:rPr lang="vi-VN" altLang="en-US" sz="3500" b="1" dirty="0" smtClean="0">
                <a:solidFill>
                  <a:srgbClr val="002060"/>
                </a:solidFill>
              </a:rPr>
              <a:t>THỜI TRANG VỚI HÌNH VẼ THỜI TIỀN SỬ</a:t>
            </a:r>
          </a:p>
          <a:p>
            <a:r>
              <a:rPr lang="en-US" sz="3500" b="1" dirty="0" smtClean="0">
                <a:solidFill>
                  <a:srgbClr val="002060"/>
                </a:solidFill>
              </a:rPr>
              <a:t>	- </a:t>
            </a:r>
            <a:r>
              <a:rPr lang="en-US" sz="3500" b="1" dirty="0" err="1" smtClean="0">
                <a:solidFill>
                  <a:srgbClr val="002060"/>
                </a:solidFill>
              </a:rPr>
              <a:t>Chuẩn</a:t>
            </a:r>
            <a:r>
              <a:rPr lang="en-US" sz="3500" b="1" dirty="0" smtClean="0">
                <a:solidFill>
                  <a:srgbClr val="002060"/>
                </a:solidFill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</a:rPr>
              <a:t>bị</a:t>
            </a:r>
            <a:r>
              <a:rPr lang="en-US" sz="3500" b="1" dirty="0" smtClean="0">
                <a:solidFill>
                  <a:srgbClr val="002060"/>
                </a:solidFill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</a:rPr>
              <a:t>giấy</a:t>
            </a:r>
            <a:r>
              <a:rPr lang="en-US" sz="3500" b="1" dirty="0" smtClean="0">
                <a:solidFill>
                  <a:srgbClr val="002060"/>
                </a:solidFill>
              </a:rPr>
              <a:t>, </a:t>
            </a:r>
            <a:r>
              <a:rPr lang="en-US" sz="3500" b="1" dirty="0" err="1" smtClean="0">
                <a:solidFill>
                  <a:srgbClr val="002060"/>
                </a:solidFill>
              </a:rPr>
              <a:t>chì</a:t>
            </a:r>
            <a:r>
              <a:rPr lang="en-US" sz="3500" b="1" dirty="0" smtClean="0">
                <a:solidFill>
                  <a:srgbClr val="002060"/>
                </a:solidFill>
              </a:rPr>
              <a:t>, </a:t>
            </a:r>
            <a:r>
              <a:rPr lang="en-US" sz="3500" b="1" dirty="0" err="1" smtClean="0">
                <a:solidFill>
                  <a:srgbClr val="002060"/>
                </a:solidFill>
              </a:rPr>
              <a:t>màu</a:t>
            </a:r>
            <a:r>
              <a:rPr lang="en-US" sz="3500" b="1" dirty="0" smtClean="0">
                <a:solidFill>
                  <a:srgbClr val="002060"/>
                </a:solidFill>
              </a:rPr>
              <a:t>…</a:t>
            </a:r>
            <a:endParaRPr lang="en-US" sz="35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shot_8_1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524635"/>
            <a:ext cx="8001000" cy="4418330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685800" y="884555"/>
            <a:ext cx="8000365" cy="55308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marL="228600" indent="-228600"/>
            <a:r>
              <a:rPr lang="vi-VN" altLang="en-US" sz="3000" b="1" u="sng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1. KHÁM PHÁ HÌNH VẼ THỜI TIỀN SỬ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038600" cy="45259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/>
          <p:nvPr/>
        </p:nvSpPr>
        <p:spPr>
          <a:xfrm>
            <a:off x="455930" y="1784350"/>
            <a:ext cx="8446770" cy="101473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marL="228600" indent="-228600"/>
            <a:r>
              <a:rPr lang="vi-VN" altLang="en-US" sz="3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ymbol" panose="05050102010706020507" charset="0"/>
                <a:cs typeface="Calibri" panose="020F0502020204030204" charset="0"/>
              </a:rPr>
              <a:t>  - </a:t>
            </a:r>
            <a:r>
              <a:rPr sz="3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alibri" panose="020F0502020204030204" charset="0"/>
              </a:rPr>
              <a:t> Đối tượng nội dung thể hiện trong mỗi hình: </a:t>
            </a:r>
          </a:p>
          <a:p>
            <a:pPr marL="228600" indent="-228600"/>
            <a:r>
              <a:rPr sz="3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alibri" panose="020F0502020204030204" charset="0"/>
              </a:rPr>
              <a:t>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16510" y="5334000"/>
            <a:ext cx="9127490" cy="86177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marL="228600" indent="-228600" algn="ctr"/>
            <a:r>
              <a:rPr sz="25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alibri" panose="020F0502020204030204" charset="0"/>
              </a:rPr>
              <a:t></a:t>
            </a:r>
            <a:r>
              <a:rPr sz="25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alibri" panose="020F0502020204030204" charset="0"/>
              </a:rPr>
              <a:t>Hình</a:t>
            </a:r>
            <a:r>
              <a:rPr sz="25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alibri" panose="020F0502020204030204" charset="0"/>
              </a:rPr>
              <a:t> </a:t>
            </a:r>
            <a:r>
              <a:rPr sz="25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alibri" panose="020F0502020204030204" charset="0"/>
              </a:rPr>
              <a:t>mặt</a:t>
            </a:r>
            <a:r>
              <a:rPr sz="25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alibri" panose="020F0502020204030204" charset="0"/>
              </a:rPr>
              <a:t> </a:t>
            </a:r>
            <a:r>
              <a:rPr sz="25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alibri" panose="020F0502020204030204" charset="0"/>
              </a:rPr>
              <a:t>người</a:t>
            </a:r>
            <a:r>
              <a:rPr sz="25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alibri" panose="020F0502020204030204" charset="0"/>
              </a:rPr>
              <a:t> </a:t>
            </a:r>
            <a:r>
              <a:rPr sz="25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alibri" panose="020F0502020204030204" charset="0"/>
              </a:rPr>
              <a:t>và</a:t>
            </a:r>
            <a:r>
              <a:rPr sz="25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alibri" panose="020F0502020204030204" charset="0"/>
              </a:rPr>
              <a:t> </a:t>
            </a:r>
            <a:r>
              <a:rPr sz="25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alibri" panose="020F0502020204030204" charset="0"/>
              </a:rPr>
              <a:t>hình</a:t>
            </a:r>
            <a:r>
              <a:rPr sz="25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alibri" panose="020F0502020204030204" charset="0"/>
              </a:rPr>
              <a:t> </a:t>
            </a:r>
            <a:r>
              <a:rPr sz="25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alibri" panose="020F0502020204030204" charset="0"/>
              </a:rPr>
              <a:t>mặt</a:t>
            </a:r>
            <a:r>
              <a:rPr sz="25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alibri" panose="020F0502020204030204" charset="0"/>
              </a:rPr>
              <a:t> </a:t>
            </a:r>
            <a:r>
              <a:rPr sz="25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alibri" panose="020F0502020204030204" charset="0"/>
              </a:rPr>
              <a:t>thú</a:t>
            </a:r>
            <a:r>
              <a:rPr sz="25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alibri" panose="020F0502020204030204" charset="0"/>
              </a:rPr>
              <a:t> </a:t>
            </a:r>
            <a:r>
              <a:rPr sz="25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alibri" panose="020F0502020204030204" charset="0"/>
              </a:rPr>
              <a:t>trên</a:t>
            </a:r>
            <a:r>
              <a:rPr sz="25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alibri" panose="020F0502020204030204" charset="0"/>
              </a:rPr>
              <a:t> </a:t>
            </a:r>
            <a:r>
              <a:rPr sz="25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alibri" panose="020F0502020204030204" charset="0"/>
              </a:rPr>
              <a:t>đá</a:t>
            </a:r>
            <a:r>
              <a:rPr sz="25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alibri" panose="020F0502020204030204" charset="0"/>
              </a:rPr>
              <a:t> </a:t>
            </a:r>
            <a:r>
              <a:rPr sz="25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alibri" panose="020F0502020204030204" charset="0"/>
              </a:rPr>
              <a:t>trong</a:t>
            </a:r>
            <a:r>
              <a:rPr sz="25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alibri" panose="020F0502020204030204" charset="0"/>
              </a:rPr>
              <a:t> hang </a:t>
            </a:r>
            <a:r>
              <a:rPr sz="25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alibri" panose="020F0502020204030204" charset="0"/>
              </a:rPr>
              <a:t>Đồng</a:t>
            </a:r>
            <a:r>
              <a:rPr sz="25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alibri" panose="020F0502020204030204" charset="0"/>
              </a:rPr>
              <a:t> </a:t>
            </a:r>
            <a:r>
              <a:rPr sz="2500" b="1" dirty="0" err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alibri" panose="020F0502020204030204" charset="0"/>
              </a:rPr>
              <a:t>Nội</a:t>
            </a:r>
            <a:r>
              <a:rPr sz="25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alibri" panose="020F0502020204030204" charset="0"/>
              </a:rPr>
              <a:t>,</a:t>
            </a:r>
            <a:endParaRPr lang="en-US" sz="2500" b="1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Calibri" panose="020F0502020204030204" charset="0"/>
            </a:endParaRPr>
          </a:p>
          <a:p>
            <a:pPr marL="228600" indent="-228600" algn="ctr"/>
            <a:r>
              <a:rPr sz="2500" b="1" dirty="0" err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alibri" panose="020F0502020204030204" charset="0"/>
              </a:rPr>
              <a:t>Hòa</a:t>
            </a:r>
            <a:r>
              <a:rPr sz="25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alibri" panose="020F0502020204030204" charset="0"/>
              </a:rPr>
              <a:t> </a:t>
            </a:r>
            <a:r>
              <a:rPr sz="25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alibri" panose="020F0502020204030204" charset="0"/>
              </a:rPr>
              <a:t>Bình</a:t>
            </a:r>
            <a:r>
              <a:rPr sz="25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alibri" panose="020F0502020204030204" charset="0"/>
              </a:rPr>
              <a:t>, </a:t>
            </a:r>
            <a:r>
              <a:rPr sz="25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alibri" panose="020F0502020204030204" charset="0"/>
              </a:rPr>
              <a:t>Việt</a:t>
            </a:r>
            <a:r>
              <a:rPr sz="25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alibri" panose="020F0502020204030204" charset="0"/>
              </a:rPr>
              <a:t> Nam </a:t>
            </a:r>
          </a:p>
        </p:txBody>
      </p:sp>
      <p:pic>
        <p:nvPicPr>
          <p:cNvPr id="11" name="Picture 10" descr="download 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340" y="2400300"/>
            <a:ext cx="4150360" cy="2705100"/>
          </a:xfrm>
          <a:prstGeom prst="rect">
            <a:avLst/>
          </a:prstGeom>
        </p:spPr>
      </p:pic>
      <p:pic>
        <p:nvPicPr>
          <p:cNvPr id="12" name="Picture 11" descr="downloa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930" y="2743200"/>
            <a:ext cx="4024630" cy="23622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685800" y="2514600"/>
            <a:ext cx="582930" cy="560070"/>
            <a:chOff x="1080" y="4200"/>
            <a:chExt cx="918" cy="882"/>
          </a:xfrm>
        </p:grpSpPr>
        <p:sp>
          <p:nvSpPr>
            <p:cNvPr id="4" name="Oval 3"/>
            <p:cNvSpPr/>
            <p:nvPr/>
          </p:nvSpPr>
          <p:spPr>
            <a:xfrm>
              <a:off x="1080" y="4200"/>
              <a:ext cx="918" cy="8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 Box 8"/>
            <p:cNvSpPr txBox="1"/>
            <p:nvPr/>
          </p:nvSpPr>
          <p:spPr>
            <a:xfrm>
              <a:off x="1200" y="4344"/>
              <a:ext cx="463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altLang="en-US" sz="2000" b="1">
                  <a:solidFill>
                    <a:schemeClr val="tx1"/>
                  </a:solidFill>
                </a:rPr>
                <a:t>1</a:t>
              </a:r>
            </a:p>
          </p:txBody>
        </p:sp>
      </p:grpSp>
      <p:sp>
        <p:nvSpPr>
          <p:cNvPr id="15" name="Text Box 14"/>
          <p:cNvSpPr txBox="1"/>
          <p:nvPr/>
        </p:nvSpPr>
        <p:spPr>
          <a:xfrm>
            <a:off x="685800" y="1189355"/>
            <a:ext cx="8000365" cy="55308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marL="228600" indent="-228600"/>
            <a:r>
              <a:rPr lang="vi-VN" altLang="en-US" sz="3000" b="1" u="sng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1. KHÁM PHÁ HÌNH VẼ THỜI TIỀN SỬ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525963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lum bright="30000" contrast="-1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vi-VN" altLang="en-US" sz="1800" b="1" kern="1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/>
                <a:cs typeface="Times New Roman" panose="02020603050405020304"/>
              </a:rPr>
              <a:t>  	</a:t>
            </a:r>
            <a:r>
              <a:rPr lang="en-US" sz="1800" b="1" u="sng" kern="1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/>
                <a:cs typeface="Times New Roman" panose="02020603050405020304"/>
              </a:rPr>
              <a:t>CHỦ ĐỀ </a:t>
            </a:r>
            <a:r>
              <a:rPr lang="en-US" sz="1800" b="1" kern="1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1800" b="1" kern="1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/>
                <a:cs typeface="Times New Roman" panose="02020603050405020304"/>
              </a:rPr>
              <a:t>NGHỆ THUẬT TIỀN SỬ THẾ GIỚI VÀ VIỆT NAM</a:t>
            </a:r>
            <a:r>
              <a:rPr lang="vi-VN" altLang="en-US" sz="1800" b="1" kern="1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endParaRPr lang="en-US" sz="1800" b="1" kern="1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2312035" y="914400"/>
            <a:ext cx="6374765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TIẾT 9</a:t>
            </a:r>
            <a:r>
              <a:rPr lang="vi-VN" alt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 </a:t>
            </a:r>
            <a:r>
              <a:rPr lang="vi-VN" alt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NHỮNG HÌNH VẼ TRONG HANG ĐỘNG</a:t>
            </a:r>
          </a:p>
          <a:p>
            <a:pPr algn="ctr"/>
            <a:r>
              <a:rPr lang="vi-VN" alt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( 2 TIẾT )</a:t>
            </a:r>
          </a:p>
        </p:txBody>
      </p:sp>
      <p:pic>
        <p:nvPicPr>
          <p:cNvPr id="7" name="Content Placeholder 6" descr="Picture1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81000" y="228600"/>
            <a:ext cx="1332865" cy="1166495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838200" y="6019800"/>
            <a:ext cx="7538085" cy="55308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marL="228600" indent="-228600"/>
            <a:r>
              <a:rPr lang="vi-VN" altLang="en-US" sz="3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ymbol" panose="05050102010706020507" charset="0"/>
                <a:cs typeface="Calibri" panose="020F0502020204030204" charset="0"/>
              </a:rPr>
              <a:t>  </a:t>
            </a:r>
            <a:r>
              <a:rPr sz="3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alibri" panose="020F0502020204030204" charset="0"/>
              </a:rPr>
              <a:t></a:t>
            </a:r>
            <a:r>
              <a:rPr sz="30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alibri" panose="020F0502020204030204" charset="0"/>
              </a:rPr>
              <a:t>Hình</a:t>
            </a:r>
            <a:r>
              <a:rPr sz="3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alibri" panose="020F0502020204030204" charset="0"/>
              </a:rPr>
              <a:t> </a:t>
            </a:r>
            <a:r>
              <a:rPr sz="30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alibri" panose="020F0502020204030204" charset="0"/>
              </a:rPr>
              <a:t>trong</a:t>
            </a:r>
            <a:r>
              <a:rPr sz="3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alibri" panose="020F0502020204030204" charset="0"/>
              </a:rPr>
              <a:t> </a:t>
            </a:r>
            <a:r>
              <a:rPr sz="30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alibri" panose="020F0502020204030204" charset="0"/>
              </a:rPr>
              <a:t>h</a:t>
            </a:r>
            <a:r>
              <a:rPr lang="en-US" sz="3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alibri" panose="020F0502020204030204" charset="0"/>
              </a:rPr>
              <a:t>a</a:t>
            </a:r>
            <a:r>
              <a:rPr sz="30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alibri" panose="020F0502020204030204" charset="0"/>
              </a:rPr>
              <a:t>ng </a:t>
            </a:r>
            <a:r>
              <a:rPr sz="3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alibri" panose="020F0502020204030204" charset="0"/>
              </a:rPr>
              <a:t>Altamira, </a:t>
            </a:r>
            <a:r>
              <a:rPr sz="30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alibri" panose="020F0502020204030204" charset="0"/>
              </a:rPr>
              <a:t>Tây</a:t>
            </a:r>
            <a:r>
              <a:rPr sz="3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alibri" panose="020F0502020204030204" charset="0"/>
              </a:rPr>
              <a:t> Ban </a:t>
            </a:r>
            <a:r>
              <a:rPr sz="30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alibri" panose="020F0502020204030204" charset="0"/>
              </a:rPr>
              <a:t>Nha</a:t>
            </a:r>
            <a:endParaRPr sz="30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Calibri" panose="020F0502020204030204" charset="0"/>
            </a:endParaRPr>
          </a:p>
        </p:txBody>
      </p:sp>
      <p:pic>
        <p:nvPicPr>
          <p:cNvPr id="4" name="Picture 3" descr="hang-altamira-tc3a2y-ban-nh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2286000"/>
            <a:ext cx="3973830" cy="3804920"/>
          </a:xfrm>
          <a:prstGeom prst="rect">
            <a:avLst/>
          </a:prstGeom>
        </p:spPr>
      </p:pic>
      <p:pic>
        <p:nvPicPr>
          <p:cNvPr id="11" name="Picture 10" descr="unname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1815" y="2247900"/>
            <a:ext cx="4382135" cy="37719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81000" y="2338070"/>
            <a:ext cx="582930" cy="560705"/>
            <a:chOff x="1080" y="4200"/>
            <a:chExt cx="918" cy="883"/>
          </a:xfrm>
        </p:grpSpPr>
        <p:sp>
          <p:nvSpPr>
            <p:cNvPr id="12" name="Oval 11"/>
            <p:cNvSpPr/>
            <p:nvPr/>
          </p:nvSpPr>
          <p:spPr>
            <a:xfrm>
              <a:off x="1080" y="4200"/>
              <a:ext cx="918" cy="8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 Box 13"/>
            <p:cNvSpPr txBox="1"/>
            <p:nvPr/>
          </p:nvSpPr>
          <p:spPr>
            <a:xfrm>
              <a:off x="1200" y="4344"/>
              <a:ext cx="463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altLang="en-US" sz="2000" b="1">
                  <a:solidFill>
                    <a:schemeClr val="tx1"/>
                  </a:solidFill>
                </a:rPr>
                <a:t>2</a:t>
              </a:r>
            </a:p>
          </p:txBody>
        </p:sp>
      </p:grpSp>
      <p:sp>
        <p:nvSpPr>
          <p:cNvPr id="16" name="Text Box 15"/>
          <p:cNvSpPr txBox="1"/>
          <p:nvPr/>
        </p:nvSpPr>
        <p:spPr>
          <a:xfrm>
            <a:off x="685800" y="1646555"/>
            <a:ext cx="8000365" cy="55308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marL="228600" indent="-228600"/>
            <a:r>
              <a:rPr lang="vi-VN" altLang="en-US" sz="3000" b="1" u="sng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1. KHÁM PHÁ HÌNH VẼ THỜI TIỀN SỬ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208405"/>
          </a:xfrm>
          <a:solidFill>
            <a:srgbClr val="FFC000"/>
          </a:solidFill>
        </p:spPr>
        <p:txBody>
          <a:bodyPr>
            <a:no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vi-VN" altLang="en-US" sz="1800" b="1" kern="1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/>
                <a:cs typeface="Times New Roman" panose="02020603050405020304"/>
              </a:rPr>
              <a:t>  	</a:t>
            </a:r>
            <a:r>
              <a:rPr lang="en-US" sz="1800" b="1" u="sng" kern="1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/>
                <a:cs typeface="Times New Roman" panose="02020603050405020304"/>
              </a:rPr>
              <a:t>CHỦ </a:t>
            </a:r>
            <a:r>
              <a:rPr lang="en-US" sz="1800" b="1" u="sng" kern="1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/>
                <a:cs typeface="Times New Roman" panose="02020603050405020304"/>
              </a:rPr>
              <a:t>ĐỀ:</a:t>
            </a:r>
            <a:r>
              <a:rPr lang="en-US" sz="1800" b="1" kern="1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1800" b="1" kern="1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/>
                <a:cs typeface="Times New Roman" panose="02020603050405020304"/>
              </a:rPr>
              <a:t>NGHỆ THUẬT TIỀN SỬ THẾ GIỚI VÀ VIỆT NAM</a:t>
            </a:r>
            <a:r>
              <a:rPr lang="vi-VN" altLang="en-US" sz="1800" b="1" kern="1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endParaRPr lang="en-US" sz="1800" b="1" kern="1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2312035" y="914400"/>
            <a:ext cx="6374765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TIẾT 9. </a:t>
            </a:r>
            <a:r>
              <a:rPr lang="vi-VN" alt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NHỮNG </a:t>
            </a:r>
            <a:r>
              <a:rPr lang="vi-VN" alt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HÌNH VẼ TRONG HANG ĐỘNG</a:t>
            </a:r>
          </a:p>
          <a:p>
            <a:pPr algn="ctr"/>
            <a:r>
              <a:rPr lang="vi-VN" alt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( 2 TIẾT )</a:t>
            </a:r>
          </a:p>
        </p:txBody>
      </p:sp>
      <p:pic>
        <p:nvPicPr>
          <p:cNvPr id="7" name="Content Placeholder 6" descr="Picture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5615" y="255270"/>
            <a:ext cx="1219835" cy="1162685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838200" y="6019800"/>
            <a:ext cx="7538085" cy="55308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marL="228600" indent="-228600"/>
            <a:r>
              <a:rPr lang="vi-VN" altLang="en-US" sz="3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ymbol" panose="05050102010706020507" charset="0"/>
                <a:cs typeface="Calibri" panose="020F0502020204030204" charset="0"/>
              </a:rPr>
              <a:t>  </a:t>
            </a:r>
            <a:r>
              <a:rPr sz="3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alibri" panose="020F0502020204030204" charset="0"/>
              </a:rPr>
              <a:t>Hình trong hàng Altamira, Tây Ban Nha</a:t>
            </a:r>
          </a:p>
        </p:txBody>
      </p:sp>
      <p:pic>
        <p:nvPicPr>
          <p:cNvPr id="13" name="Picture 12" descr="240824799_242668497733328_8979691076883260653_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8040" y="2209800"/>
            <a:ext cx="3968115" cy="3809365"/>
          </a:xfrm>
          <a:prstGeom prst="rect">
            <a:avLst/>
          </a:prstGeom>
        </p:spPr>
      </p:pic>
      <p:pic>
        <p:nvPicPr>
          <p:cNvPr id="15" name="Picture 14" descr="118237868_2976653302446228_5092372969107585958_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2211705"/>
            <a:ext cx="3751580" cy="3788410"/>
          </a:xfrm>
          <a:prstGeom prst="rect">
            <a:avLst/>
          </a:prstGeom>
        </p:spPr>
      </p:pic>
      <p:sp>
        <p:nvSpPr>
          <p:cNvPr id="10" name="Text Box 9"/>
          <p:cNvSpPr txBox="1"/>
          <p:nvPr/>
        </p:nvSpPr>
        <p:spPr>
          <a:xfrm>
            <a:off x="685800" y="1646555"/>
            <a:ext cx="8000365" cy="55308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marL="228600" indent="-228600"/>
            <a:r>
              <a:rPr lang="vi-VN" altLang="en-US" sz="3000" b="1" u="sng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1. KHÁM PHÁ HÌNH VẼ THỜI TIỀN SỬ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lum bright="54000" contrast="-18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vi-VN" altLang="en-US" sz="1800" b="1" kern="1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/>
                <a:cs typeface="Times New Roman" panose="02020603050405020304"/>
              </a:rPr>
              <a:t>  	</a:t>
            </a:r>
            <a:r>
              <a:rPr lang="en-US" sz="1800" b="1" u="sng" kern="1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/>
                <a:cs typeface="Times New Roman" panose="02020603050405020304"/>
              </a:rPr>
              <a:t>CHỦ </a:t>
            </a:r>
            <a:r>
              <a:rPr lang="en-US" sz="1800" b="1" u="sng" kern="1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/>
                <a:cs typeface="Times New Roman" panose="02020603050405020304"/>
              </a:rPr>
              <a:t>ĐỀ:</a:t>
            </a:r>
            <a:r>
              <a:rPr lang="en-US" sz="1800" b="1" kern="1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1800" b="1" kern="1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/>
                <a:cs typeface="Times New Roman" panose="02020603050405020304"/>
              </a:rPr>
              <a:t>NGHỆ THUẬT TIỀN SỬ THẾ GIỚI VÀ VIỆT NAM</a:t>
            </a:r>
            <a:r>
              <a:rPr lang="vi-VN" altLang="en-US" sz="1800" b="1" kern="1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endParaRPr lang="en-US" sz="1800" b="1" kern="1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2312035" y="914400"/>
            <a:ext cx="6374765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TIẾT 9. </a:t>
            </a:r>
            <a:r>
              <a:rPr lang="vi-VN" alt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NHỮNG </a:t>
            </a:r>
            <a:r>
              <a:rPr lang="vi-VN" alt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HÌNH VẼ TRONG HANG ĐỘNG</a:t>
            </a:r>
          </a:p>
          <a:p>
            <a:pPr algn="ctr"/>
            <a:r>
              <a:rPr lang="vi-VN" alt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( 2 TIẾT )</a:t>
            </a:r>
          </a:p>
        </p:txBody>
      </p:sp>
      <p:pic>
        <p:nvPicPr>
          <p:cNvPr id="7" name="Content Placeholder 6" descr="Picture1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228600"/>
            <a:ext cx="1250950" cy="1133475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609600" y="6096000"/>
            <a:ext cx="7748270" cy="55308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marL="228600" indent="-228600" algn="ctr"/>
            <a:r>
              <a:rPr sz="3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alibri" panose="020F0502020204030204" charset="0"/>
              </a:rPr>
              <a:t>Hình trong hang Cosqueer, Pháp</a:t>
            </a:r>
          </a:p>
        </p:txBody>
      </p:sp>
      <p:pic>
        <p:nvPicPr>
          <p:cNvPr id="11" name="Picture 10" descr="240870605_164051172534673_8997196055755614595_n"/>
          <p:cNvPicPr>
            <a:picLocks noChangeAspect="1"/>
          </p:cNvPicPr>
          <p:nvPr/>
        </p:nvPicPr>
        <p:blipFill>
          <a:blip r:embed="rId4">
            <a:lum bright="12000" contrast="6000"/>
          </a:blip>
          <a:stretch>
            <a:fillRect/>
          </a:stretch>
        </p:blipFill>
        <p:spPr>
          <a:xfrm>
            <a:off x="762000" y="2286000"/>
            <a:ext cx="7245985" cy="3832225"/>
          </a:xfrm>
          <a:prstGeom prst="rect">
            <a:avLst/>
          </a:prstGeom>
        </p:spPr>
      </p:pic>
      <p:sp>
        <p:nvSpPr>
          <p:cNvPr id="21" name="Text Box 20"/>
          <p:cNvSpPr txBox="1"/>
          <p:nvPr/>
        </p:nvSpPr>
        <p:spPr>
          <a:xfrm>
            <a:off x="685800" y="1646555"/>
            <a:ext cx="8000365" cy="55308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marL="228600" indent="-228600"/>
            <a:r>
              <a:rPr lang="vi-VN" altLang="en-US" sz="3000" b="1" u="sng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1. KHÁM PHÁ HÌNH VẼ THỜI TIỀN SỬ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914400" y="2514600"/>
            <a:ext cx="582930" cy="560705"/>
            <a:chOff x="1080" y="2344"/>
            <a:chExt cx="918" cy="883"/>
          </a:xfrm>
        </p:grpSpPr>
        <p:sp>
          <p:nvSpPr>
            <p:cNvPr id="25" name="Oval 24"/>
            <p:cNvSpPr/>
            <p:nvPr/>
          </p:nvSpPr>
          <p:spPr>
            <a:xfrm>
              <a:off x="1080" y="2344"/>
              <a:ext cx="918" cy="8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 Box 25"/>
            <p:cNvSpPr txBox="1"/>
            <p:nvPr/>
          </p:nvSpPr>
          <p:spPr>
            <a:xfrm>
              <a:off x="1200" y="2464"/>
              <a:ext cx="463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altLang="en-US" sz="2000" b="1">
                  <a:solidFill>
                    <a:schemeClr val="tx1"/>
                  </a:solidFill>
                </a:rPr>
                <a:t>3</a:t>
              </a:r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lum bright="12000" contrast="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208405"/>
          </a:xfrm>
          <a:solidFill>
            <a:srgbClr val="FFC000"/>
          </a:solidFill>
        </p:spPr>
        <p:txBody>
          <a:bodyPr>
            <a:no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vi-VN" altLang="en-US" sz="1800" b="1" kern="1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/>
                <a:cs typeface="Times New Roman" panose="02020603050405020304"/>
              </a:rPr>
              <a:t>  	</a:t>
            </a:r>
            <a:r>
              <a:rPr lang="en-US" sz="1800" b="1" u="sng" kern="1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/>
                <a:cs typeface="Times New Roman" panose="02020603050405020304"/>
              </a:rPr>
              <a:t>CHỦ </a:t>
            </a:r>
            <a:r>
              <a:rPr lang="en-US" sz="1800" b="1" u="sng" kern="1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/>
                <a:cs typeface="Times New Roman" panose="02020603050405020304"/>
              </a:rPr>
              <a:t>ĐỀ:</a:t>
            </a:r>
            <a:r>
              <a:rPr lang="en-US" sz="1800" b="1" kern="1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1800" b="1" kern="1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/>
                <a:cs typeface="Times New Roman" panose="02020603050405020304"/>
              </a:rPr>
              <a:t>NGHỆ THUẬT TIỀN SỬ THẾ GIỚI VÀ VIỆT NAM</a:t>
            </a:r>
            <a:r>
              <a:rPr lang="vi-VN" altLang="en-US" sz="1800" b="1" kern="1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endParaRPr lang="en-US" sz="1800" b="1" kern="1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2312035" y="914400"/>
            <a:ext cx="6374765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TIẾT </a:t>
            </a:r>
            <a:r>
              <a:rPr lang="en-US" alt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9</a:t>
            </a:r>
            <a:r>
              <a:rPr lang="vi-VN" alt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 </a:t>
            </a:r>
            <a:r>
              <a:rPr lang="vi-VN" alt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NHỮNG HÌNH VẼ TRONG HANG ĐỘNG</a:t>
            </a:r>
          </a:p>
          <a:p>
            <a:pPr algn="ctr"/>
            <a:r>
              <a:rPr lang="vi-VN" alt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( 2 TIẾT )</a:t>
            </a:r>
          </a:p>
        </p:txBody>
      </p:sp>
      <p:pic>
        <p:nvPicPr>
          <p:cNvPr id="7" name="Content Placeholder 6" descr="Picture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5615" y="255270"/>
            <a:ext cx="1219835" cy="1162685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609600" y="6172200"/>
            <a:ext cx="7748270" cy="55308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marL="228600" indent="-228600" algn="ctr"/>
            <a:r>
              <a:rPr sz="3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alibri" panose="020F0502020204030204" charset="0"/>
              </a:rPr>
              <a:t>Hình trong hang Cosqueer, Pháp</a:t>
            </a:r>
          </a:p>
        </p:txBody>
      </p:sp>
      <p:pic>
        <p:nvPicPr>
          <p:cNvPr id="4" name="Picture 3" descr="240886240_330689132146049_5088889201686366311_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300" y="2301240"/>
            <a:ext cx="4407535" cy="3718560"/>
          </a:xfrm>
          <a:prstGeom prst="rect">
            <a:avLst/>
          </a:prstGeom>
        </p:spPr>
      </p:pic>
      <p:pic>
        <p:nvPicPr>
          <p:cNvPr id="11" name="Picture 10" descr="240159602_239930061360020_2256104723460327150_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8225" y="2318385"/>
            <a:ext cx="4069715" cy="3679190"/>
          </a:xfrm>
          <a:prstGeom prst="rect">
            <a:avLst/>
          </a:prstGeom>
        </p:spPr>
      </p:pic>
      <p:sp>
        <p:nvSpPr>
          <p:cNvPr id="14" name="Text Box 13"/>
          <p:cNvSpPr txBox="1"/>
          <p:nvPr/>
        </p:nvSpPr>
        <p:spPr>
          <a:xfrm>
            <a:off x="685800" y="1646555"/>
            <a:ext cx="8000365" cy="55308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marL="228600" indent="-228600"/>
            <a:r>
              <a:rPr lang="vi-VN" altLang="en-US" sz="3000" b="1" u="sng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1. KHÁM PHÁ HÌNH VẼ THỜI TIỀN SỬ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lum bright="12000" contrast="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208405"/>
          </a:xfrm>
          <a:solidFill>
            <a:srgbClr val="FFC000"/>
          </a:solidFill>
        </p:spPr>
        <p:txBody>
          <a:bodyPr>
            <a:no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vi-VN" altLang="en-US" sz="1800" b="1" kern="1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/>
                <a:cs typeface="Times New Roman" panose="02020603050405020304"/>
              </a:rPr>
              <a:t>  	</a:t>
            </a:r>
            <a:r>
              <a:rPr lang="en-US" sz="1800" b="1" u="sng" kern="1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/>
                <a:cs typeface="Times New Roman" panose="02020603050405020304"/>
              </a:rPr>
              <a:t>CHỦ </a:t>
            </a:r>
            <a:r>
              <a:rPr lang="en-US" sz="1800" b="1" u="sng" kern="1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/>
                <a:cs typeface="Times New Roman" panose="02020603050405020304"/>
              </a:rPr>
              <a:t>ĐỀ:</a:t>
            </a:r>
            <a:r>
              <a:rPr lang="en-US" sz="1800" b="1" kern="1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1800" b="1" kern="1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/>
                <a:cs typeface="Times New Roman" panose="02020603050405020304"/>
              </a:rPr>
              <a:t>NGHỆ THUẬT TIỀN SỬ THẾ GIỚI VÀ VIỆT NAM</a:t>
            </a:r>
            <a:r>
              <a:rPr lang="vi-VN" altLang="en-US" sz="1800" b="1" kern="1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endParaRPr lang="en-US" sz="1800" b="1" kern="1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2312035" y="914400"/>
            <a:ext cx="6374765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TIẾT 9</a:t>
            </a:r>
            <a:r>
              <a:rPr lang="vi-VN" alt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 </a:t>
            </a:r>
            <a:r>
              <a:rPr lang="vi-VN" alt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NHỮNG HÌNH VẼ TRONG HANG ĐỘNG</a:t>
            </a:r>
          </a:p>
          <a:p>
            <a:pPr algn="ctr"/>
            <a:r>
              <a:rPr lang="vi-VN" alt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( 2 TIẾT )</a:t>
            </a:r>
          </a:p>
        </p:txBody>
      </p:sp>
      <p:pic>
        <p:nvPicPr>
          <p:cNvPr id="7" name="Content Placeholder 6" descr="Picture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5615" y="255270"/>
            <a:ext cx="1219835" cy="1162685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609600" y="6172200"/>
            <a:ext cx="7748270" cy="55308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marL="228600" indent="-228600" algn="ctr"/>
            <a:r>
              <a:rPr sz="3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alibri" panose="020F0502020204030204" charset="0"/>
              </a:rPr>
              <a:t>Hình trong hang Co</a:t>
            </a:r>
            <a:r>
              <a:rPr lang="vi-VN" sz="3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alibri" panose="020F0502020204030204" charset="0"/>
              </a:rPr>
              <a:t>mbarelles</a:t>
            </a:r>
            <a:r>
              <a:rPr sz="3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alibri" panose="020F0502020204030204" charset="0"/>
              </a:rPr>
              <a:t>, Pháp</a:t>
            </a:r>
          </a:p>
        </p:txBody>
      </p:sp>
      <p:pic>
        <p:nvPicPr>
          <p:cNvPr id="12" name="Picture 11" descr="240937378_1771374919724609_8448302583838619022_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3325" y="2286635"/>
            <a:ext cx="6736715" cy="3933190"/>
          </a:xfrm>
          <a:prstGeom prst="rect">
            <a:avLst/>
          </a:prstGeom>
        </p:spPr>
      </p:pic>
      <p:sp>
        <p:nvSpPr>
          <p:cNvPr id="14" name="Text Box 13"/>
          <p:cNvSpPr txBox="1"/>
          <p:nvPr/>
        </p:nvSpPr>
        <p:spPr>
          <a:xfrm>
            <a:off x="685800" y="1646555"/>
            <a:ext cx="8000365" cy="55308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marL="228600" indent="-228600"/>
            <a:r>
              <a:rPr lang="vi-VN" altLang="en-US" sz="3000" b="1" u="sng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1. KHÁM PHÁ HÌNH VẼ THỜI TIỀN SỬ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295400" y="2428240"/>
            <a:ext cx="582930" cy="560705"/>
            <a:chOff x="1080" y="4200"/>
            <a:chExt cx="918" cy="883"/>
          </a:xfrm>
        </p:grpSpPr>
        <p:sp>
          <p:nvSpPr>
            <p:cNvPr id="16" name="Oval 15"/>
            <p:cNvSpPr/>
            <p:nvPr/>
          </p:nvSpPr>
          <p:spPr>
            <a:xfrm>
              <a:off x="1080" y="4200"/>
              <a:ext cx="918" cy="8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 Box 16"/>
            <p:cNvSpPr txBox="1"/>
            <p:nvPr/>
          </p:nvSpPr>
          <p:spPr>
            <a:xfrm>
              <a:off x="1200" y="4344"/>
              <a:ext cx="463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altLang="en-US" sz="2000" b="1">
                  <a:solidFill>
                    <a:schemeClr val="tx1"/>
                  </a:solidFill>
                </a:rPr>
                <a:t>4</a:t>
              </a:r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PERSISTENCEDATA" val="MMPROD_UIPERSISTENCEDATA"/>
  <p:tag name="VIDEO_FILES_RECORD" val="&lt;Videos&gt;&lt;Video Name=&quot;Mi thuat thoi ly (1010-1225) 00_00_08-00_04_04_258_1_52131.flv&quot; Position=&quot;1&quot; SlideID=&quot;258&quot;/&gt;&lt;/Videos&gt;&#10;"/>
  <p:tag name="MMPROD_UIDATA" val="&lt;database version=&quot;11.0&quot;&gt;&lt;object type=&quot;1&quot; unique_id=&quot;10001&quot;&gt;&lt;property id=&quot;20226&quot; value=&quot;C:\Users\TANH_KTV\OneDrive\suong\giao an\mt moi 17-18\MT6\chu de 10. mi thuat thoi Ly.pptx&quot;/&gt;&lt;object type=&quot;8&quot; unique_id=&quot;10002&quot;&gt;&lt;/object&gt;&lt;object type=&quot;2&quot; unique_id=&quot;10003&quot;&gt;&lt;object type=&quot;3&quot; unique_id=&quot;10098&quot;&gt;&lt;property id=&quot;20148&quot; value=&quot;5&quot;/&gt;&lt;property id=&quot;20300&quot; value=&quot;Slide 1 - &amp;quot;Chào mừng quý thầy cô  về dự giờ  MỸ THUẬT 6&amp;quot;&quot;/&gt;&lt;property id=&quot;20307&quot; value=&quot;256&quot;/&gt;&lt;/object&gt;&lt;object type=&quot;3&quot; unique_id=&quot;10111&quot;&gt;&lt;property id=&quot;20148&quot; value=&quot;5&quot;/&gt;&lt;property id=&quot;20300&quot; value=&quot;Slide 2 - &amp;quot;CHỦ ĐỀ 10: SƠ LƯỢC MỸ THUẬT        VIỆT NAM THỜI LÝ (3 tiết) &amp;quot;&quot;/&gt;&lt;property id=&quot;20307&quot; value=&quot;257&quot;/&gt;&lt;/object&gt;&lt;object type=&quot;3&quot; unique_id=&quot;10132&quot;&gt;&lt;property id=&quot;20148&quot; value=&quot;5&quot;/&gt;&lt;property id=&quot;20300&quot; value=&quot;Slide 3&quot;/&gt;&lt;property id=&quot;20307&quot; value=&quot;258&quot;/&gt;&lt;/object&gt;&lt;object type=&quot;3&quot; unique_id=&quot;10173&quot;&gt;&lt;property id=&quot;20148&quot; value=&quot;5&quot;/&gt;&lt;property id=&quot;20300&quot; value=&quot;Slide 4 - &amp;quot;CHỦ ĐỀ 10: SƠ LƯỢC MĨ THUẬT         VIỆT NAM THỜI LÝ (3 tiết)&amp;quot;&quot;/&gt;&lt;property id=&quot;20307&quot; value=&quot;259&quot;/&gt;&lt;/object&gt;&lt;object type=&quot;3&quot; unique_id=&quot;10228&quot;&gt;&lt;property id=&quot;20148&quot; value=&quot;5&quot;/&gt;&lt;property id=&quot;20300&quot; value=&quot;Slide 5 - &amp;quot;CHỦ ĐỀ 10: SƠ LƯỢC MĨ THUẬT         VIỆT NAM THỜI LÝ (3 tiết)&amp;quot;&quot;/&gt;&lt;property id=&quot;20307&quot; value=&quot;260&quot;/&gt;&lt;/object&gt;&lt;object type=&quot;3&quot; unique_id=&quot;10250&quot;&gt;&lt;property id=&quot;20148&quot; value=&quot;5&quot;/&gt;&lt;property id=&quot;20300&quot; value=&quot;Slide 6 - &amp;quot;CHỦ ĐỀ 10: SƠ LƯỢC MĨ THUẬT         VIỆT NAM THỜI LÝ (3 tiết)&amp;quot;&quot;/&gt;&lt;property id=&quot;20307&quot; value=&quot;261&quot;/&gt;&lt;/object&gt;&lt;object type=&quot;3&quot; unique_id=&quot;10283&quot;&gt;&lt;property id=&quot;20148&quot; value=&quot;5&quot;/&gt;&lt;property id=&quot;20300&quot; value=&quot;Slide 7&quot;/&gt;&lt;property id=&quot;20307&quot; value=&quot;262&quot;/&gt;&lt;/object&gt;&lt;object type=&quot;3&quot; unique_id=&quot;10284&quot;&gt;&lt;property id=&quot;20148&quot; value=&quot;5&quot;/&gt;&lt;property id=&quot;20300&quot; value=&quot;Slide 8&quot;/&gt;&lt;property id=&quot;20307&quot; value=&quot;263&quot;/&gt;&lt;/object&gt;&lt;object type=&quot;3&quot; unique_id=&quot;10395&quot;&gt;&lt;property id=&quot;20148&quot; value=&quot;5&quot;/&gt;&lt;property id=&quot;20300&quot; value=&quot;Slide 9&quot;/&gt;&lt;property id=&quot;20307&quot; value=&quot;264&quot;/&gt;&lt;/object&gt;&lt;object type=&quot;3&quot; unique_id=&quot;10396&quot;&gt;&lt;property id=&quot;20148&quot; value=&quot;5&quot;/&gt;&lt;property id=&quot;20300&quot; value=&quot;Slide 10&quot;/&gt;&lt;property id=&quot;20307&quot; value=&quot;265&quot;/&gt;&lt;/object&gt;&lt;object type=&quot;3&quot; unique_id=&quot;10397&quot;&gt;&lt;property id=&quot;20148&quot; value=&quot;5&quot;/&gt;&lt;property id=&quot;20300&quot; value=&quot;Slide 11&quot;/&gt;&lt;property id=&quot;20307&quot; value=&quot;266&quot;/&gt;&lt;/object&gt;&lt;object type=&quot;3&quot; unique_id=&quot;10398&quot;&gt;&lt;property id=&quot;20148&quot; value=&quot;5&quot;/&gt;&lt;property id=&quot;20300&quot; value=&quot;Slide 12&quot;/&gt;&lt;property id=&quot;20307&quot; value=&quot;267&quot;/&gt;&lt;/object&gt;&lt;object type=&quot;3&quot; unique_id=&quot;10399&quot;&gt;&lt;property id=&quot;20148&quot; value=&quot;5&quot;/&gt;&lt;property id=&quot;20300&quot; value=&quot;Slide 13&quot;/&gt;&lt;property id=&quot;20307&quot; value=&quot;268&quot;/&gt;&lt;/object&gt;&lt;object type=&quot;3&quot; unique_id=&quot;10400&quot;&gt;&lt;property id=&quot;20148&quot; value=&quot;5&quot;/&gt;&lt;property id=&quot;20300&quot; value=&quot;Slide 14&quot;/&gt;&lt;property id=&quot;20307&quot; value=&quot;269&quot;/&gt;&lt;/object&gt;&lt;object type=&quot;3&quot; unique_id=&quot;10401&quot;&gt;&lt;property id=&quot;20148&quot; value=&quot;5&quot;/&gt;&lt;property id=&quot;20300&quot; value=&quot;Slide 15&quot;/&gt;&lt;property id=&quot;20307&quot; value=&quot;270&quot;/&gt;&lt;/object&gt;&lt;object type=&quot;3&quot; unique_id=&quot;10572&quot;&gt;&lt;property id=&quot;20148&quot; value=&quot;5&quot;/&gt;&lt;property id=&quot;20300&quot; value=&quot;Slide 17&quot;/&gt;&lt;property id=&quot;20307&quot; value=&quot;271&quot;/&gt;&lt;/object&gt;&lt;object type=&quot;3&quot; unique_id=&quot;10573&quot;&gt;&lt;property id=&quot;20148&quot; value=&quot;5&quot;/&gt;&lt;property id=&quot;20300&quot; value=&quot;Slide 16&quot;/&gt;&lt;property id=&quot;20307&quot; value=&quot;272&quot;/&gt;&lt;/object&gt;&lt;object type=&quot;3&quot; unique_id=&quot;10574&quot;&gt;&lt;property id=&quot;20148&quot; value=&quot;5&quot;/&gt;&lt;property id=&quot;20300&quot; value=&quot;Slide 18&quot;/&gt;&lt;property id=&quot;20307&quot; value=&quot;273&quot;/&gt;&lt;/object&gt;&lt;object type=&quot;3&quot; unique_id=&quot;10575&quot;&gt;&lt;property id=&quot;20148&quot; value=&quot;5&quot;/&gt;&lt;property id=&quot;20300&quot; value=&quot;Slide 19&quot;/&gt;&lt;property id=&quot;20307&quot; value=&quot;274&quot;/&gt;&lt;/object&gt;&lt;object type=&quot;3&quot; unique_id=&quot;10576&quot;&gt;&lt;property id=&quot;20148&quot; value=&quot;5&quot;/&gt;&lt;property id=&quot;20300&quot; value=&quot;Slide 21&quot;/&gt;&lt;property id=&quot;20307&quot; value=&quot;275&quot;/&gt;&lt;/object&gt;&lt;object type=&quot;3&quot; unique_id=&quot;10577&quot;&gt;&lt;property id=&quot;20148&quot; value=&quot;5&quot;/&gt;&lt;property id=&quot;20300&quot; value=&quot;Slide 23 - &amp;quot;Hướng dẫn học tập:&amp;quot;&quot;/&gt;&lt;property id=&quot;20307&quot; value=&quot;276&quot;/&gt;&lt;/object&gt;&lt;object type=&quot;3&quot; unique_id=&quot;10647&quot;&gt;&lt;property id=&quot;20148&quot; value=&quot;5&quot;/&gt;&lt;property id=&quot;20300&quot; value=&quot;Slide 22&quot;/&gt;&lt;property id=&quot;20307&quot; value=&quot;277&quot;/&gt;&lt;/object&gt;&lt;object type=&quot;3&quot; unique_id=&quot;11026&quot;&gt;&lt;property id=&quot;20148&quot; value=&quot;5&quot;/&gt;&lt;property id=&quot;20300&quot; value=&quot;Slide 20&quot;/&gt;&lt;property id=&quot;20307&quot; value=&quot;27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1053</Words>
  <Application>Microsoft Office PowerPoint</Application>
  <PresentationFormat>On-screen Show (4:3)</PresentationFormat>
  <Paragraphs>143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   CHỦ ĐỀ  NGHỆ THUẬT TIỀN SỬ THẾ GIỚI VÀ VIỆT NAM </vt:lpstr>
      <vt:lpstr>   CHỦ ĐỀ: NGHỆ THUẬT TIỀN SỬ THẾ GIỚI VÀ VIỆT NAM </vt:lpstr>
      <vt:lpstr>   CHỦ ĐỀ: NGHỆ THUẬT TIỀN SỬ THẾ GIỚI VÀ VIỆT NAM </vt:lpstr>
      <vt:lpstr>   CHỦ ĐỀ: NGHỆ THUẬT TIỀN SỬ THẾ GIỚI VÀ VIỆT NAM </vt:lpstr>
      <vt:lpstr>   CHỦ ĐỀ: NGHỆ THUẬT TIỀN SỬ THẾ GIỚI VÀ VIỆT NAM </vt:lpstr>
      <vt:lpstr>   CHỦ ĐỀ: NGHỆ THUẬT TIỀN SỬ THẾ GIỚI VÀ VIỆT NAM </vt:lpstr>
      <vt:lpstr>   CHỦ ĐỀ: NGHỆ THUẬT TIỀN SỬ THẾ GIỚI VÀ VIỆT NAM </vt:lpstr>
      <vt:lpstr>   CHỦ ĐỀ: NGHỆ THUẬT TIỀN SỬ THẾ GIỚI VÀ VIỆT NAM </vt:lpstr>
      <vt:lpstr>   CHỦ ĐỀ: NGHỆ THUẬT TIỀN SỬ THẾ GIỚI VÀ VIỆT NAM </vt:lpstr>
      <vt:lpstr>   CHỦ ĐỀ : NGHỆ THUẬT TIỀN SỬ THẾ GIỚI VÀ VIỆT NAM </vt:lpstr>
      <vt:lpstr>   CHỦ ĐỀ: NGHỆ THUẬT TIỀN SỬ THẾ GIỚI VÀ VIỆT NAM </vt:lpstr>
      <vt:lpstr>   CHỦ ĐỀ: NGHỆ THUẬT TIỀN SỬ THẾ GIỚI VÀ VIỆT NAM </vt:lpstr>
      <vt:lpstr>   CHỦ ĐỀ: NGHỆ THUẬT TIỀN SỬ THẾ GIỚI VÀ VIỆT NAM </vt:lpstr>
      <vt:lpstr>   CHỦ ĐỀ: NGHỆ THUẬT TIỀN SỬ THẾ GIỚI VÀ VIỆT NAM </vt:lpstr>
      <vt:lpstr>   CHỦ ĐỀ: NGHỆ THUẬT TIỀN SỬ THẾ GIỚI VÀ VIỆT NAM </vt:lpstr>
      <vt:lpstr>   CHỦ ĐỀ: NGHỆ THUẬT TIỀN SỬ THẾ GIỚI VÀ VIỆT NAM </vt:lpstr>
      <vt:lpstr>   CHỦ ĐỀ: NGHỆ THUẬT TIỀN SỬ THẾ GIỚI VÀ VIỆT NAM </vt:lpstr>
      <vt:lpstr>   CHỦ ĐỀ: NGHỆ THUẬT TIỀN SỬ THẾ GIỚI VÀ VIỆT NAM </vt:lpstr>
      <vt:lpstr>   CHỦ ĐỀ: NGHỆ THUẬT TIỀN SỬ THẾ GIỚI VÀ VIỆT NAM </vt:lpstr>
      <vt:lpstr>Hướng dẫn học tập: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quý thầy cô về dự giờ</dc:title>
  <dc:creator>Suong</dc:creator>
  <cp:lastModifiedBy>Administrator</cp:lastModifiedBy>
  <cp:revision>40</cp:revision>
  <dcterms:created xsi:type="dcterms:W3CDTF">2006-08-16T00:00:00Z</dcterms:created>
  <dcterms:modified xsi:type="dcterms:W3CDTF">2023-11-09T02:03:03Z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1033-11.2.0.10258</vt:lpwstr>
  </property>
  <property fmtid="{D5CDD505-2E9C-101B-9397-08002B2CF9AE}" pid="3" name="ICV">
    <vt:lpwstr>EEA3C73D41554B6D963729A4CF560812</vt:lpwstr>
  </property>
</Properties>
</file>